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386" r:id="rId14"/>
    <p:sldId id="396" r:id="rId15"/>
    <p:sldId id="397" r:id="rId16"/>
    <p:sldId id="3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65AC7-6537-4E6C-ABC6-03D717BFF3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07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A6063-FB01-44B6-A4CF-9AE8A5A424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38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D9E58-77F7-4676-9750-62763129DE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83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B00E-FB26-F4C3-26D1-3603A13E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E4C4-8CE4-5374-3035-6007F0A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3F92-042A-617B-46CE-7A57B0C6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65AC7-6537-4E6C-ABC6-03D717BFF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829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391041-F6B2-0FE9-3C8B-9DE911F2D393}"/>
              </a:ext>
            </a:extLst>
          </p:cNvPr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6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6E72E72-7D1A-3B6F-09CE-C28FF599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D680BF-A237-6EDF-90C6-034C6F36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B020A2-38AC-3A66-179C-C1638DBA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8211-2120-4106-83F0-C201001B3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97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3F0E-EE89-FFDB-915F-F5183B3D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516A-80E5-51CF-1935-A135125C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3438-80B5-4AB6-AB4D-E8E7B9D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1D34B-1DC1-4429-9BE4-12E84ECF5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83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949168-5492-E22B-8137-052D5B0F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DA2C4D-770D-2E03-AAD7-305122AB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E99A78-C9CD-29BA-48CA-0BAD5416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27D73-FD9F-4FD6-B1FE-4113F8B8B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222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A37003-DEEC-BBEB-66D8-8999AB0F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151A75-80CB-41EB-ABEC-8E95A9B6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BCD0B5-D712-F291-4CE8-F61584EE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D5EF8-689C-4ABE-A80D-29B7B3BAE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53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50CA18F-97CE-E0F1-EE04-5D502133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E22BF3-64EB-2106-E8A6-046BE3AA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926DB4-FF4E-CCD3-3A38-1348E9D9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BD89C-0C41-40AE-AB01-D7D866C30E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79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5A8742F-EB49-D679-9F1D-07221AE7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3AE3DF-0CF9-8970-91BA-4A05C296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533031-DE3B-5016-4F28-9E70B753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F7EF4-2FB5-4B28-9E81-7E002DF464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397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28F01C-62CF-3B88-E724-41D93E9B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E0E738-C345-B161-F23D-F5AA0190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A9F54F-C315-2B24-8738-4B674833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C066-29A5-4E0C-9FF8-AD989A2F0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45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58211-2120-4106-83F0-C201001B34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36CEF-EE10-18FC-CEB4-F644B1571155}"/>
              </a:ext>
            </a:extLst>
          </p:cNvPr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6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36913D-E43B-C044-0AF6-5D5F04BE02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672147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6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75C7E3-EE90-EE01-9083-CF8DF8B0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45B432-E46F-DF03-A6F6-0F82C17A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9793F3-2090-1CD0-F75A-0254DC6E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46D5C-E251-459E-A2CC-1259A9F90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21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2A3C-60B3-A5A7-515F-4D512818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1D39-5729-7A1E-D812-E73A25C6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EA52D-9066-CAC9-7C69-3C810A60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A6063-FB01-44B6-A4CF-9AE8A5A42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78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1CA6-2941-DAC8-D161-A312F14F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D316-D784-C64B-0C47-6FAF16BD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53AB-4ED3-EBB0-F676-A87204AA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9E58-77F7-4676-9750-62763129DE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1D34B-1DC1-4429-9BE4-12E84ECF51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3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7D73-FD9F-4FD6-B1FE-4113F8B8B7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2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D5EF8-689C-4ABE-A80D-29B7B3BAE9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0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BD89C-0C41-40AE-AB01-D7D866C30E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F7EF4-2FB5-4B28-9E81-7E002DF464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25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9C066-29A5-4E0C-9FF8-AD989A2F0E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8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46D5C-E251-459E-A2CC-1259A9F900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8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10FACF-C8F7-4DE6-842F-69E153AEA5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1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D7EECD8-9A28-CE15-1825-7D1105A29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3D27D1A-D7E5-E530-69D7-D9A976D06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D98C-4769-0F3D-71AF-AC01E09CC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F6486-8C3F-4575-C47E-97698F3E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Chapter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B99B-8531-95A1-E821-8498B1493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D10FACF-C8F7-4DE6-842F-69E153AEA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6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74A5D9A-7A6A-BF5E-EAB0-2A4195C3E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Multithreading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DE317BB-4390-6D8D-1D45-FABB73F44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85825"/>
            <a:ext cx="8229600" cy="5362575"/>
          </a:xfrm>
        </p:spPr>
        <p:txBody>
          <a:bodyPr/>
          <a:lstStyle/>
          <a:p>
            <a:pPr>
              <a:spcBef>
                <a:spcPts val="275"/>
              </a:spcBef>
              <a:buClr>
                <a:srgbClr val="000000"/>
              </a:buClr>
            </a:pPr>
            <a:r>
              <a:rPr lang="en-GB" altLang="en-US" sz="2000"/>
              <a:t>Multithreading is similar to multi-processing.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</a:pPr>
            <a:endParaRPr lang="en-GB" altLang="en-US" sz="2000"/>
          </a:p>
          <a:p>
            <a:pPr>
              <a:spcBef>
                <a:spcPts val="275"/>
              </a:spcBef>
              <a:buClr>
                <a:srgbClr val="000000"/>
              </a:buClr>
            </a:pPr>
            <a:r>
              <a:rPr lang="en-GB" altLang="en-US" sz="2000"/>
              <a:t>A multi-processing Operating System can run several processes at the same time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</a:pPr>
            <a:r>
              <a:rPr lang="en-GB" altLang="en-US" sz="2000"/>
              <a:t>Each process has its own address/memory space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</a:pPr>
            <a:r>
              <a:rPr lang="en-GB" altLang="en-US" sz="2000"/>
              <a:t>The OS's scheduler decides when each process is executed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</a:pPr>
            <a:r>
              <a:rPr lang="en-GB" altLang="en-US" sz="2000"/>
              <a:t>Only one process is actually executing at any given time.  However, the system appears to be running several programs simultaneously</a:t>
            </a:r>
          </a:p>
          <a:p>
            <a:pPr>
              <a:spcBef>
                <a:spcPts val="275"/>
              </a:spcBef>
              <a:buClr>
                <a:srgbClr val="000000"/>
              </a:buClr>
            </a:pPr>
            <a:endParaRPr lang="en-GB" altLang="en-US" sz="2000"/>
          </a:p>
          <a:p>
            <a:pPr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000"/>
              <a:t>In a multithreaded application, there are several points of execution within the same memory space. 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000"/>
              <a:t>Each point of execution is called a thread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000"/>
              <a:t>Threads share access to memory</a:t>
            </a:r>
            <a:endParaRPr lang="en-US" altLang="en-US" sz="2000"/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00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GB" altLang="en-US" sz="2000">
              <a:latin typeface="Helvetica" panose="020B0604020202020204" pitchFamily="34" charset="0"/>
            </a:endParaRP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A6252194-5932-DCB6-4EAE-097D825BA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68E431-5A3E-45F8-B6E5-13F9D606805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EBD656-C4DF-606C-240C-41D6D8F14B48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362525A-09E1-F13B-3FB4-45CE1A5B0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/>
              <a:t> class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BE6758BA-7D9F-03C3-7F04-7FEC1D2E2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FC01E-D8F2-4C6B-8177-3EBCACFC4F6A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5D1D5B-15AE-3390-468E-950D8C9E8A26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C2C413-320F-31A2-CE7C-A5A31032D80E}"/>
              </a:ext>
            </a:extLst>
          </p:cNvPr>
          <p:cNvSpPr/>
          <p:nvPr/>
        </p:nvSpPr>
        <p:spPr>
          <a:xfrm>
            <a:off x="-152400" y="781050"/>
            <a:ext cx="90678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interrupt():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interrupts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isInterrupted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tests if the thread has been interrupted.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interrupted():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tests if the current thread has been interrupted.</a:t>
            </a:r>
          </a:p>
        </p:txBody>
      </p:sp>
      <p:sp>
        <p:nvSpPr>
          <p:cNvPr id="49158" name="Text Box 7">
            <a:extLst>
              <a:ext uri="{FF2B5EF4-FFF2-40B4-BE49-F238E27FC236}">
                <a16:creationId xmlns:a16="http://schemas.microsoft.com/office/drawing/2014/main" id="{AB46B3A4-4A04-4581-B310-4B23D183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3116263"/>
            <a:ext cx="8591550" cy="25542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6842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 Test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public static void main(String args[])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{  Thread obj = Thread.currentThread();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System.out.println(“Current Thread:”+obj);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obj.setName(“New Thread”);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System.out.println(“Renamed Thread”+obj);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48990-F47F-ACF5-FA14-37628BCD9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567055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Current Thread: Thread[main, 5, main]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Renamed Thread: Thread[NewThread, 5, main]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B8A853B-34CA-FC7F-C1C8-5E5E596B2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36295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/>
              <a:t> class: Ex - 1</a:t>
            </a:r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94757E4A-45EC-0587-7182-CF56B983C3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2928E8-E9D0-43EF-A1FA-8B91CCB7AB8E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34F0B7-2AB0-2469-76BE-4D5CE9F909B9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1" name="Text Box 7">
            <a:extLst>
              <a:ext uri="{FF2B5EF4-FFF2-40B4-BE49-F238E27FC236}">
                <a16:creationId xmlns:a16="http://schemas.microsoft.com/office/drawing/2014/main" id="{502E437B-4F87-D160-20E8-2C65F4A2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898525"/>
            <a:ext cx="8591550" cy="34766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6842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 Test extends Thread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public void run()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{System.out.println("thread is running...");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}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public static void main(String args[])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Test t1=new Test();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t1.start();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 }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BCF6C73-3203-AE19-4ADB-7953A948E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/>
              <a:t> class – Ex: 2</a:t>
            </a:r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B73F0928-39AB-5B3B-7ADF-CEE4A36DC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0E095F-C234-4B4F-BB4A-E0CAB336668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981EBD-8090-CB3C-3AD9-4F909E6017C7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5" name="Text Box 7">
            <a:extLst>
              <a:ext uri="{FF2B5EF4-FFF2-40B4-BE49-F238E27FC236}">
                <a16:creationId xmlns:a16="http://schemas.microsoft.com/office/drawing/2014/main" id="{7A3F4CBB-8498-B644-DD41-85138CE2D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77900"/>
            <a:ext cx="8591550" cy="50165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6842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 Test extends Thread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public void run()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  for(int i=1;i&lt;5;i++)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 System.out.println(i);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 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public static void main(String args[])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  Test t1=new Test();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  Test t2=new Test();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t1.start();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  t2.start();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 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 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7F9F476-4597-540B-FC63-BBD28C6AC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the Runnable interface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EE56D5F-FC34-472E-71E4-27019A719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075" y="1066800"/>
            <a:ext cx="8629650" cy="1933575"/>
          </a:xfrm>
        </p:spPr>
        <p:txBody>
          <a:bodyPr/>
          <a:lstStyle/>
          <a:p>
            <a:pPr algn="just"/>
            <a:r>
              <a:rPr lang="en-US" altLang="en-US" sz="2000"/>
              <a:t>Any class implementing the Runnable interface must override the run() meyhod.</a:t>
            </a:r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This can be used if a class requires multiple inheritance.</a:t>
            </a:r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Once a class that implements the Runnable interface is created, an object of the Thread class must be instantiated from within that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00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GB" altLang="en-US" sz="2000">
              <a:latin typeface="Helvetica" panose="020B0604020202020204" pitchFamily="34" charset="0"/>
            </a:endParaRP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FAB4F4CA-D0CA-0B70-A48F-60F09CF19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EAEAE5-EFB9-46E0-AE96-3059E140BDA7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E81D1D-31A0-503D-D5D4-2D1636DABE43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41F9955-0753-DFD5-1E9D-3EB54A3CE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Runnable: Ex - 9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8C0E5611-BBDE-D6F6-9435-3B96A38CE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AE8712-F713-41DF-BE27-C11BFC8D395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8074D3-B9C4-184E-D651-D39BDE156B0E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3" name="Text Box 7">
            <a:extLst>
              <a:ext uri="{FF2B5EF4-FFF2-40B4-BE49-F238E27FC236}">
                <a16:creationId xmlns:a16="http://schemas.microsoft.com/office/drawing/2014/main" id="{89E387BF-4E9E-36C2-A80D-A63B96D90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77900"/>
            <a:ext cx="8591550" cy="47085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6842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 ThreadChild implements Runnable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 ThreadChild()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{ Thread t = new Thread(this, “Example”);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System.out.println(“Details of child thread:”+t);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t.start();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 public void run()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{  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{for(int i=1;i&lt;=5;i++)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{ System.out.println(“From child thread 1:”+i);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Thread.sleep(500);}}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catch(InterruptedException 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{System….(“Child thread1 interrupted”);}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   System.out…(“Exit from child thread 1”); }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BACDAD6-9BFA-0A45-CB01-F9BD8F57E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altLang="en-US"/>
              <a:t>: Ex – 9 contd…</a:t>
            </a:r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15E38631-C6C7-1EA8-78E6-D6BA26AC4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373095-FC1E-4E0C-BF1F-5C0E965C5A3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0C94A5-C877-7E94-8DAB-283D40EED15D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7" name="Text Box 7">
            <a:extLst>
              <a:ext uri="{FF2B5EF4-FFF2-40B4-BE49-F238E27FC236}">
                <a16:creationId xmlns:a16="http://schemas.microsoft.com/office/drawing/2014/main" id="{6AF3E85A-5BB8-1590-EE0B-A9A6F2D59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77900"/>
            <a:ext cx="8591550" cy="40941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6842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demo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public static void main(String args[])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{ new ThreadChild();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{ for(int m=1; m&lt;=5;m++)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{ System.out.println(“From Main Thread:”+m);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Thread.sleep(1000);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catch(InterruptedException 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{ System.out.println(“Main interrupted”);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System.out.println(“Exit from main thread”);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}  } 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45837D4-A8CB-6C8F-4460-DB047A611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Multithreading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BD3E20E-95B4-D140-E831-85A61933F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85825"/>
            <a:ext cx="8229600" cy="5362575"/>
          </a:xfrm>
        </p:spPr>
        <p:txBody>
          <a:bodyPr/>
          <a:lstStyle/>
          <a:p>
            <a:pPr>
              <a:spcBef>
                <a:spcPts val="275"/>
              </a:spcBef>
              <a:buClr>
                <a:srgbClr val="000000"/>
              </a:buClr>
              <a:buSzPct val="108000"/>
            </a:pPr>
            <a:r>
              <a:rPr lang="en-GB" altLang="en-US" sz="2000"/>
              <a:t>In a single threaded application, one thread of execution must do everything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08000"/>
            </a:pPr>
            <a:r>
              <a:rPr lang="en-GB" altLang="en-US" sz="2000"/>
              <a:t>If an application has several tasks to perform, those tasks will be performed when the thread can get to them.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08000"/>
            </a:pPr>
            <a:r>
              <a:rPr lang="en-GB" altLang="en-US" sz="2000"/>
              <a:t>A single task which requires a lot of processing can make the entire application appear to be very slow or unresponsive.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08000"/>
            </a:pPr>
            <a:endParaRPr lang="en-GB" altLang="en-US" sz="2000"/>
          </a:p>
          <a:p>
            <a:pPr>
              <a:spcBef>
                <a:spcPts val="275"/>
              </a:spcBef>
              <a:buClr>
                <a:srgbClr val="000000"/>
              </a:buClr>
              <a:buSzPct val="108000"/>
              <a:buFont typeface="Times New Roman" panose="02020603050405020304" pitchFamily="18" charset="0"/>
              <a:buChar char="•"/>
            </a:pPr>
            <a:r>
              <a:rPr lang="en-GB" altLang="en-US" sz="2000"/>
              <a:t>In a multithreaded application, each task can be performed by a separate thread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08000"/>
            </a:pPr>
            <a:r>
              <a:rPr lang="en-GB" altLang="en-US" sz="2000"/>
              <a:t>If one thread is executing a long process, it does not make the entire application wait for it to finish.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8000"/>
            </a:pPr>
            <a:endParaRPr lang="en-GB" altLang="en-US" sz="2000"/>
          </a:p>
          <a:p>
            <a:pPr>
              <a:spcBef>
                <a:spcPts val="275"/>
              </a:spcBef>
              <a:buClr>
                <a:srgbClr val="000000"/>
              </a:buClr>
              <a:buSzPct val="108000"/>
              <a:buFont typeface="Times New Roman" panose="02020603050405020304" pitchFamily="18" charset="0"/>
              <a:buChar char="•"/>
            </a:pPr>
            <a:r>
              <a:rPr lang="en-GB" altLang="en-US" sz="2000"/>
              <a:t>If a multithreaded application is being executed on a system that has multiple processors, the OS may execute separate threads simultaneously on separate processors.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000"/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GB" altLang="en-US" sz="2000">
              <a:latin typeface="Helvetica" panose="020B0604020202020204" pitchFamily="34" charset="0"/>
            </a:endParaRP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BC58AAC9-9EC3-42B6-0A2B-56B1FF961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DDEC55-87DE-45C4-AD6B-9CF9BC87486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1F6ED-F289-ADD3-8656-EAC8FB1DB305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18AC24E-6753-09B7-FF4A-6177C5ED6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Multithreading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51F25A6-13E7-E873-5F46-08E25DA5D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85825"/>
            <a:ext cx="8229600" cy="5362575"/>
          </a:xfrm>
        </p:spPr>
        <p:txBody>
          <a:bodyPr/>
          <a:lstStyle/>
          <a:p>
            <a:pPr>
              <a:spcBef>
                <a:spcPts val="275"/>
              </a:spcBef>
              <a:buClr>
                <a:srgbClr val="000000"/>
              </a:buClr>
              <a:buSzPct val="110000"/>
            </a:pPr>
            <a:r>
              <a:rPr lang="en-GB" altLang="en-US" sz="2000"/>
              <a:t>The Java Virtual machine has its own runtime threads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10000"/>
            </a:pPr>
            <a:r>
              <a:rPr lang="en-GB" altLang="en-US" sz="2000"/>
              <a:t>Used for garbage collection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10000"/>
            </a:pPr>
            <a:endParaRPr lang="en-GB" altLang="en-US" sz="2000"/>
          </a:p>
          <a:p>
            <a:pPr>
              <a:spcBef>
                <a:spcPts val="275"/>
              </a:spcBef>
              <a:buClr>
                <a:srgbClr val="000000"/>
              </a:buClr>
              <a:buSzPct val="110000"/>
            </a:pPr>
            <a:r>
              <a:rPr lang="en-GB" altLang="en-US" sz="2000"/>
              <a:t>Threads are represented by a Thread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10000"/>
            </a:pPr>
            <a:r>
              <a:rPr lang="en-GB" altLang="en-US" sz="2000"/>
              <a:t>A thread object maintains the state of the thread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10000"/>
            </a:pPr>
            <a:r>
              <a:rPr lang="en-GB" altLang="en-US" sz="2000"/>
              <a:t>It provides control methods such as interrupt, start, sleep, yield, wait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10000"/>
            </a:pPr>
            <a:endParaRPr lang="en-GB" altLang="en-US" sz="2000"/>
          </a:p>
          <a:p>
            <a:pPr>
              <a:spcBef>
                <a:spcPts val="275"/>
              </a:spcBef>
              <a:buClr>
                <a:srgbClr val="000000"/>
              </a:buClr>
              <a:buSzPct val="110000"/>
            </a:pPr>
            <a:r>
              <a:rPr lang="en-GB" altLang="en-US" sz="2000"/>
              <a:t>When an application executes, the main method is executed by a single thread.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10000"/>
            </a:pPr>
            <a:r>
              <a:rPr lang="en-GB" altLang="en-US" sz="2000"/>
              <a:t>If the application requires more threads, the application must create them.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00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GB" altLang="en-US" sz="2000">
              <a:latin typeface="Helvetica" panose="020B0604020202020204" pitchFamily="34" charset="0"/>
            </a:endParaRP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0875BA49-647E-85B7-B35E-1A8D153E7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4B0AC9-1FC1-49E2-B79D-2273B0D8AAF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81EF10-6439-DEB7-45DA-2AB7439CEA26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2E2767E-80C9-B306-7D5A-EBCD7F3C0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Thread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CB1185F-9C5A-6FAF-A606-A5C5171A2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85825"/>
            <a:ext cx="8629650" cy="1933575"/>
          </a:xfrm>
        </p:spPr>
        <p:txBody>
          <a:bodyPr/>
          <a:lstStyle/>
          <a:p>
            <a:r>
              <a:rPr lang="en-US" altLang="en-US" sz="2000"/>
              <a:t>Threads are lightweight processes as the overhead of switching between threads is less</a:t>
            </a:r>
          </a:p>
          <a:p>
            <a:endParaRPr lang="en-US" altLang="en-US" sz="2000"/>
          </a:p>
          <a:p>
            <a:r>
              <a:rPr lang="en-US" altLang="en-US" sz="2000"/>
              <a:t>The can be easily spawned</a:t>
            </a:r>
          </a:p>
          <a:p>
            <a:endParaRPr lang="en-US" altLang="en-US" sz="2000"/>
          </a:p>
          <a:p>
            <a:r>
              <a:rPr lang="en-US" altLang="en-US" sz="2000"/>
              <a:t>The Java Virtual Machine spawns a thread when your program is run called the Main Thread</a:t>
            </a:r>
          </a:p>
          <a:p>
            <a:endParaRPr lang="en-US" altLang="en-US" sz="2000"/>
          </a:p>
          <a:p>
            <a:r>
              <a:rPr lang="en-US" altLang="en-US" sz="2000"/>
              <a:t>Why do we need threads?</a:t>
            </a:r>
          </a:p>
          <a:p>
            <a:pPr lvl="1"/>
            <a:r>
              <a:rPr lang="en-US" altLang="en-US" sz="2000"/>
              <a:t>To  enhance parallel processing</a:t>
            </a:r>
          </a:p>
          <a:p>
            <a:pPr lvl="1"/>
            <a:r>
              <a:rPr lang="en-US" altLang="en-US" sz="2000"/>
              <a:t>To increase response to the user</a:t>
            </a:r>
          </a:p>
          <a:p>
            <a:pPr lvl="1"/>
            <a:r>
              <a:rPr lang="en-US" altLang="en-US" sz="2000"/>
              <a:t>To utilize the idle time of the CPU</a:t>
            </a:r>
          </a:p>
          <a:p>
            <a:pPr lvl="1"/>
            <a:r>
              <a:rPr lang="en-US" altLang="en-US" sz="2000"/>
              <a:t>Prioritize your work depending on priority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00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GB" altLang="en-US" sz="2000">
              <a:latin typeface="Helvetica" panose="020B0604020202020204" pitchFamily="34" charset="0"/>
            </a:endParaRP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7FD36987-527F-A51E-AA5C-7BE3663BB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676CEB-3541-4870-86A5-9FD24755703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5B9CEE-DE41-99AF-BA8C-2816B501B8E0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D55AF85-515E-5599-5CA6-DDA6C02F7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Thread State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380CFA1-4FA0-7F39-1A51-5D3978EA2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85825"/>
            <a:ext cx="8229600" cy="1933575"/>
          </a:xfrm>
        </p:spPr>
        <p:txBody>
          <a:bodyPr/>
          <a:lstStyle/>
          <a:p>
            <a:pPr>
              <a:buClr>
                <a:srgbClr val="000000"/>
              </a:buClr>
              <a:buSzPct val="110000"/>
              <a:defRPr/>
            </a:pPr>
            <a:r>
              <a:rPr lang="en-GB" altLang="en-US" dirty="0">
                <a:latin typeface="Helvetica" panose="020B0604020202020204" pitchFamily="34" charset="0"/>
              </a:rPr>
              <a:t> </a:t>
            </a:r>
            <a:r>
              <a:rPr lang="en-GB" altLang="en-US" sz="2000" dirty="0"/>
              <a:t>Threads can be in one of four states</a:t>
            </a:r>
          </a:p>
          <a:p>
            <a:pPr lvl="2">
              <a:buClr>
                <a:srgbClr val="000000"/>
              </a:buClr>
              <a:buSzPct val="110000"/>
              <a:defRPr/>
            </a:pPr>
            <a:r>
              <a:rPr lang="en-GB" altLang="en-US" sz="2000" dirty="0"/>
              <a:t>Created, Running, Blocked, and Dead</a:t>
            </a:r>
          </a:p>
          <a:p>
            <a:pPr marL="0" lvl="1">
              <a:buClr>
                <a:srgbClr val="000000"/>
              </a:buClr>
              <a:buSzPct val="110000"/>
              <a:defRPr/>
            </a:pPr>
            <a:endParaRPr lang="en-GB" altLang="en-US" sz="2000" dirty="0"/>
          </a:p>
          <a:p>
            <a:pPr>
              <a:buClr>
                <a:srgbClr val="000000"/>
              </a:buClr>
              <a:buSzPct val="110000"/>
              <a:defRPr/>
            </a:pPr>
            <a:r>
              <a:rPr lang="en-GB" altLang="en-US" sz="2000" dirty="0"/>
              <a:t> A thread's state changes based on:</a:t>
            </a:r>
          </a:p>
          <a:p>
            <a:pPr lvl="2">
              <a:buClr>
                <a:srgbClr val="000000"/>
              </a:buClr>
              <a:buSzPct val="110000"/>
              <a:defRPr/>
            </a:pPr>
            <a:r>
              <a:rPr lang="en-GB" altLang="en-US" sz="2000" dirty="0"/>
              <a:t>Control methods such as start, sleep, yield, wait, notify</a:t>
            </a:r>
          </a:p>
          <a:p>
            <a:pPr lvl="2">
              <a:buClr>
                <a:srgbClr val="000000"/>
              </a:buClr>
              <a:buSzPct val="110000"/>
              <a:defRPr/>
            </a:pPr>
            <a:r>
              <a:rPr lang="en-GB" altLang="en-US" sz="2000" dirty="0"/>
              <a:t>Termination of the run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endParaRPr lang="en-US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A7CCFD83-6AF7-2D66-E233-999AFAA457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5CED74-39B8-4EAC-A7D4-7FC58739009A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28F392-9DF6-3B8C-8129-D40C3F7F8045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38" name="Group 20">
            <a:extLst>
              <a:ext uri="{FF2B5EF4-FFF2-40B4-BE49-F238E27FC236}">
                <a16:creationId xmlns:a16="http://schemas.microsoft.com/office/drawing/2014/main" id="{C0F950AF-4E84-CD55-8037-4CA52EBEFA2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381000" cy="425450"/>
            <a:chOff x="457200" y="2927349"/>
            <a:chExt cx="685800" cy="68580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A7995938-2EC8-5C62-BD2A-E66EAE149290}"/>
                </a:ext>
              </a:extLst>
            </p:cNvPr>
            <p:cNvSpPr/>
            <p:nvPr/>
          </p:nvSpPr>
          <p:spPr>
            <a:xfrm>
              <a:off x="457200" y="2927349"/>
              <a:ext cx="685800" cy="685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99CB55F1-FE3E-3502-2C31-24D89A5A24F1}"/>
                </a:ext>
              </a:extLst>
            </p:cNvPr>
            <p:cNvSpPr/>
            <p:nvPr/>
          </p:nvSpPr>
          <p:spPr>
            <a:xfrm>
              <a:off x="608648" y="3098800"/>
              <a:ext cx="382905" cy="3429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69AE5E-83EA-F019-F4FC-884F94FF4E25}"/>
              </a:ext>
            </a:extLst>
          </p:cNvPr>
          <p:cNvSpPr txBox="1"/>
          <p:nvPr/>
        </p:nvSpPr>
        <p:spPr>
          <a:xfrm>
            <a:off x="152400" y="4164013"/>
            <a:ext cx="160020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Thread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DBD43C-6151-6DD5-DED3-73463F7624B5}"/>
              </a:ext>
            </a:extLst>
          </p:cNvPr>
          <p:cNvSpPr txBox="1"/>
          <p:nvPr/>
        </p:nvSpPr>
        <p:spPr>
          <a:xfrm>
            <a:off x="3295650" y="4156075"/>
            <a:ext cx="1600200" cy="36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Runnable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B33ECA-5EF7-F300-F98D-2870B2BD66EA}"/>
              </a:ext>
            </a:extLst>
          </p:cNvPr>
          <p:cNvSpPr txBox="1"/>
          <p:nvPr/>
        </p:nvSpPr>
        <p:spPr>
          <a:xfrm>
            <a:off x="6426200" y="4162425"/>
            <a:ext cx="1600200" cy="36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633A0-0A45-FFE1-18F6-3F63134F02A2}"/>
              </a:ext>
            </a:extLst>
          </p:cNvPr>
          <p:cNvSpPr txBox="1"/>
          <p:nvPr/>
        </p:nvSpPr>
        <p:spPr>
          <a:xfrm>
            <a:off x="3295650" y="5202238"/>
            <a:ext cx="160020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Terminated</a:t>
            </a:r>
          </a:p>
        </p:txBody>
      </p:sp>
      <p:grpSp>
        <p:nvGrpSpPr>
          <p:cNvPr id="44043" name="Group 27">
            <a:extLst>
              <a:ext uri="{FF2B5EF4-FFF2-40B4-BE49-F238E27FC236}">
                <a16:creationId xmlns:a16="http://schemas.microsoft.com/office/drawing/2014/main" id="{E7D74A50-6AD3-2165-1C5F-CCEDC86B8B1F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6326188"/>
            <a:ext cx="381000" cy="425450"/>
            <a:chOff x="457200" y="2927349"/>
            <a:chExt cx="685800" cy="685800"/>
          </a:xfrm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0796D9C5-219D-6F0A-2712-C88A402304E0}"/>
                </a:ext>
              </a:extLst>
            </p:cNvPr>
            <p:cNvSpPr/>
            <p:nvPr/>
          </p:nvSpPr>
          <p:spPr>
            <a:xfrm>
              <a:off x="457200" y="2927349"/>
              <a:ext cx="685800" cy="6858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AC846578-EA5A-8652-BAA3-BCBA1BB87119}"/>
                </a:ext>
              </a:extLst>
            </p:cNvPr>
            <p:cNvSpPr/>
            <p:nvPr/>
          </p:nvSpPr>
          <p:spPr>
            <a:xfrm>
              <a:off x="608648" y="3098798"/>
              <a:ext cx="382905" cy="3429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175BD0-C267-6FAA-5657-1338576880F6}"/>
              </a:ext>
            </a:extLst>
          </p:cNvPr>
          <p:cNvCxnSpPr>
            <a:stCxn id="6" idx="4"/>
          </p:cNvCxnSpPr>
          <p:nvPr/>
        </p:nvCxnSpPr>
        <p:spPr>
          <a:xfrm>
            <a:off x="723900" y="3625850"/>
            <a:ext cx="0" cy="55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0" name="Straight Arrow Connector 10239">
            <a:extLst>
              <a:ext uri="{FF2B5EF4-FFF2-40B4-BE49-F238E27FC236}">
                <a16:creationId xmlns:a16="http://schemas.microsoft.com/office/drawing/2014/main" id="{AE6E3AB5-9721-BD4E-73B9-60BE13D3E248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 flipV="1">
            <a:off x="1752600" y="4341813"/>
            <a:ext cx="154305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Straight Arrow Connector 10243">
            <a:extLst>
              <a:ext uri="{FF2B5EF4-FFF2-40B4-BE49-F238E27FC236}">
                <a16:creationId xmlns:a16="http://schemas.microsoft.com/office/drawing/2014/main" id="{CBF7EDBC-F1F8-626A-E75A-C2AF270BC54F}"/>
              </a:ext>
            </a:extLst>
          </p:cNvPr>
          <p:cNvCxnSpPr>
            <a:cxnSpLocks/>
          </p:cNvCxnSpPr>
          <p:nvPr/>
        </p:nvCxnSpPr>
        <p:spPr>
          <a:xfrm>
            <a:off x="4926013" y="4413250"/>
            <a:ext cx="1528762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7" name="Straight Arrow Connector 10246">
            <a:extLst>
              <a:ext uri="{FF2B5EF4-FFF2-40B4-BE49-F238E27FC236}">
                <a16:creationId xmlns:a16="http://schemas.microsoft.com/office/drawing/2014/main" id="{AE40A192-AECE-C326-5FF9-AA4643D3C2F2}"/>
              </a:ext>
            </a:extLst>
          </p:cNvPr>
          <p:cNvCxnSpPr>
            <a:cxnSpLocks/>
          </p:cNvCxnSpPr>
          <p:nvPr/>
        </p:nvCxnSpPr>
        <p:spPr>
          <a:xfrm flipH="1" flipV="1">
            <a:off x="4895850" y="4206875"/>
            <a:ext cx="1530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Straight Arrow Connector 10249">
            <a:extLst>
              <a:ext uri="{FF2B5EF4-FFF2-40B4-BE49-F238E27FC236}">
                <a16:creationId xmlns:a16="http://schemas.microsoft.com/office/drawing/2014/main" id="{88053D63-E2A5-A4EF-4EA1-B8AD894008FE}"/>
              </a:ext>
            </a:extLst>
          </p:cNvPr>
          <p:cNvCxnSpPr>
            <a:stCxn id="26" idx="2"/>
          </p:cNvCxnSpPr>
          <p:nvPr/>
        </p:nvCxnSpPr>
        <p:spPr>
          <a:xfrm flipH="1">
            <a:off x="4895850" y="4532313"/>
            <a:ext cx="2330450" cy="66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Straight Arrow Connector 10251">
            <a:extLst>
              <a:ext uri="{FF2B5EF4-FFF2-40B4-BE49-F238E27FC236}">
                <a16:creationId xmlns:a16="http://schemas.microsoft.com/office/drawing/2014/main" id="{FB2D77BF-AA65-4C1A-5DE9-B0BC3E556DC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095750" y="4525963"/>
            <a:ext cx="0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Straight Arrow Connector 10253">
            <a:extLst>
              <a:ext uri="{FF2B5EF4-FFF2-40B4-BE49-F238E27FC236}">
                <a16:creationId xmlns:a16="http://schemas.microsoft.com/office/drawing/2014/main" id="{EF248213-80B2-2598-3D0F-918B57BF4399}"/>
              </a:ext>
            </a:extLst>
          </p:cNvPr>
          <p:cNvCxnSpPr>
            <a:stCxn id="20" idx="2"/>
          </p:cNvCxnSpPr>
          <p:nvPr/>
        </p:nvCxnSpPr>
        <p:spPr>
          <a:xfrm>
            <a:off x="952500" y="4533900"/>
            <a:ext cx="2343150" cy="66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Straight Arrow Connector 10255">
            <a:extLst>
              <a:ext uri="{FF2B5EF4-FFF2-40B4-BE49-F238E27FC236}">
                <a16:creationId xmlns:a16="http://schemas.microsoft.com/office/drawing/2014/main" id="{6F35705B-4C86-82EC-FD58-E851699FDCE0}"/>
              </a:ext>
            </a:extLst>
          </p:cNvPr>
          <p:cNvCxnSpPr>
            <a:endCxn id="29" idx="0"/>
          </p:cNvCxnSpPr>
          <p:nvPr/>
        </p:nvCxnSpPr>
        <p:spPr>
          <a:xfrm>
            <a:off x="4083050" y="5580063"/>
            <a:ext cx="12700" cy="7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2" name="TextBox 10256">
            <a:extLst>
              <a:ext uri="{FF2B5EF4-FFF2-40B4-BE49-F238E27FC236}">
                <a16:creationId xmlns:a16="http://schemas.microsoft.com/office/drawing/2014/main" id="{C6AD9A72-FF1E-A072-E042-9926624B6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28975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</a:t>
            </a:r>
          </a:p>
        </p:txBody>
      </p:sp>
      <p:sp>
        <p:nvSpPr>
          <p:cNvPr id="44053" name="TextBox 49">
            <a:extLst>
              <a:ext uri="{FF2B5EF4-FFF2-40B4-BE49-F238E27FC236}">
                <a16:creationId xmlns:a16="http://schemas.microsoft.com/office/drawing/2014/main" id="{DFA9D372-B5D0-606A-D93C-83F401C3A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037013"/>
            <a:ext cx="1301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start()</a:t>
            </a:r>
          </a:p>
        </p:txBody>
      </p:sp>
      <p:sp>
        <p:nvSpPr>
          <p:cNvPr id="44054" name="TextBox 50">
            <a:extLst>
              <a:ext uri="{FF2B5EF4-FFF2-40B4-BE49-F238E27FC236}">
                <a16:creationId xmlns:a16="http://schemas.microsoft.com/office/drawing/2014/main" id="{010CA965-8A3C-C457-AE6A-E89AB2E8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3376613"/>
            <a:ext cx="13001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sleep()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join()</a:t>
            </a:r>
          </a:p>
        </p:txBody>
      </p:sp>
      <p:sp>
        <p:nvSpPr>
          <p:cNvPr id="44055" name="TextBox 51">
            <a:extLst>
              <a:ext uri="{FF2B5EF4-FFF2-40B4-BE49-F238E27FC236}">
                <a16:creationId xmlns:a16="http://schemas.microsoft.com/office/drawing/2014/main" id="{BCF6F976-31C2-4CA1-7CD1-98327B4FD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3449638"/>
            <a:ext cx="1301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yield()</a:t>
            </a:r>
          </a:p>
        </p:txBody>
      </p:sp>
      <p:sp>
        <p:nvSpPr>
          <p:cNvPr id="44056" name="TextBox 52">
            <a:extLst>
              <a:ext uri="{FF2B5EF4-FFF2-40B4-BE49-F238E27FC236}">
                <a16:creationId xmlns:a16="http://schemas.microsoft.com/office/drawing/2014/main" id="{6E6DD476-7ED2-564E-592C-1E0F905D6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895850"/>
            <a:ext cx="1635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interrupt()</a:t>
            </a:r>
          </a:p>
        </p:txBody>
      </p:sp>
      <p:sp>
        <p:nvSpPr>
          <p:cNvPr id="44057" name="TextBox 54">
            <a:extLst>
              <a:ext uri="{FF2B5EF4-FFF2-40B4-BE49-F238E27FC236}">
                <a16:creationId xmlns:a16="http://schemas.microsoft.com/office/drawing/2014/main" id="{86E02F0B-5ECC-37F5-6C43-C2D7D09BD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4664075"/>
            <a:ext cx="1636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interrupt()</a:t>
            </a:r>
          </a:p>
        </p:txBody>
      </p:sp>
      <p:sp>
        <p:nvSpPr>
          <p:cNvPr id="44058" name="TextBox 55">
            <a:extLst>
              <a:ext uri="{FF2B5EF4-FFF2-40B4-BE49-F238E27FC236}">
                <a16:creationId xmlns:a16="http://schemas.microsoft.com/office/drawing/2014/main" id="{B2EDAC89-0DA8-90B9-4602-A01FAD331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5018088"/>
            <a:ext cx="1635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interrupt()</a:t>
            </a:r>
          </a:p>
        </p:txBody>
      </p:sp>
      <p:sp>
        <p:nvSpPr>
          <p:cNvPr id="44059" name="TextBox 56">
            <a:extLst>
              <a:ext uri="{FF2B5EF4-FFF2-40B4-BE49-F238E27FC236}">
                <a16:creationId xmlns:a16="http://schemas.microsoft.com/office/drawing/2014/main" id="{5E152E77-5A22-A327-FB7A-5B7D3B628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6356350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Dead</a:t>
            </a:r>
          </a:p>
        </p:txBody>
      </p:sp>
      <p:sp>
        <p:nvSpPr>
          <p:cNvPr id="10258" name="Arrow: Curved Down 10257">
            <a:extLst>
              <a:ext uri="{FF2B5EF4-FFF2-40B4-BE49-F238E27FC236}">
                <a16:creationId xmlns:a16="http://schemas.microsoft.com/office/drawing/2014/main" id="{4730ECDC-835B-B8C1-A9E8-92073E9C22A2}"/>
              </a:ext>
            </a:extLst>
          </p:cNvPr>
          <p:cNvSpPr/>
          <p:nvPr/>
        </p:nvSpPr>
        <p:spPr>
          <a:xfrm>
            <a:off x="3733800" y="3787775"/>
            <a:ext cx="762000" cy="249238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DFC2485-1C74-ACD9-81BA-246C976E7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D06B683-EBFA-C8E3-43E6-E4E1E8CF3E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075" y="1066800"/>
            <a:ext cx="8629650" cy="1933575"/>
          </a:xfrm>
        </p:spPr>
        <p:txBody>
          <a:bodyPr/>
          <a:lstStyle/>
          <a:p>
            <a:pPr algn="just"/>
            <a:r>
              <a:rPr lang="en-US" altLang="en-US"/>
              <a:t>In java threads can be created by extending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/>
              <a:t> class or implementing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altLang="en-US"/>
              <a:t> Interface.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It is more preferred to implement the Runnable Interface if we need to extend properties from other classes as well.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Implement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run() </a:t>
            </a:r>
            <a:r>
              <a:rPr lang="en-US" altLang="en-US"/>
              <a:t>method which is the starting point for thread execution.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200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GB" altLang="en-US" sz="2000">
              <a:latin typeface="Helvetica" panose="020B0604020202020204" pitchFamily="34" charset="0"/>
            </a:endParaRP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F7CD630B-50F4-FE86-E330-46AD4A8DE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1E494-B50B-4FCA-9BAA-84BF9C1B943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7C4201-6D44-CF9A-BA08-D2E6D9EE2AE0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4A48C80-2D0A-6B7B-76EC-939C9F60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/>
              <a:t> class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EB3576-E004-85B5-CBFC-F21E3B696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563" y="885825"/>
            <a:ext cx="8221662" cy="1651000"/>
          </a:xfrm>
        </p:spPr>
        <p:txBody>
          <a:bodyPr/>
          <a:lstStyle/>
          <a:p>
            <a:pPr marL="176213" lvl="1" indent="-176213">
              <a:spcBef>
                <a:spcPts val="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r>
              <a:rPr lang="en-US" altLang="en-US" sz="2000" dirty="0"/>
              <a:t>Constructors in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altLang="en-US" sz="2000" dirty="0"/>
              <a:t>class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Thread()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Thread(String name)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Thread(Runnable r)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Thread(Runnable r, String name)</a:t>
            </a:r>
          </a:p>
          <a:p>
            <a:pPr lvl="1" algn="just">
              <a:defRPr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ThreadGroup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g, Runnable r)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8BCAEFF8-E341-6F9A-7A01-8220051EA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D1691-5326-4659-AC64-582825396EC7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7FC5-8045-F567-AFA8-8922A4FC5495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C99E7B-31AB-E040-3C57-F0E83399E7EE}"/>
              </a:ext>
            </a:extLst>
          </p:cNvPr>
          <p:cNvSpPr/>
          <p:nvPr/>
        </p:nvSpPr>
        <p:spPr>
          <a:xfrm>
            <a:off x="76200" y="2895600"/>
            <a:ext cx="8763000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6538" marR="0" lvl="0" indent="-236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in the Thread class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run():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used to perform action for a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start():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starts the execution of the thread. JVM calls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run()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on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sleep(long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miliseconds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Causes the currently executing thread to sleep (temporarily cease execution) for the specified number of milliseconds.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join():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waits for a thread to die.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A7C3B0F-0105-D673-3968-5503B9ABD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/>
              <a:t> class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5313B4B2-F786-7F53-0D18-BAA5BB16F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A657C4-3D32-46A7-BC11-9FAFE57C35E2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D98708-8530-A864-6271-7612D5F50BCF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B235CA-CA4C-7A9C-951D-E51E462F7487}"/>
              </a:ext>
            </a:extLst>
          </p:cNvPr>
          <p:cNvSpPr/>
          <p:nvPr/>
        </p:nvSpPr>
        <p:spPr>
          <a:xfrm>
            <a:off x="-247650" y="863600"/>
            <a:ext cx="87630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join(long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miliseconds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waits for a thread to die for the specified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miliseconds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returns the priority of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setPriority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priority):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changes the priority of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String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returns the name of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 name):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changes the name of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Thread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currentThread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returns the reference of currently executing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returns the id of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D79017C-DCEB-FFB8-A00A-951338747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886700" cy="625475"/>
          </a:xfrm>
        </p:spPr>
        <p:txBody>
          <a:bodyPr/>
          <a:lstStyle/>
          <a:p>
            <a:pPr eaLnBrk="1" hangingPunct="1"/>
            <a:r>
              <a:rPr lang="en-US" altLang="en-US"/>
              <a:t>Creating Thread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/>
              <a:t> class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5505D43A-1B54-8660-3CD0-A780F0B80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C49A6-B138-4D44-AA76-B68C97945BD7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236D0F-56EC-1501-5553-05A697A55CAE}"/>
              </a:ext>
            </a:extLst>
          </p:cNvPr>
          <p:cNvCxnSpPr/>
          <p:nvPr/>
        </p:nvCxnSpPr>
        <p:spPr>
          <a:xfrm>
            <a:off x="152400" y="777875"/>
            <a:ext cx="876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6715FA6-FF32-F0B6-1332-78D781D8318A}"/>
              </a:ext>
            </a:extLst>
          </p:cNvPr>
          <p:cNvSpPr/>
          <p:nvPr/>
        </p:nvSpPr>
        <p:spPr>
          <a:xfrm>
            <a:off x="-152400" y="781050"/>
            <a:ext cx="9067800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Thread.State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returns the state of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isAlive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tests if the thread is alive.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yield():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causes the currently executing thread object to temporarily pause and allow other threads to execute. 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suspend():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used to suspend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resume():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used to resume the suspended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stop():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used to stop the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isDaemon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 if the thread is a daemon thread.</a:t>
            </a: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setDaemon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marks the thread as daemon or user thread.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3392EA8D7E3459A984C68205CE15E" ma:contentTypeVersion="4" ma:contentTypeDescription="Create a new document." ma:contentTypeScope="" ma:versionID="5b60f1196d0d87128854604c48a13e6d">
  <xsd:schema xmlns:xsd="http://www.w3.org/2001/XMLSchema" xmlns:xs="http://www.w3.org/2001/XMLSchema" xmlns:p="http://schemas.microsoft.com/office/2006/metadata/properties" xmlns:ns2="ccefb704-dc17-4e1f-adf9-8f1cfc506b81" targetNamespace="http://schemas.microsoft.com/office/2006/metadata/properties" ma:root="true" ma:fieldsID="52a05fbe01cc0c2bb0c27bdd6788ef20" ns2:_="">
    <xsd:import namespace="ccefb704-dc17-4e1f-adf9-8f1cfc50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fb704-dc17-4e1f-adf9-8f1cfc506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EE677D-F1D0-40D7-B6A0-E9C65F131031}"/>
</file>

<file path=customXml/itemProps2.xml><?xml version="1.0" encoding="utf-8"?>
<ds:datastoreItem xmlns:ds="http://schemas.openxmlformats.org/officeDocument/2006/customXml" ds:itemID="{96058240-4DB4-42CC-9502-54B8C35FEF91}"/>
</file>

<file path=customXml/itemProps3.xml><?xml version="1.0" encoding="utf-8"?>
<ds:datastoreItem xmlns:ds="http://schemas.openxmlformats.org/officeDocument/2006/customXml" ds:itemID="{7C9BC65B-3AA8-40D2-83F6-9E52B07D2627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1358</Words>
  <Application>Microsoft Office PowerPoint</Application>
  <PresentationFormat>On-screen Show (4:3)</PresentationFormat>
  <Paragraphs>210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</vt:lpstr>
      <vt:lpstr>Times New Roman</vt:lpstr>
      <vt:lpstr>Office 2013 - 2022 Theme</vt:lpstr>
      <vt:lpstr>Office Theme</vt:lpstr>
      <vt:lpstr>Multithreading</vt:lpstr>
      <vt:lpstr>Multithreading</vt:lpstr>
      <vt:lpstr>Multithreading</vt:lpstr>
      <vt:lpstr>Thread</vt:lpstr>
      <vt:lpstr>Thread State</vt:lpstr>
      <vt:lpstr>Creating Thread</vt:lpstr>
      <vt:lpstr>Creating Thread using the Thread class</vt:lpstr>
      <vt:lpstr>Creating Thread using the Thread class</vt:lpstr>
      <vt:lpstr>Creating Thread using the Thread class</vt:lpstr>
      <vt:lpstr>Creating Thread using the Thread class</vt:lpstr>
      <vt:lpstr>Creating Thread using the Thread class: Ex - 1</vt:lpstr>
      <vt:lpstr>Creating Thread using the Thread class – Ex: 2</vt:lpstr>
      <vt:lpstr>Creating Thread using the Runnable interface</vt:lpstr>
      <vt:lpstr>Creating Thread using Runnable: Ex - 9</vt:lpstr>
      <vt:lpstr>Creating Thread using Runnable: Ex – 9 contd…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Shamama Anwar</dc:creator>
  <cp:lastModifiedBy>Shamama Anwar</cp:lastModifiedBy>
  <cp:revision>1</cp:revision>
  <dcterms:created xsi:type="dcterms:W3CDTF">2024-11-05T09:23:29Z</dcterms:created>
  <dcterms:modified xsi:type="dcterms:W3CDTF">2024-11-05T09:26:56Z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0x0101004593392EA8D7E3459A984C68205CE15E</vt:lpwstr>
  </property>
</Properties>
</file>