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C7702-4A56-048E-B478-42863AD5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1C87F-BE18-24CE-063A-AA657CEBD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2A820-D1B4-5696-978B-DE4072F8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4AFBA-A036-BF1A-9323-72F9FE4A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5D63-73F2-F87A-606F-C6535C4D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399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F4B8-A1F5-6C8D-17F2-08C587C34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51562-E866-F8C2-7D85-3D5651924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C5AB-9BD0-B954-58E2-431B6E6F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E6F8-0D77-23AF-E312-4B9D7034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96CF7-4758-5127-EE62-C0270635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70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C6689A-0711-CC32-90C6-1C68D86B34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C0467-626B-A585-E0D4-91153DA1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2F177-4270-187D-0270-B544A6DC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4CFA-464E-D5DB-F084-1EF0BEA9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2B18F-E1B6-F361-6480-71BD094E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79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AC6CE-1876-D381-BD0C-D55E3196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2939-BE5D-C950-EFB2-715C1435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666F4-33AC-EAA8-66B7-0E7BD761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C634-DCB0-4FB1-2265-E6F946DD6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00AC2-2A71-B06A-FF21-37F535E8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6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2017-38C7-F1A6-CF0D-CED0527C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8A50A-E3AC-28E4-7719-19BCE6F2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183E-7909-E3DD-1CF5-D9AA4803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7C943-0017-7EA3-BA9A-87129148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FA4A-D01D-D063-961B-ED2C01B5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8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293B-80E0-E364-5DF3-C7A504DE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292DB-3C9F-9350-4D6D-69E11019C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5F862-F952-A689-8B2A-FEEC3B7F4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2F129-1B85-C63F-986D-0933FE4F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F37E5-7B92-93E9-550D-25CFD078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7E42C-71FC-6C9D-ED92-A059AA8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77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1C14-4937-9EA3-D3EC-67EBF3E4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031EF-40E9-0BDE-2151-69B9A3331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69AE3-842A-011F-8112-24B530C3A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18CAF-3B24-A537-E809-E09AE720D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5C6B3-087A-99B6-05CA-E5F4D85E1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5C1C4-8902-47C5-234F-D572B415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0F64E-0D90-8B8A-C452-8ED3FD3B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BEBB4-6B10-1795-5F3F-9F1F0E54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2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EA2A-9810-96B3-5A87-707093E1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86224-C398-D94D-1B3B-A7E92323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428617-8A77-842E-86F4-D30B9BDF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8F361-62DD-4DFF-B961-4E5E2063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3E7BF-65CC-1C68-E452-C3AC7A9D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D66345-AD28-E41B-35D2-6BAEEB4A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356AA-875D-72CB-77F8-D65E82AE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7235-3916-8F77-BCE6-4A146CD3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39D5-8F62-A47B-6338-54195C858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F7BB7-76E2-6B11-3B3A-D517C36FD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D1DDD-A096-E13F-81AB-7524E4AC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FDC2F-6685-7A6B-242A-50881909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04A3D-C4A2-8CAF-086A-9E60FEAE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06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FE74-B59C-3560-4227-9831FA80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49850-F122-A001-A534-3D086315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B4D1-C30D-9C4E-B45B-33ACCECE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7335E-77B6-BCC2-6CBC-5948A897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11A52-589D-5633-D19D-15F6082F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F4A6C-48A7-0087-7FDA-A8D1C4C5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69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CFB0C-BD07-AD3C-B664-7AAC82E8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B46FF-B649-45F1-90B3-08962C82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C2DAA-AF94-7334-248A-B93A318EC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A1C1E8-1BA4-4B73-B5AD-65D08A20A9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E87E-C423-06DB-0238-87B05C9FC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744B9-2B85-23E3-F8D1-0A3FACA20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DAB20-4C59-449D-A643-B74EBD3BB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F830C-27D0-317C-11A9-5BFD2D567E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A86823-57F0-51D2-235F-9876CE483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1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Universal Super Class—Object Class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28467"/>
            <a:ext cx="10515600" cy="5098707"/>
          </a:xfrm>
        </p:spPr>
        <p:txBody>
          <a:bodyPr>
            <a:normAutofit lnSpcReduction="10000"/>
          </a:bodyPr>
          <a:lstStyle/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Object class is a special class and it is at the top of the class hierarchy tree. 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It is the parent class or super class of all in Java. 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Hence, it is called Universal super class.</a:t>
            </a:r>
          </a:p>
          <a:p>
            <a:pPr marL="609600" indent="-609600" algn="just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Object is at the root of the tree and every other class can be directly or indirectly derived from the Object class.</a:t>
            </a:r>
          </a:p>
          <a:p>
            <a:pPr marL="609600" indent="-609600" algn="just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The Object class is beneficial if you want to refer any object whose type you don't know.</a:t>
            </a:r>
          </a:p>
          <a:p>
            <a:pPr marL="609600" indent="-609600" algn="just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 Note that parent class reference variable can refer the child class object, know as upcasting.</a:t>
            </a:r>
          </a:p>
          <a:p>
            <a:pPr marL="609600" indent="-609600" algn="just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Let's take an example, there is </a:t>
            </a:r>
            <a:r>
              <a:rPr lang="en-US" altLang="en-US" sz="2400" dirty="0" err="1">
                <a:latin typeface="Calibri" panose="020F0502020204030204" pitchFamily="34" charset="0"/>
              </a:rPr>
              <a:t>getObject</a:t>
            </a:r>
            <a:r>
              <a:rPr lang="en-US" altLang="en-US" sz="2400" dirty="0">
                <a:latin typeface="Calibri" panose="020F0502020204030204" pitchFamily="34" charset="0"/>
              </a:rPr>
              <a:t>() method that returns an object but it can be of any type like </a:t>
            </a:r>
            <a:r>
              <a:rPr lang="en-US" altLang="en-US" sz="2400" dirty="0" err="1">
                <a:latin typeface="Calibri" panose="020F0502020204030204" pitchFamily="34" charset="0"/>
              </a:rPr>
              <a:t>Employee,Student</a:t>
            </a:r>
            <a:r>
              <a:rPr lang="en-US" altLang="en-US" sz="2400" dirty="0">
                <a:latin typeface="Calibri" panose="020F0502020204030204" pitchFamily="34" charset="0"/>
              </a:rPr>
              <a:t> </a:t>
            </a:r>
            <a:r>
              <a:rPr lang="en-US" altLang="en-US" sz="2400" dirty="0" err="1">
                <a:latin typeface="Calibri" panose="020F0502020204030204" pitchFamily="34" charset="0"/>
              </a:rPr>
              <a:t>etc</a:t>
            </a:r>
            <a:r>
              <a:rPr lang="en-US" altLang="en-US" sz="2400" dirty="0">
                <a:latin typeface="Calibri" panose="020F0502020204030204" pitchFamily="34" charset="0"/>
              </a:rPr>
              <a:t>, we can use Object class reference to refer that object. For example:</a:t>
            </a:r>
          </a:p>
          <a:p>
            <a:pPr marL="0" indent="0" algn="just">
              <a:buNone/>
            </a:pPr>
            <a:r>
              <a:rPr lang="en-US" sz="1600" b="0" i="0" dirty="0">
                <a:solidFill>
                  <a:srgbClr val="2B2A29"/>
                </a:solidFill>
                <a:effectLst/>
                <a:latin typeface="montserrat" panose="020F0502020204030204" pitchFamily="2" charset="0"/>
              </a:rPr>
              <a:t>                   Object obj=</a:t>
            </a:r>
            <a:r>
              <a:rPr lang="en-US" sz="1600" b="0" i="0" dirty="0" err="1">
                <a:solidFill>
                  <a:srgbClr val="2B2A29"/>
                </a:solidFill>
                <a:effectLst/>
                <a:latin typeface="montserrat" panose="020F0502020204030204" pitchFamily="2" charset="0"/>
              </a:rPr>
              <a:t>getObject</a:t>
            </a:r>
            <a:r>
              <a:rPr lang="en-US" sz="1600" b="0" i="0" dirty="0">
                <a:solidFill>
                  <a:srgbClr val="2B2A29"/>
                </a:solidFill>
                <a:effectLst/>
                <a:latin typeface="montserrat" panose="020F0502020204030204" pitchFamily="2" charset="0"/>
              </a:rPr>
              <a:t>();//we don't know what object will be returned from this method  </a:t>
            </a:r>
          </a:p>
          <a:p>
            <a:pPr marL="609600" indent="-609600" algn="just" eaLnBrk="1" hangingPunct="1">
              <a:buFontTx/>
              <a:buChar char="•"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C200-8753-9CB7-205B-9395F5AE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DBF4-00F6-C1FC-2E12-D651323C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Object Class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20DB54-EAA0-CCDB-1BE2-1D05BB641D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28467"/>
            <a:ext cx="10515600" cy="4351337"/>
          </a:xfrm>
        </p:spPr>
        <p:txBody>
          <a:bodyPr/>
          <a:lstStyle/>
          <a:p>
            <a:pPr marL="0" indent="0" algn="l" eaLnBrk="1" hangingPunct="1"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055F457E-DAB4-FFC0-9148-5DFF0D7B6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3" y="1037185"/>
            <a:ext cx="7848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04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52FC-38BA-D710-FA75-501C34A3E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B1E7-021F-B9A6-4A95-80B88B5F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Object Class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033F5D-5039-85C1-D56C-DDBC840D6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28467"/>
            <a:ext cx="10515600" cy="5324849"/>
          </a:xfrm>
        </p:spPr>
        <p:txBody>
          <a:bodyPr>
            <a:normAutofit fontScale="92500" lnSpcReduction="10000"/>
          </a:bodyPr>
          <a:lstStyle/>
          <a:p>
            <a:pPr marL="0" indent="0" algn="l" eaLnBrk="1" hangingPunct="1">
              <a:buNone/>
            </a:pPr>
            <a:r>
              <a:rPr lang="en-US" altLang="en-US" sz="3200" u="sng" dirty="0" err="1">
                <a:latin typeface="Calibri" panose="020F0502020204030204" pitchFamily="34" charset="0"/>
              </a:rPr>
              <a:t>toString</a:t>
            </a:r>
            <a:r>
              <a:rPr lang="en-US" altLang="en-US" sz="3200" u="sng" dirty="0">
                <a:latin typeface="Calibri" panose="020F0502020204030204" pitchFamily="34" charset="0"/>
              </a:rPr>
              <a:t>() method</a:t>
            </a:r>
          </a:p>
          <a:p>
            <a:pPr marL="609600" indent="-609600" algn="l" eaLnBrk="1" hangingPunct="1">
              <a:buFontTx/>
              <a:buChar char="•"/>
            </a:pPr>
            <a:r>
              <a:rPr lang="en-US" sz="2400" dirty="0">
                <a:latin typeface="Calibri" panose="020F0502020204030204" pitchFamily="34" charset="0"/>
              </a:rPr>
              <a:t>The </a:t>
            </a:r>
            <a:r>
              <a:rPr lang="en-US" sz="2400" dirty="0" err="1">
                <a:latin typeface="Calibri" panose="020F0502020204030204" pitchFamily="34" charset="0"/>
              </a:rPr>
              <a:t>toString</a:t>
            </a:r>
            <a:r>
              <a:rPr lang="en-US" sz="2400" dirty="0">
                <a:latin typeface="Calibri" panose="020F0502020204030204" pitchFamily="34" charset="0"/>
              </a:rPr>
              <a:t>() provides a String representation of an object and is used to convert an object to a String.</a:t>
            </a:r>
            <a:endParaRPr lang="en-US" altLang="en-US" sz="2400" u="sng" dirty="0">
              <a:latin typeface="Calibri" panose="020F0502020204030204" pitchFamily="34" charset="0"/>
            </a:endParaRPr>
          </a:p>
          <a:p>
            <a:pPr marL="609600" indent="-609600" algn="l" eaLnBrk="1" hangingPunct="1">
              <a:buFontTx/>
              <a:buChar char="•"/>
            </a:pPr>
            <a:r>
              <a:rPr lang="en-US" altLang="en-US" sz="2400" dirty="0">
                <a:latin typeface="Calibri" panose="020F0502020204030204" pitchFamily="34" charset="0"/>
              </a:rPr>
              <a:t>Default behavior of </a:t>
            </a:r>
            <a:r>
              <a:rPr lang="en-US" altLang="en-US" sz="2400" dirty="0" err="1">
                <a:latin typeface="Calibri" panose="020F0502020204030204" pitchFamily="34" charset="0"/>
              </a:rPr>
              <a:t>toString</a:t>
            </a:r>
            <a:r>
              <a:rPr lang="en-US" altLang="en-US" sz="2400" dirty="0">
                <a:latin typeface="Calibri" panose="020F0502020204030204" pitchFamily="34" charset="0"/>
              </a:rPr>
              <a:t>() is to print class name, then  @, then unsigned hexadecimal representation of the hash code  of the object</a:t>
            </a:r>
          </a:p>
          <a:p>
            <a:pPr marL="0" indent="0">
              <a:buNone/>
            </a:pPr>
            <a:r>
              <a:rPr lang="en-IN" sz="3200" u="sng" dirty="0" err="1">
                <a:latin typeface="Calibri" panose="020F0502020204030204" pitchFamily="34" charset="0"/>
              </a:rPr>
              <a:t>hashCode</a:t>
            </a:r>
            <a:r>
              <a:rPr lang="en-IN" sz="3200" u="sng" dirty="0">
                <a:latin typeface="Calibri" panose="020F0502020204030204" pitchFamily="34" charset="0"/>
              </a:rPr>
              <a:t>() method</a:t>
            </a:r>
          </a:p>
          <a:p>
            <a:r>
              <a:rPr lang="en-US" sz="2400" dirty="0">
                <a:latin typeface="Calibri" panose="020F0502020204030204" pitchFamily="34" charset="0"/>
              </a:rPr>
              <a:t>For every object, JVM generates a unique number which is a </a:t>
            </a:r>
            <a:r>
              <a:rPr lang="en-US" sz="2400" dirty="0" err="1">
                <a:latin typeface="Calibri" panose="020F0502020204030204" pitchFamily="34" charset="0"/>
              </a:rPr>
              <a:t>hashcode</a:t>
            </a:r>
            <a:r>
              <a:rPr lang="en-US" sz="2400" dirty="0">
                <a:latin typeface="Calibri" panose="020F0502020204030204" pitchFamily="34" charset="0"/>
              </a:rPr>
              <a:t>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 returns distinct integers for distinct objects.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 returns a hash value that is used to search objects in a collection.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The main advantage of saving objects based on hash code is that searching becomes easy.</a:t>
            </a:r>
          </a:p>
          <a:p>
            <a:r>
              <a:rPr lang="en-US" sz="2400" dirty="0">
                <a:latin typeface="Calibri" panose="020F0502020204030204" pitchFamily="34" charset="0"/>
              </a:rPr>
              <a:t>Override of </a:t>
            </a:r>
            <a:r>
              <a:rPr lang="en-US" sz="2400" dirty="0" err="1">
                <a:latin typeface="Calibri" panose="020F0502020204030204" pitchFamily="34" charset="0"/>
              </a:rPr>
              <a:t>hashCode</a:t>
            </a:r>
            <a:r>
              <a:rPr lang="en-US" sz="2400" dirty="0">
                <a:latin typeface="Calibri" panose="020F0502020204030204" pitchFamily="34" charset="0"/>
              </a:rPr>
              <a:t>() method needs to be done such that for every object we generate a unique number. For example, for a Student class, we can return the roll no. of a student from the </a:t>
            </a:r>
            <a:r>
              <a:rPr lang="en-US" sz="2400" dirty="0" err="1">
                <a:latin typeface="Calibri" panose="020F0502020204030204" pitchFamily="34" charset="0"/>
              </a:rPr>
              <a:t>hashCode</a:t>
            </a:r>
            <a:r>
              <a:rPr lang="en-US" sz="2400" dirty="0">
                <a:latin typeface="Calibri" panose="020F0502020204030204" pitchFamily="34" charset="0"/>
              </a:rPr>
              <a:t>() method as it is unique.</a:t>
            </a:r>
            <a:endParaRPr lang="en-IN" sz="2400" dirty="0">
              <a:latin typeface="Calibri" panose="020F0502020204030204" pitchFamily="34" charset="0"/>
            </a:endParaRPr>
          </a:p>
          <a:p>
            <a:pPr marL="0" indent="0" algn="l" eaLnBrk="1" hangingPunct="1">
              <a:buNone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44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B9BA-B1D6-F49B-C011-2F783234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6A0C-7BDC-FCD4-5282-1E9692EF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Object Class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AAA52B-C010-4A1B-7865-E938DDBA38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928467"/>
            <a:ext cx="10515600" cy="5324849"/>
          </a:xfrm>
        </p:spPr>
        <p:txBody>
          <a:bodyPr>
            <a:normAutofit lnSpcReduction="10000"/>
          </a:bodyPr>
          <a:lstStyle/>
          <a:p>
            <a:pPr marL="0" indent="0" algn="l" eaLnBrk="1" hangingPunct="1">
              <a:buNone/>
            </a:pPr>
            <a:r>
              <a:rPr lang="en-US" altLang="en-US" sz="3200" u="sng" dirty="0">
                <a:latin typeface="Calibri" panose="020F0502020204030204" pitchFamily="34" charset="0"/>
              </a:rPr>
              <a:t>equals(Object obj) method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 compares the given object to “this” object (the object on which the method is called).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 gives a generic way to compare objects for equality. 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 is recommended to override the equals(Object obj) method to get our own equality condition on Objects.</a:t>
            </a:r>
          </a:p>
          <a:p>
            <a:pPr marL="0" indent="0" algn="l" eaLnBrk="1" hangingPunct="1">
              <a:buNone/>
            </a:pPr>
            <a:r>
              <a:rPr lang="en-IN" sz="3200" u="sng" dirty="0" err="1">
                <a:latin typeface="Calibri" panose="020F0502020204030204" pitchFamily="34" charset="0"/>
              </a:rPr>
              <a:t>getClass</a:t>
            </a:r>
            <a:r>
              <a:rPr lang="en-IN" sz="3200" u="sng" dirty="0">
                <a:latin typeface="Calibri" panose="020F0502020204030204" pitchFamily="34" charset="0"/>
              </a:rPr>
              <a:t>() method</a:t>
            </a:r>
          </a:p>
          <a:p>
            <a:r>
              <a:rPr lang="en-US" sz="2400" dirty="0">
                <a:latin typeface="Calibri" panose="020F0502020204030204" pitchFamily="34" charset="0"/>
              </a:rPr>
              <a:t>It returns the class object of “this” object and is used to get the actual runtime class of the object.</a:t>
            </a:r>
          </a:p>
          <a:p>
            <a:pPr marL="0" indent="0" algn="l" eaLnBrk="1" hangingPunct="1">
              <a:buNone/>
            </a:pPr>
            <a:r>
              <a:rPr lang="en-US" altLang="en-US" sz="3200" u="sng" dirty="0">
                <a:latin typeface="Calibri" panose="020F0502020204030204" pitchFamily="34" charset="0"/>
              </a:rPr>
              <a:t>finalize() method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This method is called just before an object is garbage collected. </a:t>
            </a:r>
          </a:p>
          <a:p>
            <a:r>
              <a:rPr lang="en-US" altLang="en-US" sz="2400" dirty="0">
                <a:latin typeface="Calibri" panose="020F0502020204030204" pitchFamily="34" charset="0"/>
              </a:rPr>
              <a:t>We should override finalize() method to dispose of system resources, perform clean-up activities and minimize memory leaks. </a:t>
            </a:r>
          </a:p>
        </p:txBody>
      </p:sp>
    </p:spTree>
    <p:extLst>
      <p:ext uri="{BB962C8B-B14F-4D97-AF65-F5344CB8AC3E}">
        <p14:creationId xmlns:p14="http://schemas.microsoft.com/office/powerpoint/2010/main" val="97743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3E7C-A12B-1308-83A5-1079C7B84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CD08-726C-F638-3DB8-12A94993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06"/>
            <a:ext cx="12192000" cy="816561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US" altLang="en-US" dirty="0">
                <a:latin typeface="Calibri" panose="020F0502020204030204" pitchFamily="34" charset="0"/>
              </a:rPr>
              <a:t>Object Class</a:t>
            </a:r>
            <a:endParaRPr lang="en-IN" altLang="en-US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2308EE-F36A-0729-0EB9-3F1935BBA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928467"/>
            <a:ext cx="6034549" cy="5737804"/>
          </a:xfrm>
        </p:spPr>
        <p:txBody>
          <a:bodyPr>
            <a:noAutofit/>
          </a:bodyPr>
          <a:lstStyle/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public class Test {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public static void main(String[] </a:t>
            </a:r>
            <a:r>
              <a:rPr lang="en-US" altLang="en-US" sz="1600" dirty="0" err="1">
                <a:latin typeface="Calibri" panose="020F0502020204030204" pitchFamily="34" charset="0"/>
              </a:rPr>
              <a:t>args</a:t>
            </a:r>
            <a:r>
              <a:rPr lang="en-US" altLang="en-US" sz="1600" dirty="0">
                <a:latin typeface="Calibri" panose="020F0502020204030204" pitchFamily="34" charset="0"/>
              </a:rPr>
              <a:t>){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    Test t = new Test();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    </a:t>
            </a:r>
            <a:r>
              <a:rPr lang="en-US" altLang="en-US" sz="1600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t.hashCode</a:t>
            </a:r>
            <a:r>
              <a:rPr lang="en-US" altLang="en-US" sz="1600" dirty="0">
                <a:latin typeface="Calibri" panose="020F0502020204030204" pitchFamily="34" charset="0"/>
              </a:rPr>
              <a:t>());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// Below two statements are equivalent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     </a:t>
            </a:r>
            <a:r>
              <a:rPr lang="en-US" altLang="en-US" sz="1600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sz="1600" dirty="0">
                <a:latin typeface="Calibri" panose="020F0502020204030204" pitchFamily="34" charset="0"/>
              </a:rPr>
              <a:t>(t);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     </a:t>
            </a:r>
            <a:r>
              <a:rPr lang="en-US" altLang="en-US" sz="1600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sz="1600" dirty="0">
                <a:latin typeface="Calibri" panose="020F0502020204030204" pitchFamily="34" charset="0"/>
              </a:rPr>
              <a:t>(</a:t>
            </a:r>
            <a:r>
              <a:rPr lang="en-US" altLang="en-US" sz="1600" dirty="0" err="1">
                <a:latin typeface="Calibri" panose="020F0502020204030204" pitchFamily="34" charset="0"/>
              </a:rPr>
              <a:t>t.toString</a:t>
            </a:r>
            <a:r>
              <a:rPr lang="en-US" altLang="en-US" sz="1600" dirty="0">
                <a:latin typeface="Calibri" panose="020F0502020204030204" pitchFamily="34" charset="0"/>
              </a:rPr>
              <a:t>());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    t = null;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   </a:t>
            </a:r>
            <a:r>
              <a:rPr lang="en-US" altLang="en-US" sz="1600" dirty="0" err="1">
                <a:latin typeface="Calibri" panose="020F0502020204030204" pitchFamily="34" charset="0"/>
              </a:rPr>
              <a:t>System.gc</a:t>
            </a:r>
            <a:r>
              <a:rPr lang="en-US" altLang="en-US" sz="1600" dirty="0">
                <a:latin typeface="Calibri" panose="020F0502020204030204" pitchFamily="34" charset="0"/>
              </a:rPr>
              <a:t>(); // calling garbage collector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    </a:t>
            </a:r>
            <a:r>
              <a:rPr lang="en-US" altLang="en-US" sz="1600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sz="1600" dirty="0">
                <a:latin typeface="Calibri" panose="020F0502020204030204" pitchFamily="34" charset="0"/>
              </a:rPr>
              <a:t>("end");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}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@Override public int </a:t>
            </a:r>
            <a:r>
              <a:rPr lang="en-US" altLang="en-US" sz="1600" dirty="0" err="1">
                <a:latin typeface="Calibri" panose="020F0502020204030204" pitchFamily="34" charset="0"/>
              </a:rPr>
              <a:t>hashCode</a:t>
            </a:r>
            <a:r>
              <a:rPr lang="en-US" altLang="en-US" sz="1600" dirty="0">
                <a:latin typeface="Calibri" panose="020F0502020204030204" pitchFamily="34" charset="0"/>
              </a:rPr>
              <a:t>() { return 100; }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@Override protected void finalize()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{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    </a:t>
            </a:r>
            <a:r>
              <a:rPr lang="en-US" altLang="en-US" sz="1600" dirty="0" err="1">
                <a:latin typeface="Calibri" panose="020F0502020204030204" pitchFamily="34" charset="0"/>
              </a:rPr>
              <a:t>System.out.println</a:t>
            </a:r>
            <a:r>
              <a:rPr lang="en-US" altLang="en-US" sz="1600" dirty="0">
                <a:latin typeface="Calibri" panose="020F0502020204030204" pitchFamily="34" charset="0"/>
              </a:rPr>
              <a:t>("finalize method called");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    }</a:t>
            </a:r>
          </a:p>
          <a:p>
            <a:pPr marL="0" indent="0" algn="l" eaLnBrk="1" hangingPunct="1">
              <a:buNone/>
            </a:pPr>
            <a:r>
              <a:rPr lang="en-US" altLang="en-US" sz="1600" dirty="0">
                <a:latin typeface="Calibri" panose="020F0502020204030204" pitchFamily="34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0FA6E-2C3D-68A5-0C7C-531B08415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992" y="4781749"/>
            <a:ext cx="2283376" cy="137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93392EA8D7E3459A984C68205CE15E" ma:contentTypeVersion="4" ma:contentTypeDescription="Create a new document." ma:contentTypeScope="" ma:versionID="5b60f1196d0d87128854604c48a13e6d">
  <xsd:schema xmlns:xsd="http://www.w3.org/2001/XMLSchema" xmlns:xs="http://www.w3.org/2001/XMLSchema" xmlns:p="http://schemas.microsoft.com/office/2006/metadata/properties" xmlns:ns2="ccefb704-dc17-4e1f-adf9-8f1cfc506b81" targetNamespace="http://schemas.microsoft.com/office/2006/metadata/properties" ma:root="true" ma:fieldsID="52a05fbe01cc0c2bb0c27bdd6788ef20" ns2:_="">
    <xsd:import namespace="ccefb704-dc17-4e1f-adf9-8f1cfc506b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fb704-dc17-4e1f-adf9-8f1cfc506b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EACD87-EC83-4A95-8258-A565365FD1A4}"/>
</file>

<file path=customXml/itemProps2.xml><?xml version="1.0" encoding="utf-8"?>
<ds:datastoreItem xmlns:ds="http://schemas.openxmlformats.org/officeDocument/2006/customXml" ds:itemID="{495E4697-430A-415B-938C-C8C6EABAB22B}"/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563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montserrat</vt:lpstr>
      <vt:lpstr>Office Theme</vt:lpstr>
      <vt:lpstr>Object Class</vt:lpstr>
      <vt:lpstr>Universal Super Class—Object Class</vt:lpstr>
      <vt:lpstr>Object Class</vt:lpstr>
      <vt:lpstr>Object Class</vt:lpstr>
      <vt:lpstr>Object Class</vt:lpstr>
      <vt:lpstr>Object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Jamimamul Bakas</dc:creator>
  <cp:lastModifiedBy>Jamimamul Bakas</cp:lastModifiedBy>
  <cp:revision>1</cp:revision>
  <dcterms:created xsi:type="dcterms:W3CDTF">2024-10-15T10:37:47Z</dcterms:created>
  <dcterms:modified xsi:type="dcterms:W3CDTF">2024-10-15T11:07:00Z</dcterms:modified>
</cp:coreProperties>
</file>