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3" r:id="rId4"/>
    <p:sldId id="344" r:id="rId5"/>
    <p:sldId id="347" r:id="rId6"/>
    <p:sldId id="348" r:id="rId7"/>
    <p:sldId id="350" r:id="rId8"/>
    <p:sldId id="349" r:id="rId9"/>
    <p:sldId id="352" r:id="rId10"/>
    <p:sldId id="353" r:id="rId11"/>
    <p:sldId id="354" r:id="rId12"/>
    <p:sldId id="351" r:id="rId13"/>
    <p:sldId id="355" r:id="rId14"/>
    <p:sldId id="356" r:id="rId15"/>
    <p:sldId id="357" r:id="rId16"/>
    <p:sldId id="358" r:id="rId17"/>
    <p:sldId id="360" r:id="rId18"/>
    <p:sldId id="361" r:id="rId19"/>
    <p:sldId id="359" r:id="rId20"/>
    <p:sldId id="362" r:id="rId21"/>
    <p:sldId id="363" r:id="rId22"/>
    <p:sldId id="364" r:id="rId23"/>
    <p:sldId id="365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13DB-AB21-B8CA-0735-F59D1EAD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5406-EA7F-1365-010E-EA727D76D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E305-08DC-3337-C6C5-DD3AFC95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60EB-C176-1540-FBAB-B139E10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4E08-D723-B3A6-CDBC-6CF5B296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35D5-9428-23C1-C437-B6180B7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26D-1AB3-50F3-F7F7-BB9BBF31C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F8D5-856B-F385-E038-D1EAD159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4BA4-4AE4-C49E-3F89-825DD4D9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8150-BC43-209D-1B33-74F9BF78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43003-E36A-5333-ED69-377FB035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A510D-40BA-9D1B-496E-09331B13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FA85-3570-ED53-0D25-EDB82DB6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0587-C80F-FB9D-8CB0-C43EB062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E60D-B14E-38A7-4EF0-E73678CE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3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3F18-DBFF-BA09-C4BA-79B1F94F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C2C97-D4B7-1676-F4E2-C0FBF3D27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B202-EB9A-A4AC-63DC-3288D703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439C-E274-AF0F-1106-3C5ECC2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619B-7B1F-FD26-FD57-E5A42737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7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F01-7595-F1FE-18AD-D732DB6F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EAA0-A5DC-B3ED-1FE9-1B62F5A5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0118-B9DE-4B13-F4A2-219AA535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C0E-DC83-75AD-8D64-1F3190D5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19AA-E84B-CAF3-2735-2E392D1C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1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489-D8CC-C7C6-B9A4-7B230F30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DF6D-BA4D-4AE0-A1CA-DBD27F56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BD07-8CF9-4F37-8D41-6E051BB8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CD9C-A6A2-25DD-194D-304FD76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1C6B-7B80-4454-60EE-CDA1DDCA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4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A31-4547-96B5-883D-24E8ED2D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D58E-64A4-92BD-FAC0-1456C64D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C44-BF2A-CD22-E2E4-C665B90F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C720-3708-12DE-E410-8A9BB96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9711-17FA-B748-D5E9-AB2C0BB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2A10D-3DBA-5EC0-FF8A-AAA65F03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1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1143-7FDA-5A6F-1E3B-F3C48645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0B83-C21C-A44C-82EE-2C19F92A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6089A-38E3-D1B0-21A8-76D36E5A8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6EEBC-2911-BED3-B528-1595F150D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FDC8-CCC9-7017-4E73-6A1C3D0A8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1E25A-E655-CBAE-1F49-357AC9C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C438F-82CD-B1E4-D88D-18DB5170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C8BA9-C4C9-7ADA-AD39-98E6B6CD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48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F05-E22D-9090-3F41-6F698E8B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7F1AA-4E41-14A3-4CFC-17E461ED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288B-F613-70CF-5D86-E8FC00A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0AA-0494-BFCF-AB21-C7315687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1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C16A-5FD2-EE04-9325-FB08C9D3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51FC2-0BDB-FE22-566C-669AC989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B155-EBD1-6BA0-8801-AA9580D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6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825A-7E04-702D-8EE4-88E196F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314-9EF6-588D-00BA-7111E063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CD36-A6BB-8CD4-ABE4-54C5E362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602F-4927-DFD3-6A97-EBBAEED2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B825-64F8-3625-1B7D-FF041D7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907D-DDA4-F136-623D-FC345509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0E3-F3E7-5D2A-3F1A-D692C04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5EA3-8947-FB9A-5739-C764A65E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7E77-7773-2901-9EB5-D5DBBC26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41A0-274B-BEFA-0279-85E16D6F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37D5-3599-DBAA-F1B9-26B3508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7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C5AF-E3EA-E1FF-271C-38A18122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C9F2D-A47F-8CBF-4CE4-8A355AA7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06D22-F240-2576-A29D-D9C683A27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8AFB-B3BE-A7BB-DC35-B4B3AB5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271F-1D7D-290B-0FFF-CB4EEFA8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6D95-2BB1-2F99-D12F-F9D1A5C3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64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4382-F46E-9E13-86CC-A12123E3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FAB95-73A9-4722-BBCD-E6680C2D5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D0BB-1239-F400-6105-A6CCB13A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477B-5408-8765-98B6-CD00C6C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A486-2B58-8E70-8BD5-43934BD7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2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01F2C-5A70-6DAC-2E59-510E38E5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30EF-B860-2CA2-B20F-E49ED608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0F4D-1217-E058-892B-584F86D2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F15C-66CF-FCD6-F1B3-6205E8F7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52A8-F580-EC38-A138-07EB4E8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DD9B-3076-DA20-F541-174FE928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3F32-6182-E6D4-186B-587CB327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3604-0CB0-DB0B-E996-88F5A532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4F88-82A5-55C7-AA59-92B4D854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6ED3-491A-0367-C096-60DF30F4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FA06-EB44-2D51-1890-25583ECE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C6AC-613D-69C0-9BDA-5F17065C1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B20BE-7017-F307-BAE2-3E5CB9290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B764-19D4-6FDD-72C1-D8E0F465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5714-17A7-CC6B-AD43-586C15E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8C3C-ADB5-0AF3-FA43-D1D659C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4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5526-744D-13C4-304E-F012EE80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EA58C-C908-6946-CA7F-11187912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7CAF-79E9-F2D8-B51E-CA9BD808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8BDF-918A-1571-FF7E-F6315BE2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68751-DE0C-4724-C5DB-077E64B9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E9BA4-9F85-5BDD-7078-978A3864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8A184-2E31-6291-AA4C-2729BD7B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2C93C-75FB-32DB-BEAF-BEF36AE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4D0D-8BAE-6156-76FC-140C0487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20EB9-DCED-2858-B755-7F83CF21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6F42-E888-DA81-5350-A5CAA80F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C47E-056C-3299-5E6D-F7CF9D5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0D75-0041-AACA-0329-6C45A36A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9E23A-ABA4-608B-9337-E635218C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C329D-0C5F-B177-74BC-6577F186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F083-E649-4920-D54B-F679F894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B448-F79C-CBB5-CB18-B00F6979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3A60-D572-4439-8178-BE96A0F4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04161-D5F0-B0B5-CDF7-E2F7B200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F8E8-440B-5E95-A749-FB3E1C50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73E3-DE7A-5555-30DD-8D29AE23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450-B4B8-B16D-04FF-25ABE49E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EDB9-4438-1485-8BCA-68F37B280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AAB2-1A67-2AED-D853-48E4C4B6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0C1AD-720A-2EC4-74CC-3FA3BB37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F40B-CBD4-10D9-48A4-DE38BD68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F30C9-9F12-C90B-5AE4-C98B94AA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1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46D59-4708-E631-CF0F-322EFE7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C1F0-7078-87B7-6FCB-B2564601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A01D-6527-2CF8-3BF1-A1A48A00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9DA2A-1D38-4F02-8B52-B593FF8ECDC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19AC-AAA2-5F79-9608-5C52F28D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06B5-0213-D42F-A7F9-31B82E455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234F8-DC88-4994-A587-B5C647803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1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361E1-1D9B-0060-D2FF-8236743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9BBF-595B-1E56-4F45-0FECD21A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6E95-8DF7-7E66-A720-C86AF1BF5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0368-3A3A-4C57-B4B5-628CCF5A20C3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5762-CDA5-49C0-3494-DEAC62D9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2B85-3010-9495-986E-C08EB53F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23DE-91FA-4F53-90C5-CC86C810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1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9A01-2BD1-10E8-215A-C518E9A0A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5710-0E1F-2876-3D0C-521487362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0350-4336-B68D-7AD5-868D43D5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Dot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D2E8-4EE8-0464-2279-ECD4EA76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Pattern p=</a:t>
            </a:r>
            <a:r>
              <a:rPr lang="en-IN" dirty="0" err="1"/>
              <a:t>Pattern.compile</a:t>
            </a:r>
            <a:r>
              <a:rPr lang="en-IN" dirty="0"/>
              <a:t>("java");</a:t>
            </a:r>
          </a:p>
          <a:p>
            <a:pPr marL="0" indent="0">
              <a:buNone/>
            </a:pPr>
            <a:r>
              <a:rPr lang="en-IN" dirty="0"/>
              <a:t>            Matcher m=</a:t>
            </a:r>
            <a:r>
              <a:rPr lang="en-IN" dirty="0" err="1"/>
              <a:t>p.matcher</a:t>
            </a:r>
            <a:r>
              <a:rPr lang="en-IN" dirty="0"/>
              <a:t>("pattern java matches");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boolean</a:t>
            </a:r>
            <a:r>
              <a:rPr lang="en-IN" dirty="0"/>
              <a:t> b2=</a:t>
            </a:r>
            <a:r>
              <a:rPr lang="en-IN" dirty="0" err="1"/>
              <a:t>m.find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("b2: "+b2);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("as", "it is as"));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(".as", "has"));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(".as", "asap"));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("..as", "</a:t>
            </a:r>
            <a:r>
              <a:rPr lang="en-IN" dirty="0" err="1"/>
              <a:t>saas</a:t>
            </a:r>
            <a:r>
              <a:rPr lang="en-IN" dirty="0"/>
              <a:t>"));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98622-CEF5-FEF3-DD35-82212228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45" y="4991605"/>
            <a:ext cx="4839119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BEA8-2E39-1B85-83BA-4363C339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Regex Character classes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CF9097-FECF-B30D-3CD9-AD8DD149F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9302" y="1758312"/>
          <a:ext cx="8396748" cy="44346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3730">
                  <a:extLst>
                    <a:ext uri="{9D8B030D-6E8A-4147-A177-3AD203B41FA5}">
                      <a16:colId xmlns:a16="http://schemas.microsoft.com/office/drawing/2014/main" val="4268577078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17654980"/>
                    </a:ext>
                  </a:extLst>
                </a:gridCol>
                <a:gridCol w="5761702">
                  <a:extLst>
                    <a:ext uri="{9D8B030D-6E8A-4147-A177-3AD203B41FA5}">
                      <a16:colId xmlns:a16="http://schemas.microsoft.com/office/drawing/2014/main" val="2671662744"/>
                    </a:ext>
                  </a:extLst>
                </a:gridCol>
              </a:tblGrid>
              <a:tr h="318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</a:rPr>
                        <a:t>No.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78" marR="63678" marT="63678" marB="63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</a:rPr>
                        <a:t>Character Class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78" marR="63678" marT="63678" marB="63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78" marR="63678" marT="63678" marB="63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86202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[abc]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a, b, or c (simple class)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24870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[^abc]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Any character except a, b, or c (negation)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84215"/>
                  </a:ext>
                </a:extLst>
              </a:tr>
              <a:tr h="6580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[a-zA-Z]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a through z or A through Z, inclusive (range)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48429"/>
                  </a:ext>
                </a:extLst>
              </a:tr>
              <a:tr h="6580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[a-d[m-p]]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a through d, or m through p: [a-dm-p] (union)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62073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[a-z&amp;&amp;[def]]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d, e, or f (intersection)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25921"/>
                  </a:ext>
                </a:extLst>
              </a:tr>
              <a:tr h="6580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[a-z&amp;&amp;[^bc]]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a through z, except for b and c: [ad-z] (subtraction)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202010"/>
                  </a:ext>
                </a:extLst>
              </a:tr>
              <a:tr h="6580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[a-z&amp;&amp;[^m-p]]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a through z, and not m through p: [a-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lq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-z](subtraction)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452" marR="42452" marT="42452" marB="42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5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8C8A-F18B-38D8-A3CE-2C2254B0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FECC-C18D-8958-8339-78A0A62C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("[A-Z]", "C"));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("[a-z]", "B"));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("[ABC]", "ABCA"));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("[^ABC]", "X"));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("[^ABC]", "B"));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("[^A-M]", "N"));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("[A-M&amp;&amp;[^B]]", "D"));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("[A-M&amp;&amp;[^B-F]]", "D"));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439-0ED4-29ED-1625-DAD27B5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29" y="2892809"/>
            <a:ext cx="369602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05DE-A274-FA0A-F504-BB14F64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Regex Quantifiers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2A03E-BE30-6CD5-3CDA-86C3D7A836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3732" y="2073188"/>
          <a:ext cx="8395673" cy="3653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026">
                  <a:extLst>
                    <a:ext uri="{9D8B030D-6E8A-4147-A177-3AD203B41FA5}">
                      <a16:colId xmlns:a16="http://schemas.microsoft.com/office/drawing/2014/main" val="3045027237"/>
                    </a:ext>
                  </a:extLst>
                </a:gridCol>
                <a:gridCol w="6308647">
                  <a:extLst>
                    <a:ext uri="{9D8B030D-6E8A-4147-A177-3AD203B41FA5}">
                      <a16:colId xmlns:a16="http://schemas.microsoft.com/office/drawing/2014/main" val="1816102307"/>
                    </a:ext>
                  </a:extLst>
                </a:gridCol>
              </a:tblGrid>
              <a:tr h="45422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Regex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1878250"/>
                  </a:ext>
                </a:extLst>
              </a:tr>
              <a:tr h="3936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</a:rPr>
                        <a:t>X?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</a:rPr>
                        <a:t>X occurs once or not at all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107524"/>
                  </a:ext>
                </a:extLst>
              </a:tr>
              <a:tr h="3936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</a:rPr>
                        <a:t>X+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</a:rPr>
                        <a:t>X occurs once or more times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32730"/>
                  </a:ext>
                </a:extLst>
              </a:tr>
              <a:tr h="3936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</a:rPr>
                        <a:t>X*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</a:rPr>
                        <a:t>X occurs zero or more times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158065"/>
                  </a:ext>
                </a:extLst>
              </a:tr>
              <a:tr h="3936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</a:rPr>
                        <a:t>X{n}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</a:rPr>
                        <a:t>X occurs n times only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5890200"/>
                  </a:ext>
                </a:extLst>
              </a:tr>
              <a:tr h="3936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</a:rPr>
                        <a:t>X{n,}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</a:rPr>
                        <a:t>X occurs n or more times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519660"/>
                  </a:ext>
                </a:extLst>
              </a:tr>
              <a:tr h="6662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</a:rPr>
                        <a:t>X{y,z}</a:t>
                      </a:r>
                      <a:endParaRPr lang="en-IN" sz="2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</a:rPr>
                        <a:t>X occurs at least y times but less than z times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07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8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AA09-5426-2BE7-8494-8B7B61CF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IN" dirty="0"/>
              <a:t>? + and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2AA8-74CE-DBA7-D12B-AA27A1ED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39"/>
            <a:ext cx="10515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</a:t>
            </a:r>
            <a:r>
              <a:rPr lang="en-IN" dirty="0" err="1"/>
              <a:t>abc</a:t>
            </a:r>
            <a:r>
              <a:rPr lang="en-IN" dirty="0"/>
              <a:t>]?", "c"));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("[a]?", "aa"));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("[ABC]?", "ABC"));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("[ABC]+", "ABC"));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("[ABC]+", "AAA"));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("[ABC]+", "AAB"));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("[ABC]+", "AABCD"));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("[ABC]+", "AABABBA"));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("[ABC]*", ""));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("[ABC]*", "AABABBACCC"));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3536A-D0FD-1C98-A7C5-EAA15330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95" y="1689571"/>
            <a:ext cx="4206605" cy="34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E702-7609-0E90-4703-CE1E958F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Regex Metacharacter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D92F-4C21-F805-F01C-174DA2C8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regular expression metacharacters work 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shortcodes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3ADE0C-77D0-BA12-1526-5FFE18AF0FBC}"/>
              </a:ext>
            </a:extLst>
          </p:cNvPr>
          <p:cNvGraphicFramePr>
            <a:graphicFrameLocks noGrp="1"/>
          </p:cNvGraphicFramePr>
          <p:nvPr/>
        </p:nvGraphicFramePr>
        <p:xfrm>
          <a:off x="2054942" y="2360467"/>
          <a:ext cx="8170605" cy="44642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7405">
                  <a:extLst>
                    <a:ext uri="{9D8B030D-6E8A-4147-A177-3AD203B41FA5}">
                      <a16:colId xmlns:a16="http://schemas.microsoft.com/office/drawing/2014/main" val="1742199427"/>
                    </a:ext>
                  </a:extLst>
                </a:gridCol>
                <a:gridCol w="6503200">
                  <a:extLst>
                    <a:ext uri="{9D8B030D-6E8A-4147-A177-3AD203B41FA5}">
                      <a16:colId xmlns:a16="http://schemas.microsoft.com/office/drawing/2014/main" val="4059374929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Regex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751" marR="73751" marT="73751" marB="73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751" marR="73751" marT="73751" marB="73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18952"/>
                  </a:ext>
                </a:extLst>
              </a:tr>
              <a:tr h="5408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character (may or may not match terminator)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78008"/>
                  </a:ext>
                </a:extLst>
              </a:tr>
              <a:tr h="31959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\d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digits, short of [0-9]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321106"/>
                  </a:ext>
                </a:extLst>
              </a:tr>
              <a:tr h="31959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\D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non-digit, short for [^0-9]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15392"/>
                  </a:ext>
                </a:extLst>
              </a:tr>
              <a:tr h="5408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</a:rPr>
                        <a:t>\s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whitespace character, short for [\t\n\x0B\f\r]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68267"/>
                  </a:ext>
                </a:extLst>
              </a:tr>
              <a:tr h="5408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</a:rPr>
                        <a:t>\S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non-whitespace character, short for [^\s]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40370"/>
                  </a:ext>
                </a:extLst>
              </a:tr>
              <a:tr h="5408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\w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word character, short for [a-zA-Z_0-9]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035397"/>
                  </a:ext>
                </a:extLst>
              </a:tr>
              <a:tr h="5408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\W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</a:rPr>
                        <a:t>Any non-word character, short for [^\w]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336837"/>
                  </a:ext>
                </a:extLst>
              </a:tr>
              <a:tr h="31959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\b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A word boundary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090742"/>
                  </a:ext>
                </a:extLst>
              </a:tr>
              <a:tr h="31959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</a:rPr>
                        <a:t>\B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</a:rPr>
                        <a:t>A non word boundary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168" marR="49168" marT="49168" marB="491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5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7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3597-2EAB-CB69-4412-FF327D7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IN" dirty="0"/>
              <a:t>//d and //D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AC6B-F725-3DA9-9937-B15BD288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"123"));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"123"));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"1ABC"));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("\\D", "A"));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("\\D*", "ABABAC"));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229D3-DED1-5E31-24C0-5C1148B5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03" y="3303543"/>
            <a:ext cx="5380023" cy="3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1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B59D-84B8-D5C1-C18B-6B92C5D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249083"/>
            <a:ext cx="10515600" cy="863907"/>
          </a:xfrm>
        </p:spPr>
        <p:txBody>
          <a:bodyPr>
            <a:noAutofit/>
          </a:bodyPr>
          <a:lstStyle/>
          <a:p>
            <a:r>
              <a:rPr lang="en-IN" sz="4000" b="1" dirty="0"/>
              <a:t>Practice Problem-1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2EA7-7560-5C9F-0CDC-825DD50C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825625"/>
            <a:ext cx="11208774" cy="4351338"/>
          </a:xfrm>
        </p:spPr>
        <p:txBody>
          <a:bodyPr/>
          <a:lstStyle/>
          <a:p>
            <a:r>
              <a:rPr lang="en-US" sz="2800" b="0" i="0" dirty="0">
                <a:effectLst/>
                <a:latin typeface="inter-regular"/>
              </a:rPr>
              <a:t>Create a regular expression that accepts alphanumeric characters only.  </a:t>
            </a:r>
          </a:p>
          <a:p>
            <a:r>
              <a:rPr lang="en-US" sz="2800" b="0" i="0" dirty="0">
                <a:effectLst/>
                <a:latin typeface="inter-regular"/>
              </a:rPr>
              <a:t>Its length must be six characters long 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7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DD6B-B881-B94D-C181-523CC3A9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23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1746-8CA9-AE93-FA23-1D28AC6D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925232" cy="42998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</a:t>
            </a:r>
            <a:r>
              <a:rPr lang="en-IN" dirty="0" err="1"/>
              <a:t>aaaaaa</a:t>
            </a:r>
            <a:r>
              <a:rPr lang="en-IN" dirty="0"/>
              <a:t>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"aaa123"));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"xyz111"));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"xyz11@"));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"xyz1111"));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("[a-zA-Z0-9]{6}", "ab12a1"));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B5A1C-C699-FCFF-2346-7DD4B6C80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86"/>
          <a:stretch/>
        </p:blipFill>
        <p:spPr>
          <a:xfrm>
            <a:off x="8156540" y="3975559"/>
            <a:ext cx="3197260" cy="26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9433-1DF2-8CA2-51B6-EC829EDE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718A-670D-AD26-6D4E-9C8C5B3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Create a regular expression that accepts 10 digit numeric characters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starting with 7, 8 or 9 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149B-3500-485F-328F-7F4F6C07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3135-645C-C4CA-FBD3-1F371176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7323" cy="475215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regular expression is a sequence of characters that forms a search pattern. When you search for data in a text, you can use this search pattern to describe what you are searching for.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regular expression can be a single character, or a more complicated pattern.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Regular expressions can be used to perform all types of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text 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text replace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operations.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Java does not have a built-in Regular Expression class, but we can import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java.util.regex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package to work with regular expressions. The package includes the following classes: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Class - Defines a pattern (to be used in a search)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Matcher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Class - Used to search for the pattern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PatternSyntaxException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Class - Indicates syntax error in a regular expression pattern</a:t>
            </a:r>
          </a:p>
        </p:txBody>
      </p:sp>
    </p:spTree>
    <p:extLst>
      <p:ext uri="{BB962C8B-B14F-4D97-AF65-F5344CB8AC3E}">
        <p14:creationId xmlns:p14="http://schemas.microsoft.com/office/powerpoint/2010/main" val="123984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EF40-04AC-1C02-1601-D8E9C354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6158-09D8-A89B-49F9-9C0191AF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" y="1966861"/>
            <a:ext cx="10515600" cy="42471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("[789]{1}[0-9]{9}", "123"));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("[789]{1}[0-9]{9}", "aaa123"));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("[789]{1}[0-9]{9}", "7894563458"));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("[789]{1}[0-9]{9}", "1894563458"));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Pattern.matches</a:t>
            </a:r>
            <a:r>
              <a:rPr lang="en-IN" dirty="0"/>
              <a:t>("[789]{1}[0-9]{9}", "7777777777"));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06DE-F10C-5102-8041-59903BF7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13" y="2296267"/>
            <a:ext cx="393988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6C7D-724B-575B-D2E7-F77ECD3E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Regular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18AD-73DF-95C2-859D-EE2259C8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Enter Regular Expression to match in the text entered by user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73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2E65-322B-8BF2-C684-AF52C953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8" y="83575"/>
            <a:ext cx="10515600" cy="62793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784B-1467-13C1-E37D-92C09A89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7617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Scanner </a:t>
            </a:r>
            <a:r>
              <a:rPr lang="en-IN" dirty="0" err="1"/>
              <a:t>sc</a:t>
            </a:r>
            <a:r>
              <a:rPr lang="en-IN" dirty="0"/>
              <a:t>=new Scanner(System.in);</a:t>
            </a:r>
          </a:p>
          <a:p>
            <a:pPr marL="0" indent="0">
              <a:buNone/>
            </a:pPr>
            <a:r>
              <a:rPr lang="en-IN" dirty="0"/>
              <a:t>            Pattern p=</a:t>
            </a:r>
            <a:r>
              <a:rPr lang="en-IN" dirty="0" err="1"/>
              <a:t>Pattern.compile</a:t>
            </a:r>
            <a:r>
              <a:rPr lang="en-IN" dirty="0"/>
              <a:t>(</a:t>
            </a:r>
            <a:r>
              <a:rPr lang="en-IN" dirty="0" err="1"/>
              <a:t>sc.nextLine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    Matcher m=</a:t>
            </a:r>
            <a:r>
              <a:rPr lang="en-IN" dirty="0" err="1"/>
              <a:t>p.matcher</a:t>
            </a:r>
            <a:r>
              <a:rPr lang="en-IN" dirty="0"/>
              <a:t>(</a:t>
            </a:r>
            <a:r>
              <a:rPr lang="en-IN" dirty="0" err="1"/>
              <a:t>sc.nextLine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boolean</a:t>
            </a:r>
            <a:r>
              <a:rPr lang="en-IN" dirty="0"/>
              <a:t> b=false;</a:t>
            </a:r>
          </a:p>
          <a:p>
            <a:pPr marL="0" indent="0">
              <a:buNone/>
            </a:pPr>
            <a:r>
              <a:rPr lang="en-IN" dirty="0"/>
              <a:t>            while(</a:t>
            </a:r>
            <a:r>
              <a:rPr lang="en-IN" dirty="0" err="1"/>
              <a:t>m.find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m.group</a:t>
            </a:r>
            <a:r>
              <a:rPr lang="en-IN" dirty="0"/>
              <a:t>()+" found at "+</a:t>
            </a:r>
            <a:r>
              <a:rPr lang="en-IN" dirty="0" err="1"/>
              <a:t>m.start</a:t>
            </a:r>
            <a:r>
              <a:rPr lang="en-IN" dirty="0"/>
              <a:t>()+" till "+</a:t>
            </a:r>
            <a:r>
              <a:rPr lang="en-IN" dirty="0" err="1"/>
              <a:t>m.end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        b=true;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if(b!=true)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("expression is not present");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A0A3-3BA5-3065-6FAF-F6B871AB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37" y="4293613"/>
            <a:ext cx="4861850" cy="19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9881-0425-8C4B-C530-EC397BD3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1754B-E364-0216-3AE7-717ED50C4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7F3D-C941-0DEA-5970-74A3B5A3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89822"/>
            <a:ext cx="10515600" cy="706591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4203-7A36-7C52-C0DC-16B5BFC3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     Pattern p = </a:t>
            </a:r>
            <a:r>
              <a:rPr lang="en-IN" dirty="0" err="1"/>
              <a:t>Pattern.compile</a:t>
            </a:r>
            <a:r>
              <a:rPr lang="en-IN" dirty="0"/>
              <a:t>("Java", </a:t>
            </a:r>
            <a:r>
              <a:rPr lang="en-IN" dirty="0" err="1"/>
              <a:t>Pattern.CASE_INSENSITIVE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Matcher </a:t>
            </a:r>
            <a:r>
              <a:rPr lang="en-IN" dirty="0" err="1"/>
              <a:t>matcher</a:t>
            </a:r>
            <a:r>
              <a:rPr lang="en-IN" dirty="0"/>
              <a:t> = </a:t>
            </a:r>
            <a:r>
              <a:rPr lang="en-IN" dirty="0" err="1"/>
              <a:t>p.matcher</a:t>
            </a:r>
            <a:r>
              <a:rPr lang="en-IN" dirty="0"/>
              <a:t>("Visit Java");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matchFound</a:t>
            </a:r>
            <a:r>
              <a:rPr lang="en-IN" dirty="0"/>
              <a:t> = </a:t>
            </a:r>
            <a:r>
              <a:rPr lang="en-IN" dirty="0" err="1"/>
              <a:t>matcher.find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matchFound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("Match found");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     else 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("Match not found");</a:t>
            </a:r>
          </a:p>
          <a:p>
            <a:pPr marL="0" indent="0">
              <a:buNone/>
            </a:pPr>
            <a:r>
              <a:rPr lang="en-IN" dirty="0"/>
              <a:t>    }         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FEE6-A37F-DCDC-3830-F00D7256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14818"/>
            <a:ext cx="5680357" cy="13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0EB1-7967-BB80-4097-6F05C892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Regular Expression Patterns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C5623-0A34-C359-9521-1C6EF6F1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parameter of .compile() method is pattern and it could be of following type:</a:t>
            </a:r>
          </a:p>
          <a:p>
            <a:pPr lvl="1"/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84AE2A-F0A5-B3D7-DC78-24EE8EB4D30B}"/>
              </a:ext>
            </a:extLst>
          </p:cNvPr>
          <p:cNvGraphicFramePr>
            <a:graphicFrameLocks/>
          </p:cNvGraphicFramePr>
          <p:nvPr/>
        </p:nvGraphicFramePr>
        <p:xfrm>
          <a:off x="1736172" y="2793836"/>
          <a:ext cx="7756093" cy="158496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790309733"/>
                    </a:ext>
                  </a:extLst>
                </a:gridCol>
                <a:gridCol w="6051118">
                  <a:extLst>
                    <a:ext uri="{9D8B030D-6E8A-4147-A177-3AD203B41FA5}">
                      <a16:colId xmlns:a16="http://schemas.microsoft.com/office/drawing/2014/main" val="437998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Expression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6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[abc]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one character from the options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[^abc]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one character NOT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0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[0-9]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one character from the range 0 to 9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7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366-A1D5-81FA-9E5D-9AC456CA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Metacharacters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D9EF1-BD56-C6AA-6AA9-7D6F95D37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6433" y="1690688"/>
          <a:ext cx="7689327" cy="3589290"/>
        </p:xfrm>
        <a:graphic>
          <a:graphicData uri="http://schemas.openxmlformats.org/drawingml/2006/table">
            <a:tbl>
              <a:tblPr/>
              <a:tblGrid>
                <a:gridCol w="1690298">
                  <a:extLst>
                    <a:ext uri="{9D8B030D-6E8A-4147-A177-3AD203B41FA5}">
                      <a16:colId xmlns:a16="http://schemas.microsoft.com/office/drawing/2014/main" val="2369520577"/>
                    </a:ext>
                  </a:extLst>
                </a:gridCol>
                <a:gridCol w="5999029">
                  <a:extLst>
                    <a:ext uri="{9D8B030D-6E8A-4147-A177-3AD203B41FA5}">
                      <a16:colId xmlns:a16="http://schemas.microsoft.com/office/drawing/2014/main" val="3658277963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Metacharacter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3453"/>
                  </a:ext>
                </a:extLst>
              </a:tr>
              <a:tr h="6647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|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a match for any one of the patterns separated by | as in: cat|dog|fish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2107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.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just one instance of any character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2262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\d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Find a digit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9332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\s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Find a whitespace character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563595"/>
                  </a:ext>
                </a:extLst>
              </a:tr>
              <a:tr h="6647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\b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a match at the beginning of a word like this: \bWORD, or at the end of a word like this: WORD\b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34918"/>
                  </a:ext>
                </a:extLst>
              </a:tr>
              <a:tr h="6647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\uxxxx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sz="1800" dirty="0" err="1">
                          <a:effectLst/>
                        </a:rPr>
                        <a:t>xxxx</a:t>
                      </a:r>
                      <a:endParaRPr lang="en-US" sz="1800" dirty="0">
                        <a:effectLst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3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4FB0-B654-E1B4-6FA8-35735DBF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Quantifiers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93250F-2BA8-9D04-3745-691F0C301E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6069" y="2122841"/>
          <a:ext cx="7756093" cy="277368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492414963"/>
                    </a:ext>
                  </a:extLst>
                </a:gridCol>
                <a:gridCol w="6051118">
                  <a:extLst>
                    <a:ext uri="{9D8B030D-6E8A-4147-A177-3AD203B41FA5}">
                      <a16:colId xmlns:a16="http://schemas.microsoft.com/office/drawing/2014/main" val="2131787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Quantifier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5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at least one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7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zero or more occurrences of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20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n?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zero or one occurrences of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2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n{x}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a sequence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's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7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n{x,y}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a sequence of X to Y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's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65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n{x,}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string that contains a sequence of at least X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's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3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9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F7D-2B9A-0392-92DC-CC45EBF6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Matcher class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C55DE-9B4C-EEBD-BAAB-EF57FF658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3498" y="1825625"/>
          <a:ext cx="8052618" cy="4783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8871">
                  <a:extLst>
                    <a:ext uri="{9D8B030D-6E8A-4147-A177-3AD203B41FA5}">
                      <a16:colId xmlns:a16="http://schemas.microsoft.com/office/drawing/2014/main" val="1308003494"/>
                    </a:ext>
                  </a:extLst>
                </a:gridCol>
                <a:gridCol w="2516444">
                  <a:extLst>
                    <a:ext uri="{9D8B030D-6E8A-4147-A177-3AD203B41FA5}">
                      <a16:colId xmlns:a16="http://schemas.microsoft.com/office/drawing/2014/main" val="2163029395"/>
                    </a:ext>
                  </a:extLst>
                </a:gridCol>
                <a:gridCol w="4797303">
                  <a:extLst>
                    <a:ext uri="{9D8B030D-6E8A-4147-A177-3AD203B41FA5}">
                      <a16:colId xmlns:a16="http://schemas.microsoft.com/office/drawing/2014/main" val="1079639370"/>
                    </a:ext>
                  </a:extLst>
                </a:gridCol>
              </a:tblGrid>
              <a:tr h="26108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</a:rPr>
                        <a:t>No.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16" marR="52216" marT="52216" marB="52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16" marR="52216" marT="52216" marB="52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16" marR="52216" marT="52216" marB="52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08335"/>
                  </a:ext>
                </a:extLst>
              </a:tr>
              <a:tr h="5395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boolean matches()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test whether the regular expression matches the pattern.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813439"/>
                  </a:ext>
                </a:extLst>
              </a:tr>
              <a:tr h="5395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</a:rPr>
                        <a:t>boolean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</a:rPr>
                        <a:t> find()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finds the next expression that matches the pattern.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671250"/>
                  </a:ext>
                </a:extLst>
              </a:tr>
              <a:tr h="85286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boolean find(int start)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finds the next expression that matches the pattern from the given start number.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901"/>
                  </a:ext>
                </a:extLst>
              </a:tr>
              <a:tr h="3829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String group()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returns the matched subsequence.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10275"/>
                  </a:ext>
                </a:extLst>
              </a:tr>
              <a:tr h="5395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int start()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returns the starting index of the matched subsequence.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44353"/>
                  </a:ext>
                </a:extLst>
              </a:tr>
              <a:tr h="5395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int end()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returns the ending index of the matched subsequence.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33094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int groupCount()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returns the total number of the matched subsequence.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4811" marR="34811" marT="34811" marB="348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5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971F-CFEE-1DA2-B1B2-9CC8FA44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0A8F-661C-21AA-3DFF-2A5F0D63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the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compiled version of a regular expression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is used to define a pattern for the regex engine.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09CD1-4909-744F-F4FC-97A52FA8A8BF}"/>
              </a:ext>
            </a:extLst>
          </p:cNvPr>
          <p:cNvGraphicFramePr>
            <a:graphicFrameLocks noGrp="1"/>
          </p:cNvGraphicFramePr>
          <p:nvPr/>
        </p:nvGraphicFramePr>
        <p:xfrm>
          <a:off x="1160206" y="2836481"/>
          <a:ext cx="10284542" cy="37593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9642">
                  <a:extLst>
                    <a:ext uri="{9D8B030D-6E8A-4147-A177-3AD203B41FA5}">
                      <a16:colId xmlns:a16="http://schemas.microsoft.com/office/drawing/2014/main" val="1704103986"/>
                    </a:ext>
                  </a:extLst>
                </a:gridCol>
                <a:gridCol w="2841164">
                  <a:extLst>
                    <a:ext uri="{9D8B030D-6E8A-4147-A177-3AD203B41FA5}">
                      <a16:colId xmlns:a16="http://schemas.microsoft.com/office/drawing/2014/main" val="2428043891"/>
                    </a:ext>
                  </a:extLst>
                </a:gridCol>
                <a:gridCol w="6703736">
                  <a:extLst>
                    <a:ext uri="{9D8B030D-6E8A-4147-A177-3AD203B41FA5}">
                      <a16:colId xmlns:a16="http://schemas.microsoft.com/office/drawing/2014/main" val="519445873"/>
                    </a:ext>
                  </a:extLst>
                </a:gridCol>
              </a:tblGrid>
              <a:tr h="2160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No.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942" marR="53942" marT="53942" marB="53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942" marR="53942" marT="53942" marB="53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942" marR="53942" marT="53942" marB="53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047114"/>
                  </a:ext>
                </a:extLst>
              </a:tr>
              <a:tr h="563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</a:rPr>
                        <a:t>static Pattern compile(String regex)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compiles the given regex and returns the instance of the Pattern.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48879"/>
                  </a:ext>
                </a:extLst>
              </a:tr>
              <a:tr h="563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Matcher matcher(CharSequence input)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creates a matcher that matches the given input with the pattern.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4152"/>
                  </a:ext>
                </a:extLst>
              </a:tr>
              <a:tr h="8397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static boolean matches(String regex, CharSequence input)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It works as the combination of compile and matcher methods. It compiles the regular expression and matches the given input with the pattern.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6805"/>
                  </a:ext>
                </a:extLst>
              </a:tr>
              <a:tr h="563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String[] split(CharSequence input)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</a:rPr>
                        <a:t>splits the given input string around matches of given pattern.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728296"/>
                  </a:ext>
                </a:extLst>
              </a:tr>
              <a:tr h="3101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</a:rPr>
                        <a:t>String pattern()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</a:rPr>
                        <a:t>returns the regex pattern.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5961" marR="35961" marT="35961" marB="35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A0DB-CA06-959F-4835-DA81900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094A-D105-DD18-89C0-93F1859B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Test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0" indent="0">
              <a:buNone/>
            </a:pPr>
            <a:r>
              <a:rPr lang="en-IN" dirty="0"/>
              <a:t>        // TODO code application logic here</a:t>
            </a:r>
          </a:p>
          <a:p>
            <a:pPr marL="0" indent="0">
              <a:buNone/>
            </a:pPr>
            <a:r>
              <a:rPr lang="en-IN" dirty="0"/>
              <a:t>             Pattern </a:t>
            </a:r>
            <a:r>
              <a:rPr lang="en-IN" dirty="0" err="1"/>
              <a:t>pattern</a:t>
            </a:r>
            <a:r>
              <a:rPr lang="en-IN" dirty="0"/>
              <a:t> = </a:t>
            </a:r>
            <a:r>
              <a:rPr lang="en-IN" dirty="0" err="1"/>
              <a:t>Pattern.compile</a:t>
            </a:r>
            <a:r>
              <a:rPr lang="en-IN" dirty="0"/>
              <a:t>(".s");</a:t>
            </a:r>
          </a:p>
          <a:p>
            <a:pPr marL="0" indent="0">
              <a:buNone/>
            </a:pPr>
            <a:r>
              <a:rPr lang="en-IN" dirty="0"/>
              <a:t>            Matcher </a:t>
            </a:r>
            <a:r>
              <a:rPr lang="en-IN" dirty="0" err="1"/>
              <a:t>matcher</a:t>
            </a:r>
            <a:r>
              <a:rPr lang="en-IN" dirty="0"/>
              <a:t> = </a:t>
            </a:r>
            <a:r>
              <a:rPr lang="en-IN" dirty="0" err="1"/>
              <a:t>pattern.matcher</a:t>
            </a:r>
            <a:r>
              <a:rPr lang="en-IN" dirty="0"/>
              <a:t>("as");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boolean</a:t>
            </a:r>
            <a:r>
              <a:rPr lang="en-IN" dirty="0"/>
              <a:t> b=</a:t>
            </a:r>
            <a:r>
              <a:rPr lang="en-IN" dirty="0" err="1"/>
              <a:t>matcher.matches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boolean</a:t>
            </a:r>
            <a:r>
              <a:rPr lang="en-IN" dirty="0"/>
              <a:t> b1=</a:t>
            </a:r>
            <a:r>
              <a:rPr lang="en-IN" dirty="0" err="1"/>
              <a:t>Pattern.matches</a:t>
            </a:r>
            <a:r>
              <a:rPr lang="en-IN" dirty="0"/>
              <a:t>(".</a:t>
            </a:r>
            <a:r>
              <a:rPr lang="en-IN" dirty="0" err="1"/>
              <a:t>s","as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(b);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(b1);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EA1C-A20E-8908-14B5-09005E91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91" y="4792434"/>
            <a:ext cx="4918788" cy="15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7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3392EA8D7E3459A984C68205CE15E" ma:contentTypeVersion="4" ma:contentTypeDescription="Create a new document." ma:contentTypeScope="" ma:versionID="5b60f1196d0d87128854604c48a13e6d">
  <xsd:schema xmlns:xsd="http://www.w3.org/2001/XMLSchema" xmlns:xs="http://www.w3.org/2001/XMLSchema" xmlns:p="http://schemas.microsoft.com/office/2006/metadata/properties" xmlns:ns2="ccefb704-dc17-4e1f-adf9-8f1cfc506b81" targetNamespace="http://schemas.microsoft.com/office/2006/metadata/properties" ma:root="true" ma:fieldsID="52a05fbe01cc0c2bb0c27bdd6788ef20" ns2:_="">
    <xsd:import namespace="ccefb704-dc17-4e1f-adf9-8f1cfc50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fb704-dc17-4e1f-adf9-8f1cfc50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DBC64C-B895-4B39-A842-CA882D4A2B68}"/>
</file>

<file path=customXml/itemProps2.xml><?xml version="1.0" encoding="utf-8"?>
<ds:datastoreItem xmlns:ds="http://schemas.openxmlformats.org/officeDocument/2006/customXml" ds:itemID="{17790973-A7C8-43BA-B3B8-6C333765F48B}"/>
</file>

<file path=customXml/itemProps3.xml><?xml version="1.0" encoding="utf-8"?>
<ds:datastoreItem xmlns:ds="http://schemas.openxmlformats.org/officeDocument/2006/customXml" ds:itemID="{6B38D247-84CB-4CA5-B321-BBAF1D66D4F7}"/>
</file>

<file path=docProps/app.xml><?xml version="1.0" encoding="utf-8"?>
<Properties xmlns="http://schemas.openxmlformats.org/officeDocument/2006/extended-properties" xmlns:vt="http://schemas.openxmlformats.org/officeDocument/2006/docPropsVTypes">
  <TotalTime>17212</TotalTime>
  <Words>2377</Words>
  <Application>Microsoft Office PowerPoint</Application>
  <PresentationFormat>Widescreen</PresentationFormat>
  <Paragraphs>304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Calibri Light</vt:lpstr>
      <vt:lpstr>Consolas</vt:lpstr>
      <vt:lpstr>erdana</vt:lpstr>
      <vt:lpstr>inter-regular</vt:lpstr>
      <vt:lpstr>Segoe UI</vt:lpstr>
      <vt:lpstr>Times New Roman</vt:lpstr>
      <vt:lpstr>Verdana</vt:lpstr>
      <vt:lpstr>Office Theme</vt:lpstr>
      <vt:lpstr>1_Office Theme</vt:lpstr>
      <vt:lpstr>Regular Expression</vt:lpstr>
      <vt:lpstr>Regular Expression</vt:lpstr>
      <vt:lpstr>Example</vt:lpstr>
      <vt:lpstr>Regular Expression Patterns</vt:lpstr>
      <vt:lpstr>Metacharacters</vt:lpstr>
      <vt:lpstr>Quantifiers</vt:lpstr>
      <vt:lpstr>Matcher class </vt:lpstr>
      <vt:lpstr>Pattern Class</vt:lpstr>
      <vt:lpstr>PowerPoint Presentation</vt:lpstr>
      <vt:lpstr>Dot Example</vt:lpstr>
      <vt:lpstr>Regex Character classes</vt:lpstr>
      <vt:lpstr>PowerPoint Presentation</vt:lpstr>
      <vt:lpstr>Regex Quantifiers</vt:lpstr>
      <vt:lpstr>? + and *</vt:lpstr>
      <vt:lpstr>Regex Metacharacter</vt:lpstr>
      <vt:lpstr>//d and //D</vt:lpstr>
      <vt:lpstr>Practice Problem-1</vt:lpstr>
      <vt:lpstr>Solution</vt:lpstr>
      <vt:lpstr>PowerPoint Presentation</vt:lpstr>
      <vt:lpstr>PowerPoint Presentation</vt:lpstr>
      <vt:lpstr>Java Regular Expression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singh</dc:creator>
  <cp:lastModifiedBy>richa singh</cp:lastModifiedBy>
  <cp:revision>3</cp:revision>
  <dcterms:created xsi:type="dcterms:W3CDTF">2024-04-04T11:37:02Z</dcterms:created>
  <dcterms:modified xsi:type="dcterms:W3CDTF">2024-04-16T10:29:13Z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0x0101004593392EA8D7E3459A984C68205CE15E</vt:lpwstr>
  </property>
</Properties>
</file>