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F4B92A-5C99-4C51-9504-21FA15A872BA}">
  <a:tblStyle styleId="{01F4B92A-5C99-4C51-9504-21FA15A872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b947a7f8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b947a7f8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b947a7f8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b947a7f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b947a7f8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b947a7f8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b947a7f8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b947a7f8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b947a7f8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b947a7f8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b947a7f8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b947a7f8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b947a7f8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b947a7f8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b947a7f8c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b947a7f8c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b947a7f8c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b947a7f8c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b947a7f8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b947a7f8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b947a7f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b947a7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0b947a7f8c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0b947a7f8c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b947a7f8c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0b947a7f8c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b947a7f8c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b947a7f8c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0b947a7f8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0b947a7f8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b947a7f8c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b947a7f8c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b947a7f8c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0b947a7f8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b947a7f8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0b947a7f8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0b947a7f8c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0b947a7f8c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0b947a7f8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0b947a7f8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b947a7f8c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b947a7f8c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b947a7f8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b947a7f8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b947a7f8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b947a7f8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b947a7f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b947a7f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b947a7f8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b947a7f8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b947a7f8c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b947a7f8c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b947a7f8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b947a7f8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b947a7f8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b947a7f8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Plan for AC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Jackson Holland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 of IoU (Intersection over Union)</a:t>
            </a:r>
            <a:endParaRPr/>
          </a:p>
        </p:txBody>
      </p:sp>
      <p:sp>
        <p:nvSpPr>
          <p:cNvPr id="107" name="Google Shape;10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IoU is essentially calculated by counting the number of pixels that are in both the ground truth bounding box and the predicted bounding box (area of overlap aka intersection) and dividing this by the number of pixels that are in one of the boxes, or in both (area of union). </a:t>
            </a:r>
            <a:endParaRPr/>
          </a:p>
        </p:txBody>
      </p:sp>
      <p:pic>
        <p:nvPicPr>
          <p:cNvPr id="108" name="Google Shape;108;p22"/>
          <p:cNvPicPr preferRelativeResize="0"/>
          <p:nvPr/>
        </p:nvPicPr>
        <p:blipFill>
          <a:blip r:embed="rId3">
            <a:alphaModFix/>
          </a:blip>
          <a:stretch>
            <a:fillRect/>
          </a:stretch>
        </p:blipFill>
        <p:spPr>
          <a:xfrm>
            <a:off x="2936025" y="2847150"/>
            <a:ext cx="3271951" cy="22963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AP is calculated</a:t>
            </a:r>
            <a:endParaRPr/>
          </a:p>
        </p:txBody>
      </p:sp>
      <p:sp>
        <p:nvSpPr>
          <p:cNvPr id="114" name="Google Shape;114;p23"/>
          <p:cNvSpPr txBox="1"/>
          <p:nvPr>
            <p:ph idx="1" type="body"/>
          </p:nvPr>
        </p:nvSpPr>
        <p:spPr>
          <a:xfrm>
            <a:off x="311700" y="1152475"/>
            <a:ext cx="8520600" cy="114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True Positive (TP)</a:t>
            </a:r>
            <a:endParaRPr b="1"/>
          </a:p>
          <a:p>
            <a:pPr indent="-317500" lvl="1" marL="914400" rtl="0" algn="l">
              <a:spcBef>
                <a:spcPts val="0"/>
              </a:spcBef>
              <a:spcAft>
                <a:spcPts val="0"/>
              </a:spcAft>
              <a:buSzPts val="1400"/>
              <a:buChar char="-"/>
            </a:pPr>
            <a:r>
              <a:rPr lang="en"/>
              <a:t>We have a True Positive if the IoU of a ground truth bounding box and a predicted bounding box is above or equal to the IoU threshold (popular thresholds are 0.5 or 0.75). </a:t>
            </a:r>
            <a:endParaRPr/>
          </a:p>
        </p:txBody>
      </p:sp>
      <p:sp>
        <p:nvSpPr>
          <p:cNvPr id="115" name="Google Shape;115;p23"/>
          <p:cNvSpPr/>
          <p:nvPr/>
        </p:nvSpPr>
        <p:spPr>
          <a:xfrm>
            <a:off x="6879175" y="207425"/>
            <a:ext cx="1005300" cy="1047900"/>
          </a:xfrm>
          <a:prstGeom prst="rect">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Ground Truth Bounding Box</a:t>
            </a:r>
            <a:endParaRPr/>
          </a:p>
        </p:txBody>
      </p:sp>
      <p:sp>
        <p:nvSpPr>
          <p:cNvPr id="116" name="Google Shape;116;p23"/>
          <p:cNvSpPr/>
          <p:nvPr/>
        </p:nvSpPr>
        <p:spPr>
          <a:xfrm>
            <a:off x="8138700" y="207425"/>
            <a:ext cx="1005300" cy="104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Predicted Bounding Box</a:t>
            </a:r>
            <a:endParaRPr/>
          </a:p>
        </p:txBody>
      </p:sp>
      <p:sp>
        <p:nvSpPr>
          <p:cNvPr id="117" name="Google Shape;117;p23"/>
          <p:cNvSpPr/>
          <p:nvPr/>
        </p:nvSpPr>
        <p:spPr>
          <a:xfrm>
            <a:off x="4078550" y="2956975"/>
            <a:ext cx="1392900" cy="1451700"/>
          </a:xfrm>
          <a:prstGeom prst="rect">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23"/>
          <p:cNvSpPr/>
          <p:nvPr/>
        </p:nvSpPr>
        <p:spPr>
          <a:xfrm>
            <a:off x="4406650" y="2713575"/>
            <a:ext cx="1392900" cy="14520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23"/>
          <p:cNvSpPr/>
          <p:nvPr/>
        </p:nvSpPr>
        <p:spPr>
          <a:xfrm>
            <a:off x="4406650" y="2956975"/>
            <a:ext cx="1064700" cy="12087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23"/>
          <p:cNvSpPr/>
          <p:nvPr/>
        </p:nvSpPr>
        <p:spPr>
          <a:xfrm>
            <a:off x="5619650" y="207425"/>
            <a:ext cx="1005300" cy="10479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Area of Overlap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5053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AP is calculated</a:t>
            </a:r>
            <a:endParaRPr/>
          </a:p>
        </p:txBody>
      </p:sp>
      <p:sp>
        <p:nvSpPr>
          <p:cNvPr id="126" name="Google Shape;126;p24"/>
          <p:cNvSpPr txBox="1"/>
          <p:nvPr>
            <p:ph idx="1" type="body"/>
          </p:nvPr>
        </p:nvSpPr>
        <p:spPr>
          <a:xfrm>
            <a:off x="311700" y="1152475"/>
            <a:ext cx="8520600" cy="114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False</a:t>
            </a:r>
            <a:r>
              <a:rPr b="1" lang="en"/>
              <a:t> Positive (FP)</a:t>
            </a:r>
            <a:endParaRPr b="1"/>
          </a:p>
          <a:p>
            <a:pPr indent="-317500" lvl="1" marL="914400" rtl="0" algn="l">
              <a:spcBef>
                <a:spcPts val="0"/>
              </a:spcBef>
              <a:spcAft>
                <a:spcPts val="0"/>
              </a:spcAft>
              <a:buSzPts val="1400"/>
              <a:buChar char="-"/>
            </a:pPr>
            <a:r>
              <a:rPr lang="en"/>
              <a:t>We have a False Positive when a predicted bounding box has an IoU less than the threshold with any ground truth bounding box. </a:t>
            </a:r>
            <a:endParaRPr/>
          </a:p>
        </p:txBody>
      </p:sp>
      <p:sp>
        <p:nvSpPr>
          <p:cNvPr id="127" name="Google Shape;127;p24"/>
          <p:cNvSpPr/>
          <p:nvPr/>
        </p:nvSpPr>
        <p:spPr>
          <a:xfrm>
            <a:off x="6879175" y="207425"/>
            <a:ext cx="1005300" cy="1047900"/>
          </a:xfrm>
          <a:prstGeom prst="rect">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Ground Truth Bounding Box</a:t>
            </a:r>
            <a:endParaRPr/>
          </a:p>
        </p:txBody>
      </p:sp>
      <p:sp>
        <p:nvSpPr>
          <p:cNvPr id="128" name="Google Shape;128;p24"/>
          <p:cNvSpPr/>
          <p:nvPr/>
        </p:nvSpPr>
        <p:spPr>
          <a:xfrm>
            <a:off x="8138700" y="207425"/>
            <a:ext cx="1005300" cy="104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Predicted Bounding Box</a:t>
            </a:r>
            <a:endParaRPr/>
          </a:p>
        </p:txBody>
      </p:sp>
      <p:sp>
        <p:nvSpPr>
          <p:cNvPr id="129" name="Google Shape;129;p24"/>
          <p:cNvSpPr/>
          <p:nvPr/>
        </p:nvSpPr>
        <p:spPr>
          <a:xfrm>
            <a:off x="5619650" y="207425"/>
            <a:ext cx="1005300" cy="10479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Area of Overlap</a:t>
            </a:r>
            <a:endParaRPr/>
          </a:p>
        </p:txBody>
      </p:sp>
      <p:sp>
        <p:nvSpPr>
          <p:cNvPr id="130" name="Google Shape;130;p24"/>
          <p:cNvSpPr/>
          <p:nvPr/>
        </p:nvSpPr>
        <p:spPr>
          <a:xfrm>
            <a:off x="490350" y="3200240"/>
            <a:ext cx="1101600" cy="908700"/>
          </a:xfrm>
          <a:prstGeom prst="rect">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24"/>
          <p:cNvSpPr/>
          <p:nvPr/>
        </p:nvSpPr>
        <p:spPr>
          <a:xfrm>
            <a:off x="1352478" y="2736563"/>
            <a:ext cx="1101600" cy="9087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24"/>
          <p:cNvSpPr/>
          <p:nvPr/>
        </p:nvSpPr>
        <p:spPr>
          <a:xfrm>
            <a:off x="1352478" y="3200240"/>
            <a:ext cx="239400" cy="445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4"/>
          <p:cNvSpPr txBox="1"/>
          <p:nvPr/>
        </p:nvSpPr>
        <p:spPr>
          <a:xfrm>
            <a:off x="2454071" y="3191900"/>
            <a:ext cx="63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OR</a:t>
            </a:r>
            <a:endParaRPr b="1" sz="1800">
              <a:solidFill>
                <a:schemeClr val="dk2"/>
              </a:solidFill>
            </a:endParaRPr>
          </a:p>
        </p:txBody>
      </p:sp>
      <p:sp>
        <p:nvSpPr>
          <p:cNvPr id="134" name="Google Shape;134;p24"/>
          <p:cNvSpPr/>
          <p:nvPr/>
        </p:nvSpPr>
        <p:spPr>
          <a:xfrm>
            <a:off x="3024457" y="3205260"/>
            <a:ext cx="1101600" cy="908700"/>
          </a:xfrm>
          <a:prstGeom prst="rect">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4"/>
          <p:cNvSpPr/>
          <p:nvPr/>
        </p:nvSpPr>
        <p:spPr>
          <a:xfrm>
            <a:off x="4279984" y="2731725"/>
            <a:ext cx="1101600" cy="9087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4"/>
          <p:cNvSpPr/>
          <p:nvPr/>
        </p:nvSpPr>
        <p:spPr>
          <a:xfrm>
            <a:off x="6689925" y="2864927"/>
            <a:ext cx="1101600" cy="908700"/>
          </a:xfrm>
          <a:prstGeom prst="rect">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4"/>
          <p:cNvSpPr/>
          <p:nvPr/>
        </p:nvSpPr>
        <p:spPr>
          <a:xfrm>
            <a:off x="7552053" y="2401250"/>
            <a:ext cx="1101600" cy="9087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4"/>
          <p:cNvSpPr/>
          <p:nvPr/>
        </p:nvSpPr>
        <p:spPr>
          <a:xfrm>
            <a:off x="7552053" y="2864927"/>
            <a:ext cx="239400" cy="445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4"/>
          <p:cNvSpPr/>
          <p:nvPr/>
        </p:nvSpPr>
        <p:spPr>
          <a:xfrm>
            <a:off x="6219396" y="3489825"/>
            <a:ext cx="1101600" cy="9087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24"/>
          <p:cNvSpPr/>
          <p:nvPr/>
        </p:nvSpPr>
        <p:spPr>
          <a:xfrm>
            <a:off x="6689925" y="3489825"/>
            <a:ext cx="632400" cy="283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24"/>
          <p:cNvSpPr txBox="1"/>
          <p:nvPr/>
        </p:nvSpPr>
        <p:spPr>
          <a:xfrm>
            <a:off x="5646688" y="3191900"/>
            <a:ext cx="57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OR</a:t>
            </a:r>
            <a:endParaRPr b="1"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AP is calculated</a:t>
            </a:r>
            <a:endParaRPr/>
          </a:p>
        </p:txBody>
      </p:sp>
      <p:sp>
        <p:nvSpPr>
          <p:cNvPr id="147" name="Google Shape;147;p25"/>
          <p:cNvSpPr txBox="1"/>
          <p:nvPr>
            <p:ph idx="1" type="body"/>
          </p:nvPr>
        </p:nvSpPr>
        <p:spPr>
          <a:xfrm>
            <a:off x="311700" y="1152475"/>
            <a:ext cx="8520600" cy="1144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False Negative (FN)</a:t>
            </a:r>
            <a:endParaRPr b="1"/>
          </a:p>
          <a:p>
            <a:pPr indent="-317500" lvl="1" marL="914400" rtl="0" algn="l">
              <a:spcBef>
                <a:spcPts val="0"/>
              </a:spcBef>
              <a:spcAft>
                <a:spcPts val="0"/>
              </a:spcAft>
              <a:buSzPts val="1400"/>
              <a:buChar char="-"/>
            </a:pPr>
            <a:r>
              <a:rPr lang="en"/>
              <a:t>We have a False Negative when a </a:t>
            </a:r>
            <a:r>
              <a:rPr lang="en"/>
              <a:t>ground truth bounding box does not have any predicted bounding boxes with an IoU greater than or equal to the threshold.</a:t>
            </a:r>
            <a:r>
              <a:rPr lang="en"/>
              <a:t> </a:t>
            </a:r>
            <a:endParaRPr/>
          </a:p>
        </p:txBody>
      </p:sp>
      <p:sp>
        <p:nvSpPr>
          <p:cNvPr id="148" name="Google Shape;148;p25"/>
          <p:cNvSpPr/>
          <p:nvPr/>
        </p:nvSpPr>
        <p:spPr>
          <a:xfrm>
            <a:off x="490350" y="3200240"/>
            <a:ext cx="1101600" cy="908700"/>
          </a:xfrm>
          <a:prstGeom prst="rect">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5"/>
          <p:cNvSpPr/>
          <p:nvPr/>
        </p:nvSpPr>
        <p:spPr>
          <a:xfrm>
            <a:off x="1352478" y="2736563"/>
            <a:ext cx="1101600" cy="9087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5"/>
          <p:cNvSpPr/>
          <p:nvPr/>
        </p:nvSpPr>
        <p:spPr>
          <a:xfrm>
            <a:off x="1352478" y="3200240"/>
            <a:ext cx="239400" cy="445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25"/>
          <p:cNvSpPr txBox="1"/>
          <p:nvPr/>
        </p:nvSpPr>
        <p:spPr>
          <a:xfrm>
            <a:off x="2454071" y="3191900"/>
            <a:ext cx="63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OR</a:t>
            </a:r>
            <a:endParaRPr b="1" sz="1800">
              <a:solidFill>
                <a:schemeClr val="dk2"/>
              </a:solidFill>
            </a:endParaRPr>
          </a:p>
        </p:txBody>
      </p:sp>
      <p:sp>
        <p:nvSpPr>
          <p:cNvPr id="152" name="Google Shape;152;p25"/>
          <p:cNvSpPr/>
          <p:nvPr/>
        </p:nvSpPr>
        <p:spPr>
          <a:xfrm>
            <a:off x="3024457" y="3205260"/>
            <a:ext cx="1101600" cy="908700"/>
          </a:xfrm>
          <a:prstGeom prst="rect">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25"/>
          <p:cNvSpPr/>
          <p:nvPr/>
        </p:nvSpPr>
        <p:spPr>
          <a:xfrm>
            <a:off x="4279984" y="2731725"/>
            <a:ext cx="1101600" cy="9087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25"/>
          <p:cNvSpPr/>
          <p:nvPr/>
        </p:nvSpPr>
        <p:spPr>
          <a:xfrm>
            <a:off x="6689925" y="2864927"/>
            <a:ext cx="1101600" cy="908700"/>
          </a:xfrm>
          <a:prstGeom prst="rect">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5"/>
          <p:cNvSpPr/>
          <p:nvPr/>
        </p:nvSpPr>
        <p:spPr>
          <a:xfrm>
            <a:off x="7552053" y="2401250"/>
            <a:ext cx="1101600" cy="9087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5"/>
          <p:cNvSpPr/>
          <p:nvPr/>
        </p:nvSpPr>
        <p:spPr>
          <a:xfrm>
            <a:off x="7552053" y="2864927"/>
            <a:ext cx="239400" cy="4452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25"/>
          <p:cNvSpPr/>
          <p:nvPr/>
        </p:nvSpPr>
        <p:spPr>
          <a:xfrm>
            <a:off x="6219396" y="3489825"/>
            <a:ext cx="1101600" cy="9087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5"/>
          <p:cNvSpPr/>
          <p:nvPr/>
        </p:nvSpPr>
        <p:spPr>
          <a:xfrm>
            <a:off x="6689925" y="3489825"/>
            <a:ext cx="632400" cy="283800"/>
          </a:xfrm>
          <a:prstGeom prst="rect">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25"/>
          <p:cNvSpPr txBox="1"/>
          <p:nvPr/>
        </p:nvSpPr>
        <p:spPr>
          <a:xfrm>
            <a:off x="5646688" y="3191900"/>
            <a:ext cx="57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OR</a:t>
            </a:r>
            <a:endParaRPr b="1" sz="1800">
              <a:solidFill>
                <a:schemeClr val="dk2"/>
              </a:solidFill>
            </a:endParaRPr>
          </a:p>
        </p:txBody>
      </p:sp>
      <p:sp>
        <p:nvSpPr>
          <p:cNvPr id="160" name="Google Shape;160;p25"/>
          <p:cNvSpPr/>
          <p:nvPr/>
        </p:nvSpPr>
        <p:spPr>
          <a:xfrm>
            <a:off x="6879175" y="207425"/>
            <a:ext cx="1005300" cy="1047900"/>
          </a:xfrm>
          <a:prstGeom prst="rect">
            <a:avLst/>
          </a:prstGeom>
          <a:solidFill>
            <a:srgbClr val="00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Ground Truth Bounding Box</a:t>
            </a:r>
            <a:endParaRPr/>
          </a:p>
        </p:txBody>
      </p:sp>
      <p:sp>
        <p:nvSpPr>
          <p:cNvPr id="161" name="Google Shape;161;p25"/>
          <p:cNvSpPr/>
          <p:nvPr/>
        </p:nvSpPr>
        <p:spPr>
          <a:xfrm>
            <a:off x="8138700" y="207425"/>
            <a:ext cx="1005300" cy="1047900"/>
          </a:xfrm>
          <a:prstGeom prst="rect">
            <a:avLst/>
          </a:prstGeom>
          <a:solidFill>
            <a:srgbClr val="FF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Predicted Bounding Box</a:t>
            </a:r>
            <a:endParaRPr/>
          </a:p>
        </p:txBody>
      </p:sp>
      <p:sp>
        <p:nvSpPr>
          <p:cNvPr id="162" name="Google Shape;162;p25"/>
          <p:cNvSpPr/>
          <p:nvPr/>
        </p:nvSpPr>
        <p:spPr>
          <a:xfrm>
            <a:off x="5619650" y="207425"/>
            <a:ext cx="1005300" cy="1047900"/>
          </a:xfrm>
          <a:prstGeom prst="rect">
            <a:avLst/>
          </a:prstGeom>
          <a:solidFill>
            <a:srgbClr val="00FF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Area of Overlap</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Clarifications About FN vs FP</a:t>
            </a:r>
            <a:endParaRPr/>
          </a:p>
        </p:txBody>
      </p:sp>
      <p:sp>
        <p:nvSpPr>
          <p:cNvPr id="168" name="Google Shape;168;p26"/>
          <p:cNvSpPr txBox="1"/>
          <p:nvPr>
            <p:ph idx="1" type="body"/>
          </p:nvPr>
        </p:nvSpPr>
        <p:spPr>
          <a:xfrm>
            <a:off x="311700" y="1152475"/>
            <a:ext cx="8520600" cy="3578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You might wonder what the difference between FP and FN since they have the same diagrams.</a:t>
            </a:r>
            <a:endParaRPr/>
          </a:p>
          <a:p>
            <a:pPr indent="-342900" lvl="0" marL="457200" rtl="0" algn="l">
              <a:spcBef>
                <a:spcPts val="0"/>
              </a:spcBef>
              <a:spcAft>
                <a:spcPts val="0"/>
              </a:spcAft>
              <a:buSzPts val="1800"/>
              <a:buChar char="-"/>
            </a:pPr>
            <a:r>
              <a:rPr lang="en"/>
              <a:t>The key is that an FP occurs when the model predicts a bounding box where there is no corresponding ground truth bounding box whose IoU with the predicted bounding box is greater than or equal to the threshold.</a:t>
            </a:r>
            <a:endParaRPr/>
          </a:p>
          <a:p>
            <a:pPr indent="-342900" lvl="0" marL="457200" rtl="0" algn="l">
              <a:spcBef>
                <a:spcPts val="0"/>
              </a:spcBef>
              <a:spcAft>
                <a:spcPts val="0"/>
              </a:spcAft>
              <a:buSzPts val="1800"/>
              <a:buChar char="-"/>
            </a:pPr>
            <a:r>
              <a:rPr lang="en"/>
              <a:t>An FN occurs when we have a ground truth bounding box with no corresponding predicted </a:t>
            </a:r>
            <a:r>
              <a:rPr lang="en"/>
              <a:t>bondings</a:t>
            </a:r>
            <a:r>
              <a:rPr lang="en"/>
              <a:t> boxes with an IOU greater than or equal to the threshold.</a:t>
            </a:r>
            <a:endParaRPr/>
          </a:p>
          <a:p>
            <a:pPr indent="-342900" lvl="0" marL="457200" rtl="0" algn="l">
              <a:spcBef>
                <a:spcPts val="0"/>
              </a:spcBef>
              <a:spcAft>
                <a:spcPts val="0"/>
              </a:spcAft>
              <a:buSzPts val="1800"/>
              <a:buChar char="-"/>
            </a:pPr>
            <a:r>
              <a:rPr lang="en"/>
              <a:t>FN focuses more on the ground truth bounding boxes, and FP focuses more of predicted </a:t>
            </a:r>
            <a:r>
              <a:rPr lang="en"/>
              <a:t>bounding</a:t>
            </a:r>
            <a:r>
              <a:rPr lang="en"/>
              <a:t> boxes. </a:t>
            </a:r>
            <a:endParaRPr/>
          </a:p>
          <a:p>
            <a:pPr indent="-342900" lvl="0" marL="457200" rtl="0" algn="l">
              <a:spcBef>
                <a:spcPts val="0"/>
              </a:spcBef>
              <a:spcAft>
                <a:spcPts val="0"/>
              </a:spcAft>
              <a:buSzPts val="1800"/>
              <a:buChar char="-"/>
            </a:pPr>
            <a:r>
              <a:rPr lang="en"/>
              <a:t>An FP means the model “hallucinates” an object that is not there, and a FN means the model misses an object.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Precision</a:t>
            </a:r>
            <a:endParaRPr/>
          </a:p>
        </p:txBody>
      </p:sp>
      <p:sp>
        <p:nvSpPr>
          <p:cNvPr id="174" name="Google Shape;17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A </a:t>
            </a:r>
            <a:r>
              <a:rPr b="1" lang="en"/>
              <a:t>high precision </a:t>
            </a:r>
            <a:r>
              <a:rPr lang="en"/>
              <a:t>means that the model makes few mistakes when it predicts positive for the class.</a:t>
            </a:r>
            <a:endParaRPr/>
          </a:p>
          <a:p>
            <a:pPr indent="-342900" lvl="0" marL="457200" rtl="0" algn="l">
              <a:spcBef>
                <a:spcPts val="0"/>
              </a:spcBef>
              <a:spcAft>
                <a:spcPts val="0"/>
              </a:spcAft>
              <a:buSzPts val="1800"/>
              <a:buChar char="-"/>
            </a:pPr>
            <a:r>
              <a:rPr lang="en"/>
              <a:t>A </a:t>
            </a:r>
            <a:r>
              <a:rPr b="1" lang="en"/>
              <a:t>low precision </a:t>
            </a:r>
            <a:r>
              <a:rPr lang="en"/>
              <a:t>means that the model makes a lot of mistakes when predicting the positive class (ie a lot of false positives).</a:t>
            </a:r>
            <a:endParaRPr/>
          </a:p>
        </p:txBody>
      </p:sp>
      <p:pic>
        <p:nvPicPr>
          <p:cNvPr id="175" name="Google Shape;175;p27"/>
          <p:cNvPicPr preferRelativeResize="0"/>
          <p:nvPr/>
        </p:nvPicPr>
        <p:blipFill>
          <a:blip r:embed="rId3">
            <a:alphaModFix/>
          </a:blip>
          <a:stretch>
            <a:fillRect/>
          </a:stretch>
        </p:blipFill>
        <p:spPr>
          <a:xfrm>
            <a:off x="687925" y="1152475"/>
            <a:ext cx="7768149" cy="108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Recall</a:t>
            </a:r>
            <a:endParaRPr/>
          </a:p>
        </p:txBody>
      </p:sp>
      <p:sp>
        <p:nvSpPr>
          <p:cNvPr id="181" name="Google Shape;18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3750"/>
          </a:p>
          <a:p>
            <a:pPr indent="0" lvl="0" marL="0" rtl="0" algn="l">
              <a:spcBef>
                <a:spcPts val="1200"/>
              </a:spcBef>
              <a:spcAft>
                <a:spcPts val="0"/>
              </a:spcAft>
              <a:buNone/>
            </a:pPr>
            <a:r>
              <a:t/>
            </a:r>
            <a:endParaRPr sz="3750"/>
          </a:p>
          <a:p>
            <a:pPr indent="0" lvl="0" marL="0" rtl="0" algn="l">
              <a:spcBef>
                <a:spcPts val="1200"/>
              </a:spcBef>
              <a:spcAft>
                <a:spcPts val="0"/>
              </a:spcAft>
              <a:buNone/>
            </a:pPr>
            <a:r>
              <a:t/>
            </a:r>
            <a:endParaRPr sz="3750"/>
          </a:p>
          <a:p>
            <a:pPr indent="0" lvl="0" marL="0" rtl="0" algn="l">
              <a:spcBef>
                <a:spcPts val="1200"/>
              </a:spcBef>
              <a:spcAft>
                <a:spcPts val="0"/>
              </a:spcAft>
              <a:buNone/>
            </a:pPr>
            <a:r>
              <a:t/>
            </a:r>
            <a:endParaRPr sz="3750"/>
          </a:p>
          <a:p>
            <a:pPr indent="-342900" lvl="0" marL="457200" rtl="0" algn="l">
              <a:spcBef>
                <a:spcPts val="1200"/>
              </a:spcBef>
              <a:spcAft>
                <a:spcPts val="0"/>
              </a:spcAft>
              <a:buSzPct val="100000"/>
              <a:buChar char="-"/>
            </a:pPr>
            <a:r>
              <a:rPr lang="en" sz="7200"/>
              <a:t>A </a:t>
            </a:r>
            <a:r>
              <a:rPr b="1" lang="en" sz="7200"/>
              <a:t>high recall </a:t>
            </a:r>
            <a:r>
              <a:rPr lang="en" sz="7200"/>
              <a:t>means the model detects most of the actual objects.</a:t>
            </a:r>
            <a:endParaRPr sz="7200"/>
          </a:p>
          <a:p>
            <a:pPr indent="-342900" lvl="0" marL="457200" rtl="0" algn="l">
              <a:spcBef>
                <a:spcPts val="0"/>
              </a:spcBef>
              <a:spcAft>
                <a:spcPts val="0"/>
              </a:spcAft>
              <a:buSzPct val="100000"/>
              <a:buChar char="-"/>
            </a:pPr>
            <a:r>
              <a:rPr lang="en" sz="7200"/>
              <a:t>A </a:t>
            </a:r>
            <a:r>
              <a:rPr b="1" lang="en" sz="7200"/>
              <a:t>low precision </a:t>
            </a:r>
            <a:r>
              <a:rPr lang="en" sz="7200"/>
              <a:t>means that the model misses many real objects (ie lots of false negatives)</a:t>
            </a:r>
            <a:endParaRPr sz="72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2" name="Google Shape;182;p28"/>
          <p:cNvPicPr preferRelativeResize="0"/>
          <p:nvPr/>
        </p:nvPicPr>
        <p:blipFill>
          <a:blip r:embed="rId3">
            <a:alphaModFix/>
          </a:blip>
          <a:stretch>
            <a:fillRect/>
          </a:stretch>
        </p:blipFill>
        <p:spPr>
          <a:xfrm>
            <a:off x="1273175" y="1152475"/>
            <a:ext cx="6597649" cy="962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 (area under the Precision-Recall curve)</a:t>
            </a:r>
            <a:endParaRPr/>
          </a:p>
        </p:txBody>
      </p:sp>
      <p:sp>
        <p:nvSpPr>
          <p:cNvPr id="188" name="Google Shape;18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Step 1: Calculate the Precision and Recall for a bunch of different IoU thresholds and plot these values with Recall on x-axis and Precision on y-axis. </a:t>
            </a:r>
            <a:endParaRPr/>
          </a:p>
          <a:p>
            <a:pPr indent="-342900" lvl="0" marL="457200" rtl="0" algn="l">
              <a:spcBef>
                <a:spcPts val="0"/>
              </a:spcBef>
              <a:spcAft>
                <a:spcPts val="0"/>
              </a:spcAft>
              <a:buSzPts val="1800"/>
              <a:buChar char="-"/>
            </a:pPr>
            <a:r>
              <a:rPr lang="en"/>
              <a:t>Step 2: Take the area under the resulting curve. This is the AP.</a:t>
            </a:r>
            <a:endParaRPr/>
          </a:p>
          <a:p>
            <a:pPr indent="0" lvl="0" marL="0" rtl="0" algn="l">
              <a:spcBef>
                <a:spcPts val="1200"/>
              </a:spcBef>
              <a:spcAft>
                <a:spcPts val="1200"/>
              </a:spcAft>
              <a:buNone/>
            </a:pPr>
            <a:r>
              <a:t/>
            </a:r>
            <a:endParaRPr/>
          </a:p>
        </p:txBody>
      </p:sp>
      <p:pic>
        <p:nvPicPr>
          <p:cNvPr id="189" name="Google Shape;189;p29"/>
          <p:cNvPicPr preferRelativeResize="0"/>
          <p:nvPr/>
        </p:nvPicPr>
        <p:blipFill>
          <a:blip r:embed="rId3">
            <a:alphaModFix/>
          </a:blip>
          <a:stretch>
            <a:fillRect/>
          </a:stretch>
        </p:blipFill>
        <p:spPr>
          <a:xfrm>
            <a:off x="2923362" y="2670500"/>
            <a:ext cx="3297279" cy="247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mAP (Mean Average Precision)</a:t>
            </a:r>
            <a:endParaRPr/>
          </a:p>
        </p:txBody>
      </p:sp>
      <p:sp>
        <p:nvSpPr>
          <p:cNvPr id="195" name="Google Shape;19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is an average of the mAP for each class, where each class if weighted equally. </a:t>
            </a:r>
            <a:endParaRPr/>
          </a:p>
          <a:p>
            <a:pPr indent="-342900" lvl="0" marL="457200" rtl="0" algn="l">
              <a:spcBef>
                <a:spcPts val="0"/>
              </a:spcBef>
              <a:spcAft>
                <a:spcPts val="0"/>
              </a:spcAft>
              <a:buSzPts val="1800"/>
              <a:buChar char="-"/>
            </a:pPr>
            <a:r>
              <a:rPr lang="en"/>
              <a:t>This gives us a good idea of how the model is detecting objects, while giving equal weight to both classes.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Classification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goal of this plan is to organize future efforts for the Shellfish Counting/Classification model, so that we can systematically improve the current model while making use of the existing work.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Sub-problem Definition</a:t>
            </a:r>
            <a:endParaRPr/>
          </a:p>
          <a:p>
            <a:pPr indent="0" lvl="0" marL="0" rtl="0" algn="l">
              <a:spcBef>
                <a:spcPts val="0"/>
              </a:spcBef>
              <a:spcAft>
                <a:spcPts val="0"/>
              </a:spcAft>
              <a:buNone/>
            </a:pPr>
            <a:r>
              <a:t/>
            </a:r>
            <a:endParaRPr/>
          </a:p>
        </p:txBody>
      </p:sp>
      <p:sp>
        <p:nvSpPr>
          <p:cNvPr id="206" name="Google Shape;20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Classify the content of predicted bounding boxes as healthy or dead larvae.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Single Numerical Metric for Object Detection</a:t>
            </a:r>
            <a:endParaRPr/>
          </a:p>
          <a:p>
            <a:pPr indent="0" lvl="0" marL="0" rtl="0" algn="l">
              <a:spcBef>
                <a:spcPts val="0"/>
              </a:spcBef>
              <a:spcAft>
                <a:spcPts val="0"/>
              </a:spcAft>
              <a:buNone/>
            </a:pPr>
            <a:r>
              <a:t/>
            </a:r>
            <a:endParaRPr/>
          </a:p>
        </p:txBody>
      </p:sp>
      <p:sp>
        <p:nvSpPr>
          <p:cNvPr id="212" name="Google Shape;21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Macro F1</a:t>
            </a:r>
            <a:endParaRPr b="1"/>
          </a:p>
          <a:p>
            <a:pPr indent="-317500" lvl="1" marL="914400" rtl="0" algn="l">
              <a:spcBef>
                <a:spcPts val="0"/>
              </a:spcBef>
              <a:spcAft>
                <a:spcPts val="0"/>
              </a:spcAft>
              <a:buSzPts val="1400"/>
              <a:buChar char="-"/>
            </a:pPr>
            <a:r>
              <a:rPr lang="en"/>
              <a:t>We have an </a:t>
            </a:r>
            <a:r>
              <a:rPr lang="en"/>
              <a:t>imbalanced</a:t>
            </a:r>
            <a:r>
              <a:rPr lang="en"/>
              <a:t> dataset, and we want to give equal weight to each class so that we can make sure that our classification model is not biased. Macro F1 considers the performance of each class independently and averages them, giving equal weight to each class.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Macro F1 Calculation</a:t>
            </a:r>
            <a:endParaRPr/>
          </a:p>
        </p:txBody>
      </p:sp>
      <p:sp>
        <p:nvSpPr>
          <p:cNvPr id="218" name="Google Shape;21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calculate the F1 score for each class: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 then take the </a:t>
            </a:r>
            <a:r>
              <a:rPr lang="en"/>
              <a:t>average</a:t>
            </a:r>
            <a:r>
              <a:rPr lang="en"/>
              <a:t> of the F1 across all classes to calculate F1, which ensures that each class is weighted equally. </a:t>
            </a:r>
            <a:endParaRPr/>
          </a:p>
        </p:txBody>
      </p:sp>
      <p:pic>
        <p:nvPicPr>
          <p:cNvPr id="219" name="Google Shape;219;p34"/>
          <p:cNvPicPr preferRelativeResize="0"/>
          <p:nvPr/>
        </p:nvPicPr>
        <p:blipFill>
          <a:blip r:embed="rId3">
            <a:alphaModFix/>
          </a:blip>
          <a:stretch>
            <a:fillRect/>
          </a:stretch>
        </p:blipFill>
        <p:spPr>
          <a:xfrm>
            <a:off x="2613225" y="1600200"/>
            <a:ext cx="3917540" cy="971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Overall Metric</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endParaRPr/>
          </a:p>
        </p:txBody>
      </p:sp>
      <p:sp>
        <p:nvSpPr>
          <p:cNvPr id="230" name="Google Shape;23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previously mentioned metrics measure the performance of the individual sub problems, but they don’t directly measure the performance of the core problem, which is to count the number of healthy and dead larvae in an image.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Solution</a:t>
            </a:r>
            <a:endParaRPr/>
          </a:p>
        </p:txBody>
      </p:sp>
      <p:sp>
        <p:nvSpPr>
          <p:cNvPr id="236" name="Google Shape;236;p3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Define a custom metric that measure how accurately we are counting the number of dead or healthy larvae. </a:t>
            </a:r>
            <a:endParaRPr/>
          </a:p>
          <a:p>
            <a:pPr indent="-342900" lvl="0" marL="457200" rtl="0" algn="l">
              <a:spcBef>
                <a:spcPts val="0"/>
              </a:spcBef>
              <a:spcAft>
                <a:spcPts val="0"/>
              </a:spcAft>
              <a:buSzPts val="1800"/>
              <a:buChar char="-"/>
            </a:pPr>
            <a:r>
              <a:rPr lang="en"/>
              <a:t>For each class, we can define: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We can then take an average of these scores, giving equal weight to each class. This will directly indicate how well our pipeline is predicting the correct number of healthy and dead larvae.</a:t>
            </a:r>
            <a:endParaRPr/>
          </a:p>
          <a:p>
            <a:pPr indent="-342900" lvl="0" marL="457200" rtl="0" algn="l">
              <a:spcBef>
                <a:spcPts val="0"/>
              </a:spcBef>
              <a:spcAft>
                <a:spcPts val="0"/>
              </a:spcAft>
              <a:buSzPts val="1800"/>
              <a:buChar char="-"/>
            </a:pPr>
            <a:r>
              <a:rPr lang="en"/>
              <a:t>The closer the average is to 1, the better. </a:t>
            </a:r>
            <a:endParaRPr/>
          </a:p>
          <a:p>
            <a:pPr indent="-342900" lvl="0" marL="457200" rtl="0" algn="l">
              <a:spcBef>
                <a:spcPts val="0"/>
              </a:spcBef>
              <a:spcAft>
                <a:spcPts val="0"/>
              </a:spcAft>
              <a:buSzPts val="1800"/>
              <a:buChar char="-"/>
            </a:pPr>
            <a:r>
              <a:rPr lang="en"/>
              <a:t>The min and max ensure that we handle cases of both undercounting and overcounting</a:t>
            </a:r>
            <a:endParaRPr/>
          </a:p>
        </p:txBody>
      </p:sp>
      <p:pic>
        <p:nvPicPr>
          <p:cNvPr id="237" name="Google Shape;237;p37"/>
          <p:cNvPicPr preferRelativeResize="0"/>
          <p:nvPr/>
        </p:nvPicPr>
        <p:blipFill>
          <a:blip r:embed="rId3">
            <a:alphaModFix/>
          </a:blip>
          <a:stretch>
            <a:fillRect/>
          </a:stretch>
        </p:blipFill>
        <p:spPr>
          <a:xfrm>
            <a:off x="1635662" y="2202375"/>
            <a:ext cx="5872676" cy="8833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 Up Table on Github to Organize Results</a:t>
            </a:r>
            <a:endParaRPr/>
          </a:p>
        </p:txBody>
      </p:sp>
      <p:sp>
        <p:nvSpPr>
          <p:cNvPr id="243" name="Google Shape;243;p3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each change to the model, we should collect the resulting evaluation metric scores, and input them into the Github table, which can be placed in the README file or Google Drive for easy access. </a:t>
            </a:r>
            <a:endParaRPr/>
          </a:p>
          <a:p>
            <a:pPr indent="0" lvl="0" marL="45720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the Table Will Look Like</a:t>
            </a:r>
            <a:endParaRPr/>
          </a:p>
        </p:txBody>
      </p:sp>
      <p:graphicFrame>
        <p:nvGraphicFramePr>
          <p:cNvPr id="249" name="Google Shape;249;p39"/>
          <p:cNvGraphicFramePr/>
          <p:nvPr/>
        </p:nvGraphicFramePr>
        <p:xfrm>
          <a:off x="1518713" y="1444050"/>
          <a:ext cx="3000000" cy="3000000"/>
        </p:xfrm>
        <a:graphic>
          <a:graphicData uri="http://schemas.openxmlformats.org/drawingml/2006/table">
            <a:tbl>
              <a:tblPr>
                <a:noFill/>
                <a:tableStyleId>{01F4B92A-5C99-4C51-9504-21FA15A872BA}</a:tableStyleId>
              </a:tblPr>
              <a:tblGrid>
                <a:gridCol w="2035525"/>
                <a:gridCol w="2035525"/>
                <a:gridCol w="2035525"/>
              </a:tblGrid>
              <a:tr h="336700">
                <a:tc>
                  <a:txBody>
                    <a:bodyPr/>
                    <a:lstStyle/>
                    <a:p>
                      <a:pPr indent="0" lvl="0" marL="0" rtl="0" algn="l">
                        <a:spcBef>
                          <a:spcPts val="0"/>
                        </a:spcBef>
                        <a:spcAft>
                          <a:spcPts val="0"/>
                        </a:spcAft>
                        <a:buNone/>
                      </a:pPr>
                      <a:r>
                        <a:rPr lang="en"/>
                        <a:t>Object Detection</a:t>
                      </a:r>
                      <a:endParaRPr/>
                    </a:p>
                  </a:txBody>
                  <a:tcPr marT="91425" marB="91425" marR="91425" marL="91425"/>
                </a:tc>
                <a:tc>
                  <a:txBody>
                    <a:bodyPr/>
                    <a:lstStyle/>
                    <a:p>
                      <a:pPr indent="0" lvl="0" marL="0" rtl="0" algn="l">
                        <a:spcBef>
                          <a:spcPts val="0"/>
                        </a:spcBef>
                        <a:spcAft>
                          <a:spcPts val="0"/>
                        </a:spcAft>
                        <a:buNone/>
                      </a:pPr>
                      <a:r>
                        <a:rPr lang="en"/>
                        <a:t>AP</a:t>
                      </a:r>
                      <a:endParaRPr/>
                    </a:p>
                  </a:txBody>
                  <a:tcPr marT="91425" marB="91425" marR="91425" marL="91425"/>
                </a:tc>
                <a:tc>
                  <a:txBody>
                    <a:bodyPr/>
                    <a:lstStyle/>
                    <a:p>
                      <a:pPr indent="0" lvl="0" marL="0" rtl="0" algn="l">
                        <a:spcBef>
                          <a:spcPts val="0"/>
                        </a:spcBef>
                        <a:spcAft>
                          <a:spcPts val="0"/>
                        </a:spcAft>
                        <a:buNone/>
                      </a:pPr>
                      <a:r>
                        <a:rPr lang="en"/>
                        <a:t>Model Details</a:t>
                      </a:r>
                      <a:endParaRPr/>
                    </a:p>
                  </a:txBody>
                  <a:tcPr marT="91425" marB="91425" marR="91425" marL="91425"/>
                </a:tc>
              </a:tr>
              <a:tr h="518000">
                <a:tc>
                  <a:txBody>
                    <a:bodyPr/>
                    <a:lstStyle/>
                    <a:p>
                      <a:pPr indent="0" lvl="0" marL="0" rtl="0" algn="l">
                        <a:spcBef>
                          <a:spcPts val="0"/>
                        </a:spcBef>
                        <a:spcAft>
                          <a:spcPts val="0"/>
                        </a:spcAft>
                        <a:buNone/>
                      </a:pPr>
                      <a:r>
                        <a:rPr lang="en"/>
                        <a:t>o0.1</a:t>
                      </a:r>
                      <a:endParaRPr/>
                    </a:p>
                  </a:txBody>
                  <a:tcPr marT="91425" marB="91425" marR="91425" marL="91425"/>
                </a:tc>
                <a:tc>
                  <a:txBody>
                    <a:bodyPr/>
                    <a:lstStyle/>
                    <a:p>
                      <a:pPr indent="0" lvl="0" marL="0" rtl="0" algn="l">
                        <a:spcBef>
                          <a:spcPts val="0"/>
                        </a:spcBef>
                        <a:spcAft>
                          <a:spcPts val="0"/>
                        </a:spcAft>
                        <a:buNone/>
                      </a:pPr>
                      <a:r>
                        <a:rPr lang="en"/>
                        <a:t>.67</a:t>
                      </a:r>
                      <a:endParaRPr/>
                    </a:p>
                  </a:txBody>
                  <a:tcPr marT="91425" marB="91425" marR="91425" marL="91425"/>
                </a:tc>
                <a:tc>
                  <a:txBody>
                    <a:bodyPr/>
                    <a:lstStyle/>
                    <a:p>
                      <a:pPr indent="0" lvl="0" marL="0" rtl="0" algn="l">
                        <a:spcBef>
                          <a:spcPts val="0"/>
                        </a:spcBef>
                        <a:spcAft>
                          <a:spcPts val="0"/>
                        </a:spcAft>
                        <a:buNone/>
                      </a:pPr>
                      <a:r>
                        <a:rPr lang="en"/>
                        <a:t>Architecture: YOLO Changes: NA (baseline)</a:t>
                      </a:r>
                      <a:endParaRPr/>
                    </a:p>
                  </a:txBody>
                  <a:tcPr marT="91425" marB="91425" marR="91425" marL="91425"/>
                </a:tc>
              </a:tr>
              <a:tr h="699325">
                <a:tc>
                  <a:txBody>
                    <a:bodyPr/>
                    <a:lstStyle/>
                    <a:p>
                      <a:pPr indent="0" lvl="0" marL="0" rtl="0" algn="l">
                        <a:spcBef>
                          <a:spcPts val="0"/>
                        </a:spcBef>
                        <a:spcAft>
                          <a:spcPts val="0"/>
                        </a:spcAft>
                        <a:buNone/>
                      </a:pPr>
                      <a:r>
                        <a:rPr lang="en"/>
                        <a:t>o0.2</a:t>
                      </a:r>
                      <a:endParaRPr/>
                    </a:p>
                  </a:txBody>
                  <a:tcPr marT="91425" marB="91425" marR="91425" marL="91425"/>
                </a:tc>
                <a:tc>
                  <a:txBody>
                    <a:bodyPr/>
                    <a:lstStyle/>
                    <a:p>
                      <a:pPr indent="0" lvl="0" marL="0" rtl="0" algn="l">
                        <a:spcBef>
                          <a:spcPts val="0"/>
                        </a:spcBef>
                        <a:spcAft>
                          <a:spcPts val="0"/>
                        </a:spcAft>
                        <a:buNone/>
                      </a:pPr>
                      <a:r>
                        <a:rPr lang="en"/>
                        <a:t>.82</a:t>
                      </a:r>
                      <a:endParaRPr/>
                    </a:p>
                  </a:txBody>
                  <a:tcPr marT="91425" marB="91425" marR="91425" marL="91425"/>
                </a:tc>
                <a:tc>
                  <a:txBody>
                    <a:bodyPr/>
                    <a:lstStyle/>
                    <a:p>
                      <a:pPr indent="0" lvl="0" marL="0" rtl="0" algn="l">
                        <a:spcBef>
                          <a:spcPts val="0"/>
                        </a:spcBef>
                        <a:spcAft>
                          <a:spcPts val="0"/>
                        </a:spcAft>
                        <a:buNone/>
                      </a:pPr>
                      <a:r>
                        <a:rPr lang="en"/>
                        <a:t>Architecture</a:t>
                      </a:r>
                      <a:r>
                        <a:rPr lang="en"/>
                        <a:t>: YOLO</a:t>
                      </a:r>
                      <a:endParaRPr/>
                    </a:p>
                    <a:p>
                      <a:pPr indent="0" lvl="0" marL="0" rtl="0" algn="l">
                        <a:spcBef>
                          <a:spcPts val="0"/>
                        </a:spcBef>
                        <a:spcAft>
                          <a:spcPts val="0"/>
                        </a:spcAft>
                        <a:buNone/>
                      </a:pPr>
                      <a:r>
                        <a:rPr lang="en"/>
                        <a:t>Changes: Trained for an additional 50 epochs</a:t>
                      </a:r>
                      <a:endParaRPr/>
                    </a:p>
                  </a:txBody>
                  <a:tcPr marT="91425" marB="91425" marR="91425" marL="91425"/>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the Table Will Look Like</a:t>
            </a:r>
            <a:endParaRPr/>
          </a:p>
        </p:txBody>
      </p:sp>
      <p:graphicFrame>
        <p:nvGraphicFramePr>
          <p:cNvPr id="255" name="Google Shape;255;p40"/>
          <p:cNvGraphicFramePr/>
          <p:nvPr/>
        </p:nvGraphicFramePr>
        <p:xfrm>
          <a:off x="1518713" y="1550725"/>
          <a:ext cx="3000000" cy="3000000"/>
        </p:xfrm>
        <a:graphic>
          <a:graphicData uri="http://schemas.openxmlformats.org/drawingml/2006/table">
            <a:tbl>
              <a:tblPr>
                <a:noFill/>
                <a:tableStyleId>{01F4B92A-5C99-4C51-9504-21FA15A872BA}</a:tableStyleId>
              </a:tblPr>
              <a:tblGrid>
                <a:gridCol w="2035525"/>
                <a:gridCol w="2035525"/>
                <a:gridCol w="2035525"/>
              </a:tblGrid>
              <a:tr h="336700">
                <a:tc>
                  <a:txBody>
                    <a:bodyPr/>
                    <a:lstStyle/>
                    <a:p>
                      <a:pPr indent="0" lvl="0" marL="0" rtl="0" algn="l">
                        <a:spcBef>
                          <a:spcPts val="0"/>
                        </a:spcBef>
                        <a:spcAft>
                          <a:spcPts val="0"/>
                        </a:spcAft>
                        <a:buNone/>
                      </a:pPr>
                      <a:r>
                        <a:rPr lang="en"/>
                        <a:t>Classification</a:t>
                      </a:r>
                      <a:endParaRPr/>
                    </a:p>
                  </a:txBody>
                  <a:tcPr marT="91425" marB="91425" marR="91425" marL="91425"/>
                </a:tc>
                <a:tc>
                  <a:txBody>
                    <a:bodyPr/>
                    <a:lstStyle/>
                    <a:p>
                      <a:pPr indent="0" lvl="0" marL="0" rtl="0" algn="l">
                        <a:spcBef>
                          <a:spcPts val="0"/>
                        </a:spcBef>
                        <a:spcAft>
                          <a:spcPts val="0"/>
                        </a:spcAft>
                        <a:buNone/>
                      </a:pPr>
                      <a:r>
                        <a:rPr lang="en"/>
                        <a:t>Macro F1</a:t>
                      </a:r>
                      <a:endParaRPr/>
                    </a:p>
                  </a:txBody>
                  <a:tcPr marT="91425" marB="91425" marR="91425" marL="91425"/>
                </a:tc>
                <a:tc>
                  <a:txBody>
                    <a:bodyPr/>
                    <a:lstStyle/>
                    <a:p>
                      <a:pPr indent="0" lvl="0" marL="0" rtl="0" algn="l">
                        <a:spcBef>
                          <a:spcPts val="0"/>
                        </a:spcBef>
                        <a:spcAft>
                          <a:spcPts val="0"/>
                        </a:spcAft>
                        <a:buNone/>
                      </a:pPr>
                      <a:r>
                        <a:rPr lang="en"/>
                        <a:t>Model Details</a:t>
                      </a:r>
                      <a:endParaRPr/>
                    </a:p>
                  </a:txBody>
                  <a:tcPr marT="91425" marB="91425" marR="91425" marL="91425"/>
                </a:tc>
              </a:tr>
              <a:tr h="518000">
                <a:tc>
                  <a:txBody>
                    <a:bodyPr/>
                    <a:lstStyle/>
                    <a:p>
                      <a:pPr indent="0" lvl="0" marL="0" rtl="0" algn="l">
                        <a:spcBef>
                          <a:spcPts val="0"/>
                        </a:spcBef>
                        <a:spcAft>
                          <a:spcPts val="0"/>
                        </a:spcAft>
                        <a:buNone/>
                      </a:pPr>
                      <a:r>
                        <a:rPr lang="en"/>
                        <a:t>c0.1</a:t>
                      </a:r>
                      <a:endParaRPr/>
                    </a:p>
                  </a:txBody>
                  <a:tcPr marT="91425" marB="91425" marR="91425" marL="91425"/>
                </a:tc>
                <a:tc>
                  <a:txBody>
                    <a:bodyPr/>
                    <a:lstStyle/>
                    <a:p>
                      <a:pPr indent="0" lvl="0" marL="0" rtl="0" algn="l">
                        <a:spcBef>
                          <a:spcPts val="0"/>
                        </a:spcBef>
                        <a:spcAft>
                          <a:spcPts val="0"/>
                        </a:spcAft>
                        <a:buNone/>
                      </a:pPr>
                      <a:r>
                        <a:rPr lang="en"/>
                        <a:t>.67</a:t>
                      </a:r>
                      <a:endParaRPr/>
                    </a:p>
                  </a:txBody>
                  <a:tcPr marT="91425" marB="91425" marR="91425" marL="91425"/>
                </a:tc>
                <a:tc>
                  <a:txBody>
                    <a:bodyPr/>
                    <a:lstStyle/>
                    <a:p>
                      <a:pPr indent="0" lvl="0" marL="0" rtl="0" algn="l">
                        <a:spcBef>
                          <a:spcPts val="0"/>
                        </a:spcBef>
                        <a:spcAft>
                          <a:spcPts val="0"/>
                        </a:spcAft>
                        <a:buNone/>
                      </a:pPr>
                      <a:r>
                        <a:rPr lang="en"/>
                        <a:t>Architecture: SVM</a:t>
                      </a:r>
                      <a:endParaRPr/>
                    </a:p>
                    <a:p>
                      <a:pPr indent="0" lvl="0" marL="0" rtl="0" algn="l">
                        <a:spcBef>
                          <a:spcPts val="0"/>
                        </a:spcBef>
                        <a:spcAft>
                          <a:spcPts val="0"/>
                        </a:spcAft>
                        <a:buNone/>
                      </a:pPr>
                      <a:r>
                        <a:rPr lang="en"/>
                        <a:t>Changes: NA (baseline)</a:t>
                      </a:r>
                      <a:endParaRPr/>
                    </a:p>
                  </a:txBody>
                  <a:tcPr marT="91425" marB="91425" marR="91425" marL="91425"/>
                </a:tc>
              </a:tr>
              <a:tr h="699325">
                <a:tc>
                  <a:txBody>
                    <a:bodyPr/>
                    <a:lstStyle/>
                    <a:p>
                      <a:pPr indent="0" lvl="0" marL="0" rtl="0" algn="l">
                        <a:spcBef>
                          <a:spcPts val="0"/>
                        </a:spcBef>
                        <a:spcAft>
                          <a:spcPts val="0"/>
                        </a:spcAft>
                        <a:buNone/>
                      </a:pPr>
                      <a:r>
                        <a:rPr lang="en"/>
                        <a:t>c0.2</a:t>
                      </a:r>
                      <a:endParaRPr/>
                    </a:p>
                  </a:txBody>
                  <a:tcPr marT="91425" marB="91425" marR="91425" marL="91425"/>
                </a:tc>
                <a:tc>
                  <a:txBody>
                    <a:bodyPr/>
                    <a:lstStyle/>
                    <a:p>
                      <a:pPr indent="0" lvl="0" marL="0" rtl="0" algn="l">
                        <a:spcBef>
                          <a:spcPts val="0"/>
                        </a:spcBef>
                        <a:spcAft>
                          <a:spcPts val="0"/>
                        </a:spcAft>
                        <a:buNone/>
                      </a:pPr>
                      <a:r>
                        <a:rPr lang="en"/>
                        <a:t>.82</a:t>
                      </a:r>
                      <a:endParaRPr/>
                    </a:p>
                  </a:txBody>
                  <a:tcPr marT="91425" marB="91425" marR="91425" marL="91425"/>
                </a:tc>
                <a:tc>
                  <a:txBody>
                    <a:bodyPr/>
                    <a:lstStyle/>
                    <a:p>
                      <a:pPr indent="0" lvl="0" marL="0" rtl="0" algn="l">
                        <a:spcBef>
                          <a:spcPts val="0"/>
                        </a:spcBef>
                        <a:spcAft>
                          <a:spcPts val="0"/>
                        </a:spcAft>
                        <a:buNone/>
                      </a:pPr>
                      <a:r>
                        <a:rPr lang="en"/>
                        <a:t>Architecture: ResNet</a:t>
                      </a:r>
                      <a:endParaRPr/>
                    </a:p>
                    <a:p>
                      <a:pPr indent="0" lvl="0" marL="0" rtl="0" algn="l">
                        <a:spcBef>
                          <a:spcPts val="0"/>
                        </a:spcBef>
                        <a:spcAft>
                          <a:spcPts val="0"/>
                        </a:spcAft>
                        <a:buNone/>
                      </a:pPr>
                      <a:r>
                        <a:rPr lang="en"/>
                        <a:t>Changes: Changed architecture</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the Table Will Look Like</a:t>
            </a:r>
            <a:endParaRPr/>
          </a:p>
        </p:txBody>
      </p:sp>
      <p:graphicFrame>
        <p:nvGraphicFramePr>
          <p:cNvPr id="261" name="Google Shape;261;p41"/>
          <p:cNvGraphicFramePr/>
          <p:nvPr/>
        </p:nvGraphicFramePr>
        <p:xfrm>
          <a:off x="1518713" y="1612538"/>
          <a:ext cx="3000000" cy="3000000"/>
        </p:xfrm>
        <a:graphic>
          <a:graphicData uri="http://schemas.openxmlformats.org/drawingml/2006/table">
            <a:tbl>
              <a:tblPr>
                <a:noFill/>
                <a:tableStyleId>{01F4B92A-5C99-4C51-9504-21FA15A872BA}</a:tableStyleId>
              </a:tblPr>
              <a:tblGrid>
                <a:gridCol w="2035525"/>
                <a:gridCol w="2035525"/>
                <a:gridCol w="2035525"/>
              </a:tblGrid>
              <a:tr h="336700">
                <a:tc>
                  <a:txBody>
                    <a:bodyPr/>
                    <a:lstStyle/>
                    <a:p>
                      <a:pPr indent="0" lvl="0" marL="0" rtl="0" algn="l">
                        <a:spcBef>
                          <a:spcPts val="0"/>
                        </a:spcBef>
                        <a:spcAft>
                          <a:spcPts val="0"/>
                        </a:spcAft>
                        <a:buNone/>
                      </a:pPr>
                      <a:r>
                        <a:rPr lang="en"/>
                        <a:t>Pipeline</a:t>
                      </a:r>
                      <a:endParaRPr/>
                    </a:p>
                  </a:txBody>
                  <a:tcPr marT="91425" marB="91425" marR="91425" marL="91425"/>
                </a:tc>
                <a:tc>
                  <a:txBody>
                    <a:bodyPr/>
                    <a:lstStyle/>
                    <a:p>
                      <a:pPr indent="0" lvl="0" marL="0" rtl="0" algn="l">
                        <a:spcBef>
                          <a:spcPts val="0"/>
                        </a:spcBef>
                        <a:spcAft>
                          <a:spcPts val="0"/>
                        </a:spcAft>
                        <a:buNone/>
                      </a:pPr>
                      <a:r>
                        <a:rPr lang="en"/>
                        <a:t>Average Class Count Accuracy</a:t>
                      </a:r>
                      <a:endParaRPr/>
                    </a:p>
                  </a:txBody>
                  <a:tcPr marT="91425" marB="91425" marR="91425" marL="91425"/>
                </a:tc>
                <a:tc>
                  <a:txBody>
                    <a:bodyPr/>
                    <a:lstStyle/>
                    <a:p>
                      <a:pPr indent="0" lvl="0" marL="0" rtl="0" algn="l">
                        <a:spcBef>
                          <a:spcPts val="0"/>
                        </a:spcBef>
                        <a:spcAft>
                          <a:spcPts val="0"/>
                        </a:spcAft>
                        <a:buNone/>
                      </a:pPr>
                      <a:r>
                        <a:rPr lang="en"/>
                        <a:t>Model Details</a:t>
                      </a:r>
                      <a:endParaRPr/>
                    </a:p>
                  </a:txBody>
                  <a:tcPr marT="91425" marB="91425" marR="91425" marL="91425"/>
                </a:tc>
              </a:tr>
              <a:tr h="518000">
                <a:tc>
                  <a:txBody>
                    <a:bodyPr/>
                    <a:lstStyle/>
                    <a:p>
                      <a:pPr indent="0" lvl="0" marL="0" rtl="0" algn="l">
                        <a:spcBef>
                          <a:spcPts val="0"/>
                        </a:spcBef>
                        <a:spcAft>
                          <a:spcPts val="0"/>
                        </a:spcAft>
                        <a:buNone/>
                      </a:pPr>
                      <a:r>
                        <a:rPr lang="en"/>
                        <a:t>o0.1 + c0.1</a:t>
                      </a:r>
                      <a:endParaRPr/>
                    </a:p>
                  </a:txBody>
                  <a:tcPr marT="91425" marB="91425" marR="91425" marL="91425"/>
                </a:tc>
                <a:tc>
                  <a:txBody>
                    <a:bodyPr/>
                    <a:lstStyle/>
                    <a:p>
                      <a:pPr indent="0" lvl="0" marL="0" rtl="0" algn="l">
                        <a:spcBef>
                          <a:spcPts val="0"/>
                        </a:spcBef>
                        <a:spcAft>
                          <a:spcPts val="0"/>
                        </a:spcAft>
                        <a:buNone/>
                      </a:pPr>
                      <a:r>
                        <a:rPr lang="en"/>
                        <a:t>.81</a:t>
                      </a:r>
                      <a:endParaRPr/>
                    </a:p>
                  </a:txBody>
                  <a:tcPr marT="91425" marB="91425" marR="91425" marL="91425"/>
                </a:tc>
                <a:tc>
                  <a:txBody>
                    <a:bodyPr/>
                    <a:lstStyle/>
                    <a:p>
                      <a:pPr indent="0" lvl="0" marL="0" rtl="0" algn="l">
                        <a:spcBef>
                          <a:spcPts val="0"/>
                        </a:spcBef>
                        <a:spcAft>
                          <a:spcPts val="0"/>
                        </a:spcAft>
                        <a:buNone/>
                      </a:pPr>
                      <a:r>
                        <a:rPr lang="en"/>
                        <a:t>Changes: NA (baseline)</a:t>
                      </a:r>
                      <a:endParaRPr/>
                    </a:p>
                  </a:txBody>
                  <a:tcPr marT="91425" marB="91425" marR="91425" marL="91425"/>
                </a:tc>
              </a:tr>
              <a:tr h="699325">
                <a:tc>
                  <a:txBody>
                    <a:bodyPr/>
                    <a:lstStyle/>
                    <a:p>
                      <a:pPr indent="0" lvl="0" marL="0" rtl="0" algn="l">
                        <a:spcBef>
                          <a:spcPts val="0"/>
                        </a:spcBef>
                        <a:spcAft>
                          <a:spcPts val="0"/>
                        </a:spcAft>
                        <a:buNone/>
                      </a:pPr>
                      <a:r>
                        <a:rPr lang="en"/>
                        <a:t>o0.2</a:t>
                      </a:r>
                      <a:r>
                        <a:rPr lang="en"/>
                        <a:t> + c0.1</a:t>
                      </a:r>
                      <a:endParaRPr/>
                    </a:p>
                  </a:txBody>
                  <a:tcPr marT="91425" marB="91425" marR="91425" marL="91425"/>
                </a:tc>
                <a:tc>
                  <a:txBody>
                    <a:bodyPr/>
                    <a:lstStyle/>
                    <a:p>
                      <a:pPr indent="0" lvl="0" marL="0" rtl="0" algn="l">
                        <a:spcBef>
                          <a:spcPts val="0"/>
                        </a:spcBef>
                        <a:spcAft>
                          <a:spcPts val="0"/>
                        </a:spcAft>
                        <a:buNone/>
                      </a:pPr>
                      <a:r>
                        <a:rPr lang="en"/>
                        <a:t>.99</a:t>
                      </a:r>
                      <a:endParaRPr/>
                    </a:p>
                  </a:txBody>
                  <a:tcPr marT="91425" marB="91425" marR="91425" marL="91425"/>
                </a:tc>
                <a:tc>
                  <a:txBody>
                    <a:bodyPr/>
                    <a:lstStyle/>
                    <a:p>
                      <a:pPr indent="0" lvl="0" marL="0" rtl="0" algn="l">
                        <a:spcBef>
                          <a:spcPts val="0"/>
                        </a:spcBef>
                        <a:spcAft>
                          <a:spcPts val="0"/>
                        </a:spcAft>
                        <a:buNone/>
                      </a:pPr>
                      <a:r>
                        <a:rPr lang="en"/>
                        <a:t>Changes: Changed object detection model.</a:t>
                      </a:r>
                      <a:endParaRPr/>
                    </a:p>
                  </a:txBody>
                  <a:tcPr marT="91425" marB="91425" marR="91425" marL="91425"/>
                </a:tc>
              </a:tr>
            </a:tbl>
          </a:graphicData>
        </a:graphic>
      </p:graphicFrame>
      <p:sp>
        <p:nvSpPr>
          <p:cNvPr id="262" name="Google Shape;262;p41"/>
          <p:cNvSpPr txBox="1"/>
          <p:nvPr/>
        </p:nvSpPr>
        <p:spPr>
          <a:xfrm>
            <a:off x="1105963" y="3757075"/>
            <a:ext cx="6932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Note: o0.1 indicates that the pipeline uses version o0.1 for object detection, and c0.1 indicates that the pipeline uses version c0.1 for classification</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for Model Improvement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system was designed by Andrew Ng, who is a professor at Stanford, founder of DeepLearning.AI, CEO of Landing AI, General Partner at AI Fund, Co-Founder of Coursera, Former Chief Scientist at Baidu, and founding lead at Google Brain.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a:blip r:embed="rId3">
            <a:alphaModFix/>
          </a:blip>
          <a:stretch>
            <a:fillRect/>
          </a:stretch>
        </p:blipFill>
        <p:spPr>
          <a:xfrm>
            <a:off x="2527918" y="0"/>
            <a:ext cx="3638464"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 About Metric</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While using one metric helps iterate quickly and systematically, no metric is perfect, so it is important to do error analysis as well to get a more holistic view of performance.</a:t>
            </a:r>
            <a:endParaRPr/>
          </a:p>
          <a:p>
            <a:pPr indent="-342900" lvl="0" marL="457200" rtl="0" algn="l">
              <a:spcBef>
                <a:spcPts val="0"/>
              </a:spcBef>
              <a:spcAft>
                <a:spcPts val="0"/>
              </a:spcAft>
              <a:buSzPts val="1800"/>
              <a:buChar char="-"/>
            </a:pPr>
            <a:r>
              <a:rPr lang="en"/>
              <a:t>Error analysis means looking at instances where the model made an incorrect prediction. For instance, you might notice that the model performs poorly on blurry images, </a:t>
            </a:r>
            <a:r>
              <a:rPr lang="en"/>
              <a:t>which</a:t>
            </a:r>
            <a:r>
              <a:rPr lang="en"/>
              <a:t> a metric might not tell you. You could then implement data augmentations to make the model train on more blurry images.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Definition</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Count and classify the number of healthy and dead larvae in an image taken under a microscope. </a:t>
            </a:r>
            <a:endParaRPr/>
          </a:p>
          <a:p>
            <a:pPr indent="-342900" lvl="0" marL="457200" rtl="0" algn="l">
              <a:spcBef>
                <a:spcPts val="0"/>
              </a:spcBef>
              <a:spcAft>
                <a:spcPts val="0"/>
              </a:spcAft>
              <a:buSzPts val="1800"/>
              <a:buChar char="-"/>
            </a:pPr>
            <a:r>
              <a:rPr lang="en"/>
              <a:t>This can be split into two problems:</a:t>
            </a:r>
            <a:endParaRPr/>
          </a:p>
          <a:p>
            <a:pPr indent="-317500" lvl="1" marL="914400" rtl="0" algn="l">
              <a:spcBef>
                <a:spcPts val="0"/>
              </a:spcBef>
              <a:spcAft>
                <a:spcPts val="0"/>
              </a:spcAft>
              <a:buSzPts val="1400"/>
              <a:buChar char="-"/>
            </a:pPr>
            <a:r>
              <a:rPr lang="en"/>
              <a:t>Identify the larvae (object detection)</a:t>
            </a:r>
            <a:endParaRPr/>
          </a:p>
          <a:p>
            <a:pPr indent="-317500" lvl="1" marL="914400" rtl="0" algn="l">
              <a:spcBef>
                <a:spcPts val="0"/>
              </a:spcBef>
              <a:spcAft>
                <a:spcPts val="0"/>
              </a:spcAft>
              <a:buSzPts val="1400"/>
              <a:buChar char="-"/>
            </a:pPr>
            <a:r>
              <a:rPr lang="en"/>
              <a:t>Classify the larvae (classification)</a:t>
            </a:r>
            <a:endParaRPr/>
          </a:p>
          <a:p>
            <a:pPr indent="-342900" lvl="0" marL="457200" rtl="0" algn="l">
              <a:spcBef>
                <a:spcPts val="0"/>
              </a:spcBef>
              <a:spcAft>
                <a:spcPts val="0"/>
              </a:spcAft>
              <a:buSzPts val="1800"/>
              <a:buChar char="-"/>
            </a:pPr>
            <a:r>
              <a:rPr lang="en"/>
              <a:t>We can use the previously mentioned system to iterate on a model for each of the two problems.</a:t>
            </a:r>
            <a:endParaRPr/>
          </a:p>
          <a:p>
            <a:pPr indent="-342900" lvl="0" marL="457200" rtl="0" algn="l">
              <a:spcBef>
                <a:spcPts val="0"/>
              </a:spcBef>
              <a:spcAft>
                <a:spcPts val="0"/>
              </a:spcAft>
              <a:buSzPts val="1800"/>
              <a:buChar char="-"/>
            </a:pPr>
            <a:r>
              <a:rPr lang="en"/>
              <a:t>We can use an overall metric that measures the performance of the overall pipeline.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Object Detection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Sub-problem Definition</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Identify instances of Larvae in an image taken under a microscope.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Numerical Metric for Object Detection</a:t>
            </a:r>
            <a:endParaRPr/>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AP (</a:t>
            </a:r>
            <a:r>
              <a:rPr lang="en">
                <a:solidFill>
                  <a:schemeClr val="dk1"/>
                </a:solidFill>
              </a:rPr>
              <a:t>area under the Precision-Recall curve</a:t>
            </a:r>
            <a:r>
              <a:rPr b="1" lang="en"/>
              <a:t>)</a:t>
            </a:r>
            <a:endParaRPr b="1"/>
          </a:p>
          <a:p>
            <a:pPr indent="-317500" lvl="1" marL="914400" rtl="0" algn="l">
              <a:spcBef>
                <a:spcPts val="0"/>
              </a:spcBef>
              <a:spcAft>
                <a:spcPts val="0"/>
              </a:spcAft>
              <a:buSzPts val="1400"/>
              <a:buChar char="-"/>
            </a:pPr>
            <a:r>
              <a:rPr lang="en" sz="1800"/>
              <a:t>We can use this for our object detection problem, as it focuses solely on the quality of predicted bounding boxes across multiple thresholds.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