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4"/>
  </p:notesMasterIdLst>
  <p:sldIdLst>
    <p:sldId id="257" r:id="rId6"/>
    <p:sldId id="350" r:id="rId7"/>
    <p:sldId id="346" r:id="rId8"/>
    <p:sldId id="347" r:id="rId9"/>
    <p:sldId id="348" r:id="rId10"/>
    <p:sldId id="34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288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51" r:id="rId32"/>
    <p:sldId id="345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onora Teresa Feola" initials="ETF" lastIdx="1" clrIdx="0">
    <p:extLst>
      <p:ext uri="{19B8F6BF-5375-455C-9EA6-DF929625EA0E}">
        <p15:presenceInfo xmlns:p15="http://schemas.microsoft.com/office/powerpoint/2012/main" userId="S-1-5-21-2902578451-1583900077-484778555-10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DB328-85E0-41F9-81C8-1B9E8EB84179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B7B4B-A9A6-4E76-9BB4-29390F9E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ariable_(programaci%C3%B3n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noProof="0"/>
              <a:t>Los malos usos:</a:t>
            </a:r>
          </a:p>
          <a:p>
            <a:r>
              <a:rPr lang="es-AR" b="0" noProof="0"/>
              <a:t>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noProof="0" err="1"/>
              <a:t>Insertar</a:t>
            </a:r>
            <a:r>
              <a:rPr lang="es-AR" baseline="0" noProof="0" err="1"/>
              <a:t>Persona</a:t>
            </a:r>
            <a:r>
              <a:rPr lang="es-AR" baseline="0" noProof="0"/>
              <a:t>, pero dentro del código dice </a:t>
            </a:r>
            <a:r>
              <a:rPr lang="es-AR" baseline="0" noProof="0" err="1"/>
              <a:t>CrearPersona</a:t>
            </a:r>
            <a:r>
              <a:rPr lang="es-AR" baseline="0" noProof="0"/>
              <a:t>.</a:t>
            </a:r>
            <a:endParaRPr lang="es-AR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noProof="0"/>
              <a:t>Ejemplo</a:t>
            </a:r>
            <a:r>
              <a:rPr lang="es-AR" baseline="0" noProof="0"/>
              <a:t> </a:t>
            </a:r>
            <a:r>
              <a:rPr lang="es-AR" baseline="0" noProof="0" err="1"/>
              <a:t>GetPage</a:t>
            </a:r>
            <a:r>
              <a:rPr lang="es-AR" baseline="0" noProof="0"/>
              <a:t> vs </a:t>
            </a:r>
            <a:r>
              <a:rPr lang="es-AR" baseline="0" noProof="0" err="1"/>
              <a:t>DownloadPage</a:t>
            </a:r>
            <a:r>
              <a:rPr lang="es-AR" baseline="0" noProof="0"/>
              <a:t> si es de internet. </a:t>
            </a:r>
            <a:r>
              <a:rPr lang="es-AR" baseline="0" noProof="0" err="1"/>
              <a:t>GetFile</a:t>
            </a:r>
            <a:r>
              <a:rPr lang="es-AR" baseline="0" noProof="0"/>
              <a:t> vs </a:t>
            </a:r>
            <a:r>
              <a:rPr lang="es-AR" baseline="0" noProof="0" err="1"/>
              <a:t>DownloadFile</a:t>
            </a:r>
            <a:r>
              <a:rPr lang="es-AR" baseline="0" noProof="0"/>
              <a:t>, </a:t>
            </a:r>
            <a:r>
              <a:rPr lang="es-AR" baseline="0" noProof="0" err="1"/>
              <a:t>Kill</a:t>
            </a:r>
            <a:r>
              <a:rPr lang="es-AR" baseline="0" noProof="0"/>
              <a:t> vs Stop para operaciones que no se pueden deshacer.</a:t>
            </a: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d; // elapsed time in days The name d reveals nothing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elapsedTimeInDays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/>
            </a:br>
            <a:endParaRPr lang="es-AR" baseline="0" noProof="0"/>
          </a:p>
          <a:p>
            <a:r>
              <a:rPr lang="es-AR" baseline="0" noProof="0"/>
              <a:t>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Sinónimos de </a:t>
            </a:r>
            <a:r>
              <a:rPr lang="es-AR" baseline="0" noProof="0" err="1"/>
              <a:t>Send</a:t>
            </a:r>
            <a:r>
              <a:rPr lang="es-AR" baseline="0" noProof="0"/>
              <a:t>, </a:t>
            </a:r>
            <a:r>
              <a:rPr lang="es-AR" baseline="0" noProof="0" err="1"/>
              <a:t>Start</a:t>
            </a:r>
            <a:r>
              <a:rPr lang="es-AR" baseline="0" noProof="0"/>
              <a:t>, </a:t>
            </a:r>
            <a:r>
              <a:rPr lang="es-AR" baseline="0" noProof="0" err="1"/>
              <a:t>Make</a:t>
            </a:r>
            <a:endParaRPr lang="es-AR" baseline="0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Son nombres para salir del paso porque no se nos ocurre algo mayor. Son nombres obvios y que no agregan información del valor que la variable contiene.</a:t>
            </a:r>
          </a:p>
          <a:p>
            <a:r>
              <a:rPr lang="es-AR" baseline="0" noProof="0"/>
              <a:t>c)</a:t>
            </a:r>
          </a:p>
          <a:p>
            <a:r>
              <a:rPr lang="es-AR" baseline="0" noProof="0"/>
              <a:t>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Ejemplo de un </a:t>
            </a:r>
            <a:r>
              <a:rPr lang="es-AR" baseline="0" noProof="0" err="1"/>
              <a:t>loop</a:t>
            </a:r>
            <a:r>
              <a:rPr lang="es-AR" baseline="0" noProof="0"/>
              <a:t> de Clientes, Facturas, Líneas de factura y el uso de i, k, m, en vez de factura, cliente, </a:t>
            </a:r>
            <a:r>
              <a:rPr lang="es-AR" baseline="0" noProof="0" err="1"/>
              <a:t>item</a:t>
            </a:r>
            <a:endParaRPr lang="es-AR" baseline="0" noProof="0"/>
          </a:p>
          <a:p>
            <a:endParaRPr lang="es-AR" baseline="0" noProof="0"/>
          </a:p>
          <a:p>
            <a:r>
              <a:rPr lang="es-AR" b="1" baseline="0" noProof="0"/>
              <a:t>Los Buenos usos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 err="1"/>
              <a:t>ServerCanStart</a:t>
            </a:r>
            <a:r>
              <a:rPr lang="es-AR" baseline="0" noProof="0"/>
              <a:t> vs </a:t>
            </a:r>
            <a:r>
              <a:rPr lang="es-AR" baseline="0" noProof="0" err="1"/>
              <a:t>CanListenOnPort</a:t>
            </a:r>
            <a:r>
              <a:rPr lang="es-AR" baseline="0" noProof="0"/>
              <a:t>, se describe directamente lo que hace el método</a:t>
            </a:r>
          </a:p>
          <a:p>
            <a:endParaRPr lang="es-AR" baseline="0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El VS te propone en código del </a:t>
            </a:r>
            <a:r>
              <a:rPr lang="es-AR" b="1" baseline="0" noProof="0" err="1"/>
              <a:t>for</a:t>
            </a:r>
            <a:r>
              <a:rPr lang="es-AR" baseline="0" noProof="0"/>
              <a:t>, te propone </a:t>
            </a:r>
            <a:r>
              <a:rPr lang="es-AR" baseline="0" noProof="0" err="1"/>
              <a:t>I,j,k,m</a:t>
            </a:r>
            <a:r>
              <a:rPr lang="es-AR" baseline="0" noProof="0"/>
              <a:t> pero conviene usarlo en </a:t>
            </a:r>
            <a:r>
              <a:rPr lang="es-AR" b="1" baseline="0" noProof="0" err="1"/>
              <a:t>for</a:t>
            </a:r>
            <a:r>
              <a:rPr lang="es-AR" baseline="0" noProof="0"/>
              <a:t> pequeños, que recorren listas pequeñas. Pero si tenemos cosas como </a:t>
            </a:r>
            <a:r>
              <a:rPr lang="es-AR" b="1" baseline="0" noProof="0" err="1"/>
              <a:t>IList</a:t>
            </a:r>
            <a:r>
              <a:rPr lang="es-AR" b="1" baseline="0" noProof="0"/>
              <a:t>&lt;</a:t>
            </a:r>
            <a:r>
              <a:rPr lang="es-AR" b="1" baseline="0" noProof="0" err="1"/>
              <a:t>int</a:t>
            </a:r>
            <a:r>
              <a:rPr lang="es-AR" b="1" baseline="0" noProof="0"/>
              <a:t>&gt; </a:t>
            </a:r>
            <a:r>
              <a:rPr lang="es-AR" b="1" baseline="0" noProof="0" err="1"/>
              <a:t>InvoiceIds</a:t>
            </a:r>
            <a:r>
              <a:rPr lang="es-AR" baseline="0" noProof="0"/>
              <a:t>, capaz que convenga colocar en el </a:t>
            </a:r>
            <a:r>
              <a:rPr lang="es-AR" baseline="0" noProof="0" err="1"/>
              <a:t>for</a:t>
            </a:r>
            <a:r>
              <a:rPr lang="es-AR" baseline="0" noProof="0"/>
              <a:t> </a:t>
            </a:r>
            <a:r>
              <a:rPr lang="es-AR" baseline="0" noProof="0" err="1"/>
              <a:t>var</a:t>
            </a:r>
            <a:r>
              <a:rPr lang="es-AR" baseline="0" noProof="0"/>
              <a:t> </a:t>
            </a:r>
            <a:r>
              <a:rPr lang="es-AR" baseline="0" noProof="0" err="1"/>
              <a:t>invoiceId</a:t>
            </a:r>
            <a:r>
              <a:rPr lang="es-AR" baseline="0" noProof="0"/>
              <a:t> = 0, </a:t>
            </a:r>
            <a:r>
              <a:rPr lang="es-AR" baseline="0" noProof="0" err="1"/>
              <a:t>invoiceId</a:t>
            </a:r>
            <a:r>
              <a:rPr lang="es-AR" baseline="0" noProof="0"/>
              <a:t> ++, </a:t>
            </a:r>
            <a:r>
              <a:rPr lang="es-AR" baseline="0" noProof="0" err="1"/>
              <a:t>invoiceId</a:t>
            </a:r>
            <a:r>
              <a:rPr lang="es-AR" baseline="0" noProof="0"/>
              <a:t> &lt;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noProof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En los casos mas sencillos están bien usar i, l, k.</a:t>
            </a:r>
            <a:endParaRPr lang="es-AR" noProof="0"/>
          </a:p>
          <a:p>
            <a:r>
              <a:rPr lang="es-AR" noProof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/>
              <a:t>Muchas veces</a:t>
            </a:r>
            <a:r>
              <a:rPr lang="es-AR" baseline="0"/>
              <a:t> no gustan los múltiples </a:t>
            </a:r>
            <a:r>
              <a:rPr lang="es-AR" baseline="0" err="1"/>
              <a:t>returns</a:t>
            </a:r>
            <a:r>
              <a:rPr lang="es-AR" baseline="0"/>
              <a:t> porque al final del método se pone </a:t>
            </a:r>
            <a:r>
              <a:rPr lang="es-AR" baseline="0" err="1"/>
              <a:t>cleanup</a:t>
            </a:r>
            <a:r>
              <a:rPr lang="es-AR" baseline="0"/>
              <a:t> </a:t>
            </a:r>
            <a:r>
              <a:rPr lang="es-AR" baseline="0" err="1"/>
              <a:t>code</a:t>
            </a:r>
            <a:r>
              <a:rPr lang="es-AR" baseline="0"/>
              <a:t>, pero con las </a:t>
            </a:r>
            <a:r>
              <a:rPr lang="es-AR" baseline="0" err="1"/>
              <a:t>features</a:t>
            </a:r>
            <a:r>
              <a:rPr lang="es-AR" baseline="0"/>
              <a:t> de los lenguajes modernos es innecesario. </a:t>
            </a:r>
            <a:r>
              <a:rPr lang="es-AR" baseline="0" err="1"/>
              <a:t>Using</a:t>
            </a:r>
            <a:r>
              <a:rPr lang="es-AR" baseline="0"/>
              <a:t> para clases que implementen </a:t>
            </a:r>
            <a:r>
              <a:rPr lang="es-AR" baseline="0" err="1"/>
              <a:t>IDisposable</a:t>
            </a:r>
            <a:r>
              <a:rPr lang="es-AR" baseline="0"/>
              <a:t> por ejemplo.</a:t>
            </a:r>
          </a:p>
          <a:p>
            <a:pPr marL="171450" indent="-171450">
              <a:buFontTx/>
              <a:buChar char="-"/>
            </a:pPr>
            <a:r>
              <a:rPr lang="es-AR" baseline="0"/>
              <a:t>Cada nivel de profundidad dentro de un </a:t>
            </a:r>
            <a:r>
              <a:rPr lang="es-AR" baseline="0" err="1"/>
              <a:t>if</a:t>
            </a:r>
            <a:r>
              <a:rPr lang="es-AR" baseline="0"/>
              <a:t> nos hace ir formando una pila mental, dificulta el seguimiento. Es mejor evitar entrar a un nivel extra de anidamiento si es posible.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 noProof="0"/>
              <a:t>Los métodos de extensión</a:t>
            </a:r>
            <a:r>
              <a:rPr lang="es-AR" baseline="0" noProof="0"/>
              <a:t> nos pueden ayudar a filtrar, aplanar y ajustar colecciones para reducir la complejidad de nuestras estructuras de control.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complejidad </a:t>
            </a:r>
            <a:r>
              <a:rPr lang="es-ES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ciclomática</a:t>
            </a:r>
            <a:r>
              <a:rPr lang="es-E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métrica de calidad software basada en el cálculo del número de caminos independientes que tiene nuestro código.</a:t>
            </a:r>
          </a:p>
          <a:p>
            <a:endParaRPr lang="es-ES" sz="1200" b="0" i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 caminos se identifican a partir de las estructuras de control (condicionales, bucles, …) incluidas en la mayoría de los lenguajes de programación, y más concretamente, a partir del diagrama de flujo de cada uno de nuestros métodos.</a:t>
            </a:r>
          </a:p>
          <a:p>
            <a:endParaRPr lang="es-E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idea es sencilla, cuanto más compleja sea la lógica de un código, más difícil será de entender, mantener y probar.</a:t>
            </a:r>
          </a:p>
          <a:p>
            <a:endParaRPr lang="es-ES" sz="1200" b="0" i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/>
              <a:t>Un </a:t>
            </a:r>
            <a:r>
              <a:rPr lang="en-US" b="1" err="1"/>
              <a:t>nodo</a:t>
            </a:r>
            <a:r>
              <a:rPr lang="en-US" b="1"/>
              <a:t> </a:t>
            </a:r>
            <a:r>
              <a:rPr lang="en-US" b="1" err="1"/>
              <a:t>predicado</a:t>
            </a:r>
            <a:r>
              <a:rPr lang="en-US" b="1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nodo</a:t>
            </a:r>
            <a:r>
              <a:rPr lang="en-US" baseline="0"/>
              <a:t> que </a:t>
            </a:r>
            <a:r>
              <a:rPr lang="en-US" baseline="0" err="1"/>
              <a:t>contiene</a:t>
            </a:r>
            <a:r>
              <a:rPr lang="en-US" baseline="0"/>
              <a:t> </a:t>
            </a:r>
            <a:r>
              <a:rPr lang="en-US" baseline="0" err="1"/>
              <a:t>una</a:t>
            </a:r>
            <a:r>
              <a:rPr lang="en-US" baseline="0"/>
              <a:t> </a:t>
            </a:r>
            <a:r>
              <a:rPr lang="en-US" baseline="0" err="1"/>
              <a:t>condición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B7B4B-A9A6-4E76-9BB4-29390F9EEF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3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/>
              <a:t>Esto es difícil de evitar. Uno siempre quiere reducir el acoplamiento.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/>
              <a:t>Quizás es indicio de que el objeto debería pertenecer a otra capa que sí conozca otras clases, por ejemplo.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5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Premature optimization is the root of all evil – Donald Knuth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2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2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C3D0F-09BE-43EC-9090-1063FCA4C6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Un nombre de variable es como un comentario</a:t>
            </a:r>
            <a:r>
              <a:rPr lang="es-AR" baseline="0" noProof="0"/>
              <a:t> diminuto. Siempre que se pueda tenemos que agregar </a:t>
            </a:r>
            <a:r>
              <a:rPr lang="es-AR" baseline="0" noProof="0" err="1"/>
              <a:t>info</a:t>
            </a:r>
            <a:r>
              <a:rPr lang="es-AR" baseline="0" noProof="0"/>
              <a:t> útil. Ejemplo id hexadecimal: </a:t>
            </a:r>
            <a:r>
              <a:rPr lang="es-AR" baseline="0" noProof="0" err="1"/>
              <a:t>hex_id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s-AR" noProof="0"/>
              <a:t>En vez de “duración”, usar “</a:t>
            </a:r>
            <a:r>
              <a:rPr lang="es-AR" noProof="0" err="1"/>
              <a:t>duracionSegundos</a:t>
            </a:r>
            <a:r>
              <a:rPr lang="es-AR" noProof="0"/>
              <a:t>” o “</a:t>
            </a:r>
            <a:r>
              <a:rPr lang="es-AR" noProof="0" err="1"/>
              <a:t>duracionMilisegundos</a:t>
            </a:r>
            <a:r>
              <a:rPr lang="es-AR" noProof="0"/>
              <a:t>”, etc. (en el caso en que sea un </a:t>
            </a:r>
            <a:r>
              <a:rPr lang="es-AR" i="1" noProof="0" err="1"/>
              <a:t>int</a:t>
            </a:r>
            <a:r>
              <a:rPr lang="es-AR" noProof="0"/>
              <a:t>)</a:t>
            </a:r>
          </a:p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s-AR" noProof="0"/>
              <a:t>En caso de un método que por ejemplo tenga efecto</a:t>
            </a:r>
            <a:r>
              <a:rPr lang="es-AR" baseline="0" noProof="0"/>
              <a:t> secundario. </a:t>
            </a:r>
            <a:r>
              <a:rPr lang="es-AR" baseline="0" noProof="0" err="1"/>
              <a:t>GetOrCreateAccount</a:t>
            </a:r>
            <a:r>
              <a:rPr lang="es-AR" baseline="0" noProof="0"/>
              <a:t>() en vez de </a:t>
            </a:r>
            <a:r>
              <a:rPr lang="es-AR" baseline="0" noProof="0" err="1"/>
              <a:t>GetAccount</a:t>
            </a:r>
            <a:r>
              <a:rPr lang="es-AR" baseline="0" noProof="0"/>
              <a:t>(), en el caso de que pueda ser creada si no existe. </a:t>
            </a:r>
            <a:endParaRPr lang="es-AR" noProof="0"/>
          </a:p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s-AR" noProof="0" err="1"/>
              <a:t>var</a:t>
            </a:r>
            <a:r>
              <a:rPr lang="es-AR" baseline="0" noProof="0"/>
              <a:t> </a:t>
            </a:r>
            <a:r>
              <a:rPr lang="es-AR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pszAppNAme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significa 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puntero a una cadena de caracteres terminada con el carácter nulo 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AR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psz</a:t>
            </a:r>
            <a:r>
              <a:rPr lang="es-AR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to a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terminated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1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es-AR" sz="1200" b="0" i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AR" noProof="0"/>
          </a:p>
          <a:p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nContador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variable es un entero que se usará como contador.</a:t>
            </a:r>
          </a:p>
          <a:p>
            <a:endParaRPr lang="es-AR" noProof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b="1" u="sng" noProof="0" err="1"/>
              <a:t>Notacion</a:t>
            </a:r>
            <a:r>
              <a:rPr lang="es-AR" b="1" u="sng" noProof="0"/>
              <a:t> </a:t>
            </a:r>
            <a:r>
              <a:rPr lang="es-AR" b="1" u="sng" noProof="0" err="1"/>
              <a:t>Hungara</a:t>
            </a:r>
            <a:r>
              <a:rPr lang="es-AR" b="1" u="sng" noProof="0"/>
              <a:t> (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</a:t>
            </a:r>
            <a:r>
              <a:rPr lang="es-E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notación húngara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sistema usado normalmente para crear los nombres de </a:t>
            </a:r>
            <a:r>
              <a:rPr lang="es-E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ariable (programación)"/>
              </a:rPr>
              <a:t>variables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s-AR" b="1" u="sng" noProof="0"/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endParaRPr lang="es-A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BYTE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short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s-A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y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(utilizadas como coordenadas x o y)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cx, </a:t>
            </a:r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(utilizadas como longitud de x o y)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longitud en bytes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BOOL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WORD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LONG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DWORD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función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cadena de caracteres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cadena de caracteres terminada con un byte '0' (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endParaRPr lang="es-A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puntero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(identificador de 16 bits)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hdc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contexto de dispositivo</a:t>
            </a:r>
          </a:p>
          <a:p>
            <a:r>
              <a:rPr lang="es-AR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s-A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una ventana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miembro de una clase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clase</a:t>
            </a:r>
          </a:p>
          <a:p>
            <a:r>
              <a:rPr lang="es-A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s-A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identificador (constante entera)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/>
              <a:t>-&gt;Depende: </a:t>
            </a:r>
            <a:r>
              <a:rPr lang="es-AR" baseline="0" noProof="0"/>
              <a:t>Es una decisión de diseño.</a:t>
            </a:r>
          </a:p>
          <a:p>
            <a:r>
              <a:rPr lang="es-AR" noProof="0"/>
              <a:t>-&gt;Nombres más cortos para un </a:t>
            </a:r>
            <a:r>
              <a:rPr lang="es-AR" noProof="0" err="1"/>
              <a:t>scope</a:t>
            </a:r>
            <a:r>
              <a:rPr lang="es-AR" noProof="0"/>
              <a:t> más reducido.</a:t>
            </a:r>
          </a:p>
          <a:p>
            <a:r>
              <a:rPr lang="es-AR" baseline="0" noProof="0"/>
              <a:t>-&gt;Tenemos </a:t>
            </a:r>
            <a:r>
              <a:rPr lang="es-AR" baseline="0" noProof="0" err="1"/>
              <a:t>intellisense</a:t>
            </a:r>
            <a:r>
              <a:rPr lang="es-AR" baseline="0" noProof="0"/>
              <a:t>, un nombre más descriptivo no es necesariamente más trabajoso de escribir.</a:t>
            </a:r>
          </a:p>
          <a:p>
            <a:r>
              <a:rPr lang="es-AR" baseline="0" noProof="0"/>
              <a:t>-&gt;</a:t>
            </a:r>
            <a:r>
              <a:rPr lang="es-AR" baseline="0" noProof="0" err="1"/>
              <a:t>BEManagerAccount</a:t>
            </a:r>
            <a:r>
              <a:rPr lang="es-AR" baseline="0" noProof="0"/>
              <a:t> vs </a:t>
            </a:r>
            <a:r>
              <a:rPr lang="es-AR" baseline="0" noProof="0" err="1"/>
              <a:t>BackEndManagerAccount</a:t>
            </a:r>
            <a:r>
              <a:rPr lang="es-AR" baseline="0" noProof="0"/>
              <a:t>, vale la confusión el ahorro de 5 letras? Evitar el uso de abreviaturas dentro de lo posible.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 baseline="0" noProof="0" err="1"/>
              <a:t>read_password</a:t>
            </a:r>
            <a:r>
              <a:rPr lang="es-AR" baseline="0" noProof="0"/>
              <a:t> = true, ya se leyó? Hay que leerlo? -</a:t>
            </a:r>
            <a:r>
              <a:rPr lang="es-AR" baseline="0" noProof="0" err="1"/>
              <a:t>user_is_authenticated</a:t>
            </a:r>
            <a:r>
              <a:rPr lang="es-AR" baseline="0" noProof="0"/>
              <a:t> es mucho mejor.</a:t>
            </a:r>
          </a:p>
          <a:p>
            <a:pPr marL="171450" indent="-171450">
              <a:buFontTx/>
              <a:buChar char="-"/>
            </a:pPr>
            <a:r>
              <a:rPr lang="es-AR" baseline="0" noProof="0" err="1"/>
              <a:t>disable_ssl</a:t>
            </a:r>
            <a:r>
              <a:rPr lang="es-AR" baseline="0" noProof="0"/>
              <a:t>? Si esta en false o true esta habilitado </a:t>
            </a:r>
            <a:r>
              <a:rPr lang="es-AR" baseline="0" noProof="0" err="1"/>
              <a:t>ssl</a:t>
            </a:r>
            <a:r>
              <a:rPr lang="es-AR" baseline="0" noProof="0"/>
              <a:t> o no? - </a:t>
            </a:r>
            <a:r>
              <a:rPr lang="es-AR" baseline="0" noProof="0" err="1"/>
              <a:t>use_ssl</a:t>
            </a:r>
            <a:r>
              <a:rPr lang="es-AR" baseline="0" noProof="0"/>
              <a:t> esta mucho mejor.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AR" noProof="0"/>
              <a:t>COMENTARIOS</a:t>
            </a:r>
            <a:endParaRPr lang="es-AR" baseline="0" noProof="0"/>
          </a:p>
          <a:p>
            <a:pPr marL="0" indent="0">
              <a:buFontTx/>
              <a:buNone/>
            </a:pPr>
            <a:r>
              <a:rPr lang="es-AR" baseline="0" noProof="0"/>
              <a:t>Que piensan </a:t>
            </a:r>
            <a:r>
              <a:rPr lang="es-AR" baseline="0" noProof="0" err="1"/>
              <a:t>Uds</a:t>
            </a:r>
            <a:r>
              <a:rPr lang="es-AR" baseline="0" noProof="0"/>
              <a:t>? Que opinan?</a:t>
            </a:r>
          </a:p>
          <a:p>
            <a:pPr marL="0" indent="0">
              <a:buFontTx/>
              <a:buNone/>
            </a:pPr>
            <a:endParaRPr lang="es-AR" baseline="0" noProof="0"/>
          </a:p>
          <a:p>
            <a:pPr marL="0" indent="0">
              <a:buFontTx/>
              <a:buNone/>
            </a:pPr>
            <a:r>
              <a:rPr lang="es-AR" baseline="0" noProof="0"/>
              <a:t>- Diferencia entre comentarios en código y documentación (</a:t>
            </a:r>
            <a:r>
              <a:rPr lang="es-AR" baseline="0" noProof="0" err="1"/>
              <a:t>XMLDoc</a:t>
            </a:r>
            <a:r>
              <a:rPr lang="es-AR" baseline="0" noProof="0"/>
              <a:t>, </a:t>
            </a:r>
            <a:r>
              <a:rPr lang="es-AR" baseline="0" noProof="0" err="1"/>
              <a:t>JSDoc</a:t>
            </a:r>
            <a:r>
              <a:rPr lang="es-AR" baseline="0" noProof="0"/>
              <a:t>, </a:t>
            </a:r>
            <a:r>
              <a:rPr lang="es-AR" baseline="0" noProof="0" err="1"/>
              <a:t>etc</a:t>
            </a:r>
            <a:r>
              <a:rPr lang="es-AR" baseline="0" noProof="0"/>
              <a:t>). La documentación aparece en </a:t>
            </a:r>
            <a:r>
              <a:rPr lang="es-AR" baseline="0" noProof="0" err="1"/>
              <a:t>Intellisense</a:t>
            </a:r>
            <a:r>
              <a:rPr lang="es-AR" baseline="0" noProof="0"/>
              <a:t>, favorece el trabajo en equipo cuando uno toma código que no conoce. 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Si el comentario no aporta nada que no sea obvio mirando el código a simple vista, no comentar.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noProof="0"/>
              <a:t>Mantener los comentarios dentro del método y tratar de mantener el criterio.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noProof="0"/>
              <a:t>Comentar cuando el código</a:t>
            </a:r>
            <a:r>
              <a:rPr lang="es-AR" baseline="0" noProof="0"/>
              <a:t> está atado a alguna regla de negocios que no sea evidente. “Entiendo </a:t>
            </a:r>
            <a:r>
              <a:rPr lang="es-AR" i="1" u="none" baseline="0" noProof="0"/>
              <a:t>qué </a:t>
            </a:r>
            <a:r>
              <a:rPr lang="es-AR" i="0" u="none" baseline="0" noProof="0"/>
              <a:t>hace pero no entiendo </a:t>
            </a:r>
            <a:r>
              <a:rPr lang="es-AR" i="1" u="none" baseline="0" noProof="0"/>
              <a:t>para qué</a:t>
            </a:r>
            <a:r>
              <a:rPr lang="es-AR" i="0" u="none" baseline="0" noProof="0"/>
              <a:t> lo hace”.</a:t>
            </a: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/>
              <a:t>Básicamente la idea es ahorrarle tiempo de</a:t>
            </a:r>
            <a:r>
              <a:rPr lang="es-AR" baseline="0" noProof="0"/>
              <a:t> comprensión </a:t>
            </a:r>
            <a:r>
              <a:rPr lang="es-AR" noProof="0"/>
              <a:t>y ambigüedades a quien</a:t>
            </a:r>
            <a:r>
              <a:rPr lang="es-AR" baseline="0" noProof="0"/>
              <a:t> tenga que trabajar con nuestro código, así seamos nosotros mismos luego de un tiempo.</a:t>
            </a:r>
            <a:endParaRPr lang="es-AR" noProof="0"/>
          </a:p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noProof="0"/>
              <a:t>Si no afecta la legibilidad</a:t>
            </a:r>
            <a:r>
              <a:rPr lang="es-AR" baseline="0" noProof="0"/>
              <a:t> y es una condición simple, suele ser mejor usar el operador ternario para ahorrar espacio.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noProof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noProof="0"/>
          </a:p>
          <a:p>
            <a:pPr marL="0" indent="0">
              <a:buFontTx/>
              <a:buNone/>
            </a:pPr>
            <a:endParaRPr lang="es-A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55C51-AB97-4FD2-AEA4-7EE48B48F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4" descr="is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3" y="5889702"/>
            <a:ext cx="1126401" cy="9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57145"/>
            <a:ext cx="11713467" cy="483688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>
                <a:latin typeface="+mj-lt"/>
              </a:rPr>
              <a:t>ARGENTINA</a:t>
            </a:r>
          </a:p>
          <a:p>
            <a:r>
              <a:rPr lang="es-AR" sz="1733" err="1">
                <a:latin typeface="+mj-lt"/>
              </a:rPr>
              <a:t>Clay</a:t>
            </a:r>
            <a:r>
              <a:rPr lang="es-AR" sz="1733">
                <a:latin typeface="+mj-lt"/>
              </a:rPr>
              <a:t> 2954</a:t>
            </a:r>
          </a:p>
          <a:p>
            <a:r>
              <a:rPr lang="es-AR" sz="1733">
                <a:latin typeface="+mj-lt"/>
              </a:rPr>
              <a:t>Buenos Aires (C1426DLD) 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 54+11+5299 5400</a:t>
            </a:r>
          </a:p>
          <a:p>
            <a:endParaRPr lang="es-AR" sz="1733">
              <a:latin typeface="+mj-lt"/>
            </a:endParaRPr>
          </a:p>
          <a:p>
            <a:r>
              <a:rPr lang="es-AR" sz="1733" b="1">
                <a:latin typeface="+mj-lt"/>
              </a:rPr>
              <a:t>BRASIL</a:t>
            </a:r>
          </a:p>
          <a:p>
            <a:r>
              <a:rPr lang="es-AR" sz="1733">
                <a:latin typeface="+mj-lt"/>
              </a:rPr>
              <a:t>Cardoso de Melo 1470 – 8, Vila Olimpia </a:t>
            </a:r>
          </a:p>
          <a:p>
            <a:r>
              <a:rPr lang="es-AR" sz="1733">
                <a:latin typeface="+mj-lt"/>
              </a:rPr>
              <a:t>San Pablo (04548004)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 55+11+3045 2193</a:t>
            </a:r>
          </a:p>
          <a:p>
            <a:endParaRPr lang="es-AR" sz="1733">
              <a:latin typeface="+mj-lt"/>
            </a:endParaRPr>
          </a:p>
          <a:p>
            <a:r>
              <a:rPr lang="es-AR" sz="1733" b="1">
                <a:latin typeface="+mj-lt"/>
              </a:rPr>
              <a:t>URUGUAY</a:t>
            </a:r>
          </a:p>
          <a:p>
            <a:r>
              <a:rPr lang="es-AR" sz="1733">
                <a:latin typeface="+mj-lt"/>
              </a:rPr>
              <a:t>Roque Graseras 857</a:t>
            </a:r>
          </a:p>
          <a:p>
            <a:r>
              <a:rPr lang="es-AR" sz="1733">
                <a:latin typeface="+mj-lt"/>
              </a:rPr>
              <a:t>Montevideo (11300)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 598+2+7117879</a:t>
            </a:r>
          </a:p>
          <a:p>
            <a:endParaRPr lang="es-AR" sz="1733">
              <a:latin typeface="+mj-lt"/>
            </a:endParaRPr>
          </a:p>
          <a:p>
            <a:r>
              <a:rPr lang="es-AR" sz="1733" b="1">
                <a:latin typeface="+mj-lt"/>
              </a:rPr>
              <a:t>USA</a:t>
            </a:r>
          </a:p>
          <a:p>
            <a:r>
              <a:rPr lang="es-AR" sz="1733">
                <a:latin typeface="+mj-lt"/>
              </a:rPr>
              <a:t>12105 </a:t>
            </a:r>
            <a:r>
              <a:rPr lang="es-AR" sz="1733" err="1">
                <a:latin typeface="+mj-lt"/>
              </a:rPr>
              <a:t>Sundance</a:t>
            </a:r>
            <a:r>
              <a:rPr lang="es-AR" sz="1733">
                <a:latin typeface="+mj-lt"/>
              </a:rPr>
              <a:t> </a:t>
            </a:r>
            <a:r>
              <a:rPr lang="es-AR" sz="1733" err="1">
                <a:latin typeface="+mj-lt"/>
              </a:rPr>
              <a:t>Ct</a:t>
            </a:r>
            <a:r>
              <a:rPr lang="es-AR" sz="1733">
                <a:latin typeface="+mj-lt"/>
              </a:rPr>
              <a:t>.</a:t>
            </a:r>
          </a:p>
          <a:p>
            <a:r>
              <a:rPr lang="es-AR" sz="1733" err="1">
                <a:latin typeface="+mj-lt"/>
              </a:rPr>
              <a:t>Reston</a:t>
            </a:r>
            <a:r>
              <a:rPr lang="es-AR" sz="1733">
                <a:latin typeface="+mj-lt"/>
              </a:rPr>
              <a:t> (20194)</a:t>
            </a:r>
          </a:p>
          <a:p>
            <a:r>
              <a:rPr lang="es-AR" sz="1733" err="1">
                <a:latin typeface="+mj-lt"/>
              </a:rPr>
              <a:t>tel</a:t>
            </a:r>
            <a:r>
              <a:rPr lang="es-AR" sz="1733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>
                <a:solidFill>
                  <a:schemeClr val="bg1"/>
                </a:solidFill>
                <a:latin typeface="+mn-lt"/>
              </a:rPr>
              <a:t>www.hexacta.com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>
                <a:solidFill>
                  <a:schemeClr val="bg1"/>
                </a:solidFill>
              </a:rPr>
              <a:t>HexactaArg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err="1"/>
              <a:t>Tercer</a:t>
            </a:r>
            <a:r>
              <a:rPr lang="en-US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Item </a:t>
            </a:r>
            <a:r>
              <a:rPr lang="en-US" err="1"/>
              <a:t>destacado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err="1"/>
              <a:t>Tercer</a:t>
            </a:r>
            <a:r>
              <a:rPr lang="en-US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49" y="260450"/>
            <a:ext cx="11713468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49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/>
              <a:t>Prácticas de Ingeniería Ágil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308" b="430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AR" err="1"/>
              <a:t>Clean</a:t>
            </a:r>
            <a:r>
              <a:rPr lang="es-AR"/>
              <a:t> </a:t>
            </a:r>
            <a:r>
              <a:rPr lang="es-AR" err="1"/>
              <a:t>Code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473864"/>
          </a:xfrm>
        </p:spPr>
        <p:txBody>
          <a:bodyPr>
            <a:normAutofit/>
          </a:bodyPr>
          <a:lstStyle/>
          <a:p>
            <a:r>
              <a:rPr lang="es-ES" sz="2000"/>
              <a:t>Qué tan largo puede ser un nombre?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17" y="2136745"/>
            <a:ext cx="6706391" cy="411679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9459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1999520"/>
          </a:xfrm>
        </p:spPr>
        <p:txBody>
          <a:bodyPr>
            <a:normAutofit/>
          </a:bodyPr>
          <a:lstStyle/>
          <a:p>
            <a:r>
              <a:rPr lang="es-ES" sz="2400"/>
              <a:t>Y los booleanos?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s-ES" sz="2400"/>
              <a:t>Usar palabras como </a:t>
            </a:r>
            <a:r>
              <a:rPr lang="es-ES" sz="2400" err="1"/>
              <a:t>is</a:t>
            </a:r>
            <a:r>
              <a:rPr lang="es-ES" sz="2400"/>
              <a:t>, can, </a:t>
            </a:r>
            <a:r>
              <a:rPr lang="es-ES" sz="2400" err="1"/>
              <a:t>should</a:t>
            </a:r>
            <a:r>
              <a:rPr lang="es-ES" sz="2400"/>
              <a:t>, has hace el significado de los booleanos más fácil de entender.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/>
              <a:t>Deberíamos evitar dobles negativos</a:t>
            </a:r>
          </a:p>
          <a:p>
            <a:endParaRPr lang="es-AR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450"/>
            <a:ext cx="6972300" cy="243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314700"/>
            <a:ext cx="5026582" cy="156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4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83" y="1219565"/>
            <a:ext cx="6696744" cy="464397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/>
              <a:t>Comentarios: Son necesarios?</a:t>
            </a:r>
          </a:p>
        </p:txBody>
      </p:sp>
    </p:spTree>
    <p:extLst>
      <p:ext uri="{BB962C8B-B14F-4D97-AF65-F5344CB8AC3E}">
        <p14:creationId xmlns:p14="http://schemas.microsoft.com/office/powerpoint/2010/main" val="4822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956816"/>
            <a:ext cx="11713632" cy="4063580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Saber </a:t>
            </a:r>
            <a:r>
              <a:rPr lang="en-US" sz="2400" err="1"/>
              <a:t>cuando</a:t>
            </a:r>
            <a:r>
              <a:rPr lang="en-US" sz="2400"/>
              <a:t> NO </a:t>
            </a:r>
            <a:r>
              <a:rPr lang="en-US" sz="2400" err="1"/>
              <a:t>comentar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Registrar lo que </a:t>
            </a:r>
            <a:r>
              <a:rPr lang="en-US" sz="2400" err="1"/>
              <a:t>estamos</a:t>
            </a:r>
            <a:r>
              <a:rPr lang="en-US" sz="2400"/>
              <a:t> </a:t>
            </a:r>
            <a:r>
              <a:rPr lang="en-US" sz="2400" err="1"/>
              <a:t>pensando</a:t>
            </a:r>
            <a:r>
              <a:rPr lang="en-US" sz="2400"/>
              <a:t> MIENTRAS </a:t>
            </a:r>
            <a:r>
              <a:rPr lang="en-US" sz="2400" err="1"/>
              <a:t>codeamos</a:t>
            </a:r>
            <a:r>
              <a:rPr lang="en-US" sz="2400"/>
              <a:t>, no </a:t>
            </a:r>
            <a:r>
              <a:rPr lang="en-US" sz="2400" err="1"/>
              <a:t>después</a:t>
            </a:r>
            <a:r>
              <a:rPr lang="en-US" sz="2400"/>
              <a:t> para </a:t>
            </a:r>
            <a:r>
              <a:rPr lang="en-US" sz="2400" err="1"/>
              <a:t>pasar</a:t>
            </a:r>
            <a:r>
              <a:rPr lang="en-US" sz="2400"/>
              <a:t> el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/>
              <a:t>Ponernos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</a:t>
            </a:r>
            <a:r>
              <a:rPr lang="en-US" sz="2400" err="1"/>
              <a:t>los</a:t>
            </a:r>
            <a:r>
              <a:rPr lang="en-US" sz="2400"/>
              <a:t> </a:t>
            </a:r>
            <a:r>
              <a:rPr lang="en-US" sz="2400" err="1"/>
              <a:t>zapatos</a:t>
            </a:r>
            <a:r>
              <a:rPr lang="en-US" sz="2400"/>
              <a:t> del </a:t>
            </a:r>
            <a:r>
              <a:rPr lang="en-US" sz="2400" err="1"/>
              <a:t>futuro</a:t>
            </a:r>
            <a:r>
              <a:rPr lang="en-US" sz="2400"/>
              <a:t> lector, </a:t>
            </a:r>
            <a:r>
              <a:rPr lang="en-US" sz="2400" err="1"/>
              <a:t>imaginar</a:t>
            </a:r>
            <a:r>
              <a:rPr lang="en-US" sz="2400"/>
              <a:t> que </a:t>
            </a:r>
            <a:r>
              <a:rPr lang="en-US" sz="2400" err="1"/>
              <a:t>va</a:t>
            </a:r>
            <a:r>
              <a:rPr lang="en-US" sz="2400"/>
              <a:t> a </a:t>
            </a:r>
            <a:r>
              <a:rPr lang="en-US" sz="2400" err="1"/>
              <a:t>necesitar</a:t>
            </a:r>
            <a:r>
              <a:rPr lang="en-US" sz="2400"/>
              <a:t> saber</a:t>
            </a:r>
          </a:p>
          <a:p>
            <a:endParaRPr lang="es-AR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Comentarios:</a:t>
            </a:r>
          </a:p>
        </p:txBody>
      </p:sp>
    </p:spTree>
    <p:extLst>
      <p:ext uri="{BB962C8B-B14F-4D97-AF65-F5344CB8AC3E}">
        <p14:creationId xmlns:p14="http://schemas.microsoft.com/office/powerpoint/2010/main" val="38023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4738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/>
              <a:t>Más allá de todo, hacer comentarios concisos, fáciles de leer y que aporten valor.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2153416"/>
            <a:ext cx="7213749" cy="3991407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42909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18977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El orden de los argumentos de una condición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/>
              <a:t>A la izquierda: La expresión que está siendo evaluada y que está “metida” en el flujo del programa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/>
              <a:t>A la derecha: El valor de referencia, cuyo valor es mas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El operador ternario, cuándo si y cuándo no?</a:t>
            </a:r>
          </a:p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1" y="3116609"/>
            <a:ext cx="4490717" cy="3182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58" y="3672914"/>
            <a:ext cx="6329874" cy="216577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11569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1368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No está mal tener múltiples “</a:t>
            </a:r>
            <a:r>
              <a:rPr lang="es-AR" b="1" i="1" err="1"/>
              <a:t>returns</a:t>
            </a:r>
            <a:r>
              <a:rPr lang="es-AR" i="1"/>
              <a:t>”</a:t>
            </a:r>
            <a:r>
              <a:rPr lang="es-AR"/>
              <a:t> en un mismo método.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/>
              <a:t>Minimicemos el anidamiento.</a:t>
            </a:r>
          </a:p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36" y="2779181"/>
            <a:ext cx="3438288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67" y="2779181"/>
            <a:ext cx="3615843" cy="2893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22229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80"/>
            <a:ext cx="11713632" cy="7322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/>
              <a:t>No sólo podemos remover anidamiento en </a:t>
            </a:r>
            <a:r>
              <a:rPr lang="es-AR" sz="1800" err="1"/>
              <a:t>ifs</a:t>
            </a:r>
            <a:r>
              <a:rPr lang="es-AR" sz="1800"/>
              <a:t>, también podemos usar esta técnica en ciclos usando LINQ.</a:t>
            </a:r>
          </a:p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02" y="4581128"/>
            <a:ext cx="6656814" cy="1227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199924"/>
            <a:ext cx="4104456" cy="188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</p:spTree>
    <p:extLst>
      <p:ext uri="{BB962C8B-B14F-4D97-AF65-F5344CB8AC3E}">
        <p14:creationId xmlns:p14="http://schemas.microsoft.com/office/powerpoint/2010/main" val="29673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>
          <a:xfrm>
            <a:off x="239184" y="836713"/>
            <a:ext cx="11713634" cy="5183684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Complejidad</a:t>
            </a:r>
            <a:r>
              <a:rPr lang="en-US"/>
              <a:t> </a:t>
            </a:r>
            <a:r>
              <a:rPr lang="en-US" err="1"/>
              <a:t>Ciclomática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/>
              <a:t>Aspectos básicos del buen código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38" y="1630298"/>
            <a:ext cx="8277533" cy="36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4059966" y="933451"/>
            <a:ext cx="7680853" cy="479325"/>
          </a:xfrm>
        </p:spPr>
        <p:txBody>
          <a:bodyPr/>
          <a:lstStyle/>
          <a:p>
            <a:r>
              <a:rPr lang="es-AR"/>
              <a:t>Objetivos de la capacitación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4059966" y="3536654"/>
            <a:ext cx="7680853" cy="479325"/>
          </a:xfrm>
        </p:spPr>
        <p:txBody>
          <a:bodyPr>
            <a:normAutofit/>
          </a:bodyPr>
          <a:lstStyle/>
          <a:p>
            <a:r>
              <a:rPr lang="es-AR"/>
              <a:t>Técnicas de </a:t>
            </a:r>
            <a:r>
              <a:rPr lang="es-AR" err="1"/>
              <a:t>refactoring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idx="18"/>
          </p:nvPr>
        </p:nvSpPr>
        <p:spPr>
          <a:xfrm>
            <a:off x="4059966" y="1584252"/>
            <a:ext cx="7680853" cy="479325"/>
          </a:xfrm>
        </p:spPr>
        <p:txBody>
          <a:bodyPr/>
          <a:lstStyle/>
          <a:p>
            <a:r>
              <a:rPr lang="es-AR"/>
              <a:t>Introducción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9966" y="28858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err="1">
                <a:solidFill>
                  <a:schemeClr val="accent1"/>
                </a:solidFill>
              </a:rPr>
              <a:t>Code</a:t>
            </a:r>
            <a:r>
              <a:rPr lang="es-AR">
                <a:solidFill>
                  <a:schemeClr val="accent1"/>
                </a:solidFill>
              </a:rPr>
              <a:t> </a:t>
            </a:r>
            <a:r>
              <a:rPr lang="es-AR" err="1">
                <a:solidFill>
                  <a:schemeClr val="accent1"/>
                </a:solidFill>
              </a:rPr>
              <a:t>Smells</a:t>
            </a:r>
            <a:endParaRPr lang="es-AR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9966" y="2235053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Aspectos básicos del buen código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59965" y="41874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Herramientas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59965" y="48382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Conclusiones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59965" y="548905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Material de soporte</a:t>
            </a:r>
          </a:p>
        </p:txBody>
      </p:sp>
    </p:spTree>
    <p:extLst>
      <p:ext uri="{BB962C8B-B14F-4D97-AF65-F5344CB8AC3E}">
        <p14:creationId xmlns:p14="http://schemas.microsoft.com/office/powerpoint/2010/main" val="18629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49922-B36E-41E9-B800-8D0066C5252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Objetivos de la capacitación</a:t>
            </a:r>
            <a:endParaRPr lang="en-US" sz="1850" dirty="0">
              <a:latin typeface="Segoe UI Light"/>
              <a:cs typeface="Segoe U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3D1-BD5F-47B9-B24B-236709DD2C9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Aspectos básicos del buen código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1EA17-A059-423E-9D06-4093D431739C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cs typeface="Segoe UI Light"/>
              </a:rPr>
              <a:t>Introducción</a:t>
            </a:r>
            <a:endParaRPr lang="en-US">
              <a:cs typeface="Segoe UI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749C40-A4F9-4BC8-B867-6976768A1B6C}"/>
              </a:ext>
            </a:extLst>
          </p:cNvPr>
          <p:cNvSpPr txBox="1">
            <a:spLocks/>
          </p:cNvSpPr>
          <p:nvPr/>
        </p:nvSpPr>
        <p:spPr>
          <a:xfrm>
            <a:off x="3983766" y="2953875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Code Smells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4DCD65-ED3B-4010-9B78-2D450F3407A1}"/>
              </a:ext>
            </a:extLst>
          </p:cNvPr>
          <p:cNvSpPr txBox="1">
            <a:spLocks/>
          </p:cNvSpPr>
          <p:nvPr/>
        </p:nvSpPr>
        <p:spPr>
          <a:xfrm>
            <a:off x="3983766" y="3630149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Técnicas de refactoring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97BF8B-0B67-458D-8EC3-DD8ED2D53342}"/>
              </a:ext>
            </a:extLst>
          </p:cNvPr>
          <p:cNvSpPr txBox="1">
            <a:spLocks/>
          </p:cNvSpPr>
          <p:nvPr/>
        </p:nvSpPr>
        <p:spPr>
          <a:xfrm>
            <a:off x="3983766" y="4306424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Herramientas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DA8214-E4A6-466E-BE04-3C1EC63519F5}"/>
              </a:ext>
            </a:extLst>
          </p:cNvPr>
          <p:cNvSpPr txBox="1">
            <a:spLocks/>
          </p:cNvSpPr>
          <p:nvPr/>
        </p:nvSpPr>
        <p:spPr>
          <a:xfrm>
            <a:off x="3983766" y="4982699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Conclusiones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6590C2-A1E0-4B4E-ACA1-9D8CB83FD629}"/>
              </a:ext>
            </a:extLst>
          </p:cNvPr>
          <p:cNvSpPr txBox="1">
            <a:spLocks/>
          </p:cNvSpPr>
          <p:nvPr/>
        </p:nvSpPr>
        <p:spPr>
          <a:xfrm>
            <a:off x="3983766" y="5658975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Material de soporte</a:t>
            </a:r>
          </a:p>
        </p:txBody>
      </p:sp>
    </p:spTree>
    <p:extLst>
      <p:ext uri="{BB962C8B-B14F-4D97-AF65-F5344CB8AC3E}">
        <p14:creationId xmlns:p14="http://schemas.microsoft.com/office/powerpoint/2010/main" val="311991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err="1"/>
              <a:t>Code</a:t>
            </a:r>
            <a:r>
              <a:rPr lang="es-AR"/>
              <a:t> </a:t>
            </a:r>
            <a:r>
              <a:rPr lang="es-AR" err="1"/>
              <a:t>Smells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 método tiene más de 20 líneas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Empezamos a escribir un método y en vez de identificar funcionalidades y aislarlas en otros componentes, seguimos escribiendo porque es más cómodo seguir de largo.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Polémica</a:t>
            </a:r>
            <a:r>
              <a:rPr lang="es-AR"/>
              <a:t>: Incrementar la cantidad de llamadas a métodos es negativo para la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LONG METHOD</a:t>
            </a:r>
          </a:p>
          <a:p>
            <a:r>
              <a:rPr lang="es-AR"/>
              <a:t>(Método Largo)</a:t>
            </a:r>
          </a:p>
        </p:txBody>
      </p:sp>
    </p:spTree>
    <p:extLst>
      <p:ext uri="{BB962C8B-B14F-4D97-AF65-F5344CB8AC3E}">
        <p14:creationId xmlns:p14="http://schemas.microsoft.com/office/powerpoint/2010/main" val="280189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err="1"/>
              <a:t>Code</a:t>
            </a:r>
            <a:r>
              <a:rPr lang="es-AR"/>
              <a:t> </a:t>
            </a:r>
            <a:r>
              <a:rPr lang="es-AR" err="1"/>
              <a:t>Smells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Una clase tiene muchos métodos, líneas, atributos.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Las grandes clases no se hacen en un día. El problema es muchas veces falta de entendimiento del negocio. Esto le da demasiadas responsabilidades a una </a:t>
            </a:r>
            <a:r>
              <a:rPr lang="es-AR" err="1"/>
              <a:t>sóla</a:t>
            </a:r>
            <a:r>
              <a:rPr lang="es-AR"/>
              <a:t> clase.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LONG CLASS</a:t>
            </a:r>
          </a:p>
          <a:p>
            <a:r>
              <a:rPr lang="es-AR"/>
              <a:t>(Clase Larga)</a:t>
            </a:r>
          </a:p>
        </p:txBody>
      </p:sp>
    </p:spTree>
    <p:extLst>
      <p:ext uri="{BB962C8B-B14F-4D97-AF65-F5344CB8AC3E}">
        <p14:creationId xmlns:p14="http://schemas.microsoft.com/office/powerpoint/2010/main" val="125540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Code Smells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 método tiene más de 2 o 3 parámetros.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Para reducir acoplamiento se deja que el </a:t>
            </a:r>
            <a:r>
              <a:rPr lang="es-AR" i="1" err="1"/>
              <a:t>caller</a:t>
            </a:r>
            <a:r>
              <a:rPr lang="es-AR"/>
              <a:t> localice todo en vez que hacer que el objeto llamado conozca las relaciones entre otras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LONG PARAMETER LIST</a:t>
            </a:r>
          </a:p>
          <a:p>
            <a:r>
              <a:rPr lang="es-AR"/>
              <a:t>(Muchos parámetros)</a:t>
            </a:r>
          </a:p>
        </p:txBody>
      </p:sp>
    </p:spTree>
    <p:extLst>
      <p:ext uri="{BB962C8B-B14F-4D97-AF65-F5344CB8AC3E}">
        <p14:creationId xmlns:p14="http://schemas.microsoft.com/office/powerpoint/2010/main" val="1608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err="1"/>
              <a:t>Code</a:t>
            </a:r>
            <a:r>
              <a:rPr lang="es-AR"/>
              <a:t> </a:t>
            </a:r>
            <a:r>
              <a:rPr lang="es-AR" err="1"/>
              <a:t>Smells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Una clase, variable, método, campo no es usado en ningún lado (tal vez solo en </a:t>
            </a:r>
            <a:r>
              <a:rPr lang="es-AR" err="1"/>
              <a:t>tests</a:t>
            </a:r>
            <a:r>
              <a:rPr lang="es-AR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Cambios de requerimientos que se implementan sin limpiar código deprecado. Condicionales complicados con combinaciones imposibles.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expone duplicaciones de funcionalidad. Reduce tamaño.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DEAD CODE</a:t>
            </a:r>
          </a:p>
          <a:p>
            <a:r>
              <a:rPr lang="es-AR"/>
              <a:t>(Código Muerto)</a:t>
            </a:r>
          </a:p>
        </p:txBody>
      </p:sp>
    </p:spTree>
    <p:extLst>
      <p:ext uri="{BB962C8B-B14F-4D97-AF65-F5344CB8AC3E}">
        <p14:creationId xmlns:p14="http://schemas.microsoft.com/office/powerpoint/2010/main" val="406373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394" y="3469766"/>
            <a:ext cx="2857500" cy="2019300"/>
          </a:xfrm>
        </p:spPr>
      </p:pic>
      <p:sp>
        <p:nvSpPr>
          <p:cNvPr id="6" name="TextBox 5"/>
          <p:cNvSpPr txBox="1"/>
          <p:nvPr/>
        </p:nvSpPr>
        <p:spPr>
          <a:xfrm>
            <a:off x="2555776" y="1340768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El código es más complejo que lo que necesita ser para los requerimientos actuales.</a:t>
            </a:r>
          </a:p>
          <a:p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El código se escribe con la </a:t>
            </a:r>
            <a:r>
              <a:rPr lang="es-AR" err="1"/>
              <a:t>espectativa</a:t>
            </a:r>
            <a:r>
              <a:rPr lang="es-AR"/>
              <a:t> de estar preparado para escenarios más complejos que jamás se hacen realidad.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Facilita la comunicación, agrega simplicidad, reduce tamaño.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SPECULATIVE GENERALITY</a:t>
            </a:r>
          </a:p>
          <a:p>
            <a:r>
              <a:rPr lang="es-AR"/>
              <a:t>(Generalidad Especulativa)</a:t>
            </a:r>
          </a:p>
        </p:txBody>
      </p:sp>
      <p:pic>
        <p:nvPicPr>
          <p:cNvPr id="8" name="Picture 4" descr="http://whowouldwinafight.com/wp-includes/images/contestants/albert-einste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573016"/>
            <a:ext cx="32194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3671900" y="3671999"/>
            <a:ext cx="4572508" cy="1817067"/>
          </a:xfrm>
          <a:prstGeom prst="wedgeEllipseCallout">
            <a:avLst>
              <a:gd name="adj1" fmla="val -70520"/>
              <a:gd name="adj2" fmla="val 34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Everything should be made as simple as possible, but no simpler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Code Smells</a:t>
            </a:r>
          </a:p>
        </p:txBody>
      </p:sp>
    </p:spTree>
    <p:extLst>
      <p:ext uri="{BB962C8B-B14F-4D97-AF65-F5344CB8AC3E}">
        <p14:creationId xmlns:p14="http://schemas.microsoft.com/office/powerpoint/2010/main" val="6542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err="1"/>
              <a:t>Code</a:t>
            </a:r>
            <a:r>
              <a:rPr lang="es-ES"/>
              <a:t> </a:t>
            </a:r>
            <a:r>
              <a:rPr lang="es-ES" err="1"/>
              <a:t>Smells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Un número literal aparece en el cuerpo de un método.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Alguien necesita un número y lo pone en el código. A futuro se agregan otros y a la larga nuestro </a:t>
            </a:r>
            <a:r>
              <a:rPr lang="es-AR" i="1" err="1"/>
              <a:t>code</a:t>
            </a:r>
            <a:r>
              <a:rPr lang="es-AR" i="1"/>
              <a:t> base </a:t>
            </a:r>
            <a:r>
              <a:rPr lang="es-AR"/>
              <a:t>está plagado de números mágicos.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Reduce duplicaciones. Reduce tamaño. Puede mostrar oportunidades de mejores abstracciones.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MAGIC NUMBER</a:t>
            </a:r>
          </a:p>
          <a:p>
            <a:r>
              <a:rPr lang="es-AR"/>
              <a:t>(Número Mágico)</a:t>
            </a:r>
          </a:p>
        </p:txBody>
      </p:sp>
      <p:pic>
        <p:nvPicPr>
          <p:cNvPr id="8" name="Picture 4" descr="int(p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03" y="4370809"/>
            <a:ext cx="44672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6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err="1"/>
              <a:t>Code</a:t>
            </a:r>
            <a:r>
              <a:rPr lang="es-ES"/>
              <a:t> </a:t>
            </a:r>
            <a:r>
              <a:rPr lang="es-ES" err="1"/>
              <a:t>Smells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/>
              <a:t>El código sucio apesta: </a:t>
            </a:r>
            <a:r>
              <a:rPr lang="es-AR" err="1"/>
              <a:t>Smells</a:t>
            </a:r>
            <a:r>
              <a:rPr lang="es-AR"/>
              <a:t> dentro de clases - Medibles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2555776" y="1340768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Síntoma</a:t>
            </a:r>
            <a:r>
              <a:rPr lang="es-AR"/>
              <a:t>: Dos bloques de código son casi idénticos o dos bloques de código tienen las mismas consecuencias.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Causas</a:t>
            </a:r>
            <a:r>
              <a:rPr lang="es-AR"/>
              <a:t>: Múltiples programadores trabajando al mismo tiempo. Falta de proactividad para remover duplicados al momento de su detección.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/>
              <a:t>Beneficio</a:t>
            </a:r>
            <a:r>
              <a:rPr lang="es-AR"/>
              <a:t>: Remueve duplicaciones de funcionalidad y facilita el mantenimiento.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" y="1350713"/>
            <a:ext cx="20802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/>
              <a:t>DUPLICATED CODE</a:t>
            </a:r>
          </a:p>
          <a:p>
            <a:r>
              <a:rPr lang="es-AR"/>
              <a:t>(Código duplicado)</a:t>
            </a:r>
          </a:p>
        </p:txBody>
      </p:sp>
    </p:spTree>
    <p:extLst>
      <p:ext uri="{BB962C8B-B14F-4D97-AF65-F5344CB8AC3E}">
        <p14:creationId xmlns:p14="http://schemas.microsoft.com/office/powerpoint/2010/main" val="42470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6C38E-B688-456B-BB59-55186040CC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>
                <a:latin typeface="Segoe UI Semibold"/>
                <a:cs typeface="Segoe UI Semibold"/>
              </a:rPr>
              <a:t>Conclusión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D9329-2C9B-433A-901A-9BAE3D6C8103}"/>
              </a:ext>
            </a:extLst>
          </p:cNvPr>
          <p:cNvSpPr txBox="1"/>
          <p:nvPr/>
        </p:nvSpPr>
        <p:spPr>
          <a:xfrm>
            <a:off x="238125" y="1162050"/>
            <a:ext cx="7019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El clean code cambia de acuerdo al lenguaje o sintaxis utilizad@</a:t>
            </a:r>
            <a:endParaRPr lang="en-US" dirty="0">
              <a:cs typeface="Segoe U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622C26-1B66-4C7A-A2C5-EE1A7E41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667000"/>
            <a:ext cx="1571625" cy="157162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CE7C0A-D604-48D0-9A66-AAEF484E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667000"/>
            <a:ext cx="1571625" cy="1571625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6AD234-0874-47FB-9212-B32621586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67000"/>
            <a:ext cx="1590675" cy="157162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5A00DC5-F674-46F4-B3A4-9A61C9C63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5" y="2667000"/>
            <a:ext cx="1590675" cy="157162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46E2548-EAC9-43AD-B4E4-D0090520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2667000"/>
            <a:ext cx="1552575" cy="157162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59B054-7E6D-4093-88FA-A9926192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750" y="4411218"/>
            <a:ext cx="1390650" cy="156933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B5273E88-A8B0-47D2-890F-1C1F97281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4238625"/>
            <a:ext cx="1590675" cy="1571625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9E531537-2AB4-4130-BCDB-D5D83223E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0" y="4407128"/>
            <a:ext cx="1381125" cy="15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/>
              <a:t>Material de soporte</a:t>
            </a:r>
          </a:p>
        </p:txBody>
      </p:sp>
      <p:pic>
        <p:nvPicPr>
          <p:cNvPr id="7" name="Picture 6" descr="clean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50852">
            <a:off x="2846807" y="1273330"/>
            <a:ext cx="1516894" cy="20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implepatter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3050">
            <a:off x="6171334" y="1743309"/>
            <a:ext cx="1536064" cy="203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odeComplet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810205">
            <a:off x="2296129" y="3527580"/>
            <a:ext cx="1497449" cy="1826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449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869077">
            <a:off x="5255755" y="4114816"/>
            <a:ext cx="1485100" cy="1899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57666">
            <a:off x="4329919" y="1238694"/>
            <a:ext cx="1701162" cy="22325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56186">
            <a:off x="6774624" y="3983044"/>
            <a:ext cx="1512168" cy="1990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03685">
            <a:off x="7772346" y="1886789"/>
            <a:ext cx="1519414" cy="17857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277" y="3812289"/>
            <a:ext cx="1534833" cy="21162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8822">
            <a:off x="8368200" y="4018103"/>
            <a:ext cx="1348731" cy="18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1C850-CB55-4673-B096-2B69FB66991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Aspectos Básicos</a:t>
            </a:r>
            <a:endParaRPr lang="en-US"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0767-95B4-466C-BB54-99ADCB828A6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 err="1">
                <a:latin typeface="Segoe UI Light"/>
                <a:cs typeface="Segoe UI Light"/>
              </a:rPr>
              <a:t>Técnicas</a:t>
            </a:r>
            <a:r>
              <a:rPr lang="en-US" sz="1850">
                <a:latin typeface="Segoe UI Light"/>
                <a:cs typeface="Segoe UI Light"/>
              </a:rPr>
              <a:t> de 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044DF-4CF9-461F-A0E4-CC2D3E75FD75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Code Smells</a:t>
            </a:r>
            <a:endParaRPr lang="en-US">
              <a:cs typeface="Segoe UI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1712AA-D98B-4024-B8E6-38CE2142854C}"/>
              </a:ext>
            </a:extLst>
          </p:cNvPr>
          <p:cNvSpPr txBox="1">
            <a:spLocks/>
          </p:cNvSpPr>
          <p:nvPr/>
        </p:nvSpPr>
        <p:spPr>
          <a:xfrm>
            <a:off x="3983766" y="2963400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Conclusión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3910A-A42A-4ECF-B305-31FB5984C789}"/>
              </a:ext>
            </a:extLst>
          </p:cNvPr>
          <p:cNvSpPr txBox="1">
            <a:spLocks/>
          </p:cNvSpPr>
          <p:nvPr/>
        </p:nvSpPr>
        <p:spPr>
          <a:xfrm>
            <a:off x="3983766" y="3630149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40665"/>
            <a:r>
              <a:rPr lang="en-US" sz="1850">
                <a:latin typeface="Segoe UI Light"/>
                <a:cs typeface="Segoe UI Light"/>
              </a:rPr>
              <a:t>Material de soporte</a:t>
            </a:r>
          </a:p>
        </p:txBody>
      </p:sp>
    </p:spTree>
    <p:extLst>
      <p:ext uri="{BB962C8B-B14F-4D97-AF65-F5344CB8AC3E}">
        <p14:creationId xmlns:p14="http://schemas.microsoft.com/office/powerpoint/2010/main" val="185916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4B6A8-D602-42AE-BC92-D2D46895A78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Nombrar</a:t>
            </a:r>
            <a:r>
              <a:rPr lang="en-US" sz="1700">
                <a:latin typeface="Segoe UI Light"/>
                <a:cs typeface="Segoe UI Light"/>
              </a:rPr>
              <a:t> las </a:t>
            </a:r>
            <a:r>
              <a:rPr lang="en-US" sz="1700" err="1">
                <a:latin typeface="Segoe UI Light"/>
                <a:cs typeface="Segoe UI Light"/>
              </a:rPr>
              <a:t>cosas</a:t>
            </a:r>
            <a:r>
              <a:rPr lang="en-US" sz="1700">
                <a:latin typeface="Segoe UI Light"/>
                <a:cs typeface="Segoe UI Light"/>
              </a:rPr>
              <a:t> </a:t>
            </a:r>
            <a:r>
              <a:rPr lang="en-US" sz="1700" err="1">
                <a:latin typeface="Segoe UI Light"/>
                <a:cs typeface="Segoe UI Light"/>
              </a:rPr>
              <a:t>correctamente</a:t>
            </a:r>
            <a:endParaRPr lang="en-US" sz="1700">
              <a:latin typeface="Segoe UI Light"/>
              <a:cs typeface="Segoe UI Light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Comentarios</a:t>
            </a:r>
            <a:endParaRPr lang="en-US" sz="1700" err="1">
              <a:cs typeface="Segoe UI Light" panose="020B0502040204020203" pitchFamily="34" charset="0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Varios</a:t>
            </a:r>
            <a:r>
              <a:rPr lang="en-US" sz="1700">
                <a:latin typeface="Segoe UI Light"/>
                <a:cs typeface="Segoe UI Light"/>
              </a:rPr>
              <a:t> returns</a:t>
            </a:r>
            <a:endParaRPr lang="en-US" sz="1700">
              <a:cs typeface="Segoe UI Light" panose="020B0502040204020203" pitchFamily="34" charset="0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Ternarios</a:t>
            </a:r>
            <a:endParaRPr lang="en-US" sz="1700" err="1">
              <a:cs typeface="Segoe UI Light" panose="020B0502040204020203" pitchFamily="34" charset="0"/>
            </a:endParaRPr>
          </a:p>
          <a:p>
            <a:pPr marL="239395" indent="-240665"/>
            <a:r>
              <a:rPr lang="en-US" sz="1700" err="1">
                <a:latin typeface="Segoe UI Light"/>
                <a:cs typeface="Segoe UI Light"/>
              </a:rPr>
              <a:t>Complejidad</a:t>
            </a:r>
            <a:r>
              <a:rPr lang="en-US" sz="1700">
                <a:latin typeface="Segoe UI Light"/>
                <a:cs typeface="Segoe UI Light"/>
              </a:rPr>
              <a:t> </a:t>
            </a:r>
            <a:r>
              <a:rPr lang="en-US" sz="1700" err="1">
                <a:latin typeface="Segoe UI Light"/>
                <a:cs typeface="Segoe UI Light"/>
              </a:rPr>
              <a:t>ciclomática</a:t>
            </a:r>
            <a:endParaRPr lang="en-US" sz="1700" err="1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33574-EDB6-4F14-B8B3-6D365F69AD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 err="1">
                <a:latin typeface="Segoe UI Semibold"/>
                <a:cs typeface="Segoe UI Semibold"/>
              </a:rPr>
              <a:t>Aspectos</a:t>
            </a:r>
            <a:r>
              <a:rPr lang="en-US" sz="2250">
                <a:latin typeface="Segoe UI Semibold"/>
                <a:cs typeface="Segoe UI Semibold"/>
              </a:rPr>
              <a:t> </a:t>
            </a:r>
            <a:r>
              <a:rPr lang="en-US" sz="2250" err="1">
                <a:latin typeface="Segoe UI Semibold"/>
                <a:cs typeface="Segoe UI Semibold"/>
              </a:rPr>
              <a:t>Básicos</a:t>
            </a:r>
            <a:endParaRPr lang="en-US" err="1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185C5E-568A-41B9-B041-5EB92DCD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42" y="3394045"/>
            <a:ext cx="4953791" cy="2811869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333F0692-34EF-4F57-9210-FDC78783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3467866"/>
            <a:ext cx="4956324" cy="27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F35BE-CCFF-462C-BE99-047ABF185C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9395" indent="-240665"/>
            <a:r>
              <a:rPr lang="en-US" sz="1700">
                <a:latin typeface="Segoe UI Light"/>
                <a:cs typeface="Segoe UI Light"/>
              </a:rPr>
              <a:t>Long method (20+ líneas)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Long class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Long parameter list (4+ parámetros)</a:t>
            </a:r>
          </a:p>
          <a:p>
            <a:pPr marL="239395" indent="-240665"/>
            <a:r>
              <a:rPr lang="en-US" sz="1700">
                <a:cs typeface="Segoe UI Light" panose="020B0502040204020203" pitchFamily="34" charset="0"/>
              </a:rPr>
              <a:t>Dead code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Speculative generalitive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Magic number</a:t>
            </a:r>
          </a:p>
          <a:p>
            <a:pPr marL="239395" indent="-240665"/>
            <a:r>
              <a:rPr lang="en-US" sz="1700">
                <a:latin typeface="Segoe UI Light"/>
                <a:cs typeface="Segoe UI Light"/>
              </a:rPr>
              <a:t>Duplicated code</a:t>
            </a:r>
            <a:endParaRPr lang="en-US" sz="1700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8E3-3290-455E-8630-EA8AA68367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>
                <a:latin typeface="Segoe UI Semibold"/>
                <a:cs typeface="Segoe UI Semibold"/>
              </a:rPr>
              <a:t>Code Smells</a:t>
            </a:r>
            <a:endParaRPr lang="en-US"/>
          </a:p>
        </p:txBody>
      </p:sp>
      <p:pic>
        <p:nvPicPr>
          <p:cNvPr id="5" name="Content Placeholder 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C6E5778-19BF-4030-A200-4353FCB7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19" y="1221866"/>
            <a:ext cx="4752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D81284-3EDA-4E86-8536-570C967769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22766" y="2744479"/>
            <a:ext cx="11713467" cy="4728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err="1">
                <a:latin typeface="Segoe UI Semibold"/>
                <a:cs typeface="Segoe UI Semibold"/>
              </a:rPr>
              <a:t>Técnicas</a:t>
            </a:r>
            <a:r>
              <a:rPr lang="en-US" sz="3200">
                <a:latin typeface="Segoe UI Semibold"/>
                <a:cs typeface="Segoe UI Semibold"/>
              </a:rPr>
              <a:t> de Refactoring</a:t>
            </a:r>
            <a:endParaRPr lang="en-US" sz="3200"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116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645920"/>
            <a:ext cx="11713632" cy="4374476"/>
          </a:xfrm>
        </p:spPr>
        <p:txBody>
          <a:bodyPr>
            <a:normAutofit fontScale="92500"/>
          </a:bodyPr>
          <a:lstStyle/>
          <a:p>
            <a:r>
              <a:rPr lang="es-ES" sz="2400"/>
              <a:t>Elijamos palabras específicas que describan el método, variable, etc. que estamos nombrando.</a:t>
            </a:r>
          </a:p>
          <a:p>
            <a:endParaRPr lang="es-ES" sz="2400"/>
          </a:p>
          <a:p>
            <a:r>
              <a:rPr lang="es-ES" sz="2400"/>
              <a:t>Podemos usar un vocabulario “colorido” o más amplio.</a:t>
            </a:r>
          </a:p>
          <a:p>
            <a:endParaRPr lang="es-ES" sz="2400"/>
          </a:p>
          <a:p>
            <a:r>
              <a:rPr lang="es-ES" sz="2400"/>
              <a:t>Evitar el uso de variables con nombres del tipo </a:t>
            </a:r>
            <a:r>
              <a:rPr lang="es-ES" sz="2400" b="1" err="1"/>
              <a:t>tmp</a:t>
            </a:r>
            <a:r>
              <a:rPr lang="es-ES" sz="2400"/>
              <a:t> o </a:t>
            </a:r>
            <a:r>
              <a:rPr lang="es-ES" sz="2400" b="1" err="1"/>
              <a:t>retVal</a:t>
            </a:r>
            <a:r>
              <a:rPr lang="es-ES" sz="2400"/>
              <a:t>.</a:t>
            </a:r>
          </a:p>
          <a:p>
            <a:endParaRPr lang="es-ES" sz="2400"/>
          </a:p>
          <a:p>
            <a:r>
              <a:rPr lang="es-ES" sz="2400"/>
              <a:t>Evitar el uso de </a:t>
            </a:r>
            <a:r>
              <a:rPr lang="es-ES" sz="2400" b="1"/>
              <a:t>“i, j, k…”</a:t>
            </a:r>
            <a:r>
              <a:rPr lang="es-ES" sz="2400"/>
              <a:t> en ciclos anidados.</a:t>
            </a:r>
          </a:p>
          <a:p>
            <a:endParaRPr lang="es-ES" sz="2400"/>
          </a:p>
          <a:p>
            <a:r>
              <a:rPr lang="es-ES" sz="2400"/>
              <a:t>Usar nombres concretos.</a:t>
            </a:r>
          </a:p>
          <a:p>
            <a:endParaRPr lang="es-AR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7778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315179"/>
            <a:ext cx="11713632" cy="513621"/>
          </a:xfrm>
        </p:spPr>
        <p:txBody>
          <a:bodyPr>
            <a:normAutofit/>
          </a:bodyPr>
          <a:lstStyle/>
          <a:p>
            <a:r>
              <a:rPr lang="es-AR" sz="2000"/>
              <a:t>Siempre es útil agregar más información al método</a:t>
            </a:r>
            <a:endParaRPr lang="es-AR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363" y="1828800"/>
            <a:ext cx="3949881" cy="403952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29681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39185" y="1755648"/>
            <a:ext cx="11713632" cy="4264748"/>
          </a:xfrm>
        </p:spPr>
        <p:txBody>
          <a:bodyPr/>
          <a:lstStyle/>
          <a:p>
            <a:r>
              <a:rPr lang="es-ES" sz="2400"/>
              <a:t>Valores que tienen dimensiones deberían contener la unidad de esa dimensión.</a:t>
            </a:r>
          </a:p>
          <a:p>
            <a:endParaRPr lang="es-ES" sz="2400"/>
          </a:p>
          <a:p>
            <a:r>
              <a:rPr lang="es-ES" sz="2400"/>
              <a:t>Explicitar cosas “peligrosas” o inusuales acerca de un método.</a:t>
            </a:r>
          </a:p>
          <a:p>
            <a:endParaRPr lang="es-ES" sz="2400"/>
          </a:p>
          <a:p>
            <a:r>
              <a:rPr lang="es-ES" sz="2400"/>
              <a:t>Todo esto no significa usar notación húngara.</a:t>
            </a:r>
          </a:p>
          <a:p>
            <a:endParaRPr lang="es-AR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/>
          <a:lstStyle/>
          <a:p>
            <a:r>
              <a:rPr lang="es-AR"/>
              <a:t>Aspectos básicos del buen código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9184" y="836448"/>
            <a:ext cx="11713633" cy="3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/>
              <a:t>Reglas simples de seguir: Nombrar las cosas correctamente</a:t>
            </a:r>
          </a:p>
        </p:txBody>
      </p:sp>
    </p:spTree>
    <p:extLst>
      <p:ext uri="{BB962C8B-B14F-4D97-AF65-F5344CB8AC3E}">
        <p14:creationId xmlns:p14="http://schemas.microsoft.com/office/powerpoint/2010/main" val="426960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ase.potx" id="{3167DB2E-4432-4846-A9A1-5A6471AD650D}" vid="{F6EDE29B-CE26-44AF-B623-9DCBD9486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o xmlns="62bbdaa2-19ae-433d-a858-463901c547e1">Gestión de Procesos</Proceso>
    <Metodolog_x00ed_a xmlns="62bbdaa2-19ae-433d-a858-463901c547e1">Todas</Metodolog_x00ed_a>
    <Tipo xmlns="62bbdaa2-19ae-433d-a858-463901c547e1">Template</Tipo>
    <_dlc_DocId xmlns="9573f9ee-6c54-4cfa-8292-0f80bfff8516">MKKCDWUV574T-9-21</_dlc_DocId>
    <_dlc_DocIdUrl xmlns="9573f9ee-6c54-4cfa-8292-0f80bfff8516">
      <Url>https://procesos.hexacta.com/_layouts/15/DocIdRedir.aspx?ID=MKKCDWUV574T-9-21</Url>
      <Description>MKKCDWUV574T-9-21</Description>
    </_dlc_DocIdUrl>
    <Estado xmlns="62bbdaa2-19ae-433d-a858-463901c547e1">Activo</Estado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CC3BFFC3C9B419F754D985B656553" ma:contentTypeVersion="4" ma:contentTypeDescription="Create a new document." ma:contentTypeScope="" ma:versionID="109642540c55fe0170786d1e121f0d33">
  <xsd:schema xmlns:xsd="http://www.w3.org/2001/XMLSchema" xmlns:xs="http://www.w3.org/2001/XMLSchema" xmlns:p="http://schemas.microsoft.com/office/2006/metadata/properties" xmlns:ns2="62bbdaa2-19ae-433d-a858-463901c547e1" xmlns:ns3="9573f9ee-6c54-4cfa-8292-0f80bfff8516" targetNamespace="http://schemas.microsoft.com/office/2006/metadata/properties" ma:root="true" ma:fieldsID="7fe0829ced61b3469f6b40f97f81a4d8" ns2:_="" ns3:_="">
    <xsd:import namespace="62bbdaa2-19ae-433d-a858-463901c547e1"/>
    <xsd:import namespace="9573f9ee-6c54-4cfa-8292-0f80bfff8516"/>
    <xsd:element name="properties">
      <xsd:complexType>
        <xsd:sequence>
          <xsd:element name="documentManagement">
            <xsd:complexType>
              <xsd:all>
                <xsd:element ref="ns2:Proceso"/>
                <xsd:element ref="ns2:Metodolog_x00ed_a"/>
                <xsd:element ref="ns2:Tipo"/>
                <xsd:element ref="ns3:_dlc_DocId" minOccurs="0"/>
                <xsd:element ref="ns3:_dlc_DocIdUrl" minOccurs="0"/>
                <xsd:element ref="ns3:_dlc_DocIdPersistId" minOccurs="0"/>
                <xsd:element ref="ns2:Estad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bdaa2-19ae-433d-a858-463901c547e1" elementFormDefault="qualified">
    <xsd:import namespace="http://schemas.microsoft.com/office/2006/documentManagement/types"/>
    <xsd:import namespace="http://schemas.microsoft.com/office/infopath/2007/PartnerControls"/>
    <xsd:element name="Proceso" ma:index="2" ma:displayName="Proceso" ma:format="Dropdown" ma:internalName="Proceso">
      <xsd:simpleType>
        <xsd:restriction base="dms:Choice">
          <xsd:enumeration value="Armado de Propuestas"/>
          <xsd:enumeration value="Gestión de Proyectos de Alto Nivel"/>
          <xsd:enumeration value="Gestión de Proyectos Ágiles"/>
          <xsd:enumeration value="Gestión de Proyectos Tradicionales"/>
          <xsd:enumeration value="Gestión de Requerimientos"/>
          <xsd:enumeration value="Diseño"/>
          <xsd:enumeration value="Diseño UX/UI"/>
          <xsd:enumeration value="Implementación"/>
          <xsd:enumeration value="Testing"/>
          <xsd:enumeration value="Despliegue"/>
          <xsd:enumeration value="Revisiones por Pares"/>
          <xsd:enumeration value="Gestión de Configuración"/>
          <xsd:enumeration value="Aseguramiento de Calidad"/>
          <xsd:enumeration value="Medición y Análisis"/>
          <xsd:enumeration value="Gestión de Procesos"/>
          <xsd:enumeration value="Administración de Capacitaciones"/>
          <xsd:enumeration value="Evaluación de Alternativas"/>
          <xsd:enumeration value="Administración de Riesgos"/>
          <xsd:enumeration value="Metodología y QA"/>
          <xsd:enumeration value="Recursos Humanos"/>
          <xsd:enumeration value="Administración"/>
          <xsd:enumeration value="IT"/>
          <xsd:enumeration value="Monitoreo, Medición y Mejora"/>
          <xsd:enumeration value="Gestión de Casos de Cliente"/>
        </xsd:restriction>
      </xsd:simpleType>
    </xsd:element>
    <xsd:element name="Metodolog_x00ed_a" ma:index="3" ma:displayName="Metodología" ma:default="Ágil" ma:format="Dropdown" ma:internalName="Metodolog_x00ed_a">
      <xsd:simpleType>
        <xsd:restriction base="dms:Choice">
          <xsd:enumeration value="Ágil"/>
          <xsd:enumeration value="Tradicional"/>
          <xsd:enumeration value="Todas"/>
        </xsd:restriction>
      </xsd:simpleType>
    </xsd:element>
    <xsd:element name="Tipo" ma:index="4" ma:displayName="Tipo" ma:default="Proceso" ma:format="Dropdown" ma:internalName="Tipo">
      <xsd:simpleType>
        <xsd:restriction base="dms:Choice">
          <xsd:enumeration value="Política"/>
          <xsd:enumeration value="Proceso"/>
          <xsd:enumeration value="Template"/>
          <xsd:enumeration value="Checklist"/>
          <xsd:enumeration value="Ejemplo"/>
          <xsd:enumeration value="Estándar"/>
          <xsd:enumeration value="Guía"/>
          <xsd:enumeration value="Capacitación"/>
          <xsd:enumeration value="Diagrama"/>
        </xsd:restriction>
      </xsd:simpleType>
    </xsd:element>
    <xsd:element name="Estado" ma:index="14" nillable="true" ma:displayName="Estado" ma:default="Activo" ma:format="Dropdown" ma:internalName="Estado">
      <xsd:simpleType>
        <xsd:restriction base="dms:Choice">
          <xsd:enumeration value="Activo"/>
          <xsd:enumeration value="Deprec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3f9ee-6c54-4cfa-8292-0f80bfff8516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C14D5D-0D93-4F79-B313-FCB5E2B9FAE9}">
  <ds:schemaRefs>
    <ds:schemaRef ds:uri="http://schemas.microsoft.com/office/2006/metadata/properties"/>
    <ds:schemaRef ds:uri="http://schemas.microsoft.com/office/infopath/2007/PartnerControls"/>
    <ds:schemaRef ds:uri="62bbdaa2-19ae-433d-a858-463901c547e1"/>
    <ds:schemaRef ds:uri="9573f9ee-6c54-4cfa-8292-0f80bfff8516"/>
  </ds:schemaRefs>
</ds:datastoreItem>
</file>

<file path=customXml/itemProps2.xml><?xml version="1.0" encoding="utf-8"?>
<ds:datastoreItem xmlns:ds="http://schemas.openxmlformats.org/officeDocument/2006/customXml" ds:itemID="{B574A466-574A-42B2-A8C3-3DB875DBE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bdaa2-19ae-433d-a858-463901c547e1"/>
    <ds:schemaRef ds:uri="9573f9ee-6c54-4cfa-8292-0f80bfff85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665AED-7F7C-416B-9FEB-4FF59DEAD4D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3E57F7E-7353-452C-9A4E-CD265DF43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28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Capacitación de Proceso</dc:title>
  <dc:creator>Nahuel Camillo</dc:creator>
  <cp:revision>116</cp:revision>
  <dcterms:created xsi:type="dcterms:W3CDTF">2014-11-13T17:48:38Z</dcterms:created>
  <dcterms:modified xsi:type="dcterms:W3CDTF">2019-08-05T01:44:36Z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0x0101002F2CC3BFFC3C9B419F754D985B656553</vt:lpwstr>
  </property>
  <property fmtid="{D5CDD505-2E9C-101B-9397-08002B2CF9AE}" pid="3" name="_dlc_DocIdItemGuid">
    <vt:lpwstr>aa6dd303-e9ed-4573-9257-7735b176e7d1</vt:lpwstr>
  </property>
</Properties>
</file>