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90" r:id="rId3"/>
    <p:sldId id="257" r:id="rId4"/>
    <p:sldId id="262" r:id="rId5"/>
    <p:sldId id="263" r:id="rId6"/>
    <p:sldId id="264" r:id="rId7"/>
    <p:sldId id="265" r:id="rId8"/>
    <p:sldId id="266" r:id="rId9"/>
    <p:sldId id="259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8" r:id="rId18"/>
    <p:sldId id="277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D78"/>
    <a:srgbClr val="A9B2BD"/>
    <a:srgbClr val="F6F7FA"/>
    <a:srgbClr val="AD92ED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>
      <p:cViewPr varScale="1">
        <p:scale>
          <a:sx n="93" d="100"/>
          <a:sy n="93" d="100"/>
        </p:scale>
        <p:origin x="-75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xmlns="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xmlns="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xmlns="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xmlns="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xmlns="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xmlns="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xmlns="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xmlns="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xmlns="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xmlns="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xmlns="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xmlns="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xmlns="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xmlns="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xmlns="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xmlns="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xmlns="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xmlns="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xmlns="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xmlns="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xmlns="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xmlns="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xmlns="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xmlns="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xmlns="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xmlns="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xmlns="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xmlns="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xmlns="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xmlns="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xmlns="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xmlns="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xmlns="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xmlns="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xmlns="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xmlns="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xmlns="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xmlns="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xmlns="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xmlns="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xmlns="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xmlns="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xmlns="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xmlns="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xmlns="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xmlns="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xmlns="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xmlns="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xmlns="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xmlns="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xmlns="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xmlns="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xmlns="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xmlns="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xmlns="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xmlns="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xmlns="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xmlns="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xmlns="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xmlns="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xmlns="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xmlns="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xmlns="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xmlns="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xmlns="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xmlns="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xmlns="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xmlns="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xmlns="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xmlns="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xmlns="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xmlns="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xmlns="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xmlns="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xmlns="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xmlns="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xmlns="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xmlns="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xmlns="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xmlns="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xmlns="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xmlns="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xmlns="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xmlns="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xmlns="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xmlns="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xmlns="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xmlns="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xmlns="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xmlns="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xmlns="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xmlns="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xmlns="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xmlns="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xmlns="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xmlns="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xmlns="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xmlns="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xmlns="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xmlns="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xmlns="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xmlns="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xmlns="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xmlns="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xmlns="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xmlns="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xmlns="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xmlns="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xmlns="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xmlns="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xmlns="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xmlns="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xmlns="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e_linear_regression" TargetMode="External"/><Relationship Id="rId7" Type="http://schemas.openxmlformats.org/officeDocument/2006/relationships/hyperlink" Target="https://www.statisticssolutions.com/assumptions-of-linear-regression/" TargetMode="External"/><Relationship Id="rId2" Type="http://schemas.openxmlformats.org/officeDocument/2006/relationships/hyperlink" Target="https://en.wikipedia.org/wiki/Linear_regress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oefficient_of_determination" TargetMode="External"/><Relationship Id="rId5" Type="http://schemas.openxmlformats.org/officeDocument/2006/relationships/hyperlink" Target="https://en.wikipedia.org/wiki/Root-mean-square_deviation" TargetMode="External"/><Relationship Id="rId4" Type="http://schemas.openxmlformats.org/officeDocument/2006/relationships/hyperlink" Target="https://en.wikipedia.org/wiki/Ordinary_least_square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90950"/>
            <a:ext cx="4791547" cy="85725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Presented to: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Dr.  Mohammad </a:t>
            </a:r>
            <a:r>
              <a:rPr lang="en-US" sz="2400" dirty="0" err="1" smtClean="0">
                <a:solidFill>
                  <a:schemeClr val="tx1"/>
                </a:solidFill>
              </a:rPr>
              <a:t>Awde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53000" y="2266950"/>
            <a:ext cx="3962400" cy="452437"/>
          </a:xfrm>
        </p:spPr>
        <p:txBody>
          <a:bodyPr/>
          <a:lstStyle/>
          <a:p>
            <a:r>
              <a:rPr lang="en-US" dirty="0" smtClean="0"/>
              <a:t>Modeling </a:t>
            </a:r>
            <a:r>
              <a:rPr lang="en-US" dirty="0"/>
              <a:t>the </a:t>
            </a:r>
            <a:r>
              <a:rPr lang="en-US" dirty="0" smtClean="0"/>
              <a:t>Linear Relationship </a:t>
            </a:r>
            <a:r>
              <a:rPr lang="en-US" dirty="0"/>
              <a:t>between Sales and Advertising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E4E7C5B-A9BA-45D4-AB6C-21E22D7C32DC}"/>
              </a:ext>
            </a:extLst>
          </p:cNvPr>
          <p:cNvSpPr txBox="1">
            <a:spLocks/>
          </p:cNvSpPr>
          <p:nvPr/>
        </p:nvSpPr>
        <p:spPr>
          <a:xfrm>
            <a:off x="4936232" y="1504950"/>
            <a:ext cx="40553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9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Machine Learning Project</a:t>
            </a: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E4E7C5B-A9BA-45D4-AB6C-21E22D7C32DC}"/>
              </a:ext>
            </a:extLst>
          </p:cNvPr>
          <p:cNvSpPr txBox="1">
            <a:spLocks/>
          </p:cNvSpPr>
          <p:nvPr/>
        </p:nvSpPr>
        <p:spPr>
          <a:xfrm>
            <a:off x="5410200" y="3943350"/>
            <a:ext cx="40553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9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Presented by: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Adel </a:t>
            </a:r>
            <a:r>
              <a:rPr lang="en-US" sz="2400" dirty="0" err="1" smtClean="0">
                <a:solidFill>
                  <a:schemeClr val="tx1"/>
                </a:solidFill>
              </a:rPr>
              <a:t>Alhajj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Sleiman</a:t>
            </a:r>
            <a:r>
              <a:rPr lang="en-US" sz="2400" dirty="0" smtClean="0">
                <a:solidFill>
                  <a:schemeClr val="tx1"/>
                </a:solidFill>
              </a:rPr>
              <a:t> 5242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Rami </a:t>
            </a:r>
            <a:r>
              <a:rPr lang="en-US" sz="2400" dirty="0" err="1" smtClean="0">
                <a:solidFill>
                  <a:schemeClr val="tx1"/>
                </a:solidFill>
              </a:rPr>
              <a:t>Ajeeb</a:t>
            </a:r>
            <a:r>
              <a:rPr lang="en-US" sz="2400" dirty="0" smtClean="0">
                <a:solidFill>
                  <a:schemeClr val="tx1"/>
                </a:solidFill>
              </a:rPr>
              <a:t> 5633 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2" descr="Ulfg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78" y="232328"/>
            <a:ext cx="915969" cy="9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This data set contains Sales and Advertising expenditures for a dietary weight control product. It contains monthly data for 36 months. The variables in this data set are Sales and Advertising.</a:t>
            </a:r>
          </a:p>
        </p:txBody>
      </p:sp>
    </p:spTree>
    <p:extLst>
      <p:ext uri="{BB962C8B-B14F-4D97-AF65-F5344CB8AC3E}">
        <p14:creationId xmlns:p14="http://schemas.microsoft.com/office/powerpoint/2010/main" val="13209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r>
              <a:rPr lang="en-US" i="1" dirty="0">
                <a:solidFill>
                  <a:srgbClr val="408080"/>
                </a:solidFill>
                <a:latin typeface="Courier New"/>
              </a:rPr>
              <a:t/>
            </a:r>
            <a:br>
              <a:rPr lang="en-US" i="1" dirty="0">
                <a:solidFill>
                  <a:srgbClr val="408080"/>
                </a:solidFill>
                <a:latin typeface="Courier New"/>
              </a:rPr>
            </a:br>
            <a:r>
              <a:rPr lang="en-US" sz="1400" i="1" dirty="0">
                <a:solidFill>
                  <a:srgbClr val="408080"/>
                </a:solidFill>
                <a:latin typeface="Courier New"/>
              </a:rPr>
              <a:t># Import necessary libraries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 </a:t>
            </a:r>
            <a:endParaRPr lang="en-US" sz="1400" dirty="0" smtClean="0">
              <a:solidFill>
                <a:srgbClr val="333333"/>
              </a:solidFill>
              <a:latin typeface="Courier New"/>
            </a:endParaRPr>
          </a:p>
          <a:p>
            <a:pPr algn="l"/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import</a:t>
            </a:r>
            <a:r>
              <a:rPr lang="en-US" sz="1400" dirty="0" smtClean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</a:rPr>
              <a:t>numpy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/>
              </a:rPr>
              <a:t>as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</a:rPr>
              <a:t>np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 </a:t>
            </a:r>
            <a:endParaRPr lang="en-US" sz="1400" dirty="0" smtClean="0">
              <a:solidFill>
                <a:srgbClr val="333333"/>
              </a:solidFill>
              <a:latin typeface="Courier New"/>
            </a:endParaRPr>
          </a:p>
          <a:p>
            <a:pPr algn="l"/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import</a:t>
            </a:r>
            <a:r>
              <a:rPr lang="en-US" sz="1400" dirty="0" smtClean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/>
              </a:rPr>
              <a:t>pandas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/>
              </a:rPr>
              <a:t>as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</a:rPr>
              <a:t>pd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 </a:t>
            </a:r>
            <a:endParaRPr lang="en-US" sz="1400" dirty="0" smtClean="0">
              <a:solidFill>
                <a:srgbClr val="333333"/>
              </a:solidFill>
              <a:latin typeface="Courier New"/>
            </a:endParaRPr>
          </a:p>
          <a:p>
            <a:pPr algn="l"/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import</a:t>
            </a:r>
            <a:r>
              <a:rPr lang="en-US" sz="1400" dirty="0" smtClean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</a:rPr>
              <a:t>matplotlib.pyplot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/>
              </a:rPr>
              <a:t>as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/>
              </a:rPr>
              <a:t>plt</a:t>
            </a:r>
            <a:endParaRPr lang="en-US" sz="1400" b="1" dirty="0" smtClean="0">
              <a:solidFill>
                <a:srgbClr val="0000FF"/>
              </a:solidFill>
              <a:latin typeface="Courier New"/>
            </a:endParaRPr>
          </a:p>
          <a:p>
            <a:pPr algn="l"/>
            <a:endParaRPr lang="en-US" sz="1400" b="1" dirty="0">
              <a:solidFill>
                <a:srgbClr val="0000FF"/>
              </a:solidFill>
              <a:latin typeface="Courier New"/>
            </a:endParaRPr>
          </a:p>
          <a:p>
            <a:pPr algn="l"/>
            <a:r>
              <a:rPr lang="en-US" sz="1400" dirty="0">
                <a:solidFill>
                  <a:srgbClr val="666666"/>
                </a:solidFill>
              </a:rPr>
              <a:t>%</a:t>
            </a:r>
            <a:r>
              <a:rPr lang="en-US" sz="1400" dirty="0"/>
              <a:t> </a:t>
            </a:r>
            <a:r>
              <a:rPr lang="en-US" sz="1400" dirty="0" err="1"/>
              <a:t>matplotlib</a:t>
            </a:r>
            <a:r>
              <a:rPr lang="en-US" sz="1400" dirty="0"/>
              <a:t> </a:t>
            </a:r>
            <a:r>
              <a:rPr lang="en-US" sz="1400" dirty="0" smtClean="0"/>
              <a:t>inline</a:t>
            </a:r>
          </a:p>
          <a:p>
            <a:pPr algn="l"/>
            <a:endParaRPr lang="en-US" sz="1400" dirty="0"/>
          </a:p>
          <a:p>
            <a:pPr algn="l"/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Import the 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err="1" smtClean="0"/>
              <a:t>url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BA2121"/>
                </a:solidFill>
              </a:rPr>
              <a:t>"C:/project_datasets/SALES.txt"</a:t>
            </a:r>
            <a:r>
              <a:rPr lang="en-US" sz="1400" dirty="0"/>
              <a:t> </a:t>
            </a:r>
            <a:endParaRPr lang="en-US" sz="1400" dirty="0" smtClean="0"/>
          </a:p>
          <a:p>
            <a:pPr algn="l"/>
            <a:r>
              <a:rPr lang="en-US" sz="1400" dirty="0" err="1" smtClean="0"/>
              <a:t>df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pd</a:t>
            </a:r>
            <a:r>
              <a:rPr lang="en-US" sz="1400" dirty="0" err="1">
                <a:solidFill>
                  <a:srgbClr val="666666"/>
                </a:solidFill>
              </a:rPr>
              <a:t>.</a:t>
            </a:r>
            <a:r>
              <a:rPr lang="en-US" sz="1400" dirty="0" err="1"/>
              <a:t>read_csv</a:t>
            </a:r>
            <a:r>
              <a:rPr lang="en-US" sz="1400" dirty="0"/>
              <a:t>(</a:t>
            </a:r>
            <a:r>
              <a:rPr lang="en-US" sz="1400" dirty="0" err="1"/>
              <a:t>url</a:t>
            </a:r>
            <a:r>
              <a:rPr lang="en-US" sz="1400" dirty="0"/>
              <a:t>, </a:t>
            </a:r>
            <a:r>
              <a:rPr lang="en-US" sz="1400" dirty="0" err="1"/>
              <a:t>sep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BA2121"/>
                </a:solidFill>
              </a:rPr>
              <a:t>'</a:t>
            </a:r>
            <a:r>
              <a:rPr lang="en-US" sz="1400" b="1" dirty="0">
                <a:solidFill>
                  <a:srgbClr val="BB6622"/>
                </a:solidFill>
              </a:rPr>
              <a:t>\t</a:t>
            </a:r>
            <a:r>
              <a:rPr lang="en-US" sz="1400" dirty="0">
                <a:solidFill>
                  <a:srgbClr val="BA2121"/>
                </a:solidFill>
              </a:rPr>
              <a:t>'</a:t>
            </a:r>
            <a:r>
              <a:rPr lang="en-US" sz="1400" dirty="0"/>
              <a:t>, header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b="1" dirty="0">
                <a:solidFill>
                  <a:srgbClr val="008000"/>
                </a:solidFill>
              </a:rPr>
              <a:t>None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09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Exploratory data analysis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View the dimensions of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df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shape</a:t>
            </a:r>
            <a:r>
              <a:rPr lang="en-US" sz="1400" dirty="0" smtClean="0"/>
              <a:t>)</a:t>
            </a:r>
          </a:p>
          <a:p>
            <a:pPr algn="l"/>
            <a:endParaRPr lang="en-US" sz="1400" dirty="0"/>
          </a:p>
          <a:p>
            <a:pPr algn="l"/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View the top 5 rows of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df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head</a:t>
            </a:r>
            <a:r>
              <a:rPr lang="en-US" sz="1400" dirty="0" smtClean="0"/>
              <a:t>())</a:t>
            </a:r>
          </a:p>
          <a:p>
            <a:pPr algn="l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95275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   0       1</a:t>
            </a:r>
            <a:endParaRPr lang="en-US" sz="1400" dirty="0"/>
          </a:p>
          <a:p>
            <a:r>
              <a:rPr lang="en-US" sz="1400" dirty="0"/>
              <a:t>0  12.0  15.0</a:t>
            </a:r>
          </a:p>
          <a:p>
            <a:r>
              <a:rPr lang="en-US" sz="1400" dirty="0"/>
              <a:t>1  20.5  16.0</a:t>
            </a:r>
          </a:p>
          <a:p>
            <a:r>
              <a:rPr lang="en-US" sz="1400" dirty="0"/>
              <a:t>2  21.0  18.0</a:t>
            </a:r>
          </a:p>
          <a:p>
            <a:r>
              <a:rPr lang="en-US" sz="1400" dirty="0"/>
              <a:t>3  15.5  27.0</a:t>
            </a:r>
          </a:p>
          <a:p>
            <a:r>
              <a:rPr lang="en-US" sz="1400" dirty="0"/>
              <a:t>4  15.3  21.0</a:t>
            </a:r>
          </a:p>
        </p:txBody>
      </p:sp>
    </p:spTree>
    <p:extLst>
      <p:ext uri="{BB962C8B-B14F-4D97-AF65-F5344CB8AC3E}">
        <p14:creationId xmlns:p14="http://schemas.microsoft.com/office/powerpoint/2010/main" val="28581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i="1" dirty="0" smtClean="0">
              <a:solidFill>
                <a:srgbClr val="408080"/>
              </a:solidFill>
              <a:latin typeface="Courier New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Rename columns of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sz="1400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rgbClr val="333333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err="1" smtClean="0">
                <a:solidFill>
                  <a:srgbClr val="333333"/>
                </a:solidFill>
                <a:latin typeface="Courier New"/>
              </a:rPr>
              <a:t>df</a:t>
            </a:r>
            <a:r>
              <a:rPr lang="en-US" sz="1400" dirty="0" err="1" smtClean="0">
                <a:solidFill>
                  <a:srgbClr val="666666"/>
                </a:solidFill>
                <a:latin typeface="Courier New"/>
              </a:rPr>
              <a:t>.</a:t>
            </a:r>
            <a:r>
              <a:rPr lang="en-US" sz="1400" dirty="0" err="1" smtClean="0">
                <a:solidFill>
                  <a:srgbClr val="333333"/>
                </a:solidFill>
                <a:latin typeface="Courier New"/>
              </a:rPr>
              <a:t>columns</a:t>
            </a:r>
            <a:r>
              <a:rPr lang="en-US" sz="1400" dirty="0" smtClean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 [</a:t>
            </a:r>
            <a:r>
              <a:rPr lang="en-US" sz="1400" dirty="0">
                <a:solidFill>
                  <a:srgbClr val="BA2121"/>
                </a:solidFill>
                <a:latin typeface="Courier New"/>
              </a:rPr>
              <a:t>'Sales'</a:t>
            </a:r>
            <a:r>
              <a:rPr lang="en-US" sz="1400" dirty="0">
                <a:solidFill>
                  <a:srgbClr val="333333"/>
                </a:solidFill>
                <a:latin typeface="Courier New"/>
              </a:rPr>
              <a:t>, </a:t>
            </a:r>
            <a:r>
              <a:rPr lang="en-US" sz="1400" dirty="0">
                <a:solidFill>
                  <a:srgbClr val="BA2121"/>
                </a:solidFill>
                <a:latin typeface="Courier New"/>
              </a:rPr>
              <a:t>'Advertising</a:t>
            </a:r>
            <a:r>
              <a:rPr lang="en-US" sz="1400" dirty="0" smtClean="0">
                <a:solidFill>
                  <a:srgbClr val="BA2121"/>
                </a:solidFill>
                <a:latin typeface="Courier New"/>
              </a:rPr>
              <a:t>'</a:t>
            </a:r>
            <a:r>
              <a:rPr lang="en-US" sz="1400" dirty="0" smtClean="0">
                <a:solidFill>
                  <a:srgbClr val="333333"/>
                </a:solidFill>
                <a:latin typeface="Courier New"/>
              </a:rPr>
              <a:t>]</a:t>
            </a:r>
          </a:p>
          <a:p>
            <a:pPr algn="l"/>
            <a:endParaRPr lang="en-US" sz="1400" dirty="0">
              <a:solidFill>
                <a:srgbClr val="333333"/>
              </a:solidFill>
              <a:latin typeface="Courier New"/>
            </a:endParaRPr>
          </a:p>
          <a:p>
            <a:pPr algn="l"/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View the top 5 rows of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 with column names renamed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df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head</a:t>
            </a:r>
            <a:r>
              <a:rPr lang="en-US" sz="1400" dirty="0"/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647950"/>
            <a:ext cx="2438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   Sales  Advertising</a:t>
            </a:r>
          </a:p>
          <a:p>
            <a:r>
              <a:rPr lang="en-US" sz="1400" dirty="0"/>
              <a:t>0   12.0         15.0</a:t>
            </a:r>
          </a:p>
          <a:p>
            <a:r>
              <a:rPr lang="en-US" sz="1400" dirty="0"/>
              <a:t>1   20.5         16.0</a:t>
            </a:r>
          </a:p>
          <a:p>
            <a:r>
              <a:rPr lang="en-US" sz="1400" dirty="0"/>
              <a:t>2   21.0         18.0</a:t>
            </a:r>
          </a:p>
          <a:p>
            <a:r>
              <a:rPr lang="en-US" sz="1400" dirty="0"/>
              <a:t>3   15.5         27.0</a:t>
            </a:r>
          </a:p>
          <a:p>
            <a:r>
              <a:rPr lang="en-US" sz="1400" dirty="0"/>
              <a:t>4   15.3         21.0</a:t>
            </a:r>
          </a:p>
        </p:txBody>
      </p:sp>
    </p:spTree>
    <p:extLst>
      <p:ext uri="{BB962C8B-B14F-4D97-AF65-F5344CB8AC3E}">
        <p14:creationId xmlns:p14="http://schemas.microsoft.com/office/powerpoint/2010/main" val="41259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 summary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(df</a:t>
            </a:r>
            <a:r>
              <a:rPr lang="en-US" sz="1400" dirty="0" smtClean="0">
                <a:solidFill>
                  <a:srgbClr val="666666"/>
                </a:solidFill>
              </a:rPr>
              <a:t>.</a:t>
            </a:r>
            <a:r>
              <a:rPr lang="en-US" sz="1400" dirty="0" smtClean="0"/>
              <a:t>info())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latin typeface="Book Antiqua" pitchFamily="18" charset="0"/>
              </a:rPr>
              <a:t>&lt;class '</a:t>
            </a:r>
            <a:r>
              <a:rPr lang="en-US" sz="1400" dirty="0" err="1">
                <a:latin typeface="Book Antiqua" pitchFamily="18" charset="0"/>
              </a:rPr>
              <a:t>pandas.core.frame.DataFrame</a:t>
            </a:r>
            <a:r>
              <a:rPr lang="en-US" sz="1400" dirty="0" smtClean="0">
                <a:latin typeface="Book Antiqua" pitchFamily="18" charset="0"/>
              </a:rPr>
              <a:t>'&gt;</a:t>
            </a:r>
          </a:p>
          <a:p>
            <a:pPr algn="l"/>
            <a:r>
              <a:rPr lang="en-US" sz="1400" dirty="0" err="1" smtClean="0">
                <a:latin typeface="Book Antiqua" pitchFamily="18" charset="0"/>
              </a:rPr>
              <a:t>RangeIndex</a:t>
            </a:r>
            <a:r>
              <a:rPr lang="en-US" sz="1400" dirty="0">
                <a:latin typeface="Book Antiqua" pitchFamily="18" charset="0"/>
              </a:rPr>
              <a:t>: 36 entries, 0 to 35</a:t>
            </a:r>
          </a:p>
          <a:p>
            <a:pPr algn="l"/>
            <a:r>
              <a:rPr lang="en-US" sz="1400" dirty="0">
                <a:latin typeface="Book Antiqua" pitchFamily="18" charset="0"/>
              </a:rPr>
              <a:t>Data columns (total 2 columns):</a:t>
            </a:r>
          </a:p>
          <a:p>
            <a:pPr algn="l"/>
            <a:r>
              <a:rPr lang="en-US" sz="1400" dirty="0">
                <a:latin typeface="Book Antiqua" pitchFamily="18" charset="0"/>
              </a:rPr>
              <a:t>Sales          </a:t>
            </a:r>
            <a:r>
              <a:rPr lang="en-US" sz="1400" dirty="0" smtClean="0">
                <a:latin typeface="Book Antiqua" pitchFamily="18" charset="0"/>
              </a:rPr>
              <a:t>      36 </a:t>
            </a:r>
            <a:r>
              <a:rPr lang="en-US" sz="1400" dirty="0">
                <a:latin typeface="Book Antiqua" pitchFamily="18" charset="0"/>
              </a:rPr>
              <a:t>non-null float64</a:t>
            </a:r>
          </a:p>
          <a:p>
            <a:pPr algn="l"/>
            <a:r>
              <a:rPr lang="en-US" sz="1400" dirty="0">
                <a:latin typeface="Book Antiqua" pitchFamily="18" charset="0"/>
              </a:rPr>
              <a:t>Advertising    36 non-null float64</a:t>
            </a:r>
          </a:p>
          <a:p>
            <a:pPr algn="l"/>
            <a:r>
              <a:rPr lang="en-US" sz="1400" dirty="0" err="1">
                <a:latin typeface="Book Antiqua" pitchFamily="18" charset="0"/>
              </a:rPr>
              <a:t>dtypes</a:t>
            </a:r>
            <a:r>
              <a:rPr lang="en-US" sz="1400" dirty="0">
                <a:latin typeface="Book Antiqua" pitchFamily="18" charset="0"/>
              </a:rPr>
              <a:t>: float64(2)</a:t>
            </a:r>
          </a:p>
          <a:p>
            <a:pPr algn="l"/>
            <a:r>
              <a:rPr lang="en-US" sz="1400" dirty="0">
                <a:latin typeface="Book Antiqua" pitchFamily="18" charset="0"/>
              </a:rPr>
              <a:t>memory usage: 656.0 bytes</a:t>
            </a:r>
          </a:p>
          <a:p>
            <a:pPr algn="l"/>
            <a:r>
              <a:rPr lang="en-US" sz="1400" dirty="0">
                <a:latin typeface="Book Antiqua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75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View descriptive statistics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df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describe</a:t>
            </a:r>
            <a:r>
              <a:rPr lang="en-US" sz="1400" dirty="0" smtClean="0"/>
              <a:t>())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       </a:t>
            </a:r>
            <a:r>
              <a:rPr lang="en-US" sz="1400" dirty="0" smtClean="0"/>
              <a:t>      Sales         Advertising</a:t>
            </a:r>
            <a:endParaRPr lang="en-US" sz="1400" dirty="0"/>
          </a:p>
          <a:p>
            <a:pPr algn="l"/>
            <a:r>
              <a:rPr lang="en-US" sz="1400" dirty="0"/>
              <a:t>count  36.000000    36.000000</a:t>
            </a:r>
          </a:p>
          <a:p>
            <a:pPr algn="l"/>
            <a:r>
              <a:rPr lang="en-US" sz="1400" dirty="0"/>
              <a:t>mean  </a:t>
            </a:r>
            <a:r>
              <a:rPr lang="en-US" sz="1400" dirty="0" smtClean="0"/>
              <a:t>24.255556    28.527778</a:t>
            </a:r>
            <a:endParaRPr lang="en-US" sz="1400" dirty="0"/>
          </a:p>
          <a:p>
            <a:pPr algn="l"/>
            <a:r>
              <a:rPr lang="en-US" sz="1400" dirty="0" err="1"/>
              <a:t>std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en-US" sz="1400" dirty="0"/>
              <a:t>6.185118    </a:t>
            </a:r>
            <a:r>
              <a:rPr lang="en-US" sz="1400" dirty="0" smtClean="0"/>
              <a:t>  18.777625</a:t>
            </a:r>
            <a:endParaRPr lang="en-US" sz="1400" dirty="0"/>
          </a:p>
          <a:p>
            <a:pPr algn="l"/>
            <a:r>
              <a:rPr lang="en-US" sz="1400" dirty="0"/>
              <a:t>min    12.000000     1.000000</a:t>
            </a:r>
          </a:p>
          <a:p>
            <a:pPr algn="l"/>
            <a:r>
              <a:rPr lang="en-US" sz="1400" dirty="0"/>
              <a:t>25%    20.300000    15.750000</a:t>
            </a:r>
          </a:p>
          <a:p>
            <a:pPr algn="l"/>
            <a:r>
              <a:rPr lang="en-US" sz="1400" dirty="0"/>
              <a:t>50%    24.250000    23.000000</a:t>
            </a:r>
          </a:p>
          <a:p>
            <a:pPr algn="l"/>
            <a:r>
              <a:rPr lang="en-US" sz="1400" dirty="0"/>
              <a:t>75%    28.600000    41.000000</a:t>
            </a:r>
          </a:p>
          <a:p>
            <a:pPr algn="l"/>
            <a:r>
              <a:rPr lang="en-US" sz="1400" dirty="0"/>
              <a:t>max    36.500000    65.000000</a:t>
            </a:r>
          </a:p>
        </p:txBody>
      </p:sp>
    </p:spTree>
    <p:extLst>
      <p:ext uri="{BB962C8B-B14F-4D97-AF65-F5344CB8AC3E}">
        <p14:creationId xmlns:p14="http://schemas.microsoft.com/office/powerpoint/2010/main" val="2235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Independent </a:t>
            </a:r>
            <a:r>
              <a:rPr lang="en-US" sz="1400" dirty="0"/>
              <a:t>or Input variable (X) = Feature variable = Predictor </a:t>
            </a:r>
            <a:r>
              <a:rPr lang="en-US" sz="1400" dirty="0" smtClean="0"/>
              <a:t>variable</a:t>
            </a:r>
          </a:p>
          <a:p>
            <a:pPr algn="l"/>
            <a:r>
              <a:rPr lang="en-US" sz="1400" dirty="0"/>
              <a:t>Dependent or Output variable (y) = Target variable = Response </a:t>
            </a:r>
            <a:r>
              <a:rPr lang="en-US" sz="1400" dirty="0" smtClean="0"/>
              <a:t>variable</a:t>
            </a:r>
          </a:p>
          <a:p>
            <a:pPr algn="l"/>
            <a:endParaRPr lang="en-US" sz="1400" dirty="0"/>
          </a:p>
          <a:p>
            <a:pPr algn="l"/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Declare feature variable and target variable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X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df</a:t>
            </a:r>
            <a:r>
              <a:rPr lang="en-US" sz="1400" dirty="0"/>
              <a:t>[</a:t>
            </a:r>
            <a:r>
              <a:rPr lang="en-US" sz="1400" dirty="0">
                <a:solidFill>
                  <a:srgbClr val="BA2121"/>
                </a:solidFill>
              </a:rPr>
              <a:t>'Sales'</a:t>
            </a:r>
            <a:r>
              <a:rPr lang="en-US" sz="1400" dirty="0"/>
              <a:t>]</a:t>
            </a:r>
            <a:r>
              <a:rPr lang="en-US" sz="1400" dirty="0">
                <a:solidFill>
                  <a:srgbClr val="666666"/>
                </a:solidFill>
              </a:rPr>
              <a:t>.</a:t>
            </a:r>
            <a:r>
              <a:rPr lang="en-US" sz="1400" dirty="0"/>
              <a:t>values </a:t>
            </a:r>
            <a:endParaRPr lang="en-US" sz="1400" dirty="0" smtClean="0"/>
          </a:p>
          <a:p>
            <a:pPr algn="l"/>
            <a:r>
              <a:rPr lang="en-US" sz="1400" dirty="0" smtClean="0"/>
              <a:t>y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df</a:t>
            </a:r>
            <a:r>
              <a:rPr lang="en-US" sz="1400" dirty="0"/>
              <a:t>[</a:t>
            </a:r>
            <a:r>
              <a:rPr lang="en-US" sz="1400" dirty="0">
                <a:solidFill>
                  <a:srgbClr val="BA2121"/>
                </a:solidFill>
              </a:rPr>
              <a:t>'Advertising'</a:t>
            </a:r>
            <a:r>
              <a:rPr lang="en-US" sz="1400" dirty="0"/>
              <a:t>]</a:t>
            </a:r>
            <a:r>
              <a:rPr lang="en-US" sz="1400" dirty="0">
                <a:solidFill>
                  <a:srgbClr val="666666"/>
                </a:solidFill>
              </a:rPr>
              <a:t>.</a:t>
            </a:r>
            <a:r>
              <a:rPr lang="en-US" sz="1400" dirty="0"/>
              <a:t>values </a:t>
            </a:r>
            <a:endParaRPr lang="en-US" sz="1400" dirty="0" smtClean="0"/>
          </a:p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Sales and Advertising data values are given by X and y respectively.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Values attribute of pandas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 returns the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 arrays.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Plot scatter plot between X and 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scatter</a:t>
            </a:r>
            <a:r>
              <a:rPr lang="en-US" sz="1400" dirty="0" smtClean="0"/>
              <a:t>(X</a:t>
            </a:r>
            <a:r>
              <a:rPr lang="en-US" sz="1400" dirty="0"/>
              <a:t>, y, color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BA2121"/>
                </a:solidFill>
              </a:rPr>
              <a:t>'blue'</a:t>
            </a:r>
            <a:r>
              <a:rPr lang="en-US" sz="1400" dirty="0"/>
              <a:t>, label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BA2121"/>
                </a:solidFill>
              </a:rPr>
              <a:t>'Scatter Plot'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title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'Relationship between Sales and Advertising'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xlabel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'Sales'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ylabel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'Advertising'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legend</a:t>
            </a:r>
            <a:r>
              <a:rPr lang="en-US" sz="1400" dirty="0" smtClean="0"/>
              <a:t>(</a:t>
            </a:r>
            <a:r>
              <a:rPr lang="en-US" sz="1400" dirty="0" err="1" smtClean="0"/>
              <a:t>loc</a:t>
            </a:r>
            <a:r>
              <a:rPr lang="en-US" sz="1400" dirty="0" smtClean="0">
                <a:solidFill>
                  <a:srgbClr val="666666"/>
                </a:solidFill>
              </a:rPr>
              <a:t>=4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show</a:t>
            </a:r>
            <a:r>
              <a:rPr lang="en-US" sz="14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00150"/>
            <a:ext cx="3403885" cy="245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Print the dimensions of X and 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X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shape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y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shape</a:t>
            </a:r>
            <a:r>
              <a:rPr lang="en-US" sz="1400" dirty="0" smtClean="0"/>
              <a:t>)</a:t>
            </a:r>
          </a:p>
          <a:p>
            <a:pPr algn="l"/>
            <a:endParaRPr lang="en-US" sz="1400" dirty="0"/>
          </a:p>
          <a:p>
            <a:pPr algn="l"/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Reshape X and 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/>
              <a:t>X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X</a:t>
            </a:r>
            <a:r>
              <a:rPr lang="en-US" sz="1400" dirty="0" err="1">
                <a:solidFill>
                  <a:srgbClr val="666666"/>
                </a:solidFill>
              </a:rPr>
              <a:t>.</a:t>
            </a:r>
            <a:r>
              <a:rPr lang="en-US" sz="1400" dirty="0" err="1"/>
              <a:t>reshape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666666"/>
                </a:solidFill>
              </a:rPr>
              <a:t>-1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666666"/>
                </a:solidFill>
              </a:rPr>
              <a:t>1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smtClean="0"/>
              <a:t>y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y</a:t>
            </a:r>
            <a:r>
              <a:rPr lang="en-US" sz="1400" dirty="0" err="1">
                <a:solidFill>
                  <a:srgbClr val="666666"/>
                </a:solidFill>
              </a:rPr>
              <a:t>.</a:t>
            </a:r>
            <a:r>
              <a:rPr lang="en-US" sz="1400" dirty="0" err="1"/>
              <a:t>reshape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666666"/>
                </a:solidFill>
              </a:rPr>
              <a:t>-1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666666"/>
                </a:solidFill>
              </a:rPr>
              <a:t>1</a:t>
            </a:r>
            <a:r>
              <a:rPr lang="en-US" sz="1400" dirty="0" smtClean="0"/>
              <a:t>)</a:t>
            </a:r>
          </a:p>
          <a:p>
            <a:pPr algn="l"/>
            <a:endParaRPr lang="en-US" sz="1400" dirty="0"/>
          </a:p>
          <a:p>
            <a:pPr algn="l"/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Print the dimensions of X and y after reshaping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X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shape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y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shape</a:t>
            </a:r>
            <a:r>
              <a:rPr lang="en-US" sz="14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2082" y="3257550"/>
            <a:ext cx="7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(36, 1)</a:t>
            </a:r>
          </a:p>
          <a:p>
            <a:r>
              <a:rPr lang="en-US" dirty="0"/>
              <a:t>(36, 1)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4481" y="971550"/>
            <a:ext cx="617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(36,)</a:t>
            </a:r>
          </a:p>
          <a:p>
            <a:r>
              <a:rPr lang="en-US" dirty="0"/>
              <a:t>(36,)</a:t>
            </a:r>
          </a:p>
        </p:txBody>
      </p:sp>
    </p:spTree>
    <p:extLst>
      <p:ext uri="{BB962C8B-B14F-4D97-AF65-F5344CB8AC3E}">
        <p14:creationId xmlns:p14="http://schemas.microsoft.com/office/powerpoint/2010/main" val="15055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r>
              <a:rPr lang="en-US" i="1" dirty="0">
                <a:solidFill>
                  <a:srgbClr val="408080"/>
                </a:solidFill>
                <a:latin typeface="Courier New"/>
              </a:rPr>
              <a:t/>
            </a:r>
            <a:br>
              <a:rPr lang="en-US" i="1" dirty="0">
                <a:solidFill>
                  <a:srgbClr val="408080"/>
                </a:solidFill>
                <a:latin typeface="Courier New"/>
              </a:rPr>
            </a:b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Split X and y into training and test data sets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008000"/>
                </a:solidFill>
              </a:rPr>
              <a:t>from</a:t>
            </a:r>
            <a:r>
              <a:rPr lang="en-US" sz="1400" dirty="0" smtClean="0"/>
              <a:t> </a:t>
            </a:r>
            <a:r>
              <a:rPr lang="en-US" sz="1400" b="1" dirty="0" err="1">
                <a:solidFill>
                  <a:srgbClr val="0000FF"/>
                </a:solidFill>
              </a:rPr>
              <a:t>sklearn.model_selection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8000"/>
                </a:solidFill>
              </a:rPr>
              <a:t>import</a:t>
            </a:r>
            <a:r>
              <a:rPr lang="en-US" sz="1400" dirty="0"/>
              <a:t> </a:t>
            </a:r>
            <a:r>
              <a:rPr lang="en-US" sz="1400" dirty="0" err="1"/>
              <a:t>train_test_split</a:t>
            </a:r>
            <a:r>
              <a:rPr lang="en-US" sz="1400" dirty="0"/>
              <a:t> </a:t>
            </a:r>
            <a:endParaRPr lang="en-US" sz="1400" dirty="0" smtClean="0"/>
          </a:p>
          <a:p>
            <a:pPr algn="l"/>
            <a:r>
              <a:rPr lang="en-US" sz="1400" dirty="0" err="1" smtClean="0"/>
              <a:t>X_train,X_test,y_train,y_test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train_test_split</a:t>
            </a:r>
            <a:r>
              <a:rPr lang="en-US" sz="1400" dirty="0"/>
              <a:t>(X, y, </a:t>
            </a:r>
            <a:r>
              <a:rPr lang="en-US" sz="1400" dirty="0" err="1"/>
              <a:t>test_size</a:t>
            </a:r>
            <a:r>
              <a:rPr lang="en-US" sz="1400" dirty="0">
                <a:solidFill>
                  <a:srgbClr val="666666"/>
                </a:solidFill>
              </a:rPr>
              <a:t>=0.33</a:t>
            </a:r>
            <a:r>
              <a:rPr lang="en-US" sz="1400" dirty="0"/>
              <a:t>, </a:t>
            </a:r>
            <a:r>
              <a:rPr lang="en-US" sz="1400" dirty="0" err="1"/>
              <a:t>random_state</a:t>
            </a:r>
            <a:r>
              <a:rPr lang="en-US" sz="1400" dirty="0">
                <a:solidFill>
                  <a:srgbClr val="666666"/>
                </a:solidFill>
              </a:rPr>
              <a:t>=42</a:t>
            </a:r>
            <a:r>
              <a:rPr lang="en-US" sz="1400" dirty="0" smtClean="0"/>
              <a:t>)</a:t>
            </a: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Print the dimensions of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X_train,X_test,y_train,y_test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X_train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shape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y_train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shape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X_test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shape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y_test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shape</a:t>
            </a:r>
            <a:r>
              <a:rPr lang="en-US" sz="14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2419350"/>
            <a:ext cx="787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(24, 1)</a:t>
            </a:r>
          </a:p>
          <a:p>
            <a:r>
              <a:rPr lang="en-US" dirty="0"/>
              <a:t>(24, 1)</a:t>
            </a:r>
          </a:p>
          <a:p>
            <a:r>
              <a:rPr lang="en-US" dirty="0"/>
              <a:t>(12, 1)</a:t>
            </a:r>
          </a:p>
          <a:p>
            <a:r>
              <a:rPr lang="en-US" dirty="0"/>
              <a:t>(12, 1)</a:t>
            </a:r>
          </a:p>
        </p:txBody>
      </p:sp>
    </p:spTree>
    <p:extLst>
      <p:ext uri="{BB962C8B-B14F-4D97-AF65-F5344CB8AC3E}">
        <p14:creationId xmlns:p14="http://schemas.microsoft.com/office/powerpoint/2010/main" val="15055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2209800" y="1809750"/>
            <a:ext cx="6818658" cy="2448272"/>
          </a:xfrm>
        </p:spPr>
        <p:txBody>
          <a:bodyPr/>
          <a:lstStyle/>
          <a:p>
            <a:r>
              <a:rPr lang="en-US" sz="1800" dirty="0" smtClean="0"/>
              <a:t>1- Project overview</a:t>
            </a:r>
          </a:p>
          <a:p>
            <a:r>
              <a:rPr lang="en-US" sz="1800" dirty="0" smtClean="0"/>
              <a:t>2- </a:t>
            </a:r>
            <a:r>
              <a:rPr lang="en-US" sz="1800" dirty="0"/>
              <a:t>Linear </a:t>
            </a:r>
            <a:r>
              <a:rPr lang="en-US" sz="1800" dirty="0" smtClean="0"/>
              <a:t>Regression</a:t>
            </a:r>
          </a:p>
          <a:p>
            <a:r>
              <a:rPr lang="en-US" sz="1800" dirty="0"/>
              <a:t>3- Simple Linear Regression (SLR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4- Ordinary Least Square </a:t>
            </a:r>
            <a:r>
              <a:rPr lang="en-US" sz="1800" dirty="0" smtClean="0"/>
              <a:t>Method</a:t>
            </a:r>
          </a:p>
          <a:p>
            <a:r>
              <a:rPr lang="en-US" sz="1800" dirty="0"/>
              <a:t>5- Cost </a:t>
            </a:r>
            <a:r>
              <a:rPr lang="en-US" sz="1800" dirty="0" smtClean="0"/>
              <a:t>Function</a:t>
            </a:r>
          </a:p>
          <a:p>
            <a:r>
              <a:rPr lang="en-US" sz="1800" dirty="0"/>
              <a:t>6- The Problem </a:t>
            </a:r>
            <a:r>
              <a:rPr lang="en-US" sz="1800" dirty="0" smtClean="0"/>
              <a:t>Statement</a:t>
            </a:r>
          </a:p>
          <a:p>
            <a:r>
              <a:rPr lang="en-US" sz="1800" dirty="0"/>
              <a:t>7- Python </a:t>
            </a:r>
            <a:r>
              <a:rPr lang="en-US" sz="1800" dirty="0" smtClean="0"/>
              <a:t>Libraries</a:t>
            </a:r>
          </a:p>
          <a:p>
            <a:r>
              <a:rPr lang="en-US" sz="1800" dirty="0"/>
              <a:t>8- About The </a:t>
            </a:r>
            <a:r>
              <a:rPr lang="en-US" sz="1800" dirty="0" smtClean="0"/>
              <a:t>Dataset</a:t>
            </a:r>
          </a:p>
          <a:p>
            <a:r>
              <a:rPr lang="en-US" sz="1800" dirty="0" smtClean="0"/>
              <a:t>9-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20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Fit the linear 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Instantiate the linear regression object lm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008000"/>
                </a:solidFill>
              </a:rPr>
              <a:t>from</a:t>
            </a:r>
            <a:r>
              <a:rPr lang="en-US" sz="1400" dirty="0" smtClean="0"/>
              <a:t> </a:t>
            </a:r>
            <a:r>
              <a:rPr lang="en-US" sz="1400" b="1" dirty="0" err="1">
                <a:solidFill>
                  <a:srgbClr val="0000FF"/>
                </a:solidFill>
              </a:rPr>
              <a:t>sklearn.linear_model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8000"/>
                </a:solidFill>
              </a:rPr>
              <a:t>import</a:t>
            </a:r>
            <a:r>
              <a:rPr lang="en-US" sz="1400" dirty="0"/>
              <a:t> </a:t>
            </a:r>
            <a:r>
              <a:rPr lang="en-US" sz="1400" dirty="0" err="1"/>
              <a:t>LinearRegression</a:t>
            </a:r>
            <a:r>
              <a:rPr lang="en-US" sz="1400" dirty="0"/>
              <a:t> </a:t>
            </a:r>
            <a:endParaRPr lang="en-US" sz="1400" dirty="0" smtClean="0"/>
          </a:p>
          <a:p>
            <a:pPr algn="l"/>
            <a:r>
              <a:rPr lang="en-US" sz="1400" dirty="0" smtClean="0"/>
              <a:t>lm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LinearRegression</a:t>
            </a:r>
            <a:r>
              <a:rPr lang="en-US" sz="1400" dirty="0"/>
              <a:t>() </a:t>
            </a:r>
            <a:endParaRPr lang="en-US" sz="1400" dirty="0" smtClean="0"/>
          </a:p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Train the model using training data sets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err="1" smtClean="0"/>
              <a:t>lm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fit</a:t>
            </a:r>
            <a:r>
              <a:rPr lang="en-US" sz="1400" dirty="0" smtClean="0"/>
              <a:t>(</a:t>
            </a:r>
            <a:r>
              <a:rPr lang="en-US" sz="1400" dirty="0" err="1" smtClean="0"/>
              <a:t>X_train,y_train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Predict on the test 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err="1" smtClean="0"/>
              <a:t>y_pred</a:t>
            </a:r>
            <a:r>
              <a:rPr lang="en-US" sz="1400" dirty="0" smtClean="0">
                <a:solidFill>
                  <a:srgbClr val="666666"/>
                </a:solidFill>
              </a:rPr>
              <a:t>=</a:t>
            </a:r>
            <a:r>
              <a:rPr lang="en-US" sz="1400" dirty="0" err="1" smtClean="0"/>
              <a:t>lm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predict</a:t>
            </a:r>
            <a:r>
              <a:rPr lang="en-US" sz="1400" dirty="0" smtClean="0"/>
              <a:t>(</a:t>
            </a:r>
            <a:r>
              <a:rPr lang="en-US" sz="1400" dirty="0" err="1" smtClean="0"/>
              <a:t>X_test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Compute model slope and intercept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a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lm</a:t>
            </a:r>
            <a:r>
              <a:rPr lang="en-US" sz="1400" dirty="0" err="1">
                <a:solidFill>
                  <a:srgbClr val="666666"/>
                </a:solidFill>
              </a:rPr>
              <a:t>.</a:t>
            </a:r>
            <a:r>
              <a:rPr lang="en-US" sz="1400" dirty="0" err="1"/>
              <a:t>coef</a:t>
            </a:r>
            <a:r>
              <a:rPr lang="en-US" sz="1400" dirty="0"/>
              <a:t>_ </a:t>
            </a:r>
            <a:endParaRPr lang="en-US" sz="1400" dirty="0" smtClean="0"/>
          </a:p>
          <a:p>
            <a:pPr algn="l"/>
            <a:r>
              <a:rPr lang="en-US" sz="1400" dirty="0" smtClean="0"/>
              <a:t>b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lm</a:t>
            </a:r>
            <a:r>
              <a:rPr lang="en-US" sz="1400" dirty="0" err="1">
                <a:solidFill>
                  <a:srgbClr val="666666"/>
                </a:solidFill>
              </a:rPr>
              <a:t>.</a:t>
            </a:r>
            <a:r>
              <a:rPr lang="en-US" sz="1400" dirty="0" err="1"/>
              <a:t>intercept</a:t>
            </a:r>
            <a:r>
              <a:rPr lang="en-US" sz="1400" dirty="0"/>
              <a:t>_, </a:t>
            </a:r>
            <a:endParaRPr lang="en-US" sz="1400" dirty="0" smtClean="0"/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"Estimated model slope, a:"</a:t>
            </a:r>
            <a:r>
              <a:rPr lang="en-US" sz="1400" dirty="0"/>
              <a:t> , a) </a:t>
            </a:r>
            <a:endParaRPr lang="en-US" sz="1400" dirty="0" smtClean="0"/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"Estimated model intercept, b:"</a:t>
            </a:r>
            <a:r>
              <a:rPr lang="en-US" sz="1400" dirty="0"/>
              <a:t> , b</a:t>
            </a:r>
            <a:r>
              <a:rPr lang="en-US" sz="1400" dirty="0" smtClean="0"/>
              <a:t>)</a:t>
            </a:r>
          </a:p>
          <a:p>
            <a:pPr algn="l"/>
            <a:endParaRPr lang="en-US" sz="1400" i="1" dirty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So, our fitted regression line is </a:t>
            </a:r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y = 1.60509347 * x - 11.16003616 </a:t>
            </a:r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That is our linear model.</a:t>
            </a:r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1885949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Estimated model slope, a: [[1.60509347]] </a:t>
            </a:r>
            <a:endParaRPr lang="en-US" sz="1600" dirty="0" smtClean="0"/>
          </a:p>
          <a:p>
            <a:r>
              <a:rPr lang="en-US" sz="1600" dirty="0" smtClean="0"/>
              <a:t>Estimated </a:t>
            </a:r>
            <a:r>
              <a:rPr lang="en-US" sz="1600" dirty="0"/>
              <a:t>model intercept, b: (array([-11.16003616]),)</a:t>
            </a:r>
          </a:p>
        </p:txBody>
      </p:sp>
    </p:spTree>
    <p:extLst>
      <p:ext uri="{BB962C8B-B14F-4D97-AF65-F5344CB8AC3E}">
        <p14:creationId xmlns:p14="http://schemas.microsoft.com/office/powerpoint/2010/main" val="2865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i="1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Predicting Advertising values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US" sz="1400" smtClean="0"/>
          </a:p>
          <a:p>
            <a:pPr algn="l"/>
            <a:r>
              <a:rPr lang="en-US" sz="1400" smtClean="0"/>
              <a:t>lm</a:t>
            </a:r>
            <a:r>
              <a:rPr lang="en-US" sz="1400" smtClean="0">
                <a:solidFill>
                  <a:srgbClr val="666666"/>
                </a:solidFill>
              </a:rPr>
              <a:t>.</a:t>
            </a:r>
            <a:r>
              <a:rPr lang="en-US" sz="1400" smtClean="0"/>
              <a:t>predict(X)[</a:t>
            </a:r>
            <a:r>
              <a:rPr lang="en-US" sz="1400" smtClean="0">
                <a:solidFill>
                  <a:srgbClr val="666666"/>
                </a:solidFill>
              </a:rPr>
              <a:t>0</a:t>
            </a:r>
            <a:r>
              <a:rPr lang="en-US" sz="1400" smtClean="0"/>
              <a:t>:</a:t>
            </a:r>
            <a:r>
              <a:rPr lang="en-US" sz="1400" smtClean="0">
                <a:solidFill>
                  <a:srgbClr val="666666"/>
                </a:solidFill>
              </a:rPr>
              <a:t>5</a:t>
            </a:r>
            <a:r>
              <a:rPr lang="en-US" sz="1400" smtClean="0"/>
              <a:t>] </a:t>
            </a:r>
          </a:p>
          <a:p>
            <a:pPr algn="l"/>
            <a:endParaRPr lang="en-US" sz="1400" i="1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Predicting Advertising values on first five Sales values.</a:t>
            </a:r>
          </a:p>
          <a:p>
            <a:pPr algn="l"/>
            <a:endParaRPr lang="en-US" sz="1400" i="1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i="1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i="1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To make an individual prediction using the linear regression model.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US" sz="1400" smtClean="0">
              <a:solidFill>
                <a:srgbClr val="008000"/>
              </a:solidFill>
            </a:endParaRPr>
          </a:p>
          <a:p>
            <a:pPr algn="l"/>
            <a:r>
              <a:rPr lang="en-US" sz="1400" smtClean="0">
                <a:solidFill>
                  <a:srgbClr val="008000"/>
                </a:solidFill>
              </a:rPr>
              <a:t>print</a:t>
            </a:r>
            <a:r>
              <a:rPr lang="en-US" sz="1400" smtClean="0"/>
              <a:t>(</a:t>
            </a:r>
            <a:r>
              <a:rPr lang="en-US" sz="1400" smtClean="0">
                <a:solidFill>
                  <a:srgbClr val="008000"/>
                </a:solidFill>
              </a:rPr>
              <a:t>str</a:t>
            </a:r>
            <a:r>
              <a:rPr lang="en-US" sz="1400" smtClean="0"/>
              <a:t>(lm</a:t>
            </a:r>
            <a:r>
              <a:rPr lang="en-US" sz="1400" smtClean="0">
                <a:solidFill>
                  <a:srgbClr val="666666"/>
                </a:solidFill>
              </a:rPr>
              <a:t>.</a:t>
            </a:r>
            <a:r>
              <a:rPr lang="en-US" sz="1400" smtClean="0"/>
              <a:t>predict(</a:t>
            </a:r>
            <a:r>
              <a:rPr lang="en-US" sz="1400" smtClean="0">
                <a:solidFill>
                  <a:srgbClr val="666666"/>
                </a:solidFill>
              </a:rPr>
              <a:t>24</a:t>
            </a:r>
            <a:r>
              <a:rPr lang="en-US" sz="1400" smtClean="0"/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1276350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array([[ 8.10108551],</a:t>
            </a:r>
          </a:p>
          <a:p>
            <a:r>
              <a:rPr lang="en-US" sz="1400" dirty="0"/>
              <a:t>       </a:t>
            </a:r>
            <a:r>
              <a:rPr lang="en-US" sz="1400" dirty="0" smtClean="0"/>
              <a:t>   [</a:t>
            </a:r>
            <a:r>
              <a:rPr lang="en-US" sz="1400" dirty="0"/>
              <a:t>21.74438002],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    </a:t>
            </a:r>
            <a:r>
              <a:rPr lang="en-US" sz="1400" dirty="0"/>
              <a:t>[22.54692675],</a:t>
            </a:r>
          </a:p>
          <a:p>
            <a:r>
              <a:rPr lang="en-US" sz="1400" dirty="0"/>
              <a:t>       </a:t>
            </a:r>
            <a:r>
              <a:rPr lang="en-US" sz="1400" dirty="0" smtClean="0"/>
              <a:t>   [</a:t>
            </a:r>
            <a:r>
              <a:rPr lang="en-US" sz="1400" dirty="0"/>
              <a:t>13.71891266],</a:t>
            </a:r>
          </a:p>
          <a:p>
            <a:r>
              <a:rPr lang="en-US" sz="1400" dirty="0"/>
              <a:t>       </a:t>
            </a:r>
            <a:r>
              <a:rPr lang="en-US" sz="1400" dirty="0" smtClean="0"/>
              <a:t>   [</a:t>
            </a:r>
            <a:r>
              <a:rPr lang="en-US" sz="1400" dirty="0"/>
              <a:t>13.39789396]])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0527" y="3486150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1400" dirty="0"/>
              <a:t>[[27.36220717]]</a:t>
            </a:r>
          </a:p>
        </p:txBody>
      </p:sp>
    </p:spTree>
    <p:extLst>
      <p:ext uri="{BB962C8B-B14F-4D97-AF65-F5344CB8AC3E}">
        <p14:creationId xmlns:p14="http://schemas.microsoft.com/office/powerpoint/2010/main" val="116332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r>
              <a:rPr lang="en-US" sz="1400" b="1" dirty="0" smtClean="0"/>
              <a:t>Regression </a:t>
            </a:r>
            <a:r>
              <a:rPr lang="en-US" sz="1400" b="1" dirty="0"/>
              <a:t>metrics for model </a:t>
            </a:r>
            <a:r>
              <a:rPr lang="en-US" sz="1400" b="1" dirty="0" smtClean="0"/>
              <a:t>performance:</a:t>
            </a:r>
          </a:p>
          <a:p>
            <a:pPr algn="just"/>
            <a:r>
              <a:rPr lang="en-US" sz="1400" dirty="0">
                <a:latin typeface="+mj-lt"/>
              </a:rPr>
              <a:t>Now, it is the time to evaluate model performance.</a:t>
            </a:r>
          </a:p>
          <a:p>
            <a:pPr algn="just"/>
            <a:r>
              <a:rPr lang="en-US" sz="1400" dirty="0">
                <a:latin typeface="+mj-lt"/>
              </a:rPr>
              <a:t>For regression problems, there are two ways to compute the model performance. They are RMSE (Root Mean Square Error) and R-Squared </a:t>
            </a:r>
            <a:r>
              <a:rPr lang="en-US" sz="1400" dirty="0" smtClean="0">
                <a:latin typeface="+mj-lt"/>
              </a:rPr>
              <a:t>Value</a:t>
            </a:r>
          </a:p>
          <a:p>
            <a:pPr algn="just"/>
            <a:r>
              <a:rPr lang="en-US" sz="1400" b="1" dirty="0" smtClean="0"/>
              <a:t>RMSE:</a:t>
            </a:r>
          </a:p>
          <a:p>
            <a:pPr algn="just"/>
            <a:r>
              <a:rPr lang="en-US" sz="1400" dirty="0"/>
              <a:t>It gives us how spread the residuals are, given by the standard deviation of the residuals</a:t>
            </a:r>
            <a:r>
              <a:rPr lang="en-US" sz="1400" dirty="0" smtClean="0"/>
              <a:t>. </a:t>
            </a:r>
            <a:r>
              <a:rPr lang="en-US" sz="1400" dirty="0"/>
              <a:t>L</a:t>
            </a:r>
            <a:r>
              <a:rPr lang="en-US" sz="1400" dirty="0" smtClean="0"/>
              <a:t>ower </a:t>
            </a:r>
            <a:r>
              <a:rPr lang="en-US" sz="1400" dirty="0"/>
              <a:t>values of RMSE indicate better fit of data.</a:t>
            </a:r>
            <a:endParaRPr lang="en-US" sz="1400" b="1" dirty="0"/>
          </a:p>
          <a:p>
            <a:pPr algn="just"/>
            <a:endParaRPr lang="en-US" sz="1400" i="1" dirty="0" smtClean="0">
              <a:solidFill>
                <a:srgbClr val="408080"/>
              </a:solidFill>
            </a:endParaRPr>
          </a:p>
          <a:p>
            <a:pPr algn="just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Calculate and print Root Mean Square Error(RMSE)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1400" b="1" dirty="0" smtClean="0">
              <a:solidFill>
                <a:srgbClr val="008000"/>
              </a:solidFill>
            </a:endParaRPr>
          </a:p>
          <a:p>
            <a:pPr algn="just"/>
            <a:r>
              <a:rPr lang="en-US" sz="1400" b="1" dirty="0" smtClean="0">
                <a:solidFill>
                  <a:srgbClr val="008000"/>
                </a:solidFill>
              </a:rPr>
              <a:t>from</a:t>
            </a:r>
            <a:r>
              <a:rPr lang="en-US" sz="1400" dirty="0" smtClean="0"/>
              <a:t> </a:t>
            </a:r>
            <a:r>
              <a:rPr lang="en-US" sz="1400" b="1" dirty="0" err="1">
                <a:solidFill>
                  <a:srgbClr val="0000FF"/>
                </a:solidFill>
              </a:rPr>
              <a:t>sklearn.metrics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8000"/>
                </a:solidFill>
              </a:rPr>
              <a:t>import</a:t>
            </a:r>
            <a:r>
              <a:rPr lang="en-US" sz="1400" dirty="0"/>
              <a:t> </a:t>
            </a:r>
            <a:r>
              <a:rPr lang="en-US" sz="1400" dirty="0" err="1"/>
              <a:t>mean_squared_error</a:t>
            </a:r>
            <a:r>
              <a:rPr lang="en-US" sz="1400" dirty="0"/>
              <a:t> </a:t>
            </a:r>
            <a:endParaRPr lang="en-US" sz="1400" dirty="0" smtClean="0"/>
          </a:p>
          <a:p>
            <a:pPr algn="just"/>
            <a:r>
              <a:rPr lang="en-US" sz="1400" dirty="0" err="1" smtClean="0"/>
              <a:t>mse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mean_squared_error</a:t>
            </a:r>
            <a:r>
              <a:rPr lang="en-US" sz="1400" dirty="0"/>
              <a:t>(</a:t>
            </a:r>
            <a:r>
              <a:rPr lang="en-US" sz="1400" dirty="0" err="1"/>
              <a:t>y_test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) </a:t>
            </a:r>
            <a:endParaRPr lang="en-US" sz="1400" dirty="0" smtClean="0"/>
          </a:p>
          <a:p>
            <a:pPr algn="just"/>
            <a:r>
              <a:rPr lang="en-US" sz="1400" dirty="0" err="1" smtClean="0"/>
              <a:t>rmse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np</a:t>
            </a:r>
            <a:r>
              <a:rPr lang="en-US" sz="1400" dirty="0" err="1">
                <a:solidFill>
                  <a:srgbClr val="666666"/>
                </a:solidFill>
              </a:rPr>
              <a:t>.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mse</a:t>
            </a:r>
            <a:r>
              <a:rPr lang="en-US" sz="1400" dirty="0"/>
              <a:t>) </a:t>
            </a:r>
            <a:endParaRPr lang="en-US" sz="1400" dirty="0" smtClean="0"/>
          </a:p>
          <a:p>
            <a:pPr algn="just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"RMSE value: </a:t>
            </a:r>
            <a:r>
              <a:rPr lang="en-US" sz="1400" b="1" dirty="0">
                <a:solidFill>
                  <a:srgbClr val="BB6688"/>
                </a:solidFill>
              </a:rPr>
              <a:t>{:.4f}</a:t>
            </a:r>
            <a:r>
              <a:rPr lang="en-US" sz="1400" dirty="0">
                <a:solidFill>
                  <a:srgbClr val="BA2121"/>
                </a:solidFill>
              </a:rPr>
              <a:t>"</a:t>
            </a:r>
            <a:r>
              <a:rPr lang="en-US" sz="1400" dirty="0">
                <a:solidFill>
                  <a:srgbClr val="666666"/>
                </a:solidFill>
              </a:rPr>
              <a:t>.</a:t>
            </a:r>
            <a:r>
              <a:rPr lang="en-US" sz="1400" dirty="0"/>
              <a:t>format(</a:t>
            </a:r>
            <a:r>
              <a:rPr lang="en-US" sz="1400" dirty="0" err="1"/>
              <a:t>rmse</a:t>
            </a:r>
            <a:r>
              <a:rPr lang="en-US" sz="1400" dirty="0"/>
              <a:t>))</a:t>
            </a:r>
            <a:endParaRPr lang="en-US" sz="1400" dirty="0">
              <a:latin typeface="+mj-lt"/>
            </a:endParaRPr>
          </a:p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3714750"/>
            <a:ext cx="2154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RMSE value: 11.2273</a:t>
            </a:r>
          </a:p>
        </p:txBody>
      </p:sp>
    </p:spTree>
    <p:extLst>
      <p:ext uri="{BB962C8B-B14F-4D97-AF65-F5344CB8AC3E}">
        <p14:creationId xmlns:p14="http://schemas.microsoft.com/office/powerpoint/2010/main" val="13218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b="1" smtClean="0"/>
          </a:p>
          <a:p>
            <a:pPr algn="l"/>
            <a:r>
              <a:rPr lang="en-US" sz="1400" b="1" smtClean="0"/>
              <a:t>R2 Score:</a:t>
            </a:r>
          </a:p>
          <a:p>
            <a:pPr algn="l"/>
            <a:r>
              <a:rPr lang="en-US" sz="1400" smtClean="0"/>
              <a:t>It indicates the percentage of variance that is explained by the model.</a:t>
            </a:r>
            <a:endParaRPr lang="en-US" sz="1400" b="1" smtClean="0"/>
          </a:p>
          <a:p>
            <a:pPr algn="l"/>
            <a:r>
              <a:rPr lang="en-US" sz="1400" smtClean="0"/>
              <a:t>R2 Score = Explained Variation/Total Variation</a:t>
            </a:r>
          </a:p>
          <a:p>
            <a:pPr algn="l"/>
            <a:r>
              <a:rPr lang="en-US" sz="1400" smtClean="0"/>
              <a:t>The higher the R2 Score value, the better the model fits the data.</a:t>
            </a:r>
          </a:p>
          <a:p>
            <a:pPr algn="l"/>
            <a:endParaRPr lang="en-US" sz="1400" i="1" smtClean="0">
              <a:solidFill>
                <a:srgbClr val="408080"/>
              </a:solidFill>
            </a:endParaRPr>
          </a:p>
          <a:p>
            <a:pPr algn="l"/>
            <a:r>
              <a:rPr lang="en-US" sz="1400" i="1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Calculate and print r2_score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US" sz="1400" b="1" smtClean="0">
              <a:solidFill>
                <a:srgbClr val="008000"/>
              </a:solidFill>
            </a:endParaRPr>
          </a:p>
          <a:p>
            <a:pPr algn="l"/>
            <a:r>
              <a:rPr lang="en-US" sz="1400" b="1" smtClean="0">
                <a:solidFill>
                  <a:srgbClr val="008000"/>
                </a:solidFill>
              </a:rPr>
              <a:t>from</a:t>
            </a:r>
            <a:r>
              <a:rPr lang="en-US" sz="1400" smtClean="0"/>
              <a:t> </a:t>
            </a:r>
            <a:r>
              <a:rPr lang="en-US" sz="1400" b="1" smtClean="0">
                <a:solidFill>
                  <a:srgbClr val="0000FF"/>
                </a:solidFill>
              </a:rPr>
              <a:t>sklearn.metrics</a:t>
            </a:r>
            <a:r>
              <a:rPr lang="en-US" sz="1400" smtClean="0"/>
              <a:t> </a:t>
            </a:r>
            <a:r>
              <a:rPr lang="en-US" sz="1400" b="1" smtClean="0">
                <a:solidFill>
                  <a:srgbClr val="008000"/>
                </a:solidFill>
              </a:rPr>
              <a:t>import</a:t>
            </a:r>
            <a:r>
              <a:rPr lang="en-US" sz="1400" smtClean="0"/>
              <a:t> r2_score </a:t>
            </a:r>
          </a:p>
          <a:p>
            <a:pPr algn="l"/>
            <a:r>
              <a:rPr lang="en-US" sz="1400" smtClean="0">
                <a:solidFill>
                  <a:srgbClr val="008000"/>
                </a:solidFill>
              </a:rPr>
              <a:t>print</a:t>
            </a:r>
            <a:r>
              <a:rPr lang="en-US" sz="1400" smtClean="0"/>
              <a:t> (</a:t>
            </a:r>
            <a:r>
              <a:rPr lang="en-US" sz="1400" smtClean="0">
                <a:solidFill>
                  <a:srgbClr val="BA2121"/>
                </a:solidFill>
              </a:rPr>
              <a:t>"R2 Score value: </a:t>
            </a:r>
            <a:r>
              <a:rPr lang="en-US" sz="1400" b="1" smtClean="0">
                <a:solidFill>
                  <a:srgbClr val="BB6688"/>
                </a:solidFill>
              </a:rPr>
              <a:t>{:.4f}</a:t>
            </a:r>
            <a:r>
              <a:rPr lang="en-US" sz="1400" smtClean="0">
                <a:solidFill>
                  <a:srgbClr val="BA2121"/>
                </a:solidFill>
              </a:rPr>
              <a:t>"</a:t>
            </a:r>
            <a:r>
              <a:rPr lang="en-US" sz="1400" smtClean="0">
                <a:solidFill>
                  <a:srgbClr val="666666"/>
                </a:solidFill>
              </a:rPr>
              <a:t>.</a:t>
            </a:r>
            <a:r>
              <a:rPr lang="en-US" sz="1400" smtClean="0"/>
              <a:t>format(r2_score(y_test, y_pred)))</a:t>
            </a:r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8254" y="3257550"/>
            <a:ext cx="230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Score value: 0.5789</a:t>
            </a:r>
          </a:p>
        </p:txBody>
      </p:sp>
    </p:spTree>
    <p:extLst>
      <p:ext uri="{BB962C8B-B14F-4D97-AF65-F5344CB8AC3E}">
        <p14:creationId xmlns:p14="http://schemas.microsoft.com/office/powerpoint/2010/main" val="36572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b="1" dirty="0" smtClean="0"/>
          </a:p>
          <a:p>
            <a:pPr algn="l"/>
            <a:r>
              <a:rPr lang="en-US" sz="1400" b="1" dirty="0" smtClean="0"/>
              <a:t>Interpretation </a:t>
            </a:r>
            <a:r>
              <a:rPr lang="en-US" sz="1400" b="1" dirty="0"/>
              <a:t>and </a:t>
            </a:r>
            <a:r>
              <a:rPr lang="en-US" sz="1400" b="1" dirty="0" smtClean="0"/>
              <a:t>Conclusion:</a:t>
            </a:r>
          </a:p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Plot the Regression 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scatter</a:t>
            </a:r>
            <a:r>
              <a:rPr lang="en-US" sz="1400" dirty="0" smtClean="0"/>
              <a:t>(X</a:t>
            </a:r>
            <a:r>
              <a:rPr lang="en-US" sz="1400" dirty="0"/>
              <a:t>, y, color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BA2121"/>
                </a:solidFill>
              </a:rPr>
              <a:t>'blue'</a:t>
            </a:r>
            <a:r>
              <a:rPr lang="en-US" sz="1400" dirty="0"/>
              <a:t>, label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BA2121"/>
                </a:solidFill>
              </a:rPr>
              <a:t>'Scatter Plot'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plot</a:t>
            </a:r>
            <a:r>
              <a:rPr lang="en-US" sz="1400" dirty="0" smtClean="0"/>
              <a:t>(</a:t>
            </a:r>
            <a:r>
              <a:rPr lang="en-US" sz="1400" dirty="0" err="1" smtClean="0"/>
              <a:t>X_test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, color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BA2121"/>
                </a:solidFill>
              </a:rPr>
              <a:t>'black'</a:t>
            </a:r>
            <a:r>
              <a:rPr lang="en-US" sz="1400" dirty="0"/>
              <a:t>, </a:t>
            </a:r>
            <a:r>
              <a:rPr lang="en-US" sz="1400" dirty="0" err="1"/>
              <a:t>linewidth</a:t>
            </a:r>
            <a:r>
              <a:rPr lang="en-US" sz="1400" dirty="0">
                <a:solidFill>
                  <a:srgbClr val="666666"/>
                </a:solidFill>
              </a:rPr>
              <a:t>=3</a:t>
            </a:r>
            <a:r>
              <a:rPr lang="en-US" sz="1400" dirty="0"/>
              <a:t>, label 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BA2121"/>
                </a:solidFill>
              </a:rPr>
              <a:t>'Regression Line'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title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'Relationship between Sales and Advertising'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xlabel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'Sales'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ylabel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'Advertising'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legend</a:t>
            </a:r>
            <a:r>
              <a:rPr lang="en-US" sz="1400" dirty="0" smtClean="0"/>
              <a:t>(</a:t>
            </a:r>
            <a:r>
              <a:rPr lang="en-US" sz="1400" dirty="0" err="1" smtClean="0"/>
              <a:t>loc</a:t>
            </a:r>
            <a:r>
              <a:rPr lang="en-US" sz="1400" dirty="0" smtClean="0">
                <a:solidFill>
                  <a:srgbClr val="666666"/>
                </a:solidFill>
              </a:rPr>
              <a:t>=4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r>
              <a:rPr lang="en-US" sz="1400" dirty="0" err="1" smtClean="0"/>
              <a:t>plt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show</a:t>
            </a:r>
            <a:r>
              <a:rPr lang="en-US" sz="1400" dirty="0"/>
              <a:t>()</a:t>
            </a:r>
            <a:endParaRPr lang="en-US" sz="1400" b="1" dirty="0"/>
          </a:p>
          <a:p>
            <a:pPr algn="l"/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11" y="2266950"/>
            <a:ext cx="2980674" cy="21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r>
              <a:rPr lang="en-US" sz="1400" b="1" dirty="0"/>
              <a:t>Residual </a:t>
            </a:r>
            <a:r>
              <a:rPr lang="en-US" sz="1400" b="1" dirty="0" smtClean="0"/>
              <a:t>analysis:</a:t>
            </a:r>
          </a:p>
          <a:p>
            <a:pPr algn="l"/>
            <a:r>
              <a:rPr lang="en-US" sz="1400" dirty="0"/>
              <a:t>we should validate our model by defining and examining residual </a:t>
            </a:r>
            <a:r>
              <a:rPr lang="en-US" sz="1400" dirty="0" smtClean="0"/>
              <a:t>plots.</a:t>
            </a:r>
          </a:p>
          <a:p>
            <a:pPr algn="l"/>
            <a:r>
              <a:rPr lang="en-US" sz="1400" dirty="0" smtClean="0"/>
              <a:t>The </a:t>
            </a:r>
            <a:r>
              <a:rPr lang="en-US" sz="1400" dirty="0"/>
              <a:t>difference between the observed value of the dependent variable (y) and the predicted value (</a:t>
            </a:r>
            <a:r>
              <a:rPr lang="en-US" sz="1400" dirty="0" err="1"/>
              <a:t>ŷi</a:t>
            </a:r>
            <a:r>
              <a:rPr lang="en-US" sz="1400" dirty="0"/>
              <a:t>) is called the residual and is denoted by e. The scatter-plot of these residuals is called residual plot.</a:t>
            </a:r>
            <a:endParaRPr lang="en-US" sz="1400" b="1" dirty="0"/>
          </a:p>
          <a:p>
            <a:pPr algn="l"/>
            <a:r>
              <a:rPr lang="en-US" sz="1400" dirty="0"/>
              <a:t>If we take a look at the generated ‘Residual errors’ plot, we can clearly see that the train data plot pattern is </a:t>
            </a:r>
            <a:r>
              <a:rPr lang="en-US" sz="1400" dirty="0" smtClean="0"/>
              <a:t>non-random</a:t>
            </a:r>
            <a:r>
              <a:rPr lang="en-US" sz="1400" dirty="0"/>
              <a:t>. Same is the case with the test data plot pattern. So, it suggests a better-fit for a non-linear model</a:t>
            </a:r>
            <a:r>
              <a:rPr lang="en-US" sz="1400" dirty="0" smtClean="0"/>
              <a:t>.</a:t>
            </a:r>
          </a:p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Plotting residual errors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dirty="0" err="1" smtClean="0"/>
              <a:t>plt</a:t>
            </a:r>
            <a:r>
              <a:rPr lang="en-US" sz="1200" dirty="0" err="1" smtClean="0">
                <a:solidFill>
                  <a:srgbClr val="666666"/>
                </a:solidFill>
              </a:rPr>
              <a:t>.</a:t>
            </a:r>
            <a:r>
              <a:rPr lang="en-US" sz="1200" dirty="0" err="1" smtClean="0"/>
              <a:t>scatter</a:t>
            </a:r>
            <a:r>
              <a:rPr lang="en-US" sz="1200" dirty="0" smtClean="0"/>
              <a:t>(</a:t>
            </a:r>
            <a:r>
              <a:rPr lang="en-US" sz="1200" dirty="0" err="1" smtClean="0"/>
              <a:t>lm</a:t>
            </a:r>
            <a:r>
              <a:rPr lang="en-US" sz="1200" dirty="0" err="1" smtClean="0">
                <a:solidFill>
                  <a:srgbClr val="666666"/>
                </a:solidFill>
              </a:rPr>
              <a:t>.</a:t>
            </a:r>
            <a:r>
              <a:rPr lang="en-US" sz="1200" dirty="0" err="1" smtClean="0"/>
              <a:t>predict</a:t>
            </a:r>
            <a:r>
              <a:rPr lang="en-US" sz="1200" dirty="0" smtClean="0"/>
              <a:t>(</a:t>
            </a:r>
            <a:r>
              <a:rPr lang="en-US" sz="1200" dirty="0" err="1" smtClean="0"/>
              <a:t>X_train</a:t>
            </a:r>
            <a:r>
              <a:rPr lang="en-US" sz="1200" dirty="0"/>
              <a:t>), </a:t>
            </a:r>
            <a:r>
              <a:rPr lang="en-US" sz="1200" dirty="0" err="1"/>
              <a:t>lm</a:t>
            </a:r>
            <a:r>
              <a:rPr lang="en-US" sz="1200" dirty="0" err="1">
                <a:solidFill>
                  <a:srgbClr val="666666"/>
                </a:solidFill>
              </a:rPr>
              <a:t>.</a:t>
            </a:r>
            <a:r>
              <a:rPr lang="en-US" sz="1200" dirty="0" err="1"/>
              <a:t>predict</a:t>
            </a:r>
            <a:r>
              <a:rPr lang="en-US" sz="1200" dirty="0"/>
              <a:t>(</a:t>
            </a:r>
            <a:r>
              <a:rPr lang="en-US" sz="1200" dirty="0" err="1"/>
              <a:t>X_train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666666"/>
                </a:solidFill>
              </a:rPr>
              <a:t>-</a:t>
            </a:r>
            <a:r>
              <a:rPr lang="en-US" sz="1200" dirty="0"/>
              <a:t> </a:t>
            </a:r>
            <a:r>
              <a:rPr lang="en-US" sz="1200" dirty="0" err="1"/>
              <a:t>y_train</a:t>
            </a:r>
            <a:r>
              <a:rPr lang="en-US" sz="1200" dirty="0"/>
              <a:t>, color </a:t>
            </a:r>
            <a:r>
              <a:rPr lang="en-US" sz="1200" dirty="0">
                <a:solidFill>
                  <a:srgbClr val="666666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BA2121"/>
                </a:solidFill>
              </a:rPr>
              <a:t>'red'</a:t>
            </a:r>
            <a:r>
              <a:rPr lang="en-US" sz="1200" dirty="0"/>
              <a:t>, label </a:t>
            </a:r>
            <a:r>
              <a:rPr lang="en-US" sz="1200" dirty="0">
                <a:solidFill>
                  <a:srgbClr val="666666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BA2121"/>
                </a:solidFill>
              </a:rPr>
              <a:t>'Train data</a:t>
            </a:r>
            <a:r>
              <a:rPr lang="en-US" sz="1200" dirty="0" smtClean="0">
                <a:solidFill>
                  <a:srgbClr val="BA2121"/>
                </a:solidFill>
              </a:rPr>
              <a:t>'</a:t>
            </a:r>
            <a:r>
              <a:rPr lang="en-US" sz="1200" dirty="0" smtClean="0"/>
              <a:t>)</a:t>
            </a:r>
          </a:p>
          <a:p>
            <a:pPr algn="l"/>
            <a:r>
              <a:rPr lang="en-US" sz="1200" dirty="0" err="1" smtClean="0"/>
              <a:t>plt</a:t>
            </a:r>
            <a:r>
              <a:rPr lang="en-US" sz="1200" dirty="0" err="1" smtClean="0">
                <a:solidFill>
                  <a:srgbClr val="666666"/>
                </a:solidFill>
              </a:rPr>
              <a:t>.</a:t>
            </a:r>
            <a:r>
              <a:rPr lang="en-US" sz="1200" dirty="0" err="1" smtClean="0"/>
              <a:t>scatter</a:t>
            </a:r>
            <a:r>
              <a:rPr lang="en-US" sz="1200" dirty="0" smtClean="0"/>
              <a:t>(</a:t>
            </a:r>
            <a:r>
              <a:rPr lang="en-US" sz="1200" dirty="0" err="1" smtClean="0"/>
              <a:t>lm</a:t>
            </a:r>
            <a:r>
              <a:rPr lang="en-US" sz="1200" dirty="0" err="1" smtClean="0">
                <a:solidFill>
                  <a:srgbClr val="666666"/>
                </a:solidFill>
              </a:rPr>
              <a:t>.</a:t>
            </a:r>
            <a:r>
              <a:rPr lang="en-US" sz="1200" dirty="0" err="1" smtClean="0"/>
              <a:t>predict</a:t>
            </a:r>
            <a:r>
              <a:rPr lang="en-US" sz="1200" dirty="0" smtClean="0"/>
              <a:t>(</a:t>
            </a:r>
            <a:r>
              <a:rPr lang="en-US" sz="1200" dirty="0" err="1" smtClean="0"/>
              <a:t>X_test</a:t>
            </a:r>
            <a:r>
              <a:rPr lang="en-US" sz="1200" dirty="0"/>
              <a:t>), </a:t>
            </a:r>
            <a:r>
              <a:rPr lang="en-US" sz="1200" dirty="0" err="1"/>
              <a:t>lm</a:t>
            </a:r>
            <a:r>
              <a:rPr lang="en-US" sz="1200" dirty="0" err="1">
                <a:solidFill>
                  <a:srgbClr val="666666"/>
                </a:solidFill>
              </a:rPr>
              <a:t>.</a:t>
            </a:r>
            <a:r>
              <a:rPr lang="en-US" sz="1200" dirty="0" err="1"/>
              <a:t>predict</a:t>
            </a:r>
            <a:r>
              <a:rPr lang="en-US" sz="1200" dirty="0"/>
              <a:t>(</a:t>
            </a:r>
            <a:r>
              <a:rPr lang="en-US" sz="1200" dirty="0" err="1"/>
              <a:t>X_test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666666"/>
                </a:solidFill>
              </a:rPr>
              <a:t>-</a:t>
            </a:r>
            <a:r>
              <a:rPr lang="en-US" sz="1200" dirty="0"/>
              <a:t> </a:t>
            </a:r>
            <a:r>
              <a:rPr lang="en-US" sz="1200" dirty="0" err="1"/>
              <a:t>y_test</a:t>
            </a:r>
            <a:r>
              <a:rPr lang="en-US" sz="1200" dirty="0"/>
              <a:t>, color </a:t>
            </a:r>
            <a:r>
              <a:rPr lang="en-US" sz="1200" dirty="0">
                <a:solidFill>
                  <a:srgbClr val="666666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BA2121"/>
                </a:solidFill>
              </a:rPr>
              <a:t>'blue'</a:t>
            </a:r>
            <a:r>
              <a:rPr lang="en-US" sz="1200" dirty="0"/>
              <a:t>, label </a:t>
            </a:r>
            <a:r>
              <a:rPr lang="en-US" sz="1200" dirty="0">
                <a:solidFill>
                  <a:srgbClr val="666666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BA2121"/>
                </a:solidFill>
              </a:rPr>
              <a:t>'Test data'</a:t>
            </a:r>
            <a:r>
              <a:rPr lang="en-US" sz="1200" dirty="0"/>
              <a:t>) </a:t>
            </a:r>
            <a:endParaRPr lang="en-US" sz="1200" dirty="0" smtClean="0"/>
          </a:p>
          <a:p>
            <a:pPr algn="l"/>
            <a:r>
              <a:rPr lang="en-US" sz="1200" dirty="0" err="1" smtClean="0"/>
              <a:t>plt</a:t>
            </a:r>
            <a:r>
              <a:rPr lang="en-US" sz="1200" dirty="0" err="1" smtClean="0">
                <a:solidFill>
                  <a:srgbClr val="666666"/>
                </a:solidFill>
              </a:rPr>
              <a:t>.</a:t>
            </a:r>
            <a:r>
              <a:rPr lang="en-US" sz="1200" dirty="0" err="1" smtClean="0"/>
              <a:t>hlines</a:t>
            </a:r>
            <a:r>
              <a:rPr lang="en-US" sz="1200" dirty="0" smtClean="0"/>
              <a:t>(</a:t>
            </a:r>
            <a:r>
              <a:rPr lang="en-US" sz="1200" dirty="0" err="1" smtClean="0"/>
              <a:t>xmin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666666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666666"/>
                </a:solidFill>
              </a:rPr>
              <a:t>0</a:t>
            </a:r>
            <a:r>
              <a:rPr lang="en-US" sz="1200" dirty="0"/>
              <a:t>, </a:t>
            </a:r>
            <a:r>
              <a:rPr lang="en-US" sz="1200" dirty="0" err="1"/>
              <a:t>xmax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666666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666666"/>
                </a:solidFill>
              </a:rPr>
              <a:t>50</a:t>
            </a:r>
            <a:r>
              <a:rPr lang="en-US" sz="1200" dirty="0"/>
              <a:t>, y </a:t>
            </a:r>
            <a:r>
              <a:rPr lang="en-US" sz="1200" dirty="0">
                <a:solidFill>
                  <a:srgbClr val="666666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666666"/>
                </a:solidFill>
              </a:rPr>
              <a:t>0</a:t>
            </a:r>
            <a:r>
              <a:rPr lang="en-US" sz="1200" dirty="0"/>
              <a:t>, </a:t>
            </a:r>
            <a:r>
              <a:rPr lang="en-US" sz="1200" dirty="0" err="1"/>
              <a:t>linewidth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666666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666666"/>
                </a:solidFill>
              </a:rPr>
              <a:t>3</a:t>
            </a:r>
            <a:r>
              <a:rPr lang="en-US" sz="1200" dirty="0"/>
              <a:t>) </a:t>
            </a:r>
            <a:endParaRPr lang="en-US" sz="1200" dirty="0" smtClean="0"/>
          </a:p>
          <a:p>
            <a:pPr algn="l"/>
            <a:r>
              <a:rPr lang="en-US" sz="1200" dirty="0" err="1" smtClean="0"/>
              <a:t>plt</a:t>
            </a:r>
            <a:r>
              <a:rPr lang="en-US" sz="1200" dirty="0" err="1" smtClean="0">
                <a:solidFill>
                  <a:srgbClr val="666666"/>
                </a:solidFill>
              </a:rPr>
              <a:t>.</a:t>
            </a:r>
            <a:r>
              <a:rPr lang="en-US" sz="1200" dirty="0" err="1" smtClean="0"/>
              <a:t>title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BA2121"/>
                </a:solidFill>
              </a:rPr>
              <a:t>'Residual errors'</a:t>
            </a:r>
            <a:r>
              <a:rPr lang="en-US" sz="1200" dirty="0"/>
              <a:t>) </a:t>
            </a:r>
            <a:endParaRPr lang="en-US" sz="1200" dirty="0" smtClean="0"/>
          </a:p>
          <a:p>
            <a:pPr algn="l"/>
            <a:r>
              <a:rPr lang="en-US" sz="1200" dirty="0" err="1" smtClean="0"/>
              <a:t>plt</a:t>
            </a:r>
            <a:r>
              <a:rPr lang="en-US" sz="1200" dirty="0" err="1" smtClean="0">
                <a:solidFill>
                  <a:srgbClr val="666666"/>
                </a:solidFill>
              </a:rPr>
              <a:t>.</a:t>
            </a:r>
            <a:r>
              <a:rPr lang="en-US" sz="1200" dirty="0" err="1" smtClean="0"/>
              <a:t>legend</a:t>
            </a:r>
            <a:r>
              <a:rPr lang="en-US" sz="1200" dirty="0" smtClean="0"/>
              <a:t>(</a:t>
            </a:r>
            <a:r>
              <a:rPr lang="en-US" sz="1200" dirty="0" err="1" smtClean="0"/>
              <a:t>loc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666666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666666"/>
                </a:solidFill>
              </a:rPr>
              <a:t>4</a:t>
            </a:r>
            <a:r>
              <a:rPr lang="en-US" sz="1200" dirty="0"/>
              <a:t>) </a:t>
            </a:r>
            <a:endParaRPr lang="en-US" sz="1200" dirty="0" smtClean="0"/>
          </a:p>
          <a:p>
            <a:pPr algn="l"/>
            <a:r>
              <a:rPr lang="en-US" sz="1200" dirty="0" err="1" smtClean="0"/>
              <a:t>plt</a:t>
            </a:r>
            <a:r>
              <a:rPr lang="en-US" sz="1200" dirty="0" err="1" smtClean="0">
                <a:solidFill>
                  <a:srgbClr val="666666"/>
                </a:solidFill>
              </a:rPr>
              <a:t>.</a:t>
            </a:r>
            <a:r>
              <a:rPr lang="en-US" sz="1200" dirty="0" err="1" smtClean="0"/>
              <a:t>show</a:t>
            </a:r>
            <a:r>
              <a:rPr lang="en-US" sz="1200" dirty="0"/>
              <a:t>()</a:t>
            </a:r>
            <a:endParaRPr lang="en-US" sz="12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38" y="2419350"/>
            <a:ext cx="2852277" cy="19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971550"/>
            <a:ext cx="8208912" cy="2982516"/>
          </a:xfrm>
        </p:spPr>
        <p:txBody>
          <a:bodyPr/>
          <a:lstStyle/>
          <a:p>
            <a:pPr algn="l"/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Checking for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Overfitting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Underfitting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 the 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dirty="0">
              <a:solidFill>
                <a:srgbClr val="008000"/>
              </a:solidFill>
            </a:endParaRPr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"Training set score: </a:t>
            </a:r>
            <a:r>
              <a:rPr lang="en-US" sz="1400" b="1" dirty="0">
                <a:solidFill>
                  <a:srgbClr val="BB6688"/>
                </a:solidFill>
              </a:rPr>
              <a:t>{:.4f}</a:t>
            </a:r>
            <a:r>
              <a:rPr lang="en-US" sz="1400" dirty="0">
                <a:solidFill>
                  <a:srgbClr val="BA2121"/>
                </a:solidFill>
              </a:rPr>
              <a:t>"</a:t>
            </a:r>
            <a:r>
              <a:rPr lang="en-US" sz="1400" dirty="0">
                <a:solidFill>
                  <a:srgbClr val="666666"/>
                </a:solidFill>
              </a:rPr>
              <a:t>.</a:t>
            </a:r>
            <a:r>
              <a:rPr lang="en-US" sz="1400" dirty="0"/>
              <a:t>format(</a:t>
            </a:r>
            <a:r>
              <a:rPr lang="en-US" sz="1400" dirty="0" err="1"/>
              <a:t>lm</a:t>
            </a:r>
            <a:r>
              <a:rPr lang="en-US" sz="1400" dirty="0" err="1">
                <a:solidFill>
                  <a:srgbClr val="666666"/>
                </a:solidFill>
              </a:rPr>
              <a:t>.</a:t>
            </a:r>
            <a:r>
              <a:rPr lang="en-US" sz="1400" dirty="0" err="1"/>
              <a:t>score</a:t>
            </a:r>
            <a:r>
              <a:rPr lang="en-US" sz="1400" dirty="0"/>
              <a:t>(</a:t>
            </a:r>
            <a:r>
              <a:rPr lang="en-US" sz="1400" dirty="0" err="1"/>
              <a:t>X_train,y_train</a:t>
            </a:r>
            <a:r>
              <a:rPr lang="en-US" sz="1400" dirty="0"/>
              <a:t>))) </a:t>
            </a:r>
            <a:endParaRPr lang="en-US" sz="1400" dirty="0" smtClean="0"/>
          </a:p>
          <a:p>
            <a:pPr algn="l"/>
            <a:r>
              <a:rPr lang="en-US" sz="1400" dirty="0" smtClean="0">
                <a:solidFill>
                  <a:srgbClr val="00800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BA2121"/>
                </a:solidFill>
              </a:rPr>
              <a:t>"Test set </a:t>
            </a:r>
            <a:r>
              <a:rPr lang="en-US" sz="1400" dirty="0" smtClean="0">
                <a:solidFill>
                  <a:srgbClr val="BA2121"/>
                </a:solidFill>
              </a:rPr>
              <a:t>score</a:t>
            </a:r>
            <a:r>
              <a:rPr lang="en-US" sz="1400" dirty="0">
                <a:solidFill>
                  <a:srgbClr val="BA2121"/>
                </a:solidFill>
              </a:rPr>
              <a:t>: </a:t>
            </a:r>
            <a:r>
              <a:rPr lang="en-US" sz="1400" b="1" dirty="0">
                <a:solidFill>
                  <a:srgbClr val="BB6688"/>
                </a:solidFill>
              </a:rPr>
              <a:t>{:.4f}</a:t>
            </a:r>
            <a:r>
              <a:rPr lang="en-US" sz="1400" dirty="0">
                <a:solidFill>
                  <a:srgbClr val="BA2121"/>
                </a:solidFill>
              </a:rPr>
              <a:t>"</a:t>
            </a:r>
            <a:r>
              <a:rPr lang="en-US" sz="1400" dirty="0">
                <a:solidFill>
                  <a:srgbClr val="666666"/>
                </a:solidFill>
              </a:rPr>
              <a:t>.</a:t>
            </a:r>
            <a:r>
              <a:rPr lang="en-US" sz="1400" dirty="0"/>
              <a:t>format(</a:t>
            </a:r>
            <a:r>
              <a:rPr lang="en-US" sz="1400" dirty="0" err="1"/>
              <a:t>lm</a:t>
            </a:r>
            <a:r>
              <a:rPr lang="en-US" sz="1400" dirty="0" err="1">
                <a:solidFill>
                  <a:srgbClr val="666666"/>
                </a:solidFill>
              </a:rPr>
              <a:t>.</a:t>
            </a:r>
            <a:r>
              <a:rPr lang="en-US" sz="1400" dirty="0" err="1"/>
              <a:t>score</a:t>
            </a:r>
            <a:r>
              <a:rPr lang="en-US" sz="1400" dirty="0"/>
              <a:t>(</a:t>
            </a:r>
            <a:r>
              <a:rPr lang="en-US" sz="1400" dirty="0" err="1"/>
              <a:t>X_test,y_test</a:t>
            </a:r>
            <a:r>
              <a:rPr lang="en-US" sz="1400" dirty="0" smtClean="0"/>
              <a:t>)))</a:t>
            </a:r>
          </a:p>
          <a:p>
            <a:pPr algn="l"/>
            <a:endParaRPr lang="en-US" sz="1400" i="1" dirty="0" smtClean="0">
              <a:solidFill>
                <a:srgbClr val="408080"/>
              </a:solidFill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Save model for future use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b="1" dirty="0" smtClean="0">
              <a:solidFill>
                <a:srgbClr val="008000"/>
              </a:solidFill>
            </a:endParaRPr>
          </a:p>
          <a:p>
            <a:pPr algn="l"/>
            <a:r>
              <a:rPr lang="en-US" sz="1400" b="1" dirty="0" smtClean="0">
                <a:solidFill>
                  <a:srgbClr val="008000"/>
                </a:solidFill>
              </a:rPr>
              <a:t>from</a:t>
            </a:r>
            <a:r>
              <a:rPr lang="en-US" sz="1400" dirty="0" smtClean="0"/>
              <a:t> </a:t>
            </a:r>
            <a:r>
              <a:rPr lang="en-US" sz="1400" b="1" dirty="0" err="1">
                <a:solidFill>
                  <a:srgbClr val="0000FF"/>
                </a:solidFill>
              </a:rPr>
              <a:t>sklearn.externals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8000"/>
                </a:solidFill>
              </a:rPr>
              <a:t>import</a:t>
            </a:r>
            <a:r>
              <a:rPr lang="en-US" sz="1400" dirty="0"/>
              <a:t> </a:t>
            </a:r>
            <a:r>
              <a:rPr lang="en-US" sz="1400" dirty="0" err="1"/>
              <a:t>joblib</a:t>
            </a:r>
            <a:r>
              <a:rPr lang="en-US" sz="1400" dirty="0"/>
              <a:t> </a:t>
            </a:r>
            <a:endParaRPr lang="en-US" sz="1400" dirty="0" smtClean="0"/>
          </a:p>
          <a:p>
            <a:pPr algn="l"/>
            <a:r>
              <a:rPr lang="en-US" sz="1400" dirty="0" err="1" smtClean="0"/>
              <a:t>joblib</a:t>
            </a:r>
            <a:r>
              <a:rPr lang="en-US" sz="1400" dirty="0" err="1" smtClean="0">
                <a:solidFill>
                  <a:srgbClr val="666666"/>
                </a:solidFill>
              </a:rPr>
              <a:t>.</a:t>
            </a:r>
            <a:r>
              <a:rPr lang="en-US" sz="1400" dirty="0" err="1" smtClean="0"/>
              <a:t>dump</a:t>
            </a:r>
            <a:r>
              <a:rPr lang="en-US" sz="1400" dirty="0" smtClean="0"/>
              <a:t>(lm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BA2121"/>
                </a:solidFill>
              </a:rPr>
              <a:t>'</a:t>
            </a:r>
            <a:r>
              <a:rPr lang="en-US" sz="1400" dirty="0" err="1">
                <a:solidFill>
                  <a:srgbClr val="BA2121"/>
                </a:solidFill>
              </a:rPr>
              <a:t>lm_regressor.pkl</a:t>
            </a:r>
            <a:r>
              <a:rPr lang="en-US" sz="1400" dirty="0">
                <a:solidFill>
                  <a:srgbClr val="BA2121"/>
                </a:solidFill>
              </a:rPr>
              <a:t>'</a:t>
            </a:r>
            <a:r>
              <a:rPr lang="en-US" sz="1400" dirty="0"/>
              <a:t>) </a:t>
            </a:r>
            <a:endParaRPr lang="en-US" sz="1400" dirty="0" smtClean="0"/>
          </a:p>
          <a:p>
            <a:pPr algn="l"/>
            <a:endParaRPr lang="en-US" sz="1400" i="1" dirty="0" smtClean="0">
              <a:solidFill>
                <a:srgbClr val="408080"/>
              </a:solidFill>
            </a:endParaRP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To load the </a:t>
            </a:r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model</a:t>
            </a:r>
          </a:p>
          <a:p>
            <a:pPr algn="l"/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lm2=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joblib.load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i="1" dirty="0" err="1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lm_regressor.pkl</a:t>
            </a:r>
            <a:r>
              <a:rPr lang="en-US" sz="1400" i="1" dirty="0">
                <a:solidFill>
                  <a:srgbClr val="408080"/>
                </a:solidFill>
                <a:latin typeface="Courier New" pitchFamily="49" charset="0"/>
                <a:cs typeface="Courier New" pitchFamily="49" charset="0"/>
              </a:rPr>
              <a:t>')</a:t>
            </a:r>
            <a:endParaRPr lang="en-US" sz="1400" i="1" dirty="0" smtClean="0">
              <a:solidFill>
                <a:srgbClr val="4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4600" y="1504950"/>
            <a:ext cx="2571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Training set score: 0.2861</a:t>
            </a:r>
          </a:p>
          <a:p>
            <a:r>
              <a:rPr lang="en-US" dirty="0"/>
              <a:t>Test set score: 0.5789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3874477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lm_regressor.pkl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869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905000" y="1885950"/>
            <a:ext cx="6818658" cy="2448272"/>
          </a:xfrm>
        </p:spPr>
        <p:txBody>
          <a:bodyPr/>
          <a:lstStyle/>
          <a:p>
            <a:r>
              <a:rPr lang="en-US" sz="1200" dirty="0"/>
              <a:t>i. Machine learning notes by Andrew Ng</a:t>
            </a:r>
          </a:p>
          <a:p>
            <a:r>
              <a:rPr lang="en-US" sz="1200" dirty="0"/>
              <a:t>ii. </a:t>
            </a:r>
            <a:r>
              <a:rPr lang="en-US" sz="1200" u="sng" dirty="0">
                <a:hlinkClick r:id="rId2"/>
              </a:rPr>
              <a:t>https://en.wikipedia.org/wiki/Linear_regression</a:t>
            </a:r>
            <a:endParaRPr lang="en-US" sz="1200" dirty="0"/>
          </a:p>
          <a:p>
            <a:r>
              <a:rPr lang="en-US" sz="1200" dirty="0" err="1"/>
              <a:t>iii.</a:t>
            </a:r>
            <a:r>
              <a:rPr lang="en-US" sz="1200" u="sng" dirty="0" err="1">
                <a:hlinkClick r:id="rId3"/>
              </a:rPr>
              <a:t>https</a:t>
            </a:r>
            <a:r>
              <a:rPr lang="en-US" sz="1200" u="sng" dirty="0">
                <a:hlinkClick r:id="rId3"/>
              </a:rPr>
              <a:t>://en.wikipedia.org/wiki/</a:t>
            </a:r>
            <a:r>
              <a:rPr lang="en-US" sz="1200" u="sng" dirty="0" err="1">
                <a:hlinkClick r:id="rId3"/>
              </a:rPr>
              <a:t>Simple_linear_regression</a:t>
            </a:r>
            <a:endParaRPr lang="en-US" sz="1200" dirty="0"/>
          </a:p>
          <a:p>
            <a:r>
              <a:rPr lang="en-US" sz="1200" dirty="0"/>
              <a:t>iv. </a:t>
            </a:r>
            <a:r>
              <a:rPr lang="en-US" sz="1200" u="sng" dirty="0">
                <a:hlinkClick r:id="rId4"/>
              </a:rPr>
              <a:t>https://en.wikipedia.org/wiki/Ordinary_least_squares</a:t>
            </a:r>
            <a:endParaRPr lang="en-US" sz="1200" dirty="0"/>
          </a:p>
          <a:p>
            <a:r>
              <a:rPr lang="en-US" sz="1200" dirty="0"/>
              <a:t>v. </a:t>
            </a:r>
            <a:r>
              <a:rPr lang="en-US" sz="1200" u="sng" dirty="0">
                <a:hlinkClick r:id="rId5"/>
              </a:rPr>
              <a:t>https://en.wikipedia.org/wiki/Root-mean-square_deviation</a:t>
            </a:r>
            <a:endParaRPr lang="en-US" sz="1200" dirty="0"/>
          </a:p>
          <a:p>
            <a:r>
              <a:rPr lang="en-US" sz="1200" dirty="0"/>
              <a:t>vi. </a:t>
            </a:r>
            <a:r>
              <a:rPr lang="en-US" sz="1200" u="sng" dirty="0">
                <a:hlinkClick r:id="rId6"/>
              </a:rPr>
              <a:t>https://en.wikipedia.org/wiki/Coefficient_of_determination</a:t>
            </a:r>
            <a:endParaRPr lang="en-US" sz="1200" dirty="0"/>
          </a:p>
          <a:p>
            <a:r>
              <a:rPr lang="en-US" sz="1200" dirty="0" err="1"/>
              <a:t>vii.</a:t>
            </a:r>
            <a:r>
              <a:rPr lang="en-US" sz="1200" u="sng" dirty="0" err="1">
                <a:hlinkClick r:id="rId7"/>
              </a:rPr>
              <a:t>https</a:t>
            </a:r>
            <a:r>
              <a:rPr lang="en-US" sz="1200" u="sng" dirty="0">
                <a:hlinkClick r:id="rId7"/>
              </a:rPr>
              <a:t>://www.statisticssolutions.com/assumptions-of-linear-regression/</a:t>
            </a:r>
            <a:endParaRPr lang="en-US" sz="1200" dirty="0"/>
          </a:p>
          <a:p>
            <a:r>
              <a:rPr lang="en-US" sz="1200" dirty="0" err="1"/>
              <a:t>viii.Python</a:t>
            </a:r>
            <a:r>
              <a:rPr lang="en-US" sz="1200" dirty="0"/>
              <a:t> Data Science Handbook by Jake </a:t>
            </a:r>
            <a:r>
              <a:rPr lang="en-US" sz="1200" dirty="0" err="1"/>
              <a:t>VanderPlas</a:t>
            </a:r>
            <a:endParaRPr lang="en-US" sz="1200" dirty="0"/>
          </a:p>
          <a:p>
            <a:r>
              <a:rPr lang="en-US" sz="1200" dirty="0"/>
              <a:t>ix. Hands-On Machine Learning with </a:t>
            </a:r>
            <a:r>
              <a:rPr lang="en-US" sz="1200" dirty="0" err="1"/>
              <a:t>Scikit</a:t>
            </a:r>
            <a:r>
              <a:rPr lang="en-US" sz="1200" dirty="0"/>
              <a:t> Learn and </a:t>
            </a:r>
            <a:r>
              <a:rPr lang="en-US" sz="1200" dirty="0" err="1"/>
              <a:t>Tensorflow</a:t>
            </a:r>
            <a:r>
              <a:rPr lang="en-US" sz="1200" dirty="0"/>
              <a:t> by </a:t>
            </a:r>
            <a:r>
              <a:rPr lang="en-US" sz="1200" dirty="0" err="1"/>
              <a:t>Aurilien</a:t>
            </a:r>
            <a:r>
              <a:rPr lang="en-US" sz="1200" dirty="0"/>
              <a:t> </a:t>
            </a:r>
            <a:r>
              <a:rPr lang="en-US" sz="1200" dirty="0" err="1"/>
              <a:t>Geron</a:t>
            </a:r>
            <a:endParaRPr lang="en-US" sz="1200" dirty="0"/>
          </a:p>
          <a:p>
            <a:r>
              <a:rPr lang="en-US" sz="1200" dirty="0"/>
              <a:t>x. Introduction to Machine Learning with Python by Andreas C Muller and Sarah Guido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E4E7C5B-A9BA-45D4-AB6C-21E22D7C32DC}"/>
              </a:ext>
            </a:extLst>
          </p:cNvPr>
          <p:cNvSpPr txBox="1">
            <a:spLocks/>
          </p:cNvSpPr>
          <p:nvPr/>
        </p:nvSpPr>
        <p:spPr>
          <a:xfrm>
            <a:off x="4800600" y="1076325"/>
            <a:ext cx="40553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9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Thank you for your time</a:t>
            </a: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E4E7C5B-A9BA-45D4-AB6C-21E22D7C32DC}"/>
              </a:ext>
            </a:extLst>
          </p:cNvPr>
          <p:cNvSpPr txBox="1">
            <a:spLocks/>
          </p:cNvSpPr>
          <p:nvPr/>
        </p:nvSpPr>
        <p:spPr>
          <a:xfrm>
            <a:off x="5410200" y="3943350"/>
            <a:ext cx="40553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9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In this project, </a:t>
            </a:r>
            <a:r>
              <a:rPr lang="en-US" dirty="0" smtClean="0"/>
              <a:t>We </a:t>
            </a:r>
            <a:r>
              <a:rPr lang="en-US"/>
              <a:t>build </a:t>
            </a:r>
            <a:r>
              <a:rPr lang="en-US" smtClean="0"/>
              <a:t>a </a:t>
            </a:r>
            <a:r>
              <a:rPr lang="en-US" dirty="0"/>
              <a:t>Linear Regression model to study the linear relationship between Sales and Advertising dataset for a dietary weight control product.</a:t>
            </a: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85950"/>
            <a:ext cx="4723440" cy="31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628440" y="2266950"/>
            <a:ext cx="2638002" cy="327774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/>
              <a:t>Statistical </a:t>
            </a:r>
            <a:r>
              <a:rPr lang="en-US" sz="1600" dirty="0"/>
              <a:t>T</a:t>
            </a:r>
            <a:r>
              <a:rPr lang="en-US" sz="1600" dirty="0" smtClean="0"/>
              <a:t>echnique</a:t>
            </a:r>
          </a:p>
          <a:p>
            <a:endParaRPr lang="en-US" sz="1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/>
              <a:t>Predict </a:t>
            </a:r>
            <a:r>
              <a:rPr lang="en-US" sz="1600" dirty="0"/>
              <a:t>a </a:t>
            </a:r>
            <a:r>
              <a:rPr lang="en-US" sz="1600" dirty="0" smtClean="0"/>
              <a:t>Continuous Variable</a:t>
            </a:r>
            <a:endParaRPr lang="en-US" sz="1600" dirty="0"/>
          </a:p>
          <a:p>
            <a:endParaRPr lang="en-US" sz="1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/>
              <a:t>Simple </a:t>
            </a:r>
            <a:r>
              <a:rPr lang="en-US" sz="1600" dirty="0"/>
              <a:t>and </a:t>
            </a:r>
            <a:r>
              <a:rPr lang="en-US" sz="1600" dirty="0" smtClean="0"/>
              <a:t>Multiple</a:t>
            </a:r>
          </a:p>
          <a:p>
            <a:endParaRPr lang="en-US" sz="1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/>
              <a:t>One Independent </a:t>
            </a:r>
            <a:r>
              <a:rPr lang="en-US" sz="1600" dirty="0"/>
              <a:t>and </a:t>
            </a:r>
            <a:r>
              <a:rPr lang="en-US" sz="1600" dirty="0" smtClean="0"/>
              <a:t>One Dependent Variable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80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(SLR)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7798" y="2057202"/>
            <a:ext cx="6829002" cy="2952948"/>
          </a:xfrm>
        </p:spPr>
        <p:txBody>
          <a:bodyPr/>
          <a:lstStyle/>
          <a:p>
            <a:r>
              <a:rPr lang="en-US" dirty="0"/>
              <a:t>It models the linear relationship between the independent and dependent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 smtClean="0"/>
              <a:t>                                     y = </a:t>
            </a:r>
            <a:r>
              <a:rPr lang="el-GR" dirty="0" smtClean="0"/>
              <a:t>β</a:t>
            </a:r>
            <a:r>
              <a:rPr lang="el-GR" sz="1400" dirty="0" smtClean="0"/>
              <a:t>0</a:t>
            </a:r>
            <a:r>
              <a:rPr lang="en-US" sz="1400" dirty="0" smtClean="0"/>
              <a:t> </a:t>
            </a:r>
            <a:r>
              <a:rPr lang="en-US" dirty="0" smtClean="0"/>
              <a:t>+ </a:t>
            </a:r>
            <a:r>
              <a:rPr lang="el-GR" dirty="0" smtClean="0"/>
              <a:t>β</a:t>
            </a:r>
            <a:r>
              <a:rPr lang="en-US" sz="1400" dirty="0" smtClean="0"/>
              <a:t>1 </a:t>
            </a:r>
            <a:r>
              <a:rPr lang="en-US" dirty="0" smtClean="0"/>
              <a:t>* x</a:t>
            </a:r>
          </a:p>
          <a:p>
            <a:endParaRPr lang="en-US" dirty="0" smtClean="0"/>
          </a:p>
          <a:p>
            <a:r>
              <a:rPr lang="en-US" sz="1600" dirty="0"/>
              <a:t>y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smtClean="0"/>
              <a:t>x </a:t>
            </a:r>
            <a:r>
              <a:rPr lang="en-US" sz="1600" dirty="0"/>
              <a:t>are called independent and dependent variables </a:t>
            </a:r>
            <a:r>
              <a:rPr lang="en-US" sz="1600" dirty="0" smtClean="0"/>
              <a:t>respectively</a:t>
            </a:r>
          </a:p>
          <a:p>
            <a:r>
              <a:rPr lang="en-US" sz="1600" dirty="0"/>
              <a:t>β1 is the coefficient for independent variable </a:t>
            </a:r>
            <a:r>
              <a:rPr lang="en-US" sz="1600" dirty="0" smtClean="0"/>
              <a:t>and β0 </a:t>
            </a:r>
            <a:r>
              <a:rPr lang="en-US" sz="1600" dirty="0"/>
              <a:t>is the constant term</a:t>
            </a:r>
            <a:endParaRPr lang="en-US" sz="16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80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the Sales and Advertising data are given by </a:t>
            </a:r>
            <a:r>
              <a:rPr lang="en-US" dirty="0" smtClean="0"/>
              <a:t>x </a:t>
            </a:r>
            <a:r>
              <a:rPr lang="en-US" dirty="0"/>
              <a:t>and y respectively. We can draw a scatter plot between </a:t>
            </a:r>
            <a:r>
              <a:rPr lang="en-US" dirty="0" smtClean="0"/>
              <a:t>x </a:t>
            </a:r>
            <a:r>
              <a:rPr lang="en-US" dirty="0"/>
              <a:t>and y which shows the relationship between </a:t>
            </a:r>
            <a:r>
              <a:rPr lang="en-US" dirty="0" smtClean="0"/>
              <a:t>them.</a:t>
            </a:r>
          </a:p>
          <a:p>
            <a:r>
              <a:rPr lang="en-US" dirty="0"/>
              <a:t>This line is called Regression </a:t>
            </a:r>
            <a:r>
              <a:rPr lang="en-US" dirty="0" smtClean="0"/>
              <a:t>line.</a:t>
            </a:r>
          </a:p>
          <a:p>
            <a:r>
              <a:rPr lang="en-US" dirty="0" smtClean="0"/>
              <a:t>The </a:t>
            </a:r>
            <a:r>
              <a:rPr lang="en-US" dirty="0"/>
              <a:t>regression line is the one which minimizes the error function. Such an error function is also called a Cost </a:t>
            </a:r>
            <a:r>
              <a:rPr lang="en-US" dirty="0" smtClean="0"/>
              <a:t>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600" dirty="0" smtClean="0"/>
              <a:t>The </a:t>
            </a:r>
            <a:r>
              <a:rPr lang="en-US" sz="1600" dirty="0"/>
              <a:t>vertical distance between each data point and the </a:t>
            </a:r>
            <a:r>
              <a:rPr lang="en-US" sz="1600" dirty="0" smtClean="0"/>
              <a:t>line is called the </a:t>
            </a:r>
            <a:r>
              <a:rPr lang="en-US" sz="1600" dirty="0"/>
              <a:t>residual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We will </a:t>
            </a:r>
            <a:r>
              <a:rPr lang="en-US" sz="1600" dirty="0"/>
              <a:t>try to minimize the residuals by finding the line of best fit </a:t>
            </a:r>
            <a:r>
              <a:rPr lang="en-US" sz="1600" dirty="0" smtClean="0"/>
              <a:t>by minimizing </a:t>
            </a:r>
            <a:r>
              <a:rPr lang="en-US" sz="1600" dirty="0"/>
              <a:t>the sum of the squares of the </a:t>
            </a:r>
            <a:r>
              <a:rPr lang="en-US" sz="1600" dirty="0" smtClean="0"/>
              <a:t>residuals.</a:t>
            </a:r>
          </a:p>
          <a:p>
            <a:r>
              <a:rPr lang="en-US" sz="1600" dirty="0" smtClean="0"/>
              <a:t>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di </a:t>
            </a:r>
            <a:r>
              <a:rPr lang="en-US" sz="1600" dirty="0"/>
              <a:t>= </a:t>
            </a:r>
            <a:r>
              <a:rPr lang="en-US" sz="1600" dirty="0" err="1"/>
              <a:t>yi</a:t>
            </a:r>
            <a:r>
              <a:rPr lang="en-US" sz="1600" dirty="0"/>
              <a:t> - </a:t>
            </a:r>
            <a:r>
              <a:rPr lang="en-US" sz="1600" dirty="0" err="1"/>
              <a:t>y</a:t>
            </a:r>
            <a:r>
              <a:rPr lang="en-US" sz="1600" dirty="0" err="1" smtClean="0"/>
              <a:t>̂I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                         D </a:t>
            </a:r>
            <a:r>
              <a:rPr lang="en-US" sz="1600" dirty="0"/>
              <a:t>= Ʃ di**2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57500"/>
            <a:ext cx="3429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4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</a:t>
            </a:r>
            <a:r>
              <a:rPr lang="en-US" dirty="0" smtClean="0"/>
              <a:t>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067944" y="1123950"/>
            <a:ext cx="4847456" cy="1447800"/>
          </a:xfrm>
        </p:spPr>
        <p:txBody>
          <a:bodyPr/>
          <a:lstStyle/>
          <a:p>
            <a:r>
              <a:rPr lang="en-US" sz="2000" dirty="0"/>
              <a:t>The aim of building a machine learning model is to solve a problem and to define a metric to measure model performance.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The problem is to model and investigate the linear relationship between Sales and Advertising dataset for a dietary weight control product.</a:t>
            </a:r>
          </a:p>
        </p:txBody>
      </p:sp>
    </p:spTree>
    <p:extLst>
      <p:ext uri="{BB962C8B-B14F-4D97-AF65-F5344CB8AC3E}">
        <p14:creationId xmlns:p14="http://schemas.microsoft.com/office/powerpoint/2010/main" val="27044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1657350"/>
            <a:ext cx="8208912" cy="2982516"/>
          </a:xfrm>
        </p:spPr>
        <p:txBody>
          <a:bodyPr/>
          <a:lstStyle/>
          <a:p>
            <a:pPr algn="l"/>
            <a:r>
              <a:rPr lang="en-US" dirty="0"/>
              <a:t>The basic Python libraries used in this project are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• </a:t>
            </a:r>
            <a:r>
              <a:rPr lang="en-US" dirty="0" err="1" smtClean="0"/>
              <a:t>Numpy</a:t>
            </a:r>
            <a:endParaRPr lang="en-US" dirty="0" smtClean="0"/>
          </a:p>
          <a:p>
            <a:pPr algn="l"/>
            <a:r>
              <a:rPr lang="en-US" dirty="0" smtClean="0"/>
              <a:t>• pandas</a:t>
            </a:r>
          </a:p>
          <a:p>
            <a:pPr algn="l"/>
            <a:r>
              <a:rPr lang="en-US" dirty="0" smtClean="0"/>
              <a:t>•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  <a:p>
            <a:pPr algn="l"/>
            <a:r>
              <a:rPr lang="en-US" dirty="0"/>
              <a:t>• </a:t>
            </a:r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03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2803</Template>
  <TotalTime>1220</TotalTime>
  <Words>1390</Words>
  <Application>Microsoft Office PowerPoint</Application>
  <PresentationFormat>On-screen Show (16:9)</PresentationFormat>
  <Paragraphs>310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2803</vt:lpstr>
      <vt:lpstr>Presented to:  Dr.  Mohammad Awde</vt:lpstr>
      <vt:lpstr>Content</vt:lpstr>
      <vt:lpstr>Project overview</vt:lpstr>
      <vt:lpstr>Linear Regression</vt:lpstr>
      <vt:lpstr>Simple Linear Regression (SLR)</vt:lpstr>
      <vt:lpstr>Ordinary Least Square Method</vt:lpstr>
      <vt:lpstr>Cost Function</vt:lpstr>
      <vt:lpstr>The Problem Statement</vt:lpstr>
      <vt:lpstr>Python Libraries</vt:lpstr>
      <vt:lpstr>About The Dataset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to: Dr.  </dc:title>
  <dc:creator>User</dc:creator>
  <cp:lastModifiedBy>User</cp:lastModifiedBy>
  <cp:revision>33</cp:revision>
  <dcterms:created xsi:type="dcterms:W3CDTF">2021-07-22T14:42:34Z</dcterms:created>
  <dcterms:modified xsi:type="dcterms:W3CDTF">2021-07-23T14:02:34Z</dcterms:modified>
</cp:coreProperties>
</file>