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758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A309A6D-C09C-4548-B29A-6CF363A7E532}" type="datetimeFigureOut">
              <a:rPr lang="fr-FR" smtClean="0"/>
              <a:t>03/12/2023</a:t>
            </a:fld>
            <a:endParaRPr lang="fr-BE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03/12/2023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03/12/2023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03/12/2023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03/12/2023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03/12/2023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03/12/2023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03/12/2023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03/12/2023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03/12/2023</a:t>
            </a:fld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03/12/2023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03/12/2023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chtarget.com/searchdatamanagement/news/252512583/Google-scales-up-Cloud-Bigtable-NoSQL-database" TargetMode="External"/><Relationship Id="rId3" Type="http://schemas.openxmlformats.org/officeDocument/2006/relationships/hyperlink" Target="https://www.ibm.com/cloud/blog/database-deep-dives-faunadb" TargetMode="External"/><Relationship Id="rId7" Type="http://schemas.openxmlformats.org/officeDocument/2006/relationships/hyperlink" Target="https://www.ibm.com/cloud/learn/elasticsearch" TargetMode="External"/><Relationship Id="rId2" Type="http://schemas.openxmlformats.org/officeDocument/2006/relationships/hyperlink" Target="https://www.ibm.com/cloud/learn/redi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oud.ibm.com/catalog/content/cassandra" TargetMode="External"/><Relationship Id="rId5" Type="http://schemas.openxmlformats.org/officeDocument/2006/relationships/hyperlink" Target="https://www.ibm.com/cloud/learn/mongodb" TargetMode="External"/><Relationship Id="rId10" Type="http://schemas.openxmlformats.org/officeDocument/2006/relationships/hyperlink" Target="https://www.ibm.com/topics/hbase" TargetMode="External"/><Relationship Id="rId4" Type="http://schemas.openxmlformats.org/officeDocument/2006/relationships/hyperlink" Target="https://www.ibm.com/cloud/learn/couchdb" TargetMode="External"/><Relationship Id="rId9" Type="http://schemas.openxmlformats.org/officeDocument/2006/relationships/hyperlink" Target="https://neo4j.com/users/ib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cloud/learn/relational-databas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cloud/learn/nosql-databas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bm.com/cloud/blog/sql-server-2017-available-on-ibm-cloud" TargetMode="External"/><Relationship Id="rId3" Type="http://schemas.openxmlformats.org/officeDocument/2006/relationships/hyperlink" Target="https://cloud.ibm.com/catalog/content/mysql" TargetMode="External"/><Relationship Id="rId7" Type="http://schemas.openxmlformats.org/officeDocument/2006/relationships/hyperlink" Target="https://www.ibm.com/analytics/info/break-free-from-oracle" TargetMode="External"/><Relationship Id="rId2" Type="http://schemas.openxmlformats.org/officeDocument/2006/relationships/hyperlink" Target="https://www.ibm.com/products/db2-databa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bm.com/blogs/journey-to-ai/2020/01/scale-data-strategies-globally-with-ibm-cloud-pak-for-data-and-cockroachdb/" TargetMode="External"/><Relationship Id="rId5" Type="http://schemas.openxmlformats.org/officeDocument/2006/relationships/hyperlink" Target="https://www.yugabyte.com/" TargetMode="External"/><Relationship Id="rId4" Type="http://schemas.openxmlformats.org/officeDocument/2006/relationships/hyperlink" Target="https://www.ibm.com/cloud/learn/postgresql" TargetMode="External"/><Relationship Id="rId9" Type="http://schemas.openxmlformats.org/officeDocument/2006/relationships/hyperlink" Target="https://www.ibm.com/consulting/microsoft?utm_content=SRCWW&amp;p1=Search&amp;p4=43700071013403020&amp;p5=p&amp;gclid=CjwKCAjwy_aUBhACEiwA2IHHQItfOGivSBFTAv4_2PXRmnTdZU_0S921UsisSj8QXe4K7c9lR4-sDBoCkRkQAvD_BwE&amp;gclsrc=aw.d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716016" y="3356992"/>
            <a:ext cx="3313355" cy="17021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Explore key differences between SQL and </a:t>
            </a:r>
            <a:r>
              <a:rPr lang="en-US" sz="1800" b="1" dirty="0" err="1">
                <a:solidFill>
                  <a:schemeClr val="accent3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NoSQL</a:t>
            </a: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> databases and learn which type of database is best for various use cases.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  <a:t/>
            </a:r>
            <a:br>
              <a:rPr lang="en-US" b="1" dirty="0">
                <a:solidFill>
                  <a:schemeClr val="accent3">
                    <a:lumMod val="75000"/>
                  </a:schemeClr>
                </a:solidFill>
                <a:latin typeface="Andalus" pitchFamily="18" charset="-78"/>
                <a:cs typeface="Andalus" pitchFamily="18" charset="-78"/>
              </a:rPr>
            </a:br>
            <a:endParaRPr lang="fr-FR" b="1" dirty="0">
              <a:solidFill>
                <a:schemeClr val="accent3">
                  <a:lumMod val="75000"/>
                </a:schemeClr>
              </a:solidFill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0521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2" y="764704"/>
            <a:ext cx="6777317" cy="5067925"/>
          </a:xfrm>
        </p:spPr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fr-FR" sz="3800" dirty="0" smtClean="0">
                <a:solidFill>
                  <a:srgbClr val="C00000"/>
                </a:solidFill>
              </a:rPr>
              <a:t>Structure</a:t>
            </a:r>
          </a:p>
          <a:p>
            <a:pPr marL="68580" indent="0">
              <a:buNone/>
            </a:pPr>
            <a:endParaRPr lang="fr-FR" dirty="0" smtClean="0">
              <a:solidFill>
                <a:srgbClr val="C00000"/>
              </a:solidFill>
            </a:endParaRPr>
          </a:p>
          <a:p>
            <a:pPr marL="68580" indent="0" fontAlgn="base">
              <a:buNone/>
            </a:pPr>
            <a:r>
              <a:rPr lang="en-US" sz="2000" dirty="0" err="1"/>
              <a:t>NoSQL</a:t>
            </a:r>
            <a:r>
              <a:rPr lang="en-US" sz="2000" dirty="0"/>
              <a:t> databases are not relational, so they don’t solely store data in rows and tables. Instead, they generally fall into one of four types of structures:</a:t>
            </a:r>
          </a:p>
          <a:p>
            <a:pPr fontAlgn="base"/>
            <a:r>
              <a:rPr lang="en-US" sz="2000" b="1" dirty="0"/>
              <a:t>Column-oriented,</a:t>
            </a:r>
            <a:r>
              <a:rPr lang="en-US" sz="2000" dirty="0"/>
              <a:t> where data is stored in cells grouped in a virtually unlimited number of columns rather than rows.</a:t>
            </a:r>
          </a:p>
          <a:p>
            <a:pPr fontAlgn="base"/>
            <a:r>
              <a:rPr lang="en-US" sz="2000" b="1" dirty="0"/>
              <a:t>Key-value stores</a:t>
            </a:r>
            <a:r>
              <a:rPr lang="en-US" sz="2000" dirty="0"/>
              <a:t>, which use an associative array (also known as a dictionary or map) as their data model. This model represents data as a collection of key-value pairs.</a:t>
            </a:r>
          </a:p>
          <a:p>
            <a:pPr fontAlgn="base"/>
            <a:r>
              <a:rPr lang="en-US" sz="2000" b="1" dirty="0"/>
              <a:t>Document stores</a:t>
            </a:r>
            <a:r>
              <a:rPr lang="en-US" sz="2000" dirty="0"/>
              <a:t>, which use documents to hold and encode data in standard formats, including XML, YAML, JSON (JavaScript Object Notation) and BSON. A benefit is that documents within a single database can have different data types.</a:t>
            </a:r>
          </a:p>
          <a:p>
            <a:pPr fontAlgn="base"/>
            <a:r>
              <a:rPr lang="en-US" sz="2000" b="1" dirty="0"/>
              <a:t>Graph databases</a:t>
            </a:r>
            <a:r>
              <a:rPr lang="en-US" sz="2000" dirty="0"/>
              <a:t>, which represent data on a graph that shows how different sets of data relate to each other. Neo4j, </a:t>
            </a:r>
            <a:r>
              <a:rPr lang="en-US" sz="2000" dirty="0" err="1"/>
              <a:t>RedisGraph</a:t>
            </a:r>
            <a:r>
              <a:rPr lang="en-US" sz="2000" dirty="0"/>
              <a:t> (a graph module built into </a:t>
            </a:r>
            <a:r>
              <a:rPr lang="en-US" sz="2000" dirty="0" err="1"/>
              <a:t>Redis</a:t>
            </a:r>
            <a:r>
              <a:rPr lang="en-US" sz="2000" dirty="0"/>
              <a:t>) and </a:t>
            </a:r>
            <a:r>
              <a:rPr lang="en-US" sz="2000" dirty="0" err="1"/>
              <a:t>OrientDB</a:t>
            </a:r>
            <a:r>
              <a:rPr lang="en-US" sz="2000" dirty="0"/>
              <a:t> are examples of graph databases.</a:t>
            </a:r>
          </a:p>
          <a:p>
            <a:endParaRPr lang="fr-FR" sz="2000" dirty="0">
              <a:solidFill>
                <a:srgbClr val="C0000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325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2" y="620688"/>
            <a:ext cx="6777317" cy="5211941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fr-FR" sz="3200" dirty="0" err="1" smtClean="0">
                <a:solidFill>
                  <a:srgbClr val="C00000"/>
                </a:solidFill>
              </a:rPr>
              <a:t>Properties</a:t>
            </a:r>
            <a:endParaRPr lang="fr-FR" sz="3200" dirty="0" smtClean="0">
              <a:solidFill>
                <a:srgbClr val="C00000"/>
              </a:solidFill>
            </a:endParaRPr>
          </a:p>
          <a:p>
            <a:pPr fontAlgn="base"/>
            <a:r>
              <a:rPr lang="en-US" sz="2600" b="1" dirty="0"/>
              <a:t>Consistency:</a:t>
            </a:r>
            <a:r>
              <a:rPr lang="en-US" sz="2600" dirty="0"/>
              <a:t> Every request receives either the most recent result or an error. </a:t>
            </a:r>
            <a:r>
              <a:rPr lang="en-US" sz="2600" dirty="0" err="1"/>
              <a:t>MongoDB</a:t>
            </a:r>
            <a:r>
              <a:rPr lang="en-US" sz="2600" dirty="0"/>
              <a:t> is an example of a strongly consistent system, whereas others such as Cassandra offer eventual consistency.</a:t>
            </a:r>
          </a:p>
          <a:p>
            <a:pPr fontAlgn="base"/>
            <a:r>
              <a:rPr lang="en-US" sz="2600" b="1" dirty="0"/>
              <a:t>Availability:</a:t>
            </a:r>
            <a:r>
              <a:rPr lang="en-US" sz="2600" dirty="0"/>
              <a:t> Every request has a non-error result.</a:t>
            </a:r>
          </a:p>
          <a:p>
            <a:pPr fontAlgn="base"/>
            <a:r>
              <a:rPr lang="en-US" sz="2600" b="1" dirty="0"/>
              <a:t>Partition tolerance:</a:t>
            </a:r>
            <a:r>
              <a:rPr lang="en-US" sz="2600" dirty="0"/>
              <a:t> Any delays or losses between nodes do not interrupt the system operation.</a:t>
            </a:r>
          </a:p>
          <a:p>
            <a:endParaRPr lang="fr-FR" sz="3200" dirty="0">
              <a:solidFill>
                <a:srgbClr val="C0000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925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2" y="1124744"/>
            <a:ext cx="6777317" cy="4707885"/>
          </a:xfrm>
        </p:spPr>
        <p:txBody>
          <a:bodyPr/>
          <a:lstStyle/>
          <a:p>
            <a:pPr marL="68580" indent="0">
              <a:buNone/>
            </a:pPr>
            <a:r>
              <a:rPr lang="fr-FR" dirty="0" err="1">
                <a:solidFill>
                  <a:srgbClr val="C00000"/>
                </a:solidFill>
              </a:rPr>
              <a:t>Examples</a:t>
            </a:r>
            <a:r>
              <a:rPr lang="fr-FR" dirty="0">
                <a:solidFill>
                  <a:srgbClr val="C00000"/>
                </a:solidFill>
              </a:rPr>
              <a:t> of </a:t>
            </a:r>
            <a:r>
              <a:rPr lang="fr-FR" dirty="0" err="1">
                <a:solidFill>
                  <a:srgbClr val="C00000"/>
                </a:solidFill>
              </a:rPr>
              <a:t>NoSQL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 smtClean="0">
                <a:solidFill>
                  <a:srgbClr val="C00000"/>
                </a:solidFill>
              </a:rPr>
              <a:t>databases</a:t>
            </a:r>
            <a:endParaRPr lang="fr-FR" dirty="0" smtClean="0">
              <a:solidFill>
                <a:srgbClr val="C00000"/>
              </a:solidFill>
            </a:endParaRPr>
          </a:p>
          <a:p>
            <a:pPr fontAlgn="base"/>
            <a:r>
              <a:rPr lang="fr-FR" dirty="0">
                <a:hlinkClick r:id="rId2"/>
              </a:rPr>
              <a:t>Redis</a:t>
            </a:r>
            <a:endParaRPr lang="fr-FR" dirty="0"/>
          </a:p>
          <a:p>
            <a:pPr fontAlgn="base"/>
            <a:r>
              <a:rPr lang="fr-FR" dirty="0" err="1">
                <a:hlinkClick r:id="rId3"/>
              </a:rPr>
              <a:t>FaunaDB</a:t>
            </a:r>
            <a:endParaRPr lang="fr-FR" dirty="0"/>
          </a:p>
          <a:p>
            <a:pPr fontAlgn="base"/>
            <a:r>
              <a:rPr lang="fr-FR" dirty="0" err="1">
                <a:hlinkClick r:id="rId4"/>
              </a:rPr>
              <a:t>CouchDB</a:t>
            </a:r>
            <a:endParaRPr lang="fr-FR" dirty="0"/>
          </a:p>
          <a:p>
            <a:pPr fontAlgn="base"/>
            <a:r>
              <a:rPr lang="fr-FR" dirty="0" err="1">
                <a:hlinkClick r:id="rId5"/>
              </a:rPr>
              <a:t>MongoDB</a:t>
            </a:r>
            <a:endParaRPr lang="fr-FR" dirty="0"/>
          </a:p>
          <a:p>
            <a:pPr fontAlgn="base"/>
            <a:r>
              <a:rPr lang="fr-FR" dirty="0">
                <a:hlinkClick r:id="rId6"/>
              </a:rPr>
              <a:t>Cassandra</a:t>
            </a:r>
            <a:endParaRPr lang="fr-FR" dirty="0"/>
          </a:p>
          <a:p>
            <a:pPr fontAlgn="base"/>
            <a:r>
              <a:rPr lang="fr-FR" dirty="0" err="1">
                <a:hlinkClick r:id="rId7"/>
              </a:rPr>
              <a:t>Elasticsearch</a:t>
            </a:r>
            <a:endParaRPr lang="fr-FR" dirty="0"/>
          </a:p>
          <a:p>
            <a:pPr fontAlgn="base"/>
            <a:r>
              <a:rPr lang="fr-FR" dirty="0" err="1">
                <a:hlinkClick r:id="rId8"/>
              </a:rPr>
              <a:t>BigTable</a:t>
            </a:r>
            <a:endParaRPr lang="fr-FR" dirty="0"/>
          </a:p>
          <a:p>
            <a:pPr fontAlgn="base"/>
            <a:r>
              <a:rPr lang="fr-FR" u="sng" dirty="0">
                <a:hlinkClick r:id="rId9"/>
              </a:rPr>
              <a:t>Neo4j</a:t>
            </a:r>
            <a:endParaRPr lang="fr-FR" dirty="0"/>
          </a:p>
          <a:p>
            <a:pPr fontAlgn="base"/>
            <a:r>
              <a:rPr lang="fr-FR" dirty="0" err="1">
                <a:hlinkClick r:id="rId10"/>
              </a:rPr>
              <a:t>HBase</a:t>
            </a:r>
            <a:endParaRPr lang="fr-FR" dirty="0"/>
          </a:p>
          <a:p>
            <a:pPr marL="68580" indent="0">
              <a:buNone/>
            </a:pPr>
            <a:endParaRPr lang="fr-FR" dirty="0">
              <a:solidFill>
                <a:srgbClr val="C00000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388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databases are typically used in applications that require complex queries and transaction management, </a:t>
            </a:r>
            <a:r>
              <a:rPr lang="en-US" dirty="0" smtClean="0"/>
              <a:t>where as </a:t>
            </a:r>
            <a:r>
              <a:rPr lang="en-US" dirty="0" err="1"/>
              <a:t>NoSQL</a:t>
            </a:r>
            <a:r>
              <a:rPr lang="en-US" dirty="0"/>
              <a:t> databases are used in applications that require high performance and scalability, such as web applications and mobile apps.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637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and </a:t>
            </a:r>
            <a:r>
              <a:rPr lang="en-US" dirty="0" err="1"/>
              <a:t>NoSQL</a:t>
            </a:r>
            <a:r>
              <a:rPr lang="en-US" dirty="0"/>
              <a:t> differ in whether they are relational (SQL) or non-relational (</a:t>
            </a:r>
            <a:r>
              <a:rPr lang="en-US" dirty="0" err="1"/>
              <a:t>NoSQL</a:t>
            </a:r>
            <a:r>
              <a:rPr lang="en-US" dirty="0"/>
              <a:t>), whether their schemas are predefined or dynamic, how they scale, the type of data they include and whether they are more fit for multi-row transactions or unstructured data.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406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 SQL database?</a:t>
            </a:r>
            <a:br>
              <a:rPr lang="en-US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SQL, which stands for “Structured Query Language</a:t>
            </a:r>
            <a:r>
              <a:rPr lang="en-US" dirty="0" smtClean="0"/>
              <a:t>,” </a:t>
            </a:r>
            <a:r>
              <a:rPr lang="en-US" dirty="0"/>
              <a:t>is the programming language that’s been widely used in managing data in </a:t>
            </a:r>
            <a:r>
              <a:rPr lang="en-US" dirty="0">
                <a:hlinkClick r:id="rId2"/>
              </a:rPr>
              <a:t>relational database management systems (RDBMS)</a:t>
            </a:r>
            <a:r>
              <a:rPr lang="en-US" dirty="0"/>
              <a:t> since the 1970s. In the early years, when storage was expensive, SQL databases focused on reducing data duplication.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983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dirty="0"/>
              <a:t>What is a </a:t>
            </a:r>
            <a:r>
              <a:rPr lang="en-US" dirty="0" err="1"/>
              <a:t>NoSQL</a:t>
            </a:r>
            <a:r>
              <a:rPr lang="en-US" dirty="0"/>
              <a:t> database?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>
                <a:hlinkClick r:id="rId2"/>
              </a:rPr>
              <a:t>NoSQL</a:t>
            </a:r>
            <a:r>
              <a:rPr lang="en-US" dirty="0"/>
              <a:t> is a non-relational database, meaning it allows different structures than a SQL database (not rows and columns) and more flexibility to use a format that best fits the data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766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How SQL </a:t>
            </a:r>
            <a:r>
              <a:rPr lang="fr-FR" dirty="0" smtClean="0"/>
              <a:t>Works ?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databases are valuable in handling structured data, or data that has relationships between its variables and entities.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798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Structure</a:t>
            </a:r>
          </a:p>
          <a:p>
            <a:r>
              <a:rPr lang="en-US" dirty="0"/>
              <a:t>SQL database schema organizes data in relational, tabular ways, using tables with columns or attributes and rows of records. Because SQL works with such a strictly predefined schema, it requires organizing and structuring data before starting with the SQL database.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408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2" y="1412776"/>
            <a:ext cx="6777317" cy="4419853"/>
          </a:xfrm>
        </p:spPr>
        <p:txBody>
          <a:bodyPr>
            <a:normAutofit/>
          </a:bodyPr>
          <a:lstStyle/>
          <a:p>
            <a:r>
              <a:rPr lang="fr-FR" dirty="0" err="1" smtClean="0">
                <a:solidFill>
                  <a:schemeClr val="accent3">
                    <a:lumMod val="75000"/>
                  </a:schemeClr>
                </a:solidFill>
              </a:rPr>
              <a:t>Properties</a:t>
            </a:r>
            <a:endParaRPr lang="fr-FR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68580" indent="0" fontAlgn="base">
              <a:buNone/>
            </a:pPr>
            <a:r>
              <a:rPr lang="en-US" sz="1500" dirty="0" smtClean="0"/>
              <a:t> RDBMS</a:t>
            </a:r>
            <a:r>
              <a:rPr lang="en-US" sz="1500" dirty="0"/>
              <a:t>, which use SQL, must exhibit four properties, known by the acronym ACID. These ensure that transactions are processed successfully and that the SQL database has a high level of reliability:</a:t>
            </a:r>
          </a:p>
          <a:p>
            <a:pPr fontAlgn="base"/>
            <a:r>
              <a:rPr lang="en-US" sz="1500" b="1" dirty="0"/>
              <a:t>Atomicity:</a:t>
            </a:r>
            <a:r>
              <a:rPr lang="en-US" sz="1500" dirty="0"/>
              <a:t> All transactions must succeed or fail completely and cannot be left partially complete, even in the case of system failure.</a:t>
            </a:r>
          </a:p>
          <a:p>
            <a:pPr fontAlgn="base"/>
            <a:r>
              <a:rPr lang="en-US" sz="1500" b="1" dirty="0"/>
              <a:t>Consistency:</a:t>
            </a:r>
            <a:r>
              <a:rPr lang="en-US" sz="1500" dirty="0"/>
              <a:t> The database must follow rules that validate and prevent corruption at every step.</a:t>
            </a:r>
          </a:p>
          <a:p>
            <a:pPr fontAlgn="base"/>
            <a:r>
              <a:rPr lang="en-US" sz="1500" b="1" dirty="0"/>
              <a:t>Isolation:</a:t>
            </a:r>
            <a:r>
              <a:rPr lang="en-US" sz="1500" dirty="0"/>
              <a:t> Concurrent transactions cannot affect each other.</a:t>
            </a:r>
          </a:p>
          <a:p>
            <a:pPr fontAlgn="base"/>
            <a:r>
              <a:rPr lang="en-US" sz="1500" b="1" dirty="0"/>
              <a:t>Durability:</a:t>
            </a:r>
            <a:r>
              <a:rPr lang="en-US" sz="1500" dirty="0"/>
              <a:t> Transactions are final, and even system failure cannot “roll back” a complete transaction.</a:t>
            </a:r>
          </a:p>
          <a:p>
            <a:endParaRPr lang="fr-F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463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43492" y="1052736"/>
            <a:ext cx="6777317" cy="4779893"/>
          </a:xfrm>
        </p:spPr>
        <p:txBody>
          <a:bodyPr/>
          <a:lstStyle/>
          <a:p>
            <a:pPr marL="68580" indent="0">
              <a:buNone/>
            </a:pPr>
            <a:r>
              <a:rPr lang="fr-FR" dirty="0" smtClean="0">
                <a:solidFill>
                  <a:schemeClr val="accent3">
                    <a:lumMod val="75000"/>
                  </a:schemeClr>
                </a:solidFill>
              </a:rPr>
              <a:t>           </a:t>
            </a:r>
            <a:r>
              <a:rPr lang="fr-FR" dirty="0" err="1" smtClean="0">
                <a:solidFill>
                  <a:schemeClr val="accent3">
                    <a:lumMod val="75000"/>
                  </a:schemeClr>
                </a:solidFill>
              </a:rPr>
              <a:t>Examples</a:t>
            </a:r>
            <a:r>
              <a:rPr lang="fr-FR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of SQL </a:t>
            </a:r>
            <a:r>
              <a:rPr lang="fr-FR" dirty="0" err="1" smtClean="0">
                <a:solidFill>
                  <a:schemeClr val="accent3">
                    <a:lumMod val="75000"/>
                  </a:schemeClr>
                </a:solidFill>
              </a:rPr>
              <a:t>databases</a:t>
            </a:r>
            <a:endParaRPr lang="fr-FR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dirty="0">
              <a:solidFill>
                <a:schemeClr val="accent3">
                  <a:lumMod val="75000"/>
                </a:schemeClr>
              </a:solidFill>
            </a:endParaRPr>
          </a:p>
          <a:p>
            <a:pPr fontAlgn="base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Db2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base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MySQL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base"/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PostgreSQL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base"/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YugabyteDB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base"/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6"/>
              </a:rPr>
              <a:t>CockroachDB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base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hlinkClick r:id="rId7"/>
              </a:rPr>
              <a:t>Oracle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7"/>
              </a:rPr>
              <a:t>Database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base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hlinkClick r:id="rId8"/>
              </a:rPr>
              <a:t>Microsoft SQL Server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base"/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hlinkClick r:id="rId9"/>
              </a:rPr>
              <a:t>Azure SQL </a:t>
            </a:r>
            <a:r>
              <a:rPr lang="fr-FR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9"/>
              </a:rPr>
              <a:t>Database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835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How </a:t>
            </a:r>
            <a:r>
              <a:rPr lang="fr-FR" dirty="0" err="1"/>
              <a:t>NoSQL</a:t>
            </a:r>
            <a:r>
              <a:rPr lang="fr-FR" dirty="0"/>
              <a:t> </a:t>
            </a:r>
            <a:r>
              <a:rPr lang="fr-FR" dirty="0" err="1" smtClean="0"/>
              <a:t>works</a:t>
            </a:r>
            <a:r>
              <a:rPr lang="fr-FR" dirty="0" smtClean="0"/>
              <a:t> ?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Unlike SQL, </a:t>
            </a:r>
            <a:r>
              <a:rPr lang="en-US" sz="2000" dirty="0" err="1"/>
              <a:t>NoSQL</a:t>
            </a:r>
            <a:r>
              <a:rPr lang="en-US" sz="2000" dirty="0"/>
              <a:t> systems allow you to work with different data structures within a database. Because they allow a dynamic schema for unstructured data, there’s less need to pre-plan and pre-organize data, and it’s easier to make </a:t>
            </a:r>
            <a:r>
              <a:rPr lang="en-US" sz="2000" dirty="0" smtClean="0"/>
              <a:t>modifications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17141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29</TotalTime>
  <Words>366</Words>
  <Application>Microsoft Office PowerPoint</Application>
  <PresentationFormat>Affichage à l'écran (4:3)</PresentationFormat>
  <Paragraphs>51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Austin</vt:lpstr>
      <vt:lpstr>Explore key differences between SQL and NoSQL databases and learn which type of database is best for various use cases. </vt:lpstr>
      <vt:lpstr>Présentation PowerPoint</vt:lpstr>
      <vt:lpstr>What is a SQL database? </vt:lpstr>
      <vt:lpstr>What is a NoSQL database?</vt:lpstr>
      <vt:lpstr>How SQL Works ? </vt:lpstr>
      <vt:lpstr>Présentation PowerPoint</vt:lpstr>
      <vt:lpstr>Présentation PowerPoint</vt:lpstr>
      <vt:lpstr>Présentation PowerPoint</vt:lpstr>
      <vt:lpstr>How NoSQL works ? </vt:lpstr>
      <vt:lpstr>Présentation PowerPoint</vt:lpstr>
      <vt:lpstr>Présentation PowerPoint</vt:lpstr>
      <vt:lpstr>Présentation PowerPoint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Explore key differences between SQL and NoSQL databases and learn which type of database is best for various use cases. </dc:title>
  <dc:creator>Lenovo</dc:creator>
  <cp:lastModifiedBy>Lenovo</cp:lastModifiedBy>
  <cp:revision>4</cp:revision>
  <dcterms:created xsi:type="dcterms:W3CDTF">2023-12-03T13:32:25Z</dcterms:created>
  <dcterms:modified xsi:type="dcterms:W3CDTF">2023-12-03T14:14:14Z</dcterms:modified>
</cp:coreProperties>
</file>