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Google Sans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97" autoAdjust="0"/>
  </p:normalViewPr>
  <p:slideViewPr>
    <p:cSldViewPr snapToGrid="0">
      <p:cViewPr varScale="1">
        <p:scale>
          <a:sx n="87" d="100"/>
          <a:sy n="87" d="100"/>
        </p:scale>
        <p:origin x="13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3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d6456448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d6456448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konektivitas</a:t>
            </a:r>
            <a:r>
              <a:rPr lang="en-ID" dirty="0"/>
              <a:t> database di Node.js,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yang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lancar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21110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D" dirty="0"/>
              <a:t>Platform open-source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di </a:t>
            </a:r>
            <a:r>
              <a:rPr lang="en-ID" dirty="0" err="1"/>
              <a:t>sisi</a:t>
            </a:r>
            <a:r>
              <a:rPr lang="en-ID" dirty="0"/>
              <a:t> server. Node.js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server-side yang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skalabel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654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164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traditional approach, developers interact directly with the database using SQL queries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427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latin typeface="Economica" panose="020B0604020202020204" charset="0"/>
              </a:rPr>
              <a:t>ORM stands for Object-Relational Mapping. It is a programming technique used to convert data between incompatible type systems, such as object-oriented programming languages and relational databases. ORM frameworks enable developers to work with databases using object-oriented paradigms, abstracting the complexities of SQL queries and database interactions.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144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rgbClr val="0A66D9"/>
                </a:solidFill>
              </a:rPr>
              <a:t>Database Connectivity</a:t>
            </a:r>
            <a:endParaRPr dirty="0">
              <a:solidFill>
                <a:srgbClr val="0A66D9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9AC-59B4-CBC4-4CE2-BB152E8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Ade Nur Hidayat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0DE0-E51C-7DD6-DE8B-9CEB34883C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36119" y="1225225"/>
            <a:ext cx="5596181" cy="33540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rgbClr val="0A66D9"/>
                </a:solidFill>
                <a:latin typeface="Economica" panose="020B0604020202020204" charset="0"/>
              </a:rPr>
              <a:t>Latest Work Experience :</a:t>
            </a:r>
            <a:endParaRPr lang="en-ID" dirty="0">
              <a:solidFill>
                <a:srgbClr val="0A66D9"/>
              </a:solidFill>
              <a:latin typeface="Economica" panose="020B0604020202020204" charset="0"/>
            </a:endParaRPr>
          </a:p>
          <a:p>
            <a:r>
              <a:rPr lang="en-ID" dirty="0">
                <a:latin typeface="Economica" panose="020B0604020202020204" charset="0"/>
              </a:rPr>
              <a:t>Middleware Development Specialist ,  AXA </a:t>
            </a:r>
            <a:r>
              <a:rPr lang="en-ID" dirty="0" err="1">
                <a:latin typeface="Economica" panose="020B0604020202020204" charset="0"/>
              </a:rPr>
              <a:t>Mandiri</a:t>
            </a:r>
            <a:r>
              <a:rPr lang="en-ID" dirty="0">
                <a:latin typeface="Economica" panose="020B0604020202020204" charset="0"/>
              </a:rPr>
              <a:t> 	2021 – Present</a:t>
            </a:r>
          </a:p>
          <a:p>
            <a:r>
              <a:rPr lang="en-ID" dirty="0">
                <a:latin typeface="Economica" panose="020B0604020202020204" charset="0"/>
              </a:rPr>
              <a:t>Java Developer , </a:t>
            </a:r>
            <a:r>
              <a:rPr lang="en-ID" dirty="0" err="1">
                <a:latin typeface="Economica" panose="020B0604020202020204" charset="0"/>
              </a:rPr>
              <a:t>Difini</a:t>
            </a:r>
            <a:r>
              <a:rPr lang="en-ID" dirty="0">
                <a:latin typeface="Economica" panose="020B0604020202020204" charset="0"/>
              </a:rPr>
              <a:t> Technology		2018 – 2021</a:t>
            </a:r>
          </a:p>
          <a:p>
            <a:endParaRPr lang="en-ID" dirty="0">
              <a:latin typeface="Economica" panose="020B0604020202020204" charset="0"/>
            </a:endParaRPr>
          </a:p>
          <a:p>
            <a:endParaRPr lang="en-ID" dirty="0">
              <a:latin typeface="Economica" panose="020B0604020202020204" charset="0"/>
            </a:endParaRPr>
          </a:p>
          <a:p>
            <a:pPr marL="139700" indent="0">
              <a:buNone/>
            </a:pPr>
            <a:r>
              <a:rPr lang="en-ID" dirty="0">
                <a:solidFill>
                  <a:srgbClr val="0A66D9"/>
                </a:solidFill>
                <a:latin typeface="Economica" panose="020B0604020202020204" charset="0"/>
              </a:rPr>
              <a:t>Education :</a:t>
            </a:r>
          </a:p>
          <a:p>
            <a:r>
              <a:rPr lang="en-ID" dirty="0" err="1">
                <a:latin typeface="Economica" panose="020B0604020202020204" charset="0"/>
              </a:rPr>
              <a:t>Andalas</a:t>
            </a:r>
            <a:r>
              <a:rPr lang="en-ID" dirty="0">
                <a:latin typeface="Economica" panose="020B0604020202020204" charset="0"/>
              </a:rPr>
              <a:t> University			2013 – 2018</a:t>
            </a:r>
          </a:p>
          <a:p>
            <a:pPr marL="139700" indent="0">
              <a:buNone/>
            </a:pPr>
            <a:r>
              <a:rPr lang="en-ID" dirty="0">
                <a:latin typeface="Economica" panose="020B0604020202020204" charset="0"/>
              </a:rPr>
              <a:t>         Bachelor of Information System</a:t>
            </a:r>
          </a:p>
          <a:p>
            <a:pPr marL="139700" indent="0">
              <a:buNone/>
            </a:pPr>
            <a:endParaRPr lang="en-US" dirty="0">
              <a:latin typeface="Economica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C24DC2-0C5A-2F22-F42F-9B2964F7AB22}"/>
              </a:ext>
            </a:extLst>
          </p:cNvPr>
          <p:cNvSpPr/>
          <p:nvPr/>
        </p:nvSpPr>
        <p:spPr>
          <a:xfrm>
            <a:off x="822913" y="1630525"/>
            <a:ext cx="1553029" cy="227148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05EB2-6552-A921-B15D-20C0C2D6BE6F}"/>
              </a:ext>
            </a:extLst>
          </p:cNvPr>
          <p:cNvSpPr/>
          <p:nvPr/>
        </p:nvSpPr>
        <p:spPr>
          <a:xfrm>
            <a:off x="1142227" y="1225225"/>
            <a:ext cx="914400" cy="32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D9"/>
                </a:solidFill>
                <a:latin typeface="Economica" panose="020B0604020202020204" charset="0"/>
              </a:rPr>
              <a:t>About Me</a:t>
            </a:r>
            <a:endParaRPr lang="en-ID" dirty="0">
              <a:solidFill>
                <a:srgbClr val="0A66D9"/>
              </a:solidFill>
              <a:latin typeface="Economica" panose="020B060402020202020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984468-30A4-BE56-5335-5D1B2567D522}"/>
              </a:ext>
            </a:extLst>
          </p:cNvPr>
          <p:cNvCxnSpPr>
            <a:cxnSpLocks/>
          </p:cNvCxnSpPr>
          <p:nvPr/>
        </p:nvCxnSpPr>
        <p:spPr>
          <a:xfrm>
            <a:off x="3121819" y="1127100"/>
            <a:ext cx="2900362" cy="0"/>
          </a:xfrm>
          <a:prstGeom prst="line">
            <a:avLst/>
          </a:prstGeom>
          <a:ln>
            <a:solidFill>
              <a:srgbClr val="0A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ID" sz="4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Ground </a:t>
            </a:r>
            <a:r>
              <a:rPr lang="en-ID" sz="4400" b="1" dirty="0">
                <a:solidFill>
                  <a:srgbClr val="0A66D9"/>
                </a:solidFill>
                <a:latin typeface="Roboto"/>
                <a:ea typeface="Roboto"/>
                <a:cs typeface="Roboto"/>
                <a:sym typeface="Roboto"/>
              </a:rPr>
              <a:t>Rules</a:t>
            </a:r>
            <a:endParaRPr dirty="0">
              <a:solidFill>
                <a:srgbClr val="0A66D9"/>
              </a:solidFill>
            </a:endParaRPr>
          </a:p>
        </p:txBody>
      </p:sp>
      <p:sp>
        <p:nvSpPr>
          <p:cNvPr id="5" name="Google Shape;183;p29">
            <a:extLst>
              <a:ext uri="{FF2B5EF4-FFF2-40B4-BE49-F238E27FC236}">
                <a16:creationId xmlns:a16="http://schemas.microsoft.com/office/drawing/2014/main" id="{62DFD4C1-0911-B835-2BF3-FA6B8EE8B188}"/>
              </a:ext>
            </a:extLst>
          </p:cNvPr>
          <p:cNvSpPr/>
          <p:nvPr/>
        </p:nvSpPr>
        <p:spPr>
          <a:xfrm>
            <a:off x="2354467" y="1496826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6" name="Google Shape;196;p29">
            <a:extLst>
              <a:ext uri="{FF2B5EF4-FFF2-40B4-BE49-F238E27FC236}">
                <a16:creationId xmlns:a16="http://schemas.microsoft.com/office/drawing/2014/main" id="{F3013752-413C-6910-85DC-FA69D8662DBD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90446" y="1583877"/>
            <a:ext cx="688137" cy="6881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3513EE0F-8DF7-9B85-8E52-4589D45A56A2}"/>
              </a:ext>
            </a:extLst>
          </p:cNvPr>
          <p:cNvSpPr txBox="1"/>
          <p:nvPr/>
        </p:nvSpPr>
        <p:spPr>
          <a:xfrm>
            <a:off x="2007667" y="2422808"/>
            <a:ext cx="16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Give full attention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in class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185;p29">
            <a:extLst>
              <a:ext uri="{FF2B5EF4-FFF2-40B4-BE49-F238E27FC236}">
                <a16:creationId xmlns:a16="http://schemas.microsoft.com/office/drawing/2014/main" id="{B94ECDE9-BE12-CD1D-2484-BA4EDE918D65}"/>
              </a:ext>
            </a:extLst>
          </p:cNvPr>
          <p:cNvSpPr/>
          <p:nvPr/>
        </p:nvSpPr>
        <p:spPr>
          <a:xfrm>
            <a:off x="5027035" y="1491982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9" name="Google Shape;187;p29">
            <a:extLst>
              <a:ext uri="{FF2B5EF4-FFF2-40B4-BE49-F238E27FC236}">
                <a16:creationId xmlns:a16="http://schemas.microsoft.com/office/drawing/2014/main" id="{1F7B3351-AA07-FE2D-B922-5C92931977D7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384" y="1588053"/>
            <a:ext cx="654173" cy="65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3;p29">
            <a:extLst>
              <a:ext uri="{FF2B5EF4-FFF2-40B4-BE49-F238E27FC236}">
                <a16:creationId xmlns:a16="http://schemas.microsoft.com/office/drawing/2014/main" id="{9CCB3D70-F1D0-9DA0-3BDA-61592696F26C}"/>
              </a:ext>
            </a:extLst>
          </p:cNvPr>
          <p:cNvSpPr txBox="1"/>
          <p:nvPr/>
        </p:nvSpPr>
        <p:spPr>
          <a:xfrm>
            <a:off x="4901620" y="2410582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Keep your camera on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347527" y="3318089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5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36671" y="3486529"/>
            <a:ext cx="581805" cy="5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4;p29">
            <a:extLst>
              <a:ext uri="{FF2B5EF4-FFF2-40B4-BE49-F238E27FC236}">
                <a16:creationId xmlns:a16="http://schemas.microsoft.com/office/drawing/2014/main" id="{0FB38BEC-F4FC-A04C-C6A6-288898BD061C}"/>
              </a:ext>
            </a:extLst>
          </p:cNvPr>
          <p:cNvSpPr txBox="1"/>
          <p:nvPr/>
        </p:nvSpPr>
        <p:spPr>
          <a:xfrm>
            <a:off x="1832877" y="4244071"/>
            <a:ext cx="198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Use raise hand or chat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to ask questions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89;p29">
            <a:extLst>
              <a:ext uri="{FF2B5EF4-FFF2-40B4-BE49-F238E27FC236}">
                <a16:creationId xmlns:a16="http://schemas.microsoft.com/office/drawing/2014/main" id="{3884BD5E-230B-1A62-CD32-46D446224C93}"/>
              </a:ext>
            </a:extLst>
          </p:cNvPr>
          <p:cNvSpPr/>
          <p:nvPr/>
        </p:nvSpPr>
        <p:spPr>
          <a:xfrm>
            <a:off x="5034750" y="3324007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97;p29">
            <a:extLst>
              <a:ext uri="{FF2B5EF4-FFF2-40B4-BE49-F238E27FC236}">
                <a16:creationId xmlns:a16="http://schemas.microsoft.com/office/drawing/2014/main" id="{A3A97C31-1FCC-E4F1-FE30-7799D39FC996}"/>
              </a:ext>
            </a:extLst>
          </p:cNvPr>
          <p:cNvPicPr preferRelativeResize="0"/>
          <p:nvPr/>
        </p:nvPicPr>
        <p:blipFill>
          <a:blip r:embed="rId6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14843" y="3471722"/>
            <a:ext cx="581805" cy="5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95;p29">
            <a:extLst>
              <a:ext uri="{FF2B5EF4-FFF2-40B4-BE49-F238E27FC236}">
                <a16:creationId xmlns:a16="http://schemas.microsoft.com/office/drawing/2014/main" id="{465315A6-8B83-B6FF-1FF8-E2D03BC8604E}"/>
              </a:ext>
            </a:extLst>
          </p:cNvPr>
          <p:cNvSpPr txBox="1"/>
          <p:nvPr/>
        </p:nvSpPr>
        <p:spPr>
          <a:xfrm>
            <a:off x="4347145" y="4249989"/>
            <a:ext cx="231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Make this room a safe place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to learn and share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0111-E36D-6D5B-D4CE-AC1B332E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>
                <a:solidFill>
                  <a:srgbClr val="0A66D9"/>
                </a:solidFill>
              </a:rPr>
              <a:t>Objective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9EEF-7A36-8160-5F3D-BCEF3FE4C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latin typeface="Economica" panose="020B0604020202020204" charset="0"/>
              </a:rPr>
              <a:t>Introduction Node.js dan Database</a:t>
            </a:r>
          </a:p>
          <a:p>
            <a:r>
              <a:rPr lang="en-ID" dirty="0">
                <a:latin typeface="Economica" panose="020B0604020202020204" charset="0"/>
              </a:rPr>
              <a:t>Exploring Database Connectivity Libraries</a:t>
            </a:r>
          </a:p>
          <a:p>
            <a:r>
              <a:rPr lang="en-ID" dirty="0">
                <a:latin typeface="Economica" panose="020B0604020202020204" charset="0"/>
              </a:rPr>
              <a:t>Establishing Database Connection</a:t>
            </a:r>
          </a:p>
          <a:p>
            <a:r>
              <a:rPr lang="en-ID" dirty="0">
                <a:latin typeface="Economica" panose="020B0604020202020204" charset="0"/>
              </a:rPr>
              <a:t>Performing Database Operations</a:t>
            </a:r>
          </a:p>
          <a:p>
            <a:r>
              <a:rPr lang="en-ID" dirty="0">
                <a:latin typeface="Economica" panose="020B0604020202020204" charset="0"/>
              </a:rPr>
              <a:t>Real-world Application Development</a:t>
            </a:r>
          </a:p>
          <a:p>
            <a:endParaRPr lang="en-ID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Exactly is Node.js? Explained for Beginners">
            <a:extLst>
              <a:ext uri="{FF2B5EF4-FFF2-40B4-BE49-F238E27FC236}">
                <a16:creationId xmlns:a16="http://schemas.microsoft.com/office/drawing/2014/main" id="{D7F55995-5AA5-9C64-565B-7E6BD3FB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864393"/>
            <a:ext cx="6829425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F07-BA60-1137-00C2-A3030E0D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>
                <a:solidFill>
                  <a:srgbClr val="0A66D9"/>
                </a:solidFill>
              </a:rPr>
              <a:t>Library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75AA-32CF-A5BE-9ABF-D095CF54A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Economica" panose="020B0604020202020204" charset="0"/>
              </a:rPr>
              <a:t>MySql</a:t>
            </a:r>
            <a:r>
              <a:rPr lang="en-US" dirty="0">
                <a:latin typeface="Economica" panose="020B0604020202020204" charset="0"/>
              </a:rPr>
              <a:t> -&gt; </a:t>
            </a:r>
            <a:r>
              <a:rPr lang="en-US" dirty="0" err="1">
                <a:latin typeface="Economica" panose="020B0604020202020204" charset="0"/>
              </a:rPr>
              <a:t>mysql</a:t>
            </a:r>
            <a:endParaRPr lang="en-US" dirty="0">
              <a:latin typeface="Economica" panose="020B0604020202020204" charset="0"/>
            </a:endParaRPr>
          </a:p>
          <a:p>
            <a:r>
              <a:rPr lang="en-US" dirty="0" err="1">
                <a:latin typeface="Economica" panose="020B0604020202020204" charset="0"/>
              </a:rPr>
              <a:t>PostgreSql</a:t>
            </a:r>
            <a:r>
              <a:rPr lang="en-US" dirty="0">
                <a:latin typeface="Economica" panose="020B0604020202020204" charset="0"/>
              </a:rPr>
              <a:t> -&gt; </a:t>
            </a:r>
            <a:r>
              <a:rPr lang="en-US" dirty="0" err="1">
                <a:latin typeface="Economica" panose="020B0604020202020204" charset="0"/>
              </a:rPr>
              <a:t>pg</a:t>
            </a:r>
            <a:endParaRPr lang="en-US" dirty="0">
              <a:latin typeface="Economica" panose="020B0604020202020204" charset="0"/>
            </a:endParaRPr>
          </a:p>
          <a:p>
            <a:r>
              <a:rPr lang="en-US" dirty="0">
                <a:latin typeface="Economica" panose="020B0604020202020204" charset="0"/>
              </a:rPr>
              <a:t>SQL Server -&gt; </a:t>
            </a:r>
            <a:r>
              <a:rPr lang="en-ID" b="0" i="0" dirty="0" err="1">
                <a:effectLst/>
                <a:latin typeface="Economica" panose="020B0604020202020204" charset="0"/>
              </a:rPr>
              <a:t>mssql</a:t>
            </a:r>
            <a:endParaRPr lang="en-ID" b="0" i="0" dirty="0">
              <a:effectLst/>
              <a:latin typeface="Economica" panose="020B0604020202020204" charset="0"/>
            </a:endParaRPr>
          </a:p>
          <a:p>
            <a:r>
              <a:rPr lang="en-ID" dirty="0" err="1">
                <a:latin typeface="Economica" panose="020B0604020202020204" charset="0"/>
              </a:rPr>
              <a:t>Mongodb</a:t>
            </a:r>
            <a:r>
              <a:rPr lang="en-ID" dirty="0">
                <a:latin typeface="Economica" panose="020B0604020202020204" charset="0"/>
              </a:rPr>
              <a:t> -&gt; mongoose</a:t>
            </a:r>
          </a:p>
          <a:p>
            <a:r>
              <a:rPr lang="en-ID" dirty="0">
                <a:latin typeface="Economica" panose="020B060402020202020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7408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38DD-7622-6DFB-BF27-8797F61A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Establishing </a:t>
            </a:r>
            <a:r>
              <a:rPr lang="en-ID" dirty="0">
                <a:solidFill>
                  <a:srgbClr val="0A66D9"/>
                </a:solidFill>
              </a:rPr>
              <a:t>Database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A976-2124-6510-0CA4-447B3AE17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Example of connecting to a PostgreSQL </a:t>
            </a:r>
          </a:p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database without ORM</a:t>
            </a:r>
          </a:p>
          <a:p>
            <a:pPr marL="114300" indent="0">
              <a:buNone/>
            </a:pPr>
            <a:endParaRPr lang="en-ID" dirty="0">
              <a:latin typeface="Economica" panose="020B0604020202020204" charset="0"/>
            </a:endParaRPr>
          </a:p>
          <a:p>
            <a:pPr marL="114300" indent="0">
              <a:buNone/>
            </a:pPr>
            <a:endParaRPr lang="en-ID" dirty="0">
              <a:latin typeface="Economic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ABBAF-2012-50D7-50BA-DAE0CEFE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5" y="1225225"/>
            <a:ext cx="4428935" cy="3447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B42CD-FA2E-F213-1D79-9C405584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83" y="204860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34A7-400F-6B6B-A626-A593D77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tx1"/>
                </a:solidFill>
              </a:rPr>
              <a:t>Establishing Database Connection using </a:t>
            </a:r>
            <a:r>
              <a:rPr lang="en-ID" dirty="0">
                <a:solidFill>
                  <a:srgbClr val="0A66D9"/>
                </a:solidFill>
              </a:rPr>
              <a:t>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928B-F40B-6D87-A593-F9DCC0564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ORM offer several benefits:</a:t>
            </a:r>
            <a:endParaRPr lang="en-ID" dirty="0">
              <a:latin typeface="Economica" panose="020B0604020202020204" charset="0"/>
            </a:endParaRPr>
          </a:p>
          <a:p>
            <a:r>
              <a:rPr lang="en-ID" dirty="0">
                <a:latin typeface="Economica" panose="020B0604020202020204" charset="0"/>
              </a:rPr>
              <a:t>Increased Productivity</a:t>
            </a:r>
          </a:p>
          <a:p>
            <a:r>
              <a:rPr lang="en-ID" dirty="0">
                <a:latin typeface="Economica" panose="020B0604020202020204" charset="0"/>
              </a:rPr>
              <a:t>Portability</a:t>
            </a:r>
          </a:p>
          <a:p>
            <a:r>
              <a:rPr lang="en-ID" dirty="0">
                <a:latin typeface="Economica" panose="020B0604020202020204" charset="0"/>
              </a:rPr>
              <a:t>Reduced Development Time</a:t>
            </a:r>
          </a:p>
          <a:p>
            <a:r>
              <a:rPr lang="en-ID" dirty="0">
                <a:latin typeface="Economica" panose="020B0604020202020204" charset="0"/>
              </a:rPr>
              <a:t>Improved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1346374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Söhne</vt:lpstr>
      <vt:lpstr>Google Sans</vt:lpstr>
      <vt:lpstr>Open Sans</vt:lpstr>
      <vt:lpstr>Economica</vt:lpstr>
      <vt:lpstr>Roboto</vt:lpstr>
      <vt:lpstr>Luxe</vt:lpstr>
      <vt:lpstr>Database Connectivity</vt:lpstr>
      <vt:lpstr>Ade Nur Hidayat</vt:lpstr>
      <vt:lpstr>Ground Rules</vt:lpstr>
      <vt:lpstr>Learning Objective</vt:lpstr>
      <vt:lpstr>PowerPoint Presentation</vt:lpstr>
      <vt:lpstr>Database Connectivity Library</vt:lpstr>
      <vt:lpstr>Establishing Database Connection</vt:lpstr>
      <vt:lpstr>Establishing Database Connection using 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</dc:title>
  <dc:creator>ade nur hidayat</dc:creator>
  <cp:lastModifiedBy>ade nur hidayat</cp:lastModifiedBy>
  <cp:revision>2</cp:revision>
  <dcterms:modified xsi:type="dcterms:W3CDTF">2024-04-05T22:40:46Z</dcterms:modified>
</cp:coreProperties>
</file>