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D88684-E8AE-4486-B49F-AB288D75E3C7}">
  <a:tblStyle styleId="{90D88684-E8AE-4486-B49F-AB288D75E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AB7D16-DE57-41F0-A458-315F9A16BE4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6e2175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6e2175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6dc9d7bb4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6dc9d7bb4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6dc9d7bb4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6dc9d7bb4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6dc9d7bb4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6dc9d7bb4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dc9d7bb4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6dc9d7bb4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1e7cdd8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1e7cdd8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6e35b4d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6e35b4d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6e35b4d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6e35b4d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e35b4d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6e35b4d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1e7cdd8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1e7cdd8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6e43a61a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6e43a61a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6e21759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6e21759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6e43a61a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6e43a61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6e43a6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6e43a6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6e43a61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6e43a61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6e43a61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6e43a61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6e43a61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6e43a61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6e43a61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6e43a61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6e43a61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6e43a61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6e43a61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6e43a61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6e43a61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6e43a61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6e43a61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6e43a61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6e21759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6e21759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6e2c96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6e2c96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6e2c96e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6e2c96e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e2c96e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e2c96e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6e2c96e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6e2c96e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e2c96e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e2c96e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e2c96e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e2c96e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6e2c96e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6e2c96e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6e2c96e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6e2c96e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e21759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6e21759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e217591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e21759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e21759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e21759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e21759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e21759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dc9d7bb4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6dc9d7bb4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6dc9d7bb4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6dc9d7bb4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5800" y="1910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Auto Insurance Churn Analysis</a:t>
            </a:r>
            <a:endParaRPr sz="4600"/>
          </a:p>
        </p:txBody>
      </p:sp>
      <p:sp>
        <p:nvSpPr>
          <p:cNvPr id="86" name="Google Shape;86;p13"/>
          <p:cNvSpPr txBox="1"/>
          <p:nvPr/>
        </p:nvSpPr>
        <p:spPr>
          <a:xfrm>
            <a:off x="6607275" y="2703975"/>
            <a:ext cx="2136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10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Variables Exploration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0" y="1199737"/>
            <a:ext cx="4328275" cy="26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450" y="1199994"/>
            <a:ext cx="4328276" cy="266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Variables Exploration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280900" cy="2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 Exploration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" y="1367726"/>
            <a:ext cx="4316010" cy="20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7725"/>
            <a:ext cx="4388274" cy="2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 Exploration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7672"/>
          <a:stretch/>
        </p:blipFill>
        <p:spPr>
          <a:xfrm>
            <a:off x="152400" y="1274125"/>
            <a:ext cx="2304000" cy="12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6164"/>
          <a:stretch/>
        </p:blipFill>
        <p:spPr>
          <a:xfrm>
            <a:off x="2608800" y="1253675"/>
            <a:ext cx="2538525" cy="12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5">
            <a:alphaModFix/>
          </a:blip>
          <a:srcRect b="0" l="0" r="0" t="8096"/>
          <a:stretch/>
        </p:blipFill>
        <p:spPr>
          <a:xfrm>
            <a:off x="5379600" y="1230800"/>
            <a:ext cx="2504800" cy="12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6">
            <a:alphaModFix/>
          </a:blip>
          <a:srcRect b="0" l="0" r="0" t="7749"/>
          <a:stretch/>
        </p:blipFill>
        <p:spPr>
          <a:xfrm>
            <a:off x="152400" y="2781299"/>
            <a:ext cx="2304001" cy="12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7">
            <a:alphaModFix/>
          </a:blip>
          <a:srcRect b="0" l="0" r="0" t="8096"/>
          <a:stretch/>
        </p:blipFill>
        <p:spPr>
          <a:xfrm>
            <a:off x="2763350" y="2760851"/>
            <a:ext cx="2381850" cy="12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8">
            <a:alphaModFix/>
          </a:blip>
          <a:srcRect b="0" l="0" r="0" t="8045"/>
          <a:stretch/>
        </p:blipFill>
        <p:spPr>
          <a:xfrm>
            <a:off x="5345875" y="2735550"/>
            <a:ext cx="2538525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735000" y="2571750"/>
            <a:ext cx="1359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college_degree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911225" y="1038263"/>
            <a:ext cx="11661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as_children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547645" y="2520160"/>
            <a:ext cx="1359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good_credit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136875" y="976363"/>
            <a:ext cx="11661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home_owner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437725" y="1028025"/>
            <a:ext cx="11661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marital_status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421275" y="2520150"/>
            <a:ext cx="1359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260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340835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Applied </a:t>
            </a:r>
            <a:r>
              <a:rPr b="1" lang="en" sz="1400">
                <a:solidFill>
                  <a:srgbClr val="000000"/>
                </a:solidFill>
              </a:rPr>
              <a:t>log transformation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to the </a:t>
            </a:r>
            <a:r>
              <a:rPr lang="en" sz="1400">
                <a:solidFill>
                  <a:srgbClr val="000000"/>
                </a:solidFill>
              </a:rPr>
              <a:t>income variable to reduce skewness and standardized the variable.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687225" y="3408350"/>
            <a:ext cx="4260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" sz="1400">
                <a:solidFill>
                  <a:srgbClr val="000000"/>
                </a:solidFill>
              </a:rPr>
              <a:t>Grouped(Binning) </a:t>
            </a:r>
            <a:r>
              <a:rPr lang="en" sz="1400">
                <a:solidFill>
                  <a:srgbClr val="000000"/>
                </a:solidFill>
              </a:rPr>
              <a:t>home values into ranges to improve  reduce the impact of noise or outliers.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7063"/>
          <a:stretch/>
        </p:blipFill>
        <p:spPr>
          <a:xfrm>
            <a:off x="152400" y="1181275"/>
            <a:ext cx="4419601" cy="21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0" l="0" r="0" t="7646"/>
          <a:stretch/>
        </p:blipFill>
        <p:spPr>
          <a:xfrm>
            <a:off x="4683775" y="1501225"/>
            <a:ext cx="4267199" cy="183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525825" y="917250"/>
            <a:ext cx="2313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Distribution of log_income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434585" y="1261215"/>
            <a:ext cx="17481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home_market_value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27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339045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Retained top 4 counties; grouped others into a single "Other" category to simplify and better analysis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7123"/>
          <a:stretch/>
        </p:blipFill>
        <p:spPr>
          <a:xfrm>
            <a:off x="164950" y="1292025"/>
            <a:ext cx="4553801" cy="21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833125" y="3390450"/>
            <a:ext cx="3999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Created acct_suspd column (1 = Yes, 0 = No) to enhance the readability.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0" r="0" t="7123"/>
          <a:stretch/>
        </p:blipFill>
        <p:spPr>
          <a:xfrm>
            <a:off x="4833125" y="1258526"/>
            <a:ext cx="4147000" cy="213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2245700" y="1070340"/>
            <a:ext cx="1359300" cy="2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6455575" y="1013202"/>
            <a:ext cx="1359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acct_suspd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Predictors Using Boxplots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65600" y="3557525"/>
            <a:ext cx="8466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like income, length of residence, age in years, and current annual amount show minimal impact on churn.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Tenure (cust_orig_months and days_tenure) is a strong predictor of churn.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5273"/>
            <a:ext cx="9144001" cy="22826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1116525" y="32306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324925" y="32306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533325" y="32306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834675" y="32306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794175" y="1068800"/>
            <a:ext cx="11661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curr_ann_amt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3078775" y="1068800"/>
            <a:ext cx="10137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days_tenure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329850" y="1068800"/>
            <a:ext cx="11661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age_in_years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276225" y="1068800"/>
            <a:ext cx="16383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length_of_residence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Predictors Using Boxplots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25" y="1180725"/>
            <a:ext cx="7367550" cy="22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1521700" y="1126725"/>
            <a:ext cx="1521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cust_orig_months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159900" y="1138875"/>
            <a:ext cx="9510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log_income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6808275" y="1138875"/>
            <a:ext cx="7359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941250" y="32422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374700" y="32422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6915525" y="3242200"/>
            <a:ext cx="5214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226" name="Google Shape;226;p30"/>
          <p:cNvSpPr txBox="1"/>
          <p:nvPr>
            <p:ph idx="4294967295" type="body"/>
          </p:nvPr>
        </p:nvSpPr>
        <p:spPr>
          <a:xfrm>
            <a:off x="6215050" y="708375"/>
            <a:ext cx="26172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Multicollinearity</a:t>
            </a:r>
            <a:r>
              <a:rPr lang="en"/>
              <a:t>: Strong correlation exists between </a:t>
            </a:r>
            <a:r>
              <a:rPr lang="en">
                <a:solidFill>
                  <a:srgbClr val="188038"/>
                </a:solidFill>
              </a:rPr>
              <a:t>cust_orig_months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</a:rPr>
              <a:t>days_tenure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Action</a:t>
            </a:r>
            <a:r>
              <a:rPr lang="en"/>
              <a:t>: Dropped </a:t>
            </a:r>
            <a:r>
              <a:rPr lang="en">
                <a:solidFill>
                  <a:srgbClr val="188038"/>
                </a:solidFill>
              </a:rPr>
              <a:t>cust_orig_months</a:t>
            </a:r>
            <a:r>
              <a:rPr lang="en"/>
              <a:t> to reduce redundancy and multicollinearity risks.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75" y="1017487"/>
            <a:ext cx="5620228" cy="376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Dropped redundant, non-informative, or highly correlated columns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Created dummy variables for home_market_value, marital_status, and county to convert categorical data into numerical format for model compatibility.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775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What’s “Churn”?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Standard Scaler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/>
              <a:t>Used StandardScaler() to standardize features by removing the mean and scaling to unit variance.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and Testing data split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80:20 split, 80% of our data is Training Data and 20% of our data is Testing, test size was set to 0.2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6165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Applied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6165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Decision Tree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SMOTE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Feature Importance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Logistic Regression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Optimal Threshold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K-Nearest Neighbors (KNN)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Hyperparameter Tuning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Voting Classifier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tested with various parameters: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Depth: 6, 7, 8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Minimum Leaf Samples: 500, 1000, 3000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results: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Depth = 8, Minimum Leaf Samples = 3000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 tree suffers from </a:t>
            </a:r>
            <a:r>
              <a:rPr i="1" lang="en"/>
              <a:t>class imbalance </a:t>
            </a:r>
            <a:r>
              <a:rPr lang="en"/>
              <a:t>(1 = minority). So we applied SMOTE to address </a:t>
            </a:r>
            <a:r>
              <a:rPr lang="en"/>
              <a:t>the</a:t>
            </a:r>
            <a:r>
              <a:rPr lang="en"/>
              <a:t>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50" y="413475"/>
            <a:ext cx="6136899" cy="447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type="title"/>
          </p:nvPr>
        </p:nvSpPr>
        <p:spPr>
          <a:xfrm>
            <a:off x="2276700" y="46325"/>
            <a:ext cx="459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Diagram (after SMOTE)</a:t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 flipH="1">
            <a:off x="1844350" y="711500"/>
            <a:ext cx="22032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5"/>
          <p:cNvSpPr txBox="1"/>
          <p:nvPr/>
        </p:nvSpPr>
        <p:spPr>
          <a:xfrm>
            <a:off x="22952" y="910725"/>
            <a:ext cx="23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Days_tenure &lt;= 182.5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 flipH="1">
            <a:off x="1664075" y="1266475"/>
            <a:ext cx="82620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5"/>
          <p:cNvSpPr txBox="1"/>
          <p:nvPr/>
        </p:nvSpPr>
        <p:spPr>
          <a:xfrm>
            <a:off x="26977" y="1786100"/>
            <a:ext cx="23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College_degree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&lt;= 0.5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" y="750675"/>
            <a:ext cx="8023177" cy="39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>
            <p:ph type="title"/>
          </p:nvPr>
        </p:nvSpPr>
        <p:spPr>
          <a:xfrm>
            <a:off x="2870100" y="66675"/>
            <a:ext cx="3403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Class_weight parameter = “balanced” -&gt; Addresses the class imbalance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5-fold cross validation applied </a:t>
            </a:r>
            <a:r>
              <a:rPr lang="en"/>
              <a:t>to assess model stability and performance variability.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Achieved precision and recall of 0.16 and 0.66 respectively -&gt; Large difference between the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Next, we find an optimal threshold to balance precision and 				recall.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25" y="858001"/>
            <a:ext cx="5688850" cy="40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vs Recall Curve for Optimal Threshold</a:t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7020950" y="2646188"/>
            <a:ext cx="20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Threshold = 0.66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38"/>
          <p:cNvCxnSpPr>
            <a:endCxn id="280" idx="1"/>
          </p:cNvCxnSpPr>
          <p:nvPr/>
        </p:nvCxnSpPr>
        <p:spPr>
          <a:xfrm flipH="1" rot="10800000">
            <a:off x="5508350" y="2877038"/>
            <a:ext cx="15126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8"/>
          <p:cNvSpPr/>
          <p:nvPr/>
        </p:nvSpPr>
        <p:spPr>
          <a:xfrm>
            <a:off x="5429250" y="3178825"/>
            <a:ext cx="123900" cy="1332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229875"/>
            <a:ext cx="72321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Loop over a few values of k to </a:t>
            </a:r>
            <a:r>
              <a:rPr lang="en"/>
              <a:t>determine the best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Plot the error rate vs number of neighbors (k) graph for training and validation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We chose k=5 to best balance - error rate, overfitting and underfitting issues.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Next, we performed hypertuning to further improve the model’s performance.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25" y="228775"/>
            <a:ext cx="7090724" cy="444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/>
          <p:nvPr/>
        </p:nvSpPr>
        <p:spPr>
          <a:xfrm>
            <a:off x="4191000" y="3695700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Classifier</a:t>
            </a:r>
            <a:endParaRPr/>
          </a:p>
        </p:txBody>
      </p:sp>
      <p:sp>
        <p:nvSpPr>
          <p:cNvPr id="300" name="Google Shape;300;p41"/>
          <p:cNvSpPr/>
          <p:nvPr/>
        </p:nvSpPr>
        <p:spPr>
          <a:xfrm>
            <a:off x="831575" y="1269300"/>
            <a:ext cx="1641000" cy="51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3784325" y="1269300"/>
            <a:ext cx="1641000" cy="51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K-Nearest Neighbor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6737075" y="1269300"/>
            <a:ext cx="1641000" cy="51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3784325" y="2816400"/>
            <a:ext cx="1641000" cy="516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Voting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41"/>
          <p:cNvCxnSpPr>
            <a:stCxn id="300" idx="2"/>
            <a:endCxn id="303" idx="0"/>
          </p:cNvCxnSpPr>
          <p:nvPr/>
        </p:nvCxnSpPr>
        <p:spPr>
          <a:xfrm>
            <a:off x="1652075" y="1785600"/>
            <a:ext cx="2952900" cy="10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1"/>
          <p:cNvCxnSpPr>
            <a:stCxn id="301" idx="2"/>
            <a:endCxn id="303" idx="0"/>
          </p:cNvCxnSpPr>
          <p:nvPr/>
        </p:nvCxnSpPr>
        <p:spPr>
          <a:xfrm>
            <a:off x="4604825" y="1785600"/>
            <a:ext cx="0" cy="10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1"/>
          <p:cNvCxnSpPr>
            <a:stCxn id="302" idx="2"/>
            <a:endCxn id="303" idx="0"/>
          </p:cNvCxnSpPr>
          <p:nvPr/>
        </p:nvCxnSpPr>
        <p:spPr>
          <a:xfrm flipH="1">
            <a:off x="4604975" y="1785600"/>
            <a:ext cx="2952600" cy="10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1"/>
          <p:cNvCxnSpPr>
            <a:stCxn id="303" idx="2"/>
          </p:cNvCxnSpPr>
          <p:nvPr/>
        </p:nvCxnSpPr>
        <p:spPr>
          <a:xfrm flipH="1">
            <a:off x="4600625" y="3332700"/>
            <a:ext cx="420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1"/>
          <p:cNvSpPr/>
          <p:nvPr/>
        </p:nvSpPr>
        <p:spPr>
          <a:xfrm>
            <a:off x="4095750" y="3705300"/>
            <a:ext cx="1018200" cy="51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Predicting Churn Matters in Insurance?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775"/>
            <a:ext cx="85206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Acquiring </a:t>
            </a:r>
            <a:r>
              <a:rPr lang="en"/>
              <a:t>new customers is much </a:t>
            </a:r>
            <a:r>
              <a:rPr b="1" lang="en"/>
              <a:t>more expensive</a:t>
            </a:r>
            <a:r>
              <a:rPr lang="en"/>
              <a:t> than retaining the existing ones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High churn leads to l</a:t>
            </a:r>
            <a:r>
              <a:rPr b="1" lang="en"/>
              <a:t>ost revenue and higher marketing costs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Signals possible </a:t>
            </a:r>
            <a:r>
              <a:rPr b="1" lang="en"/>
              <a:t>issues with customer satisfaction or product offerings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227500" y="314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 Performances (Class-1):</a:t>
            </a:r>
            <a:endParaRPr/>
          </a:p>
        </p:txBody>
      </p:sp>
      <p:graphicFrame>
        <p:nvGraphicFramePr>
          <p:cNvPr id="314" name="Google Shape;314;p42"/>
          <p:cNvGraphicFramePr/>
          <p:nvPr/>
        </p:nvGraphicFramePr>
        <p:xfrm>
          <a:off x="868300" y="11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{90D88684-E8AE-4486-B49F-AB288D75E3C7}</a:tableStyleId>
              </a:tblPr>
              <a:tblGrid>
                <a:gridCol w="2719750"/>
                <a:gridCol w="1234275"/>
                <a:gridCol w="1178550"/>
                <a:gridCol w="1067125"/>
                <a:gridCol w="103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(With SMOTE)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(Optimal)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Neighbors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Voting Classifier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69850" marB="6985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227500" y="314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 Performances (Class-1):</a:t>
            </a:r>
            <a:endParaRPr/>
          </a:p>
        </p:txBody>
      </p:sp>
      <p:graphicFrame>
        <p:nvGraphicFramePr>
          <p:cNvPr id="320" name="Google Shape;320;p43"/>
          <p:cNvGraphicFramePr/>
          <p:nvPr/>
        </p:nvGraphicFramePr>
        <p:xfrm>
          <a:off x="868300" y="11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{90D88684-E8AE-4486-B49F-AB288D75E3C7}</a:tableStyleId>
              </a:tblPr>
              <a:tblGrid>
                <a:gridCol w="2719750"/>
                <a:gridCol w="1234275"/>
                <a:gridCol w="1178550"/>
                <a:gridCol w="1067125"/>
                <a:gridCol w="103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(With SMOTE)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(Optimal)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Neighbors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Voting Classifier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227500" y="314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 Performances (Class-1):</a:t>
            </a:r>
            <a:endParaRPr/>
          </a:p>
        </p:txBody>
      </p:sp>
      <p:graphicFrame>
        <p:nvGraphicFramePr>
          <p:cNvPr id="326" name="Google Shape;326;p44"/>
          <p:cNvGraphicFramePr/>
          <p:nvPr/>
        </p:nvGraphicFramePr>
        <p:xfrm>
          <a:off x="868300" y="11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{90D88684-E8AE-4486-B49F-AB288D75E3C7}</a:tableStyleId>
              </a:tblPr>
              <a:tblGrid>
                <a:gridCol w="2719750"/>
                <a:gridCol w="1234275"/>
                <a:gridCol w="1178550"/>
                <a:gridCol w="1067125"/>
                <a:gridCol w="103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(With SMOTE)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69850" marB="69850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(Optimal)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86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Neighbors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69850" marB="6985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Voting Classifier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69850" marB="6985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69850" marB="6985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560250" y="1365300"/>
            <a:ext cx="73497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 model observed - Decision Tree with SMOTE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Provides strong performance with a balance of precision and recall.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Economically better and suitable for large datasets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5"/>
          <p:cNvSpPr txBox="1"/>
          <p:nvPr>
            <p:ph type="title"/>
          </p:nvPr>
        </p:nvSpPr>
        <p:spPr>
          <a:xfrm>
            <a:off x="311700" y="54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p46"/>
          <p:cNvGraphicFramePr/>
          <p:nvPr/>
        </p:nvGraphicFramePr>
        <p:xfrm>
          <a:off x="360775" y="8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{11AB7D16-DE57-41F0-A458-315F9A16BE48}</a:tableStyleId>
              </a:tblPr>
              <a:tblGrid>
                <a:gridCol w="2601675"/>
                <a:gridCol w="1660950"/>
                <a:gridCol w="4306700"/>
              </a:tblGrid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3838"/>
                          </a:solidFill>
                        </a:rPr>
                        <a:t>Factors Affecting Churn</a:t>
                      </a:r>
                      <a:endParaRPr b="1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3838"/>
                          </a:solidFill>
                        </a:rPr>
                        <a:t>Impact on Churn</a:t>
                      </a:r>
                      <a:endParaRPr b="1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3838"/>
                          </a:solidFill>
                        </a:rPr>
                        <a:t>Strategy</a:t>
                      </a:r>
                      <a:endParaRPr b="1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Medium-to-high home values ($50,000–$150,000) and customers with children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Increases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Design personalized offers, family-centric loyalty programs, and retention campaigns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Longer tenure customers (over 5 years)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Decreases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Offer anniversary rewards, loyalty benefits, and exclusive retention incentives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Shorter tenure customers (under 1 year)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Increases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Provide introductory offers, proactive onboarding, and regular check-ins to build early loyalty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High proportion with good credit (84%) and college degrees (35%)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Decreases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</a:rPr>
                        <a:t>Use tailored messaging and value-based offerings for creditworthy, educated individuals</a:t>
                      </a:r>
                      <a:endParaRPr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46"/>
          <p:cNvSpPr txBox="1"/>
          <p:nvPr>
            <p:ph type="title"/>
          </p:nvPr>
        </p:nvSpPr>
        <p:spPr>
          <a:xfrm>
            <a:off x="103300" y="159875"/>
            <a:ext cx="86202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Business Recommendations:</a:t>
            </a:r>
            <a:endParaRPr b="1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03300" y="159875"/>
            <a:ext cx="86202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Business Recommendations:</a:t>
            </a:r>
            <a:endParaRPr b="1" sz="2800"/>
          </a:p>
        </p:txBody>
      </p:sp>
      <p:graphicFrame>
        <p:nvGraphicFramePr>
          <p:cNvPr id="344" name="Google Shape;344;p47"/>
          <p:cNvGraphicFramePr/>
          <p:nvPr/>
        </p:nvGraphicFramePr>
        <p:xfrm>
          <a:off x="360763" y="8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{11AB7D16-DE57-41F0-A458-315F9A16BE48}</a:tableStyleId>
              </a:tblPr>
              <a:tblGrid>
                <a:gridCol w="2601650"/>
                <a:gridCol w="1660975"/>
                <a:gridCol w="4306700"/>
              </a:tblGrid>
              <a:tr h="3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3838"/>
                          </a:solidFill>
                        </a:rPr>
                        <a:t>Factors Affecting Churn</a:t>
                      </a:r>
                      <a:endParaRPr b="1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3838"/>
                          </a:solidFill>
                        </a:rPr>
                        <a:t>Impact on Churn</a:t>
                      </a:r>
                      <a:endParaRPr b="1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3838"/>
                          </a:solidFill>
                        </a:rPr>
                        <a:t>Strategy</a:t>
                      </a:r>
                      <a:endParaRPr b="1">
                        <a:solidFill>
                          <a:srgbClr val="38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Customers in lower-to-middle income range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 low-cost or value-based insurance products to appeal to price-sensitive segments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Recently relocated customers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Identify recent movers and engage them with personalized incentives and stay-benefits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Younger individuals and customers with shorter tenure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onboarding programs, age-relevant engagement, and early financial incentives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percentage of homeowners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Promote home-related benefits, such as home insurance discounts or bundling offers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311700" y="2006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Thank you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66775"/>
            <a:ext cx="85206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How can we accurately predict which customers are likely to churn?</a:t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What are the factors that lead to churn?</a:t>
            </a:r>
            <a:endParaRPr b="1" sz="2000"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Understanding Churn Factors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775"/>
            <a:ext cx="85206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Enables proactive, personalized retention strategies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Improves customer satisfaction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Optimizes pricing models to reduce the churn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66775"/>
            <a:ext cx="85206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~92,000 customers, 23 features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Data types: numerical, categorical, 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Key Feature Categories: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Demographics</a:t>
            </a:r>
            <a:r>
              <a:rPr lang="en"/>
              <a:t>: DOB, age, e</a:t>
            </a:r>
            <a:r>
              <a:rPr lang="en"/>
              <a:t>ducation, </a:t>
            </a:r>
            <a:r>
              <a:rPr lang="en"/>
              <a:t>marital status, children, home ownership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Financials</a:t>
            </a:r>
            <a:r>
              <a:rPr lang="en"/>
              <a:t>: income, home market value, credit rating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Policy</a:t>
            </a:r>
            <a:r>
              <a:rPr lang="en" u="sng"/>
              <a:t> Details</a:t>
            </a:r>
            <a:r>
              <a:rPr lang="en"/>
              <a:t>: annual premium, tenure, policy start date, acct suspended 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Geographic</a:t>
            </a:r>
            <a:r>
              <a:rPr lang="en"/>
              <a:t>: city, county, latitude/longitude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Churn Indicator: 1 = churned, 0 = retained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Summaries </a:t>
            </a:r>
            <a:r>
              <a:rPr lang="en">
                <a:solidFill>
                  <a:schemeClr val="dk2"/>
                </a:solidFill>
              </a:rPr>
              <a:t>&amp;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Data Quality Issues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571500" y="115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{90D88684-E8AE-4486-B49F-AB288D75E3C7}</a:tableStyleId>
              </a:tblPr>
              <a:tblGrid>
                <a:gridCol w="3913825"/>
                <a:gridCol w="3989625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tenure ~10 years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(range: 20 days to 17 years)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 annual premium: $940 (wide range,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min: -$84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income ~$81,500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82% homeowners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age ~56 years       (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max: 113 years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35% have college degrees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84% have good credit rating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52% have children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values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in ‘City’, ‘County’, ‘home_market_value’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889675" y="12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{90D88684-E8AE-4486-B49F-AB288D75E3C7}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ARIABLE</a:t>
                      </a:r>
                      <a:endParaRPr b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 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APPLIED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Longitude and Latitude (15%)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Fillna(city_avg_coord)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 and County (0.7%)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Fillna(“Unknown”)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Home_market_value (5%)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Dropna()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Acct_suspd_date (88%)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 the column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Address_id and Individual_ID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 the columns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Variables Exploration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25" y="1207288"/>
            <a:ext cx="4244950" cy="261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7663"/>
            <a:ext cx="4179525" cy="255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