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1" r:id="rId2"/>
    <p:sldId id="369" r:id="rId3"/>
    <p:sldId id="397" r:id="rId4"/>
    <p:sldId id="398" r:id="rId5"/>
    <p:sldId id="390" r:id="rId6"/>
    <p:sldId id="319" r:id="rId7"/>
    <p:sldId id="321" r:id="rId8"/>
    <p:sldId id="320" r:id="rId9"/>
    <p:sldId id="324" r:id="rId10"/>
    <p:sldId id="325" r:id="rId11"/>
    <p:sldId id="394" r:id="rId12"/>
    <p:sldId id="400" r:id="rId13"/>
    <p:sldId id="401" r:id="rId14"/>
    <p:sldId id="399" r:id="rId15"/>
    <p:sldId id="403" r:id="rId16"/>
    <p:sldId id="456" r:id="rId17"/>
    <p:sldId id="411" r:id="rId18"/>
    <p:sldId id="412" r:id="rId19"/>
    <p:sldId id="430" r:id="rId20"/>
    <p:sldId id="413" r:id="rId21"/>
    <p:sldId id="414" r:id="rId22"/>
    <p:sldId id="419" r:id="rId23"/>
    <p:sldId id="416" r:id="rId24"/>
    <p:sldId id="417" r:id="rId25"/>
    <p:sldId id="418" r:id="rId26"/>
    <p:sldId id="420" r:id="rId27"/>
    <p:sldId id="421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5" r:id="rId37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0A2"/>
    <a:srgbClr val="6600CC"/>
    <a:srgbClr val="FFFFFF"/>
    <a:srgbClr val="2CB1AE"/>
    <a:srgbClr val="33CCCC"/>
    <a:srgbClr val="FF3333"/>
    <a:srgbClr val="D16170"/>
    <a:srgbClr val="FFCC00"/>
    <a:srgbClr val="CDEEFF"/>
    <a:srgbClr val="FF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0"/>
  </p:normalViewPr>
  <p:slideViewPr>
    <p:cSldViewPr>
      <p:cViewPr>
        <p:scale>
          <a:sx n="75" d="100"/>
          <a:sy n="75" d="100"/>
        </p:scale>
        <p:origin x="2190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9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79B56-5DAC-4D43-811B-651B4C22013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E6F6D4-4B7D-489A-BB98-9E1B651528D0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1</a:t>
          </a:r>
          <a:endParaRPr lang="ko-KR" altLang="en-US" sz="1200" b="1" dirty="0">
            <a:latin typeface="+mn-ea"/>
            <a:ea typeface="+mn-ea"/>
          </a:endParaRPr>
        </a:p>
      </dgm:t>
    </dgm:pt>
    <dgm:pt modelId="{B4C6F86F-8A8B-41BC-8D37-F9377DBC6D57}" type="parTrans" cxnId="{EDBC2BC4-4E2B-44C8-9BA6-F2C9079D9C41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4EAC67BE-391F-48C5-AA01-F7254F64BBD3}" type="sibTrans" cxnId="{EDBC2BC4-4E2B-44C8-9BA6-F2C9079D9C41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8872999B-A015-4B16-A454-5892762EA36C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고 위험 프로세스 선택</a:t>
          </a:r>
          <a:endParaRPr lang="ko-KR" altLang="en-US" sz="1200" dirty="0">
            <a:latin typeface="+mn-ea"/>
            <a:ea typeface="+mn-ea"/>
          </a:endParaRPr>
        </a:p>
      </dgm:t>
    </dgm:pt>
    <dgm:pt modelId="{C7396C71-8A68-4DE5-A357-301154BBE819}" type="parTrans" cxnId="{17E77AA7-995D-477B-B740-DB519B35465C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4FEF0632-F04A-4047-9BF2-03EEBEF7C1F5}" type="sibTrans" cxnId="{17E77AA7-995D-477B-B740-DB519B35465C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70CCB9CF-898D-4699-AF86-3D9B57719152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2</a:t>
          </a:r>
          <a:endParaRPr lang="ko-KR" altLang="en-US" sz="1200" b="1" dirty="0">
            <a:latin typeface="+mn-ea"/>
            <a:ea typeface="+mn-ea"/>
          </a:endParaRPr>
        </a:p>
      </dgm:t>
    </dgm:pt>
    <dgm:pt modelId="{F863088C-8C70-4174-8B1A-FBEC074E8307}" type="parTrans" cxnId="{F9CD6D17-C698-4853-B600-52D2EFD79770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AA6254DF-AA50-40FF-A9AF-4C6335822E3E}" type="sibTrans" cxnId="{F9CD6D17-C698-4853-B600-52D2EFD79770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BADD54F5-FF34-487D-B2AC-C192D68BC8CE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프로세스 검토 및 도식화</a:t>
          </a:r>
          <a:endParaRPr lang="ko-KR" altLang="en-US" sz="1200" dirty="0">
            <a:latin typeface="+mn-ea"/>
            <a:ea typeface="+mn-ea"/>
          </a:endParaRPr>
        </a:p>
      </dgm:t>
    </dgm:pt>
    <dgm:pt modelId="{24B84D09-A862-44DE-AB84-36A4898AEBB9}" type="parTrans" cxnId="{9C84A211-1978-446E-9C48-2C48B0854B1C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F28427C2-9225-4E37-9D99-432271BB7379}" type="sibTrans" cxnId="{9C84A211-1978-446E-9C48-2C48B0854B1C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6D8C86D3-BB5C-4119-9CD4-978B30ED8030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3</a:t>
          </a:r>
          <a:endParaRPr lang="ko-KR" altLang="en-US" sz="1200" b="1" dirty="0">
            <a:latin typeface="+mn-ea"/>
            <a:ea typeface="+mn-ea"/>
          </a:endParaRPr>
        </a:p>
      </dgm:t>
    </dgm:pt>
    <dgm:pt modelId="{5C4F19FD-577A-4430-BFF9-2D15C10C017E}" type="parTrans" cxnId="{0B98C7AD-CCA5-462C-A60B-E2E45A6FAA7B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6A244882-7C0B-4AD3-8D6E-D43977907BDE}" type="sibTrans" cxnId="{0B98C7AD-CCA5-462C-A60B-E2E45A6FAA7B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0B901DFE-DB1D-442B-AED5-C19CF393A545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잠재적 </a:t>
          </a:r>
          <a:r>
            <a:rPr lang="ko-KR" altLang="en-US" sz="1200" dirty="0" err="1" smtClean="0">
              <a:latin typeface="+mn-ea"/>
              <a:ea typeface="+mn-ea"/>
            </a:rPr>
            <a:t>고장유형</a:t>
          </a:r>
          <a:r>
            <a:rPr lang="ko-KR" altLang="en-US" sz="1200" dirty="0" smtClean="0">
              <a:latin typeface="+mn-ea"/>
              <a:ea typeface="+mn-ea"/>
            </a:rPr>
            <a:t> </a:t>
          </a:r>
          <a:r>
            <a:rPr lang="en-US" altLang="ko-KR" sz="1200" dirty="0" smtClean="0">
              <a:latin typeface="+mn-ea"/>
              <a:ea typeface="+mn-ea"/>
            </a:rPr>
            <a:t>Brainstorming</a:t>
          </a:r>
          <a:endParaRPr lang="ko-KR" altLang="en-US" sz="1200" dirty="0">
            <a:latin typeface="+mn-ea"/>
            <a:ea typeface="+mn-ea"/>
          </a:endParaRPr>
        </a:p>
      </dgm:t>
    </dgm:pt>
    <dgm:pt modelId="{4A543F3E-FF2C-4D97-A9D8-47889C1105F4}" type="parTrans" cxnId="{E56242F5-27B6-475C-99B8-73DB9C51A8AB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2E08D2B4-7463-4D32-8543-3ACB119FBCA7}" type="sibTrans" cxnId="{E56242F5-27B6-475C-99B8-73DB9C51A8AB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1E9EA85F-DA6B-4A25-9EB2-60FA0F8179C6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4</a:t>
          </a:r>
          <a:endParaRPr lang="ko-KR" altLang="en-US" sz="1200" b="1" dirty="0">
            <a:latin typeface="+mn-ea"/>
            <a:ea typeface="+mn-ea"/>
          </a:endParaRPr>
        </a:p>
      </dgm:t>
    </dgm:pt>
    <dgm:pt modelId="{F4CB3705-91CC-4477-83B7-7F6469067653}" type="parTrans" cxnId="{2E3248E2-3A1C-431A-9D4E-95C58AE02DDE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0262FF2F-121E-456C-AD4F-1565C371AB7D}" type="sibTrans" cxnId="{2E3248E2-3A1C-431A-9D4E-95C58AE02DDE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9C210D22-42E1-4F84-A966-8E5902C9A319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err="1" smtClean="0">
              <a:latin typeface="+mn-ea"/>
              <a:ea typeface="+mn-ea"/>
            </a:rPr>
            <a:t>고장유형의</a:t>
          </a:r>
          <a:r>
            <a:rPr lang="ko-KR" altLang="en-US" sz="1200" dirty="0" smtClean="0">
              <a:latin typeface="+mn-ea"/>
              <a:ea typeface="+mn-ea"/>
            </a:rPr>
            <a:t> 우선순위 계산</a:t>
          </a:r>
          <a:endParaRPr lang="ko-KR" altLang="en-US" sz="1200" dirty="0">
            <a:latin typeface="+mn-ea"/>
            <a:ea typeface="+mn-ea"/>
          </a:endParaRPr>
        </a:p>
      </dgm:t>
    </dgm:pt>
    <dgm:pt modelId="{0762A428-F978-42FB-9358-877477EE833B}" type="parTrans" cxnId="{D616C58F-1286-45E3-90D0-A84DD41664BD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4DC4DF56-C34E-424B-B15A-D7AA922F7DB8}" type="sibTrans" cxnId="{D616C58F-1286-45E3-90D0-A84DD41664BD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B1044F67-E421-46D0-9036-C7406CF49977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5</a:t>
          </a:r>
          <a:endParaRPr lang="ko-KR" altLang="en-US" sz="1200" b="1" dirty="0">
            <a:latin typeface="+mn-ea"/>
            <a:ea typeface="+mn-ea"/>
          </a:endParaRPr>
        </a:p>
      </dgm:t>
    </dgm:pt>
    <dgm:pt modelId="{72A0C3D0-EDCB-4F5D-9B4D-E6EECD3A8DEE}" type="parTrans" cxnId="{3D80451E-D6E2-43A5-984D-CE468B49EAEA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33131038-CB70-49D0-AAC9-AABF755C33FD}" type="sibTrans" cxnId="{3D80451E-D6E2-43A5-984D-CE468B49EAEA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75382753-F52F-4FE9-99DD-AB7C99A44EA0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err="1" smtClean="0">
              <a:latin typeface="+mn-ea"/>
              <a:ea typeface="+mn-ea"/>
            </a:rPr>
            <a:t>고장유형</a:t>
          </a:r>
          <a:r>
            <a:rPr lang="ko-KR" altLang="en-US" sz="1200" dirty="0" smtClean="0">
              <a:latin typeface="+mn-ea"/>
              <a:ea typeface="+mn-ea"/>
            </a:rPr>
            <a:t> 근본원인 확인</a:t>
          </a:r>
          <a:endParaRPr lang="ko-KR" altLang="en-US" sz="1200" dirty="0">
            <a:latin typeface="+mn-ea"/>
            <a:ea typeface="+mn-ea"/>
          </a:endParaRPr>
        </a:p>
      </dgm:t>
    </dgm:pt>
    <dgm:pt modelId="{4DBAF05A-EF42-45EE-A7A1-21B88C29CDF2}" type="parTrans" cxnId="{49D0262A-463A-484A-A2CD-3CF7A6B9AB82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E3D59AEA-2FA7-4061-A13E-2F8D7C01115F}" type="sibTrans" cxnId="{49D0262A-463A-484A-A2CD-3CF7A6B9AB82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A1F63687-EA2C-47A3-A327-54E75881454A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6</a:t>
          </a:r>
          <a:endParaRPr lang="ko-KR" altLang="en-US" sz="1200" b="1" dirty="0">
            <a:latin typeface="+mn-ea"/>
            <a:ea typeface="+mn-ea"/>
          </a:endParaRPr>
        </a:p>
      </dgm:t>
    </dgm:pt>
    <dgm:pt modelId="{2DF8E127-0B5E-41EA-BAE3-D8B38AC56275}" type="parTrans" cxnId="{B5935585-C026-416D-929A-206D079AFFDF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B357EA77-1BB3-4FE9-ACE9-606D4D5063E3}" type="sibTrans" cxnId="{B5935585-C026-416D-929A-206D079AFFDF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E882C419-E672-46EF-BB30-583AC7A1ABDD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프로세스 재설계</a:t>
          </a:r>
          <a:endParaRPr lang="ko-KR" altLang="en-US" sz="1200" dirty="0">
            <a:latin typeface="+mn-ea"/>
            <a:ea typeface="+mn-ea"/>
          </a:endParaRPr>
        </a:p>
      </dgm:t>
    </dgm:pt>
    <dgm:pt modelId="{52E29210-4BA4-4272-A15F-514109586B9E}" type="parTrans" cxnId="{E4CF415E-D3AC-4BDB-88C1-070FAD4E7EB5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184F2FA5-4588-4A09-B5D6-942061C30796}" type="sibTrans" cxnId="{E4CF415E-D3AC-4BDB-88C1-070FAD4E7EB5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AF8DE2A8-37A3-4D65-BD57-214EB745B022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7</a:t>
          </a:r>
          <a:endParaRPr lang="ko-KR" altLang="en-US" sz="1200" b="1" dirty="0">
            <a:latin typeface="+mn-ea"/>
            <a:ea typeface="+mn-ea"/>
          </a:endParaRPr>
        </a:p>
      </dgm:t>
    </dgm:pt>
    <dgm:pt modelId="{B88B0535-4F27-4EDF-B92E-72C8E2E3363B}" type="parTrans" cxnId="{191B746F-CD39-4BD8-B8FB-49614A016311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81819FCF-98E2-4ABE-9232-B08F997FCADD}" type="sibTrans" cxnId="{191B746F-CD39-4BD8-B8FB-49614A016311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5C761D3E-2F2A-4DCD-9986-D738CF904B4C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새로운 프로세스 분석 및 검토</a:t>
          </a:r>
          <a:endParaRPr lang="ko-KR" altLang="en-US" sz="1200" dirty="0">
            <a:latin typeface="+mn-ea"/>
            <a:ea typeface="+mn-ea"/>
          </a:endParaRPr>
        </a:p>
      </dgm:t>
    </dgm:pt>
    <dgm:pt modelId="{C8C8CF0E-D34E-4053-8894-FDB4298E20E5}" type="parTrans" cxnId="{546F4DB1-95CF-4E3F-BDAD-18C1FBB310B9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92B57BAD-CE6A-456E-9192-0000FB629A4D}" type="sibTrans" cxnId="{546F4DB1-95CF-4E3F-BDAD-18C1FBB310B9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1383615B-B3CC-4A1F-8233-CDEBB74CE2BB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8</a:t>
          </a:r>
          <a:endParaRPr lang="ko-KR" altLang="en-US" sz="1200" b="1" dirty="0">
            <a:latin typeface="+mn-ea"/>
            <a:ea typeface="+mn-ea"/>
          </a:endParaRPr>
        </a:p>
      </dgm:t>
    </dgm:pt>
    <dgm:pt modelId="{00184D58-8F3C-41EE-8350-DACAC1198406}" type="parTrans" cxnId="{1E6E063A-8859-49E3-9800-163FF319D037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7249E6F1-E378-4A43-B81D-68CA7B2E9B39}" type="sibTrans" cxnId="{1E6E063A-8859-49E3-9800-163FF319D037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1C775DCE-4436-4BA6-A744-3794D607D4B6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재설계한 프로세스 실행</a:t>
          </a:r>
          <a:endParaRPr lang="ko-KR" altLang="en-US" sz="1200" dirty="0">
            <a:latin typeface="+mn-ea"/>
            <a:ea typeface="+mn-ea"/>
          </a:endParaRPr>
        </a:p>
      </dgm:t>
    </dgm:pt>
    <dgm:pt modelId="{8DA5A4E4-9918-4130-AF5C-6B7064400E5B}" type="parTrans" cxnId="{E97ACA6A-DB38-43CF-82F2-C13F6B02647A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5969BF81-78FE-4A4F-B0EA-B04DE2E049FB}" type="sibTrans" cxnId="{E97ACA6A-DB38-43CF-82F2-C13F6B02647A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EE82EC5A-5F11-4C06-B7CC-BD810C135683}" type="pres">
      <dgm:prSet presAssocID="{82079B56-5DAC-4D43-811B-651B4C2201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1FA239-5EC3-4581-8073-BA0B20AF7C53}" type="pres">
      <dgm:prSet presAssocID="{92E6F6D4-4B7D-489A-BB98-9E1B651528D0}" presName="composite" presStyleCnt="0"/>
      <dgm:spPr/>
    </dgm:pt>
    <dgm:pt modelId="{3B07B96A-C8DB-4CE9-B3F0-160BF9200201}" type="pres">
      <dgm:prSet presAssocID="{92E6F6D4-4B7D-489A-BB98-9E1B651528D0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1E52F1-CE28-4221-90B8-27A592913900}" type="pres">
      <dgm:prSet presAssocID="{92E6F6D4-4B7D-489A-BB98-9E1B651528D0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92FFE1-472E-4FDF-B31F-5A0F59C590A0}" type="pres">
      <dgm:prSet presAssocID="{4EAC67BE-391F-48C5-AA01-F7254F64BBD3}" presName="sp" presStyleCnt="0"/>
      <dgm:spPr/>
    </dgm:pt>
    <dgm:pt modelId="{FAE02DA9-B604-4B9A-8FFF-17AD851ACB6D}" type="pres">
      <dgm:prSet presAssocID="{70CCB9CF-898D-4699-AF86-3D9B57719152}" presName="composite" presStyleCnt="0"/>
      <dgm:spPr/>
    </dgm:pt>
    <dgm:pt modelId="{AAAC6146-3781-4389-A487-EFF540125684}" type="pres">
      <dgm:prSet presAssocID="{70CCB9CF-898D-4699-AF86-3D9B57719152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493628-E94C-4B1D-A32B-926D9C64D437}" type="pres">
      <dgm:prSet presAssocID="{70CCB9CF-898D-4699-AF86-3D9B57719152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3D6BA1-E2C7-4C91-857E-D8CC01E74130}" type="pres">
      <dgm:prSet presAssocID="{AA6254DF-AA50-40FF-A9AF-4C6335822E3E}" presName="sp" presStyleCnt="0"/>
      <dgm:spPr/>
    </dgm:pt>
    <dgm:pt modelId="{B3E9D04B-66D3-4D23-A43E-6671DB75A388}" type="pres">
      <dgm:prSet presAssocID="{6D8C86D3-BB5C-4119-9CD4-978B30ED8030}" presName="composite" presStyleCnt="0"/>
      <dgm:spPr/>
    </dgm:pt>
    <dgm:pt modelId="{2125F9FD-70EC-4119-93F2-8C06EDECFA8B}" type="pres">
      <dgm:prSet presAssocID="{6D8C86D3-BB5C-4119-9CD4-978B30ED8030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C288DF-036B-4F73-8CE5-0217967AD1FA}" type="pres">
      <dgm:prSet presAssocID="{6D8C86D3-BB5C-4119-9CD4-978B30ED8030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E8B3B3-785E-4A2A-8651-9869B66DB449}" type="pres">
      <dgm:prSet presAssocID="{6A244882-7C0B-4AD3-8D6E-D43977907BDE}" presName="sp" presStyleCnt="0"/>
      <dgm:spPr/>
    </dgm:pt>
    <dgm:pt modelId="{9E596F2A-7815-4652-99B8-376A3975DAF6}" type="pres">
      <dgm:prSet presAssocID="{1E9EA85F-DA6B-4A25-9EB2-60FA0F8179C6}" presName="composite" presStyleCnt="0"/>
      <dgm:spPr/>
    </dgm:pt>
    <dgm:pt modelId="{329DACF2-4B41-44D9-A3DA-116095F63A91}" type="pres">
      <dgm:prSet presAssocID="{1E9EA85F-DA6B-4A25-9EB2-60FA0F8179C6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710D9F-9F71-4C39-872B-22809217673D}" type="pres">
      <dgm:prSet presAssocID="{1E9EA85F-DA6B-4A25-9EB2-60FA0F8179C6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3E48FD-A803-4C89-A93F-3155ECC2C291}" type="pres">
      <dgm:prSet presAssocID="{0262FF2F-121E-456C-AD4F-1565C371AB7D}" presName="sp" presStyleCnt="0"/>
      <dgm:spPr/>
    </dgm:pt>
    <dgm:pt modelId="{CE455B9E-E141-4A39-829D-3EE76BC1FFD0}" type="pres">
      <dgm:prSet presAssocID="{B1044F67-E421-46D0-9036-C7406CF49977}" presName="composite" presStyleCnt="0"/>
      <dgm:spPr/>
    </dgm:pt>
    <dgm:pt modelId="{682FA6F6-F2CE-47B7-8C63-C904D813D76A}" type="pres">
      <dgm:prSet presAssocID="{B1044F67-E421-46D0-9036-C7406CF49977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71097C-926A-4066-B7FB-70C597622946}" type="pres">
      <dgm:prSet presAssocID="{B1044F67-E421-46D0-9036-C7406CF49977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60C909-90F8-4042-96BC-024B77D6F844}" type="pres">
      <dgm:prSet presAssocID="{33131038-CB70-49D0-AAC9-AABF755C33FD}" presName="sp" presStyleCnt="0"/>
      <dgm:spPr/>
    </dgm:pt>
    <dgm:pt modelId="{13BF7266-C840-4E1F-B8FC-6101C1C0804C}" type="pres">
      <dgm:prSet presAssocID="{A1F63687-EA2C-47A3-A327-54E75881454A}" presName="composite" presStyleCnt="0"/>
      <dgm:spPr/>
    </dgm:pt>
    <dgm:pt modelId="{4C38CE5E-7032-4650-94C2-5450097011EB}" type="pres">
      <dgm:prSet presAssocID="{A1F63687-EA2C-47A3-A327-54E75881454A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0E2B48-B059-468B-B29D-DD1A038720F5}" type="pres">
      <dgm:prSet presAssocID="{A1F63687-EA2C-47A3-A327-54E75881454A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36589D-51BB-477A-B96D-8EDEB68AD7D1}" type="pres">
      <dgm:prSet presAssocID="{B357EA77-1BB3-4FE9-ACE9-606D4D5063E3}" presName="sp" presStyleCnt="0"/>
      <dgm:spPr/>
    </dgm:pt>
    <dgm:pt modelId="{C1B3DB0E-2062-47F6-A3CE-88530C694EF1}" type="pres">
      <dgm:prSet presAssocID="{AF8DE2A8-37A3-4D65-BD57-214EB745B022}" presName="composite" presStyleCnt="0"/>
      <dgm:spPr/>
    </dgm:pt>
    <dgm:pt modelId="{F441566E-49D5-4EC8-B476-C4488F3AE8F3}" type="pres">
      <dgm:prSet presAssocID="{AF8DE2A8-37A3-4D65-BD57-214EB745B022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0E5873-B596-47DF-8943-E6163BD570AD}" type="pres">
      <dgm:prSet presAssocID="{AF8DE2A8-37A3-4D65-BD57-214EB745B022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C193BF-9B5F-4977-BB8C-A59D211401FE}" type="pres">
      <dgm:prSet presAssocID="{81819FCF-98E2-4ABE-9232-B08F997FCADD}" presName="sp" presStyleCnt="0"/>
      <dgm:spPr/>
    </dgm:pt>
    <dgm:pt modelId="{42EA658D-CA2A-41BD-AF28-9141B64BBD2C}" type="pres">
      <dgm:prSet presAssocID="{1383615B-B3CC-4A1F-8233-CDEBB74CE2BB}" presName="composite" presStyleCnt="0"/>
      <dgm:spPr/>
    </dgm:pt>
    <dgm:pt modelId="{F2926575-EF6C-4D28-ABD8-DBF991DC247A}" type="pres">
      <dgm:prSet presAssocID="{1383615B-B3CC-4A1F-8233-CDEBB74CE2BB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4F2051-A836-4957-970A-96D820CD1F93}" type="pres">
      <dgm:prSet presAssocID="{1383615B-B3CC-4A1F-8233-CDEBB74CE2BB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CC853B-ADAC-4431-A6F3-1BC6BA3E5E05}" type="presOf" srcId="{E882C419-E672-46EF-BB30-583AC7A1ABDD}" destId="{4C0E2B48-B059-468B-B29D-DD1A038720F5}" srcOrd="0" destOrd="0" presId="urn:microsoft.com/office/officeart/2005/8/layout/chevron2"/>
    <dgm:cxn modelId="{49D0262A-463A-484A-A2CD-3CF7A6B9AB82}" srcId="{B1044F67-E421-46D0-9036-C7406CF49977}" destId="{75382753-F52F-4FE9-99DD-AB7C99A44EA0}" srcOrd="0" destOrd="0" parTransId="{4DBAF05A-EF42-45EE-A7A1-21B88C29CDF2}" sibTransId="{E3D59AEA-2FA7-4061-A13E-2F8D7C01115F}"/>
    <dgm:cxn modelId="{D616C58F-1286-45E3-90D0-A84DD41664BD}" srcId="{1E9EA85F-DA6B-4A25-9EB2-60FA0F8179C6}" destId="{9C210D22-42E1-4F84-A966-8E5902C9A319}" srcOrd="0" destOrd="0" parTransId="{0762A428-F978-42FB-9358-877477EE833B}" sibTransId="{4DC4DF56-C34E-424B-B15A-D7AA922F7DB8}"/>
    <dgm:cxn modelId="{7E5FF844-7554-4F3A-9F42-0F5510A538C1}" type="presOf" srcId="{5C761D3E-2F2A-4DCD-9986-D738CF904B4C}" destId="{CA0E5873-B596-47DF-8943-E6163BD570AD}" srcOrd="0" destOrd="0" presId="urn:microsoft.com/office/officeart/2005/8/layout/chevron2"/>
    <dgm:cxn modelId="{73899DA6-CD8C-468D-AD06-DC717F34C417}" type="presOf" srcId="{75382753-F52F-4FE9-99DD-AB7C99A44EA0}" destId="{7071097C-926A-4066-B7FB-70C597622946}" srcOrd="0" destOrd="0" presId="urn:microsoft.com/office/officeart/2005/8/layout/chevron2"/>
    <dgm:cxn modelId="{82DDC6C4-B905-4DB4-892C-A93DAC5CDF49}" type="presOf" srcId="{A1F63687-EA2C-47A3-A327-54E75881454A}" destId="{4C38CE5E-7032-4650-94C2-5450097011EB}" srcOrd="0" destOrd="0" presId="urn:microsoft.com/office/officeart/2005/8/layout/chevron2"/>
    <dgm:cxn modelId="{E97ACA6A-DB38-43CF-82F2-C13F6B02647A}" srcId="{1383615B-B3CC-4A1F-8233-CDEBB74CE2BB}" destId="{1C775DCE-4436-4BA6-A744-3794D607D4B6}" srcOrd="0" destOrd="0" parTransId="{8DA5A4E4-9918-4130-AF5C-6B7064400E5B}" sibTransId="{5969BF81-78FE-4A4F-B0EA-B04DE2E049FB}"/>
    <dgm:cxn modelId="{EDBC2BC4-4E2B-44C8-9BA6-F2C9079D9C41}" srcId="{82079B56-5DAC-4D43-811B-651B4C220136}" destId="{92E6F6D4-4B7D-489A-BB98-9E1B651528D0}" srcOrd="0" destOrd="0" parTransId="{B4C6F86F-8A8B-41BC-8D37-F9377DBC6D57}" sibTransId="{4EAC67BE-391F-48C5-AA01-F7254F64BBD3}"/>
    <dgm:cxn modelId="{9C84A211-1978-446E-9C48-2C48B0854B1C}" srcId="{70CCB9CF-898D-4699-AF86-3D9B57719152}" destId="{BADD54F5-FF34-487D-B2AC-C192D68BC8CE}" srcOrd="0" destOrd="0" parTransId="{24B84D09-A862-44DE-AB84-36A4898AEBB9}" sibTransId="{F28427C2-9225-4E37-9D99-432271BB7379}"/>
    <dgm:cxn modelId="{0B98C7AD-CCA5-462C-A60B-E2E45A6FAA7B}" srcId="{82079B56-5DAC-4D43-811B-651B4C220136}" destId="{6D8C86D3-BB5C-4119-9CD4-978B30ED8030}" srcOrd="2" destOrd="0" parTransId="{5C4F19FD-577A-4430-BFF9-2D15C10C017E}" sibTransId="{6A244882-7C0B-4AD3-8D6E-D43977907BDE}"/>
    <dgm:cxn modelId="{191B746F-CD39-4BD8-B8FB-49614A016311}" srcId="{82079B56-5DAC-4D43-811B-651B4C220136}" destId="{AF8DE2A8-37A3-4D65-BD57-214EB745B022}" srcOrd="6" destOrd="0" parTransId="{B88B0535-4F27-4EDF-B92E-72C8E2E3363B}" sibTransId="{81819FCF-98E2-4ABE-9232-B08F997FCADD}"/>
    <dgm:cxn modelId="{F9CD6D17-C698-4853-B600-52D2EFD79770}" srcId="{82079B56-5DAC-4D43-811B-651B4C220136}" destId="{70CCB9CF-898D-4699-AF86-3D9B57719152}" srcOrd="1" destOrd="0" parTransId="{F863088C-8C70-4174-8B1A-FBEC074E8307}" sibTransId="{AA6254DF-AA50-40FF-A9AF-4C6335822E3E}"/>
    <dgm:cxn modelId="{B5935585-C026-416D-929A-206D079AFFDF}" srcId="{82079B56-5DAC-4D43-811B-651B4C220136}" destId="{A1F63687-EA2C-47A3-A327-54E75881454A}" srcOrd="5" destOrd="0" parTransId="{2DF8E127-0B5E-41EA-BAE3-D8B38AC56275}" sibTransId="{B357EA77-1BB3-4FE9-ACE9-606D4D5063E3}"/>
    <dgm:cxn modelId="{546F4DB1-95CF-4E3F-BDAD-18C1FBB310B9}" srcId="{AF8DE2A8-37A3-4D65-BD57-214EB745B022}" destId="{5C761D3E-2F2A-4DCD-9986-D738CF904B4C}" srcOrd="0" destOrd="0" parTransId="{C8C8CF0E-D34E-4053-8894-FDB4298E20E5}" sibTransId="{92B57BAD-CE6A-456E-9192-0000FB629A4D}"/>
    <dgm:cxn modelId="{3D80451E-D6E2-43A5-984D-CE468B49EAEA}" srcId="{82079B56-5DAC-4D43-811B-651B4C220136}" destId="{B1044F67-E421-46D0-9036-C7406CF49977}" srcOrd="4" destOrd="0" parTransId="{72A0C3D0-EDCB-4F5D-9B4D-E6EECD3A8DEE}" sibTransId="{33131038-CB70-49D0-AAC9-AABF755C33FD}"/>
    <dgm:cxn modelId="{9ED5F664-5A16-47F8-9230-9C7B72ECB52C}" type="presOf" srcId="{6D8C86D3-BB5C-4119-9CD4-978B30ED8030}" destId="{2125F9FD-70EC-4119-93F2-8C06EDECFA8B}" srcOrd="0" destOrd="0" presId="urn:microsoft.com/office/officeart/2005/8/layout/chevron2"/>
    <dgm:cxn modelId="{2E3248E2-3A1C-431A-9D4E-95C58AE02DDE}" srcId="{82079B56-5DAC-4D43-811B-651B4C220136}" destId="{1E9EA85F-DA6B-4A25-9EB2-60FA0F8179C6}" srcOrd="3" destOrd="0" parTransId="{F4CB3705-91CC-4477-83B7-7F6469067653}" sibTransId="{0262FF2F-121E-456C-AD4F-1565C371AB7D}"/>
    <dgm:cxn modelId="{167CBD3C-633F-43B8-9A66-9109793CAA21}" type="presOf" srcId="{9C210D22-42E1-4F84-A966-8E5902C9A319}" destId="{E9710D9F-9F71-4C39-872B-22809217673D}" srcOrd="0" destOrd="0" presId="urn:microsoft.com/office/officeart/2005/8/layout/chevron2"/>
    <dgm:cxn modelId="{77D84372-8A1B-40F0-B7B0-64028C666729}" type="presOf" srcId="{B1044F67-E421-46D0-9036-C7406CF49977}" destId="{682FA6F6-F2CE-47B7-8C63-C904D813D76A}" srcOrd="0" destOrd="0" presId="urn:microsoft.com/office/officeart/2005/8/layout/chevron2"/>
    <dgm:cxn modelId="{96F3FA18-3A4B-4DF0-9600-BB8C7D772F7F}" type="presOf" srcId="{AF8DE2A8-37A3-4D65-BD57-214EB745B022}" destId="{F441566E-49D5-4EC8-B476-C4488F3AE8F3}" srcOrd="0" destOrd="0" presId="urn:microsoft.com/office/officeart/2005/8/layout/chevron2"/>
    <dgm:cxn modelId="{4C9A1791-7EAC-46D1-906F-2FFB88409E56}" type="presOf" srcId="{8872999B-A015-4B16-A454-5892762EA36C}" destId="{1B1E52F1-CE28-4221-90B8-27A592913900}" srcOrd="0" destOrd="0" presId="urn:microsoft.com/office/officeart/2005/8/layout/chevron2"/>
    <dgm:cxn modelId="{82CDE61D-F862-42AB-83FA-7DBCDD9BB916}" type="presOf" srcId="{1C775DCE-4436-4BA6-A744-3794D607D4B6}" destId="{174F2051-A836-4957-970A-96D820CD1F93}" srcOrd="0" destOrd="0" presId="urn:microsoft.com/office/officeart/2005/8/layout/chevron2"/>
    <dgm:cxn modelId="{4A806719-FBF8-42E7-A32E-78D04EC88414}" type="presOf" srcId="{1383615B-B3CC-4A1F-8233-CDEBB74CE2BB}" destId="{F2926575-EF6C-4D28-ABD8-DBF991DC247A}" srcOrd="0" destOrd="0" presId="urn:microsoft.com/office/officeart/2005/8/layout/chevron2"/>
    <dgm:cxn modelId="{1E6E063A-8859-49E3-9800-163FF319D037}" srcId="{82079B56-5DAC-4D43-811B-651B4C220136}" destId="{1383615B-B3CC-4A1F-8233-CDEBB74CE2BB}" srcOrd="7" destOrd="0" parTransId="{00184D58-8F3C-41EE-8350-DACAC1198406}" sibTransId="{7249E6F1-E378-4A43-B81D-68CA7B2E9B39}"/>
    <dgm:cxn modelId="{E56242F5-27B6-475C-99B8-73DB9C51A8AB}" srcId="{6D8C86D3-BB5C-4119-9CD4-978B30ED8030}" destId="{0B901DFE-DB1D-442B-AED5-C19CF393A545}" srcOrd="0" destOrd="0" parTransId="{4A543F3E-FF2C-4D97-A9D8-47889C1105F4}" sibTransId="{2E08D2B4-7463-4D32-8543-3ACB119FBCA7}"/>
    <dgm:cxn modelId="{37FB1B36-DC06-485E-8127-650712B48AA3}" type="presOf" srcId="{82079B56-5DAC-4D43-811B-651B4C220136}" destId="{EE82EC5A-5F11-4C06-B7CC-BD810C135683}" srcOrd="0" destOrd="0" presId="urn:microsoft.com/office/officeart/2005/8/layout/chevron2"/>
    <dgm:cxn modelId="{00642A47-160B-4800-8C6B-E3E5872CE118}" type="presOf" srcId="{0B901DFE-DB1D-442B-AED5-C19CF393A545}" destId="{4DC288DF-036B-4F73-8CE5-0217967AD1FA}" srcOrd="0" destOrd="0" presId="urn:microsoft.com/office/officeart/2005/8/layout/chevron2"/>
    <dgm:cxn modelId="{E4CF415E-D3AC-4BDB-88C1-070FAD4E7EB5}" srcId="{A1F63687-EA2C-47A3-A327-54E75881454A}" destId="{E882C419-E672-46EF-BB30-583AC7A1ABDD}" srcOrd="0" destOrd="0" parTransId="{52E29210-4BA4-4272-A15F-514109586B9E}" sibTransId="{184F2FA5-4588-4A09-B5D6-942061C30796}"/>
    <dgm:cxn modelId="{278E5400-182A-4206-A90D-DC820C46B96E}" type="presOf" srcId="{70CCB9CF-898D-4699-AF86-3D9B57719152}" destId="{AAAC6146-3781-4389-A487-EFF540125684}" srcOrd="0" destOrd="0" presId="urn:microsoft.com/office/officeart/2005/8/layout/chevron2"/>
    <dgm:cxn modelId="{43D9F1CC-697E-4E68-8765-09691301D8A6}" type="presOf" srcId="{1E9EA85F-DA6B-4A25-9EB2-60FA0F8179C6}" destId="{329DACF2-4B41-44D9-A3DA-116095F63A91}" srcOrd="0" destOrd="0" presId="urn:microsoft.com/office/officeart/2005/8/layout/chevron2"/>
    <dgm:cxn modelId="{17E77AA7-995D-477B-B740-DB519B35465C}" srcId="{92E6F6D4-4B7D-489A-BB98-9E1B651528D0}" destId="{8872999B-A015-4B16-A454-5892762EA36C}" srcOrd="0" destOrd="0" parTransId="{C7396C71-8A68-4DE5-A357-301154BBE819}" sibTransId="{4FEF0632-F04A-4047-9BF2-03EEBEF7C1F5}"/>
    <dgm:cxn modelId="{1D17F349-76C6-4137-B6FC-D042D5E7D85B}" type="presOf" srcId="{BADD54F5-FF34-487D-B2AC-C192D68BC8CE}" destId="{1E493628-E94C-4B1D-A32B-926D9C64D437}" srcOrd="0" destOrd="0" presId="urn:microsoft.com/office/officeart/2005/8/layout/chevron2"/>
    <dgm:cxn modelId="{386BFBFF-5A40-40F7-917F-E4943F5E33FE}" type="presOf" srcId="{92E6F6D4-4B7D-489A-BB98-9E1B651528D0}" destId="{3B07B96A-C8DB-4CE9-B3F0-160BF9200201}" srcOrd="0" destOrd="0" presId="urn:microsoft.com/office/officeart/2005/8/layout/chevron2"/>
    <dgm:cxn modelId="{2C277B58-0FB2-4E88-BDC3-EB48D509BBFB}" type="presParOf" srcId="{EE82EC5A-5F11-4C06-B7CC-BD810C135683}" destId="{AE1FA239-5EC3-4581-8073-BA0B20AF7C53}" srcOrd="0" destOrd="0" presId="urn:microsoft.com/office/officeart/2005/8/layout/chevron2"/>
    <dgm:cxn modelId="{154D0E0B-8B10-4DA4-8CF1-CEF9ECC1837B}" type="presParOf" srcId="{AE1FA239-5EC3-4581-8073-BA0B20AF7C53}" destId="{3B07B96A-C8DB-4CE9-B3F0-160BF9200201}" srcOrd="0" destOrd="0" presId="urn:microsoft.com/office/officeart/2005/8/layout/chevron2"/>
    <dgm:cxn modelId="{14C96A27-0CA6-4141-8CF5-2859BC5F11DF}" type="presParOf" srcId="{AE1FA239-5EC3-4581-8073-BA0B20AF7C53}" destId="{1B1E52F1-CE28-4221-90B8-27A592913900}" srcOrd="1" destOrd="0" presId="urn:microsoft.com/office/officeart/2005/8/layout/chevron2"/>
    <dgm:cxn modelId="{04AE99E1-A162-4E45-B0F4-E01AF18DB280}" type="presParOf" srcId="{EE82EC5A-5F11-4C06-B7CC-BD810C135683}" destId="{B392FFE1-472E-4FDF-B31F-5A0F59C590A0}" srcOrd="1" destOrd="0" presId="urn:microsoft.com/office/officeart/2005/8/layout/chevron2"/>
    <dgm:cxn modelId="{A54EEAD8-4E4A-4D94-AA62-F4EC0104945D}" type="presParOf" srcId="{EE82EC5A-5F11-4C06-B7CC-BD810C135683}" destId="{FAE02DA9-B604-4B9A-8FFF-17AD851ACB6D}" srcOrd="2" destOrd="0" presId="urn:microsoft.com/office/officeart/2005/8/layout/chevron2"/>
    <dgm:cxn modelId="{6F101DE4-1A22-4A3A-B680-6F83D3650798}" type="presParOf" srcId="{FAE02DA9-B604-4B9A-8FFF-17AD851ACB6D}" destId="{AAAC6146-3781-4389-A487-EFF540125684}" srcOrd="0" destOrd="0" presId="urn:microsoft.com/office/officeart/2005/8/layout/chevron2"/>
    <dgm:cxn modelId="{CDADE49C-3B2E-4516-B390-735F35A397B0}" type="presParOf" srcId="{FAE02DA9-B604-4B9A-8FFF-17AD851ACB6D}" destId="{1E493628-E94C-4B1D-A32B-926D9C64D437}" srcOrd="1" destOrd="0" presId="urn:microsoft.com/office/officeart/2005/8/layout/chevron2"/>
    <dgm:cxn modelId="{04D10C41-4212-43A6-BA90-84CEEFF6863A}" type="presParOf" srcId="{EE82EC5A-5F11-4C06-B7CC-BD810C135683}" destId="{CA3D6BA1-E2C7-4C91-857E-D8CC01E74130}" srcOrd="3" destOrd="0" presId="urn:microsoft.com/office/officeart/2005/8/layout/chevron2"/>
    <dgm:cxn modelId="{2DA90187-613F-4B38-BFB3-47A5ECD8FD4D}" type="presParOf" srcId="{EE82EC5A-5F11-4C06-B7CC-BD810C135683}" destId="{B3E9D04B-66D3-4D23-A43E-6671DB75A388}" srcOrd="4" destOrd="0" presId="urn:microsoft.com/office/officeart/2005/8/layout/chevron2"/>
    <dgm:cxn modelId="{FEEE14FF-1896-44F9-AEC0-62D630B8A71A}" type="presParOf" srcId="{B3E9D04B-66D3-4D23-A43E-6671DB75A388}" destId="{2125F9FD-70EC-4119-93F2-8C06EDECFA8B}" srcOrd="0" destOrd="0" presId="urn:microsoft.com/office/officeart/2005/8/layout/chevron2"/>
    <dgm:cxn modelId="{28CB9748-3BF4-4541-9740-8B6D3436DD65}" type="presParOf" srcId="{B3E9D04B-66D3-4D23-A43E-6671DB75A388}" destId="{4DC288DF-036B-4F73-8CE5-0217967AD1FA}" srcOrd="1" destOrd="0" presId="urn:microsoft.com/office/officeart/2005/8/layout/chevron2"/>
    <dgm:cxn modelId="{B324C45D-D83F-4D2F-98D5-E3A61E00EBDD}" type="presParOf" srcId="{EE82EC5A-5F11-4C06-B7CC-BD810C135683}" destId="{76E8B3B3-785E-4A2A-8651-9869B66DB449}" srcOrd="5" destOrd="0" presId="urn:microsoft.com/office/officeart/2005/8/layout/chevron2"/>
    <dgm:cxn modelId="{28FE0B5B-95C9-469C-B1DF-250E6B8FA103}" type="presParOf" srcId="{EE82EC5A-5F11-4C06-B7CC-BD810C135683}" destId="{9E596F2A-7815-4652-99B8-376A3975DAF6}" srcOrd="6" destOrd="0" presId="urn:microsoft.com/office/officeart/2005/8/layout/chevron2"/>
    <dgm:cxn modelId="{CBB0081C-1CF5-4768-805D-AAE42CDC861D}" type="presParOf" srcId="{9E596F2A-7815-4652-99B8-376A3975DAF6}" destId="{329DACF2-4B41-44D9-A3DA-116095F63A91}" srcOrd="0" destOrd="0" presId="urn:microsoft.com/office/officeart/2005/8/layout/chevron2"/>
    <dgm:cxn modelId="{C09D141A-DB15-403F-9272-58CF4ADAC53C}" type="presParOf" srcId="{9E596F2A-7815-4652-99B8-376A3975DAF6}" destId="{E9710D9F-9F71-4C39-872B-22809217673D}" srcOrd="1" destOrd="0" presId="urn:microsoft.com/office/officeart/2005/8/layout/chevron2"/>
    <dgm:cxn modelId="{1C143CBF-AE8D-47AA-912E-923F13C0686C}" type="presParOf" srcId="{EE82EC5A-5F11-4C06-B7CC-BD810C135683}" destId="{FB3E48FD-A803-4C89-A93F-3155ECC2C291}" srcOrd="7" destOrd="0" presId="urn:microsoft.com/office/officeart/2005/8/layout/chevron2"/>
    <dgm:cxn modelId="{51BD11DC-BBC8-4C90-8CD7-9CABDAF4E48B}" type="presParOf" srcId="{EE82EC5A-5F11-4C06-B7CC-BD810C135683}" destId="{CE455B9E-E141-4A39-829D-3EE76BC1FFD0}" srcOrd="8" destOrd="0" presId="urn:microsoft.com/office/officeart/2005/8/layout/chevron2"/>
    <dgm:cxn modelId="{72133B3F-4B2B-452F-8690-C79551B4D9F2}" type="presParOf" srcId="{CE455B9E-E141-4A39-829D-3EE76BC1FFD0}" destId="{682FA6F6-F2CE-47B7-8C63-C904D813D76A}" srcOrd="0" destOrd="0" presId="urn:microsoft.com/office/officeart/2005/8/layout/chevron2"/>
    <dgm:cxn modelId="{AEC61494-3A85-44AE-A57A-5A21F20E77FA}" type="presParOf" srcId="{CE455B9E-E141-4A39-829D-3EE76BC1FFD0}" destId="{7071097C-926A-4066-B7FB-70C597622946}" srcOrd="1" destOrd="0" presId="urn:microsoft.com/office/officeart/2005/8/layout/chevron2"/>
    <dgm:cxn modelId="{906BB9C2-E1A0-4F4E-A26D-FDC1241E38EB}" type="presParOf" srcId="{EE82EC5A-5F11-4C06-B7CC-BD810C135683}" destId="{E460C909-90F8-4042-96BC-024B77D6F844}" srcOrd="9" destOrd="0" presId="urn:microsoft.com/office/officeart/2005/8/layout/chevron2"/>
    <dgm:cxn modelId="{B83443CA-D310-49A9-9EFA-F88C4676B8E5}" type="presParOf" srcId="{EE82EC5A-5F11-4C06-B7CC-BD810C135683}" destId="{13BF7266-C840-4E1F-B8FC-6101C1C0804C}" srcOrd="10" destOrd="0" presId="urn:microsoft.com/office/officeart/2005/8/layout/chevron2"/>
    <dgm:cxn modelId="{BC5F7E05-013D-487F-BE43-954124DAA791}" type="presParOf" srcId="{13BF7266-C840-4E1F-B8FC-6101C1C0804C}" destId="{4C38CE5E-7032-4650-94C2-5450097011EB}" srcOrd="0" destOrd="0" presId="urn:microsoft.com/office/officeart/2005/8/layout/chevron2"/>
    <dgm:cxn modelId="{EA465617-61C0-4795-AA8E-85265FBB58A5}" type="presParOf" srcId="{13BF7266-C840-4E1F-B8FC-6101C1C0804C}" destId="{4C0E2B48-B059-468B-B29D-DD1A038720F5}" srcOrd="1" destOrd="0" presId="urn:microsoft.com/office/officeart/2005/8/layout/chevron2"/>
    <dgm:cxn modelId="{AFAB2E34-6DCF-4CEC-9E1B-5FB954CEEC05}" type="presParOf" srcId="{EE82EC5A-5F11-4C06-B7CC-BD810C135683}" destId="{DD36589D-51BB-477A-B96D-8EDEB68AD7D1}" srcOrd="11" destOrd="0" presId="urn:microsoft.com/office/officeart/2005/8/layout/chevron2"/>
    <dgm:cxn modelId="{04970FFE-EA1A-4EC6-BB06-35CE4B9DDDBA}" type="presParOf" srcId="{EE82EC5A-5F11-4C06-B7CC-BD810C135683}" destId="{C1B3DB0E-2062-47F6-A3CE-88530C694EF1}" srcOrd="12" destOrd="0" presId="urn:microsoft.com/office/officeart/2005/8/layout/chevron2"/>
    <dgm:cxn modelId="{5EF946F0-17D7-48A8-807B-4B987C0D4718}" type="presParOf" srcId="{C1B3DB0E-2062-47F6-A3CE-88530C694EF1}" destId="{F441566E-49D5-4EC8-B476-C4488F3AE8F3}" srcOrd="0" destOrd="0" presId="urn:microsoft.com/office/officeart/2005/8/layout/chevron2"/>
    <dgm:cxn modelId="{82EF3FE1-CB7F-45D0-A17B-07E7022D89C0}" type="presParOf" srcId="{C1B3DB0E-2062-47F6-A3CE-88530C694EF1}" destId="{CA0E5873-B596-47DF-8943-E6163BD570AD}" srcOrd="1" destOrd="0" presId="urn:microsoft.com/office/officeart/2005/8/layout/chevron2"/>
    <dgm:cxn modelId="{0209A8FC-63C9-4F79-9325-82C6B1118E9A}" type="presParOf" srcId="{EE82EC5A-5F11-4C06-B7CC-BD810C135683}" destId="{E1C193BF-9B5F-4977-BB8C-A59D211401FE}" srcOrd="13" destOrd="0" presId="urn:microsoft.com/office/officeart/2005/8/layout/chevron2"/>
    <dgm:cxn modelId="{3728C8E9-1CCD-4CFF-A603-9557060DF8C9}" type="presParOf" srcId="{EE82EC5A-5F11-4C06-B7CC-BD810C135683}" destId="{42EA658D-CA2A-41BD-AF28-9141B64BBD2C}" srcOrd="14" destOrd="0" presId="urn:microsoft.com/office/officeart/2005/8/layout/chevron2"/>
    <dgm:cxn modelId="{D709423A-22E0-4793-8B18-34C1843BBDF2}" type="presParOf" srcId="{42EA658D-CA2A-41BD-AF28-9141B64BBD2C}" destId="{F2926575-EF6C-4D28-ABD8-DBF991DC247A}" srcOrd="0" destOrd="0" presId="urn:microsoft.com/office/officeart/2005/8/layout/chevron2"/>
    <dgm:cxn modelId="{82BD5033-0AD6-4C1F-99DC-DBB953134638}" type="presParOf" srcId="{42EA658D-CA2A-41BD-AF28-9141B64BBD2C}" destId="{174F2051-A836-4957-970A-96D820CD1F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7B96A-C8DB-4CE9-B3F0-160BF9200201}">
      <dsp:nvSpPr>
        <dsp:cNvPr id="0" name=""/>
        <dsp:cNvSpPr/>
      </dsp:nvSpPr>
      <dsp:spPr>
        <a:xfrm rot="5400000">
          <a:off x="-78549" y="81133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1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185865"/>
        <a:ext cx="366562" cy="157098"/>
      </dsp:txXfrm>
    </dsp:sp>
    <dsp:sp modelId="{1B1E52F1-CE28-4221-90B8-27A592913900}">
      <dsp:nvSpPr>
        <dsp:cNvPr id="0" name=""/>
        <dsp:cNvSpPr/>
      </dsp:nvSpPr>
      <dsp:spPr>
        <a:xfrm rot="5400000">
          <a:off x="1841802" y="-1472654"/>
          <a:ext cx="340558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고 위험 프로세스 선택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3" y="19210"/>
        <a:ext cx="3274412" cy="307308"/>
      </dsp:txXfrm>
    </dsp:sp>
    <dsp:sp modelId="{AAAC6146-3781-4389-A487-EFF540125684}">
      <dsp:nvSpPr>
        <dsp:cNvPr id="0" name=""/>
        <dsp:cNvSpPr/>
      </dsp:nvSpPr>
      <dsp:spPr>
        <a:xfrm rot="5400000">
          <a:off x="-78549" y="528100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2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632832"/>
        <a:ext cx="366562" cy="157098"/>
      </dsp:txXfrm>
    </dsp:sp>
    <dsp:sp modelId="{1E493628-E94C-4B1D-A32B-926D9C64D437}">
      <dsp:nvSpPr>
        <dsp:cNvPr id="0" name=""/>
        <dsp:cNvSpPr/>
      </dsp:nvSpPr>
      <dsp:spPr>
        <a:xfrm rot="5400000">
          <a:off x="1841891" y="-1025777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프로세스 검토 및 도식화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466168"/>
        <a:ext cx="3274421" cy="307147"/>
      </dsp:txXfrm>
    </dsp:sp>
    <dsp:sp modelId="{2125F9FD-70EC-4119-93F2-8C06EDECFA8B}">
      <dsp:nvSpPr>
        <dsp:cNvPr id="0" name=""/>
        <dsp:cNvSpPr/>
      </dsp:nvSpPr>
      <dsp:spPr>
        <a:xfrm rot="5400000">
          <a:off x="-78549" y="975068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3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1079800"/>
        <a:ext cx="366562" cy="157098"/>
      </dsp:txXfrm>
    </dsp:sp>
    <dsp:sp modelId="{4DC288DF-036B-4F73-8CE5-0217967AD1FA}">
      <dsp:nvSpPr>
        <dsp:cNvPr id="0" name=""/>
        <dsp:cNvSpPr/>
      </dsp:nvSpPr>
      <dsp:spPr>
        <a:xfrm rot="5400000">
          <a:off x="1841891" y="-578810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잠재적 </a:t>
          </a:r>
          <a:r>
            <a:rPr lang="ko-KR" altLang="en-US" sz="1200" kern="1200" dirty="0" err="1" smtClean="0">
              <a:latin typeface="+mn-ea"/>
              <a:ea typeface="+mn-ea"/>
            </a:rPr>
            <a:t>고장유형</a:t>
          </a:r>
          <a:r>
            <a:rPr lang="ko-KR" altLang="en-US" sz="1200" kern="1200" dirty="0" smtClean="0">
              <a:latin typeface="+mn-ea"/>
              <a:ea typeface="+mn-ea"/>
            </a:rPr>
            <a:t> </a:t>
          </a:r>
          <a:r>
            <a:rPr lang="en-US" altLang="ko-KR" sz="1200" kern="1200" dirty="0" smtClean="0">
              <a:latin typeface="+mn-ea"/>
              <a:ea typeface="+mn-ea"/>
            </a:rPr>
            <a:t>Brainstorming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913135"/>
        <a:ext cx="3274421" cy="307147"/>
      </dsp:txXfrm>
    </dsp:sp>
    <dsp:sp modelId="{329DACF2-4B41-44D9-A3DA-116095F63A91}">
      <dsp:nvSpPr>
        <dsp:cNvPr id="0" name=""/>
        <dsp:cNvSpPr/>
      </dsp:nvSpPr>
      <dsp:spPr>
        <a:xfrm rot="5400000">
          <a:off x="-78549" y="1422035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4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1526767"/>
        <a:ext cx="366562" cy="157098"/>
      </dsp:txXfrm>
    </dsp:sp>
    <dsp:sp modelId="{E9710D9F-9F71-4C39-872B-22809217673D}">
      <dsp:nvSpPr>
        <dsp:cNvPr id="0" name=""/>
        <dsp:cNvSpPr/>
      </dsp:nvSpPr>
      <dsp:spPr>
        <a:xfrm rot="5400000">
          <a:off x="1841891" y="-131842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err="1" smtClean="0">
              <a:latin typeface="+mn-ea"/>
              <a:ea typeface="+mn-ea"/>
            </a:rPr>
            <a:t>고장유형의</a:t>
          </a:r>
          <a:r>
            <a:rPr lang="ko-KR" altLang="en-US" sz="1200" kern="1200" dirty="0" smtClean="0">
              <a:latin typeface="+mn-ea"/>
              <a:ea typeface="+mn-ea"/>
            </a:rPr>
            <a:t> 우선순위 계산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1360103"/>
        <a:ext cx="3274421" cy="307147"/>
      </dsp:txXfrm>
    </dsp:sp>
    <dsp:sp modelId="{682FA6F6-F2CE-47B7-8C63-C904D813D76A}">
      <dsp:nvSpPr>
        <dsp:cNvPr id="0" name=""/>
        <dsp:cNvSpPr/>
      </dsp:nvSpPr>
      <dsp:spPr>
        <a:xfrm rot="5400000">
          <a:off x="-78549" y="1869002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5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1973734"/>
        <a:ext cx="366562" cy="157098"/>
      </dsp:txXfrm>
    </dsp:sp>
    <dsp:sp modelId="{7071097C-926A-4066-B7FB-70C597622946}">
      <dsp:nvSpPr>
        <dsp:cNvPr id="0" name=""/>
        <dsp:cNvSpPr/>
      </dsp:nvSpPr>
      <dsp:spPr>
        <a:xfrm rot="5400000">
          <a:off x="1841891" y="315124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err="1" smtClean="0">
              <a:latin typeface="+mn-ea"/>
              <a:ea typeface="+mn-ea"/>
            </a:rPr>
            <a:t>고장유형</a:t>
          </a:r>
          <a:r>
            <a:rPr lang="ko-KR" altLang="en-US" sz="1200" kern="1200" dirty="0" smtClean="0">
              <a:latin typeface="+mn-ea"/>
              <a:ea typeface="+mn-ea"/>
            </a:rPr>
            <a:t> 근본원인 확인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1807069"/>
        <a:ext cx="3274421" cy="307147"/>
      </dsp:txXfrm>
    </dsp:sp>
    <dsp:sp modelId="{4C38CE5E-7032-4650-94C2-5450097011EB}">
      <dsp:nvSpPr>
        <dsp:cNvPr id="0" name=""/>
        <dsp:cNvSpPr/>
      </dsp:nvSpPr>
      <dsp:spPr>
        <a:xfrm rot="5400000">
          <a:off x="-78549" y="2315969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6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2420701"/>
        <a:ext cx="366562" cy="157098"/>
      </dsp:txXfrm>
    </dsp:sp>
    <dsp:sp modelId="{4C0E2B48-B059-468B-B29D-DD1A038720F5}">
      <dsp:nvSpPr>
        <dsp:cNvPr id="0" name=""/>
        <dsp:cNvSpPr/>
      </dsp:nvSpPr>
      <dsp:spPr>
        <a:xfrm rot="5400000">
          <a:off x="1841891" y="762091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프로세스 재설계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2254036"/>
        <a:ext cx="3274421" cy="307147"/>
      </dsp:txXfrm>
    </dsp:sp>
    <dsp:sp modelId="{F441566E-49D5-4EC8-B476-C4488F3AE8F3}">
      <dsp:nvSpPr>
        <dsp:cNvPr id="0" name=""/>
        <dsp:cNvSpPr/>
      </dsp:nvSpPr>
      <dsp:spPr>
        <a:xfrm rot="5400000">
          <a:off x="-78549" y="2762936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7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2867668"/>
        <a:ext cx="366562" cy="157098"/>
      </dsp:txXfrm>
    </dsp:sp>
    <dsp:sp modelId="{CA0E5873-B596-47DF-8943-E6163BD570AD}">
      <dsp:nvSpPr>
        <dsp:cNvPr id="0" name=""/>
        <dsp:cNvSpPr/>
      </dsp:nvSpPr>
      <dsp:spPr>
        <a:xfrm rot="5400000">
          <a:off x="1841891" y="1209058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새로운 프로세스 분석 및 검토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2701003"/>
        <a:ext cx="3274421" cy="307147"/>
      </dsp:txXfrm>
    </dsp:sp>
    <dsp:sp modelId="{F2926575-EF6C-4D28-ABD8-DBF991DC247A}">
      <dsp:nvSpPr>
        <dsp:cNvPr id="0" name=""/>
        <dsp:cNvSpPr/>
      </dsp:nvSpPr>
      <dsp:spPr>
        <a:xfrm rot="5400000">
          <a:off x="-78549" y="3209903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8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3314635"/>
        <a:ext cx="366562" cy="157098"/>
      </dsp:txXfrm>
    </dsp:sp>
    <dsp:sp modelId="{174F2051-A836-4957-970A-96D820CD1F93}">
      <dsp:nvSpPr>
        <dsp:cNvPr id="0" name=""/>
        <dsp:cNvSpPr/>
      </dsp:nvSpPr>
      <dsp:spPr>
        <a:xfrm rot="5400000">
          <a:off x="1841891" y="1656025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재설계한 프로세스 실행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3147970"/>
        <a:ext cx="3274421" cy="307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D2193-173F-4431-83D8-364C854DC802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39340-95B5-46A0-BB9E-8A97E8BA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4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8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8A1B-CEF6-42BA-BA29-31B707AB70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4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8A1B-CEF6-42BA-BA29-31B707AB70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E5B5-8AC7-4CB5-AEB5-CEE7A55F90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8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E5B5-8AC7-4CB5-AEB5-CEE7A55F90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3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i.pinimg.com/564x/51/9e/b7/519eb7fe4346922cab00e3dc5a0f2a3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 userDrawn="1"/>
        </p:nvSpPr>
        <p:spPr>
          <a:xfrm>
            <a:off x="1469378" y="1958426"/>
            <a:ext cx="7758100" cy="127569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tIns="144000" bIns="144000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 운전자 교통사고 감소를 위한 데이터 분석</a:t>
            </a:r>
            <a:endParaRPr lang="en-US" altLang="ko-KR" sz="3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1" y="6829425"/>
            <a:ext cx="10696294" cy="6599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6"/>
          <p:cNvSpPr txBox="1"/>
          <p:nvPr userDrawn="1"/>
        </p:nvSpPr>
        <p:spPr>
          <a:xfrm>
            <a:off x="166687" y="6974744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홍해림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김세정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김소영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박범철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이혁진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이유라</a:t>
            </a:r>
            <a:endParaRPr lang="en-US" b="1" dirty="0">
              <a:solidFill>
                <a:srgbClr val="0017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 userDrawn="1"/>
        </p:nvSpPr>
        <p:spPr>
          <a:xfrm>
            <a:off x="1004887" y="2173784"/>
            <a:ext cx="39235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Contents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-141" y="0"/>
            <a:ext cx="10696856" cy="1188000"/>
          </a:xfrm>
          <a:prstGeom prst="rect">
            <a:avLst/>
          </a:prstGeom>
          <a:solidFill>
            <a:srgbClr val="01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  <p:sp>
        <p:nvSpPr>
          <p:cNvPr id="23" name="Object 2"/>
          <p:cNvSpPr txBox="1"/>
          <p:nvPr userDrawn="1"/>
        </p:nvSpPr>
        <p:spPr>
          <a:xfrm>
            <a:off x="2452687" y="363167"/>
            <a:ext cx="8077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운전자 교통사고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감소를 위한  데이터 분석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27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19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 userDrawn="1"/>
        </p:nvGrpSpPr>
        <p:grpSpPr>
          <a:xfrm>
            <a:off x="166687" y="6957283"/>
            <a:ext cx="10208500" cy="405542"/>
            <a:chOff x="51500" y="6957283"/>
            <a:chExt cx="10208500" cy="405542"/>
          </a:xfrm>
        </p:grpSpPr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0" y="6957283"/>
              <a:ext cx="1980000" cy="405542"/>
            </a:xfrm>
            <a:prstGeom prst="rect">
              <a:avLst/>
            </a:prstGeom>
          </p:spPr>
        </p:pic>
        <p:sp>
          <p:nvSpPr>
            <p:cNvPr id="28" name="Object 2"/>
            <p:cNvSpPr txBox="1"/>
            <p:nvPr userDrawn="1"/>
          </p:nvSpPr>
          <p:spPr>
            <a:xfrm>
              <a:off x="51500" y="7055048"/>
              <a:ext cx="80772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ko-KR" altLang="en-US" sz="1400" b="1" smtClean="0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고령 운전자 </a:t>
              </a:r>
              <a:r>
                <a:rPr lang="ko-KR" altLang="en-US" sz="1400" b="1" dirty="0" smtClean="0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교통사고 감소를 위한  데이터 분석</a:t>
              </a:r>
              <a:endParaRPr lang="en-US" sz="1400" b="1" dirty="0">
                <a:solidFill>
                  <a:srgbClr val="0122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직사각형 34"/>
          <p:cNvSpPr/>
          <p:nvPr userDrawn="1"/>
        </p:nvSpPr>
        <p:spPr>
          <a:xfrm>
            <a:off x="-141" y="-1"/>
            <a:ext cx="106968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41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81487" y="72263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5" Type="http://schemas.openxmlformats.org/officeDocument/2006/relationships/image" Target="../media/image3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U3jBQrCS4qg" TargetMode="External"/><Relationship Id="rId4" Type="http://schemas.openxmlformats.org/officeDocument/2006/relationships/hyperlink" Target="https://www.youtube.com/watch?v=U3jBQrCS4q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5500687" y="6981825"/>
            <a:ext cx="2667000" cy="381000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0704" y="2524124"/>
            <a:ext cx="9955167" cy="3768959"/>
            <a:chOff x="269920" y="2524124"/>
            <a:chExt cx="9955167" cy="37689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20" y="2656002"/>
              <a:ext cx="4357587" cy="350520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487" y="2524124"/>
              <a:ext cx="5562600" cy="3768959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2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2.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연구배경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3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9087" y="1581805"/>
            <a:ext cx="1014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② </a:t>
            </a:r>
            <a:r>
              <a:rPr lang="ko-KR" altLang="en-US" sz="2800" b="1" dirty="0" smtClean="0">
                <a:latin typeface="+mn-ea"/>
              </a:rPr>
              <a:t>고령 운전자 </a:t>
            </a:r>
            <a:r>
              <a:rPr lang="ko-KR" altLang="en-US" sz="2800" b="1" dirty="0">
                <a:latin typeface="+mn-ea"/>
              </a:rPr>
              <a:t>증가에 비해 현저히 낮은 </a:t>
            </a:r>
            <a:r>
              <a:rPr lang="ko-KR" altLang="en-US" sz="2800" b="1" dirty="0" smtClean="0">
                <a:latin typeface="+mn-ea"/>
              </a:rPr>
              <a:t>자진 </a:t>
            </a:r>
            <a:r>
              <a:rPr lang="ko-KR" altLang="en-US" sz="2800" b="1" dirty="0" err="1" smtClean="0">
                <a:latin typeface="+mn-ea"/>
              </a:rPr>
              <a:t>반납율</a:t>
            </a:r>
            <a:r>
              <a:rPr lang="en-US" altLang="ko-KR" sz="2800" b="1" dirty="0" smtClean="0">
                <a:latin typeface="+mn-ea"/>
              </a:rPr>
              <a:t>(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3% 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▼</a:t>
            </a:r>
            <a:r>
              <a:rPr lang="en-US" altLang="ko-KR" sz="2800" b="1" dirty="0" smtClean="0">
                <a:latin typeface="+mn-ea"/>
              </a:rPr>
              <a:t>)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21728" y="6331184"/>
            <a:ext cx="29033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※ [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데이터 출처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공공데이터포털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고령운전자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자진반납현황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12271" y="1724025"/>
            <a:ext cx="9220200" cy="4830915"/>
            <a:chOff x="712271" y="1998510"/>
            <a:chExt cx="9220200" cy="4830915"/>
          </a:xfrm>
        </p:grpSpPr>
        <p:sp>
          <p:nvSpPr>
            <p:cNvPr id="13" name="순서도: 대체 처리 12"/>
            <p:cNvSpPr/>
            <p:nvPr/>
          </p:nvSpPr>
          <p:spPr>
            <a:xfrm>
              <a:off x="712271" y="1998510"/>
              <a:ext cx="9220200" cy="457200"/>
            </a:xfrm>
            <a:prstGeom prst="flowChartAlternateProcess">
              <a:avLst/>
            </a:prstGeom>
            <a:solidFill>
              <a:srgbClr val="2CB1AE">
                <a:alpha val="7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22" name="순서도: 대체 처리 21"/>
            <p:cNvSpPr/>
            <p:nvPr/>
          </p:nvSpPr>
          <p:spPr>
            <a:xfrm>
              <a:off x="1309688" y="1998510"/>
              <a:ext cx="8616288" cy="457200"/>
            </a:xfrm>
            <a:prstGeom prst="flowChartAlternateProcess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ko-KR" altLang="en-US" sz="1400" b="1" dirty="0" err="1" smtClean="0">
                  <a:solidFill>
                    <a:schemeClr val="tx1"/>
                  </a:solidFill>
                  <a:latin typeface="+mn-ea"/>
                </a:rPr>
                <a:t>초고령화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사회의 시작으로 고령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+mn-ea"/>
                </a:rPr>
                <a:t>운전자수는</a:t>
              </a: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 폭발적으로 늘어날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예정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순서도: 대체 처리 25"/>
            <p:cNvSpPr/>
            <p:nvPr/>
          </p:nvSpPr>
          <p:spPr>
            <a:xfrm>
              <a:off x="712271" y="2773700"/>
              <a:ext cx="9220200" cy="457200"/>
            </a:xfrm>
            <a:prstGeom prst="flowChartAlternateProcess">
              <a:avLst/>
            </a:prstGeom>
            <a:solidFill>
              <a:srgbClr val="5100A2">
                <a:alpha val="50000"/>
              </a:srgbClr>
            </a:solidFill>
            <a:ln>
              <a:solidFill>
                <a:srgbClr val="510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27" name="순서도: 대체 처리 26"/>
            <p:cNvSpPr/>
            <p:nvPr/>
          </p:nvSpPr>
          <p:spPr>
            <a:xfrm>
              <a:off x="1309688" y="2773700"/>
              <a:ext cx="8616287" cy="457200"/>
            </a:xfrm>
            <a:prstGeom prst="flowChartAlternateProcess">
              <a:avLst/>
            </a:prstGeom>
            <a:solidFill>
              <a:srgbClr val="FFFFFF"/>
            </a:solidFill>
            <a:ln>
              <a:solidFill>
                <a:srgbClr val="510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자진반납율은 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%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미만으로 </a:t>
              </a: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낮은 상황에서 고령 운전자의 사고율을 낮추기 위해 빅데이터 분석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수행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908029" y="3537268"/>
              <a:ext cx="8773329" cy="411163"/>
            </a:xfrm>
            <a:prstGeom prst="flowChartAlternateProcess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2018</a:t>
              </a: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년부터 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2023</a:t>
              </a: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년까지의 수원시 교통사고 데이터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기준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순서도: 대체 처리 13"/>
            <p:cNvSpPr/>
            <p:nvPr/>
          </p:nvSpPr>
          <p:spPr>
            <a:xfrm>
              <a:off x="890648" y="4266421"/>
              <a:ext cx="8773329" cy="411163"/>
            </a:xfrm>
            <a:prstGeom prst="flowChartAlternateProcess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고령 운전자 사고에 영향을 미치는 위험 요인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분석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순서도: 대체 처리 14"/>
            <p:cNvSpPr/>
            <p:nvPr/>
          </p:nvSpPr>
          <p:spPr>
            <a:xfrm>
              <a:off x="908029" y="4983952"/>
              <a:ext cx="8773329" cy="411163"/>
            </a:xfrm>
            <a:prstGeom prst="flowChartAlternateProcess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인명피해심각도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(ECLO)</a:t>
              </a: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를 예측하는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+mn-ea"/>
                </a:rPr>
                <a:t>머신러닝</a:t>
              </a: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수행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순서도: 대체 처리 15"/>
            <p:cNvSpPr/>
            <p:nvPr/>
          </p:nvSpPr>
          <p:spPr>
            <a:xfrm>
              <a:off x="908029" y="5693963"/>
              <a:ext cx="8773329" cy="411163"/>
            </a:xfrm>
            <a:prstGeom prst="flowChartAlternateProcess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수원시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+mn-ea"/>
                </a:rPr>
                <a:t>동별</a:t>
              </a: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 사고 발생 위험지수 예보를 위한 단계 구분도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구현</a:t>
              </a:r>
            </a:p>
          </p:txBody>
        </p:sp>
        <p:sp>
          <p:nvSpPr>
            <p:cNvPr id="28" name="순서도: 대체 처리 27"/>
            <p:cNvSpPr/>
            <p:nvPr/>
          </p:nvSpPr>
          <p:spPr>
            <a:xfrm>
              <a:off x="918358" y="6418262"/>
              <a:ext cx="8773329" cy="411163"/>
            </a:xfrm>
            <a:prstGeom prst="flowChartAlternateProcess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조건 설정에 따른 수원시 교통사고 데이터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제공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18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3.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목표</a:t>
              </a:r>
            </a:p>
          </p:txBody>
        </p:sp>
        <p:sp>
          <p:nvSpPr>
            <p:cNvPr id="20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0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4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1.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개발환경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5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775470" y="1697807"/>
            <a:ext cx="9145634" cy="4903018"/>
            <a:chOff x="775470" y="1697807"/>
            <a:chExt cx="9145634" cy="4903018"/>
          </a:xfrm>
        </p:grpSpPr>
        <p:pic>
          <p:nvPicPr>
            <p:cNvPr id="15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604" y="2063601"/>
              <a:ext cx="2222500" cy="4533900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889756" y="1697807"/>
              <a:ext cx="198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수집</a:t>
              </a:r>
              <a:endParaRPr lang="ko-KR" altLang="en-US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3049854" y="3899268"/>
              <a:ext cx="1127535" cy="60960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357487" y="1697807"/>
              <a:ext cx="198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분석</a:t>
              </a:r>
              <a:endParaRPr lang="ko-KR" altLang="en-US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6519186" y="3899268"/>
              <a:ext cx="1127535" cy="60960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825218" y="1697807"/>
              <a:ext cx="19800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600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배포</a:t>
              </a:r>
              <a:endPara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2" name="Picture 14" descr="Streamlit Logo PNG Vector (SVG) Free Downloa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9854" y="3779625"/>
              <a:ext cx="1800000" cy="8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470" y="2066925"/>
              <a:ext cx="2222500" cy="45339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2213" y="2540807"/>
              <a:ext cx="1800000" cy="5400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3003" y="3317625"/>
              <a:ext cx="1613506" cy="5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  <p:pic>
          <p:nvPicPr>
            <p:cNvPr id="29" name="Picture 8" descr="정부3.0 공공데이터 포털 로고"/>
            <p:cNvPicPr>
              <a:picLocks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9" t="14731" r="13430" b="24133"/>
            <a:stretch/>
          </p:blipFill>
          <p:spPr bwMode="auto">
            <a:xfrm>
              <a:off x="992213" y="4010025"/>
              <a:ext cx="180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경찰청 Korean National Police Agency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213" y="4841625"/>
              <a:ext cx="180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그룹 9"/>
            <p:cNvGrpSpPr/>
            <p:nvPr/>
          </p:nvGrpSpPr>
          <p:grpSpPr>
            <a:xfrm>
              <a:off x="4256087" y="2054225"/>
              <a:ext cx="2222500" cy="4533900"/>
              <a:chOff x="4279971" y="1751128"/>
              <a:chExt cx="2222500" cy="4533900"/>
            </a:xfrm>
          </p:grpSpPr>
          <p:pic>
            <p:nvPicPr>
              <p:cNvPr id="11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9971" y="1751128"/>
                <a:ext cx="2222500" cy="4533900"/>
              </a:xfrm>
              <a:prstGeom prst="rect">
                <a:avLst/>
              </a:prstGeom>
            </p:spPr>
          </p:pic>
          <p:pic>
            <p:nvPicPr>
              <p:cNvPr id="12" name="Picture 12" descr="Python Logo, symbol, meaning, history, PNG, brand"/>
              <p:cNvPicPr>
                <a:picLocks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78" r="18919"/>
              <a:stretch/>
            </p:blipFill>
            <p:spPr bwMode="auto">
              <a:xfrm>
                <a:off x="4825662" y="3676565"/>
                <a:ext cx="1238168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https://postfiles.pstatic.net/MjAyMTAzMjNfMjA3/MDAxNjE2NDc2NDIyMDY2.L4K-fTlVIgFjTkhWxtgY1mYDInE2nAzsLyTpsYM972Eg.z9GBFC9VnVNRkzKbT6ILsW96gycWQS-eJkAnglOqtWYg.PNG.hideia18/google-colab-logo-1.png?type=w773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2746" y="2329712"/>
                <a:ext cx="1447800" cy="9753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4771" y="5128074"/>
                <a:ext cx="1643750" cy="610854"/>
              </a:xfrm>
              <a:prstGeom prst="rect">
                <a:avLst/>
              </a:prstGeom>
            </p:spPr>
          </p:pic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11957" y="5629275"/>
              <a:ext cx="1772886" cy="51435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47687" y="24172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추가로 사용한 자료들 </a:t>
            </a:r>
            <a:r>
              <a:rPr lang="ko-KR" altLang="en-US" dirty="0" err="1" smtClean="0"/>
              <a:t>추가해야함</a:t>
            </a:r>
            <a:r>
              <a:rPr lang="en-US" altLang="ko-KR" dirty="0" smtClean="0"/>
              <a:t>-</a:t>
            </a:r>
            <a:r>
              <a:rPr lang="ko-KR" altLang="en-US" dirty="0" smtClean="0"/>
              <a:t>출처 물어보기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42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1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1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개발환경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2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5287" y="1539490"/>
            <a:ext cx="10141630" cy="5213735"/>
            <a:chOff x="319087" y="1381780"/>
            <a:chExt cx="10141630" cy="5213735"/>
          </a:xfrm>
        </p:grpSpPr>
        <p:sp>
          <p:nvSpPr>
            <p:cNvPr id="24" name="TextBox 23"/>
            <p:cNvSpPr txBox="1"/>
            <p:nvPr/>
          </p:nvSpPr>
          <p:spPr>
            <a:xfrm>
              <a:off x="7165607" y="1381780"/>
              <a:ext cx="3295110" cy="521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latin typeface="+mn-ea"/>
                </a:rPr>
                <a:t>라이브러리 </a:t>
              </a:r>
              <a:r>
                <a:rPr lang="en-US" altLang="ko-KR" sz="1400" b="1" dirty="0" smtClean="0">
                  <a:latin typeface="+mn-ea"/>
                </a:rPr>
                <a:t>Version</a:t>
              </a:r>
              <a:endParaRPr lang="en-US" altLang="ko-KR" sz="14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de-DE" altLang="ko-KR" sz="1200" dirty="0">
                  <a:latin typeface="+mn-ea"/>
                </a:rPr>
                <a:t>import </a:t>
              </a:r>
              <a:r>
                <a:rPr lang="de-DE" altLang="ko-KR" sz="1200" dirty="0" smtClean="0">
                  <a:solidFill>
                    <a:srgbClr val="FF0000"/>
                  </a:solidFill>
                  <a:latin typeface="+mn-ea"/>
                </a:rPr>
                <a:t>folium</a:t>
              </a:r>
            </a:p>
            <a:p>
              <a:pPr>
                <a:lnSpc>
                  <a:spcPct val="130000"/>
                </a:lnSpc>
              </a:pPr>
              <a:r>
                <a:rPr lang="de-DE" altLang="ko-KR" sz="1200" dirty="0">
                  <a:latin typeface="+mn-ea"/>
                </a:rPr>
                <a:t>from </a:t>
              </a:r>
              <a:r>
                <a:rPr lang="de-DE" altLang="ko-KR" sz="1200" dirty="0">
                  <a:solidFill>
                    <a:srgbClr val="FF0000"/>
                  </a:solidFill>
                  <a:latin typeface="+mn-ea"/>
                </a:rPr>
                <a:t>folium</a:t>
              </a:r>
              <a:r>
                <a:rPr lang="de-DE" altLang="ko-KR" sz="1200" dirty="0">
                  <a:latin typeface="+mn-ea"/>
                </a:rPr>
                <a:t>.plugins import MarkerCluster</a:t>
              </a:r>
            </a:p>
            <a:p>
              <a:pPr>
                <a:lnSpc>
                  <a:spcPct val="130000"/>
                </a:lnSpc>
              </a:pPr>
              <a:r>
                <a:rPr lang="de-DE" altLang="ko-KR" sz="1200" dirty="0" smtClean="0">
                  <a:latin typeface="+mn-ea"/>
                </a:rPr>
                <a:t>Name</a:t>
              </a:r>
              <a:r>
                <a:rPr lang="de-DE" altLang="ko-KR" sz="1200" dirty="0">
                  <a:latin typeface="+mn-ea"/>
                </a:rPr>
                <a:t>: folium</a:t>
              </a:r>
            </a:p>
            <a:p>
              <a:pPr>
                <a:lnSpc>
                  <a:spcPct val="130000"/>
                </a:lnSpc>
              </a:pPr>
              <a:r>
                <a:rPr lang="de-DE" altLang="ko-KR" sz="1200" dirty="0">
                  <a:latin typeface="+mn-ea"/>
                </a:rPr>
                <a:t>Version: </a:t>
              </a:r>
              <a:r>
                <a:rPr lang="de-DE" altLang="ko-KR" sz="1200" b="1" dirty="0" smtClean="0">
                  <a:latin typeface="+mn-ea"/>
                </a:rPr>
                <a:t>0.16.0</a:t>
              </a:r>
            </a:p>
            <a:p>
              <a:pPr>
                <a:lnSpc>
                  <a:spcPct val="130000"/>
                </a:lnSpc>
              </a:pPr>
              <a:endParaRPr lang="de-DE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import </a:t>
              </a:r>
              <a:r>
                <a:rPr lang="en-US" altLang="ko-KR" sz="1200" dirty="0" err="1">
                  <a:solidFill>
                    <a:srgbClr val="FF0000"/>
                  </a:solidFill>
                  <a:latin typeface="+mn-ea"/>
                </a:rPr>
                <a:t>geopanda</a:t>
              </a:r>
              <a:r>
                <a:rPr lang="en-US" altLang="ko-KR" sz="1200" dirty="0" err="1">
                  <a:latin typeface="+mn-ea"/>
                </a:rPr>
                <a:t>s</a:t>
              </a:r>
              <a:r>
                <a:rPr lang="en-US" altLang="ko-KR" sz="1200" dirty="0">
                  <a:latin typeface="+mn-ea"/>
                </a:rPr>
                <a:t> as </a:t>
              </a:r>
              <a:r>
                <a:rPr lang="en-US" altLang="ko-KR" sz="1200" dirty="0" err="1">
                  <a:latin typeface="+mn-ea"/>
                </a:rPr>
                <a:t>gpd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Name: </a:t>
              </a:r>
              <a:r>
                <a:rPr lang="en-US" altLang="ko-KR" sz="1200" dirty="0" err="1">
                  <a:latin typeface="+mn-ea"/>
                </a:rPr>
                <a:t>geopandas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Version: </a:t>
              </a:r>
              <a:r>
                <a:rPr lang="en-US" altLang="ko-KR" sz="1200" b="1" dirty="0" smtClean="0">
                  <a:latin typeface="+mn-ea"/>
                </a:rPr>
                <a:t>0.14.4</a:t>
              </a:r>
            </a:p>
            <a:p>
              <a:pPr>
                <a:lnSpc>
                  <a:spcPct val="13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from </a:t>
              </a:r>
              <a:r>
                <a:rPr lang="en-US" altLang="ko-KR" sz="1200" dirty="0" err="1">
                  <a:solidFill>
                    <a:srgbClr val="FF0000"/>
                  </a:solidFill>
                  <a:latin typeface="+mn-ea"/>
                </a:rPr>
                <a:t>sklearn</a:t>
              </a:r>
              <a:r>
                <a:rPr lang="en-US" altLang="ko-KR" sz="1200" dirty="0" err="1">
                  <a:latin typeface="+mn-ea"/>
                </a:rPr>
                <a:t>.preprocessing</a:t>
              </a:r>
              <a:r>
                <a:rPr lang="en-US" altLang="ko-KR" sz="1200" dirty="0">
                  <a:latin typeface="+mn-ea"/>
                </a:rPr>
                <a:t> import </a:t>
              </a:r>
              <a:r>
                <a:rPr lang="en-US" altLang="ko-KR" sz="1200" dirty="0" err="1">
                  <a:latin typeface="+mn-ea"/>
                </a:rPr>
                <a:t>LabelEncoder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Name: </a:t>
              </a:r>
              <a:r>
                <a:rPr lang="en-US" altLang="ko-KR" sz="1200" dirty="0" err="1">
                  <a:latin typeface="+mn-ea"/>
                </a:rPr>
                <a:t>sklearn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Version</a:t>
              </a:r>
              <a:r>
                <a:rPr lang="en-US" altLang="ko-KR" sz="1200" dirty="0" smtClean="0">
                  <a:latin typeface="+mn-ea"/>
                </a:rPr>
                <a:t>: </a:t>
              </a:r>
              <a:r>
                <a:rPr lang="en-US" altLang="ko-KR" sz="1200" b="1" dirty="0" smtClean="0">
                  <a:latin typeface="+mn-ea"/>
                </a:rPr>
                <a:t>1.4.1.post1</a:t>
              </a:r>
              <a:endParaRPr lang="en-US" altLang="ko-KR" sz="1200" b="1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b="1" dirty="0" smtClean="0">
                  <a:latin typeface="+mn-ea"/>
                </a:rPr>
                <a:t>표준 라이브러리</a:t>
              </a:r>
              <a:endParaRPr lang="en-US" altLang="ko-KR" sz="1400" b="1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b="1" dirty="0" smtClean="0">
                  <a:latin typeface="+mn-ea"/>
                </a:rPr>
                <a:t>(</a:t>
              </a:r>
              <a:r>
                <a:rPr lang="ko-KR" altLang="en-US" sz="1400" b="1" dirty="0" smtClean="0">
                  <a:latin typeface="+mn-ea"/>
                </a:rPr>
                <a:t>별도의 </a:t>
              </a:r>
              <a:r>
                <a:rPr lang="en-US" altLang="ko-KR" sz="1400" b="1" dirty="0" smtClean="0">
                  <a:latin typeface="+mn-ea"/>
                </a:rPr>
                <a:t>version</a:t>
              </a:r>
              <a:r>
                <a:rPr lang="ko-KR" altLang="en-US" sz="1400" b="1" dirty="0">
                  <a:latin typeface="+mn-ea"/>
                </a:rPr>
                <a:t> </a:t>
              </a:r>
              <a:r>
                <a:rPr lang="ko-KR" altLang="en-US" sz="1400" b="1" dirty="0" smtClean="0">
                  <a:latin typeface="+mn-ea"/>
                </a:rPr>
                <a:t>정보</a:t>
              </a:r>
              <a:r>
                <a:rPr lang="en-US" altLang="ko-KR" sz="1400" b="1" dirty="0" smtClean="0">
                  <a:latin typeface="+mn-ea"/>
                </a:rPr>
                <a:t>x)</a:t>
              </a:r>
              <a:endParaRPr lang="en-US" altLang="ko-KR" sz="1200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import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time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from </a:t>
              </a:r>
              <a:r>
                <a:rPr lang="en-US" altLang="ko-KR" sz="1200" dirty="0" err="1">
                  <a:latin typeface="+mn-ea"/>
                </a:rPr>
                <a:t>datetime</a:t>
              </a:r>
              <a:r>
                <a:rPr lang="en-US" altLang="ko-KR" sz="1200" dirty="0">
                  <a:latin typeface="+mn-ea"/>
                </a:rPr>
                <a:t> import </a:t>
              </a:r>
              <a:r>
                <a:rPr lang="en-US" altLang="ko-KR" sz="1200" dirty="0" err="1" smtClean="0">
                  <a:solidFill>
                    <a:srgbClr val="FF0000"/>
                  </a:solidFill>
                  <a:latin typeface="+mn-ea"/>
                </a:rPr>
                <a:t>datetime</a:t>
              </a:r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import </a:t>
              </a:r>
              <a:r>
                <a:rPr lang="en-US" altLang="ko-KR" sz="1200" dirty="0" err="1" smtClean="0">
                  <a:solidFill>
                    <a:srgbClr val="FF0000"/>
                  </a:solidFill>
                  <a:latin typeface="+mn-ea"/>
                </a:rPr>
                <a:t>json</a:t>
              </a:r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import </a:t>
              </a:r>
              <a:r>
                <a:rPr lang="en-US" altLang="ko-KR" sz="1200" dirty="0">
                  <a:solidFill>
                    <a:srgbClr val="FF0000"/>
                  </a:solidFill>
                  <a:latin typeface="+mn-ea"/>
                </a:rPr>
                <a:t>re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9087" y="1381780"/>
              <a:ext cx="3747136" cy="4973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b="1" dirty="0" smtClean="0">
                  <a:latin typeface="+mn-ea"/>
                </a:rPr>
                <a:t>Python </a:t>
              </a:r>
              <a:r>
                <a:rPr lang="ko-KR" altLang="en-US" sz="1400" b="1" dirty="0" smtClean="0">
                  <a:latin typeface="+mn-ea"/>
                </a:rPr>
                <a:t>전체 </a:t>
              </a:r>
              <a:r>
                <a:rPr lang="en-US" altLang="ko-KR" sz="1400" b="1" dirty="0" smtClean="0">
                  <a:latin typeface="+mn-ea"/>
                </a:rPr>
                <a:t>Version</a:t>
              </a:r>
              <a:r>
                <a:rPr lang="ko-KR" altLang="en-US" sz="1400" b="1" dirty="0" smtClean="0">
                  <a:latin typeface="+mn-ea"/>
                </a:rPr>
                <a:t> </a:t>
              </a:r>
              <a:endParaRPr lang="en-US" altLang="ko-KR" sz="1400" b="1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import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sys</a:t>
              </a:r>
              <a:r>
                <a:rPr lang="en-US" altLang="ko-KR" sz="1200" dirty="0" smtClean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b="1" dirty="0" smtClean="0">
                  <a:latin typeface="+mn-ea"/>
                </a:rPr>
                <a:t>3.11.8</a:t>
              </a:r>
              <a:r>
                <a:rPr lang="en-US" altLang="ko-KR" sz="1200" dirty="0" smtClean="0">
                  <a:latin typeface="+mn-ea"/>
                </a:rPr>
                <a:t> </a:t>
              </a:r>
              <a:r>
                <a:rPr lang="en-US" altLang="ko-KR" sz="1200" dirty="0">
                  <a:latin typeface="+mn-ea"/>
                </a:rPr>
                <a:t>| packaged by Anaconda, Inc. | </a:t>
              </a:r>
              <a:endParaRPr lang="en-US" altLang="ko-KR" sz="1200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(</a:t>
              </a:r>
              <a:r>
                <a:rPr lang="en-US" altLang="ko-KR" sz="1200" dirty="0">
                  <a:latin typeface="+mn-ea"/>
                </a:rPr>
                <a:t>main, Feb 26 2024, 21:34:05</a:t>
              </a:r>
              <a:r>
                <a:rPr lang="en-US" altLang="ko-KR" sz="1200" dirty="0" smtClean="0">
                  <a:latin typeface="+mn-ea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[</a:t>
              </a:r>
              <a:r>
                <a:rPr lang="en-US" altLang="ko-KR" sz="1200" dirty="0">
                  <a:latin typeface="+mn-ea"/>
                </a:rPr>
                <a:t>MSC v.1916 64 bit (AMD64</a:t>
              </a:r>
              <a:r>
                <a:rPr lang="en-US" altLang="ko-KR" sz="1200" dirty="0" smtClean="0">
                  <a:latin typeface="+mn-ea"/>
                </a:rPr>
                <a:t>)]</a:t>
              </a:r>
            </a:p>
            <a:p>
              <a:pPr>
                <a:lnSpc>
                  <a:spcPct val="13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b="1" dirty="0" smtClean="0">
                  <a:latin typeface="+mn-ea"/>
                </a:rPr>
                <a:t>라이브러리 </a:t>
              </a:r>
              <a:r>
                <a:rPr lang="en-US" altLang="ko-KR" sz="1400" b="1" dirty="0" smtClean="0">
                  <a:latin typeface="+mn-ea"/>
                </a:rPr>
                <a:t>Version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import </a:t>
              </a:r>
              <a:r>
                <a:rPr lang="en-US" altLang="ko-KR" sz="1200" dirty="0" err="1">
                  <a:solidFill>
                    <a:srgbClr val="FF0000"/>
                  </a:solidFill>
                  <a:latin typeface="+mn-ea"/>
                </a:rPr>
                <a:t>numpy</a:t>
              </a:r>
              <a:r>
                <a:rPr lang="en-US" altLang="ko-KR" sz="1200" dirty="0">
                  <a:latin typeface="+mn-ea"/>
                </a:rPr>
                <a:t> as np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Name: </a:t>
              </a:r>
              <a:r>
                <a:rPr lang="en-US" altLang="ko-KR" sz="1200" dirty="0" err="1">
                  <a:solidFill>
                    <a:srgbClr val="FF0000"/>
                  </a:solidFill>
                  <a:latin typeface="+mn-ea"/>
                </a:rPr>
                <a:t>numpy</a:t>
              </a:r>
              <a:endParaRPr lang="en-US" altLang="ko-KR" sz="1200" dirty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Version: </a:t>
              </a:r>
              <a:r>
                <a:rPr lang="en-US" altLang="ko-KR" sz="1200" b="1" dirty="0" smtClean="0">
                  <a:latin typeface="+mn-ea"/>
                </a:rPr>
                <a:t>1.26.4</a:t>
              </a:r>
            </a:p>
            <a:p>
              <a:pPr>
                <a:lnSpc>
                  <a:spcPct val="13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import </a:t>
              </a:r>
              <a:r>
                <a:rPr lang="en-US" altLang="ko-KR" sz="1200" dirty="0">
                  <a:solidFill>
                    <a:srgbClr val="FF0000"/>
                  </a:solidFill>
                  <a:latin typeface="+mn-ea"/>
                </a:rPr>
                <a:t>pandas</a:t>
              </a:r>
              <a:r>
                <a:rPr lang="en-US" altLang="ko-KR" sz="1200" dirty="0">
                  <a:latin typeface="+mn-ea"/>
                </a:rPr>
                <a:t> as </a:t>
              </a:r>
              <a:r>
                <a:rPr lang="en-US" altLang="ko-KR" sz="1200" dirty="0" err="1">
                  <a:latin typeface="+mn-ea"/>
                </a:rPr>
                <a:t>pd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Name: pandas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Version: </a:t>
              </a:r>
              <a:r>
                <a:rPr lang="en-US" altLang="ko-KR" sz="1200" b="1" dirty="0" smtClean="0">
                  <a:latin typeface="+mn-ea"/>
                </a:rPr>
                <a:t>2.2.1</a:t>
              </a:r>
            </a:p>
            <a:p>
              <a:pPr>
                <a:lnSpc>
                  <a:spcPct val="13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import </a:t>
              </a:r>
              <a:r>
                <a:rPr lang="en-US" altLang="ko-KR" sz="1200" dirty="0" err="1">
                  <a:solidFill>
                    <a:srgbClr val="FF0000"/>
                  </a:solidFill>
                  <a:latin typeface="+mn-ea"/>
                </a:rPr>
                <a:t>matplotlib</a:t>
              </a:r>
              <a:r>
                <a:rPr lang="en-US" altLang="ko-KR" sz="1200" dirty="0" err="1">
                  <a:latin typeface="+mn-ea"/>
                </a:rPr>
                <a:t>.pyplot</a:t>
              </a:r>
              <a:r>
                <a:rPr lang="en-US" altLang="ko-KR" sz="1200" dirty="0">
                  <a:latin typeface="+mn-ea"/>
                </a:rPr>
                <a:t> as </a:t>
              </a:r>
              <a:r>
                <a:rPr lang="en-US" altLang="ko-KR" sz="1200" dirty="0" err="1" smtClean="0">
                  <a:latin typeface="+mn-ea"/>
                </a:rPr>
                <a:t>plt</a:t>
              </a:r>
              <a:endParaRPr lang="en-US" altLang="ko-KR" sz="1200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from</a:t>
              </a:r>
              <a:r>
                <a:rPr lang="en-US" altLang="ko-KR" sz="1200" dirty="0">
                  <a:solidFill>
                    <a:srgbClr val="7030A0"/>
                  </a:solidFill>
                  <a:latin typeface="+mn-ea"/>
                </a:rPr>
                <a:t> </a:t>
              </a:r>
              <a:r>
                <a:rPr lang="en-US" altLang="ko-KR" sz="1200" dirty="0" err="1">
                  <a:solidFill>
                    <a:srgbClr val="FF0000"/>
                  </a:solidFill>
                  <a:latin typeface="+mn-ea"/>
                </a:rPr>
                <a:t>matplotlib</a:t>
              </a:r>
              <a:r>
                <a:rPr lang="en-US" altLang="ko-KR" sz="1200" dirty="0">
                  <a:solidFill>
                    <a:srgbClr val="7030A0"/>
                  </a:solidFill>
                  <a:latin typeface="+mn-ea"/>
                </a:rPr>
                <a:t> </a:t>
              </a:r>
              <a:r>
                <a:rPr lang="en-US" altLang="ko-KR" sz="1200" dirty="0">
                  <a:latin typeface="+mn-ea"/>
                </a:rPr>
                <a:t>import </a:t>
              </a:r>
              <a:r>
                <a:rPr lang="en-US" altLang="ko-KR" sz="1200" dirty="0" err="1">
                  <a:latin typeface="+mn-ea"/>
                </a:rPr>
                <a:t>font_manager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en-US" altLang="ko-KR" sz="1200" dirty="0" err="1" smtClean="0">
                  <a:latin typeface="+mn-ea"/>
                </a:rPr>
                <a:t>rc</a:t>
              </a:r>
              <a:endParaRPr lang="en-US" altLang="ko-KR" sz="1200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import </a:t>
              </a:r>
              <a:r>
                <a:rPr lang="en-US" altLang="ko-KR" sz="1200" dirty="0" err="1">
                  <a:solidFill>
                    <a:srgbClr val="FF0000"/>
                  </a:solidFill>
                  <a:latin typeface="+mn-ea"/>
                </a:rPr>
                <a:t>matplotlib</a:t>
              </a:r>
              <a:r>
                <a:rPr lang="en-US" altLang="ko-KR" sz="1200" dirty="0" err="1">
                  <a:latin typeface="+mn-ea"/>
                </a:rPr>
                <a:t>.font_manager</a:t>
              </a:r>
              <a:r>
                <a:rPr lang="en-US" altLang="ko-KR" sz="1200" dirty="0">
                  <a:latin typeface="+mn-ea"/>
                </a:rPr>
                <a:t> as </a:t>
              </a:r>
              <a:r>
                <a:rPr lang="en-US" altLang="ko-KR" sz="1200" dirty="0" err="1">
                  <a:latin typeface="+mn-ea"/>
                </a:rPr>
                <a:t>fm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Name: </a:t>
              </a:r>
              <a:r>
                <a:rPr lang="en-US" altLang="ko-KR" sz="1200" dirty="0" err="1">
                  <a:latin typeface="+mn-ea"/>
                </a:rPr>
                <a:t>matplotlib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Version: </a:t>
              </a:r>
              <a:r>
                <a:rPr lang="en-US" altLang="ko-KR" sz="1200" b="1" dirty="0" smtClean="0">
                  <a:latin typeface="+mn-ea"/>
                </a:rPr>
                <a:t>3.8.3</a:t>
              </a:r>
              <a:endParaRPr lang="en-US" altLang="ko-KR" sz="1200" b="1" dirty="0"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42347" y="1381780"/>
              <a:ext cx="3747136" cy="517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 smtClean="0">
                  <a:latin typeface="+mn-ea"/>
                </a:rPr>
                <a:t>라이브러리 </a:t>
              </a:r>
              <a:r>
                <a:rPr lang="en-US" altLang="ko-KR" sz="1400" b="1" dirty="0" smtClean="0">
                  <a:latin typeface="+mn-ea"/>
                </a:rPr>
                <a:t>Version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import </a:t>
              </a:r>
              <a:r>
                <a:rPr lang="en-US" altLang="ko-KR" sz="1200" dirty="0" err="1" smtClean="0">
                  <a:solidFill>
                    <a:srgbClr val="FF0000"/>
                  </a:solidFill>
                  <a:latin typeface="+mn-ea"/>
                </a:rPr>
                <a:t>seaborn</a:t>
              </a:r>
              <a:r>
                <a:rPr lang="en-US" altLang="ko-KR" sz="1200" dirty="0" smtClean="0">
                  <a:latin typeface="+mn-ea"/>
                </a:rPr>
                <a:t> as </a:t>
              </a:r>
              <a:r>
                <a:rPr lang="en-US" altLang="ko-KR" sz="1200" dirty="0" err="1" smtClean="0">
                  <a:latin typeface="+mn-ea"/>
                </a:rPr>
                <a:t>sns</a:t>
              </a:r>
              <a:endParaRPr lang="en-US" altLang="ko-KR" sz="1200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Name: </a:t>
              </a:r>
              <a:r>
                <a:rPr lang="en-US" altLang="ko-KR" sz="1200" dirty="0" err="1" smtClean="0">
                  <a:latin typeface="+mn-ea"/>
                </a:rPr>
                <a:t>seaborn</a:t>
              </a:r>
              <a:endParaRPr lang="en-US" altLang="ko-KR" sz="1200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Version: </a:t>
              </a:r>
              <a:r>
                <a:rPr lang="en-US" altLang="ko-KR" sz="1200" b="1" dirty="0" smtClean="0">
                  <a:latin typeface="+mn-ea"/>
                </a:rPr>
                <a:t>0.13.2</a:t>
              </a:r>
            </a:p>
            <a:p>
              <a:pPr>
                <a:lnSpc>
                  <a:spcPct val="130000"/>
                </a:lnSpc>
              </a:pPr>
              <a:endParaRPr lang="en-US" altLang="ko-KR" sz="1200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import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requests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Name: requests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Version: </a:t>
              </a:r>
              <a:r>
                <a:rPr lang="en-US" altLang="ko-KR" sz="1200" b="1" dirty="0" smtClean="0">
                  <a:latin typeface="+mn-ea"/>
                </a:rPr>
                <a:t>2.31.0</a:t>
              </a:r>
            </a:p>
            <a:p>
              <a:pPr>
                <a:lnSpc>
                  <a:spcPct val="130000"/>
                </a:lnSpc>
              </a:pPr>
              <a:endParaRPr lang="en-US" altLang="ko-KR" sz="1200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from bs4 import </a:t>
              </a:r>
              <a:r>
                <a:rPr lang="en-US" altLang="ko-KR" sz="1200" dirty="0" err="1" smtClean="0">
                  <a:solidFill>
                    <a:srgbClr val="FF0000"/>
                  </a:solidFill>
                  <a:latin typeface="+mn-ea"/>
                </a:rPr>
                <a:t>BeautifulSoup</a:t>
              </a:r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Name: beautifulsoup4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+mn-ea"/>
                </a:rPr>
                <a:t>Version: </a:t>
              </a:r>
              <a:r>
                <a:rPr lang="en-US" altLang="ko-KR" sz="1200" b="1" dirty="0" smtClean="0">
                  <a:latin typeface="+mn-ea"/>
                </a:rPr>
                <a:t>4.12.2</a:t>
              </a:r>
            </a:p>
            <a:p>
              <a:pPr>
                <a:lnSpc>
                  <a:spcPct val="130000"/>
                </a:lnSpc>
              </a:pPr>
              <a:endParaRPr lang="en-US" altLang="ko-KR" sz="1200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import </a:t>
              </a:r>
              <a:r>
                <a:rPr lang="en-US" altLang="ko-KR" sz="1200" dirty="0" err="1">
                  <a:solidFill>
                    <a:srgbClr val="FF0000"/>
                  </a:solidFill>
                  <a:latin typeface="+mn-ea"/>
                </a:rPr>
                <a:t>streamlit</a:t>
              </a:r>
              <a:r>
                <a:rPr lang="en-US" altLang="ko-KR" sz="1200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ko-KR" sz="1200" dirty="0">
                  <a:latin typeface="+mn-ea"/>
                </a:rPr>
                <a:t>as </a:t>
              </a:r>
              <a:r>
                <a:rPr lang="en-US" altLang="ko-KR" sz="1200" dirty="0" err="1">
                  <a:latin typeface="+mn-ea"/>
                </a:rPr>
                <a:t>st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from </a:t>
              </a:r>
              <a:r>
                <a:rPr lang="en-US" altLang="ko-KR" sz="1200" dirty="0">
                  <a:solidFill>
                    <a:srgbClr val="FF0000"/>
                  </a:solidFill>
                  <a:latin typeface="+mn-ea"/>
                </a:rPr>
                <a:t>streamlit</a:t>
              </a:r>
              <a:r>
                <a:rPr lang="en-US" altLang="ko-KR" sz="1200" dirty="0">
                  <a:latin typeface="+mn-ea"/>
                </a:rPr>
                <a:t>.components.v1 import html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Name: </a:t>
              </a:r>
              <a:r>
                <a:rPr lang="en-US" altLang="ko-KR" sz="1200" dirty="0" err="1">
                  <a:latin typeface="+mn-ea"/>
                </a:rPr>
                <a:t>streamlit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Version: </a:t>
              </a:r>
              <a:r>
                <a:rPr lang="en-US" altLang="ko-KR" sz="1200" b="1" dirty="0" smtClean="0">
                  <a:latin typeface="+mn-ea"/>
                </a:rPr>
                <a:t>1.33.0</a:t>
              </a:r>
            </a:p>
            <a:p>
              <a:pPr>
                <a:lnSpc>
                  <a:spcPct val="13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from</a:t>
              </a:r>
              <a:r>
                <a:rPr lang="en-US" altLang="ko-KR" sz="1200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ko-KR" sz="1200" dirty="0" err="1">
                  <a:solidFill>
                    <a:srgbClr val="FF0000"/>
                  </a:solidFill>
                  <a:latin typeface="+mn-ea"/>
                </a:rPr>
                <a:t>streamlit_folium</a:t>
              </a:r>
              <a:r>
                <a:rPr lang="en-US" altLang="ko-KR" sz="1200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ko-KR" sz="1200" dirty="0">
                  <a:latin typeface="+mn-ea"/>
                </a:rPr>
                <a:t>import </a:t>
              </a:r>
              <a:r>
                <a:rPr lang="en-US" altLang="ko-KR" sz="1200" dirty="0" err="1">
                  <a:latin typeface="+mn-ea"/>
                </a:rPr>
                <a:t>folium_static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Name: </a:t>
              </a:r>
              <a:r>
                <a:rPr lang="en-US" altLang="ko-KR" sz="1200" dirty="0" err="1">
                  <a:latin typeface="+mn-ea"/>
                </a:rPr>
                <a:t>streamlit_folium</a:t>
              </a:r>
              <a:endParaRPr lang="en-US" altLang="ko-KR" sz="12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+mn-ea"/>
                </a:rPr>
                <a:t>Version: </a:t>
              </a:r>
              <a:r>
                <a:rPr lang="en-US" altLang="ko-KR" sz="1200" b="1" dirty="0" smtClean="0">
                  <a:latin typeface="+mn-ea"/>
                </a:rPr>
                <a:t>0.20.0</a:t>
              </a:r>
              <a:endParaRPr lang="en-US" altLang="ko-KR" sz="1200" b="1" dirty="0">
                <a:latin typeface="+mn-ea"/>
              </a:endParaRPr>
            </a:p>
          </p:txBody>
        </p:sp>
      </p:grpSp>
      <p:grpSp>
        <p:nvGrpSpPr>
          <p:cNvPr id="28" name="그룹 1001"/>
          <p:cNvGrpSpPr/>
          <p:nvPr/>
        </p:nvGrpSpPr>
        <p:grpSpPr>
          <a:xfrm rot="5400000">
            <a:off x="1222218" y="4025390"/>
            <a:ext cx="4896000" cy="79539"/>
            <a:chOff x="6070960" y="2545965"/>
            <a:chExt cx="3514884" cy="79539"/>
          </a:xfrm>
        </p:grpSpPr>
        <p:pic>
          <p:nvPicPr>
            <p:cNvPr id="29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  <p:grpSp>
        <p:nvGrpSpPr>
          <p:cNvPr id="30" name="그룹 1001"/>
          <p:cNvGrpSpPr/>
          <p:nvPr/>
        </p:nvGrpSpPr>
        <p:grpSpPr>
          <a:xfrm rot="5400000">
            <a:off x="4616457" y="4025390"/>
            <a:ext cx="4896000" cy="79539"/>
            <a:chOff x="6070960" y="2545965"/>
            <a:chExt cx="3514884" cy="79539"/>
          </a:xfrm>
        </p:grpSpPr>
        <p:pic>
          <p:nvPicPr>
            <p:cNvPr id="31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데이터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668105" y="2135025"/>
          <a:ext cx="9360182" cy="46182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46047">
                  <a:extLst>
                    <a:ext uri="{9D8B030D-6E8A-4147-A177-3AD203B41FA5}">
                      <a16:colId xmlns:a16="http://schemas.microsoft.com/office/drawing/2014/main" val="3871051698"/>
                    </a:ext>
                  </a:extLst>
                </a:gridCol>
                <a:gridCol w="1144687">
                  <a:extLst>
                    <a:ext uri="{9D8B030D-6E8A-4147-A177-3AD203B41FA5}">
                      <a16:colId xmlns:a16="http://schemas.microsoft.com/office/drawing/2014/main" val="1451863279"/>
                    </a:ext>
                  </a:extLst>
                </a:gridCol>
                <a:gridCol w="1144687">
                  <a:extLst>
                    <a:ext uri="{9D8B030D-6E8A-4147-A177-3AD203B41FA5}">
                      <a16:colId xmlns:a16="http://schemas.microsoft.com/office/drawing/2014/main" val="601063464"/>
                    </a:ext>
                  </a:extLst>
                </a:gridCol>
                <a:gridCol w="3197429">
                  <a:extLst>
                    <a:ext uri="{9D8B030D-6E8A-4147-A177-3AD203B41FA5}">
                      <a16:colId xmlns:a16="http://schemas.microsoft.com/office/drawing/2014/main" val="3878342473"/>
                    </a:ext>
                  </a:extLst>
                </a:gridCol>
                <a:gridCol w="1327332">
                  <a:extLst>
                    <a:ext uri="{9D8B030D-6E8A-4147-A177-3AD203B41FA5}">
                      <a16:colId xmlns:a16="http://schemas.microsoft.com/office/drawing/2014/main" val="1245673835"/>
                    </a:ext>
                  </a:extLst>
                </a:gridCol>
              </a:tblGrid>
              <a:tr h="659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명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기간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기간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목적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출처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06605"/>
                  </a:ext>
                </a:extLst>
              </a:tr>
              <a:tr h="659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</a:t>
                      </a:r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노인운전자사고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2021.01</a:t>
                      </a:r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2023.12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2021.01</a:t>
                      </a:r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2023.12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교통사고 감소를 위한 빅데이터 분석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TAAS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02156"/>
                  </a:ext>
                </a:extLst>
              </a:tr>
              <a:tr h="659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기상상태별</a:t>
                      </a:r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교통사고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2023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2023</a:t>
                      </a:r>
                      <a:endParaRPr lang="ko-KR" altLang="en-US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</a:t>
                      </a:r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노면 상태에 따른 교통 사고 건수</a:t>
                      </a:r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 </a:t>
                      </a:r>
                      <a:r>
                        <a:rPr lang="ko-KR" altLang="en-US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표현을 통한 사고 예방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TAAS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013030"/>
                  </a:ext>
                </a:extLst>
              </a:tr>
              <a:tr h="659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고령운전자</a:t>
                      </a:r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자진반납현황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 ~ 2023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2023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고령운전자</a:t>
                      </a:r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자진반납비율 확인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188089"/>
                  </a:ext>
                </a:extLst>
              </a:tr>
              <a:tr h="659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</a:t>
                      </a:r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행정구역별</a:t>
                      </a:r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주민등록인구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~ 2024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en-US" altLang="ko-KR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2023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고령인구 분포도 분석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151751"/>
                  </a:ext>
                </a:extLst>
              </a:tr>
              <a:tr h="659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경기도운전면허소지현황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~ 2024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~ 2023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고령운전자의 </a:t>
                      </a:r>
                      <a:r>
                        <a:rPr lang="ko-KR" altLang="en-US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소지율</a:t>
                      </a:r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증가에 따른 </a:t>
                      </a: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반납율</a:t>
                      </a:r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조사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경찰청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361522"/>
                  </a:ext>
                </a:extLst>
              </a:tr>
              <a:tr h="659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기상청</a:t>
                      </a:r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실시간날씨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날씨에 따른</a:t>
                      </a:r>
                      <a:r>
                        <a:rPr lang="ko-KR" altLang="en-US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2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 분석에 기반한 정보 제공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기상청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203580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4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2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데이터 수집 및 탐색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5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68104" y="1497780"/>
            <a:ext cx="4603983" cy="4930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TAAS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27" y="2145554"/>
            <a:ext cx="4446296" cy="2195371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4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2.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데이터 수집 및 탐색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6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7" y="4467225"/>
            <a:ext cx="4472460" cy="2286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84287" y="1429425"/>
            <a:ext cx="4644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8087" y="1419225"/>
            <a:ext cx="4644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7842" b="34314"/>
          <a:stretch/>
        </p:blipFill>
        <p:spPr>
          <a:xfrm>
            <a:off x="5500687" y="2146073"/>
            <a:ext cx="4390709" cy="21136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396887" y="1497781"/>
            <a:ext cx="4599600" cy="44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공공데이터포털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853" y="4482299"/>
            <a:ext cx="4283543" cy="21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68104" y="1497780"/>
            <a:ext cx="4603983" cy="4930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데이터 수집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공공데이터포털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4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2.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데이터 수집 및 탐색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6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5384287" y="1429425"/>
            <a:ext cx="4644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8087" y="1419225"/>
            <a:ext cx="4644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6887" y="1497781"/>
            <a:ext cx="4599600" cy="44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데이터 수집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경찰청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직접 요청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9177" b="40762"/>
          <a:stretch/>
        </p:blipFill>
        <p:spPr>
          <a:xfrm>
            <a:off x="668103" y="2105025"/>
            <a:ext cx="4581354" cy="22377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0" y="4487917"/>
            <a:ext cx="4560037" cy="22451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87" y="2105025"/>
            <a:ext cx="4082230" cy="361448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b="44068"/>
          <a:stretch/>
        </p:blipFill>
        <p:spPr>
          <a:xfrm>
            <a:off x="5957887" y="4376590"/>
            <a:ext cx="4038600" cy="23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4814888" y="1990800"/>
            <a:ext cx="5213400" cy="803198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72000" rtlCol="0" anchor="t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requests.get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수원시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네이버 날씨 정보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 도구를 통해 현재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온도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체감온도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풍속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강수량 변수 확인 후 추출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0" y="1990800"/>
            <a:ext cx="3947532" cy="4689982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7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2.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데이터 수집 및 탐색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8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5950666" y="2928044"/>
            <a:ext cx="3136106" cy="3730489"/>
            <a:chOff x="1377198" y="3476625"/>
            <a:chExt cx="2688276" cy="3197782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4824" y="3476625"/>
              <a:ext cx="2640650" cy="3197782"/>
            </a:xfrm>
            <a:prstGeom prst="rect">
              <a:avLst/>
            </a:prstGeom>
            <a:ln>
              <a:noFill/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2905124" y="5000625"/>
              <a:ext cx="213135" cy="15240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41944" y="4733927"/>
              <a:ext cx="540000" cy="25200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228186" y="5159154"/>
              <a:ext cx="971439" cy="74834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517714" y="6200773"/>
              <a:ext cx="172974" cy="38100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466850" y="4075053"/>
              <a:ext cx="504000" cy="14400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198" y="3873251"/>
              <a:ext cx="15536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  <a:latin typeface="+mn-ea"/>
                </a:rPr>
                <a:t>검색 조건 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+mn-ea"/>
                </a:rPr>
                <a:t>: 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+mn-ea"/>
                </a:rPr>
                <a:t>수원시 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+mn-ea"/>
                </a:rPr>
                <a:t>+ 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+mn-ea"/>
                </a:rPr>
                <a:t>구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32104" y="468218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mtClean="0">
                  <a:solidFill>
                    <a:srgbClr val="FF0000"/>
                  </a:solidFill>
                  <a:latin typeface="+mn-ea"/>
                </a:rPr>
                <a:t>현재 온도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75134" y="495924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mtClean="0">
                  <a:solidFill>
                    <a:srgbClr val="FF0000"/>
                  </a:solidFill>
                  <a:latin typeface="+mn-ea"/>
                </a:rPr>
                <a:t>현재 날씨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18850" y="5246846"/>
              <a:ext cx="1624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mtClean="0">
                  <a:solidFill>
                    <a:srgbClr val="FF0000"/>
                  </a:solidFill>
                  <a:latin typeface="+mn-ea"/>
                </a:rPr>
                <a:t>현재 체감온도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+mn-ea"/>
                </a:rPr>
                <a:t>습도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+mn-ea"/>
                </a:rPr>
                <a:t>풍속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60180" y="6115141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mtClean="0">
                  <a:solidFill>
                    <a:srgbClr val="FF0000"/>
                  </a:solidFill>
                  <a:latin typeface="+mn-ea"/>
                </a:rPr>
                <a:t>현재 강수량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데이터 수집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기상청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웹 </a:t>
            </a:r>
            <a:r>
              <a:rPr lang="ko-KR" altLang="en-US" b="1" dirty="0" err="1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스크래핑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7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2.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데이터 수집 및 탐색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8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데이터 수집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–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QGIS(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Streamlit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지도 준비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4" y="2338317"/>
            <a:ext cx="3960000" cy="396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87" y="2338317"/>
            <a:ext cx="3960000" cy="3960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87" y="4140169"/>
            <a:ext cx="2796968" cy="136352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384287" y="1429425"/>
            <a:ext cx="4644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402287" y="1573981"/>
            <a:ext cx="4608000" cy="447000"/>
          </a:xfrm>
          <a:prstGeom prst="rect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68287" y="1422225"/>
            <a:ext cx="4644000" cy="2664000"/>
            <a:chOff x="668287" y="1429425"/>
            <a:chExt cx="4644000" cy="2664000"/>
          </a:xfrm>
        </p:grpSpPr>
        <p:sp>
          <p:nvSpPr>
            <p:cNvPr id="32" name="직사각형 31"/>
            <p:cNvSpPr/>
            <p:nvPr/>
          </p:nvSpPr>
          <p:spPr>
            <a:xfrm>
              <a:off x="668287" y="1429425"/>
              <a:ext cx="4644000" cy="266400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6287" y="1573981"/>
              <a:ext cx="4608000" cy="447000"/>
            </a:xfrm>
            <a:prstGeom prst="rect">
              <a:avLst/>
            </a:prstGeom>
            <a:solidFill>
              <a:srgbClr val="C6D9F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데이터 추출 및 </a:t>
              </a:r>
              <a:r>
                <a:rPr lang="en-US" altLang="ko-KR" b="1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b="1" dirty="0" err="1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사고건수</a:t>
              </a:r>
              <a:r>
                <a:rPr lang="en-US" altLang="ko-KR" b="1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b="1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추가</a:t>
              </a:r>
              <a:endPara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401" y="2193828"/>
              <a:ext cx="4435772" cy="1747197"/>
            </a:xfrm>
            <a:prstGeom prst="rect">
              <a:avLst/>
            </a:prstGeom>
          </p:spPr>
        </p:pic>
      </p:grpSp>
      <p:sp>
        <p:nvSpPr>
          <p:cNvPr id="45" name="직사각형 44"/>
          <p:cNvSpPr/>
          <p:nvPr/>
        </p:nvSpPr>
        <p:spPr>
          <a:xfrm>
            <a:off x="668287" y="4165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86287" y="4309981"/>
            <a:ext cx="4608000" cy="447000"/>
          </a:xfrm>
          <a:prstGeom prst="rect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인명피해 심각도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(ECLO)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56" y="4841025"/>
            <a:ext cx="4456063" cy="109090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728962" y="5934939"/>
            <a:ext cx="4445918" cy="81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인명피해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심각도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(ECLO)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사망자수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10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중상자수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5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경상자수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 3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부상신고자수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 기술과 정책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2014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65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101" y="2105025"/>
            <a:ext cx="4410372" cy="1999734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9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3.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데이터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전처리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40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rcRect l="52788"/>
          <a:stretch/>
        </p:blipFill>
        <p:spPr>
          <a:xfrm>
            <a:off x="7912388" y="5371567"/>
            <a:ext cx="1909416" cy="1381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r="49905"/>
          <a:stretch/>
        </p:blipFill>
        <p:spPr>
          <a:xfrm>
            <a:off x="5608272" y="5371567"/>
            <a:ext cx="2026015" cy="13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/>
          <p:cNvSpPr txBox="1"/>
          <p:nvPr/>
        </p:nvSpPr>
        <p:spPr>
          <a:xfrm>
            <a:off x="4744324" y="2478821"/>
            <a:ext cx="5245962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latin typeface="+mn-ea"/>
                <a:cs typeface="THELuxGoR" pitchFamily="34" charset="0"/>
              </a:rPr>
              <a:t>Ⅰ</a:t>
            </a:r>
            <a:r>
              <a:rPr lang="en-US" sz="1200" dirty="0" smtClean="0">
                <a:latin typeface="+mn-ea"/>
                <a:cs typeface="THELuxGoR" pitchFamily="34" charset="0"/>
              </a:rPr>
              <a:t> </a:t>
            </a:r>
            <a:r>
              <a:rPr lang="ko-KR" altLang="en-US" sz="1200" b="1" dirty="0" smtClean="0">
                <a:latin typeface="+mn-ea"/>
                <a:cs typeface="THELuxGoR" pitchFamily="34" charset="0"/>
              </a:rPr>
              <a:t>여는 마당</a:t>
            </a:r>
            <a:endParaRPr lang="en-US" altLang="ko-KR" sz="1200" b="1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1.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 팀원 </a:t>
            </a:r>
            <a:r>
              <a:rPr lang="ko-KR" altLang="en-US" sz="1200" dirty="0">
                <a:latin typeface="+mn-ea"/>
                <a:cs typeface="THELuxGoR" pitchFamily="34" charset="0"/>
              </a:rPr>
              <a:t>소개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및 역할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endParaRPr lang="en-US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b="1" dirty="0" smtClean="0">
                <a:latin typeface="+mn-ea"/>
                <a:cs typeface="THELuxGoR" pitchFamily="34" charset="0"/>
              </a:rPr>
              <a:t>Ⅱ</a:t>
            </a:r>
            <a:r>
              <a:rPr lang="en-US" sz="1200" b="1" dirty="0" smtClean="0">
                <a:latin typeface="+mn-ea"/>
                <a:cs typeface="THELuxGoR" pitchFamily="34" charset="0"/>
              </a:rPr>
              <a:t> </a:t>
            </a:r>
            <a:r>
              <a:rPr lang="ko-KR" altLang="en-US" sz="1200" b="1" dirty="0" smtClean="0">
                <a:latin typeface="+mn-ea"/>
                <a:cs typeface="THELuxGoR" pitchFamily="34" charset="0"/>
              </a:rPr>
              <a:t>프로젝트 개요</a:t>
            </a:r>
            <a:endParaRPr lang="en-US" altLang="ko-KR" sz="1200" b="1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>
                <a:latin typeface="+mn-ea"/>
                <a:cs typeface="THELuxGoR" pitchFamily="34" charset="0"/>
              </a:rPr>
              <a:t> </a:t>
            </a:r>
            <a:r>
              <a:rPr lang="en-US" altLang="ko-KR" sz="1200" dirty="0" smtClean="0">
                <a:latin typeface="+mn-ea"/>
                <a:cs typeface="THELuxGoR" pitchFamily="34" charset="0"/>
              </a:rPr>
              <a:t> 1.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 프로젝트 기간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2.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연구배경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3.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목표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endParaRPr lang="en-US" altLang="ko-KR" sz="1200" dirty="0">
              <a:latin typeface="+mn-ea"/>
              <a:cs typeface="THELuxGoR" pitchFamily="34" charset="0"/>
            </a:endParaRPr>
          </a:p>
          <a:p>
            <a:r>
              <a:rPr lang="en-US" altLang="ko-KR" sz="1200" b="1" dirty="0">
                <a:latin typeface="+mn-ea"/>
                <a:cs typeface="THELuxGoR" pitchFamily="34" charset="0"/>
              </a:rPr>
              <a:t>Ⅲ </a:t>
            </a:r>
            <a:r>
              <a:rPr lang="ko-KR" altLang="en-US" sz="1200" b="1" dirty="0">
                <a:latin typeface="+mn-ea"/>
                <a:cs typeface="THELuxGoR" pitchFamily="34" charset="0"/>
              </a:rPr>
              <a:t>수행 </a:t>
            </a:r>
            <a:r>
              <a:rPr lang="ko-KR" altLang="en-US" sz="1200" b="1" dirty="0" smtClean="0">
                <a:latin typeface="+mn-ea"/>
                <a:cs typeface="THELuxGoR" pitchFamily="34" charset="0"/>
              </a:rPr>
              <a:t>과정</a:t>
            </a:r>
            <a:endParaRPr lang="en-US" altLang="ko-KR" sz="1200" b="1" dirty="0">
              <a:latin typeface="+mn-ea"/>
              <a:cs typeface="THELuxGoR" pitchFamily="34" charset="0"/>
            </a:endParaRPr>
          </a:p>
          <a:p>
            <a:r>
              <a:rPr lang="en-US" altLang="ko-KR" sz="1200" dirty="0">
                <a:latin typeface="+mn-ea"/>
                <a:cs typeface="THELuxGoR" pitchFamily="34" charset="0"/>
              </a:rPr>
              <a:t>  1.</a:t>
            </a:r>
            <a:r>
              <a:rPr lang="ko-KR" altLang="en-US" sz="1200" dirty="0">
                <a:latin typeface="+mn-ea"/>
                <a:cs typeface="THELuxGoR" pitchFamily="34" charset="0"/>
              </a:rPr>
              <a:t>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개발환경</a:t>
            </a:r>
            <a:endParaRPr lang="en-US" altLang="ko-KR" sz="1200" dirty="0">
              <a:latin typeface="+mn-ea"/>
              <a:cs typeface="THELuxGoR" pitchFamily="34" charset="0"/>
            </a:endParaRPr>
          </a:p>
          <a:p>
            <a:r>
              <a:rPr lang="en-US" altLang="ko-KR" sz="1200" dirty="0">
                <a:latin typeface="+mn-ea"/>
                <a:cs typeface="THELuxGoR" pitchFamily="34" charset="0"/>
              </a:rPr>
              <a:t>  2.</a:t>
            </a:r>
            <a:r>
              <a:rPr lang="ko-KR" altLang="en-US" sz="1200" dirty="0">
                <a:latin typeface="+mn-ea"/>
                <a:cs typeface="THELuxGoR" pitchFamily="34" charset="0"/>
              </a:rPr>
              <a:t>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데이터</a:t>
            </a:r>
            <a:r>
              <a:rPr lang="en-US" altLang="ko-KR" sz="1200" dirty="0">
                <a:latin typeface="+mn-ea"/>
                <a:cs typeface="THELuxGoR" pitchFamily="34" charset="0"/>
              </a:rPr>
              <a:t> </a:t>
            </a:r>
            <a:r>
              <a:rPr lang="ko-KR" altLang="en-US" sz="1200" dirty="0">
                <a:latin typeface="+mn-ea"/>
                <a:cs typeface="THELuxGoR" pitchFamily="34" charset="0"/>
              </a:rPr>
              <a:t>수집 및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탐색</a:t>
            </a:r>
            <a:endParaRPr lang="en-US" altLang="ko-KR" sz="1200" dirty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3.</a:t>
            </a:r>
            <a:r>
              <a:rPr lang="ko-KR" altLang="en-US" sz="1200" dirty="0">
                <a:latin typeface="+mn-ea"/>
                <a:cs typeface="THELuxGoR" pitchFamily="34" charset="0"/>
              </a:rPr>
              <a:t>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데이터 전처리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>
                <a:latin typeface="+mn-ea"/>
                <a:cs typeface="THELuxGoR" pitchFamily="34" charset="0"/>
              </a:rPr>
              <a:t> </a:t>
            </a:r>
            <a:r>
              <a:rPr lang="en-US" altLang="ko-KR" sz="1200" dirty="0" smtClean="0">
                <a:latin typeface="+mn-ea"/>
                <a:cs typeface="THELuxGoR" pitchFamily="34" charset="0"/>
              </a:rPr>
              <a:t> 4.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데이터 분석 및 시각화</a:t>
            </a:r>
            <a:endParaRPr lang="en-US" altLang="ko-KR" sz="1200" dirty="0" smtClean="0">
              <a:solidFill>
                <a:srgbClr val="FF0000"/>
              </a:solidFill>
              <a:latin typeface="+mn-ea"/>
              <a:cs typeface="THELuxGoR" pitchFamily="34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  <a:cs typeface="THELuxGoR" pitchFamily="34" charset="0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THELuxGoR" pitchFamily="34" charset="0"/>
              </a:rPr>
              <a:t> </a:t>
            </a:r>
            <a:r>
              <a:rPr lang="en-US" altLang="ko-KR" sz="1200" dirty="0">
                <a:latin typeface="+mn-ea"/>
                <a:cs typeface="THELuxGoR" pitchFamily="34" charset="0"/>
              </a:rPr>
              <a:t>5</a:t>
            </a:r>
            <a:r>
              <a:rPr lang="en-US" altLang="ko-KR" sz="1200" dirty="0" smtClean="0">
                <a:latin typeface="+mn-ea"/>
                <a:cs typeface="THELuxGoR" pitchFamily="34" charset="0"/>
              </a:rPr>
              <a:t>.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 </a:t>
            </a:r>
            <a:r>
              <a:rPr lang="ko-KR" altLang="en-US" sz="1200" dirty="0" err="1" smtClean="0">
                <a:latin typeface="+mn-ea"/>
                <a:cs typeface="THELuxGoR" pitchFamily="34" charset="0"/>
              </a:rPr>
              <a:t>머신러닝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 학습 및 평가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6. </a:t>
            </a:r>
            <a:r>
              <a:rPr lang="ko-KR" altLang="en-US" sz="1200" dirty="0" err="1" smtClean="0">
                <a:latin typeface="+mn-ea"/>
                <a:cs typeface="THELuxGoR" pitchFamily="34" charset="0"/>
              </a:rPr>
              <a:t>머신러닝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 개선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THELuxGoR" pitchFamily="34" charset="0"/>
              </a:rPr>
              <a:t>  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  <a:p>
            <a:r>
              <a:rPr lang="en-US" altLang="ko-KR" sz="1200" b="1" dirty="0" smtClean="0">
                <a:latin typeface="+mn-ea"/>
                <a:cs typeface="THELuxGoR" pitchFamily="34" charset="0"/>
              </a:rPr>
              <a:t>Ⅳ </a:t>
            </a:r>
            <a:r>
              <a:rPr lang="ko-KR" altLang="en-US" sz="1200" b="1" dirty="0">
                <a:latin typeface="+mn-ea"/>
                <a:cs typeface="THELuxGoR" pitchFamily="34" charset="0"/>
              </a:rPr>
              <a:t>결론 및 </a:t>
            </a:r>
            <a:r>
              <a:rPr lang="ko-KR" altLang="en-US" sz="1200" b="1" dirty="0" smtClean="0">
                <a:latin typeface="+mn-ea"/>
                <a:cs typeface="THELuxGoR" pitchFamily="34" charset="0"/>
              </a:rPr>
              <a:t>개선방향</a:t>
            </a:r>
            <a:endParaRPr lang="en-US" altLang="ko-KR" sz="1200" b="1" dirty="0"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1.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프로젝트 결과 요약</a:t>
            </a:r>
            <a:endParaRPr lang="en-US" altLang="ko-KR" sz="1200" dirty="0" smtClean="0">
              <a:solidFill>
                <a:srgbClr val="FF0000"/>
              </a:solidFill>
              <a:latin typeface="+mn-ea"/>
              <a:cs typeface="THELuxGoR" pitchFamily="34" charset="0"/>
            </a:endParaRPr>
          </a:p>
          <a:p>
            <a:r>
              <a:rPr lang="en-US" altLang="ko-KR" sz="1200" dirty="0" smtClean="0">
                <a:latin typeface="+mn-ea"/>
                <a:cs typeface="THELuxGoR" pitchFamily="34" charset="0"/>
              </a:rPr>
              <a:t>  2. </a:t>
            </a:r>
            <a:r>
              <a:rPr lang="ko-KR" altLang="en-US" sz="1200" dirty="0" smtClean="0">
                <a:latin typeface="+mn-ea"/>
                <a:cs typeface="THELuxGoR" pitchFamily="34" charset="0"/>
              </a:rPr>
              <a:t>개선방향</a:t>
            </a:r>
            <a:endParaRPr lang="en-US" altLang="ko-KR" sz="1200" dirty="0" smtClean="0">
              <a:latin typeface="+mn-ea"/>
              <a:cs typeface="THELuxGoR" pitchFamily="34" charset="0"/>
            </a:endParaRPr>
          </a:p>
        </p:txBody>
      </p:sp>
      <p:grpSp>
        <p:nvGrpSpPr>
          <p:cNvPr id="16" name="그룹 1001"/>
          <p:cNvGrpSpPr/>
          <p:nvPr/>
        </p:nvGrpSpPr>
        <p:grpSpPr>
          <a:xfrm rot="5400000">
            <a:off x="2684104" y="4235808"/>
            <a:ext cx="4038601" cy="81838"/>
            <a:chOff x="6070960" y="2545965"/>
            <a:chExt cx="3514884" cy="79539"/>
          </a:xfrm>
        </p:grpSpPr>
        <p:pic>
          <p:nvPicPr>
            <p:cNvPr id="1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2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68287" y="1429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4287" y="1429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8287" y="4165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84287" y="4165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6287" y="15739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사고일시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02287" y="15739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분리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6287" y="42956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누락 데이터 치환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02287" y="42956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 데이터 정수형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1018517" y="2085721"/>
          <a:ext cx="3943541" cy="197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2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732441">
                  <a:extLst>
                    <a:ext uri="{9D8B030D-6E8A-4147-A177-3AD203B41FA5}">
                      <a16:colId xmlns:a16="http://schemas.microsoft.com/office/drawing/2014/main" val="1157946690"/>
                    </a:ext>
                  </a:extLst>
                </a:gridCol>
                <a:gridCol w="998093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1989455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</a:tblGrid>
              <a:tr h="292316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사고일시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 00:00:00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027876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297354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817467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637363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392373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5581576" y="2085721"/>
          <a:ext cx="4249422" cy="197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204669955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수원시 권선구 권선동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5051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156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798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925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272223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865576" y="4856220"/>
          <a:ext cx="4249422" cy="176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2280604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</a:tblGrid>
              <a:tr h="440978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1,880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데이터 중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누락 데이터 확인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‘0’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치환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440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성별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505147"/>
                  </a:ext>
                </a:extLst>
              </a:tr>
              <a:tr h="440978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1566"/>
                  </a:ext>
                </a:extLst>
              </a:tr>
              <a:tr h="440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상해정도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272223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5581576" y="4856220"/>
          <a:ext cx="4249422" cy="176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2280604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</a:tblGrid>
              <a:tr h="881956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(65)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미분류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‘0’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치환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881956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1566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44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3.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데이터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전처리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45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66" y="2187762"/>
            <a:ext cx="4468843" cy="159348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519220" y="2136962"/>
            <a:ext cx="4374135" cy="1847543"/>
            <a:chOff x="5500687" y="2060762"/>
            <a:chExt cx="4374135" cy="184754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0687" y="2060762"/>
              <a:ext cx="2779313" cy="98980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5482" y="2164646"/>
              <a:ext cx="2489340" cy="1743659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62" y="5229225"/>
            <a:ext cx="4472050" cy="100495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885" y="4814690"/>
            <a:ext cx="3740805" cy="189721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68287" y="1429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4287" y="1429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8287" y="4165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384287" y="4165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86287" y="15739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사고일시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02287" y="15739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분리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6287" y="42956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누락 데이터 치환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02287" y="42956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 데이터 정수형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8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3.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데이터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전처리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9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71887" y="1497781"/>
          <a:ext cx="935639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16">
                  <a:extLst>
                    <a:ext uri="{9D8B030D-6E8A-4147-A177-3AD203B41FA5}">
                      <a16:colId xmlns:a16="http://schemas.microsoft.com/office/drawing/2014/main" val="1289256319"/>
                    </a:ext>
                  </a:extLst>
                </a:gridCol>
                <a:gridCol w="658952">
                  <a:extLst>
                    <a:ext uri="{9D8B030D-6E8A-4147-A177-3AD203B41FA5}">
                      <a16:colId xmlns:a16="http://schemas.microsoft.com/office/drawing/2014/main" val="1128052659"/>
                    </a:ext>
                  </a:extLst>
                </a:gridCol>
                <a:gridCol w="2911143">
                  <a:extLst>
                    <a:ext uri="{9D8B030D-6E8A-4147-A177-3AD203B41FA5}">
                      <a16:colId xmlns:a16="http://schemas.microsoft.com/office/drawing/2014/main" val="4024919616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744358786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3636069597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3891952698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6280270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사고건수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 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9384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543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2021, 2022, 2023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 (750)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(561)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 (4.6)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(4.3)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5321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~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(182)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7 (130)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(4.9)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(4.1)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4319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(333)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(178)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(5.3)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733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(152)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2 (11)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(5.5)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(3.7)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55848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영통구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장안구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팔달구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(559)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영통구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(284)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팔달구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723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고색동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망포동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송죽동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고등동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정자동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(109)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남창동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하광교동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(8.2)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신풍동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38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기상상태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흐림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(1,684)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(4.8)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8126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노면상태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젖음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(1,711)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결빙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(4.9)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(4.3)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5536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차량단독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차대차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(1,486)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차량단독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(47)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차대차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(3.8)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517703"/>
                  </a:ext>
                </a:extLst>
              </a:tr>
              <a:tr h="169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보도통행중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정면충돌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공작물충돌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측면충돌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(604)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전도전복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정면충돌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길가장자리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구역통행중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269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(997)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714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교차로부근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고가도로위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(746)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교량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고가도로위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교량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3986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~ 93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 (226)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 (1)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 (6.7)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 (3.0)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44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(1,615)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(265)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(4.5)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5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차종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원동기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화물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승용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(1,301)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농기계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농기계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사륜오토바이 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(ATV) (1.0)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03823"/>
                  </a:ext>
                </a:extLst>
              </a:tr>
              <a:tr h="1690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법규위반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교차로운행방법위반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신호위반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안전운전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불이행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(948)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불법유턴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중앙선침범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(5.2)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보행자보호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의무위반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(3.7)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55230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4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4.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데이터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분석 및 시각화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6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6828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8179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828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179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r="8766"/>
          <a:stretch/>
        </p:blipFill>
        <p:spPr>
          <a:xfrm>
            <a:off x="757480" y="2410270"/>
            <a:ext cx="4465614" cy="180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 r="8652"/>
          <a:stretch/>
        </p:blipFill>
        <p:spPr>
          <a:xfrm>
            <a:off x="5470990" y="2410270"/>
            <a:ext cx="4465614" cy="180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r="9394"/>
          <a:stretch/>
        </p:blipFill>
        <p:spPr>
          <a:xfrm>
            <a:off x="797589" y="4761825"/>
            <a:ext cx="4385396" cy="180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 r="8652"/>
          <a:stretch/>
        </p:blipFill>
        <p:spPr>
          <a:xfrm>
            <a:off x="5470990" y="4761825"/>
            <a:ext cx="4465614" cy="18000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747214" y="21054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60724" y="21050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7214" y="44676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기상상태별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60724" y="44672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노면상태별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5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4.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데이터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분석 및 시각화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6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0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6828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8179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28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8179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r="9689"/>
          <a:stretch/>
        </p:blipFill>
        <p:spPr>
          <a:xfrm>
            <a:off x="5526997" y="2410270"/>
            <a:ext cx="4353600" cy="180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r="9689"/>
          <a:stretch/>
        </p:blipFill>
        <p:spPr>
          <a:xfrm>
            <a:off x="813487" y="4761825"/>
            <a:ext cx="4353600" cy="180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5450797" y="4761825"/>
            <a:ext cx="4506000" cy="180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737287" y="2410270"/>
            <a:ext cx="4506000" cy="1800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747214" y="21054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사고유형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60724" y="21050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사고유형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소분류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47214" y="44676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도로형태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60724" y="44672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도로형태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소분류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3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4.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데이터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분석 및 시각화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5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7188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90614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188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90614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740887" y="4761825"/>
            <a:ext cx="4506000" cy="180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5459614" y="4761825"/>
            <a:ext cx="4506000" cy="180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1" r="8181"/>
          <a:stretch/>
        </p:blipFill>
        <p:spPr>
          <a:xfrm>
            <a:off x="5454397" y="2410270"/>
            <a:ext cx="4516434" cy="1800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740887" y="2410270"/>
            <a:ext cx="4506000" cy="18000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50814" y="21054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가해운전자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연령별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469541" y="21050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가해운전자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50814" y="44676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가해운전자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차종별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69541" y="44672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법규위반별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0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4.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데이터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분석 및 시각화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1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발생 위험 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지표 생성을 위한 변수 선정</a:t>
            </a:r>
            <a:endParaRPr lang="ko-KR" altLang="en-US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672766" y="2049290"/>
          <a:ext cx="9355520" cy="446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816">
                  <a:extLst>
                    <a:ext uri="{9D8B030D-6E8A-4147-A177-3AD203B41FA5}">
                      <a16:colId xmlns:a16="http://schemas.microsoft.com/office/drawing/2014/main" val="1289256319"/>
                    </a:ext>
                  </a:extLst>
                </a:gridCol>
                <a:gridCol w="694092">
                  <a:extLst>
                    <a:ext uri="{9D8B030D-6E8A-4147-A177-3AD203B41FA5}">
                      <a16:colId xmlns:a16="http://schemas.microsoft.com/office/drawing/2014/main" val="1128052659"/>
                    </a:ext>
                  </a:extLst>
                </a:gridCol>
                <a:gridCol w="2822455">
                  <a:extLst>
                    <a:ext uri="{9D8B030D-6E8A-4147-A177-3AD203B41FA5}">
                      <a16:colId xmlns:a16="http://schemas.microsoft.com/office/drawing/2014/main" val="4024919616"/>
                    </a:ext>
                  </a:extLst>
                </a:gridCol>
                <a:gridCol w="875934">
                  <a:extLst>
                    <a:ext uri="{9D8B030D-6E8A-4147-A177-3AD203B41FA5}">
                      <a16:colId xmlns:a16="http://schemas.microsoft.com/office/drawing/2014/main" val="6280270"/>
                    </a:ext>
                  </a:extLst>
                </a:gridCol>
                <a:gridCol w="2539415">
                  <a:extLst>
                    <a:ext uri="{9D8B030D-6E8A-4147-A177-3AD203B41FA5}">
                      <a16:colId xmlns:a16="http://schemas.microsoft.com/office/drawing/2014/main" val="3665446699"/>
                    </a:ext>
                  </a:extLst>
                </a:gridCol>
                <a:gridCol w="1804808">
                  <a:extLst>
                    <a:ext uri="{9D8B030D-6E8A-4147-A177-3AD203B41FA5}">
                      <a16:colId xmlns:a16="http://schemas.microsoft.com/office/drawing/2014/main" val="2238788829"/>
                    </a:ext>
                  </a:extLst>
                </a:gridCol>
              </a:tblGrid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여부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기준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 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조회 가능성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조회 조건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93846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2021, 2022, 2023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활용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datetime.now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조건 만족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불가 </a:t>
                      </a:r>
                      <a:endParaRPr lang="en-US" altLang="ko-KR" sz="11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(</a:t>
                      </a:r>
                      <a:r>
                        <a:rPr lang="ko-KR" altLang="en-US" sz="1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2024)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 기준 사전 분석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시간 호출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변환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07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07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20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23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53215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~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43196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73363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8482"/>
                  </a:ext>
                </a:extLst>
              </a:tr>
              <a:tr h="2974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영통구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장안구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팔달구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수원시 전체 지역 대상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Geojson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기준 사전 분석</a:t>
                      </a:r>
                      <a:endParaRPr lang="en-US" altLang="ko-KR" sz="11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수원시 </a:t>
                      </a:r>
                      <a:r>
                        <a:rPr lang="ko-KR" altLang="en-US" sz="1100" b="1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단계구분도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11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72342"/>
                  </a:ext>
                </a:extLst>
              </a:tr>
              <a:tr h="297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고색동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망포동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송죽동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고등동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3813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기상상태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흐림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스크레이핑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날씨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스크레이핑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기상상태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노면상태 변환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81267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노면상태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젖음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55360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차량단독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구분 불가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517703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구분 불가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부재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714871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~ 93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구분 불가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 정보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44006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45017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차종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원동기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화물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03823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법규위반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교차로운행방법위반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신호위반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5523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10001" y="241726"/>
            <a:ext cx="8138886" cy="862519"/>
            <a:chOff x="2391001" y="241726"/>
            <a:chExt cx="8138886" cy="862519"/>
          </a:xfrm>
        </p:grpSpPr>
        <p:sp>
          <p:nvSpPr>
            <p:cNvPr id="7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사고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발생 위험 지표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생성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8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분석 및 시각화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2021~2023</a:t>
            </a:r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수원시 고령 운전자 교통사고 데이터 기반 사고 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 </a:t>
            </a:r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 지표 생성 및 시각화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908226" y="2177025"/>
            <a:ext cx="0" cy="4500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6989849" y="2105025"/>
            <a:ext cx="3190297" cy="4724400"/>
            <a:chOff x="6989849" y="2105025"/>
            <a:chExt cx="3190297" cy="472440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89849" y="3195161"/>
              <a:ext cx="3190297" cy="2491265"/>
              <a:chOff x="6890524" y="3042761"/>
              <a:chExt cx="3190297" cy="2491265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/>
              <a:srcRect t="14244" b="17382"/>
              <a:stretch/>
            </p:blipFill>
            <p:spPr>
              <a:xfrm>
                <a:off x="6943045" y="3705226"/>
                <a:ext cx="3085242" cy="18288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890524" y="3042761"/>
                <a:ext cx="319029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지역별 조건에 해당하는 </a:t>
                </a:r>
                <a:endParaRPr lang="en-US" altLang="ko-KR" sz="1400" b="1" dirty="0" smtClean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  <a:r>
                  <a:rPr lang="ko-KR" altLang="en-US" sz="1400" b="1" dirty="0" smtClean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사고 발생 위험 지표</a:t>
                </a:r>
                <a:r>
                  <a:rPr lang="en-US" altLang="ko-KR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”</a:t>
                </a:r>
                <a:r>
                  <a:rPr lang="ko-KR" altLang="en-US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추출하여</a:t>
                </a:r>
                <a:endParaRPr lang="en-US" altLang="ko-KR" sz="1400" b="1" dirty="0" smtClean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수원시 지도 영역에 </a:t>
                </a:r>
                <a:r>
                  <a:rPr lang="ko-KR" altLang="en-US" sz="1400" b="1" dirty="0" smtClean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단계 구분도</a:t>
                </a:r>
                <a:r>
                  <a:rPr lang="ko-KR" altLang="en-US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표시</a:t>
                </a:r>
                <a:endParaRPr lang="ko-KR" altLang="en-US" sz="1400" b="1" dirty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7042376" y="5686425"/>
              <a:ext cx="3085242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ko-KR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 구분도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(Choropleth Map)</a:t>
              </a: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행정구역과 같이 지도 상의 어떤 경계에 둘러싸인 영역에 색을 칠하거나 음영 등으로 정보를 나타내는 시각화 방법</a:t>
              </a:r>
              <a:endPara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출처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파이썬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판다스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 분석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167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페이지 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80743" y="2105025"/>
              <a:ext cx="18085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조건 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 반영</a:t>
              </a:r>
              <a:endPara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7080974" y="2409825"/>
              <a:ext cx="3008046" cy="415750"/>
              <a:chOff x="7020241" y="2458242"/>
              <a:chExt cx="3008046" cy="41575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7020241" y="2458242"/>
                <a:ext cx="914400" cy="41575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시간대</a:t>
                </a:r>
                <a:endParaRPr lang="en-US" altLang="ko-KR" sz="9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8067064" y="2458242"/>
                <a:ext cx="914400" cy="41575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기상상태</a:t>
                </a:r>
                <a:endParaRPr lang="ko-KR" altLang="en-US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9113887" y="2458242"/>
                <a:ext cx="914400" cy="41575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노면상태</a:t>
                </a:r>
                <a:endParaRPr lang="ko-KR" altLang="en-US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1" name="아래쪽 화살표 40"/>
            <p:cNvSpPr/>
            <p:nvPr/>
          </p:nvSpPr>
          <p:spPr>
            <a:xfrm>
              <a:off x="8127797" y="2869537"/>
              <a:ext cx="914400" cy="281663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788165" y="2177025"/>
            <a:ext cx="0" cy="4500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509587" y="2105025"/>
            <a:ext cx="3335019" cy="4416982"/>
            <a:chOff x="509587" y="2105025"/>
            <a:chExt cx="3335019" cy="4416982"/>
          </a:xfrm>
        </p:grpSpPr>
        <p:sp>
          <p:nvSpPr>
            <p:cNvPr id="46" name="TextBox 45"/>
            <p:cNvSpPr txBox="1"/>
            <p:nvPr/>
          </p:nvSpPr>
          <p:spPr>
            <a:xfrm>
              <a:off x="761484" y="2105025"/>
              <a:ext cx="2831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 가능한 모든 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조합</a:t>
              </a:r>
              <a:r>
                <a:rPr lang="ko-KR" altLang="en-US" sz="1400" b="1" dirty="0" smtClean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</a:t>
              </a:r>
              <a:endParaRPr lang="ko-KR" altLang="en-US" sz="1400" b="1" dirty="0">
                <a:solidFill>
                  <a:srgbClr val="D161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719431" y="2486025"/>
              <a:ext cx="2915331" cy="3175198"/>
              <a:chOff x="700087" y="2558498"/>
              <a:chExt cx="2915331" cy="411852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700087" y="3480910"/>
                <a:ext cx="2915331" cy="415750"/>
                <a:chOff x="700087" y="2558498"/>
                <a:chExt cx="2915331" cy="415750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700087" y="2558498"/>
                  <a:ext cx="914400" cy="41575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시간대</a:t>
                  </a:r>
                  <a:endParaRPr lang="en-US" altLang="ko-KR" sz="9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709961" y="2558498"/>
                  <a:ext cx="914400" cy="415750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주간</a:t>
                  </a:r>
                  <a:endParaRPr lang="en-US" altLang="ko-KR" sz="900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(07~20</a:t>
                  </a:r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</a:t>
                  </a:r>
                  <a:r>
                    <a: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2701018" y="2558498"/>
                  <a:ext cx="914400" cy="415750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야간</a:t>
                  </a:r>
                  <a:endParaRPr lang="en-US" altLang="ko-KR" sz="900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주간 외</a:t>
                  </a:r>
                  <a:r>
                    <a: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</a:p>
              </p:txBody>
            </p:sp>
          </p:grpSp>
          <p:grpSp>
            <p:nvGrpSpPr>
              <p:cNvPr id="73" name="그룹 72"/>
              <p:cNvGrpSpPr/>
              <p:nvPr/>
            </p:nvGrpSpPr>
            <p:grpSpPr>
              <a:xfrm>
                <a:off x="700087" y="3930926"/>
                <a:ext cx="2915331" cy="1355917"/>
                <a:chOff x="852487" y="3733312"/>
                <a:chExt cx="2915331" cy="1355917"/>
              </a:xfrm>
            </p:grpSpPr>
            <p:grpSp>
              <p:nvGrpSpPr>
                <p:cNvPr id="64" name="그룹 63"/>
                <p:cNvGrpSpPr/>
                <p:nvPr/>
              </p:nvGrpSpPr>
              <p:grpSpPr>
                <a:xfrm>
                  <a:off x="852487" y="3733312"/>
                  <a:ext cx="2915331" cy="1355917"/>
                  <a:chOff x="700087" y="3580912"/>
                  <a:chExt cx="2915331" cy="1355917"/>
                </a:xfrm>
              </p:grpSpPr>
              <p:sp>
                <p:nvSpPr>
                  <p:cNvPr id="65" name="모서리가 둥근 직사각형 64"/>
                  <p:cNvSpPr/>
                  <p:nvPr/>
                </p:nvSpPr>
                <p:spPr>
                  <a:xfrm>
                    <a:off x="700087" y="3585288"/>
                    <a:ext cx="914400" cy="1351541"/>
                  </a:xfrm>
                  <a:prstGeom prst="roundRect">
                    <a:avLst>
                      <a:gd name="adj" fmla="val 625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기상상태</a:t>
                    </a:r>
                  </a:p>
                </p:txBody>
              </p:sp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1709961" y="3580912"/>
                    <a:ext cx="1905457" cy="415750"/>
                    <a:chOff x="1862361" y="2710898"/>
                    <a:chExt cx="1905457" cy="415750"/>
                  </a:xfrm>
                </p:grpSpPr>
                <p:sp>
                  <p:nvSpPr>
                    <p:cNvPr id="70" name="모서리가 둥근 직사각형 69"/>
                    <p:cNvSpPr/>
                    <p:nvPr/>
                  </p:nvSpPr>
                  <p:spPr>
                    <a:xfrm>
                      <a:off x="1862361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71" name="모서리가 둥근 직사각형 70"/>
                    <p:cNvSpPr/>
                    <p:nvPr/>
                  </p:nvSpPr>
                  <p:spPr>
                    <a:xfrm>
                      <a:off x="2853418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흐림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  <p:grpSp>
                <p:nvGrpSpPr>
                  <p:cNvPr id="67" name="그룹 66"/>
                  <p:cNvGrpSpPr/>
                  <p:nvPr/>
                </p:nvGrpSpPr>
                <p:grpSpPr>
                  <a:xfrm>
                    <a:off x="1709961" y="4053308"/>
                    <a:ext cx="1905457" cy="415750"/>
                    <a:chOff x="1862361" y="2710898"/>
                    <a:chExt cx="1905457" cy="415750"/>
                  </a:xfrm>
                </p:grpSpPr>
                <p:sp>
                  <p:nvSpPr>
                    <p:cNvPr id="68" name="모서리가 둥근 직사각형 67"/>
                    <p:cNvSpPr/>
                    <p:nvPr/>
                  </p:nvSpPr>
                  <p:spPr>
                    <a:xfrm>
                      <a:off x="1862361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69" name="모서리가 둥근 직사각형 68"/>
                    <p:cNvSpPr/>
                    <p:nvPr/>
                  </p:nvSpPr>
                  <p:spPr>
                    <a:xfrm>
                      <a:off x="2853418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1862361" y="4673479"/>
                  <a:ext cx="914400" cy="41574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기타</a:t>
                  </a:r>
                  <a:endParaRPr lang="en-US" altLang="ko-KR" sz="900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700087" y="5321109"/>
                <a:ext cx="2915331" cy="1355917"/>
                <a:chOff x="852487" y="3733312"/>
                <a:chExt cx="2915331" cy="1355917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852487" y="3733312"/>
                  <a:ext cx="2915331" cy="1355917"/>
                  <a:chOff x="700087" y="3580912"/>
                  <a:chExt cx="2915331" cy="1355917"/>
                </a:xfrm>
              </p:grpSpPr>
              <p:sp>
                <p:nvSpPr>
                  <p:cNvPr id="77" name="모서리가 둥근 직사각형 76"/>
                  <p:cNvSpPr/>
                  <p:nvPr/>
                </p:nvSpPr>
                <p:spPr>
                  <a:xfrm>
                    <a:off x="700087" y="3585288"/>
                    <a:ext cx="914400" cy="1351541"/>
                  </a:xfrm>
                  <a:prstGeom prst="roundRect">
                    <a:avLst>
                      <a:gd name="adj" fmla="val 5209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노면상태</a:t>
                    </a:r>
                  </a:p>
                </p:txBody>
              </p:sp>
              <p:grpSp>
                <p:nvGrpSpPr>
                  <p:cNvPr id="78" name="그룹 77"/>
                  <p:cNvGrpSpPr/>
                  <p:nvPr/>
                </p:nvGrpSpPr>
                <p:grpSpPr>
                  <a:xfrm>
                    <a:off x="1709961" y="3580912"/>
                    <a:ext cx="1905457" cy="415750"/>
                    <a:chOff x="1862361" y="2710898"/>
                    <a:chExt cx="1905457" cy="415750"/>
                  </a:xfrm>
                </p:grpSpPr>
                <p:sp>
                  <p:nvSpPr>
                    <p:cNvPr id="82" name="모서리가 둥근 직사각형 81"/>
                    <p:cNvSpPr/>
                    <p:nvPr/>
                  </p:nvSpPr>
                  <p:spPr>
                    <a:xfrm>
                      <a:off x="1862361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83" name="모서리가 둥근 직사각형 82"/>
                    <p:cNvSpPr/>
                    <p:nvPr/>
                  </p:nvSpPr>
                  <p:spPr>
                    <a:xfrm>
                      <a:off x="2853418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젖음</a:t>
                      </a:r>
                      <a:r>
                        <a:rPr lang="en-US" altLang="ko-KR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습기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  <p:grpSp>
                <p:nvGrpSpPr>
                  <p:cNvPr id="79" name="그룹 78"/>
                  <p:cNvGrpSpPr/>
                  <p:nvPr/>
                </p:nvGrpSpPr>
                <p:grpSpPr>
                  <a:xfrm>
                    <a:off x="1709961" y="4053308"/>
                    <a:ext cx="1905457" cy="415750"/>
                    <a:chOff x="1862361" y="2710898"/>
                    <a:chExt cx="1905457" cy="415750"/>
                  </a:xfrm>
                </p:grpSpPr>
                <p:sp>
                  <p:nvSpPr>
                    <p:cNvPr id="80" name="모서리가 둥근 직사각형 79"/>
                    <p:cNvSpPr/>
                    <p:nvPr/>
                  </p:nvSpPr>
                  <p:spPr>
                    <a:xfrm>
                      <a:off x="1862361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81" name="모서리가 둥근 직사각형 80"/>
                    <p:cNvSpPr/>
                    <p:nvPr/>
                  </p:nvSpPr>
                  <p:spPr>
                    <a:xfrm>
                      <a:off x="2853418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서리</a:t>
                      </a:r>
                      <a:r>
                        <a:rPr lang="en-US" altLang="ko-KR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결빙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1862361" y="4673479"/>
                  <a:ext cx="914400" cy="41574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기타</a:t>
                  </a:r>
                  <a:endParaRPr lang="en-US" altLang="ko-KR" sz="900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700087" y="2558498"/>
                <a:ext cx="2915331" cy="888146"/>
                <a:chOff x="700087" y="3580912"/>
                <a:chExt cx="2915331" cy="888146"/>
              </a:xfrm>
            </p:grpSpPr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700087" y="3585288"/>
                  <a:ext cx="914400" cy="875079"/>
                </a:xfrm>
                <a:prstGeom prst="roundRect">
                  <a:avLst>
                    <a:gd name="adj" fmla="val 8196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지역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구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9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6" name="그룹 85"/>
                <p:cNvGrpSpPr/>
                <p:nvPr/>
              </p:nvGrpSpPr>
              <p:grpSpPr>
                <a:xfrm>
                  <a:off x="1709961" y="3580912"/>
                  <a:ext cx="1905457" cy="415750"/>
                  <a:chOff x="1862361" y="2710898"/>
                  <a:chExt cx="1905457" cy="415750"/>
                </a:xfrm>
              </p:grpSpPr>
              <p:sp>
                <p:nvSpPr>
                  <p:cNvPr id="90" name="모서리가 둥근 직사각형 89"/>
                  <p:cNvSpPr/>
                  <p:nvPr/>
                </p:nvSpPr>
                <p:spPr>
                  <a:xfrm>
                    <a:off x="1862361" y="2710898"/>
                    <a:ext cx="914400" cy="4157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권선구</a:t>
                    </a:r>
                    <a:endPara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1" name="모서리가 둥근 직사각형 90"/>
                  <p:cNvSpPr/>
                  <p:nvPr/>
                </p:nvSpPr>
                <p:spPr>
                  <a:xfrm>
                    <a:off x="2853418" y="2710898"/>
                    <a:ext cx="914400" cy="4157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 err="1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영통구</a:t>
                    </a:r>
                    <a:endPara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87" name="그룹 86"/>
                <p:cNvGrpSpPr/>
                <p:nvPr/>
              </p:nvGrpSpPr>
              <p:grpSpPr>
                <a:xfrm>
                  <a:off x="1709961" y="4053308"/>
                  <a:ext cx="1905457" cy="415750"/>
                  <a:chOff x="1862361" y="2710898"/>
                  <a:chExt cx="1905457" cy="415750"/>
                </a:xfrm>
              </p:grpSpPr>
              <p:sp>
                <p:nvSpPr>
                  <p:cNvPr id="88" name="모서리가 둥근 직사각형 87"/>
                  <p:cNvSpPr/>
                  <p:nvPr/>
                </p:nvSpPr>
                <p:spPr>
                  <a:xfrm>
                    <a:off x="1862361" y="2710898"/>
                    <a:ext cx="914400" cy="4157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장안구</a:t>
                    </a:r>
                    <a:endPara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9" name="모서리가 둥근 직사각형 88"/>
                  <p:cNvSpPr/>
                  <p:nvPr/>
                </p:nvSpPr>
                <p:spPr>
                  <a:xfrm>
                    <a:off x="2853418" y="2710898"/>
                    <a:ext cx="914400" cy="4157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팔달구</a:t>
                    </a:r>
                    <a:endPara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sp>
          <p:nvSpPr>
            <p:cNvPr id="93" name="직사각형 92"/>
            <p:cNvSpPr/>
            <p:nvPr/>
          </p:nvSpPr>
          <p:spPr>
            <a:xfrm>
              <a:off x="509587" y="5762625"/>
              <a:ext cx="3335019" cy="759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지역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(4) x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시간대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 x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기상상태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(5) x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노면상태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=&gt;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조건 조합 생성</a:t>
              </a:r>
              <a:endPara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지역을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‘(54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기준으로 변경할 경우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en-US" altLang="ko-KR" sz="105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2,700</a:t>
              </a:r>
              <a:r>
                <a:rPr lang="ko-KR" altLang="en-US" sz="105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endPara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233244" y="2105025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발생 위험 지표 </a:t>
            </a:r>
            <a:r>
              <a:rPr lang="ko-KR" altLang="en-US" sz="1400" b="1" dirty="0" smtClean="0">
                <a:solidFill>
                  <a:srgbClr val="D161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sz="1400" b="1" dirty="0">
              <a:solidFill>
                <a:srgbClr val="D1617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/>
          </p:nvPr>
        </p:nvGraphicFramePr>
        <p:xfrm>
          <a:off x="3885057" y="2470785"/>
          <a:ext cx="292646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5">
                  <a:extLst>
                    <a:ext uri="{9D8B030D-6E8A-4147-A177-3AD203B41FA5}">
                      <a16:colId xmlns:a16="http://schemas.microsoft.com/office/drawing/2014/main" val="784930006"/>
                    </a:ext>
                  </a:extLst>
                </a:gridCol>
                <a:gridCol w="766381">
                  <a:extLst>
                    <a:ext uri="{9D8B030D-6E8A-4147-A177-3AD203B41FA5}">
                      <a16:colId xmlns:a16="http://schemas.microsoft.com/office/drawing/2014/main" val="4190245610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957307614"/>
                    </a:ext>
                  </a:extLst>
                </a:gridCol>
                <a:gridCol w="217075">
                  <a:extLst>
                    <a:ext uri="{9D8B030D-6E8A-4147-A177-3AD203B41FA5}">
                      <a16:colId xmlns:a16="http://schemas.microsoft.com/office/drawing/2014/main" val="2424490462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319122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발생빈도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64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_risk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61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주야간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_risk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주야간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77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기상상태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_risk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0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노면상태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_risk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963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발생 위험 지표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83168"/>
                  </a:ext>
                </a:extLst>
              </a:tr>
            </a:tbl>
          </a:graphicData>
        </a:graphic>
      </p:graphicFrame>
      <p:sp>
        <p:nvSpPr>
          <p:cNvPr id="102" name="모서리가 둥근 직사각형 101"/>
          <p:cNvSpPr/>
          <p:nvPr/>
        </p:nvSpPr>
        <p:spPr>
          <a:xfrm>
            <a:off x="3884874" y="4010025"/>
            <a:ext cx="914400" cy="3205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발생빈도</a:t>
            </a:r>
            <a:endParaRPr lang="en-US" altLang="ko-KR" sz="9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883001" y="5061101"/>
            <a:ext cx="914400" cy="3205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022337" y="4326080"/>
            <a:ext cx="2786816" cy="730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조건의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항목별 총 사고 건수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사고 건수가 적은 순으로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순위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결정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건수가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많을수록 큰 값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022337" y="5381625"/>
            <a:ext cx="2786816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조건의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항목별 총 사고 건수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사망자수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중상자수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경상자수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부상신고자수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=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사망자수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x10 +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중상자수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x5 + 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경상자수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x3 +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부상신고자수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/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총 사고 건수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2010001" y="241726"/>
            <a:ext cx="8138886" cy="862519"/>
            <a:chOff x="2391001" y="241726"/>
            <a:chExt cx="8138886" cy="862519"/>
          </a:xfrm>
        </p:grpSpPr>
        <p:sp>
          <p:nvSpPr>
            <p:cNvPr id="61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사고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발생 위험 지표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생성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62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분석 및 시각화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0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68287" y="1429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4287" y="1429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8287" y="4165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84287" y="41654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6287" y="15739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단순회귀분석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02287" y="15739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다항회귀분석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6287" y="42956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2"/>
                </a:solidFill>
                <a:latin typeface="맑은 고딕" panose="020B0503020000020004" pitchFamily="50" charset="-127"/>
              </a:rPr>
              <a:t>KNN (k-Nearest-Neighbors)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02287" y="42956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2"/>
                </a:solidFill>
                <a:latin typeface="맑은 고딕" panose="020B0503020000020004" pitchFamily="50" charset="-127"/>
              </a:rPr>
              <a:t>CatBoost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8" name="Object 2"/>
          <p:cNvSpPr txBox="1"/>
          <p:nvPr/>
        </p:nvSpPr>
        <p:spPr>
          <a:xfrm>
            <a:off x="33670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5. </a:t>
            </a:r>
            <a:r>
              <a:rPr lang="ko-KR" altLang="en-US" sz="28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 학습 및 평가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8288" y="2020981"/>
            <a:ext cx="46259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# </a:t>
            </a:r>
            <a:r>
              <a:rPr lang="ko-KR" altLang="en-US" sz="900" dirty="0"/>
              <a:t>ECLO 5 이하 데이터에서 </a:t>
            </a:r>
            <a:endParaRPr lang="en-US" altLang="ko-KR" sz="900" dirty="0" smtClean="0"/>
          </a:p>
          <a:p>
            <a:r>
              <a:rPr lang="ko-KR" altLang="en-US" sz="900" dirty="0" err="1" smtClean="0"/>
              <a:t>X</a:t>
            </a:r>
            <a:r>
              <a:rPr lang="ko-KR" altLang="en-US" sz="900" dirty="0"/>
              <a:t>(</a:t>
            </a:r>
            <a:r>
              <a:rPr lang="ko-KR" altLang="en-US" sz="900" dirty="0" err="1"/>
              <a:t>가해운전자</a:t>
            </a:r>
            <a:r>
              <a:rPr lang="ko-KR" altLang="en-US" sz="900" dirty="0"/>
              <a:t> 정보)로만 </a:t>
            </a:r>
            <a:r>
              <a:rPr lang="ko-KR" altLang="en-US" sz="900" dirty="0" smtClean="0"/>
              <a:t>제한</a:t>
            </a:r>
            <a:endParaRPr lang="ko-KR" altLang="en-US" sz="900" dirty="0"/>
          </a:p>
          <a:p>
            <a:r>
              <a:rPr lang="ko-KR" altLang="en-US" sz="900" dirty="0">
                <a:solidFill>
                  <a:srgbClr val="FF0000"/>
                </a:solidFill>
              </a:rPr>
              <a:t>## 0.0019038655670952087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ml_col</a:t>
            </a:r>
            <a:r>
              <a:rPr lang="ko-KR" altLang="en-US" sz="900" dirty="0"/>
              <a:t>(</a:t>
            </a:r>
            <a:r>
              <a:rPr lang="ko-KR" altLang="en-US" sz="900" dirty="0" err="1"/>
              <a:t>df</a:t>
            </a:r>
            <a:r>
              <a:rPr lang="ko-KR" altLang="en-US" sz="900" dirty="0"/>
              <a:t>, ['</a:t>
            </a:r>
            <a:r>
              <a:rPr lang="ko-KR" altLang="en-US" sz="900" dirty="0" err="1"/>
              <a:t>location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weather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surface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road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car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sex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가해운전자</a:t>
            </a:r>
            <a:r>
              <a:rPr lang="ko-KR" altLang="en-US" sz="900" dirty="0"/>
              <a:t> 연령']) 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#</a:t>
            </a:r>
            <a:r>
              <a:rPr lang="en-US" altLang="ko-KR" sz="900" dirty="0" smtClean="0">
                <a:solidFill>
                  <a:srgbClr val="FF0000"/>
                </a:solidFill>
              </a:rPr>
              <a:t>#</a:t>
            </a:r>
            <a:r>
              <a:rPr lang="ko-KR" altLang="en-US" sz="900" dirty="0" smtClean="0">
                <a:solidFill>
                  <a:srgbClr val="FF0000"/>
                </a:solidFill>
              </a:rPr>
              <a:t> 0.0024016319984759837</a:t>
            </a:r>
            <a:endParaRPr lang="ko-KR" altLang="en-US" sz="900" dirty="0">
              <a:solidFill>
                <a:srgbClr val="FF0000"/>
              </a:solidFill>
            </a:endParaRPr>
          </a:p>
          <a:p>
            <a:endParaRPr lang="ko-KR" altLang="en-US" sz="900" dirty="0"/>
          </a:p>
          <a:p>
            <a:r>
              <a:rPr lang="ko-KR" altLang="en-US" sz="900" dirty="0"/>
              <a:t># 노인 운전자 기준 예측</a:t>
            </a:r>
          </a:p>
          <a:p>
            <a:r>
              <a:rPr lang="ko-KR" altLang="en-US" sz="900" dirty="0" err="1"/>
              <a:t>old_df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df.loc</a:t>
            </a:r>
            <a:r>
              <a:rPr lang="ko-KR" altLang="en-US" sz="900" dirty="0"/>
              <a:t>[</a:t>
            </a:r>
            <a:r>
              <a:rPr lang="ko-KR" altLang="en-US" sz="900" dirty="0" err="1"/>
              <a:t>df</a:t>
            </a:r>
            <a:r>
              <a:rPr lang="ko-KR" altLang="en-US" sz="900" dirty="0"/>
              <a:t>['</a:t>
            </a:r>
            <a:r>
              <a:rPr lang="ko-KR" altLang="en-US" sz="900" dirty="0" err="1"/>
              <a:t>가해운전자</a:t>
            </a:r>
            <a:r>
              <a:rPr lang="ko-KR" altLang="en-US" sz="900" dirty="0"/>
              <a:t> 연령'] &gt;= 65,:]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ml_col</a:t>
            </a:r>
            <a:r>
              <a:rPr lang="ko-KR" altLang="en-US" sz="900" dirty="0"/>
              <a:t>(</a:t>
            </a:r>
            <a:r>
              <a:rPr lang="ko-KR" altLang="en-US" sz="900" dirty="0" err="1"/>
              <a:t>old_df</a:t>
            </a:r>
            <a:r>
              <a:rPr lang="ko-KR" altLang="en-US" sz="900" dirty="0"/>
              <a:t>, ['</a:t>
            </a:r>
            <a:r>
              <a:rPr lang="ko-KR" altLang="en-US" sz="900" dirty="0" err="1"/>
              <a:t>location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weather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surface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road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car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sex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가해운전자</a:t>
            </a:r>
            <a:r>
              <a:rPr lang="ko-KR" altLang="en-US" sz="900" dirty="0"/>
              <a:t> 연령</a:t>
            </a:r>
            <a:r>
              <a:rPr lang="ko-KR" altLang="en-US" sz="900" dirty="0" smtClean="0"/>
              <a:t>'])</a:t>
            </a:r>
            <a:endParaRPr lang="en-US" altLang="ko-KR" sz="900" dirty="0" smtClean="0"/>
          </a:p>
          <a:p>
            <a:endParaRPr lang="ko-KR" altLang="en-US" sz="900" dirty="0"/>
          </a:p>
          <a:p>
            <a:r>
              <a:rPr lang="ko-KR" altLang="en-US" sz="900" dirty="0">
                <a:solidFill>
                  <a:srgbClr val="FF0000"/>
                </a:solidFill>
              </a:rPr>
              <a:t>## -0.0014010822884187313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402287" y="2020981"/>
            <a:ext cx="497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# ECLO 5 이하 데이터에서 </a:t>
            </a:r>
            <a:endParaRPr lang="en-US" altLang="ko-KR" sz="900" dirty="0"/>
          </a:p>
          <a:p>
            <a:r>
              <a:rPr lang="en-US" altLang="ko-KR" sz="900" dirty="0" smtClean="0"/>
              <a:t>Car, sex. </a:t>
            </a:r>
            <a:r>
              <a:rPr lang="ko-KR" altLang="en-US" sz="900" dirty="0" err="1" smtClean="0"/>
              <a:t>가해운전자</a:t>
            </a:r>
            <a:r>
              <a:rPr lang="ko-KR" altLang="en-US" sz="900" dirty="0" smtClean="0"/>
              <a:t> 연령 으로 제한</a:t>
            </a:r>
            <a:endParaRPr lang="en-US" altLang="ko-KR" sz="900" dirty="0"/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#0.014595008743326643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 err="1"/>
              <a:t>ml_poly</a:t>
            </a:r>
            <a:r>
              <a:rPr lang="ko-KR" altLang="en-US" sz="900" dirty="0"/>
              <a:t>(</a:t>
            </a:r>
            <a:r>
              <a:rPr lang="ko-KR" altLang="en-US" sz="900" dirty="0" err="1"/>
              <a:t>ndf</a:t>
            </a:r>
            <a:r>
              <a:rPr lang="ko-KR" altLang="en-US" sz="900" dirty="0"/>
              <a:t>, ['</a:t>
            </a:r>
            <a:r>
              <a:rPr lang="ko-KR" altLang="en-US" sz="900" dirty="0" err="1"/>
              <a:t>location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weather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surface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road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car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sex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가해운전자</a:t>
            </a:r>
            <a:r>
              <a:rPr lang="ko-KR" altLang="en-US" sz="900" dirty="0"/>
              <a:t> 연령', '시간']) </a:t>
            </a:r>
            <a:endParaRPr lang="en-US" altLang="ko-KR" sz="900" dirty="0" smtClean="0"/>
          </a:p>
          <a:p>
            <a:r>
              <a:rPr lang="ko-KR" altLang="en-US" sz="900" dirty="0" smtClean="0"/>
              <a:t>   </a:t>
            </a:r>
            <a:endParaRPr lang="en-US" altLang="ko-KR" sz="900" dirty="0" smtClean="0"/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## 0.01271410418275365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# 노인 운전자 데이터 기준</a:t>
            </a:r>
          </a:p>
          <a:p>
            <a:r>
              <a:rPr lang="ko-KR" altLang="en-US" sz="900" dirty="0" err="1"/>
              <a:t>old_df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df.loc</a:t>
            </a:r>
            <a:r>
              <a:rPr lang="ko-KR" altLang="en-US" sz="900" dirty="0"/>
              <a:t>[</a:t>
            </a:r>
            <a:r>
              <a:rPr lang="ko-KR" altLang="en-US" sz="900" dirty="0" err="1"/>
              <a:t>df</a:t>
            </a:r>
            <a:r>
              <a:rPr lang="ko-KR" altLang="en-US" sz="900" dirty="0"/>
              <a:t>['</a:t>
            </a:r>
            <a:r>
              <a:rPr lang="ko-KR" altLang="en-US" sz="900" dirty="0" err="1"/>
              <a:t>가해운전자</a:t>
            </a:r>
            <a:r>
              <a:rPr lang="ko-KR" altLang="en-US" sz="900" dirty="0"/>
              <a:t> 연령'] &gt;= 65,:]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ml_poly</a:t>
            </a:r>
            <a:r>
              <a:rPr lang="ko-KR" altLang="en-US" sz="900" dirty="0"/>
              <a:t>(</a:t>
            </a:r>
            <a:r>
              <a:rPr lang="ko-KR" altLang="en-US" sz="900" dirty="0" err="1"/>
              <a:t>old_df</a:t>
            </a:r>
            <a:r>
              <a:rPr lang="ko-KR" altLang="en-US" sz="900" dirty="0"/>
              <a:t>, ['</a:t>
            </a:r>
            <a:r>
              <a:rPr lang="ko-KR" altLang="en-US" sz="900" dirty="0" err="1"/>
              <a:t>location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weather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road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car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sex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가해운전자</a:t>
            </a:r>
            <a:r>
              <a:rPr lang="ko-KR" altLang="en-US" sz="900" dirty="0"/>
              <a:t> 연령', '시간', '</a:t>
            </a:r>
            <a:r>
              <a:rPr lang="ko-KR" altLang="en-US" sz="900" dirty="0" err="1"/>
              <a:t>week</a:t>
            </a:r>
            <a:r>
              <a:rPr lang="ko-KR" altLang="en-US" sz="900" dirty="0" smtClean="0"/>
              <a:t>'])</a:t>
            </a:r>
            <a:endParaRPr lang="en-US" altLang="ko-KR" sz="900" dirty="0" smtClean="0"/>
          </a:p>
          <a:p>
            <a:endParaRPr lang="ko-KR" altLang="en-US" sz="900" dirty="0"/>
          </a:p>
          <a:p>
            <a:r>
              <a:rPr lang="ko-KR" altLang="en-US" sz="900" dirty="0">
                <a:solidFill>
                  <a:srgbClr val="FF0000"/>
                </a:solidFill>
              </a:rPr>
              <a:t>## -0.08201339129472807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68287" y="4771332"/>
            <a:ext cx="490860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# ECLO 8 이하인 데이터 기준</a:t>
            </a:r>
          </a:p>
          <a:p>
            <a:r>
              <a:rPr lang="ko-KR" altLang="en-US" sz="900" dirty="0" err="1"/>
              <a:t>ml_knn</a:t>
            </a:r>
            <a:r>
              <a:rPr lang="ko-KR" altLang="en-US" sz="900" dirty="0"/>
              <a:t>(</a:t>
            </a:r>
            <a:r>
              <a:rPr lang="ko-KR" altLang="en-US" sz="900" dirty="0" err="1"/>
              <a:t>ndf</a:t>
            </a:r>
            <a:r>
              <a:rPr lang="ko-KR" altLang="en-US" sz="900" dirty="0"/>
              <a:t>, ['</a:t>
            </a:r>
            <a:r>
              <a:rPr lang="ko-KR" altLang="en-US" sz="900" dirty="0" err="1"/>
              <a:t>location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weather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surface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road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car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sex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가해운전자</a:t>
            </a:r>
            <a:r>
              <a:rPr lang="ko-KR" altLang="en-US" sz="900" dirty="0"/>
              <a:t> 연령', '시간</a:t>
            </a:r>
            <a:r>
              <a:rPr lang="ko-KR" altLang="en-US" sz="900" dirty="0" smtClean="0"/>
              <a:t>'])</a:t>
            </a:r>
            <a:endParaRPr lang="en-US" altLang="ko-KR" sz="900" dirty="0" smtClean="0"/>
          </a:p>
          <a:p>
            <a:r>
              <a:rPr lang="ko-KR" altLang="en-US" sz="900" dirty="0" smtClean="0"/>
              <a:t> </a:t>
            </a:r>
            <a:endParaRPr lang="en-US" altLang="ko-KR" sz="800" dirty="0" smtClean="0"/>
          </a:p>
          <a:p>
            <a:endParaRPr lang="en-US" altLang="ko-KR" sz="4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# 노인 운전자 데이터 </a:t>
            </a:r>
            <a:r>
              <a:rPr lang="ko-KR" altLang="en-US" sz="900" dirty="0" smtClean="0"/>
              <a:t>기준    </a:t>
            </a:r>
            <a:r>
              <a:rPr lang="ko-KR" altLang="en-US" sz="900" dirty="0" err="1" smtClean="0"/>
              <a:t>old_df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= </a:t>
            </a:r>
            <a:r>
              <a:rPr lang="ko-KR" altLang="en-US" sz="900" dirty="0" err="1"/>
              <a:t>df.loc</a:t>
            </a:r>
            <a:r>
              <a:rPr lang="ko-KR" altLang="en-US" sz="900" dirty="0"/>
              <a:t>[</a:t>
            </a:r>
            <a:r>
              <a:rPr lang="ko-KR" altLang="en-US" sz="900" dirty="0" err="1"/>
              <a:t>df</a:t>
            </a:r>
            <a:r>
              <a:rPr lang="ko-KR" altLang="en-US" sz="900" dirty="0"/>
              <a:t>['</a:t>
            </a:r>
            <a:r>
              <a:rPr lang="ko-KR" altLang="en-US" sz="900" dirty="0" err="1"/>
              <a:t>가해운전자</a:t>
            </a:r>
            <a:r>
              <a:rPr lang="ko-KR" altLang="en-US" sz="900" dirty="0"/>
              <a:t> 연령'] &gt;= 65</a:t>
            </a:r>
            <a:r>
              <a:rPr lang="ko-KR" altLang="en-US" sz="900" dirty="0" smtClean="0"/>
              <a:t>,:]</a:t>
            </a:r>
            <a:endParaRPr lang="ko-KR" altLang="en-US" sz="900" dirty="0"/>
          </a:p>
          <a:p>
            <a:r>
              <a:rPr lang="ko-KR" altLang="en-US" sz="900" dirty="0" err="1"/>
              <a:t>ml_knn</a:t>
            </a:r>
            <a:r>
              <a:rPr lang="ko-KR" altLang="en-US" sz="900" dirty="0"/>
              <a:t>(</a:t>
            </a:r>
            <a:r>
              <a:rPr lang="ko-KR" altLang="en-US" sz="900" dirty="0" err="1"/>
              <a:t>old_df</a:t>
            </a:r>
            <a:r>
              <a:rPr lang="ko-KR" altLang="en-US" sz="900" dirty="0"/>
              <a:t>, ['</a:t>
            </a:r>
            <a:r>
              <a:rPr lang="ko-KR" altLang="en-US" sz="900" dirty="0" err="1"/>
              <a:t>location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weather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road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car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sex</a:t>
            </a:r>
            <a:r>
              <a:rPr lang="ko-KR" altLang="en-US" sz="900" dirty="0"/>
              <a:t>', '</a:t>
            </a:r>
            <a:r>
              <a:rPr lang="ko-KR" altLang="en-US" sz="900" dirty="0" err="1"/>
              <a:t>가해운전자</a:t>
            </a:r>
            <a:r>
              <a:rPr lang="ko-KR" altLang="en-US" sz="900" dirty="0"/>
              <a:t> 연령', '시간', '</a:t>
            </a:r>
            <a:r>
              <a:rPr lang="ko-KR" altLang="en-US" sz="900" dirty="0" err="1"/>
              <a:t>week</a:t>
            </a:r>
            <a:r>
              <a:rPr lang="ko-KR" altLang="en-US" sz="900" dirty="0"/>
              <a:t>'])</a:t>
            </a:r>
          </a:p>
          <a:p>
            <a:endParaRPr lang="ko-KR" altLang="en-US" sz="9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l="3621" t="48576" r="70494" b="45481"/>
          <a:stretch/>
        </p:blipFill>
        <p:spPr>
          <a:xfrm>
            <a:off x="742387" y="5367804"/>
            <a:ext cx="4495800" cy="54466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4400" t="86985" r="71815" b="7480"/>
          <a:stretch/>
        </p:blipFill>
        <p:spPr>
          <a:xfrm>
            <a:off x="742478" y="6309342"/>
            <a:ext cx="4509600" cy="5334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4400" t="46663" r="71815" b="50175"/>
          <a:stretch/>
        </p:blipFill>
        <p:spPr>
          <a:xfrm>
            <a:off x="742387" y="5115797"/>
            <a:ext cx="4495800" cy="30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2287" y="4742690"/>
            <a:ext cx="63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mae </a:t>
            </a:r>
            <a:r>
              <a:rPr lang="en-US" altLang="ko-KR" sz="900"/>
              <a:t>= mean_absolute_error (y_pred, y_test</a:t>
            </a:r>
            <a:r>
              <a:rPr lang="en-US" altLang="ko-KR" sz="900" smtClean="0"/>
              <a:t>)</a:t>
            </a:r>
            <a:r>
              <a:rPr lang="en-US" altLang="ko-KR" sz="900"/>
              <a:t> </a:t>
            </a:r>
            <a:r>
              <a:rPr lang="en-US" altLang="ko-KR" sz="900" smtClean="0"/>
              <a:t>   </a:t>
            </a:r>
            <a:r>
              <a:rPr lang="en-US" altLang="ko-KR" sz="900" smtClean="0">
                <a:solidFill>
                  <a:srgbClr val="FF0000"/>
                </a:solidFill>
              </a:rPr>
              <a:t>#</a:t>
            </a:r>
            <a:r>
              <a:rPr lang="ko-KR" altLang="en-US" sz="900">
                <a:solidFill>
                  <a:srgbClr val="FF0000"/>
                </a:solidFill>
              </a:rPr>
              <a:t>평균 절대 오차</a:t>
            </a:r>
            <a:r>
              <a:rPr lang="en-US" altLang="ko-KR" sz="900">
                <a:solidFill>
                  <a:srgbClr val="FF0000"/>
                </a:solidFill>
              </a:rPr>
              <a:t>: </a:t>
            </a:r>
            <a:r>
              <a:rPr lang="en-US" altLang="ko-KR" sz="900" smtClean="0">
                <a:solidFill>
                  <a:srgbClr val="FF0000"/>
                </a:solidFill>
              </a:rPr>
              <a:t>0.13364037390029293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/>
              <a:t>Mse </a:t>
            </a:r>
            <a:r>
              <a:rPr lang="en-US" altLang="ko-KR" sz="900"/>
              <a:t>= mean_squared error (y_pred, y_test</a:t>
            </a:r>
            <a:r>
              <a:rPr lang="en-US" altLang="ko-KR" sz="900" smtClean="0"/>
              <a:t>)     </a:t>
            </a:r>
            <a:r>
              <a:rPr lang="en-US" altLang="ko-KR" sz="900" smtClean="0">
                <a:solidFill>
                  <a:srgbClr val="FF0000"/>
                </a:solidFill>
              </a:rPr>
              <a:t>#</a:t>
            </a:r>
            <a:r>
              <a:rPr lang="ko-KR" altLang="en-US" sz="900">
                <a:solidFill>
                  <a:srgbClr val="FF0000"/>
                </a:solidFill>
              </a:rPr>
              <a:t>평균 제곱 오차</a:t>
            </a:r>
            <a:r>
              <a:rPr lang="en-US" altLang="ko-KR" sz="900">
                <a:solidFill>
                  <a:srgbClr val="FF0000"/>
                </a:solidFill>
              </a:rPr>
              <a:t>: </a:t>
            </a:r>
            <a:r>
              <a:rPr lang="en-US" altLang="ko-KR" sz="900" smtClean="0">
                <a:solidFill>
                  <a:srgbClr val="FF0000"/>
                </a:solidFill>
              </a:rPr>
              <a:t>0.3971716597463498</a:t>
            </a:r>
            <a:endParaRPr lang="ko-KR" altLang="en-US" sz="900"/>
          </a:p>
          <a:p>
            <a:r>
              <a:rPr lang="en-US" altLang="ko-KR" sz="900"/>
              <a:t>r2 = r2_score(y_pred, y_test )	</a:t>
            </a:r>
            <a:r>
              <a:rPr lang="en-US" altLang="ko-KR" sz="900" smtClean="0"/>
              <a:t>               </a:t>
            </a:r>
            <a:r>
              <a:rPr lang="en-US" altLang="ko-KR" sz="900" smtClean="0">
                <a:solidFill>
                  <a:srgbClr val="FF0000"/>
                </a:solidFill>
              </a:rPr>
              <a:t>#</a:t>
            </a:r>
            <a:r>
              <a:rPr lang="ko-KR" altLang="en-US" sz="900">
                <a:solidFill>
                  <a:srgbClr val="FF0000"/>
                </a:solidFill>
              </a:rPr>
              <a:t>결정 계수 </a:t>
            </a:r>
            <a:r>
              <a:rPr lang="en-US" altLang="ko-KR" sz="900">
                <a:solidFill>
                  <a:srgbClr val="FF0000"/>
                </a:solidFill>
              </a:rPr>
              <a:t>: 0.98471631689123</a:t>
            </a:r>
          </a:p>
          <a:p>
            <a:endParaRPr lang="ko-KR" altLang="en-US" sz="9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rcRect b="49417"/>
          <a:stretch/>
        </p:blipFill>
        <p:spPr>
          <a:xfrm>
            <a:off x="5405988" y="5242386"/>
            <a:ext cx="4622299" cy="15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242887" y="1373932"/>
            <a:ext cx="10103757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사망률 계산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167" t="29231" r="63333" b="60000"/>
          <a:stretch/>
        </p:blipFill>
        <p:spPr>
          <a:xfrm>
            <a:off x="242886" y="2451555"/>
            <a:ext cx="4953001" cy="1125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64167" t="14502" r="6250" b="52419"/>
          <a:stretch/>
        </p:blipFill>
        <p:spPr>
          <a:xfrm>
            <a:off x="5424487" y="2156257"/>
            <a:ext cx="4954581" cy="190651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71687" y="241726"/>
            <a:ext cx="8458200" cy="862519"/>
            <a:chOff x="2391001" y="241726"/>
            <a:chExt cx="8077200" cy="862519"/>
          </a:xfrm>
        </p:grpSpPr>
        <p:sp>
          <p:nvSpPr>
            <p:cNvPr id="10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개선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Object 2"/>
            <p:cNvSpPr txBox="1"/>
            <p:nvPr/>
          </p:nvSpPr>
          <p:spPr>
            <a:xfrm>
              <a:off x="2391001" y="581025"/>
              <a:ext cx="80626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타겟 </a:t>
              </a:r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값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변경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(</a:t>
              </a:r>
              <a:r>
                <a:rPr lang="en-US" altLang="ko-KR" sz="24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ECLO </a:t>
              </a:r>
              <a:r>
                <a:rPr lang="en-US" altLang="ko-KR" sz="24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-&gt; </a:t>
              </a:r>
              <a:r>
                <a:rPr lang="en-US" altLang="ko-KR" sz="24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Lethality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)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2886" y="4198362"/>
            <a:ext cx="4953001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회귀 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24487" y="4198362"/>
            <a:ext cx="4922156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 회귀 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887" y="4711700"/>
            <a:ext cx="4953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# X(</a:t>
            </a:r>
            <a:r>
              <a:rPr lang="ko-KR" altLang="en-US" sz="900"/>
              <a:t>가해운전자 정보</a:t>
            </a:r>
            <a:r>
              <a:rPr lang="en-US" altLang="ko-KR" sz="900"/>
              <a:t>)</a:t>
            </a:r>
            <a:r>
              <a:rPr lang="ko-KR" altLang="en-US" sz="900"/>
              <a:t>로만 제한</a:t>
            </a:r>
          </a:p>
          <a:p>
            <a:r>
              <a:rPr lang="en-US" altLang="ko-KR" sz="900"/>
              <a:t>col_ls = ['car', 'sex', '</a:t>
            </a:r>
            <a:r>
              <a:rPr lang="ko-KR" altLang="en-US" sz="900"/>
              <a:t>가해운전자 연령</a:t>
            </a:r>
            <a:r>
              <a:rPr lang="en-US" altLang="ko-KR" sz="900"/>
              <a:t>']    </a:t>
            </a:r>
          </a:p>
          <a:p>
            <a:endParaRPr lang="en-US" altLang="ko-KR" sz="900"/>
          </a:p>
          <a:p>
            <a:r>
              <a:rPr lang="en-US" altLang="ko-KR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</a:t>
            </a:r>
            <a:r>
              <a:rPr lang="en-US" altLang="ko-KR" sz="900" smtClean="0">
                <a:solidFill>
                  <a:srgbClr val="FF0000"/>
                </a:solidFill>
              </a:rPr>
              <a:t>0.001463917223226141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/>
              <a:t>col_ls = ['location', 'weather', 'surface', 'road', 'car', 'sex', '</a:t>
            </a:r>
            <a:r>
              <a:rPr lang="ko-KR" altLang="en-US" sz="900"/>
              <a:t>가해운전자 연령</a:t>
            </a:r>
            <a:r>
              <a:rPr lang="en-US" altLang="ko-KR" sz="900"/>
              <a:t>']</a:t>
            </a:r>
          </a:p>
          <a:p>
            <a:endParaRPr lang="en-US" altLang="ko-KR" sz="900"/>
          </a:p>
          <a:p>
            <a:r>
              <a:rPr lang="en-US" altLang="ko-KR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 </a:t>
            </a:r>
            <a:r>
              <a:rPr lang="en-US" altLang="ko-KR" sz="900">
                <a:solidFill>
                  <a:srgbClr val="FF0000"/>
                </a:solidFill>
              </a:rPr>
              <a:t>-9.678646685484793e-05 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# </a:t>
            </a:r>
            <a:r>
              <a:rPr lang="ko-KR" altLang="en-US" sz="900"/>
              <a:t>노인 운전자 기준 예측</a:t>
            </a:r>
          </a:p>
          <a:p>
            <a:r>
              <a:rPr lang="en-US" altLang="ko-KR" sz="900"/>
              <a:t>old_df = df.loc[df['</a:t>
            </a:r>
            <a:r>
              <a:rPr lang="ko-KR" altLang="en-US" sz="900"/>
              <a:t>가해운전자 연령</a:t>
            </a:r>
            <a:r>
              <a:rPr lang="en-US" altLang="ko-KR" sz="900"/>
              <a:t>'] &gt;= 65,:]</a:t>
            </a:r>
          </a:p>
          <a:p>
            <a:endParaRPr lang="en-US" altLang="ko-KR" sz="900"/>
          </a:p>
          <a:p>
            <a:r>
              <a:rPr lang="en-US" altLang="ko-KR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</a:t>
            </a:r>
            <a:r>
              <a:rPr lang="en-US" altLang="ko-KR" sz="900">
                <a:solidFill>
                  <a:srgbClr val="FF0000"/>
                </a:solidFill>
              </a:rPr>
              <a:t>-0.00023926158209741644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24487" y="4780949"/>
            <a:ext cx="495164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 </a:t>
            </a:r>
            <a:r>
              <a:rPr lang="en-US" altLang="ko-KR" sz="900"/>
              <a:t># X(</a:t>
            </a:r>
            <a:r>
              <a:rPr lang="ko-KR" altLang="en-US" sz="900"/>
              <a:t>가해운전자 정보</a:t>
            </a:r>
            <a:r>
              <a:rPr lang="en-US" altLang="ko-KR" sz="900"/>
              <a:t>)</a:t>
            </a:r>
            <a:r>
              <a:rPr lang="ko-KR" altLang="en-US" sz="900"/>
              <a:t>로만 제한</a:t>
            </a:r>
          </a:p>
          <a:p>
            <a:r>
              <a:rPr lang="en-US" altLang="ko-KR" sz="900"/>
              <a:t>col_ls = ['car', 'sex', '</a:t>
            </a:r>
            <a:r>
              <a:rPr lang="ko-KR" altLang="en-US" sz="900"/>
              <a:t>가해운전자 연령</a:t>
            </a:r>
            <a:r>
              <a:rPr lang="en-US" altLang="ko-KR" sz="900"/>
              <a:t>']    </a:t>
            </a:r>
          </a:p>
          <a:p>
            <a:endParaRPr lang="en-US" altLang="ko-KR" sz="900"/>
          </a:p>
          <a:p>
            <a:r>
              <a:rPr lang="en-US" altLang="ko-KR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</a:t>
            </a:r>
            <a:r>
              <a:rPr lang="en-US" altLang="ko-KR" sz="900" smtClean="0">
                <a:solidFill>
                  <a:srgbClr val="FF0000"/>
                </a:solidFill>
              </a:rPr>
              <a:t>0.0020602065284693882</a:t>
            </a:r>
          </a:p>
          <a:p>
            <a:endParaRPr lang="ko-KR" altLang="en-US" sz="900"/>
          </a:p>
          <a:p>
            <a:r>
              <a:rPr lang="ko-KR" altLang="en-US" sz="900"/>
              <a:t>letha_poly(df, ['location', 'weather', 'surface', 'road', 'car', 'sex', '가해운전자 연령', '시간</a:t>
            </a:r>
            <a:r>
              <a:rPr lang="ko-KR" altLang="en-US" sz="900" smtClean="0"/>
              <a:t>'])</a:t>
            </a:r>
            <a:endParaRPr lang="en-US" altLang="ko-KR" sz="900" smtClean="0"/>
          </a:p>
          <a:p>
            <a:endParaRPr lang="en-US" altLang="ko-KR" sz="900" smtClean="0"/>
          </a:p>
          <a:p>
            <a:r>
              <a:rPr lang="ko-KR" altLang="en-US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-0.013069998393069548</a:t>
            </a:r>
          </a:p>
          <a:p>
            <a:endParaRPr lang="ko-KR" altLang="en-US" sz="900"/>
          </a:p>
          <a:p>
            <a:r>
              <a:rPr lang="ko-KR" altLang="en-US" sz="900"/>
              <a:t># 노인 운전자 데이터 기준</a:t>
            </a:r>
          </a:p>
          <a:p>
            <a:r>
              <a:rPr lang="ko-KR" altLang="en-US" sz="900"/>
              <a:t>old_df = df.loc[df['가해운전자 연령'] &gt;= 65</a:t>
            </a:r>
            <a:r>
              <a:rPr lang="ko-KR" altLang="en-US" sz="900" smtClean="0"/>
              <a:t>,:]</a:t>
            </a:r>
            <a:endParaRPr lang="en-US" altLang="ko-KR" sz="900" smtClean="0"/>
          </a:p>
          <a:p>
            <a:endParaRPr lang="ko-KR" altLang="en-US" sz="900"/>
          </a:p>
          <a:p>
            <a:r>
              <a:rPr lang="ko-KR" altLang="en-US" sz="900" smtClean="0">
                <a:solidFill>
                  <a:srgbClr val="FF0000"/>
                </a:solidFill>
              </a:rPr>
              <a:t>## </a:t>
            </a:r>
            <a:r>
              <a:rPr lang="ko-KR" altLang="en-US" sz="900">
                <a:solidFill>
                  <a:srgbClr val="FF0000"/>
                </a:solidFill>
              </a:rPr>
              <a:t>결정계수 -0.15752347508109765</a:t>
            </a:r>
          </a:p>
        </p:txBody>
      </p:sp>
    </p:spTree>
    <p:extLst>
      <p:ext uri="{BB962C8B-B14F-4D97-AF65-F5344CB8AC3E}">
        <p14:creationId xmlns:p14="http://schemas.microsoft.com/office/powerpoint/2010/main" val="13269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5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1.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팀원 소개 및 역할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6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여는 마당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674808" y="1617560"/>
            <a:ext cx="9346958" cy="5007706"/>
            <a:chOff x="261797" y="1541360"/>
            <a:chExt cx="9869488" cy="528765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4667" y="3838958"/>
              <a:ext cx="1937983" cy="228714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882" y="4020808"/>
              <a:ext cx="1951403" cy="195140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697" y="3560174"/>
              <a:ext cx="2592306" cy="259230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586" y="1688840"/>
              <a:ext cx="1825432" cy="183699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10" y="1688840"/>
              <a:ext cx="2073513" cy="207351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023" y="1688840"/>
              <a:ext cx="1913817" cy="191381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61797" y="1541360"/>
              <a:ext cx="914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smtClean="0">
                  <a:latin typeface="Adobe Garamond Pro Bold" panose="02020702060506020403" pitchFamily="18" charset="0"/>
                </a:rPr>
                <a:t>“</a:t>
              </a:r>
              <a:endParaRPr lang="ko-KR" altLang="en-US" sz="8000">
                <a:latin typeface="Adobe Garamond Pro Bold" panose="02020702060506020403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67087" y="1544725"/>
              <a:ext cx="914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smtClean="0">
                  <a:latin typeface="Adobe Garamond Pro Bold" panose="02020702060506020403" pitchFamily="18" charset="0"/>
                </a:rPr>
                <a:t>“</a:t>
              </a:r>
              <a:endParaRPr lang="ko-KR" altLang="en-US" sz="8000">
                <a:latin typeface="Adobe Garamond Pro Bold" panose="02020702060506020403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80901" y="1568122"/>
              <a:ext cx="914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smtClean="0">
                  <a:latin typeface="Adobe Garamond Pro Bold" panose="02020702060506020403" pitchFamily="18" charset="0"/>
                </a:rPr>
                <a:t>“</a:t>
              </a:r>
              <a:endParaRPr lang="ko-KR" altLang="en-US" sz="8000">
                <a:latin typeface="Adobe Garamond Pro Bold" panose="02020702060506020403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9856" y="4163394"/>
              <a:ext cx="914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smtClean="0">
                  <a:latin typeface="Adobe Garamond Pro Bold" panose="02020702060506020403" pitchFamily="18" charset="0"/>
                </a:rPr>
                <a:t>“</a:t>
              </a:r>
              <a:endParaRPr lang="ko-KR" altLang="en-US" sz="8000">
                <a:latin typeface="Adobe Garamond Pro Bold" panose="02020702060506020403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5437" y="4195599"/>
              <a:ext cx="914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smtClean="0">
                  <a:latin typeface="Adobe Garamond Pro Bold" panose="02020702060506020403" pitchFamily="18" charset="0"/>
                </a:rPr>
                <a:t>“</a:t>
              </a:r>
              <a:endParaRPr lang="ko-KR" altLang="en-US" sz="8000">
                <a:latin typeface="Adobe Garamond Pro Bold" panose="02020702060506020403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54866" y="4203468"/>
              <a:ext cx="914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smtClean="0">
                  <a:latin typeface="Adobe Garamond Pro Bold" panose="02020702060506020403" pitchFamily="18" charset="0"/>
                </a:rPr>
                <a:t>“</a:t>
              </a:r>
              <a:endParaRPr lang="ko-KR" altLang="en-US" sz="8000">
                <a:latin typeface="Adobe Garamond Pro Bold" panose="02020702060506020403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8389" y="3602657"/>
              <a:ext cx="1752600" cy="37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smtClean="0">
                  <a:latin typeface="+mn-ea"/>
                </a:rPr>
                <a:t>홍해림</a:t>
              </a:r>
              <a:endParaRPr lang="ko-KR" altLang="en-US" sz="1700" b="1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93202" y="5941433"/>
              <a:ext cx="1052515" cy="37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smtClean="0">
                  <a:latin typeface="+mn-ea"/>
                </a:rPr>
                <a:t>박범철</a:t>
              </a:r>
              <a:endParaRPr lang="ko-KR" altLang="en-US" sz="1700" b="1"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97165" y="3605933"/>
              <a:ext cx="1052515" cy="37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smtClean="0">
                  <a:latin typeface="+mn-ea"/>
                </a:rPr>
                <a:t>김소영</a:t>
              </a:r>
              <a:endParaRPr lang="ko-KR" altLang="en-US" sz="1700" b="1"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96417" y="3628978"/>
              <a:ext cx="1052515" cy="37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smtClean="0">
                  <a:latin typeface="+mn-ea"/>
                </a:rPr>
                <a:t>김세정</a:t>
              </a:r>
              <a:endParaRPr lang="ko-KR" altLang="en-US" sz="1700" b="1"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67542" y="5973670"/>
              <a:ext cx="1052515" cy="37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smtClean="0">
                  <a:latin typeface="+mn-ea"/>
                </a:rPr>
                <a:t>이유라</a:t>
              </a:r>
              <a:endParaRPr lang="ko-KR" altLang="en-US" sz="1700" b="1"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93300" y="5972211"/>
              <a:ext cx="1052515" cy="37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smtClean="0">
                  <a:latin typeface="+mn-ea"/>
                </a:rPr>
                <a:t>이혁진</a:t>
              </a:r>
              <a:endParaRPr lang="ko-KR" altLang="en-US" sz="1700" b="1"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593" y="3972635"/>
              <a:ext cx="1537059" cy="48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D16170"/>
                  </a:solidFill>
                  <a:latin typeface="+mn-ea"/>
                </a:rPr>
                <a:t>- </a:t>
              </a:r>
              <a:r>
                <a:rPr lang="ko-KR" altLang="en-US" sz="1200" b="1" dirty="0" smtClean="0">
                  <a:solidFill>
                    <a:srgbClr val="D16170"/>
                  </a:solidFill>
                  <a:latin typeface="+mn-ea"/>
                </a:rPr>
                <a:t>데이터 수집</a:t>
              </a:r>
              <a:endParaRPr lang="en-US" altLang="ko-KR" sz="1200" b="1" dirty="0" smtClean="0">
                <a:solidFill>
                  <a:srgbClr val="D16170"/>
                </a:solidFill>
                <a:latin typeface="+mn-ea"/>
              </a:endParaRPr>
            </a:p>
            <a:p>
              <a:r>
                <a:rPr lang="en-US" altLang="ko-KR" sz="1200" b="1" dirty="0" smtClean="0">
                  <a:solidFill>
                    <a:srgbClr val="D16170"/>
                  </a:solidFill>
                  <a:latin typeface="+mn-ea"/>
                </a:rPr>
                <a:t>- </a:t>
              </a:r>
              <a:r>
                <a:rPr lang="ko-KR" altLang="en-US" sz="1200" b="1" dirty="0" smtClean="0">
                  <a:solidFill>
                    <a:srgbClr val="D16170"/>
                  </a:solidFill>
                  <a:latin typeface="+mn-ea"/>
                </a:rPr>
                <a:t>지도 시각화</a:t>
              </a:r>
              <a:endParaRPr lang="ko-KR" altLang="en-US" sz="1200" b="1" dirty="0">
                <a:solidFill>
                  <a:srgbClr val="D16170"/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41897" y="6341542"/>
              <a:ext cx="1537059" cy="48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D16170"/>
                  </a:solidFill>
                  <a:latin typeface="+mn-ea"/>
                </a:rPr>
                <a:t>- EDA</a:t>
              </a:r>
            </a:p>
            <a:p>
              <a:r>
                <a:rPr lang="en-US" altLang="ko-KR" sz="1200" b="1" smtClean="0">
                  <a:solidFill>
                    <a:srgbClr val="D16170"/>
                  </a:solidFill>
                  <a:latin typeface="+mn-ea"/>
                </a:rPr>
                <a:t>-</a:t>
              </a:r>
              <a:r>
                <a:rPr lang="ko-KR" altLang="en-US" sz="1200" b="1">
                  <a:solidFill>
                    <a:srgbClr val="D16170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D16170"/>
                  </a:solidFill>
                  <a:latin typeface="+mn-ea"/>
                </a:rPr>
                <a:t>머신러닝</a:t>
              </a:r>
              <a:endParaRPr lang="ko-KR" altLang="en-US" sz="1200" b="1">
                <a:solidFill>
                  <a:srgbClr val="D16170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58271" y="3940473"/>
              <a:ext cx="2801436" cy="48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D16170"/>
                  </a:solidFill>
                  <a:latin typeface="+mn-ea"/>
                </a:rPr>
                <a:t>- EDA</a:t>
              </a:r>
            </a:p>
            <a:p>
              <a:r>
                <a:rPr lang="en-US" altLang="ko-KR" sz="1200" b="1" dirty="0" smtClean="0">
                  <a:solidFill>
                    <a:srgbClr val="D16170"/>
                  </a:solidFill>
                  <a:latin typeface="+mn-ea"/>
                </a:rPr>
                <a:t>-</a:t>
              </a:r>
              <a:r>
                <a:rPr lang="ko-KR" altLang="en-US" sz="1200" b="1" dirty="0" smtClean="0">
                  <a:solidFill>
                    <a:srgbClr val="D16170"/>
                  </a:solidFill>
                  <a:latin typeface="+mn-ea"/>
                </a:rPr>
                <a:t> 위험지수 정립 및 추출</a:t>
              </a:r>
              <a:endParaRPr lang="ko-KR" altLang="en-US" sz="1200" b="1" dirty="0">
                <a:solidFill>
                  <a:srgbClr val="D16170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17598" y="6335449"/>
              <a:ext cx="1537059" cy="48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D16170"/>
                  </a:solidFill>
                  <a:latin typeface="+mn-ea"/>
                </a:rPr>
                <a:t>- </a:t>
              </a:r>
              <a:r>
                <a:rPr lang="ko-KR" altLang="en-US" sz="1200" b="1" smtClean="0">
                  <a:solidFill>
                    <a:srgbClr val="D16170"/>
                  </a:solidFill>
                  <a:latin typeface="+mn-ea"/>
                </a:rPr>
                <a:t>데이터 수집</a:t>
              </a:r>
              <a:endParaRPr lang="en-US" altLang="ko-KR" sz="1200" b="1" smtClean="0">
                <a:solidFill>
                  <a:srgbClr val="D16170"/>
                </a:solidFill>
                <a:latin typeface="+mn-ea"/>
              </a:endParaRPr>
            </a:p>
            <a:p>
              <a:r>
                <a:rPr lang="en-US" altLang="ko-KR" sz="1200" b="1" smtClean="0">
                  <a:solidFill>
                    <a:srgbClr val="D16170"/>
                  </a:solidFill>
                  <a:latin typeface="+mn-ea"/>
                </a:rPr>
                <a:t>- </a:t>
              </a:r>
              <a:r>
                <a:rPr lang="ko-KR" altLang="en-US" sz="1200" b="1" smtClean="0">
                  <a:solidFill>
                    <a:srgbClr val="D16170"/>
                  </a:solidFill>
                  <a:latin typeface="+mn-ea"/>
                </a:rPr>
                <a:t>데이터 전처리</a:t>
              </a:r>
              <a:endParaRPr lang="ko-KR" altLang="en-US" sz="1200" b="1">
                <a:solidFill>
                  <a:srgbClr val="D16170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43749" y="6335449"/>
              <a:ext cx="1537059" cy="48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D16170"/>
                  </a:solidFill>
                  <a:latin typeface="+mn-ea"/>
                </a:rPr>
                <a:t>- </a:t>
              </a:r>
              <a:r>
                <a:rPr lang="ko-KR" altLang="en-US" sz="1200" b="1" smtClean="0">
                  <a:solidFill>
                    <a:srgbClr val="D16170"/>
                  </a:solidFill>
                  <a:latin typeface="+mn-ea"/>
                </a:rPr>
                <a:t>데이터 전처리</a:t>
              </a:r>
              <a:endParaRPr lang="en-US" altLang="ko-KR" sz="1200" b="1" smtClean="0">
                <a:solidFill>
                  <a:srgbClr val="D16170"/>
                </a:solidFill>
                <a:latin typeface="+mn-ea"/>
              </a:endParaRPr>
            </a:p>
            <a:p>
              <a:r>
                <a:rPr lang="en-US" altLang="ko-KR" sz="1200" b="1" smtClean="0">
                  <a:solidFill>
                    <a:srgbClr val="D16170"/>
                  </a:solidFill>
                  <a:latin typeface="+mn-ea"/>
                </a:rPr>
                <a:t>-</a:t>
              </a:r>
              <a:r>
                <a:rPr lang="ko-KR" altLang="en-US" sz="1200" b="1">
                  <a:solidFill>
                    <a:srgbClr val="D16170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D16170"/>
                  </a:solidFill>
                  <a:latin typeface="+mn-ea"/>
                </a:rPr>
                <a:t>지도 시각화</a:t>
              </a:r>
              <a:endParaRPr lang="ko-KR" altLang="en-US" sz="1200" b="1">
                <a:solidFill>
                  <a:srgbClr val="D16170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45103" y="3972636"/>
              <a:ext cx="3000676" cy="48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D16170"/>
                  </a:solidFill>
                  <a:latin typeface="+mn-ea"/>
                </a:rPr>
                <a:t>- </a:t>
              </a:r>
              <a:r>
                <a:rPr lang="ko-KR" altLang="en-US" sz="1200" b="1" dirty="0" err="1" smtClean="0">
                  <a:solidFill>
                    <a:srgbClr val="D16170"/>
                  </a:solidFill>
                  <a:latin typeface="+mn-ea"/>
                </a:rPr>
                <a:t>머신러닝</a:t>
              </a:r>
              <a:endParaRPr lang="en-US" altLang="ko-KR" sz="1200" b="1" dirty="0" smtClean="0">
                <a:solidFill>
                  <a:srgbClr val="D16170"/>
                </a:solidFill>
                <a:latin typeface="+mn-ea"/>
              </a:endParaRPr>
            </a:p>
            <a:p>
              <a:r>
                <a:rPr lang="en-US" altLang="ko-KR" sz="1200" b="1" dirty="0" smtClean="0">
                  <a:solidFill>
                    <a:srgbClr val="D16170"/>
                  </a:solidFill>
                  <a:latin typeface="+mn-ea"/>
                </a:rPr>
                <a:t>-</a:t>
              </a:r>
              <a:r>
                <a:rPr lang="ko-KR" altLang="en-US" sz="1200" b="1" dirty="0">
                  <a:solidFill>
                    <a:srgbClr val="D16170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D16170"/>
                  </a:solidFill>
                  <a:latin typeface="+mn-ea"/>
                </a:rPr>
                <a:t>위험지수 정립 및 추출</a:t>
              </a:r>
              <a:endParaRPr lang="ko-KR" altLang="en-US" sz="1200" b="1" dirty="0">
                <a:solidFill>
                  <a:srgbClr val="D16170"/>
                </a:solidFill>
                <a:latin typeface="+mn-ea"/>
              </a:endParaRPr>
            </a:p>
          </p:txBody>
        </p:sp>
        <p:sp>
          <p:nvSpPr>
            <p:cNvPr id="28" name="아래로 구부러진 화살표 27"/>
            <p:cNvSpPr/>
            <p:nvPr/>
          </p:nvSpPr>
          <p:spPr>
            <a:xfrm>
              <a:off x="1919925" y="1595908"/>
              <a:ext cx="642128" cy="345482"/>
            </a:xfrm>
            <a:prstGeom prst="curvedDownArrow">
              <a:avLst>
                <a:gd name="adj1" fmla="val 20347"/>
                <a:gd name="adj2" fmla="val 76557"/>
                <a:gd name="adj3" fmla="val 444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62809" y="1922065"/>
              <a:ext cx="653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팀장</a:t>
              </a: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1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668287" y="1429425"/>
            <a:ext cx="9360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6287" y="1571625"/>
            <a:ext cx="9342000" cy="447000"/>
          </a:xfrm>
          <a:prstGeom prst="rect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FMEA(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오류 유형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</a:rPr>
              <a:t>및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영향분석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, Failure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</a:rPr>
              <a:t>mode and Effects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Analysis)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7326" y="2105025"/>
            <a:ext cx="8581922" cy="63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프로세스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내에서 발생할 수 있는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모든 사건 유형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을 찾아서 그 원인과 영향을 분석하여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우선순위화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하고 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개선계획을 실행하여 그 결과를 측정하는 것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FMEA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개념과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방법론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한국의료질향상학회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12" name="다이어그램 11"/>
          <p:cNvGraphicFramePr/>
          <p:nvPr>
            <p:extLst/>
          </p:nvPr>
        </p:nvGraphicFramePr>
        <p:xfrm>
          <a:off x="1233487" y="2841626"/>
          <a:ext cx="3657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456287" y="2770992"/>
            <a:ext cx="4311600" cy="868233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잠재적 사고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원인 파악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 위험 프로세스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과거 교통사고 데이터의 변수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잠재적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고장유형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변수의 세부 항목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56287" y="3732792"/>
            <a:ext cx="4311600" cy="1830033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위험 우선순위 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RPN :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Risk Priority Number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심각도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x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발생도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x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검출도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심각도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세부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항목별 평균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ECLO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발생도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세부 항목별 총 사고발생 건수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검출도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변수 별 총 사고발생 건수의 분산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56287" y="5656392"/>
            <a:ext cx="4311600" cy="868233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위험 우선순위 수가 높은 변수를 중심으로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교통사고 발생 및 위험도에 대한 영향 분석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11" idx="1"/>
            <a:endCxn id="15" idx="1"/>
          </p:cNvCxnSpPr>
          <p:nvPr/>
        </p:nvCxnSpPr>
        <p:spPr>
          <a:xfrm rot="10800000" flipH="1">
            <a:off x="5036819" y="3205110"/>
            <a:ext cx="419467" cy="256499"/>
          </a:xfrm>
          <a:prstGeom prst="bentConnector5">
            <a:avLst>
              <a:gd name="adj1" fmla="val 59947"/>
              <a:gd name="adj2" fmla="val 97949"/>
              <a:gd name="adj3" fmla="val 8837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4875847" y="2836991"/>
            <a:ext cx="160973" cy="1249233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4875847" y="4172950"/>
            <a:ext cx="152399" cy="355235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4875847" y="4634785"/>
            <a:ext cx="160973" cy="16740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9"/>
          <p:cNvCxnSpPr>
            <a:stCxn id="21" idx="1"/>
            <a:endCxn id="35" idx="1"/>
          </p:cNvCxnSpPr>
          <p:nvPr/>
        </p:nvCxnSpPr>
        <p:spPr>
          <a:xfrm rot="10800000" flipH="1" flipV="1">
            <a:off x="5028245" y="4350567"/>
            <a:ext cx="428041" cy="297241"/>
          </a:xfrm>
          <a:prstGeom prst="bentConnector3">
            <a:avLst>
              <a:gd name="adj1" fmla="val 5518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9"/>
          <p:cNvCxnSpPr>
            <a:stCxn id="22" idx="1"/>
            <a:endCxn id="37" idx="1"/>
          </p:cNvCxnSpPr>
          <p:nvPr/>
        </p:nvCxnSpPr>
        <p:spPr>
          <a:xfrm rot="10800000" flipH="1" flipV="1">
            <a:off x="5036819" y="5471785"/>
            <a:ext cx="419467" cy="618724"/>
          </a:xfrm>
          <a:prstGeom prst="bentConnector5">
            <a:avLst>
              <a:gd name="adj1" fmla="val 38148"/>
              <a:gd name="adj2" fmla="val 101183"/>
              <a:gd name="adj3" fmla="val 8837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7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변수 영향분석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(FMEA)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8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개선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4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686287" y="1571625"/>
            <a:ext cx="9342000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위험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우선순위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수 계산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90587" y="2069425"/>
            <a:ext cx="8915400" cy="1559601"/>
            <a:chOff x="890587" y="2069425"/>
            <a:chExt cx="8915400" cy="1559601"/>
          </a:xfrm>
        </p:grpSpPr>
        <p:grpSp>
          <p:nvGrpSpPr>
            <p:cNvPr id="11" name="그룹 10"/>
            <p:cNvGrpSpPr/>
            <p:nvPr/>
          </p:nvGrpSpPr>
          <p:grpSpPr>
            <a:xfrm>
              <a:off x="890587" y="2069425"/>
              <a:ext cx="2895600" cy="1559601"/>
              <a:chOff x="1004887" y="2069425"/>
              <a:chExt cx="2667000" cy="1559601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004887" y="2069425"/>
                <a:ext cx="2667000" cy="6447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  <a:latin typeface="+mn-ea"/>
                  </a:rPr>
                  <a:t>심각도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(Severity, S)</a:t>
                </a: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고장 모드가 발생했을 때 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그 영향의 심각성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004887" y="2714157"/>
                <a:ext cx="2667000" cy="3240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latin typeface="+mn-ea"/>
                  </a:rPr>
                  <a:t>세부 항목 별 평균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+mn-ea"/>
                  </a:rPr>
                  <a:t>ECLO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004887" y="3034984"/>
                <a:ext cx="2667000" cy="594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bIns="36000" rtlCol="0" anchor="t"/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사고의 사상자수를 기준으로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ECLO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를 계산하여 변수의 세부 항목 별 평균 값 추출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900487" y="2069425"/>
              <a:ext cx="2895600" cy="1559601"/>
              <a:chOff x="4014787" y="2069425"/>
              <a:chExt cx="2667000" cy="1559601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014787" y="2069425"/>
                <a:ext cx="2667000" cy="6447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</a:rPr>
                  <a:t>발생도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(Occurrence, O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고장 모드가 발생할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가능성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014787" y="2714157"/>
                <a:ext cx="2667000" cy="3240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latin typeface="+mn-ea"/>
                  </a:rPr>
                  <a:t>세부 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항목별 총 사고발생 건수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014787" y="3034984"/>
                <a:ext cx="2667000" cy="594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bIns="36000" rtlCol="0" anchor="t"/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각 사고 데이터를 사고발생 건수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‘1’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로 산정하여 변수의 세부 항목 별 총합 추출 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910387" y="2069425"/>
              <a:ext cx="2895600" cy="1559601"/>
              <a:chOff x="7024687" y="2069425"/>
              <a:chExt cx="2667000" cy="155960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7024687" y="2069425"/>
                <a:ext cx="2667000" cy="6447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</a:rPr>
                  <a:t>검출도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(Detection, D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잠재적인 고장 모드가 발생했을 때 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이를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검출할 수 있는 능력의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정도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24687" y="2714157"/>
                <a:ext cx="2667000" cy="3240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변수 별 총 사고발생 건수의 분산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024687" y="3034984"/>
                <a:ext cx="2667000" cy="594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bIns="36000" rtlCol="0" anchor="t"/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변수의 세부 항목 별로 계산된 총 사고발생 건수를 기준으로 변수 별 분산 추출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890587" y="3662440"/>
            <a:ext cx="8915400" cy="499985"/>
            <a:chOff x="890587" y="3705225"/>
            <a:chExt cx="8915400" cy="499985"/>
          </a:xfrm>
        </p:grpSpPr>
        <p:sp>
          <p:nvSpPr>
            <p:cNvPr id="8" name="이등변 삼각형 7"/>
            <p:cNvSpPr/>
            <p:nvPr/>
          </p:nvSpPr>
          <p:spPr>
            <a:xfrm rot="10800000">
              <a:off x="890587" y="3727333"/>
              <a:ext cx="8915400" cy="477877"/>
            </a:xfrm>
            <a:prstGeom prst="triangle">
              <a:avLst/>
            </a:prstGeom>
            <a:gradFill>
              <a:gsLst>
                <a:gs pos="100000">
                  <a:schemeClr val="bg1"/>
                </a:gs>
                <a:gs pos="1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2112" y="3705225"/>
              <a:ext cx="3432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계산 결과 스케일 조정</a:t>
              </a:r>
              <a:endParaRPr lang="en-US" altLang="ko-KR" sz="1400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5">
                      <a:lumMod val="50000"/>
                    </a:schemeClr>
                  </a:solidFill>
                </a:rPr>
                <a:t>각 항목의 범위를 </a:t>
              </a:r>
              <a:r>
                <a:rPr lang="en-US" altLang="ko-KR" sz="1000" dirty="0" smtClean="0">
                  <a:solidFill>
                    <a:schemeClr val="accent5">
                      <a:lumMod val="50000"/>
                    </a:schemeClr>
                  </a:solidFill>
                </a:rPr>
                <a:t>RANK </a:t>
              </a:r>
              <a:r>
                <a:rPr lang="ko-KR" altLang="en-US" sz="1000" dirty="0" smtClean="0">
                  <a:solidFill>
                    <a:schemeClr val="accent5">
                      <a:lumMod val="50000"/>
                    </a:schemeClr>
                  </a:solidFill>
                </a:rPr>
                <a:t>함수를 통해 </a:t>
              </a:r>
              <a:r>
                <a:rPr lang="en-US" altLang="ko-KR" sz="1000" dirty="0" smtClean="0">
                  <a:solidFill>
                    <a:schemeClr val="accent5">
                      <a:lumMod val="50000"/>
                    </a:schemeClr>
                  </a:solidFill>
                </a:rPr>
                <a:t>1~269 </a:t>
              </a:r>
              <a:r>
                <a:rPr lang="ko-KR" altLang="en-US" sz="1000" dirty="0" smtClean="0">
                  <a:solidFill>
                    <a:schemeClr val="accent5">
                      <a:lumMod val="50000"/>
                    </a:schemeClr>
                  </a:solidFill>
                </a:rPr>
                <a:t>사이로 조정</a:t>
              </a:r>
              <a:endParaRPr lang="ko-KR" altLang="en-US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90587" y="4870501"/>
            <a:ext cx="8915400" cy="499985"/>
            <a:chOff x="890587" y="4957839"/>
            <a:chExt cx="8915400" cy="499985"/>
          </a:xfrm>
        </p:grpSpPr>
        <p:sp>
          <p:nvSpPr>
            <p:cNvPr id="36" name="이등변 삼각형 35"/>
            <p:cNvSpPr/>
            <p:nvPr/>
          </p:nvSpPr>
          <p:spPr>
            <a:xfrm rot="10800000">
              <a:off x="890587" y="4979947"/>
              <a:ext cx="8915400" cy="477877"/>
            </a:xfrm>
            <a:prstGeom prst="triangle">
              <a:avLst/>
            </a:prstGeom>
            <a:gradFill>
              <a:gsLst>
                <a:gs pos="100000">
                  <a:schemeClr val="bg1"/>
                </a:gs>
                <a:gs pos="1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446" y="4957839"/>
              <a:ext cx="4589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/>
                  </a:solidFill>
                </a:rPr>
                <a:t>“</a:t>
              </a:r>
              <a:r>
                <a:rPr lang="ko-KR" altLang="en-US" sz="1400" b="1" dirty="0" smtClean="0">
                  <a:solidFill>
                    <a:schemeClr val="accent2"/>
                  </a:solidFill>
                </a:rPr>
                <a:t>변수 별</a:t>
              </a:r>
              <a:r>
                <a:rPr lang="en-US" altLang="ko-KR" sz="1400" b="1" dirty="0" smtClean="0">
                  <a:solidFill>
                    <a:schemeClr val="accent2"/>
                  </a:solidFill>
                </a:rPr>
                <a:t>”</a:t>
              </a:r>
              <a:r>
                <a:rPr lang="ko-KR" altLang="en-US" sz="1400" b="1" dirty="0" smtClean="0">
                  <a:solidFill>
                    <a:schemeClr val="accent2"/>
                  </a:solidFill>
                </a:rPr>
                <a:t> 위험 우선순위 수 계산</a:t>
              </a:r>
              <a:endParaRPr lang="en-US" altLang="ko-KR" sz="1400" b="1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2"/>
                  </a:solidFill>
                </a:rPr>
                <a:t>위험 우선순위 수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=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변수 별 위험 우선순위 수 합계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/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변수 별 세부 항목 개수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90587" y="4249763"/>
            <a:ext cx="8915400" cy="499985"/>
            <a:chOff x="890587" y="4957839"/>
            <a:chExt cx="8915400" cy="499985"/>
          </a:xfrm>
        </p:grpSpPr>
        <p:sp>
          <p:nvSpPr>
            <p:cNvPr id="51" name="이등변 삼각형 50"/>
            <p:cNvSpPr/>
            <p:nvPr/>
          </p:nvSpPr>
          <p:spPr>
            <a:xfrm rot="10800000">
              <a:off x="890587" y="4979947"/>
              <a:ext cx="8915400" cy="477877"/>
            </a:xfrm>
            <a:prstGeom prst="triangle">
              <a:avLst/>
            </a:prstGeom>
            <a:gradFill>
              <a:gsLst>
                <a:gs pos="100000">
                  <a:schemeClr val="bg1"/>
                </a:gs>
                <a:gs pos="1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26698" y="4957839"/>
              <a:ext cx="3243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/>
                  </a:solidFill>
                </a:rPr>
                <a:t>“</a:t>
              </a:r>
              <a:r>
                <a:rPr lang="ko-KR" altLang="en-US" sz="1400" b="1" dirty="0" smtClean="0">
                  <a:solidFill>
                    <a:schemeClr val="accent2"/>
                  </a:solidFill>
                </a:rPr>
                <a:t>세부 항목 별</a:t>
              </a:r>
              <a:r>
                <a:rPr lang="en-US" altLang="ko-KR" sz="1400" b="1" dirty="0" smtClean="0">
                  <a:solidFill>
                    <a:schemeClr val="accent2"/>
                  </a:solidFill>
                </a:rPr>
                <a:t>”</a:t>
              </a:r>
              <a:r>
                <a:rPr lang="ko-KR" altLang="en-US" sz="1400" b="1" dirty="0" smtClean="0">
                  <a:solidFill>
                    <a:schemeClr val="accent2"/>
                  </a:solidFill>
                </a:rPr>
                <a:t> 위험 우선순위 수 계산</a:t>
              </a:r>
              <a:endParaRPr lang="en-US" altLang="ko-KR" sz="1400" b="1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2"/>
                  </a:solidFill>
                </a:rPr>
                <a:t>위험 우선순위 수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=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심각도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x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발생도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x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검출도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904874" y="5491240"/>
            <a:ext cx="8915400" cy="499985"/>
            <a:chOff x="890587" y="4957839"/>
            <a:chExt cx="8915400" cy="499985"/>
          </a:xfrm>
        </p:grpSpPr>
        <p:sp>
          <p:nvSpPr>
            <p:cNvPr id="54" name="이등변 삼각형 53"/>
            <p:cNvSpPr/>
            <p:nvPr/>
          </p:nvSpPr>
          <p:spPr>
            <a:xfrm rot="10800000">
              <a:off x="890587" y="4979947"/>
              <a:ext cx="8915400" cy="477877"/>
            </a:xfrm>
            <a:prstGeom prst="triangle">
              <a:avLst/>
            </a:prstGeom>
            <a:gradFill>
              <a:gsLst>
                <a:gs pos="100000">
                  <a:schemeClr val="bg1"/>
                </a:gs>
                <a:gs pos="1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62067" y="4957839"/>
              <a:ext cx="47724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2"/>
                  </a:solidFill>
                </a:rPr>
                <a:t>위험 우선순위 수 정렬</a:t>
              </a:r>
              <a:endParaRPr lang="en-US" altLang="ko-KR" sz="1400" b="1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accent2"/>
                  </a:solidFill>
                </a:rPr>
                <a:t>RANK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함수를 통해 계산된 결과이므로 값이 작을수록 교통사고에 대한 영향이 큼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90587" y="6067425"/>
            <a:ext cx="8915400" cy="716826"/>
            <a:chOff x="1042987" y="2866557"/>
            <a:chExt cx="2895600" cy="716826"/>
          </a:xfrm>
        </p:grpSpPr>
        <p:sp>
          <p:nvSpPr>
            <p:cNvPr id="57" name="직사각형 56"/>
            <p:cNvSpPr/>
            <p:nvPr/>
          </p:nvSpPr>
          <p:spPr>
            <a:xfrm>
              <a:off x="1042987" y="2866557"/>
              <a:ext cx="2895600" cy="324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위험 </a:t>
              </a: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우선순위 수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(RPN : Risk Priority Number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)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상위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 변수</a:t>
              </a:r>
              <a:endParaRPr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2987" y="3187383"/>
              <a:ext cx="2895600" cy="3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36000" rtlCol="0" anchor="t"/>
            <a:lstStyle/>
            <a:p>
              <a:pPr algn="ctr">
                <a:lnSpc>
                  <a:spcPct val="130000"/>
                </a:lnSpc>
              </a:pPr>
              <a:r>
                <a:rPr lang="ko-KR" altLang="en-US" sz="1200" b="1" dirty="0" smtClean="0">
                  <a:solidFill>
                    <a:srgbClr val="FF0000"/>
                  </a:solidFill>
                  <a:latin typeface="+mn-ea"/>
                </a:rPr>
                <a:t>사고유형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ko-KR" altLang="en-US" sz="1200" b="1" dirty="0" err="1" smtClean="0">
                  <a:solidFill>
                    <a:srgbClr val="FF0000"/>
                  </a:solidFill>
                  <a:latin typeface="+mn-ea"/>
                </a:rPr>
                <a:t>차대차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lang="ko-KR" altLang="en-US" sz="1200" b="1" dirty="0" err="1" smtClean="0">
                  <a:solidFill>
                    <a:srgbClr val="FF0000"/>
                  </a:solidFill>
                  <a:latin typeface="+mn-ea"/>
                </a:rPr>
                <a:t>차대사람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lang="ko-KR" altLang="en-US" sz="1200" b="1" dirty="0" err="1" smtClean="0">
                  <a:solidFill>
                    <a:srgbClr val="FF0000"/>
                  </a:solidFill>
                  <a:latin typeface="+mn-ea"/>
                </a:rPr>
                <a:t>차량단독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가해운전자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성별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사고내용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기상상태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가해운전자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상해정도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68196" y="1962825"/>
            <a:ext cx="9360183" cy="49428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sz="1200" dirty="0">
              <a:solidFill>
                <a:srgbClr val="D1617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45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변수 영향분석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(FMEA)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48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개선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1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52487" y="2507069"/>
          <a:ext cx="8915401" cy="424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20">
                  <a:extLst>
                    <a:ext uri="{9D8B030D-6E8A-4147-A177-3AD203B41FA5}">
                      <a16:colId xmlns:a16="http://schemas.microsoft.com/office/drawing/2014/main" val="1222496542"/>
                    </a:ext>
                  </a:extLst>
                </a:gridCol>
                <a:gridCol w="1526780">
                  <a:extLst>
                    <a:ext uri="{9D8B030D-6E8A-4147-A177-3AD203B41FA5}">
                      <a16:colId xmlns:a16="http://schemas.microsoft.com/office/drawing/2014/main" val="1785264123"/>
                    </a:ext>
                  </a:extLst>
                </a:gridCol>
                <a:gridCol w="1604209">
                  <a:extLst>
                    <a:ext uri="{9D8B030D-6E8A-4147-A177-3AD203B41FA5}">
                      <a16:colId xmlns:a16="http://schemas.microsoft.com/office/drawing/2014/main" val="2542983954"/>
                    </a:ext>
                  </a:extLst>
                </a:gridCol>
                <a:gridCol w="1781741">
                  <a:extLst>
                    <a:ext uri="{9D8B030D-6E8A-4147-A177-3AD203B41FA5}">
                      <a16:colId xmlns:a16="http://schemas.microsoft.com/office/drawing/2014/main" val="848761797"/>
                    </a:ext>
                  </a:extLst>
                </a:gridCol>
                <a:gridCol w="1565495">
                  <a:extLst>
                    <a:ext uri="{9D8B030D-6E8A-4147-A177-3AD203B41FA5}">
                      <a16:colId xmlns:a16="http://schemas.microsoft.com/office/drawing/2014/main" val="3316223559"/>
                    </a:ext>
                  </a:extLst>
                </a:gridCol>
                <a:gridCol w="1982756">
                  <a:extLst>
                    <a:ext uri="{9D8B030D-6E8A-4147-A177-3AD203B41FA5}">
                      <a16:colId xmlns:a16="http://schemas.microsoft.com/office/drawing/2014/main" val="780724181"/>
                    </a:ext>
                  </a:extLst>
                </a:gridCol>
              </a:tblGrid>
              <a:tr h="3236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세부 항목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심각도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발생도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검출도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03063"/>
                  </a:ext>
                </a:extLst>
              </a:tr>
              <a:tr h="32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평균 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ECLO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 사고발생 건수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사고발생 건수의 분산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05003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4.707165733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4,996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36,467.07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81807"/>
                  </a:ext>
                </a:extLst>
              </a:tr>
              <a:tr h="32364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02804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141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경상사고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4.198241329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20,470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85,664,138.00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8668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부상신고사고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1.137581894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1,679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/>
                </a:tc>
                <a:extLst>
                  <a:ext uri="{0D108BD9-81ED-4DB2-BD59-A6C34878D82A}">
                    <a16:rowId xmlns:a16="http://schemas.microsoft.com/office/drawing/2014/main" val="1060533808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사망사고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11.848314610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/>
                </a:tc>
                <a:extLst>
                  <a:ext uri="{0D108BD9-81ED-4DB2-BD59-A6C34878D82A}">
                    <a16:rowId xmlns:a16="http://schemas.microsoft.com/office/drawing/2014/main" val="1335065089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144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중상사고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6.614870373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6,133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/>
                </a:tc>
                <a:extLst>
                  <a:ext uri="{0D108BD9-81ED-4DB2-BD59-A6C34878D82A}">
                    <a16:rowId xmlns:a16="http://schemas.microsoft.com/office/drawing/2014/main" val="416909056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145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차대사람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3.784612626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5,576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123,575,729.30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61792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차대차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4.818565592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22,030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/>
                </a:tc>
                <a:extLst>
                  <a:ext uri="{0D108BD9-81ED-4DB2-BD59-A6C34878D82A}">
                    <a16:rowId xmlns:a16="http://schemas.microsoft.com/office/drawing/2014/main" val="2772158600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차량단독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3.829039813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854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/>
                </a:tc>
                <a:extLst>
                  <a:ext uri="{0D108BD9-81ED-4DB2-BD59-A6C34878D82A}">
                    <a16:rowId xmlns:a16="http://schemas.microsoft.com/office/drawing/2014/main" val="3060980629"/>
                  </a:ext>
                </a:extLst>
              </a:tr>
              <a:tr h="323640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95371"/>
                  </a:ext>
                </a:extLst>
              </a:tr>
              <a:tr h="36247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피해운전자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상해정도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피해자없음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3.841607565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846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40,063,058.57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19605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86287" y="1571624"/>
            <a:ext cx="9342000" cy="78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위험 우선순위 수 계산</a:t>
            </a:r>
            <a:endParaRPr lang="en-US" altLang="ko-KR" b="1" dirty="0" smtClean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8196" y="1962825"/>
            <a:ext cx="9360183" cy="391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세부 항목 별 평균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ECLO,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총 사고발생 건수 및 변수 별 총 사고발생 건수의 분산 추출 </a:t>
            </a:r>
            <a:endParaRPr lang="en-US" altLang="ko-KR" sz="12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42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변수 영향분석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(FMEA)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43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개선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3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52487" y="2507069"/>
          <a:ext cx="8917800" cy="424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224965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284052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7407340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22484877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12901574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223665210"/>
                    </a:ext>
                  </a:extLst>
                </a:gridCol>
                <a:gridCol w="1755000">
                  <a:extLst>
                    <a:ext uri="{9D8B030D-6E8A-4147-A177-3AD203B41FA5}">
                      <a16:colId xmlns:a16="http://schemas.microsoft.com/office/drawing/2014/main" val="550569106"/>
                    </a:ext>
                  </a:extLst>
                </a:gridCol>
              </a:tblGrid>
              <a:tr h="3236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세부 항목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스케일 조정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위험 우선순위 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03063"/>
                  </a:ext>
                </a:extLst>
              </a:tr>
              <a:tr h="32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심각도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발생도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검출도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심각도 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발생도 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검출도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05003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422,415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81807"/>
                  </a:ext>
                </a:extLst>
              </a:tr>
              <a:tr h="32364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02804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141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경상사고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27,090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8668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부상신고사고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468,464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33808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사망사고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9,073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065089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144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중상사고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3,311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9056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145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차대사람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11,163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61792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차대차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58600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차량단독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68,150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80629"/>
                  </a:ext>
                </a:extLst>
              </a:tr>
              <a:tr h="323640"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95371"/>
                  </a:ext>
                </a:extLst>
              </a:tr>
              <a:tr h="36247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피해운전자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상해정도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피해자없음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1,329,261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19605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6287" y="1571624"/>
            <a:ext cx="9342000" cy="78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위험 우선순위 수 계산</a:t>
            </a:r>
            <a:endParaRPr lang="en-US" altLang="ko-KR" b="1" dirty="0" smtClean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8196" y="1962825"/>
            <a:ext cx="9360183" cy="391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세부 항목 별 계산 결과 스케일 조정 및 위험 우선순위 수 계산 </a:t>
            </a:r>
            <a:endParaRPr lang="en-US" altLang="ko-KR" sz="12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6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변수 영향분석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(FMEA)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7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개선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8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852487" y="2545905"/>
          <a:ext cx="8873400" cy="420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680">
                  <a:extLst>
                    <a:ext uri="{9D8B030D-6E8A-4147-A177-3AD203B41FA5}">
                      <a16:colId xmlns:a16="http://schemas.microsoft.com/office/drawing/2014/main" val="672840522"/>
                    </a:ext>
                  </a:extLst>
                </a:gridCol>
                <a:gridCol w="1774680">
                  <a:extLst>
                    <a:ext uri="{9D8B030D-6E8A-4147-A177-3AD203B41FA5}">
                      <a16:colId xmlns:a16="http://schemas.microsoft.com/office/drawing/2014/main" val="3401910981"/>
                    </a:ext>
                  </a:extLst>
                </a:gridCol>
                <a:gridCol w="1774680">
                  <a:extLst>
                    <a:ext uri="{9D8B030D-6E8A-4147-A177-3AD203B41FA5}">
                      <a16:colId xmlns:a16="http://schemas.microsoft.com/office/drawing/2014/main" val="477041443"/>
                    </a:ext>
                  </a:extLst>
                </a:gridCol>
                <a:gridCol w="1774680">
                  <a:extLst>
                    <a:ext uri="{9D8B030D-6E8A-4147-A177-3AD203B41FA5}">
                      <a16:colId xmlns:a16="http://schemas.microsoft.com/office/drawing/2014/main" val="1129015745"/>
                    </a:ext>
                  </a:extLst>
                </a:gridCol>
                <a:gridCol w="1774680">
                  <a:extLst>
                    <a:ext uri="{9D8B030D-6E8A-4147-A177-3AD203B41FA5}">
                      <a16:colId xmlns:a16="http://schemas.microsoft.com/office/drawing/2014/main" val="550569106"/>
                    </a:ext>
                  </a:extLst>
                </a:gridCol>
              </a:tblGrid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세부 항목 개수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변수 별 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RPN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합계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합계 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정렬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03063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사고유형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79,697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26,565.50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81807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252,425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84,141.67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66254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507,938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126,984.38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85681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기상상태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1,084,112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180,685.25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10344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상해정도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1,323,569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220,594.83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81386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1,246,094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311,523.50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51313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노면상태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2,531,556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361,650.86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35751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법규위반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9,768,060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888,005.45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8105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피해운전자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상해정도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7,505,046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938,130.70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9536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5,674,442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945,740.25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7388"/>
                  </a:ext>
                </a:extLst>
              </a:tr>
              <a:tr h="3236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52325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252,975,208 </a:t>
                      </a: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4,517,414.42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03802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6287" y="1571624"/>
            <a:ext cx="9342000" cy="78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위험 우선순위 수 계산</a:t>
            </a:r>
            <a:endParaRPr lang="en-US" altLang="ko-KR" b="1" dirty="0" smtClean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8196" y="1962825"/>
            <a:ext cx="9360183" cy="391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변수 별 위험 우선순위 수 계산 및 정렬 </a:t>
            </a:r>
            <a:endParaRPr lang="en-US" altLang="ko-KR" sz="12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3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변수 영향분석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(FMEA)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4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개선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6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0" name="직사각형 29"/>
          <p:cNvSpPr/>
          <p:nvPr/>
        </p:nvSpPr>
        <p:spPr>
          <a:xfrm>
            <a:off x="686287" y="1571624"/>
            <a:ext cx="9342000" cy="78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</a:rPr>
              <a:t>교통사고 발생 및 위험도에 대한 영향 분석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68196" y="1962825"/>
            <a:ext cx="9360183" cy="391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위험 우선순위가 높은 ＇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</a:rPr>
              <a:t>사고유형＇을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 중심으로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 개선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6367" y="2409825"/>
            <a:ext cx="9183840" cy="4495800"/>
            <a:chOff x="789561" y="2486025"/>
            <a:chExt cx="9183840" cy="4495800"/>
          </a:xfrm>
        </p:grpSpPr>
        <p:grpSp>
          <p:nvGrpSpPr>
            <p:cNvPr id="54" name="그룹 53"/>
            <p:cNvGrpSpPr/>
            <p:nvPr/>
          </p:nvGrpSpPr>
          <p:grpSpPr>
            <a:xfrm>
              <a:off x="789561" y="3103847"/>
              <a:ext cx="9183840" cy="1463780"/>
              <a:chOff x="870866" y="2541610"/>
              <a:chExt cx="9263984" cy="1463780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1964164" y="2541610"/>
                <a:ext cx="8170686" cy="1463780"/>
              </a:xfrm>
              <a:prstGeom prst="roundRect">
                <a:avLst>
                  <a:gd name="adj" fmla="val 472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변수 추가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: ECLO,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공휴일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(Holiday),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동별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가해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피해 운전자 평균 연령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동별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가해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피해 운전자 평균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성별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         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동별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가해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피해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고령운전자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위험도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동별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가해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피해 운전자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차종 위험도</a:t>
                </a:r>
                <a:endParaRPr lang="en-US" altLang="ko-KR" sz="1100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문자열 변수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&gt; </a:t>
                </a:r>
                <a:r>
                  <a:rPr lang="ko-KR" altLang="en-US" sz="1100" b="1" dirty="0" err="1" smtClean="0">
                    <a:solidFill>
                      <a:schemeClr val="tx1"/>
                    </a:solidFill>
                  </a:rPr>
                  <a:t>원핫인코딩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노면상태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도로형태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대분류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&gt; </a:t>
                </a:r>
                <a:r>
                  <a:rPr lang="ko-KR" altLang="en-US" sz="1100" b="1" dirty="0" err="1" smtClean="0">
                    <a:solidFill>
                      <a:schemeClr val="tx1"/>
                    </a:solidFill>
                  </a:rPr>
                  <a:t>라벨인코딩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요일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구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동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도로형태</a:t>
                </a:r>
                <a:endParaRPr lang="en-US" altLang="ko-KR" sz="1100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ECLO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이상치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(1%)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제거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변수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노면상태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사고유형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세부분류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),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도로형태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기준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870866" y="2541610"/>
                <a:ext cx="1053111" cy="1463780"/>
              </a:xfrm>
              <a:prstGeom prst="roundRect">
                <a:avLst>
                  <a:gd name="adj" fmla="val 4188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전처리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789561" y="4631249"/>
              <a:ext cx="9183840" cy="540000"/>
              <a:chOff x="870866" y="1646162"/>
              <a:chExt cx="9263984" cy="540000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1964164" y="1646162"/>
                <a:ext cx="8170686" cy="540000"/>
              </a:xfrm>
              <a:prstGeom prst="roundRect">
                <a:avLst>
                  <a:gd name="adj" fmla="val 1196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훈련 데이터 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2018~2022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년 수원 교통사고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검증 데이터 </a:t>
                </a:r>
                <a:r>
                  <a:rPr lang="en-US" altLang="ko-KR" sz="1100" dirty="0">
                    <a:solidFill>
                      <a:schemeClr val="accent2"/>
                    </a:solidFill>
                  </a:rPr>
                  <a:t>: </a:t>
                </a:r>
                <a:r>
                  <a:rPr lang="en-US" altLang="ko-KR" sz="1100" dirty="0" smtClean="0">
                    <a:solidFill>
                      <a:schemeClr val="accent2"/>
                    </a:solidFill>
                  </a:rPr>
                  <a:t>2023</a:t>
                </a:r>
                <a:r>
                  <a:rPr lang="ko-KR" altLang="en-US" sz="1100" dirty="0" smtClean="0">
                    <a:solidFill>
                      <a:schemeClr val="accent2"/>
                    </a:solidFill>
                  </a:rPr>
                  <a:t>년 수원 교통사고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870866" y="1646162"/>
                <a:ext cx="1053111" cy="540000"/>
              </a:xfrm>
              <a:prstGeom prst="roundRect">
                <a:avLst>
                  <a:gd name="adj" fmla="val 1196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훈련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검증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789562" y="2486025"/>
              <a:ext cx="9183839" cy="554200"/>
              <a:chOff x="749824" y="2792538"/>
              <a:chExt cx="9263695" cy="5542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749824" y="2792538"/>
                <a:ext cx="1053078" cy="554200"/>
              </a:xfrm>
              <a:prstGeom prst="roundRect">
                <a:avLst>
                  <a:gd name="adj" fmla="val 961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데이터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1843087" y="2792538"/>
                <a:ext cx="8170432" cy="554200"/>
              </a:xfrm>
              <a:prstGeom prst="roundRect">
                <a:avLst>
                  <a:gd name="adj" fmla="val 961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b="1" dirty="0">
                    <a:solidFill>
                      <a:schemeClr val="tx1"/>
                    </a:solidFill>
                  </a:rPr>
                  <a:t>TAAS_2018~2023</a:t>
                </a:r>
                <a:r>
                  <a:rPr lang="ko-KR" altLang="en-US" sz="1100" b="1" dirty="0">
                    <a:solidFill>
                      <a:schemeClr val="tx1"/>
                    </a:solidFill>
                  </a:rPr>
                  <a:t>년 수원 교통사고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데이터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변수 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“</a:t>
                </a: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사고유형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(</a:t>
                </a:r>
                <a:r>
                  <a:rPr lang="ko-KR" altLang="en-US" sz="1100" b="1" dirty="0" err="1" smtClean="0">
                    <a:solidFill>
                      <a:schemeClr val="accent2"/>
                    </a:solidFill>
                  </a:rPr>
                  <a:t>차량단독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ko-KR" altLang="en-US" sz="1100" b="1" dirty="0" err="1" smtClean="0">
                    <a:solidFill>
                      <a:schemeClr val="accent2"/>
                    </a:solidFill>
                  </a:rPr>
                  <a:t>차대차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ko-KR" altLang="en-US" sz="1100" b="1" dirty="0" err="1" smtClean="0">
                    <a:solidFill>
                      <a:schemeClr val="accent2"/>
                    </a:solidFill>
                  </a:rPr>
                  <a:t>차대사람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)”</a:t>
                </a:r>
                <a:r>
                  <a:rPr lang="ko-KR" altLang="en-US" sz="1100" b="1" dirty="0">
                    <a:solidFill>
                      <a:schemeClr val="accent2"/>
                    </a:solidFill>
                  </a:rPr>
                  <a:t> </a:t>
                </a: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기준 데이터 분리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전처리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훈련 및 검증</a:t>
                </a:r>
                <a:endParaRPr lang="ko-KR" altLang="en-US" sz="11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89561" y="5234870"/>
              <a:ext cx="9183840" cy="1746955"/>
              <a:chOff x="789561" y="5234870"/>
              <a:chExt cx="9183840" cy="174695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789561" y="5730491"/>
                <a:ext cx="9183840" cy="1251334"/>
                <a:chOff x="789561" y="3335625"/>
                <a:chExt cx="9183840" cy="1251334"/>
              </a:xfrm>
            </p:grpSpPr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789561" y="3335625"/>
                  <a:ext cx="1044000" cy="1251334"/>
                </a:xfrm>
                <a:prstGeom prst="roundRect">
                  <a:avLst>
                    <a:gd name="adj" fmla="val 5498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ko-KR" altLang="en-US" sz="1200" b="1" dirty="0" smtClean="0">
                      <a:solidFill>
                        <a:schemeClr val="tx1"/>
                      </a:solidFill>
                    </a:rPr>
                    <a:t>독립변수</a:t>
                  </a:r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(X)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1873401" y="3335625"/>
                  <a:ext cx="8100000" cy="1251334"/>
                </a:xfrm>
                <a:prstGeom prst="roundRect">
                  <a:avLst>
                    <a:gd name="adj" fmla="val 64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sz="1100" b="1" dirty="0" err="1" smtClean="0">
                      <a:solidFill>
                        <a:schemeClr val="tx1"/>
                      </a:solidFill>
                    </a:rPr>
                    <a:t>공통변수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요일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도로형태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노면상태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연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월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시간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공휴일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동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도로형태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대분류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), </a:t>
                  </a: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             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가해운전자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평균연령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>
                      <a:solidFill>
                        <a:schemeClr val="tx1"/>
                      </a:solidFill>
                    </a:rPr>
                    <a:t>가해운전자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err="1">
                      <a:solidFill>
                        <a:schemeClr val="tx1"/>
                      </a:solidFill>
                    </a:rPr>
                    <a:t>평균성별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가해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고령운전자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위험도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가해운전자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차종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위험도</a:t>
                  </a:r>
                  <a:endParaRPr lang="en-US" altLang="ko-KR" sz="1100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lnSpc>
                      <a:spcPct val="13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100" b="1" dirty="0" err="1" smtClean="0">
                      <a:solidFill>
                        <a:schemeClr val="tx1"/>
                      </a:solidFill>
                    </a:rPr>
                    <a:t>차랑단독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: -</a:t>
                  </a:r>
                </a:p>
                <a:p>
                  <a:pPr marL="171450" indent="-171450">
                    <a:lnSpc>
                      <a:spcPct val="13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100" b="1" dirty="0" err="1" smtClean="0">
                      <a:solidFill>
                        <a:schemeClr val="tx1"/>
                      </a:solidFill>
                    </a:rPr>
                    <a:t>차대차</a:t>
                  </a:r>
                  <a:r>
                    <a:rPr lang="ko-KR" altLang="en-US" sz="1100" b="1" dirty="0" smtClean="0">
                      <a:solidFill>
                        <a:schemeClr val="tx1"/>
                      </a:solidFill>
                    </a:rPr>
                    <a:t>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피해운전자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평균연령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피해운전자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평균성별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피해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고령운전자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위험도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피해운전자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차종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위험도</a:t>
                  </a:r>
                  <a:endParaRPr lang="en-US" altLang="ko-KR" sz="1100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lnSpc>
                      <a:spcPct val="13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100" b="1" dirty="0" err="1" smtClean="0">
                      <a:solidFill>
                        <a:schemeClr val="tx1"/>
                      </a:solidFill>
                    </a:rPr>
                    <a:t>차대사람</a:t>
                  </a:r>
                  <a:r>
                    <a:rPr lang="ko-KR" altLang="en-US" sz="1100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ko-KR" altLang="en-US" sz="1100" dirty="0" err="1">
                      <a:solidFill>
                        <a:schemeClr val="tx1"/>
                      </a:solidFill>
                    </a:rPr>
                    <a:t>피해운전자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평균연령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피해운전자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평균성별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89561" y="5234870"/>
                <a:ext cx="9183840" cy="432000"/>
                <a:chOff x="789561" y="2840004"/>
                <a:chExt cx="9183840" cy="432000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1873401" y="2840004"/>
                  <a:ext cx="8100000" cy="432000"/>
                </a:xfrm>
                <a:prstGeom prst="roundRect">
                  <a:avLst>
                    <a:gd name="adj" fmla="val 9611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100" b="1" dirty="0" smtClean="0">
                      <a:solidFill>
                        <a:schemeClr val="tx1"/>
                      </a:solidFill>
                    </a:rPr>
                    <a:t>ECLO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=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사망자수 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x 10 + </a:t>
                  </a:r>
                  <a:r>
                    <a:rPr lang="ko-KR" altLang="en-US" sz="1100" dirty="0" err="1">
                      <a:solidFill>
                        <a:schemeClr val="tx1"/>
                      </a:solidFill>
                    </a:rPr>
                    <a:t>중상자수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x 5 + </a:t>
                  </a:r>
                  <a:r>
                    <a:rPr lang="ko-KR" altLang="en-US" sz="1100" dirty="0" err="1">
                      <a:solidFill>
                        <a:schemeClr val="tx1"/>
                      </a:solidFill>
                    </a:rPr>
                    <a:t>경상자수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x  3 +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부상신고자수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789561" y="2840004"/>
                  <a:ext cx="1044000" cy="432000"/>
                </a:xfrm>
                <a:prstGeom prst="roundRect">
                  <a:avLst>
                    <a:gd name="adj" fmla="val 9611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ko-KR" altLang="en-US" sz="1200" b="1" dirty="0" smtClean="0">
                      <a:solidFill>
                        <a:schemeClr val="tx1"/>
                      </a:solidFill>
                    </a:rPr>
                    <a:t>종속변수</a:t>
                  </a:r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(y)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1" name="그룹 30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2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변수 영향분석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(FMEA)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4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개선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7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이등변 삼각형 56"/>
          <p:cNvSpPr/>
          <p:nvPr/>
        </p:nvSpPr>
        <p:spPr>
          <a:xfrm rot="5400000">
            <a:off x="4963386" y="5200684"/>
            <a:ext cx="3148740" cy="211860"/>
          </a:xfrm>
          <a:prstGeom prst="triangle">
            <a:avLst/>
          </a:prstGeom>
          <a:gradFill>
            <a:gsLst>
              <a:gs pos="100000">
                <a:schemeClr val="bg1"/>
              </a:gs>
              <a:gs pos="1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0" name="직사각형 29"/>
          <p:cNvSpPr/>
          <p:nvPr/>
        </p:nvSpPr>
        <p:spPr>
          <a:xfrm>
            <a:off x="686287" y="1571624"/>
            <a:ext cx="9342000" cy="78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</a:rPr>
              <a:t>교통사고 발생 및 위험도에 대한 영향 분석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68196" y="1962825"/>
            <a:ext cx="9360183" cy="391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위험 우선순위가 높은 ＇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</a:rPr>
              <a:t>사고유형＇을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 중심으로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 개선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6368" y="2409825"/>
            <a:ext cx="1044000" cy="4495800"/>
          </a:xfrm>
          <a:prstGeom prst="roundRect">
            <a:avLst>
              <a:gd name="adj" fmla="val 96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학습 모델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40207" y="2409826"/>
            <a:ext cx="8100000" cy="1044000"/>
          </a:xfrm>
          <a:prstGeom prst="roundRect">
            <a:avLst>
              <a:gd name="adj" fmla="val 1701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변수 </a:t>
            </a:r>
            <a:r>
              <a:rPr lang="ko-KR" altLang="en-US" sz="1100" b="1" dirty="0">
                <a:solidFill>
                  <a:schemeClr val="tx1"/>
                </a:solidFill>
              </a:rPr>
              <a:t>“사고유형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 err="1">
                <a:solidFill>
                  <a:schemeClr val="tx1"/>
                </a:solidFill>
              </a:rPr>
              <a:t>차량단독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 err="1">
                <a:solidFill>
                  <a:schemeClr val="tx1"/>
                </a:solidFill>
              </a:rPr>
              <a:t>차대차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 err="1">
                <a:solidFill>
                  <a:schemeClr val="tx1"/>
                </a:solidFill>
              </a:rPr>
              <a:t>차대사람</a:t>
            </a:r>
            <a:r>
              <a:rPr lang="en-US" altLang="ko-KR" sz="1100" b="1" dirty="0">
                <a:solidFill>
                  <a:schemeClr val="tx1"/>
                </a:solidFill>
              </a:rPr>
              <a:t>)” </a:t>
            </a:r>
            <a:r>
              <a:rPr lang="ko-KR" altLang="en-US" sz="1100" b="1" dirty="0">
                <a:solidFill>
                  <a:schemeClr val="tx1"/>
                </a:solidFill>
              </a:rPr>
              <a:t>별 모델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학습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하이퍼 </a:t>
            </a:r>
            <a:r>
              <a:rPr lang="ko-KR" altLang="en-US" sz="1100" dirty="0" err="1">
                <a:solidFill>
                  <a:schemeClr val="tx1"/>
                </a:solidFill>
              </a:rPr>
              <a:t>파라미터</a:t>
            </a:r>
            <a:r>
              <a:rPr lang="ko-KR" altLang="en-US" sz="1100" dirty="0">
                <a:solidFill>
                  <a:schemeClr val="tx1"/>
                </a:solidFill>
              </a:rPr>
              <a:t> 튜닝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종속변수</a:t>
            </a:r>
            <a:r>
              <a:rPr lang="en-US" altLang="ko-KR" sz="1100" dirty="0">
                <a:solidFill>
                  <a:schemeClr val="tx1"/>
                </a:solidFill>
              </a:rPr>
              <a:t>(y) </a:t>
            </a:r>
            <a:r>
              <a:rPr lang="ko-KR" altLang="en-US" sz="1100" dirty="0">
                <a:solidFill>
                  <a:schemeClr val="tx1"/>
                </a:solidFill>
              </a:rPr>
              <a:t>로그 </a:t>
            </a:r>
            <a:r>
              <a:rPr lang="ko-KR" altLang="en-US" sz="1100" dirty="0" smtClean="0">
                <a:solidFill>
                  <a:schemeClr val="tx1"/>
                </a:solidFill>
              </a:rPr>
              <a:t>전환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LGBM(Light Gradient Boosting Machine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와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Catboost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모델 학습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</a:rPr>
              <a:t>모델별</a:t>
            </a:r>
            <a:r>
              <a:rPr lang="ko-KR" altLang="en-US" sz="1100" dirty="0" smtClean="0">
                <a:solidFill>
                  <a:schemeClr val="tx1"/>
                </a:solidFill>
              </a:rPr>
              <a:t> 가중치 부여 </a:t>
            </a:r>
            <a:r>
              <a:rPr lang="en-US" altLang="ko-KR" sz="1100" dirty="0" smtClean="0">
                <a:solidFill>
                  <a:schemeClr val="tx1"/>
                </a:solidFill>
              </a:rPr>
              <a:t>: LGBM 0.2,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Catboost</a:t>
            </a:r>
            <a:r>
              <a:rPr lang="en-US" altLang="ko-KR" sz="1100" dirty="0" smtClean="0">
                <a:solidFill>
                  <a:schemeClr val="tx1"/>
                </a:solidFill>
              </a:rPr>
              <a:t> 0.8</a:t>
            </a:r>
          </a:p>
        </p:txBody>
      </p:sp>
      <p:grpSp>
        <p:nvGrpSpPr>
          <p:cNvPr id="16" name="그룹 15"/>
          <p:cNvGrpSpPr>
            <a:grpSpLocks noChangeAspect="1"/>
          </p:cNvGrpSpPr>
          <p:nvPr/>
        </p:nvGrpSpPr>
        <p:grpSpPr>
          <a:xfrm>
            <a:off x="2071687" y="3516982"/>
            <a:ext cx="4256206" cy="2017043"/>
            <a:chOff x="2141266" y="3589561"/>
            <a:chExt cx="6806873" cy="3225821"/>
          </a:xfrm>
        </p:grpSpPr>
        <p:grpSp>
          <p:nvGrpSpPr>
            <p:cNvPr id="5" name="그룹 4"/>
            <p:cNvGrpSpPr/>
            <p:nvPr/>
          </p:nvGrpSpPr>
          <p:grpSpPr>
            <a:xfrm>
              <a:off x="3071085" y="3589561"/>
              <a:ext cx="5877054" cy="3225821"/>
              <a:chOff x="3071085" y="3589561"/>
              <a:chExt cx="5877054" cy="3225821"/>
            </a:xfrm>
          </p:grpSpPr>
          <p:grpSp>
            <p:nvGrpSpPr>
              <p:cNvPr id="4" name="그룹 3"/>
              <p:cNvGrpSpPr>
                <a:grpSpLocks noChangeAspect="1"/>
              </p:cNvGrpSpPr>
              <p:nvPr/>
            </p:nvGrpSpPr>
            <p:grpSpPr>
              <a:xfrm>
                <a:off x="3071085" y="3933824"/>
                <a:ext cx="5877054" cy="2881558"/>
                <a:chOff x="4600030" y="4854237"/>
                <a:chExt cx="6615657" cy="3243701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030" y="6650138"/>
                  <a:ext cx="2108559" cy="14478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7126" y="6650138"/>
                  <a:ext cx="2108561" cy="1447800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3577" y="6650138"/>
                  <a:ext cx="2108559" cy="1447800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7126" y="4854237"/>
                  <a:ext cx="2108561" cy="1445786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3578" y="4854237"/>
                  <a:ext cx="2108559" cy="1445786"/>
                </a:xfrm>
                <a:prstGeom prst="rect">
                  <a:avLst/>
                </a:prstGeom>
              </p:spPr>
            </p:pic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030" y="4854237"/>
                  <a:ext cx="2108559" cy="1445786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46"/>
              <p:cNvSpPr txBox="1"/>
              <p:nvPr/>
            </p:nvSpPr>
            <p:spPr>
              <a:xfrm>
                <a:off x="3870207" y="358956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 smtClean="0">
                    <a:solidFill>
                      <a:srgbClr val="3274A1"/>
                    </a:solidFill>
                  </a:rPr>
                  <a:t>차량단독</a:t>
                </a:r>
                <a:endParaRPr lang="ko-KR" altLang="en-US" sz="1000" b="1" dirty="0">
                  <a:solidFill>
                    <a:srgbClr val="3274A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36277" y="358956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 smtClean="0">
                    <a:solidFill>
                      <a:srgbClr val="3274A1"/>
                    </a:solidFill>
                  </a:rPr>
                  <a:t>차대차</a:t>
                </a:r>
                <a:endParaRPr lang="ko-KR" altLang="en-US" sz="1000" b="1" dirty="0">
                  <a:solidFill>
                    <a:srgbClr val="3274A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874110" y="358956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 smtClean="0">
                    <a:solidFill>
                      <a:srgbClr val="3274A1"/>
                    </a:solidFill>
                  </a:rPr>
                  <a:t>차대사람</a:t>
                </a:r>
                <a:endParaRPr lang="ko-KR" altLang="en-US" sz="1000" b="1" dirty="0">
                  <a:solidFill>
                    <a:srgbClr val="3274A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34240" y="4452902"/>
              <a:ext cx="5485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3274A1"/>
                  </a:solidFill>
                </a:rPr>
                <a:t>LGBM</a:t>
              </a:r>
              <a:endParaRPr lang="ko-KR" altLang="en-US" sz="1000" b="1" dirty="0">
                <a:solidFill>
                  <a:srgbClr val="3274A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41266" y="6049191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err="1">
                  <a:solidFill>
                    <a:srgbClr val="3274A1"/>
                  </a:solidFill>
                </a:rPr>
                <a:t>Catboost</a:t>
              </a:r>
              <a:endParaRPr lang="ko-KR" altLang="en-US" sz="1000" b="1" dirty="0">
                <a:solidFill>
                  <a:srgbClr val="3274A1"/>
                </a:solidFill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933147" y="5686425"/>
          <a:ext cx="4574880" cy="108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20">
                  <a:extLst>
                    <a:ext uri="{9D8B030D-6E8A-4147-A177-3AD203B41FA5}">
                      <a16:colId xmlns:a16="http://schemas.microsoft.com/office/drawing/2014/main" val="1413834585"/>
                    </a:ext>
                  </a:extLst>
                </a:gridCol>
                <a:gridCol w="1143720">
                  <a:extLst>
                    <a:ext uri="{9D8B030D-6E8A-4147-A177-3AD203B41FA5}">
                      <a16:colId xmlns:a16="http://schemas.microsoft.com/office/drawing/2014/main" val="1373622484"/>
                    </a:ext>
                  </a:extLst>
                </a:gridCol>
                <a:gridCol w="1143720">
                  <a:extLst>
                    <a:ext uri="{9D8B030D-6E8A-4147-A177-3AD203B41FA5}">
                      <a16:colId xmlns:a16="http://schemas.microsoft.com/office/drawing/2014/main" val="836344954"/>
                    </a:ext>
                  </a:extLst>
                </a:gridCol>
                <a:gridCol w="1143720">
                  <a:extLst>
                    <a:ext uri="{9D8B030D-6E8A-4147-A177-3AD203B41FA5}">
                      <a16:colId xmlns:a16="http://schemas.microsoft.com/office/drawing/2014/main" val="330615891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피처중요도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74A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차량단독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차대차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차대사람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43885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LGBM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차종 위험도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 성별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958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Catboost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099205"/>
                  </a:ext>
                </a:extLst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4772" y="5071686"/>
            <a:ext cx="3255435" cy="1694979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6760358" y="3686646"/>
            <a:ext cx="3192587" cy="130901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앙상블 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여러 단순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모델을 결합하여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정확한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모델을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만듦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30000"/>
              </a:lnSpc>
            </a:pPr>
            <a:r>
              <a:rPr lang="en-US" altLang="ko-KR" sz="1400" b="1" dirty="0">
                <a:solidFill>
                  <a:schemeClr val="accent2"/>
                </a:solidFill>
                <a:latin typeface="+mn-ea"/>
              </a:rPr>
              <a:t>LGBM x 0.2 + </a:t>
            </a:r>
            <a:r>
              <a:rPr lang="en-US" altLang="ko-KR" sz="1400" b="1" dirty="0" err="1">
                <a:solidFill>
                  <a:schemeClr val="accent2"/>
                </a:solidFill>
                <a:latin typeface="+mn-ea"/>
              </a:rPr>
              <a:t>Catboost</a:t>
            </a:r>
            <a:r>
              <a:rPr lang="en-US" altLang="ko-KR" sz="1400" b="1" dirty="0">
                <a:solidFill>
                  <a:schemeClr val="accent2"/>
                </a:solidFill>
                <a:latin typeface="+mn-ea"/>
              </a:rPr>
              <a:t> x </a:t>
            </a:r>
            <a:r>
              <a:rPr lang="en-US" altLang="ko-KR" sz="1400" b="1" dirty="0" smtClean="0">
                <a:solidFill>
                  <a:schemeClr val="accent2"/>
                </a:solidFill>
                <a:latin typeface="+mn-ea"/>
              </a:rPr>
              <a:t>0.8</a:t>
            </a:r>
            <a:endParaRPr lang="en-US" altLang="ko-KR" sz="1400" b="1" dirty="0">
              <a:solidFill>
                <a:schemeClr val="accent2"/>
              </a:solidFill>
              <a:latin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52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변수 영향분석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(FMEA)</a:t>
              </a:r>
              <a:endPara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53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개선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0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5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1.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프로젝트 기간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6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Ⅱ </a:t>
              </a: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프로젝트 개요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55469" y="4018345"/>
            <a:ext cx="9985637" cy="38833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그림 105" descr="はてな 생각 하는 질문 -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2" y="2479062"/>
            <a:ext cx="1000696" cy="682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도넛 23"/>
          <p:cNvSpPr/>
          <p:nvPr/>
        </p:nvSpPr>
        <p:spPr>
          <a:xfrm>
            <a:off x="542340" y="2371180"/>
            <a:ext cx="1219200" cy="1219200"/>
          </a:xfrm>
          <a:prstGeom prst="donut">
            <a:avLst>
              <a:gd name="adj" fmla="val 1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>
            <a:stCxn id="24" idx="4"/>
            <a:endCxn id="91" idx="0"/>
          </p:cNvCxnSpPr>
          <p:nvPr/>
        </p:nvCxnSpPr>
        <p:spPr>
          <a:xfrm>
            <a:off x="1151940" y="3590380"/>
            <a:ext cx="1" cy="56795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68790" y="3077412"/>
            <a:ext cx="766301" cy="3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2340" y="205532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5/3 ~ 5/8</a:t>
            </a:r>
            <a:endParaRPr lang="ko-KR" alt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69769" y="4158332"/>
            <a:ext cx="13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+mn-ea"/>
              </a:rPr>
              <a:t>1. </a:t>
            </a:r>
            <a:r>
              <a:rPr lang="ko-KR" altLang="en-US" sz="1200" b="1" dirty="0" err="1" smtClean="0">
                <a:solidFill>
                  <a:schemeClr val="accent2"/>
                </a:solidFill>
                <a:latin typeface="+mn-ea"/>
              </a:rPr>
              <a:t>사전기획</a:t>
            </a:r>
            <a:endParaRPr lang="ko-KR" altLang="en-US" sz="1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4728" y="3077412"/>
            <a:ext cx="105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프로젝트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주제 선정</a:t>
            </a:r>
            <a:endParaRPr lang="ko-KR" altLang="en-US" sz="1000" dirty="0"/>
          </a:p>
        </p:txBody>
      </p:sp>
      <p:pic>
        <p:nvPicPr>
          <p:cNvPr id="3" name="그림 2" descr="청년창업지원금 종류와 대상 및 신청방법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-1128"/>
          <a:stretch/>
        </p:blipFill>
        <p:spPr>
          <a:xfrm>
            <a:off x="3422783" y="2479062"/>
            <a:ext cx="995514" cy="656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8" name="도넛 37"/>
          <p:cNvSpPr/>
          <p:nvPr/>
        </p:nvSpPr>
        <p:spPr>
          <a:xfrm>
            <a:off x="3310940" y="2371180"/>
            <a:ext cx="1219200" cy="1219200"/>
          </a:xfrm>
          <a:prstGeom prst="donut">
            <a:avLst>
              <a:gd name="adj" fmla="val 1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38" idx="4"/>
            <a:endCxn id="93" idx="0"/>
          </p:cNvCxnSpPr>
          <p:nvPr/>
        </p:nvCxnSpPr>
        <p:spPr>
          <a:xfrm>
            <a:off x="3920540" y="3590380"/>
            <a:ext cx="1" cy="56795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516862" y="3077412"/>
            <a:ext cx="8073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10940" y="205532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5/13 ~ 5/14</a:t>
            </a:r>
            <a:endParaRPr lang="ko-KR" altLang="en-US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238369" y="4158332"/>
            <a:ext cx="13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+mn-ea"/>
              </a:rPr>
              <a:t>3. </a:t>
            </a:r>
            <a:r>
              <a:rPr lang="ko-KR" altLang="en-US" sz="1200" b="1" dirty="0" smtClean="0">
                <a:solidFill>
                  <a:schemeClr val="accent2"/>
                </a:solidFill>
                <a:latin typeface="+mn-ea"/>
              </a:rPr>
              <a:t>데이터 전처리</a:t>
            </a:r>
            <a:endParaRPr lang="ko-KR" altLang="en-US" sz="1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93328" y="3077412"/>
            <a:ext cx="105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수집 데이터 정제</a:t>
            </a:r>
            <a:endParaRPr lang="ko-KR" altLang="en-US" sz="1000"/>
          </a:p>
        </p:txBody>
      </p:sp>
      <p:pic>
        <p:nvPicPr>
          <p:cNvPr id="107" name="그림 106" descr="세계적으로 만족도가 높은 직업, 데이터 사이언티스트란?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28" y="4638210"/>
            <a:ext cx="1054424" cy="591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도넛 36"/>
          <p:cNvSpPr/>
          <p:nvPr/>
        </p:nvSpPr>
        <p:spPr>
          <a:xfrm>
            <a:off x="1926640" y="4511531"/>
            <a:ext cx="1219200" cy="1219200"/>
          </a:xfrm>
          <a:prstGeom prst="donut">
            <a:avLst>
              <a:gd name="adj" fmla="val 2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>
            <a:stCxn id="92" idx="2"/>
            <a:endCxn id="37" idx="0"/>
          </p:cNvCxnSpPr>
          <p:nvPr/>
        </p:nvCxnSpPr>
        <p:spPr>
          <a:xfrm flipH="1">
            <a:off x="2536240" y="3950330"/>
            <a:ext cx="1" cy="56120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132562" y="5142351"/>
            <a:ext cx="8073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26640" y="572452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5/8 ~ 5/10</a:t>
            </a:r>
            <a:endParaRPr lang="ko-KR" altLang="en-US" sz="1200" b="1"/>
          </a:p>
        </p:txBody>
      </p:sp>
      <p:sp>
        <p:nvSpPr>
          <p:cNvPr id="92" name="TextBox 91"/>
          <p:cNvSpPr txBox="1"/>
          <p:nvPr/>
        </p:nvSpPr>
        <p:spPr>
          <a:xfrm>
            <a:off x="1854069" y="3673331"/>
            <a:ext cx="13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accent2"/>
                </a:solidFill>
                <a:latin typeface="+mn-ea"/>
              </a:rPr>
              <a:t>데이터 수집</a:t>
            </a:r>
            <a:endParaRPr lang="ko-KR" altLang="en-US" sz="1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09028" y="5142351"/>
            <a:ext cx="1054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필요 데이터 확인 및 수집 진행</a:t>
            </a:r>
            <a:endParaRPr lang="ko-KR" altLang="en-US" sz="1000"/>
          </a:p>
        </p:txBody>
      </p:sp>
      <p:pic>
        <p:nvPicPr>
          <p:cNvPr id="109" name="그림 108" descr="Students 4 Best EvidenceNominal, ordinal, or numerical variables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19" y="4587731"/>
            <a:ext cx="995843" cy="642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" name="도넛 38"/>
          <p:cNvSpPr/>
          <p:nvPr/>
        </p:nvSpPr>
        <p:spPr>
          <a:xfrm>
            <a:off x="4695240" y="4511531"/>
            <a:ext cx="1219200" cy="1219200"/>
          </a:xfrm>
          <a:prstGeom prst="donut">
            <a:avLst>
              <a:gd name="adj" fmla="val 3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>
            <a:stCxn id="94" idx="2"/>
            <a:endCxn id="39" idx="0"/>
          </p:cNvCxnSpPr>
          <p:nvPr/>
        </p:nvCxnSpPr>
        <p:spPr>
          <a:xfrm flipH="1">
            <a:off x="5304840" y="3950330"/>
            <a:ext cx="1" cy="56120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886403" y="5142351"/>
            <a:ext cx="8368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95240" y="572452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5/16 ~ 5/21</a:t>
            </a:r>
            <a:endParaRPr lang="ko-KR" altLang="en-US" sz="1200" b="1"/>
          </a:p>
        </p:txBody>
      </p:sp>
      <p:sp>
        <p:nvSpPr>
          <p:cNvPr id="94" name="TextBox 93"/>
          <p:cNvSpPr txBox="1"/>
          <p:nvPr/>
        </p:nvSpPr>
        <p:spPr>
          <a:xfrm>
            <a:off x="4622669" y="3673331"/>
            <a:ext cx="13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accent2"/>
                </a:solidFill>
                <a:latin typeface="+mn-ea"/>
              </a:rPr>
              <a:t>4. </a:t>
            </a:r>
            <a:r>
              <a:rPr lang="ko-KR" altLang="en-US" sz="1200" b="1" smtClean="0">
                <a:solidFill>
                  <a:schemeClr val="accent2"/>
                </a:solidFill>
                <a:latin typeface="+mn-ea"/>
              </a:rPr>
              <a:t>데이터 분석</a:t>
            </a:r>
            <a:endParaRPr lang="ko-KR" altLang="en-US" sz="1200" b="1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77628" y="5142351"/>
            <a:ext cx="105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수집 데이터 분석 진행</a:t>
            </a:r>
            <a:endParaRPr lang="ko-KR" altLang="en-US" sz="1000"/>
          </a:p>
        </p:txBody>
      </p:sp>
      <p:pic>
        <p:nvPicPr>
          <p:cNvPr id="112" name="그림 111" descr="[Python] 파이썬 스트림릿(Streamlit) - 이미지와 동영상을 웹 화면에 보여주는 방법(image, video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76" y="2454131"/>
            <a:ext cx="1027128" cy="654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도넛 39"/>
          <p:cNvSpPr/>
          <p:nvPr/>
        </p:nvSpPr>
        <p:spPr>
          <a:xfrm>
            <a:off x="6079540" y="2371180"/>
            <a:ext cx="1219200" cy="1219200"/>
          </a:xfrm>
          <a:prstGeom prst="donut">
            <a:avLst>
              <a:gd name="adj" fmla="val 1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>
            <a:stCxn id="40" idx="4"/>
            <a:endCxn id="95" idx="0"/>
          </p:cNvCxnSpPr>
          <p:nvPr/>
        </p:nvCxnSpPr>
        <p:spPr>
          <a:xfrm>
            <a:off x="6689140" y="3590380"/>
            <a:ext cx="1" cy="56795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285462" y="3077412"/>
            <a:ext cx="8073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79540" y="205532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5/22 ~ 5/24</a:t>
            </a:r>
            <a:endParaRPr lang="ko-KR" altLang="en-US" sz="1200" b="1"/>
          </a:p>
        </p:txBody>
      </p:sp>
      <p:sp>
        <p:nvSpPr>
          <p:cNvPr id="95" name="TextBox 94"/>
          <p:cNvSpPr txBox="1"/>
          <p:nvPr/>
        </p:nvSpPr>
        <p:spPr>
          <a:xfrm>
            <a:off x="6006969" y="4158332"/>
            <a:ext cx="13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+mn-ea"/>
              </a:rPr>
              <a:t>5. </a:t>
            </a:r>
            <a:r>
              <a:rPr lang="ko-KR" altLang="en-US" sz="1200" b="1" dirty="0" smtClean="0">
                <a:solidFill>
                  <a:schemeClr val="accent2"/>
                </a:solidFill>
                <a:latin typeface="+mn-ea"/>
              </a:rPr>
              <a:t>데이터 시각화</a:t>
            </a:r>
            <a:endParaRPr lang="ko-KR" altLang="en-US" sz="1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161928" y="3077412"/>
            <a:ext cx="105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위험 수치도 구축</a:t>
            </a:r>
            <a:endParaRPr lang="ko-KR" altLang="en-US" sz="1000" dirty="0"/>
          </a:p>
        </p:txBody>
      </p:sp>
      <p:pic>
        <p:nvPicPr>
          <p:cNvPr id="113" name="그림 112" descr="부동산 감정평가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t="10856" r="12374" b="18908"/>
          <a:stretch/>
        </p:blipFill>
        <p:spPr>
          <a:xfrm>
            <a:off x="8930528" y="2479062"/>
            <a:ext cx="1054425" cy="629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" name="도넛 41"/>
          <p:cNvSpPr/>
          <p:nvPr/>
        </p:nvSpPr>
        <p:spPr>
          <a:xfrm>
            <a:off x="8848140" y="2371180"/>
            <a:ext cx="1219200" cy="1219200"/>
          </a:xfrm>
          <a:prstGeom prst="donut">
            <a:avLst>
              <a:gd name="adj" fmla="val 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42" idx="4"/>
            <a:endCxn id="97" idx="0"/>
          </p:cNvCxnSpPr>
          <p:nvPr/>
        </p:nvCxnSpPr>
        <p:spPr>
          <a:xfrm>
            <a:off x="9457740" y="3590380"/>
            <a:ext cx="1" cy="56795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9054062" y="3077412"/>
            <a:ext cx="8073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848140" y="2056626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7/22 ~ 7/26</a:t>
            </a:r>
            <a:endParaRPr lang="ko-KR" altLang="en-US" sz="1200" b="1"/>
          </a:p>
        </p:txBody>
      </p:sp>
      <p:sp>
        <p:nvSpPr>
          <p:cNvPr id="97" name="TextBox 96"/>
          <p:cNvSpPr txBox="1"/>
          <p:nvPr/>
        </p:nvSpPr>
        <p:spPr>
          <a:xfrm>
            <a:off x="8775569" y="4158332"/>
            <a:ext cx="13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+mn-ea"/>
              </a:rPr>
              <a:t>7. </a:t>
            </a:r>
            <a:r>
              <a:rPr lang="ko-KR" altLang="en-US" sz="1200" b="1" dirty="0" err="1" smtClean="0">
                <a:solidFill>
                  <a:schemeClr val="accent2"/>
                </a:solidFill>
                <a:latin typeface="+mn-ea"/>
              </a:rPr>
              <a:t>머신러닝</a:t>
            </a:r>
            <a:r>
              <a:rPr lang="ko-KR" altLang="en-US" sz="1200" b="1" dirty="0" smtClean="0">
                <a:solidFill>
                  <a:schemeClr val="accent2"/>
                </a:solidFill>
                <a:latin typeface="+mn-ea"/>
              </a:rPr>
              <a:t> 평가</a:t>
            </a:r>
            <a:endParaRPr lang="ko-KR" altLang="en-US" sz="1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930528" y="3077412"/>
            <a:ext cx="1054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모델 평가</a:t>
            </a:r>
            <a:endParaRPr lang="ko-KR" altLang="en-US" sz="1000"/>
          </a:p>
        </p:txBody>
      </p:sp>
      <p:pic>
        <p:nvPicPr>
          <p:cNvPr id="111" name="그림 110" descr="Power BI 작업 흐름도 및 경영정보시각화 자격증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28" y="4646107"/>
            <a:ext cx="1054425" cy="550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도넛 40"/>
          <p:cNvSpPr/>
          <p:nvPr/>
        </p:nvSpPr>
        <p:spPr>
          <a:xfrm>
            <a:off x="7463840" y="4511531"/>
            <a:ext cx="1219200" cy="1219200"/>
          </a:xfrm>
          <a:prstGeom prst="donut">
            <a:avLst>
              <a:gd name="adj" fmla="val 3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96" idx="2"/>
            <a:endCxn id="41" idx="0"/>
          </p:cNvCxnSpPr>
          <p:nvPr/>
        </p:nvCxnSpPr>
        <p:spPr>
          <a:xfrm flipH="1">
            <a:off x="8073440" y="3950330"/>
            <a:ext cx="1" cy="56120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7681101" y="5142351"/>
            <a:ext cx="7846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463840" y="5739064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6/24 ~ 7/19</a:t>
            </a:r>
            <a:endParaRPr lang="ko-KR" altLang="en-US" sz="1200" b="1"/>
          </a:p>
        </p:txBody>
      </p:sp>
      <p:sp>
        <p:nvSpPr>
          <p:cNvPr id="96" name="TextBox 95"/>
          <p:cNvSpPr txBox="1"/>
          <p:nvPr/>
        </p:nvSpPr>
        <p:spPr>
          <a:xfrm>
            <a:off x="7391269" y="3673331"/>
            <a:ext cx="13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latin typeface="+mn-ea"/>
              </a:rPr>
              <a:t>6. </a:t>
            </a:r>
            <a:r>
              <a:rPr lang="ko-KR" altLang="en-US" sz="1200" b="1" dirty="0" err="1" smtClean="0">
                <a:solidFill>
                  <a:schemeClr val="accent2"/>
                </a:solidFill>
                <a:latin typeface="+mn-ea"/>
              </a:rPr>
              <a:t>머신러닝</a:t>
            </a:r>
            <a:r>
              <a:rPr lang="ko-KR" altLang="en-US" sz="1200" b="1" dirty="0" smtClean="0">
                <a:solidFill>
                  <a:schemeClr val="accent2"/>
                </a:solidFill>
                <a:latin typeface="+mn-ea"/>
              </a:rPr>
              <a:t> 학습</a:t>
            </a:r>
            <a:endParaRPr lang="ko-KR" altLang="en-US" sz="1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546228" y="5142351"/>
            <a:ext cx="105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모델 선정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및 학습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54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3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2.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연구배경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4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U3jBQrCS4q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0188" y="1409700"/>
            <a:ext cx="7696200" cy="43291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6287" y="5850493"/>
            <a:ext cx="906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hlinkClick r:id="rId4"/>
              </a:rPr>
              <a:t>"</a:t>
            </a:r>
            <a:r>
              <a:rPr lang="ko-KR" altLang="en-US" sz="1400" dirty="0">
                <a:latin typeface="+mn-ea"/>
                <a:hlinkClick r:id="rId4"/>
              </a:rPr>
              <a:t>비명소리조차 없었다</a:t>
            </a:r>
            <a:r>
              <a:rPr lang="en-US" altLang="ko-KR" sz="1400" dirty="0">
                <a:latin typeface="+mn-ea"/>
                <a:hlinkClick r:id="rId4"/>
              </a:rPr>
              <a:t>"…CCTV</a:t>
            </a:r>
            <a:r>
              <a:rPr lang="ko-KR" altLang="en-US" sz="1400" dirty="0">
                <a:latin typeface="+mn-ea"/>
                <a:hlinkClick r:id="rId4"/>
              </a:rPr>
              <a:t>로 재구성한 </a:t>
            </a:r>
            <a:r>
              <a:rPr lang="en-US" altLang="ko-KR" sz="1400" dirty="0">
                <a:latin typeface="+mn-ea"/>
                <a:hlinkClick r:id="rId4"/>
              </a:rPr>
              <a:t>'</a:t>
            </a:r>
            <a:r>
              <a:rPr lang="ko-KR" altLang="en-US" sz="1400" dirty="0" err="1">
                <a:latin typeface="+mn-ea"/>
                <a:hlinkClick r:id="rId4"/>
              </a:rPr>
              <a:t>역주행</a:t>
            </a:r>
            <a:r>
              <a:rPr lang="ko-KR" altLang="en-US" sz="1400" dirty="0">
                <a:latin typeface="+mn-ea"/>
                <a:hlinkClick r:id="rId4"/>
              </a:rPr>
              <a:t> 참사</a:t>
            </a:r>
            <a:r>
              <a:rPr lang="en-US" altLang="ko-KR" sz="1400" dirty="0">
                <a:latin typeface="+mn-ea"/>
                <a:hlinkClick r:id="rId4"/>
              </a:rPr>
              <a:t>' / JTBC </a:t>
            </a:r>
            <a:r>
              <a:rPr lang="ko-KR" altLang="en-US" sz="1400" dirty="0" err="1">
                <a:latin typeface="+mn-ea"/>
                <a:hlinkClick r:id="rId4"/>
              </a:rPr>
              <a:t>뉴스룸</a:t>
            </a:r>
            <a:r>
              <a:rPr lang="ko-KR" altLang="en-US" sz="1400" dirty="0">
                <a:latin typeface="+mn-ea"/>
                <a:hlinkClick r:id="rId4"/>
              </a:rPr>
              <a:t> </a:t>
            </a:r>
            <a:r>
              <a:rPr lang="en-US" altLang="ko-KR" sz="1400" dirty="0">
                <a:latin typeface="+mn-ea"/>
                <a:hlinkClick r:id="rId4"/>
              </a:rPr>
              <a:t>(youtube.com)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6287" y="6296025"/>
            <a:ext cx="8839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2024-07-01 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오후 </a:t>
            </a:r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9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시 반쯤</a:t>
            </a:r>
            <a:r>
              <a:rPr lang="en-US" altLang="ko-KR" sz="1000" dirty="0">
                <a:solidFill>
                  <a:srgbClr val="2B2B2B"/>
                </a:solidFill>
                <a:latin typeface="+mn-ea"/>
              </a:rPr>
              <a:t>, 68</a:t>
            </a:r>
            <a:r>
              <a:rPr lang="ko-KR" altLang="en-US" sz="1000" dirty="0">
                <a:solidFill>
                  <a:srgbClr val="2B2B2B"/>
                </a:solidFill>
                <a:latin typeface="+mn-ea"/>
              </a:rPr>
              <a:t>세 운전자 </a:t>
            </a:r>
            <a:r>
              <a:rPr lang="en-US" altLang="ko-KR" sz="1000" dirty="0">
                <a:solidFill>
                  <a:srgbClr val="2B2B2B"/>
                </a:solidFill>
                <a:latin typeface="+mn-ea"/>
              </a:rPr>
              <a:t>A 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씨에 의해</a:t>
            </a:r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서울 시청역 교차로 인근에서</a:t>
            </a:r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인도를 덮치며</a:t>
            </a:r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9</a:t>
            </a:r>
            <a:r>
              <a:rPr lang="ko-KR" altLang="en-US" sz="1000" dirty="0">
                <a:solidFill>
                  <a:srgbClr val="2B2B2B"/>
                </a:solidFill>
                <a:latin typeface="+mn-ea"/>
              </a:rPr>
              <a:t>명의 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사망자와 </a:t>
            </a:r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4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명의 부상자를 </a:t>
            </a:r>
            <a:r>
              <a:rPr lang="ko-KR" altLang="en-US" sz="1000" dirty="0">
                <a:solidFill>
                  <a:srgbClr val="2B2B2B"/>
                </a:solidFill>
                <a:latin typeface="+mn-ea"/>
              </a:rPr>
              <a:t>낸 </a:t>
            </a:r>
            <a:r>
              <a:rPr lang="ko-KR" altLang="en-US" sz="1000" dirty="0" err="1" smtClean="0">
                <a:solidFill>
                  <a:srgbClr val="2B2B2B"/>
                </a:solidFill>
                <a:latin typeface="+mn-ea"/>
              </a:rPr>
              <a:t>역주행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 사고입니다</a:t>
            </a:r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.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 수사 </a:t>
            </a:r>
            <a:r>
              <a:rPr lang="ko-KR" altLang="en-US" sz="1000" dirty="0">
                <a:solidFill>
                  <a:srgbClr val="2B2B2B"/>
                </a:solidFill>
                <a:latin typeface="+mn-ea"/>
              </a:rPr>
              <a:t>중인 경찰은 </a:t>
            </a:r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A 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씨가 </a:t>
            </a:r>
            <a:r>
              <a:rPr lang="ko-KR" altLang="en-US" sz="1000" dirty="0" err="1" smtClean="0">
                <a:solidFill>
                  <a:srgbClr val="2B2B2B"/>
                </a:solidFill>
                <a:latin typeface="+mn-ea"/>
              </a:rPr>
              <a:t>급발진을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 주장하고 있으며</a:t>
            </a:r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음주나 </a:t>
            </a:r>
            <a:r>
              <a:rPr lang="ko-KR" altLang="en-US" sz="1000" dirty="0" err="1" smtClean="0">
                <a:solidFill>
                  <a:srgbClr val="2B2B2B"/>
                </a:solidFill>
                <a:latin typeface="+mn-ea"/>
              </a:rPr>
              <a:t>약물혐의는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 없었습니다</a:t>
            </a:r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.</a:t>
            </a:r>
            <a:r>
              <a:rPr lang="ko-KR" altLang="en-US" sz="1000" dirty="0" smtClean="0">
                <a:solidFill>
                  <a:srgbClr val="2B2B2B"/>
                </a:solidFill>
                <a:latin typeface="+mn-ea"/>
              </a:rPr>
              <a:t> 다만</a:t>
            </a:r>
            <a:r>
              <a:rPr lang="en-US" altLang="ko-KR" sz="1000" dirty="0" smtClean="0">
                <a:solidFill>
                  <a:srgbClr val="2B2B2B"/>
                </a:solidFill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경찰 </a:t>
            </a:r>
            <a:r>
              <a:rPr lang="ko-KR" altLang="en-US" sz="1000" dirty="0">
                <a:latin typeface="+mn-ea"/>
              </a:rPr>
              <a:t>관계자는 </a:t>
            </a:r>
            <a:r>
              <a:rPr lang="en-US" altLang="ko-KR" sz="1000" dirty="0" smtClean="0">
                <a:latin typeface="+mn-ea"/>
              </a:rPr>
              <a:t>＂</a:t>
            </a:r>
            <a:r>
              <a:rPr lang="ko-KR" altLang="en-US" sz="1000" dirty="0" smtClean="0">
                <a:latin typeface="+mn-ea"/>
              </a:rPr>
              <a:t>차량의 </a:t>
            </a:r>
            <a:r>
              <a:rPr lang="en-US" altLang="ko-KR" sz="1000" dirty="0">
                <a:latin typeface="+mn-ea"/>
              </a:rPr>
              <a:t>EDR, </a:t>
            </a:r>
            <a:r>
              <a:rPr lang="ko-KR" altLang="en-US" sz="1000" dirty="0">
                <a:latin typeface="+mn-ea"/>
              </a:rPr>
              <a:t>영상 사고기록장치에 남은 전자 기록을 토대로 볼 때 사고 직전 가속페달을 </a:t>
            </a:r>
            <a:r>
              <a:rPr lang="en-US" altLang="ko-KR" sz="1000" dirty="0">
                <a:latin typeface="+mn-ea"/>
              </a:rPr>
              <a:t>90% </a:t>
            </a:r>
            <a:r>
              <a:rPr lang="ko-KR" altLang="en-US" sz="1000" dirty="0">
                <a:latin typeface="+mn-ea"/>
              </a:rPr>
              <a:t>이상 강도로 밟은 것으로 </a:t>
            </a:r>
            <a:r>
              <a:rPr lang="ko-KR" altLang="en-US" sz="1000" dirty="0" smtClean="0">
                <a:latin typeface="+mn-ea"/>
              </a:rPr>
              <a:t>보인다</a:t>
            </a:r>
            <a:r>
              <a:rPr lang="en-US" altLang="ko-KR" sz="1000" dirty="0" smtClean="0">
                <a:latin typeface="+mn-ea"/>
              </a:rPr>
              <a:t>＂</a:t>
            </a:r>
            <a:r>
              <a:rPr lang="ko-KR" altLang="en-US" sz="1000" dirty="0" smtClean="0">
                <a:latin typeface="+mn-ea"/>
              </a:rPr>
              <a:t>고 전했으며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사고 경위는 </a:t>
            </a:r>
            <a:r>
              <a:rPr lang="ko-KR" altLang="en-US" sz="1000" dirty="0" err="1" smtClean="0">
                <a:latin typeface="+mn-ea"/>
              </a:rPr>
              <a:t>국과수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정밀 감식 결과를 포함해 사고 원인을 종합적으로 검토할 </a:t>
            </a:r>
            <a:r>
              <a:rPr lang="ko-KR" altLang="en-US" sz="1000" dirty="0" smtClean="0">
                <a:latin typeface="+mn-ea"/>
              </a:rPr>
              <a:t>계획입니다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9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"/>
          <p:cNvSpPr txBox="1"/>
          <p:nvPr/>
        </p:nvSpPr>
        <p:spPr>
          <a:xfrm>
            <a:off x="415931" y="1579321"/>
            <a:ext cx="986471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 err="1" smtClean="0">
                <a:latin typeface="+mn-ea"/>
                <a:cs typeface="THELuxGoB" pitchFamily="34" charset="0"/>
              </a:rPr>
              <a:t>초고령</a:t>
            </a:r>
            <a:r>
              <a:rPr lang="ko-KR" altLang="en-US" sz="2600" b="1" dirty="0" smtClean="0">
                <a:latin typeface="+mn-ea"/>
                <a:cs typeface="THELuxGoB" pitchFamily="34" charset="0"/>
              </a:rPr>
              <a:t> 사회 진입으로 고령 운전자 증가 및 교통사고 위험성 증가 </a:t>
            </a:r>
            <a:endParaRPr lang="en-US" sz="2600" b="1" dirty="0" smtClean="0">
              <a:latin typeface="+mn-ea"/>
              <a:cs typeface="THELuxGoB" pitchFamily="34" charset="0"/>
            </a:endParaRPr>
          </a:p>
        </p:txBody>
      </p:sp>
      <p:sp>
        <p:nvSpPr>
          <p:cNvPr id="30" name="Object 2"/>
          <p:cNvSpPr txBox="1"/>
          <p:nvPr/>
        </p:nvSpPr>
        <p:spPr>
          <a:xfrm>
            <a:off x="503228" y="2181225"/>
            <a:ext cx="9690119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 smtClean="0">
                <a:solidFill>
                  <a:srgbClr val="FF0000"/>
                </a:solidFill>
                <a:latin typeface="+mn-ea"/>
                <a:cs typeface="THELuxGoB" pitchFamily="34" charset="0"/>
              </a:rPr>
              <a:t>       →  고령 운전자 교통사고 감소 관련 대처 방안 시급</a:t>
            </a:r>
            <a:endParaRPr lang="en-US" sz="2600" b="1" dirty="0" smtClean="0">
              <a:solidFill>
                <a:srgbClr val="FF0000"/>
              </a:solidFill>
              <a:latin typeface="+mn-ea"/>
              <a:cs typeface="THELuxGoB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3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2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연구배경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4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17387" y="2867025"/>
            <a:ext cx="9134162" cy="4038600"/>
            <a:chOff x="608573" y="2867025"/>
            <a:chExt cx="9134162" cy="4038600"/>
          </a:xfrm>
        </p:grpSpPr>
        <p:grpSp>
          <p:nvGrpSpPr>
            <p:cNvPr id="36" name="그룹 35"/>
            <p:cNvGrpSpPr/>
            <p:nvPr/>
          </p:nvGrpSpPr>
          <p:grpSpPr>
            <a:xfrm>
              <a:off x="6001473" y="3248025"/>
              <a:ext cx="3741262" cy="3585865"/>
              <a:chOff x="5693163" y="2893779"/>
              <a:chExt cx="3741262" cy="3585865"/>
            </a:xfrm>
          </p:grpSpPr>
          <p:pic>
            <p:nvPicPr>
              <p:cNvPr id="51" name="Picture 5" descr="운전 경험 부족, 대중교통 이용의 불편 등으로 나날이 늘어가는 고령운전자 교통사고!&#10;그러나, 가장 큰 원인으로는 노화에 따른 신체 능력과 판단력 저하!&#10;[23.11.23. 강원도민일보]&#10;80대 운전차량 보행신호에 횡단보도 덮쳐···행인 3명 참변&#10;[23.12.29. 쿠키뉴스]&#10;저조한 고령운전자 면허 반납률···&quot;설득 방안 보완해야&quot;&#10;[23.12.28. 서울경제]&#10;고속도로서 무려 12km 역주행 한 77세 운전자···&#10;[23.12.17. 국제뉴스]&#10;나홀로 증가하는···'고령운전자 사고'&#10;[경찰청통계자료]&#10;고령운전자 18년 307만 650명 → 22년 433만 7080명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9287" y="2893779"/>
                <a:ext cx="3367036" cy="3141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5693163" y="6017979"/>
                <a:ext cx="37412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※ [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출처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] 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https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://www.police.go.kr/user/bbs/BD_selectBbs.do?q_bbsCode=1007&amp;q_bbscttSn=20240207153525300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379888" y="5576881"/>
              <a:ext cx="3564100" cy="1328744"/>
              <a:chOff x="1165648" y="5618880"/>
              <a:chExt cx="3564100" cy="1328744"/>
            </a:xfrm>
          </p:grpSpPr>
          <p:pic>
            <p:nvPicPr>
              <p:cNvPr id="46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487" y="5618880"/>
                <a:ext cx="3171087" cy="1134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1165648" y="6732180"/>
                <a:ext cx="3564100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※ [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출처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] 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https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://www.joongang.co.kr/article/25146115#home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191473" y="2867025"/>
              <a:ext cx="3623847" cy="1359688"/>
              <a:chOff x="1105901" y="4238625"/>
              <a:chExt cx="3623847" cy="1359688"/>
            </a:xfrm>
          </p:grpSpPr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487" y="4238625"/>
                <a:ext cx="3496261" cy="1175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직사각형 44"/>
              <p:cNvSpPr/>
              <p:nvPr/>
            </p:nvSpPr>
            <p:spPr>
              <a:xfrm>
                <a:off x="1105901" y="5382869"/>
                <a:ext cx="3564100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※ [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출처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] 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https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://www.yna.co.kr/view/AKR20230915112800004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08573" y="4238625"/>
              <a:ext cx="3564100" cy="1386398"/>
              <a:chOff x="1141973" y="2857040"/>
              <a:chExt cx="3564100" cy="1386398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487" y="2857040"/>
                <a:ext cx="3171087" cy="1175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1141973" y="4027994"/>
                <a:ext cx="3564100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※ [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출처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] 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https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://www.hani.co.kr/arti/area/chungcheong/1100584.html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7934" y="1724025"/>
            <a:ext cx="9600706" cy="5063178"/>
            <a:chOff x="471487" y="1724025"/>
            <a:chExt cx="9600706" cy="5063178"/>
          </a:xfrm>
        </p:grpSpPr>
        <p:sp>
          <p:nvSpPr>
            <p:cNvPr id="3" name="직사각형 2"/>
            <p:cNvSpPr/>
            <p:nvPr/>
          </p:nvSpPr>
          <p:spPr>
            <a:xfrm>
              <a:off x="481678" y="1724025"/>
              <a:ext cx="9590515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고령 운전자</a:t>
              </a:r>
              <a:r>
                <a:rPr lang="en-US" altLang="ko-KR" sz="14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(Elderly driver</a:t>
              </a:r>
              <a:r>
                <a:rPr lang="en-US" altLang="ko-KR" sz="1400" b="1" dirty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)</a:t>
              </a:r>
              <a:r>
                <a:rPr lang="ko-KR" altLang="en-US" sz="14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란</a:t>
              </a:r>
              <a:r>
                <a:rPr lang="en-US" altLang="ko-KR" sz="14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?</a:t>
              </a:r>
            </a:p>
            <a:p>
              <a:r>
                <a:rPr lang="en-US" altLang="ko-KR" sz="1000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/>
              </a:r>
              <a:br>
                <a:rPr lang="en-US" altLang="ko-KR" sz="1000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</a:b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고령의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나이로 인해 자동차를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운전하는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운전자를 뜻하는 말로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일반적으로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65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이상의 운전자를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의미한다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이들은 신체적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인지적 능력이 젊은 운전자에 비해 저하될 수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있고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운전 능력에 영향을 미칠 수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있다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1487" y="2924607"/>
              <a:ext cx="4648200" cy="386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고령 운전자의 특징</a:t>
              </a:r>
              <a:r>
                <a:rPr lang="en-US" altLang="ko-KR" sz="14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 </a:t>
              </a:r>
            </a:p>
            <a:p>
              <a:endParaRPr lang="en-US" altLang="ko-KR" sz="12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  <a:p>
              <a:pPr marL="342900" indent="-342900">
                <a:buAutoNum type="arabicParenR"/>
              </a:pPr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반응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시간의 </a:t>
              </a:r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지연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나이가 들면서 반사 신경과 반응 시간이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저하될 수 있다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2) </a:t>
              </a:r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시력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청력 </a:t>
              </a:r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저하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고령 운전자는 시력과 청력의 저하로 인해 도로 상황을 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정확하게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인식하는 데 어려움을 겪을 수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있다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 </a:t>
              </a:r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인지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능력의 </a:t>
              </a:r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감소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주의 집중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판단력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기억력 등 인지 기능이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저하될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있다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4) </a:t>
              </a:r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약물 복용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고령 운전자 중에는 만성 질환으로 약을 복용하는 사람이 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많아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운전 능력에 영향을 줄 수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있다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5)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운전경험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: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반면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오랜 운전 경험으로 인해 교통 법규와 도로 상황에 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높은 이해도를 가질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있다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98" name="Picture 2" descr="그래픽=김문중 기자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687" y="3324225"/>
              <a:ext cx="4419106" cy="21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500687" y="5610225"/>
              <a:ext cx="36639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</a:t>
              </a:r>
              <a:r>
                <a:rPr lang="ko-KR" alt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인구중에서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노인 인구 점유율 추세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 [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출처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] 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"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고령자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운전면허 반납 적정 연령은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73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세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" (hankookilbo.com)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3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2.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연구배경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4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350" y="1571625"/>
            <a:ext cx="956587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고령화에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따른 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65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세 이상 고령인구 예상 추이</a:t>
            </a:r>
            <a:endParaRPr lang="en-US" sz="3200" b="1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6050" y="2562225"/>
            <a:ext cx="9584474" cy="3928111"/>
            <a:chOff x="376687" y="2586335"/>
            <a:chExt cx="9584474" cy="3928111"/>
          </a:xfrm>
        </p:grpSpPr>
        <p:pic>
          <p:nvPicPr>
            <p:cNvPr id="43" name="Picture 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76687" y="2586335"/>
              <a:ext cx="4432803" cy="306954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4" name="Object 4"/>
            <p:cNvSpPr txBox="1"/>
            <p:nvPr/>
          </p:nvSpPr>
          <p:spPr>
            <a:xfrm>
              <a:off x="471487" y="6022003"/>
              <a:ext cx="4724400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 latinLnBrk="0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</a:t>
              </a:r>
              <a:r>
                <a:rPr lang="ko-KR" alt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인구중에서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노인 인구 점유율 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추세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 [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출처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] 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교통사고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사망자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 중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3.2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명은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65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이상 노인 홈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소식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알림마당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보도자료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(koroad.or.kr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52" name="Picture 4" descr="https://www.100ssd.co.kr/news/photo/202110/81109_61225_52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887" y="2586335"/>
              <a:ext cx="4384274" cy="3057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576887" y="5991225"/>
              <a:ext cx="4384274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000" b="1" dirty="0">
                  <a:latin typeface="맑은고딕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latin typeface="맑은고딕"/>
                  <a:ea typeface="맑은 고딕" panose="020B0503020000020004" pitchFamily="50" charset="-127"/>
                </a:rPr>
                <a:t>그림 </a:t>
              </a:r>
              <a:r>
                <a:rPr lang="en-US" altLang="ko-KR" sz="1000" b="1" dirty="0">
                  <a:latin typeface="맑은고딕"/>
                  <a:ea typeface="맑은 고딕" panose="020B0503020000020004" pitchFamily="50" charset="-127"/>
                </a:rPr>
                <a:t>2) </a:t>
              </a:r>
              <a:r>
                <a:rPr lang="en-US" altLang="ko-KR" sz="1000" b="1" dirty="0" smtClean="0">
                  <a:latin typeface="맑은고딕"/>
                  <a:ea typeface="맑은 고딕" panose="020B0503020000020004" pitchFamily="50" charset="-127"/>
                </a:rPr>
                <a:t>65</a:t>
              </a:r>
              <a:r>
                <a:rPr lang="ko-KR" altLang="en-US" sz="1000" b="1" dirty="0" smtClean="0">
                  <a:latin typeface="맑은고딕"/>
                  <a:ea typeface="맑은 고딕" panose="020B0503020000020004" pitchFamily="50" charset="-127"/>
                </a:rPr>
                <a:t>세 이상 고령인구 추이</a:t>
              </a:r>
              <a:r>
                <a:rPr lang="en-US" altLang="ko-KR" sz="1000" b="1" dirty="0">
                  <a:latin typeface="맑은고딕"/>
                  <a:ea typeface="맑은 고딕" panose="020B0503020000020004" pitchFamily="50" charset="-127"/>
                </a:rPr>
                <a:t/>
              </a:r>
              <a:br>
                <a:rPr lang="en-US" altLang="ko-KR" sz="1000" b="1" dirty="0">
                  <a:latin typeface="맑은고딕"/>
                  <a:ea typeface="맑은 고딕" panose="020B0503020000020004" pitchFamily="50" charset="-127"/>
                </a:rPr>
              </a:b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 [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출처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] 2021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년 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고령자통계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발표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올해 노인인구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853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만명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전체 인구의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16.5% - 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백세시대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(100ssd.co.kr)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4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2.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연구배경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5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19087" y="1581805"/>
            <a:ext cx="979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고령 운전면허 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소지자수는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지속 증가추세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23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2.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연구배경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24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" name="그룹 1"/>
          <p:cNvGrpSpPr/>
          <p:nvPr/>
        </p:nvGrpSpPr>
        <p:grpSpPr>
          <a:xfrm>
            <a:off x="319087" y="2638425"/>
            <a:ext cx="10058400" cy="3435557"/>
            <a:chOff x="319087" y="2530099"/>
            <a:chExt cx="10058400" cy="3435557"/>
          </a:xfrm>
        </p:grpSpPr>
        <p:sp>
          <p:nvSpPr>
            <p:cNvPr id="34" name="직사각형 33"/>
            <p:cNvSpPr/>
            <p:nvPr/>
          </p:nvSpPr>
          <p:spPr>
            <a:xfrm>
              <a:off x="7269345" y="5457825"/>
              <a:ext cx="310814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(</a:t>
              </a:r>
              <a:r>
                <a:rPr lang="ko-KR" altLang="en-US" sz="900" b="1" dirty="0" smtClean="0">
                  <a:latin typeface="+mn-ea"/>
                </a:rPr>
                <a:t>그림</a:t>
              </a:r>
              <a:r>
                <a:rPr lang="en-US" altLang="ko-KR" sz="900" b="1" dirty="0" smtClean="0">
                  <a:latin typeface="+mn-ea"/>
                </a:rPr>
                <a:t>2) </a:t>
              </a:r>
              <a:r>
                <a:rPr lang="ko-KR" altLang="en-US" sz="900" b="1" dirty="0" smtClean="0">
                  <a:latin typeface="+mn-ea"/>
                </a:rPr>
                <a:t>자동차 면허 소지자 대비 가해자 사고 건수 비율</a:t>
              </a:r>
              <a:endParaRPr lang="en-US" altLang="ko-KR" sz="900" b="1" dirty="0" smtClean="0">
                <a:latin typeface="+mn-ea"/>
              </a:endParaRPr>
            </a:p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※ 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[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출처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] 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고령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운전자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만 명 시대 온다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… "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실수 막는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'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안전 장치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'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늘려야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" |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한국일보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(hankookilbo.com)</a:t>
              </a:r>
              <a:endPara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19087" y="2530099"/>
              <a:ext cx="9973246" cy="3004026"/>
              <a:chOff x="166687" y="2279412"/>
              <a:chExt cx="9973246" cy="3004026"/>
            </a:xfrm>
          </p:grpSpPr>
          <p:pic>
            <p:nvPicPr>
              <p:cNvPr id="1026" name="Picture 2" descr="손호성 중앙대 공공인재학부 부교수가 지난해 12월 한국노인인력개발원 간행물 '고령사회의 삶과 일'에 게재한 글에 따르면 연령대별 면허 소지자 대비 사고 건수에서 고령층으로 가도 비중이 크게 변하지 않았다. 한국노인인력개발원 홈페이지 갈무리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2170" y="2409825"/>
                <a:ext cx="3287763" cy="26150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87" y="2279412"/>
                <a:ext cx="3440349" cy="3004026"/>
              </a:xfrm>
              <a:prstGeom prst="rect">
                <a:avLst/>
              </a:prstGeom>
            </p:spPr>
          </p:pic>
          <p:grpSp>
            <p:nvGrpSpPr>
              <p:cNvPr id="6" name="그룹 5"/>
              <p:cNvGrpSpPr/>
              <p:nvPr/>
            </p:nvGrpSpPr>
            <p:grpSpPr>
              <a:xfrm>
                <a:off x="3595687" y="2409825"/>
                <a:ext cx="3316058" cy="2616490"/>
                <a:chOff x="3481200" y="2161818"/>
                <a:chExt cx="3316058" cy="2405198"/>
              </a:xfrm>
            </p:grpSpPr>
            <p:pic>
              <p:nvPicPr>
                <p:cNvPr id="35" name="Picture 2" descr="65세 이상 운전면허 소지자 증가 추이 [자료 경찰청]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81200" y="2161818"/>
                  <a:ext cx="3316058" cy="24051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4874638" y="2325250"/>
                  <a:ext cx="167640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 smtClean="0">
                      <a:latin typeface="+mn-ea"/>
                    </a:rPr>
                    <a:t>&lt;</a:t>
                  </a:r>
                  <a:r>
                    <a:rPr lang="ko-KR" altLang="en-US" sz="700" b="1" dirty="0" smtClean="0">
                      <a:latin typeface="+mn-ea"/>
                    </a:rPr>
                    <a:t>그림</a:t>
                  </a:r>
                  <a:r>
                    <a:rPr lang="en-US" altLang="ko-KR" sz="700" b="1" dirty="0" smtClean="0">
                      <a:latin typeface="+mn-ea"/>
                    </a:rPr>
                    <a:t>1&gt; </a:t>
                  </a:r>
                  <a:r>
                    <a:rPr lang="en-US" altLang="ko-KR" sz="700" b="1" dirty="0">
                      <a:latin typeface="+mn-ea"/>
                    </a:rPr>
                    <a:t>65</a:t>
                  </a:r>
                  <a:r>
                    <a:rPr lang="ko-KR" altLang="en-US" sz="700" b="1" dirty="0">
                      <a:latin typeface="+mn-ea"/>
                    </a:rPr>
                    <a:t>세 이상 운전면허소지자</a:t>
                  </a:r>
                  <a:endParaRPr lang="en-US" altLang="ko-KR" sz="700" b="1" dirty="0">
                    <a:latin typeface="+mn-ea"/>
                  </a:endParaRPr>
                </a:p>
              </p:txBody>
            </p:sp>
          </p:grpSp>
        </p:grpSp>
        <p:sp>
          <p:nvSpPr>
            <p:cNvPr id="15" name="직사각형 14"/>
            <p:cNvSpPr/>
            <p:nvPr/>
          </p:nvSpPr>
          <p:spPr>
            <a:xfrm>
              <a:off x="3856403" y="5473213"/>
              <a:ext cx="310814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(</a:t>
              </a:r>
              <a:r>
                <a:rPr lang="ko-KR" altLang="en-US" sz="900" b="1" dirty="0" smtClean="0">
                  <a:latin typeface="+mn-ea"/>
                </a:rPr>
                <a:t>그림</a:t>
              </a:r>
              <a:r>
                <a:rPr lang="en-US" altLang="ko-KR" sz="900" b="1" dirty="0" smtClean="0">
                  <a:latin typeface="+mn-ea"/>
                </a:rPr>
                <a:t>1) 65</a:t>
              </a:r>
              <a:r>
                <a:rPr lang="ko-KR" altLang="en-US" sz="900" b="1" dirty="0" smtClean="0">
                  <a:latin typeface="+mn-ea"/>
                </a:rPr>
                <a:t>세 이상 운전면허소지자</a:t>
              </a:r>
              <a:endParaRPr lang="en-US" altLang="ko-KR" sz="900" b="1" dirty="0" smtClean="0">
                <a:latin typeface="+mn-ea"/>
              </a:endParaRPr>
            </a:p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 [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출처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] [e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글중심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]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고령 운전자 또 교통사고 “면허 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반납해야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”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vs “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이동권 제한”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|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중앙일보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(joongang.co.kr)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64977" y="5530543"/>
              <a:ext cx="24497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※ [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데이터 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출처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경찰청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경기도운전면허소지현황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2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4082</Words>
  <Application>Microsoft Office PowerPoint</Application>
  <PresentationFormat>사용자 지정</PresentationFormat>
  <Paragraphs>1075</Paragraphs>
  <Slides>36</Slides>
  <Notes>6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Adobe 고딕 Std B</vt:lpstr>
      <vt:lpstr>THELuxGoB</vt:lpstr>
      <vt:lpstr>THELuxGoR</vt:lpstr>
      <vt:lpstr>맑은 고딕</vt:lpstr>
      <vt:lpstr>맑은고딕</vt:lpstr>
      <vt:lpstr>Adobe Garamond Pro Bold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ksj</cp:lastModifiedBy>
  <cp:revision>305</cp:revision>
  <dcterms:created xsi:type="dcterms:W3CDTF">2024-05-18T02:44:30Z</dcterms:created>
  <dcterms:modified xsi:type="dcterms:W3CDTF">2024-07-19T05:52:47Z</dcterms:modified>
</cp:coreProperties>
</file>