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76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301" r:id="rId12"/>
    <p:sldId id="274" r:id="rId13"/>
    <p:sldId id="27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5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014618" y="2028825"/>
            <a:ext cx="527236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교통사고 감소를 위한 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데이터 분석</a:t>
            </a:r>
            <a:endParaRPr 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" y="6730890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6"/>
          <p:cNvSpPr txBox="1"/>
          <p:nvPr/>
        </p:nvSpPr>
        <p:spPr>
          <a:xfrm>
            <a:off x="166687" y="6876209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박범철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0614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18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90614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4761825"/>
            <a:ext cx="4506000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9614" y="4761825"/>
            <a:ext cx="4506000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r="8181"/>
          <a:stretch/>
        </p:blipFill>
        <p:spPr>
          <a:xfrm>
            <a:off x="5454397" y="2410270"/>
            <a:ext cx="4516434" cy="180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2410270"/>
            <a:ext cx="4506000" cy="180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508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연령별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69541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08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9541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법규위반별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63709"/>
              </p:ext>
            </p:extLst>
          </p:nvPr>
        </p:nvGraphicFramePr>
        <p:xfrm>
          <a:off x="671887" y="2029425"/>
          <a:ext cx="935639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18">
                  <a:extLst>
                    <a:ext uri="{9D8B030D-6E8A-4147-A177-3AD203B41FA5}">
                      <a16:colId xmlns:a16="http://schemas.microsoft.com/office/drawing/2014/main" val="1289256319"/>
                    </a:ext>
                  </a:extLst>
                </a:gridCol>
                <a:gridCol w="731409">
                  <a:extLst>
                    <a:ext uri="{9D8B030D-6E8A-4147-A177-3AD203B41FA5}">
                      <a16:colId xmlns:a16="http://schemas.microsoft.com/office/drawing/2014/main" val="1128052659"/>
                    </a:ext>
                  </a:extLst>
                </a:gridCol>
                <a:gridCol w="2938829">
                  <a:extLst>
                    <a:ext uri="{9D8B030D-6E8A-4147-A177-3AD203B41FA5}">
                      <a16:colId xmlns:a16="http://schemas.microsoft.com/office/drawing/2014/main" val="4024919616"/>
                    </a:ext>
                  </a:extLst>
                </a:gridCol>
                <a:gridCol w="1011348">
                  <a:extLst>
                    <a:ext uri="{9D8B030D-6E8A-4147-A177-3AD203B41FA5}">
                      <a16:colId xmlns:a16="http://schemas.microsoft.com/office/drawing/2014/main" val="744358786"/>
                    </a:ext>
                  </a:extLst>
                </a:gridCol>
                <a:gridCol w="1011348">
                  <a:extLst>
                    <a:ext uri="{9D8B030D-6E8A-4147-A177-3AD203B41FA5}">
                      <a16:colId xmlns:a16="http://schemas.microsoft.com/office/drawing/2014/main" val="3636069597"/>
                    </a:ext>
                  </a:extLst>
                </a:gridCol>
                <a:gridCol w="1387573">
                  <a:extLst>
                    <a:ext uri="{9D8B030D-6E8A-4147-A177-3AD203B41FA5}">
                      <a16:colId xmlns:a16="http://schemas.microsoft.com/office/drawing/2014/main" val="3891952698"/>
                    </a:ext>
                  </a:extLst>
                </a:gridCol>
                <a:gridCol w="1387573">
                  <a:extLst>
                    <a:ext uri="{9D8B030D-6E8A-4147-A177-3AD203B41FA5}">
                      <a16:colId xmlns:a16="http://schemas.microsoft.com/office/drawing/2014/main" val="628027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사고건수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384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543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2021, 2022, 2023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(750)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(561)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(4.641333)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(4.331551)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321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(182)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 (130)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(4.860606)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(4.074534)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4319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733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5848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장안구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2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고색동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망포동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송죽동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38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12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553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17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보도통행중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정면충돌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공작물충돌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269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14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교차로부근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고가도로위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398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~ 93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44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5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원동기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038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교차로운행방법위반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4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사고 발생 위험 지표 생성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68287" y="1353225"/>
            <a:ext cx="936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68287" y="1353225"/>
            <a:ext cx="9360000" cy="5400000"/>
            <a:chOff x="668287" y="1353225"/>
            <a:chExt cx="9360000" cy="5400000"/>
          </a:xfrm>
        </p:grpSpPr>
        <p:grpSp>
          <p:nvGrpSpPr>
            <p:cNvPr id="20" name="그룹 19"/>
            <p:cNvGrpSpPr/>
            <p:nvPr/>
          </p:nvGrpSpPr>
          <p:grpSpPr>
            <a:xfrm>
              <a:off x="668287" y="1353225"/>
              <a:ext cx="9360000" cy="2664000"/>
              <a:chOff x="668287" y="1353225"/>
              <a:chExt cx="9360000" cy="2664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668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84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68287" y="4089225"/>
              <a:ext cx="9360000" cy="2664000"/>
              <a:chOff x="668287" y="1353225"/>
              <a:chExt cx="9360000" cy="26640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68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84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4" y="2208477"/>
            <a:ext cx="4420694" cy="1328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43" y="2864564"/>
            <a:ext cx="2624004" cy="2657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784" y="1606794"/>
            <a:ext cx="2347117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요인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주야간</a:t>
            </a:r>
            <a:r>
              <a:rPr lang="en-US" altLang="ko-KR" sz="1579" dirty="0"/>
              <a:t>, </a:t>
            </a:r>
            <a:r>
              <a:rPr lang="ko-KR" altLang="en-US" sz="1579" dirty="0"/>
              <a:t>구</a:t>
            </a:r>
            <a:r>
              <a:rPr lang="en-US" altLang="ko-KR" sz="1579" dirty="0"/>
              <a:t>, </a:t>
            </a:r>
            <a:r>
              <a:rPr lang="ko-KR" altLang="en-US" sz="1579" dirty="0"/>
              <a:t>노면</a:t>
            </a:r>
            <a:r>
              <a:rPr lang="en-US" altLang="ko-KR" sz="1579" dirty="0"/>
              <a:t>, </a:t>
            </a:r>
            <a:r>
              <a:rPr lang="ko-KR" altLang="en-US" sz="1579" dirty="0"/>
              <a:t>기상</a:t>
            </a:r>
            <a:endParaRPr lang="en-US" altLang="ko-KR" sz="1579" dirty="0"/>
          </a:p>
        </p:txBody>
      </p:sp>
      <p:sp>
        <p:nvSpPr>
          <p:cNvPr id="7" name="TextBox 6"/>
          <p:cNvSpPr txBox="1"/>
          <p:nvPr/>
        </p:nvSpPr>
        <p:spPr>
          <a:xfrm>
            <a:off x="5690912" y="2173848"/>
            <a:ext cx="4153701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/>
              <a:t>요인 조합 </a:t>
            </a:r>
            <a:r>
              <a:rPr lang="en-US" altLang="ko-KR" sz="1579" dirty="0"/>
              <a:t>= 2 </a:t>
            </a:r>
            <a:r>
              <a:rPr lang="ko-KR" altLang="en-US" sz="1579" dirty="0"/>
              <a:t>* </a:t>
            </a:r>
            <a:r>
              <a:rPr lang="en-US" altLang="ko-KR" sz="1579" dirty="0"/>
              <a:t>4 </a:t>
            </a:r>
            <a:r>
              <a:rPr lang="ko-KR" altLang="en-US" sz="1579" dirty="0"/>
              <a:t>* </a:t>
            </a:r>
            <a:r>
              <a:rPr lang="en-US" altLang="ko-KR" sz="1579" dirty="0"/>
              <a:t>5 </a:t>
            </a:r>
            <a:r>
              <a:rPr lang="ko-KR" altLang="en-US" sz="1579" dirty="0"/>
              <a:t>* </a:t>
            </a:r>
            <a:r>
              <a:rPr lang="en-US" altLang="ko-KR" sz="1579" dirty="0"/>
              <a:t>5 = 200</a:t>
            </a:r>
          </a:p>
          <a:p>
            <a:r>
              <a:rPr lang="en-US" altLang="ko-KR" sz="1579" dirty="0"/>
              <a:t>-&gt; </a:t>
            </a:r>
            <a:r>
              <a:rPr lang="ko-KR" altLang="en-US" sz="1579" dirty="0"/>
              <a:t>발생 가능한 모든 상황에 따라 위험도 부여</a:t>
            </a:r>
            <a:r>
              <a:rPr lang="en-US" altLang="ko-KR" sz="1579" dirty="0"/>
              <a:t> 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1296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17" y="1596148"/>
            <a:ext cx="7036341" cy="4370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" y="980486"/>
            <a:ext cx="1654620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/>
              <a:t>데이터 전처리</a:t>
            </a:r>
            <a:endParaRPr lang="en-US" altLang="ko-KR" sz="1579" dirty="0"/>
          </a:p>
          <a:p>
            <a:r>
              <a:rPr lang="en-US" altLang="ko-KR" sz="1579" dirty="0"/>
              <a:t>- ‘</a:t>
            </a:r>
            <a:r>
              <a:rPr lang="ko-KR" altLang="en-US" sz="1579" dirty="0" err="1"/>
              <a:t>사고건수</a:t>
            </a:r>
            <a:r>
              <a:rPr lang="en-US" altLang="ko-KR" sz="1579" dirty="0"/>
              <a:t>’</a:t>
            </a:r>
            <a:r>
              <a:rPr lang="ko-KR" altLang="en-US" sz="1579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65006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96" y="906721"/>
            <a:ext cx="4712362" cy="5682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" y="980486"/>
            <a:ext cx="2654894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 err="1"/>
              <a:t>요인별</a:t>
            </a:r>
            <a:r>
              <a:rPr lang="ko-KR" altLang="en-US" sz="1579" dirty="0"/>
              <a:t> 순위 역순 </a:t>
            </a:r>
            <a:r>
              <a:rPr lang="en-US" altLang="ko-KR" sz="1579" dirty="0"/>
              <a:t>risk</a:t>
            </a:r>
          </a:p>
          <a:p>
            <a:r>
              <a:rPr lang="en-US" altLang="ko-KR" sz="1579" dirty="0"/>
              <a:t>- </a:t>
            </a:r>
            <a:r>
              <a:rPr lang="ko-KR" altLang="en-US" sz="1579" dirty="0" err="1"/>
              <a:t>사고건수가</a:t>
            </a:r>
            <a:r>
              <a:rPr lang="ko-KR" altLang="en-US" sz="1579" dirty="0"/>
              <a:t> 많을수록 큰 값</a:t>
            </a:r>
            <a:endParaRPr lang="en-US" altLang="ko-KR" sz="1579" dirty="0"/>
          </a:p>
          <a:p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284147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59" y="2306468"/>
            <a:ext cx="6877563" cy="3384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0" y="980486"/>
            <a:ext cx="3733714" cy="106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합계</a:t>
            </a:r>
            <a:endParaRPr lang="en-US" altLang="ko-KR" sz="1579" dirty="0"/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total_risk</a:t>
            </a:r>
            <a:r>
              <a:rPr lang="en-US" altLang="ko-KR" sz="1579" dirty="0"/>
              <a:t> </a:t>
            </a:r>
          </a:p>
          <a:p>
            <a:r>
              <a:rPr lang="en-US" altLang="ko-KR" sz="1579" dirty="0"/>
              <a:t>     = 2.0 + 4.0 + 5.0 + 5.0 = 16.0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22626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280" y="980486"/>
            <a:ext cx="4801314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* 상관계수</a:t>
            </a:r>
            <a:endParaRPr lang="en-US" altLang="ko-KR" sz="1579" dirty="0"/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corr_risk</a:t>
            </a:r>
            <a:r>
              <a:rPr lang="en-US" altLang="ko-KR" sz="1579" dirty="0"/>
              <a:t> </a:t>
            </a:r>
          </a:p>
          <a:p>
            <a:r>
              <a:rPr lang="en-US" altLang="ko-KR" sz="1579" dirty="0"/>
              <a:t>     = </a:t>
            </a:r>
            <a:r>
              <a:rPr lang="ko-KR" altLang="en-US" sz="1579" dirty="0" err="1"/>
              <a:t>요인별</a:t>
            </a:r>
            <a:r>
              <a:rPr lang="ko-KR" altLang="en-US" sz="1579" dirty="0"/>
              <a:t> 순위</a:t>
            </a:r>
            <a:r>
              <a:rPr lang="en-US" altLang="ko-KR" sz="1579" dirty="0"/>
              <a:t>(risk) * (</a:t>
            </a:r>
            <a:r>
              <a:rPr lang="ko-KR" altLang="en-US" sz="1579" dirty="0"/>
              <a:t>상관계수</a:t>
            </a:r>
            <a:r>
              <a:rPr lang="en-US" altLang="ko-KR" sz="1579" dirty="0"/>
              <a:t>(</a:t>
            </a:r>
            <a:r>
              <a:rPr lang="en-US" altLang="ko-KR" sz="1579" dirty="0" err="1"/>
              <a:t>corr</a:t>
            </a:r>
            <a:r>
              <a:rPr lang="en-US" altLang="ko-KR" sz="1579" dirty="0"/>
              <a:t>) + 1)	</a:t>
            </a:r>
          </a:p>
          <a:p>
            <a:r>
              <a:rPr lang="en-US" altLang="ko-KR" sz="1579" dirty="0"/>
              <a:t>     = 2.0 * (0.21+1) + 4.0 * (0.48+1) </a:t>
            </a:r>
          </a:p>
          <a:p>
            <a:r>
              <a:rPr lang="en-US" altLang="ko-KR" sz="1579" dirty="0"/>
              <a:t>        + 5.0 * (0.6+1) + 5.0 * (0.6+1) = 24.34</a:t>
            </a:r>
            <a:endParaRPr lang="ko-KR" altLang="en-US" sz="1579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" y="2698146"/>
            <a:ext cx="7069768" cy="39243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58" y="773014"/>
            <a:ext cx="4634603" cy="2774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43" y="4541967"/>
            <a:ext cx="4278630" cy="20805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8887" y="5173756"/>
            <a:ext cx="2640466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>
                <a:solidFill>
                  <a:schemeClr val="bg1"/>
                </a:solidFill>
              </a:rPr>
              <a:t>값의 범위를 넓히기 위해 </a:t>
            </a:r>
            <a:r>
              <a:rPr lang="en-US" altLang="ko-KR" sz="1579" dirty="0">
                <a:solidFill>
                  <a:schemeClr val="bg1"/>
                </a:solidFill>
              </a:rPr>
              <a:t>+1</a:t>
            </a:r>
            <a:r>
              <a:rPr lang="ko-KR" altLang="en-US" sz="1579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4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8" y="864937"/>
            <a:ext cx="5899830" cy="830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3" y="1884454"/>
            <a:ext cx="5352676" cy="462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1" y="980486"/>
            <a:ext cx="3513719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 err="1"/>
              <a:t>요인별</a:t>
            </a:r>
            <a:r>
              <a:rPr lang="ko-KR" altLang="en-US" sz="1579" b="1" dirty="0"/>
              <a:t> </a:t>
            </a:r>
            <a:r>
              <a:rPr lang="en-US" altLang="ko-KR" sz="1579" b="1" dirty="0"/>
              <a:t>ECLO </a:t>
            </a:r>
            <a:r>
              <a:rPr lang="ko-KR" altLang="en-US" sz="1579" b="1" dirty="0"/>
              <a:t>계산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총 </a:t>
            </a:r>
            <a:r>
              <a:rPr lang="ko-KR" altLang="en-US" sz="1579" dirty="0" err="1"/>
              <a:t>사상자수로</a:t>
            </a:r>
            <a:r>
              <a:rPr lang="ko-KR" altLang="en-US" sz="1579" dirty="0"/>
              <a:t> 계산된 </a:t>
            </a:r>
            <a:r>
              <a:rPr lang="en-US" altLang="ko-KR" sz="1579" dirty="0"/>
              <a:t>ECLO </a:t>
            </a:r>
            <a:r>
              <a:rPr lang="ko-KR" altLang="en-US" sz="1579" dirty="0"/>
              <a:t>지수를 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 err="1"/>
              <a:t>사고건수로</a:t>
            </a:r>
            <a:r>
              <a:rPr lang="ko-KR" altLang="en-US" sz="1579" dirty="0"/>
              <a:t> 나눔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31" y="4245221"/>
            <a:ext cx="5397347" cy="22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Object 2"/>
          <p:cNvSpPr txBox="1"/>
          <p:nvPr/>
        </p:nvSpPr>
        <p:spPr>
          <a:xfrm>
            <a:off x="644291" y="1646839"/>
            <a:ext cx="392359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32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/>
            </a:r>
            <a:br>
              <a:rPr lang="en-US" sz="32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</a:br>
            <a:r>
              <a:rPr lang="ko-KR" altLang="en-US" sz="32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수행과정</a:t>
            </a:r>
            <a:endParaRPr lang="en-US" sz="32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648421" y="1354937"/>
            <a:ext cx="19576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M" pitchFamily="34" charset="0"/>
              </a:rPr>
              <a:t>details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48555" y="1735672"/>
            <a:ext cx="3514884" cy="2868719"/>
            <a:chOff x="4998039" y="1889001"/>
            <a:chExt cx="3514884" cy="2868719"/>
          </a:xfrm>
        </p:grpSpPr>
        <p:sp>
          <p:nvSpPr>
            <p:cNvPr id="21" name="Object 5"/>
            <p:cNvSpPr txBox="1"/>
            <p:nvPr/>
          </p:nvSpPr>
          <p:spPr>
            <a:xfrm>
              <a:off x="5067899" y="2172397"/>
              <a:ext cx="3188562" cy="25853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1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 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수집 및 탐색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2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 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전처리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3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분석</a:t>
              </a:r>
              <a:endParaRPr lang="en-US" altLang="ko-KR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4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사고 발생 위험 지표 생성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5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시각화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1001"/>
            <p:cNvGrpSpPr/>
            <p:nvPr/>
          </p:nvGrpSpPr>
          <p:grpSpPr>
            <a:xfrm>
              <a:off x="4998039" y="1889001"/>
              <a:ext cx="3514884" cy="79539"/>
              <a:chOff x="6070960" y="2545965"/>
              <a:chExt cx="3514884" cy="79539"/>
            </a:xfrm>
          </p:grpSpPr>
          <p:pic>
            <p:nvPicPr>
              <p:cNvPr id="23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70960" y="2545965"/>
                <a:ext cx="3514884" cy="79539"/>
              </a:xfrm>
              <a:prstGeom prst="rect">
                <a:avLst/>
              </a:prstGeom>
            </p:spPr>
          </p:pic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83" y="973574"/>
            <a:ext cx="6200671" cy="150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83" y="2720804"/>
            <a:ext cx="6200671" cy="382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280" y="980486"/>
            <a:ext cx="3896836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</a:t>
            </a:r>
            <a:r>
              <a:rPr lang="en-US" altLang="ko-KR" sz="1579" dirty="0"/>
              <a:t>+ ECLO</a:t>
            </a:r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eclo_risk_sum</a:t>
            </a:r>
            <a:endParaRPr lang="en-US" altLang="ko-KR" sz="1579" dirty="0"/>
          </a:p>
          <a:p>
            <a:r>
              <a:rPr lang="en-US" altLang="ko-KR" sz="1579" dirty="0"/>
              <a:t>     = 2.0 + 4.476796 + 4.0 + 4.588551 </a:t>
            </a:r>
          </a:p>
          <a:p>
            <a:r>
              <a:rPr lang="en-US" altLang="ko-KR" sz="1579" dirty="0"/>
              <a:t>        + 5.0 + 4.444769 + 5.0 + 4.460808 </a:t>
            </a:r>
          </a:p>
          <a:p>
            <a:r>
              <a:rPr lang="en-US" altLang="ko-KR" sz="1579" dirty="0"/>
              <a:t>     = 33.970924</a:t>
            </a:r>
            <a:endParaRPr lang="ko-KR" altLang="en-US" sz="1579" dirty="0"/>
          </a:p>
        </p:txBody>
      </p:sp>
      <p:sp>
        <p:nvSpPr>
          <p:cNvPr id="9" name="TextBox 8"/>
          <p:cNvSpPr txBox="1"/>
          <p:nvPr/>
        </p:nvSpPr>
        <p:spPr>
          <a:xfrm>
            <a:off x="100280" y="2665701"/>
            <a:ext cx="3896836" cy="1793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* </a:t>
            </a:r>
            <a:r>
              <a:rPr lang="en-US" altLang="ko-KR" sz="1579" dirty="0"/>
              <a:t>ECLO</a:t>
            </a:r>
          </a:p>
          <a:p>
            <a:r>
              <a:rPr lang="en-US" altLang="ko-KR" sz="1579" dirty="0"/>
              <a:t>-&gt; </a:t>
            </a:r>
            <a:r>
              <a:rPr lang="ko-KR" altLang="en-US" sz="1579" dirty="0">
                <a:solidFill>
                  <a:srgbClr val="FF0000"/>
                </a:solidFill>
              </a:rPr>
              <a:t>예보 지도에 사용</a:t>
            </a:r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b="1" dirty="0" err="1">
                <a:solidFill>
                  <a:srgbClr val="FF0000"/>
                </a:solidFill>
              </a:rPr>
              <a:t>eclo_risk_mul</a:t>
            </a:r>
            <a:endParaRPr lang="en-US" altLang="ko-KR" sz="1579" b="1" dirty="0">
              <a:solidFill>
                <a:srgbClr val="FF0000"/>
              </a:solidFill>
            </a:endParaRPr>
          </a:p>
          <a:p>
            <a:r>
              <a:rPr lang="en-US" altLang="ko-KR" sz="1579" dirty="0"/>
              <a:t>     = 2.0 * 4.476796 + 4.0 * 4.588551 </a:t>
            </a:r>
          </a:p>
          <a:p>
            <a:r>
              <a:rPr lang="en-US" altLang="ko-KR" sz="1579" dirty="0"/>
              <a:t>        + 5.0 * 4.444769 + 5.0 * 4.460808 </a:t>
            </a:r>
          </a:p>
          <a:p>
            <a:r>
              <a:rPr lang="en-US" altLang="ko-KR" sz="1579" dirty="0"/>
              <a:t>     = 71.835680</a:t>
            </a:r>
          </a:p>
        </p:txBody>
      </p:sp>
    </p:spTree>
    <p:extLst>
      <p:ext uri="{BB962C8B-B14F-4D97-AF65-F5344CB8AC3E}">
        <p14:creationId xmlns:p14="http://schemas.microsoft.com/office/powerpoint/2010/main" val="368458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5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시각화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5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9825" y="2131917"/>
            <a:ext cx="7293984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7" b="1" err="1"/>
              <a:t>조회시점의</a:t>
            </a:r>
            <a:r>
              <a:rPr lang="ko-KR" altLang="en-US" sz="2807" b="1" dirty="0"/>
              <a:t> 수원 지역별 교통사고 발생 위험도</a:t>
            </a:r>
          </a:p>
        </p:txBody>
      </p:sp>
    </p:spTree>
    <p:extLst>
      <p:ext uri="{BB962C8B-B14F-4D97-AF65-F5344CB8AC3E}">
        <p14:creationId xmlns:p14="http://schemas.microsoft.com/office/powerpoint/2010/main" val="333547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81" y="3075284"/>
            <a:ext cx="3819012" cy="1412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280" y="980486"/>
            <a:ext cx="4783682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주야간 정보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en-US" altLang="ko-KR" sz="1579" dirty="0" err="1"/>
              <a:t>datetime.now</a:t>
            </a:r>
            <a:r>
              <a:rPr lang="en-US" altLang="ko-KR" sz="1579" dirty="0"/>
              <a:t>()</a:t>
            </a:r>
          </a:p>
          <a:p>
            <a:pPr marL="250688" indent="-250688">
              <a:buFontTx/>
              <a:buChar char="-"/>
            </a:pPr>
            <a:endParaRPr lang="en-US" altLang="ko-KR" sz="1579" dirty="0"/>
          </a:p>
          <a:p>
            <a:r>
              <a:rPr lang="ko-KR" altLang="en-US" sz="1579" dirty="0"/>
              <a:t>수도권</a:t>
            </a:r>
            <a:r>
              <a:rPr lang="en-US" altLang="ko-KR" sz="1579" dirty="0"/>
              <a:t>:</a:t>
            </a:r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주간</a:t>
            </a:r>
            <a:r>
              <a:rPr lang="en-US" altLang="ko-KR" sz="1579" dirty="0"/>
              <a:t>: </a:t>
            </a:r>
            <a:r>
              <a:rPr lang="ko-KR" altLang="en-US" sz="1579" dirty="0"/>
              <a:t>오전 </a:t>
            </a:r>
            <a:r>
              <a:rPr lang="en-US" altLang="ko-KR" sz="1579" dirty="0"/>
              <a:t>7</a:t>
            </a:r>
            <a:r>
              <a:rPr lang="ko-KR" altLang="en-US" sz="1579" dirty="0"/>
              <a:t>시부터 오후 </a:t>
            </a:r>
            <a:r>
              <a:rPr lang="en-US" altLang="ko-KR" sz="1579" dirty="0"/>
              <a:t>8</a:t>
            </a:r>
            <a:r>
              <a:rPr lang="ko-KR" altLang="en-US" sz="1579" dirty="0"/>
              <a:t>시까지 </a:t>
            </a:r>
            <a:r>
              <a:rPr lang="en-US" altLang="ko-KR" sz="1579" dirty="0"/>
              <a:t>(13</a:t>
            </a:r>
            <a:r>
              <a:rPr lang="ko-KR" altLang="en-US" sz="1579" dirty="0"/>
              <a:t>시간</a:t>
            </a:r>
            <a:r>
              <a:rPr lang="en-US" altLang="ko-KR" sz="1579" dirty="0"/>
              <a:t>)</a:t>
            </a:r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야간</a:t>
            </a:r>
            <a:r>
              <a:rPr lang="en-US" altLang="ko-KR" sz="1579" dirty="0"/>
              <a:t>: </a:t>
            </a:r>
            <a:r>
              <a:rPr lang="ko-KR" altLang="en-US" sz="1579" dirty="0"/>
              <a:t>오후 </a:t>
            </a:r>
            <a:r>
              <a:rPr lang="en-US" altLang="ko-KR" sz="1579" dirty="0"/>
              <a:t>8</a:t>
            </a:r>
            <a:r>
              <a:rPr lang="ko-KR" altLang="en-US" sz="1579" dirty="0"/>
              <a:t>시부터 다음 날 오전 </a:t>
            </a:r>
            <a:r>
              <a:rPr lang="en-US" altLang="ko-KR" sz="1579" dirty="0"/>
              <a:t>7</a:t>
            </a:r>
            <a:r>
              <a:rPr lang="ko-KR" altLang="en-US" sz="1579" dirty="0"/>
              <a:t>시까지 </a:t>
            </a:r>
            <a:r>
              <a:rPr lang="en-US" altLang="ko-KR" sz="1579" dirty="0"/>
              <a:t>(11</a:t>
            </a:r>
            <a:r>
              <a:rPr lang="ko-KR" altLang="en-US" sz="1579" dirty="0"/>
              <a:t>시간</a:t>
            </a:r>
            <a:r>
              <a:rPr lang="en-US" altLang="ko-KR" sz="1579" dirty="0"/>
              <a:t>)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133990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94" y="1433193"/>
            <a:ext cx="7738303" cy="5214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280" y="980486"/>
            <a:ext cx="2113079" cy="179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지역별 날씨 정보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기준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날씨 </a:t>
            </a:r>
            <a:r>
              <a:rPr lang="en-US" altLang="ko-KR" sz="1579" dirty="0"/>
              <a:t>ex) </a:t>
            </a:r>
            <a:r>
              <a:rPr lang="ko-KR" altLang="en-US" sz="1579" dirty="0"/>
              <a:t>맑음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온도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습도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강수량</a:t>
            </a:r>
          </a:p>
        </p:txBody>
      </p:sp>
    </p:spTree>
    <p:extLst>
      <p:ext uri="{BB962C8B-B14F-4D97-AF65-F5344CB8AC3E}">
        <p14:creationId xmlns:p14="http://schemas.microsoft.com/office/powerpoint/2010/main" val="1073398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80" y="980486"/>
            <a:ext cx="3047629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기상상태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정보 기준 </a:t>
            </a:r>
            <a:r>
              <a:rPr lang="ko-KR" altLang="en-US" sz="1579" dirty="0" err="1"/>
              <a:t>조건문</a:t>
            </a:r>
            <a:endParaRPr lang="ko-KR" altLang="en-US" sz="1579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45" y="2565526"/>
            <a:ext cx="8089285" cy="2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80" y="980486"/>
            <a:ext cx="3047629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노면상태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정보 기준 </a:t>
            </a:r>
            <a:r>
              <a:rPr lang="ko-KR" altLang="en-US" sz="1579" dirty="0" err="1"/>
              <a:t>조건문</a:t>
            </a:r>
            <a:endParaRPr lang="ko-KR" altLang="en-US" sz="1579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2" y="1182492"/>
            <a:ext cx="5089230" cy="51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8" y="1458263"/>
            <a:ext cx="4927862" cy="49346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92" y="1458263"/>
            <a:ext cx="5022376" cy="253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0" y="980486"/>
            <a:ext cx="2954655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조건에 따른 위험지수 추출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57" y="4122952"/>
            <a:ext cx="4560644" cy="22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80" y="980486"/>
            <a:ext cx="1867819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수원시 지도 시각화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25" y="1142501"/>
            <a:ext cx="6092034" cy="5281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8" y="1449157"/>
            <a:ext cx="4261917" cy="5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1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수집 및 탐색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353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84287" y="4089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6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2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79716"/>
              </p:ext>
            </p:extLst>
          </p:nvPr>
        </p:nvGraphicFramePr>
        <p:xfrm>
          <a:off x="1018517" y="2048902"/>
          <a:ext cx="394354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732441">
                  <a:extLst>
                    <a:ext uri="{9D8B030D-6E8A-4147-A177-3AD203B41FA5}">
                      <a16:colId xmlns:a16="http://schemas.microsoft.com/office/drawing/2014/main" val="1157946690"/>
                    </a:ext>
                  </a:extLst>
                </a:gridCol>
                <a:gridCol w="998093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2923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사고일시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 00:00:00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027876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9735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17467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37363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9237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740"/>
              </p:ext>
            </p:extLst>
          </p:nvPr>
        </p:nvGraphicFramePr>
        <p:xfrm>
          <a:off x="5581576" y="2048902"/>
          <a:ext cx="42494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046699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권선구 권선동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798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25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26197"/>
              </p:ext>
            </p:extLst>
          </p:nvPr>
        </p:nvGraphicFramePr>
        <p:xfrm>
          <a:off x="865576" y="47800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440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1,880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데이터 중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누락 데이터 확인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‘0’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en-US" altLang="ko-KR" sz="14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상해정도</a:t>
                      </a:r>
                      <a:endParaRPr lang="en-US" altLang="ko-KR" sz="14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70936"/>
              </p:ext>
            </p:extLst>
          </p:nvPr>
        </p:nvGraphicFramePr>
        <p:xfrm>
          <a:off x="5581576" y="47800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8819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4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(65)</a:t>
                      </a:r>
                    </a:p>
                    <a:p>
                      <a:pPr algn="l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미분류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‘0’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8819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4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6" y="2111562"/>
            <a:ext cx="4468843" cy="159348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19220" y="2060762"/>
            <a:ext cx="4374135" cy="1847543"/>
            <a:chOff x="5500687" y="2060762"/>
            <a:chExt cx="4374135" cy="18475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87" y="2060762"/>
              <a:ext cx="2779313" cy="98980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5482" y="2164646"/>
              <a:ext cx="2489340" cy="1743659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62" y="5153025"/>
            <a:ext cx="4472050" cy="10049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885" y="4738490"/>
            <a:ext cx="3740805" cy="189721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4287" y="1353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84287" y="4089225"/>
            <a:ext cx="4644000" cy="266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6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02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353225"/>
            <a:ext cx="4644000" cy="54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데이터 추출 및 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01" y="2138163"/>
            <a:ext cx="4435772" cy="174719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6287" y="4233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56" y="4764825"/>
            <a:ext cx="4456063" cy="109090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859631" y="5855728"/>
            <a:ext cx="4261313" cy="8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=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10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5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 3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1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r="49905"/>
          <a:stretch/>
        </p:blipFill>
        <p:spPr>
          <a:xfrm>
            <a:off x="5501101" y="4238626"/>
            <a:ext cx="2639458" cy="18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101" y="2138163"/>
            <a:ext cx="4410372" cy="19997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rcRect l="52788"/>
          <a:stretch/>
        </p:blipFill>
        <p:spPr>
          <a:xfrm>
            <a:off x="7423919" y="4789584"/>
            <a:ext cx="248755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759121" y="2410270"/>
            <a:ext cx="4462333" cy="180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5472631" y="2410270"/>
            <a:ext cx="4462333" cy="180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759121" y="4761825"/>
            <a:ext cx="4462333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9394"/>
          <a:stretch/>
        </p:blipFill>
        <p:spPr>
          <a:xfrm>
            <a:off x="5511099" y="4761825"/>
            <a:ext cx="4385396" cy="1800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1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8766"/>
          <a:stretch/>
        </p:blipFill>
        <p:spPr>
          <a:xfrm>
            <a:off x="757480" y="2410270"/>
            <a:ext cx="4465614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2410270"/>
            <a:ext cx="4465614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9394"/>
          <a:stretch/>
        </p:blipFill>
        <p:spPr>
          <a:xfrm>
            <a:off x="797589" y="4761825"/>
            <a:ext cx="4385396" cy="180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4761825"/>
            <a:ext cx="4465614" cy="1800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5526997" y="2410270"/>
            <a:ext cx="4353600" cy="180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813487" y="4761825"/>
            <a:ext cx="4353600" cy="180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0797" y="4761825"/>
            <a:ext cx="4506000" cy="180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37287" y="2410270"/>
            <a:ext cx="4506000" cy="180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0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965</Words>
  <Application>Microsoft Office PowerPoint</Application>
  <PresentationFormat>사용자 지정</PresentationFormat>
  <Paragraphs>304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?? ??</vt:lpstr>
      <vt:lpstr>THELuxGoB</vt:lpstr>
      <vt:lpstr>THELuxGoM</vt:lpstr>
      <vt:lpstr>THELuxGoR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ksj</cp:lastModifiedBy>
  <cp:revision>44</cp:revision>
  <dcterms:created xsi:type="dcterms:W3CDTF">2024-05-18T02:44:30Z</dcterms:created>
  <dcterms:modified xsi:type="dcterms:W3CDTF">2024-05-20T08:35:59Z</dcterms:modified>
</cp:coreProperties>
</file>