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69" r:id="rId2"/>
    <p:sldId id="442" r:id="rId3"/>
    <p:sldId id="439" r:id="rId4"/>
  </p:sldIdLst>
  <p:sldSz cx="10696575" cy="7562850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00A2"/>
    <a:srgbClr val="6600CC"/>
    <a:srgbClr val="FFFFFF"/>
    <a:srgbClr val="2CB1AE"/>
    <a:srgbClr val="33CCCC"/>
    <a:srgbClr val="FF3333"/>
    <a:srgbClr val="D16170"/>
    <a:srgbClr val="FFCC00"/>
    <a:srgbClr val="CDEEFF"/>
    <a:srgbClr val="FF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5" autoAdjust="0"/>
    <p:restoredTop sz="94660"/>
  </p:normalViewPr>
  <p:slideViewPr>
    <p:cSldViewPr>
      <p:cViewPr varScale="1">
        <p:scale>
          <a:sx n="98" d="100"/>
          <a:sy n="98" d="100"/>
        </p:scale>
        <p:origin x="102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262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83075" y="0"/>
            <a:ext cx="3278188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3D2193-173F-4431-83D8-364C854DC802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28725" y="1336675"/>
            <a:ext cx="5105400" cy="3609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148263"/>
            <a:ext cx="6051550" cy="42116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6000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83075" y="10160000"/>
            <a:ext cx="3278188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39340-95B5-46A0-BB9E-8A97E8BA5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449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39340-95B5-46A0-BB9E-8A97E8BA560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718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https://i.pinimg.com/564x/51/9e/b7/519eb7fe4346922cab00e3dc5a0f2a33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" y="-81946"/>
            <a:ext cx="10696575" cy="764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bject 2"/>
          <p:cNvSpPr txBox="1"/>
          <p:nvPr userDrawn="1"/>
        </p:nvSpPr>
        <p:spPr>
          <a:xfrm>
            <a:off x="1469378" y="2204647"/>
            <a:ext cx="7758100" cy="78325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tIns="144000" bIns="144000" rtlCol="0" anchor="ctr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고령 교통사고 감소를 위한 데이터 분석</a:t>
            </a:r>
            <a:endParaRPr lang="en-US" altLang="ko-KR" sz="32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LuxGoB" pitchFamily="34" charset="0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281" y="6829425"/>
            <a:ext cx="10696294" cy="65997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bject 6"/>
          <p:cNvSpPr txBox="1"/>
          <p:nvPr userDrawn="1"/>
        </p:nvSpPr>
        <p:spPr>
          <a:xfrm>
            <a:off x="166687" y="6974744"/>
            <a:ext cx="53202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 smtClean="0">
                <a:solidFill>
                  <a:srgbClr val="001736"/>
                </a:solidFill>
                <a:latin typeface="맑은 고딕" panose="020B0503020000020004" pitchFamily="50" charset="-127"/>
                <a:ea typeface="+mn-ea"/>
              </a:rPr>
              <a:t>홍해림</a:t>
            </a:r>
            <a:r>
              <a:rPr lang="en-US" altLang="ko-KR" b="1" dirty="0" smtClean="0">
                <a:solidFill>
                  <a:srgbClr val="001736"/>
                </a:solidFill>
                <a:latin typeface="맑은 고딕" panose="020B0503020000020004" pitchFamily="50" charset="-127"/>
                <a:ea typeface="+mn-ea"/>
              </a:rPr>
              <a:t>, </a:t>
            </a:r>
            <a:r>
              <a:rPr lang="ko-KR" altLang="en-US" b="1" dirty="0" smtClean="0">
                <a:solidFill>
                  <a:srgbClr val="0017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김세정</a:t>
            </a:r>
            <a:r>
              <a:rPr lang="en-US" altLang="ko-KR" b="1" dirty="0" smtClean="0">
                <a:solidFill>
                  <a:srgbClr val="0017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srgbClr val="0017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김소영</a:t>
            </a:r>
            <a:r>
              <a:rPr lang="en-US" altLang="ko-KR" b="1" dirty="0" smtClean="0">
                <a:solidFill>
                  <a:srgbClr val="001736"/>
                </a:solidFill>
                <a:latin typeface="맑은 고딕" panose="020B0503020000020004" pitchFamily="50" charset="-127"/>
                <a:ea typeface="+mn-ea"/>
              </a:rPr>
              <a:t>, </a:t>
            </a:r>
            <a:r>
              <a:rPr lang="ko-KR" altLang="en-US" b="1" dirty="0" smtClean="0">
                <a:solidFill>
                  <a:srgbClr val="001736"/>
                </a:solidFill>
                <a:latin typeface="맑은 고딕" panose="020B0503020000020004" pitchFamily="50" charset="-127"/>
                <a:ea typeface="+mn-ea"/>
              </a:rPr>
              <a:t>박범철</a:t>
            </a:r>
            <a:r>
              <a:rPr lang="en-US" altLang="ko-KR" b="1" dirty="0" smtClean="0">
                <a:solidFill>
                  <a:srgbClr val="001736"/>
                </a:solidFill>
                <a:latin typeface="맑은 고딕" panose="020B0503020000020004" pitchFamily="50" charset="-127"/>
                <a:ea typeface="+mn-ea"/>
              </a:rPr>
              <a:t>, </a:t>
            </a:r>
            <a:r>
              <a:rPr lang="ko-KR" altLang="en-US" b="1" dirty="0" smtClean="0">
                <a:solidFill>
                  <a:srgbClr val="001736"/>
                </a:solidFill>
                <a:latin typeface="맑은 고딕" panose="020B0503020000020004" pitchFamily="50" charset="-127"/>
                <a:ea typeface="+mn-ea"/>
              </a:rPr>
              <a:t>이혁진</a:t>
            </a:r>
            <a:r>
              <a:rPr lang="en-US" altLang="ko-KR" b="1" dirty="0" smtClean="0">
                <a:solidFill>
                  <a:srgbClr val="0017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srgbClr val="0017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이유라</a:t>
            </a:r>
            <a:endParaRPr lang="en-US" b="1" dirty="0">
              <a:solidFill>
                <a:srgbClr val="00173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187" y="6957283"/>
            <a:ext cx="1980000" cy="40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34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/>
          <p:cNvSpPr txBox="1"/>
          <p:nvPr userDrawn="1"/>
        </p:nvSpPr>
        <p:spPr>
          <a:xfrm>
            <a:off x="1004887" y="2173784"/>
            <a:ext cx="392359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400" b="1" dirty="0" smtClean="0">
                <a:solidFill>
                  <a:srgbClr val="1187CF"/>
                </a:solidFill>
                <a:latin typeface="맑은고딕"/>
                <a:ea typeface="Adobe 고딕 Std B" panose="020B0800000000000000" pitchFamily="34" charset="-127"/>
                <a:cs typeface="THELuxGoB" pitchFamily="34" charset="0"/>
              </a:rPr>
              <a:t>Contents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-141" y="0"/>
            <a:ext cx="10696856" cy="1188000"/>
          </a:xfrm>
          <a:prstGeom prst="rect">
            <a:avLst/>
          </a:prstGeom>
          <a:solidFill>
            <a:srgbClr val="012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187" y="6957283"/>
            <a:ext cx="1980000" cy="405542"/>
          </a:xfrm>
          <a:prstGeom prst="rect">
            <a:avLst/>
          </a:prstGeom>
        </p:spPr>
      </p:pic>
      <p:sp>
        <p:nvSpPr>
          <p:cNvPr id="23" name="Object 2"/>
          <p:cNvSpPr txBox="1"/>
          <p:nvPr userDrawn="1"/>
        </p:nvSpPr>
        <p:spPr>
          <a:xfrm>
            <a:off x="2452687" y="363167"/>
            <a:ext cx="80772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2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고령 교통사고 감소를 위한  데이터 분석</a:t>
            </a:r>
            <a:endParaRPr lang="en-US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6" name="그룹 1001"/>
          <p:cNvGrpSpPr/>
          <p:nvPr userDrawn="1"/>
        </p:nvGrpSpPr>
        <p:grpSpPr>
          <a:xfrm>
            <a:off x="256575" y="1114425"/>
            <a:ext cx="10440000" cy="154298"/>
            <a:chOff x="964752" y="1163375"/>
            <a:chExt cx="10028471" cy="27283"/>
          </a:xfrm>
        </p:grpSpPr>
        <p:pic>
          <p:nvPicPr>
            <p:cNvPr id="27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752" y="1163375"/>
              <a:ext cx="10028471" cy="272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8196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 userDrawn="1"/>
        </p:nvGrpSpPr>
        <p:grpSpPr>
          <a:xfrm>
            <a:off x="166687" y="6957283"/>
            <a:ext cx="10208500" cy="405542"/>
            <a:chOff x="51500" y="6957283"/>
            <a:chExt cx="10208500" cy="405542"/>
          </a:xfrm>
        </p:grpSpPr>
        <p:pic>
          <p:nvPicPr>
            <p:cNvPr id="23" name="그림 2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0000" y="6957283"/>
              <a:ext cx="1980000" cy="405542"/>
            </a:xfrm>
            <a:prstGeom prst="rect">
              <a:avLst/>
            </a:prstGeom>
          </p:spPr>
        </p:pic>
        <p:sp>
          <p:nvSpPr>
            <p:cNvPr id="28" name="Object 2"/>
            <p:cNvSpPr txBox="1"/>
            <p:nvPr userDrawn="1"/>
          </p:nvSpPr>
          <p:spPr>
            <a:xfrm>
              <a:off x="51500" y="7055048"/>
              <a:ext cx="80772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l"/>
              <a:r>
                <a:rPr lang="ko-KR" altLang="en-US" sz="1400" b="1" dirty="0" smtClean="0">
                  <a:solidFill>
                    <a:srgbClr val="01224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HELuxGoB" pitchFamily="34" charset="0"/>
                </a:rPr>
                <a:t>고령 교통사고 감소를 위한  데이터 분석</a:t>
              </a:r>
              <a:endParaRPr lang="en-US" sz="1400" b="1" dirty="0">
                <a:solidFill>
                  <a:srgbClr val="012243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5" name="직사각형 34"/>
          <p:cNvSpPr/>
          <p:nvPr userDrawn="1"/>
        </p:nvSpPr>
        <p:spPr>
          <a:xfrm>
            <a:off x="-141" y="-1"/>
            <a:ext cx="10696856" cy="11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1001"/>
          <p:cNvGrpSpPr/>
          <p:nvPr userDrawn="1"/>
        </p:nvGrpSpPr>
        <p:grpSpPr>
          <a:xfrm>
            <a:off x="256575" y="1114425"/>
            <a:ext cx="10440000" cy="154298"/>
            <a:chOff x="964752" y="1163375"/>
            <a:chExt cx="10028471" cy="27283"/>
          </a:xfrm>
        </p:grpSpPr>
        <p:pic>
          <p:nvPicPr>
            <p:cNvPr id="41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752" y="1163375"/>
              <a:ext cx="10028471" cy="27283"/>
            </a:xfrm>
            <a:prstGeom prst="rect">
              <a:avLst/>
            </a:prstGeom>
          </p:spPr>
        </p:pic>
      </p:grp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81487" y="722630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30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5"/>
          <p:cNvSpPr txBox="1"/>
          <p:nvPr/>
        </p:nvSpPr>
        <p:spPr>
          <a:xfrm>
            <a:off x="4744324" y="2386488"/>
            <a:ext cx="5245962" cy="37856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 smtClean="0">
                <a:latin typeface="+mn-ea"/>
                <a:cs typeface="THELuxGoR" pitchFamily="34" charset="0"/>
              </a:rPr>
              <a:t>Ⅰ</a:t>
            </a:r>
            <a:r>
              <a:rPr lang="en-US" sz="1200" dirty="0" smtClean="0">
                <a:latin typeface="+mn-ea"/>
                <a:cs typeface="THELuxGoR" pitchFamily="34" charset="0"/>
              </a:rPr>
              <a:t> </a:t>
            </a:r>
            <a:r>
              <a:rPr lang="ko-KR" altLang="en-US" sz="1200" b="1" dirty="0" smtClean="0">
                <a:latin typeface="+mn-ea"/>
                <a:cs typeface="THELuxGoR" pitchFamily="34" charset="0"/>
              </a:rPr>
              <a:t>여는 마당</a:t>
            </a:r>
            <a:endParaRPr lang="en-US" altLang="ko-KR" sz="1200" b="1" dirty="0" smtClean="0">
              <a:latin typeface="+mn-ea"/>
              <a:cs typeface="THELuxGoR" pitchFamily="34" charset="0"/>
            </a:endParaRPr>
          </a:p>
          <a:p>
            <a:r>
              <a:rPr lang="en-US" altLang="ko-KR" sz="1200" dirty="0" smtClean="0">
                <a:latin typeface="+mn-ea"/>
                <a:cs typeface="THELuxGoR" pitchFamily="34" charset="0"/>
              </a:rPr>
              <a:t>  1.</a:t>
            </a:r>
            <a:r>
              <a:rPr lang="ko-KR" altLang="en-US" sz="1200" dirty="0" smtClean="0">
                <a:latin typeface="+mn-ea"/>
                <a:cs typeface="THELuxGoR" pitchFamily="34" charset="0"/>
              </a:rPr>
              <a:t> 팀원 </a:t>
            </a:r>
            <a:r>
              <a:rPr lang="ko-KR" altLang="en-US" sz="1200" dirty="0">
                <a:latin typeface="+mn-ea"/>
                <a:cs typeface="THELuxGoR" pitchFamily="34" charset="0"/>
              </a:rPr>
              <a:t>소개 </a:t>
            </a:r>
            <a:r>
              <a:rPr lang="ko-KR" altLang="en-US" sz="1200" dirty="0" smtClean="0">
                <a:latin typeface="+mn-ea"/>
                <a:cs typeface="THELuxGoR" pitchFamily="34" charset="0"/>
              </a:rPr>
              <a:t>및 역할</a:t>
            </a:r>
            <a:endParaRPr lang="en-US" altLang="ko-KR" sz="1200" dirty="0" smtClean="0">
              <a:latin typeface="+mn-ea"/>
              <a:cs typeface="THELuxGoR" pitchFamily="34" charset="0"/>
            </a:endParaRPr>
          </a:p>
          <a:p>
            <a:endParaRPr lang="en-US" sz="1200" dirty="0" smtClean="0">
              <a:latin typeface="+mn-ea"/>
              <a:cs typeface="THELuxGoR" pitchFamily="34" charset="0"/>
            </a:endParaRPr>
          </a:p>
          <a:p>
            <a:r>
              <a:rPr lang="en-US" altLang="ko-KR" sz="1200" b="1" dirty="0" smtClean="0">
                <a:latin typeface="+mn-ea"/>
                <a:cs typeface="THELuxGoR" pitchFamily="34" charset="0"/>
              </a:rPr>
              <a:t>Ⅱ</a:t>
            </a:r>
            <a:r>
              <a:rPr lang="en-US" sz="1200" b="1" dirty="0" smtClean="0">
                <a:latin typeface="+mn-ea"/>
                <a:cs typeface="THELuxGoR" pitchFamily="34" charset="0"/>
              </a:rPr>
              <a:t> </a:t>
            </a:r>
            <a:r>
              <a:rPr lang="ko-KR" altLang="en-US" sz="1200" b="1" dirty="0" smtClean="0">
                <a:latin typeface="+mn-ea"/>
                <a:cs typeface="THELuxGoR" pitchFamily="34" charset="0"/>
              </a:rPr>
              <a:t>프로젝트 개요</a:t>
            </a:r>
            <a:endParaRPr lang="en-US" altLang="ko-KR" sz="1200" b="1" dirty="0" smtClean="0">
              <a:latin typeface="+mn-ea"/>
              <a:cs typeface="THELuxGoR" pitchFamily="34" charset="0"/>
            </a:endParaRPr>
          </a:p>
          <a:p>
            <a:r>
              <a:rPr lang="en-US" altLang="ko-KR" sz="1200" dirty="0">
                <a:latin typeface="+mn-ea"/>
                <a:cs typeface="THELuxGoR" pitchFamily="34" charset="0"/>
              </a:rPr>
              <a:t> </a:t>
            </a:r>
            <a:r>
              <a:rPr lang="en-US" altLang="ko-KR" sz="1200" dirty="0" smtClean="0">
                <a:latin typeface="+mn-ea"/>
                <a:cs typeface="THELuxGoR" pitchFamily="34" charset="0"/>
              </a:rPr>
              <a:t> 1.</a:t>
            </a:r>
            <a:r>
              <a:rPr lang="ko-KR" altLang="en-US" sz="1200" dirty="0" smtClean="0">
                <a:latin typeface="+mn-ea"/>
                <a:cs typeface="THELuxGoR" pitchFamily="34" charset="0"/>
              </a:rPr>
              <a:t> 프로젝트 기간</a:t>
            </a:r>
            <a:endParaRPr lang="en-US" altLang="ko-KR" sz="1200" dirty="0" smtClean="0">
              <a:latin typeface="+mn-ea"/>
              <a:cs typeface="THELuxGoR" pitchFamily="34" charset="0"/>
            </a:endParaRPr>
          </a:p>
          <a:p>
            <a:r>
              <a:rPr lang="en-US" altLang="ko-KR" sz="1200" dirty="0" smtClean="0">
                <a:latin typeface="+mn-ea"/>
                <a:cs typeface="THELuxGoR" pitchFamily="34" charset="0"/>
              </a:rPr>
              <a:t>  2. </a:t>
            </a:r>
            <a:r>
              <a:rPr lang="ko-KR" altLang="en-US" sz="1200" dirty="0" smtClean="0">
                <a:latin typeface="+mn-ea"/>
                <a:cs typeface="THELuxGoR" pitchFamily="34" charset="0"/>
              </a:rPr>
              <a:t>연구배경</a:t>
            </a:r>
            <a:endParaRPr lang="en-US" altLang="ko-KR" sz="1200" dirty="0" smtClean="0">
              <a:latin typeface="+mn-ea"/>
              <a:cs typeface="THELuxGoR" pitchFamily="34" charset="0"/>
            </a:endParaRPr>
          </a:p>
          <a:p>
            <a:r>
              <a:rPr lang="en-US" altLang="ko-KR" sz="1200" dirty="0" smtClean="0">
                <a:latin typeface="+mn-ea"/>
                <a:cs typeface="THELuxGoR" pitchFamily="34" charset="0"/>
              </a:rPr>
              <a:t>  3. </a:t>
            </a:r>
            <a:r>
              <a:rPr lang="ko-KR" altLang="en-US" sz="1200" dirty="0" smtClean="0">
                <a:latin typeface="+mn-ea"/>
                <a:cs typeface="THELuxGoR" pitchFamily="34" charset="0"/>
              </a:rPr>
              <a:t>목표</a:t>
            </a:r>
            <a:endParaRPr lang="en-US" altLang="ko-KR" sz="1200" dirty="0" smtClean="0">
              <a:latin typeface="+mn-ea"/>
              <a:cs typeface="THELuxGoR" pitchFamily="34" charset="0"/>
            </a:endParaRPr>
          </a:p>
          <a:p>
            <a:endParaRPr lang="en-US" altLang="ko-KR" sz="1200" dirty="0">
              <a:latin typeface="+mn-ea"/>
              <a:cs typeface="THELuxGoR" pitchFamily="34" charset="0"/>
            </a:endParaRPr>
          </a:p>
          <a:p>
            <a:r>
              <a:rPr lang="en-US" altLang="ko-KR" sz="1200" b="1" dirty="0">
                <a:latin typeface="+mn-ea"/>
                <a:cs typeface="THELuxGoR" pitchFamily="34" charset="0"/>
              </a:rPr>
              <a:t>Ⅲ </a:t>
            </a:r>
            <a:r>
              <a:rPr lang="ko-KR" altLang="en-US" sz="1200" b="1" dirty="0">
                <a:latin typeface="+mn-ea"/>
                <a:cs typeface="THELuxGoR" pitchFamily="34" charset="0"/>
              </a:rPr>
              <a:t>수행 </a:t>
            </a:r>
            <a:r>
              <a:rPr lang="ko-KR" altLang="en-US" sz="1200" b="1" dirty="0" smtClean="0">
                <a:latin typeface="+mn-ea"/>
                <a:cs typeface="THELuxGoR" pitchFamily="34" charset="0"/>
              </a:rPr>
              <a:t>과정</a:t>
            </a:r>
            <a:endParaRPr lang="en-US" altLang="ko-KR" sz="1200" b="1" dirty="0">
              <a:latin typeface="+mn-ea"/>
              <a:cs typeface="THELuxGoR" pitchFamily="34" charset="0"/>
            </a:endParaRPr>
          </a:p>
          <a:p>
            <a:r>
              <a:rPr lang="en-US" altLang="ko-KR" sz="1200" dirty="0">
                <a:latin typeface="+mn-ea"/>
                <a:cs typeface="THELuxGoR" pitchFamily="34" charset="0"/>
              </a:rPr>
              <a:t>  1.</a:t>
            </a:r>
            <a:r>
              <a:rPr lang="ko-KR" altLang="en-US" sz="1200" dirty="0">
                <a:latin typeface="+mn-ea"/>
                <a:cs typeface="THELuxGoR" pitchFamily="34" charset="0"/>
              </a:rPr>
              <a:t> </a:t>
            </a:r>
            <a:r>
              <a:rPr lang="ko-KR" altLang="en-US" sz="1200" dirty="0" smtClean="0">
                <a:latin typeface="+mn-ea"/>
                <a:cs typeface="THELuxGoR" pitchFamily="34" charset="0"/>
              </a:rPr>
              <a:t>개발환경</a:t>
            </a:r>
            <a:endParaRPr lang="en-US" altLang="ko-KR" sz="1200" dirty="0">
              <a:latin typeface="+mn-ea"/>
              <a:cs typeface="THELuxGoR" pitchFamily="34" charset="0"/>
            </a:endParaRPr>
          </a:p>
          <a:p>
            <a:r>
              <a:rPr lang="en-US" altLang="ko-KR" sz="1200" dirty="0">
                <a:latin typeface="+mn-ea"/>
                <a:cs typeface="THELuxGoR" pitchFamily="34" charset="0"/>
              </a:rPr>
              <a:t>  2.</a:t>
            </a:r>
            <a:r>
              <a:rPr lang="ko-KR" altLang="en-US" sz="1200" dirty="0">
                <a:latin typeface="+mn-ea"/>
                <a:cs typeface="THELuxGoR" pitchFamily="34" charset="0"/>
              </a:rPr>
              <a:t> </a:t>
            </a:r>
            <a:r>
              <a:rPr lang="ko-KR" altLang="en-US" sz="1200" dirty="0" smtClean="0">
                <a:latin typeface="+mn-ea"/>
                <a:cs typeface="THELuxGoR" pitchFamily="34" charset="0"/>
              </a:rPr>
              <a:t>데이터</a:t>
            </a:r>
            <a:r>
              <a:rPr lang="en-US" altLang="ko-KR" sz="1200" dirty="0">
                <a:latin typeface="+mn-ea"/>
                <a:cs typeface="THELuxGoR" pitchFamily="34" charset="0"/>
              </a:rPr>
              <a:t> </a:t>
            </a:r>
            <a:r>
              <a:rPr lang="ko-KR" altLang="en-US" sz="1200" dirty="0">
                <a:latin typeface="+mn-ea"/>
                <a:cs typeface="THELuxGoR" pitchFamily="34" charset="0"/>
              </a:rPr>
              <a:t>수집 및 </a:t>
            </a:r>
            <a:r>
              <a:rPr lang="ko-KR" altLang="en-US" sz="1200" dirty="0" smtClean="0">
                <a:latin typeface="+mn-ea"/>
                <a:cs typeface="THELuxGoR" pitchFamily="34" charset="0"/>
              </a:rPr>
              <a:t>탐색</a:t>
            </a:r>
            <a:endParaRPr lang="en-US" altLang="ko-KR" sz="1200" dirty="0">
              <a:latin typeface="+mn-ea"/>
              <a:cs typeface="THELuxGoR" pitchFamily="34" charset="0"/>
            </a:endParaRPr>
          </a:p>
          <a:p>
            <a:r>
              <a:rPr lang="en-US" altLang="ko-KR" sz="1200" dirty="0" smtClean="0">
                <a:latin typeface="+mn-ea"/>
                <a:cs typeface="THELuxGoR" pitchFamily="34" charset="0"/>
              </a:rPr>
              <a:t>  3.</a:t>
            </a:r>
            <a:r>
              <a:rPr lang="ko-KR" altLang="en-US" sz="1200" dirty="0">
                <a:latin typeface="+mn-ea"/>
                <a:cs typeface="THELuxGoR" pitchFamily="34" charset="0"/>
              </a:rPr>
              <a:t> </a:t>
            </a:r>
            <a:r>
              <a:rPr lang="ko-KR" altLang="en-US" sz="1200" dirty="0" smtClean="0">
                <a:latin typeface="+mn-ea"/>
                <a:cs typeface="THELuxGoR" pitchFamily="34" charset="0"/>
              </a:rPr>
              <a:t>데이터 전처리</a:t>
            </a:r>
            <a:endParaRPr lang="en-US" altLang="ko-KR" sz="1200" dirty="0" smtClean="0">
              <a:latin typeface="+mn-ea"/>
              <a:cs typeface="THELuxGoR" pitchFamily="34" charset="0"/>
            </a:endParaRPr>
          </a:p>
          <a:p>
            <a:r>
              <a:rPr lang="en-US" altLang="ko-KR" sz="1200" dirty="0">
                <a:latin typeface="+mn-ea"/>
                <a:cs typeface="THELuxGoR" pitchFamily="34" charset="0"/>
              </a:rPr>
              <a:t> </a:t>
            </a:r>
            <a:r>
              <a:rPr lang="en-US" altLang="ko-KR" sz="1200" dirty="0" smtClean="0">
                <a:latin typeface="+mn-ea"/>
                <a:cs typeface="THELuxGoR" pitchFamily="34" charset="0"/>
              </a:rPr>
              <a:t> 4. </a:t>
            </a:r>
            <a:r>
              <a:rPr lang="ko-KR" altLang="en-US" sz="1200" dirty="0" smtClean="0">
                <a:latin typeface="+mn-ea"/>
                <a:cs typeface="THELuxGoR" pitchFamily="34" charset="0"/>
              </a:rPr>
              <a:t>데이터 분석 </a:t>
            </a:r>
            <a:endParaRPr lang="en-US" altLang="ko-KR" sz="1200" dirty="0" smtClean="0">
              <a:solidFill>
                <a:srgbClr val="FF0000"/>
              </a:solidFill>
              <a:latin typeface="+mn-ea"/>
              <a:cs typeface="THELuxGoR" pitchFamily="34" charset="0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+mn-ea"/>
                <a:cs typeface="THELuxGoR" pitchFamily="34" charset="0"/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  <a:cs typeface="THELuxGoR" pitchFamily="34" charset="0"/>
              </a:rPr>
              <a:t> </a:t>
            </a:r>
            <a:r>
              <a:rPr lang="en-US" altLang="ko-KR" sz="1200" dirty="0" smtClean="0">
                <a:latin typeface="+mn-ea"/>
                <a:cs typeface="THELuxGoR" pitchFamily="34" charset="0"/>
              </a:rPr>
              <a:t>5. </a:t>
            </a:r>
            <a:r>
              <a:rPr lang="ko-KR" altLang="en-US" sz="1200" dirty="0" smtClean="0">
                <a:latin typeface="+mn-ea"/>
                <a:cs typeface="THELuxGoR" pitchFamily="34" charset="0"/>
              </a:rPr>
              <a:t>데이터 시각화 </a:t>
            </a:r>
            <a:endParaRPr lang="en-US" altLang="ko-KR" sz="1200" dirty="0">
              <a:latin typeface="+mn-ea"/>
              <a:cs typeface="THELuxGoR" pitchFamily="34" charset="0"/>
            </a:endParaRPr>
          </a:p>
          <a:p>
            <a:r>
              <a:rPr lang="en-US" altLang="ko-KR" sz="1200" dirty="0" smtClean="0">
                <a:latin typeface="+mn-ea"/>
                <a:cs typeface="THELuxGoR" pitchFamily="34" charset="0"/>
              </a:rPr>
              <a:t>  6.</a:t>
            </a:r>
            <a:r>
              <a:rPr lang="ko-KR" altLang="en-US" sz="1200" dirty="0" smtClean="0">
                <a:latin typeface="+mn-ea"/>
                <a:cs typeface="THELuxGoR" pitchFamily="34" charset="0"/>
              </a:rPr>
              <a:t> </a:t>
            </a:r>
            <a:r>
              <a:rPr lang="ko-KR" altLang="en-US" sz="1200" dirty="0" err="1" smtClean="0">
                <a:latin typeface="+mn-ea"/>
                <a:cs typeface="THELuxGoR" pitchFamily="34" charset="0"/>
              </a:rPr>
              <a:t>머신러닝</a:t>
            </a:r>
            <a:r>
              <a:rPr lang="ko-KR" altLang="en-US" sz="1200" dirty="0" smtClean="0">
                <a:latin typeface="+mn-ea"/>
                <a:cs typeface="THELuxGoR" pitchFamily="34" charset="0"/>
              </a:rPr>
              <a:t> 학습 및 평가</a:t>
            </a:r>
            <a:endParaRPr lang="en-US" altLang="ko-KR" sz="1200" dirty="0" smtClean="0">
              <a:latin typeface="+mn-ea"/>
              <a:cs typeface="THELuxGoR" pitchFamily="34" charset="0"/>
            </a:endParaRPr>
          </a:p>
          <a:p>
            <a:r>
              <a:rPr lang="en-US" altLang="ko-KR" sz="1200" dirty="0" smtClean="0">
                <a:latin typeface="+mn-ea"/>
                <a:cs typeface="THELuxGoR" pitchFamily="34" charset="0"/>
              </a:rPr>
              <a:t>  7. </a:t>
            </a:r>
            <a:r>
              <a:rPr lang="ko-KR" altLang="en-US" sz="1200" dirty="0" err="1" smtClean="0">
                <a:latin typeface="+mn-ea"/>
                <a:cs typeface="THELuxGoR" pitchFamily="34" charset="0"/>
              </a:rPr>
              <a:t>머신러닝</a:t>
            </a:r>
            <a:r>
              <a:rPr lang="ko-KR" altLang="en-US" sz="1200" dirty="0" smtClean="0">
                <a:latin typeface="+mn-ea"/>
                <a:cs typeface="THELuxGoR" pitchFamily="34" charset="0"/>
              </a:rPr>
              <a:t> 개선</a:t>
            </a:r>
            <a:endParaRPr lang="en-US" altLang="ko-KR" sz="1200" dirty="0" smtClean="0">
              <a:latin typeface="+mn-ea"/>
              <a:cs typeface="THELuxGoR" pitchFamily="34" charset="0"/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  <a:latin typeface="+mn-ea"/>
                <a:cs typeface="THELuxGoR" pitchFamily="34" charset="0"/>
              </a:rPr>
              <a:t>  </a:t>
            </a:r>
            <a:endParaRPr lang="en-US" altLang="ko-KR" sz="1200" dirty="0" smtClean="0">
              <a:latin typeface="+mn-ea"/>
              <a:cs typeface="THELuxGoR" pitchFamily="34" charset="0"/>
            </a:endParaRPr>
          </a:p>
          <a:p>
            <a:r>
              <a:rPr lang="en-US" altLang="ko-KR" sz="1200" b="1" dirty="0" smtClean="0">
                <a:latin typeface="+mn-ea"/>
                <a:cs typeface="THELuxGoR" pitchFamily="34" charset="0"/>
              </a:rPr>
              <a:t>Ⅳ </a:t>
            </a:r>
            <a:r>
              <a:rPr lang="ko-KR" altLang="en-US" sz="1200" b="1" dirty="0">
                <a:latin typeface="+mn-ea"/>
                <a:cs typeface="THELuxGoR" pitchFamily="34" charset="0"/>
              </a:rPr>
              <a:t>결론 및 </a:t>
            </a:r>
            <a:r>
              <a:rPr lang="ko-KR" altLang="en-US" sz="1200" b="1" dirty="0" smtClean="0">
                <a:latin typeface="+mn-ea"/>
                <a:cs typeface="THELuxGoR" pitchFamily="34" charset="0"/>
              </a:rPr>
              <a:t>개선방향</a:t>
            </a:r>
            <a:endParaRPr lang="en-US" altLang="ko-KR" sz="1200" b="1" dirty="0">
              <a:latin typeface="+mn-ea"/>
              <a:cs typeface="THELuxGoR" pitchFamily="34" charset="0"/>
            </a:endParaRPr>
          </a:p>
          <a:p>
            <a:r>
              <a:rPr lang="en-US" altLang="ko-KR" sz="1200" dirty="0" smtClean="0">
                <a:latin typeface="+mn-ea"/>
                <a:cs typeface="THELuxGoR" pitchFamily="34" charset="0"/>
              </a:rPr>
              <a:t>  1. </a:t>
            </a:r>
            <a:r>
              <a:rPr lang="ko-KR" altLang="en-US" sz="1200" dirty="0" smtClean="0">
                <a:latin typeface="+mn-ea"/>
                <a:cs typeface="THELuxGoR" pitchFamily="34" charset="0"/>
              </a:rPr>
              <a:t>프로젝트 결과 요약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  <a:cs typeface="THELuxGoR" pitchFamily="34" charset="0"/>
              </a:rPr>
              <a:t>(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  <a:cs typeface="THELuxGoR" pitchFamily="34" charset="0"/>
              </a:rPr>
              <a:t>최종적으로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  <a:cs typeface="THELuxGoR" pitchFamily="34" charset="0"/>
              </a:rPr>
              <a:t>1-2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  <a:cs typeface="THELuxGoR" pitchFamily="34" charset="0"/>
              </a:rPr>
              <a:t>장으로 결과를 요약해 넣을까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  <a:cs typeface="THELuxGoR" pitchFamily="34" charset="0"/>
              </a:rPr>
              <a:t>??)</a:t>
            </a:r>
          </a:p>
          <a:p>
            <a:r>
              <a:rPr lang="en-US" altLang="ko-KR" sz="1200" dirty="0" smtClean="0">
                <a:latin typeface="+mn-ea"/>
                <a:cs typeface="THELuxGoR" pitchFamily="34" charset="0"/>
              </a:rPr>
              <a:t>  2. </a:t>
            </a:r>
            <a:r>
              <a:rPr lang="ko-KR" altLang="en-US" sz="1200" dirty="0" smtClean="0">
                <a:latin typeface="+mn-ea"/>
                <a:cs typeface="THELuxGoR" pitchFamily="34" charset="0"/>
              </a:rPr>
              <a:t>개선방향</a:t>
            </a:r>
            <a:endParaRPr lang="en-US" altLang="ko-KR" sz="1200" dirty="0" smtClean="0">
              <a:latin typeface="+mn-ea"/>
              <a:cs typeface="THELuxGoR" pitchFamily="34" charset="0"/>
            </a:endParaRPr>
          </a:p>
        </p:txBody>
      </p:sp>
      <p:grpSp>
        <p:nvGrpSpPr>
          <p:cNvPr id="16" name="그룹 1001"/>
          <p:cNvGrpSpPr/>
          <p:nvPr/>
        </p:nvGrpSpPr>
        <p:grpSpPr>
          <a:xfrm rot="5400000">
            <a:off x="2684104" y="4235808"/>
            <a:ext cx="4038601" cy="81838"/>
            <a:chOff x="6070960" y="2545965"/>
            <a:chExt cx="3514884" cy="79539"/>
          </a:xfrm>
        </p:grpSpPr>
        <p:pic>
          <p:nvPicPr>
            <p:cNvPr id="1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70960" y="2545965"/>
              <a:ext cx="3514884" cy="795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223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668287" y="1429425"/>
            <a:ext cx="4644000" cy="266400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384287" y="1429425"/>
            <a:ext cx="4644000" cy="266400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68287" y="4165425"/>
            <a:ext cx="4644000" cy="266400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384287" y="4165425"/>
            <a:ext cx="4644000" cy="266400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86287" y="1573981"/>
            <a:ext cx="4608000" cy="447000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단순회귀분</a:t>
            </a:r>
            <a:r>
              <a:rPr lang="ko-KR" altLang="en-US" b="1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석</a:t>
            </a:r>
            <a:endParaRPr lang="ko-KR" altLang="en-US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402287" y="1573981"/>
            <a:ext cx="4608000" cy="447000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다항회귀분석</a:t>
            </a:r>
            <a:endParaRPr lang="ko-KR" altLang="en-US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86287" y="4295690"/>
            <a:ext cx="4608000" cy="447000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2"/>
                </a:solidFill>
                <a:latin typeface="맑은 고딕" panose="020B0503020000020004" pitchFamily="50" charset="-127"/>
              </a:rPr>
              <a:t>KNN (k-Nearest-Neighbors)</a:t>
            </a:r>
            <a:endParaRPr lang="ko-KR" altLang="en-US" b="1" dirty="0">
              <a:solidFill>
                <a:schemeClr val="tx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402287" y="4295690"/>
            <a:ext cx="4608000" cy="447000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2"/>
                </a:solidFill>
                <a:latin typeface="맑은 고딕" panose="020B0503020000020004" pitchFamily="50" charset="-127"/>
              </a:rPr>
              <a:t>CatBoost</a:t>
            </a:r>
            <a:endParaRPr lang="ko-KR" altLang="en-US" b="1" dirty="0">
              <a:solidFill>
                <a:schemeClr val="tx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8" name="Object 2"/>
          <p:cNvSpPr txBox="1"/>
          <p:nvPr/>
        </p:nvSpPr>
        <p:spPr>
          <a:xfrm>
            <a:off x="3367087" y="581025"/>
            <a:ext cx="7086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2800" b="1" err="1" smtClean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rPr>
              <a:t>머신러닝</a:t>
            </a:r>
            <a:r>
              <a:rPr lang="ko-KR" altLang="en-US" sz="2800" b="1" smtClean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rPr>
              <a:t> </a:t>
            </a:r>
            <a:r>
              <a:rPr lang="ko-KR" altLang="en-US" sz="2800" b="1" smtClean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rPr>
              <a:t>학습 및 평</a:t>
            </a:r>
            <a:r>
              <a:rPr lang="ko-KR" altLang="en-US" sz="2800" b="1" smtClean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rPr>
              <a:t>가</a:t>
            </a:r>
            <a:endParaRPr lang="en-US" altLang="ko-KR" sz="2800" b="1" dirty="0">
              <a:solidFill>
                <a:srgbClr val="1187CF"/>
              </a:solidFill>
              <a:latin typeface="맑은 고딕" panose="020B0503020000020004" pitchFamily="50" charset="-127"/>
              <a:cs typeface="THELuxGoB" pitchFamily="34" charset="0"/>
            </a:endParaRPr>
          </a:p>
        </p:txBody>
      </p:sp>
      <p:sp>
        <p:nvSpPr>
          <p:cNvPr id="19" name="Object 2"/>
          <p:cNvSpPr txBox="1"/>
          <p:nvPr/>
        </p:nvSpPr>
        <p:spPr>
          <a:xfrm>
            <a:off x="2391001" y="241726"/>
            <a:ext cx="8077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Ⅲ 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 과정 → 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머신러닝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학습 및 평가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68288" y="2020981"/>
            <a:ext cx="462599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smtClean="0"/>
              <a:t># </a:t>
            </a:r>
            <a:r>
              <a:rPr lang="ko-KR" altLang="en-US" sz="900"/>
              <a:t>ECLO 5 이하 데이터에서 </a:t>
            </a:r>
            <a:endParaRPr lang="en-US" altLang="ko-KR" sz="900" smtClean="0"/>
          </a:p>
          <a:p>
            <a:r>
              <a:rPr lang="ko-KR" altLang="en-US" sz="900" smtClean="0"/>
              <a:t>X</a:t>
            </a:r>
            <a:r>
              <a:rPr lang="ko-KR" altLang="en-US" sz="900"/>
              <a:t>(가해운전자 정보)로만 </a:t>
            </a:r>
            <a:r>
              <a:rPr lang="ko-KR" altLang="en-US" sz="900" smtClean="0"/>
              <a:t>제한</a:t>
            </a:r>
            <a:endParaRPr lang="ko-KR" altLang="en-US" sz="900"/>
          </a:p>
          <a:p>
            <a:r>
              <a:rPr lang="ko-KR" altLang="en-US" sz="900">
                <a:solidFill>
                  <a:srgbClr val="FF0000"/>
                </a:solidFill>
              </a:rPr>
              <a:t>## 0.0019038655670952087</a:t>
            </a:r>
          </a:p>
          <a:p>
            <a:endParaRPr lang="ko-KR" altLang="en-US" sz="900"/>
          </a:p>
          <a:p>
            <a:r>
              <a:rPr lang="ko-KR" altLang="en-US" sz="900"/>
              <a:t>ml_col(df, ['location', 'weather', 'surface', 'road', 'car', 'sex', '가해운전자 연령']) </a:t>
            </a:r>
            <a:endParaRPr lang="en-US" altLang="ko-KR" sz="900" smtClean="0"/>
          </a:p>
          <a:p>
            <a:endParaRPr lang="en-US" altLang="ko-KR" sz="900"/>
          </a:p>
          <a:p>
            <a:r>
              <a:rPr lang="ko-KR" altLang="en-US" sz="900" smtClean="0">
                <a:solidFill>
                  <a:srgbClr val="FF0000"/>
                </a:solidFill>
              </a:rPr>
              <a:t>#</a:t>
            </a:r>
            <a:r>
              <a:rPr lang="en-US" altLang="ko-KR" sz="900" smtClean="0">
                <a:solidFill>
                  <a:srgbClr val="FF0000"/>
                </a:solidFill>
              </a:rPr>
              <a:t>#</a:t>
            </a:r>
            <a:r>
              <a:rPr lang="ko-KR" altLang="en-US" sz="900" smtClean="0">
                <a:solidFill>
                  <a:srgbClr val="FF0000"/>
                </a:solidFill>
              </a:rPr>
              <a:t> 0.0024016319984759837</a:t>
            </a:r>
            <a:endParaRPr lang="ko-KR" altLang="en-US" sz="900">
              <a:solidFill>
                <a:srgbClr val="FF0000"/>
              </a:solidFill>
            </a:endParaRPr>
          </a:p>
          <a:p>
            <a:endParaRPr lang="ko-KR" altLang="en-US" sz="900"/>
          </a:p>
          <a:p>
            <a:r>
              <a:rPr lang="ko-KR" altLang="en-US" sz="900"/>
              <a:t># 노인 운전자 기준 예측</a:t>
            </a:r>
          </a:p>
          <a:p>
            <a:r>
              <a:rPr lang="ko-KR" altLang="en-US" sz="900"/>
              <a:t>old_df = df.loc[df['가해운전자 연령'] &gt;= 65,:]</a:t>
            </a:r>
          </a:p>
          <a:p>
            <a:endParaRPr lang="ko-KR" altLang="en-US" sz="900"/>
          </a:p>
          <a:p>
            <a:r>
              <a:rPr lang="ko-KR" altLang="en-US" sz="900"/>
              <a:t>ml_col(old_df, ['location', 'weather', 'surface', 'road', 'car', 'sex', '가해운전자 연령</a:t>
            </a:r>
            <a:r>
              <a:rPr lang="ko-KR" altLang="en-US" sz="900" smtClean="0"/>
              <a:t>'])</a:t>
            </a:r>
            <a:endParaRPr lang="en-US" altLang="ko-KR" sz="900" smtClean="0"/>
          </a:p>
          <a:p>
            <a:endParaRPr lang="ko-KR" altLang="en-US" sz="900"/>
          </a:p>
          <a:p>
            <a:r>
              <a:rPr lang="ko-KR" altLang="en-US" sz="900">
                <a:solidFill>
                  <a:srgbClr val="FF0000"/>
                </a:solidFill>
              </a:rPr>
              <a:t>## -0.0014010822884187313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402287" y="2020981"/>
            <a:ext cx="4975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/>
              <a:t># ECLO 5 이하 데이터에서 </a:t>
            </a:r>
            <a:endParaRPr lang="en-US" altLang="ko-KR" sz="900"/>
          </a:p>
          <a:p>
            <a:r>
              <a:rPr lang="en-US" altLang="ko-KR" sz="900" smtClean="0"/>
              <a:t>Car, sex. </a:t>
            </a:r>
            <a:r>
              <a:rPr lang="ko-KR" altLang="en-US" sz="900" smtClean="0"/>
              <a:t>가해운전자 연령 으로 제한</a:t>
            </a:r>
            <a:endParaRPr lang="en-US" altLang="ko-KR" sz="900"/>
          </a:p>
          <a:p>
            <a:r>
              <a:rPr lang="ko-KR" altLang="en-US" sz="900" smtClean="0">
                <a:solidFill>
                  <a:srgbClr val="FF0000"/>
                </a:solidFill>
              </a:rPr>
              <a:t>#0.014595008743326643</a:t>
            </a:r>
            <a:endParaRPr lang="ko-KR" altLang="en-US" sz="900"/>
          </a:p>
          <a:p>
            <a:endParaRPr lang="ko-KR" altLang="en-US" sz="900"/>
          </a:p>
          <a:p>
            <a:r>
              <a:rPr lang="ko-KR" altLang="en-US" sz="900"/>
              <a:t>ml_poly(ndf, ['location', 'weather', 'surface', 'road', 'car', 'sex', '가해운전자 연령', '시간']) </a:t>
            </a:r>
            <a:endParaRPr lang="en-US" altLang="ko-KR" sz="900" smtClean="0"/>
          </a:p>
          <a:p>
            <a:r>
              <a:rPr lang="ko-KR" altLang="en-US" sz="900" smtClean="0"/>
              <a:t>   </a:t>
            </a:r>
            <a:endParaRPr lang="en-US" altLang="ko-KR" sz="900" smtClean="0"/>
          </a:p>
          <a:p>
            <a:r>
              <a:rPr lang="ko-KR" altLang="en-US" sz="900" smtClean="0">
                <a:solidFill>
                  <a:srgbClr val="FF0000"/>
                </a:solidFill>
              </a:rPr>
              <a:t>## </a:t>
            </a:r>
            <a:r>
              <a:rPr lang="ko-KR" altLang="en-US" sz="900" smtClean="0">
                <a:solidFill>
                  <a:srgbClr val="FF0000"/>
                </a:solidFill>
              </a:rPr>
              <a:t>0.01271410418275365</a:t>
            </a:r>
            <a:endParaRPr lang="ko-KR" altLang="en-US" sz="900"/>
          </a:p>
          <a:p>
            <a:endParaRPr lang="ko-KR" altLang="en-US" sz="900"/>
          </a:p>
          <a:p>
            <a:r>
              <a:rPr lang="ko-KR" altLang="en-US" sz="900"/>
              <a:t># 노인 운전자 데이터 기준</a:t>
            </a:r>
          </a:p>
          <a:p>
            <a:r>
              <a:rPr lang="ko-KR" altLang="en-US" sz="900"/>
              <a:t>old_df = df.loc[df['가해운전자 연령'] &gt;= 65,:]</a:t>
            </a:r>
          </a:p>
          <a:p>
            <a:endParaRPr lang="ko-KR" altLang="en-US" sz="900"/>
          </a:p>
          <a:p>
            <a:r>
              <a:rPr lang="ko-KR" altLang="en-US" sz="900"/>
              <a:t>ml_poly(old_df, ['location', 'weather', 'road', 'car', 'sex', '가해운전자 연령', '시간', 'week</a:t>
            </a:r>
            <a:r>
              <a:rPr lang="ko-KR" altLang="en-US" sz="900" smtClean="0"/>
              <a:t>'])</a:t>
            </a:r>
            <a:endParaRPr lang="en-US" altLang="ko-KR" sz="900" smtClean="0"/>
          </a:p>
          <a:p>
            <a:endParaRPr lang="ko-KR" altLang="en-US" sz="900"/>
          </a:p>
          <a:p>
            <a:r>
              <a:rPr lang="ko-KR" altLang="en-US" sz="900">
                <a:solidFill>
                  <a:srgbClr val="FF0000"/>
                </a:solidFill>
              </a:rPr>
              <a:t>## -0.08201339129472807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68287" y="4771332"/>
            <a:ext cx="4908600" cy="167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/>
              <a:t># ECLO 8 이하인 데이터 기준</a:t>
            </a:r>
          </a:p>
          <a:p>
            <a:r>
              <a:rPr lang="ko-KR" altLang="en-US" sz="900"/>
              <a:t>ml_knn(ndf, ['location', 'weather', 'surface', 'road', 'car', 'sex', '가해운전자 연령', '</a:t>
            </a:r>
            <a:r>
              <a:rPr lang="ko-KR" altLang="en-US" sz="900"/>
              <a:t>시간</a:t>
            </a:r>
            <a:r>
              <a:rPr lang="ko-KR" altLang="en-US" sz="900" smtClean="0"/>
              <a:t>'])</a:t>
            </a:r>
            <a:endParaRPr lang="en-US" altLang="ko-KR" sz="900" smtClean="0"/>
          </a:p>
          <a:p>
            <a:r>
              <a:rPr lang="ko-KR" altLang="en-US" sz="900" smtClean="0"/>
              <a:t> </a:t>
            </a:r>
            <a:endParaRPr lang="en-US" altLang="ko-KR" sz="800" smtClean="0"/>
          </a:p>
          <a:p>
            <a:endParaRPr lang="en-US" altLang="ko-KR" sz="400" smtClean="0"/>
          </a:p>
          <a:p>
            <a:endParaRPr lang="en-US" altLang="ko-KR" sz="900"/>
          </a:p>
          <a:p>
            <a:endParaRPr lang="en-US" altLang="ko-KR" sz="900" smtClean="0"/>
          </a:p>
          <a:p>
            <a:endParaRPr lang="en-US" altLang="ko-KR" sz="900"/>
          </a:p>
          <a:p>
            <a:endParaRPr lang="en-US" altLang="ko-KR" sz="900"/>
          </a:p>
          <a:p>
            <a:endParaRPr lang="en-US" altLang="ko-KR" sz="900"/>
          </a:p>
          <a:p>
            <a:r>
              <a:rPr lang="ko-KR" altLang="en-US" sz="900"/>
              <a:t># 노인 운전자 </a:t>
            </a:r>
            <a:r>
              <a:rPr lang="ko-KR" altLang="en-US" sz="900"/>
              <a:t>데이터 </a:t>
            </a:r>
            <a:r>
              <a:rPr lang="ko-KR" altLang="en-US" sz="900" smtClean="0"/>
              <a:t>기준    old_df </a:t>
            </a:r>
            <a:r>
              <a:rPr lang="ko-KR" altLang="en-US" sz="900"/>
              <a:t>= df.loc[df['가해운전자 연령'] &gt;= </a:t>
            </a:r>
            <a:r>
              <a:rPr lang="ko-KR" altLang="en-US" sz="900"/>
              <a:t>65</a:t>
            </a:r>
            <a:r>
              <a:rPr lang="ko-KR" altLang="en-US" sz="900" smtClean="0"/>
              <a:t>,:]</a:t>
            </a:r>
            <a:endParaRPr lang="ko-KR" altLang="en-US" sz="900"/>
          </a:p>
          <a:p>
            <a:r>
              <a:rPr lang="ko-KR" altLang="en-US" sz="900"/>
              <a:t>ml_knn(old_df, ['location', 'weather', 'road', 'car', 'sex', '가해운전자 연령', '시간', 'week'])</a:t>
            </a:r>
          </a:p>
          <a:p>
            <a:endParaRPr lang="ko-KR" altLang="en-US" sz="90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rcRect l="3621" t="48576" r="70494" b="45481"/>
          <a:stretch/>
        </p:blipFill>
        <p:spPr>
          <a:xfrm>
            <a:off x="742387" y="5367804"/>
            <a:ext cx="4495800" cy="544663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3"/>
          <a:srcRect l="4400" t="86985" r="71815" b="7480"/>
          <a:stretch/>
        </p:blipFill>
        <p:spPr>
          <a:xfrm>
            <a:off x="742478" y="6309342"/>
            <a:ext cx="4509600" cy="533401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3"/>
          <a:srcRect l="4400" t="46663" r="71815" b="50175"/>
          <a:stretch/>
        </p:blipFill>
        <p:spPr>
          <a:xfrm>
            <a:off x="742387" y="5115797"/>
            <a:ext cx="4495800" cy="304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02287" y="4742690"/>
            <a:ext cx="634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mae </a:t>
            </a:r>
            <a:r>
              <a:rPr lang="en-US" altLang="ko-KR" sz="900"/>
              <a:t>= mean_absolute_error (y_pred, </a:t>
            </a:r>
            <a:r>
              <a:rPr lang="en-US" altLang="ko-KR" sz="900"/>
              <a:t>y_test</a:t>
            </a:r>
            <a:r>
              <a:rPr lang="en-US" altLang="ko-KR" sz="900" smtClean="0"/>
              <a:t>)</a:t>
            </a:r>
            <a:r>
              <a:rPr lang="en-US" altLang="ko-KR" sz="900"/>
              <a:t> </a:t>
            </a:r>
            <a:r>
              <a:rPr lang="en-US" altLang="ko-KR" sz="900" smtClean="0"/>
              <a:t>   </a:t>
            </a:r>
            <a:r>
              <a:rPr lang="en-US" altLang="ko-KR" sz="900" smtClean="0">
                <a:solidFill>
                  <a:srgbClr val="FF0000"/>
                </a:solidFill>
              </a:rPr>
              <a:t>#</a:t>
            </a:r>
            <a:r>
              <a:rPr lang="ko-KR" altLang="en-US" sz="900">
                <a:solidFill>
                  <a:srgbClr val="FF0000"/>
                </a:solidFill>
              </a:rPr>
              <a:t>평균 절대 오차</a:t>
            </a:r>
            <a:r>
              <a:rPr lang="en-US" altLang="ko-KR" sz="900">
                <a:solidFill>
                  <a:srgbClr val="FF0000"/>
                </a:solidFill>
              </a:rPr>
              <a:t>: </a:t>
            </a:r>
            <a:r>
              <a:rPr lang="en-US" altLang="ko-KR" sz="900" smtClean="0">
                <a:solidFill>
                  <a:srgbClr val="FF0000"/>
                </a:solidFill>
              </a:rPr>
              <a:t>0.13364037390029293</a:t>
            </a:r>
            <a:endParaRPr lang="en-US" altLang="ko-KR" sz="900">
              <a:solidFill>
                <a:srgbClr val="FF0000"/>
              </a:solidFill>
            </a:endParaRPr>
          </a:p>
          <a:p>
            <a:r>
              <a:rPr lang="en-US" altLang="ko-KR" sz="900" smtClean="0"/>
              <a:t>Mse </a:t>
            </a:r>
            <a:r>
              <a:rPr lang="en-US" altLang="ko-KR" sz="900"/>
              <a:t>= mean_squared error (y_pred, </a:t>
            </a:r>
            <a:r>
              <a:rPr lang="en-US" altLang="ko-KR" sz="900"/>
              <a:t>y_test</a:t>
            </a:r>
            <a:r>
              <a:rPr lang="en-US" altLang="ko-KR" sz="900" smtClean="0"/>
              <a:t>)     </a:t>
            </a:r>
            <a:r>
              <a:rPr lang="en-US" altLang="ko-KR" sz="900" smtClean="0">
                <a:solidFill>
                  <a:srgbClr val="FF0000"/>
                </a:solidFill>
              </a:rPr>
              <a:t>#</a:t>
            </a:r>
            <a:r>
              <a:rPr lang="ko-KR" altLang="en-US" sz="900">
                <a:solidFill>
                  <a:srgbClr val="FF0000"/>
                </a:solidFill>
              </a:rPr>
              <a:t>평균 제곱 오차</a:t>
            </a:r>
            <a:r>
              <a:rPr lang="en-US" altLang="ko-KR" sz="900">
                <a:solidFill>
                  <a:srgbClr val="FF0000"/>
                </a:solidFill>
              </a:rPr>
              <a:t>: </a:t>
            </a:r>
            <a:r>
              <a:rPr lang="en-US" altLang="ko-KR" sz="900" smtClean="0">
                <a:solidFill>
                  <a:srgbClr val="FF0000"/>
                </a:solidFill>
              </a:rPr>
              <a:t>0.3971716597463498</a:t>
            </a:r>
            <a:endParaRPr lang="ko-KR" altLang="en-US" sz="900"/>
          </a:p>
          <a:p>
            <a:r>
              <a:rPr lang="en-US" altLang="ko-KR" sz="900"/>
              <a:t>r2 = r2_score(y_pred, y_test )</a:t>
            </a:r>
            <a:r>
              <a:rPr lang="en-US" altLang="ko-KR" sz="900"/>
              <a:t>	</a:t>
            </a:r>
            <a:r>
              <a:rPr lang="en-US" altLang="ko-KR" sz="900" smtClean="0"/>
              <a:t>               </a:t>
            </a:r>
            <a:r>
              <a:rPr lang="en-US" altLang="ko-KR" sz="900" smtClean="0">
                <a:solidFill>
                  <a:srgbClr val="FF0000"/>
                </a:solidFill>
              </a:rPr>
              <a:t>#</a:t>
            </a:r>
            <a:r>
              <a:rPr lang="ko-KR" altLang="en-US" sz="900">
                <a:solidFill>
                  <a:srgbClr val="FF0000"/>
                </a:solidFill>
              </a:rPr>
              <a:t>결정 계수 </a:t>
            </a:r>
            <a:r>
              <a:rPr lang="en-US" altLang="ko-KR" sz="900">
                <a:solidFill>
                  <a:srgbClr val="FF0000"/>
                </a:solidFill>
              </a:rPr>
              <a:t>: 0.98471631689123</a:t>
            </a:r>
          </a:p>
          <a:p>
            <a:endParaRPr lang="ko-KR" altLang="en-US" sz="90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4"/>
          <a:srcRect b="49417"/>
          <a:stretch/>
        </p:blipFill>
        <p:spPr>
          <a:xfrm>
            <a:off x="5405988" y="5242386"/>
            <a:ext cx="4622299" cy="158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5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2" name="직사각형 21"/>
          <p:cNvSpPr/>
          <p:nvPr/>
        </p:nvSpPr>
        <p:spPr>
          <a:xfrm>
            <a:off x="242887" y="1373932"/>
            <a:ext cx="10103757" cy="447000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사망률 계산</a:t>
            </a:r>
            <a:endParaRPr lang="ko-KR" altLang="en-US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4167" t="29231" r="63333" b="60000"/>
          <a:stretch/>
        </p:blipFill>
        <p:spPr>
          <a:xfrm>
            <a:off x="242886" y="2451555"/>
            <a:ext cx="4953001" cy="112503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l="64167" t="14502" r="6250" b="52419"/>
          <a:stretch/>
        </p:blipFill>
        <p:spPr>
          <a:xfrm>
            <a:off x="5424487" y="2156257"/>
            <a:ext cx="4954581" cy="1906518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071687" y="241726"/>
            <a:ext cx="8458200" cy="862519"/>
            <a:chOff x="2391001" y="241726"/>
            <a:chExt cx="8077200" cy="862519"/>
          </a:xfrm>
        </p:grpSpPr>
        <p:sp>
          <p:nvSpPr>
            <p:cNvPr id="10" name="Object 2"/>
            <p:cNvSpPr txBox="1"/>
            <p:nvPr/>
          </p:nvSpPr>
          <p:spPr>
            <a:xfrm>
              <a:off x="2391001" y="241726"/>
              <a:ext cx="8077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Ⅲ </a:t>
              </a:r>
              <a:r>
                <a:rPr lang="ko-KR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 과정 </a:t>
              </a:r>
              <a:r>
                <a:rPr lang="ko-KR" altLang="en-US" b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→ </a:t>
              </a:r>
              <a:r>
                <a:rPr lang="en-US" altLang="ko-KR" b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7. </a:t>
              </a:r>
              <a:r>
                <a:rPr lang="ko-KR" altLang="en-US" b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머신러닝 </a:t>
              </a:r>
              <a:r>
                <a:rPr lang="ko-KR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개선</a:t>
              </a:r>
              <a:endPara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Object 2"/>
            <p:cNvSpPr txBox="1"/>
            <p:nvPr/>
          </p:nvSpPr>
          <p:spPr>
            <a:xfrm>
              <a:off x="2391001" y="581025"/>
              <a:ext cx="806268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2800" b="1" dirty="0" smtClean="0">
                  <a:solidFill>
                    <a:srgbClr val="1187CF"/>
                  </a:solidFill>
                  <a:latin typeface="맑은 고딕" panose="020B0503020000020004" pitchFamily="50" charset="-127"/>
                  <a:cs typeface="THELuxGoB" pitchFamily="34" charset="0"/>
                </a:rPr>
                <a:t>타겟 </a:t>
              </a:r>
              <a:r>
                <a:rPr lang="ko-KR" altLang="en-US" sz="2800" b="1" dirty="0">
                  <a:solidFill>
                    <a:srgbClr val="1187CF"/>
                  </a:solidFill>
                  <a:latin typeface="맑은 고딕" panose="020B0503020000020004" pitchFamily="50" charset="-127"/>
                  <a:cs typeface="THELuxGoB" pitchFamily="34" charset="0"/>
                </a:rPr>
                <a:t>값 </a:t>
              </a:r>
              <a:r>
                <a:rPr lang="ko-KR" altLang="en-US" sz="2800" b="1" dirty="0" smtClean="0">
                  <a:solidFill>
                    <a:srgbClr val="1187CF"/>
                  </a:solidFill>
                  <a:latin typeface="맑은 고딕" panose="020B0503020000020004" pitchFamily="50" charset="-127"/>
                  <a:cs typeface="THELuxGoB" pitchFamily="34" charset="0"/>
                </a:rPr>
                <a:t>변경</a:t>
              </a:r>
              <a:r>
                <a:rPr lang="en-US" altLang="ko-KR" sz="2800" b="1" dirty="0" smtClean="0">
                  <a:solidFill>
                    <a:srgbClr val="1187CF"/>
                  </a:solidFill>
                  <a:latin typeface="맑은 고딕" panose="020B0503020000020004" pitchFamily="50" charset="-127"/>
                  <a:cs typeface="THELuxGoB" pitchFamily="34" charset="0"/>
                </a:rPr>
                <a:t>(</a:t>
              </a:r>
              <a:r>
                <a:rPr lang="en-US" altLang="ko-KR" sz="2400" b="1" dirty="0" smtClean="0">
                  <a:solidFill>
                    <a:srgbClr val="1187CF"/>
                  </a:solidFill>
                  <a:latin typeface="맑은 고딕" panose="020B0503020000020004" pitchFamily="50" charset="-127"/>
                  <a:cs typeface="THELuxGoB" pitchFamily="34" charset="0"/>
                </a:rPr>
                <a:t>ECLO </a:t>
              </a:r>
              <a:r>
                <a:rPr lang="en-US" altLang="ko-KR" sz="2400" b="1" dirty="0">
                  <a:solidFill>
                    <a:srgbClr val="1187CF"/>
                  </a:solidFill>
                  <a:latin typeface="맑은 고딕" panose="020B0503020000020004" pitchFamily="50" charset="-127"/>
                  <a:cs typeface="THELuxGoB" pitchFamily="34" charset="0"/>
                </a:rPr>
                <a:t>-&gt; </a:t>
              </a:r>
              <a:r>
                <a:rPr lang="en-US" altLang="ko-KR" sz="2400" b="1" dirty="0" smtClean="0">
                  <a:solidFill>
                    <a:srgbClr val="1187CF"/>
                  </a:solidFill>
                  <a:latin typeface="맑은 고딕" panose="020B0503020000020004" pitchFamily="50" charset="-127"/>
                  <a:cs typeface="THELuxGoB" pitchFamily="34" charset="0"/>
                </a:rPr>
                <a:t>Lethality</a:t>
              </a:r>
              <a:r>
                <a:rPr lang="en-US" altLang="ko-KR" sz="2800" b="1" dirty="0" smtClean="0">
                  <a:solidFill>
                    <a:srgbClr val="1187CF"/>
                  </a:solidFill>
                  <a:latin typeface="맑은 고딕" panose="020B0503020000020004" pitchFamily="50" charset="-127"/>
                  <a:cs typeface="THELuxGoB" pitchFamily="34" charset="0"/>
                </a:rPr>
                <a:t>)</a:t>
              </a:r>
              <a:endParaRPr lang="en-US" altLang="ko-KR" sz="2800" b="1" dirty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242886" y="4198362"/>
            <a:ext cx="4953001" cy="447000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단순 회귀 분석</a:t>
            </a:r>
            <a:endParaRPr lang="ko-KR" altLang="en-US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424487" y="4198362"/>
            <a:ext cx="4922156" cy="447000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다항 회귀 분석</a:t>
            </a:r>
            <a:endParaRPr lang="ko-KR" altLang="en-US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42887" y="4711700"/>
            <a:ext cx="4953000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# X(</a:t>
            </a:r>
            <a:r>
              <a:rPr lang="ko-KR" altLang="en-US" sz="900"/>
              <a:t>가해운전자 정보</a:t>
            </a:r>
            <a:r>
              <a:rPr lang="en-US" altLang="ko-KR" sz="900"/>
              <a:t>)</a:t>
            </a:r>
            <a:r>
              <a:rPr lang="ko-KR" altLang="en-US" sz="900"/>
              <a:t>로만 제한</a:t>
            </a:r>
          </a:p>
          <a:p>
            <a:r>
              <a:rPr lang="en-US" altLang="ko-KR" sz="900"/>
              <a:t>col_ls = ['car', 'sex', '</a:t>
            </a:r>
            <a:r>
              <a:rPr lang="ko-KR" altLang="en-US" sz="900"/>
              <a:t>가해운전자 연령</a:t>
            </a:r>
            <a:r>
              <a:rPr lang="en-US" altLang="ko-KR" sz="900"/>
              <a:t>']    </a:t>
            </a:r>
          </a:p>
          <a:p>
            <a:endParaRPr lang="en-US" altLang="ko-KR" sz="900"/>
          </a:p>
          <a:p>
            <a:r>
              <a:rPr lang="en-US" altLang="ko-KR" sz="900" smtClean="0">
                <a:solidFill>
                  <a:srgbClr val="FF0000"/>
                </a:solidFill>
              </a:rPr>
              <a:t>## </a:t>
            </a:r>
            <a:r>
              <a:rPr lang="ko-KR" altLang="en-US" sz="900">
                <a:solidFill>
                  <a:srgbClr val="FF0000"/>
                </a:solidFill>
              </a:rPr>
              <a:t>결정계수 </a:t>
            </a:r>
            <a:r>
              <a:rPr lang="en-US" altLang="ko-KR" sz="900" smtClean="0">
                <a:solidFill>
                  <a:srgbClr val="FF0000"/>
                </a:solidFill>
              </a:rPr>
              <a:t>0.001463917223226141</a:t>
            </a:r>
            <a:endParaRPr lang="en-US" altLang="ko-KR" sz="900" smtClean="0"/>
          </a:p>
          <a:p>
            <a:endParaRPr lang="en-US" altLang="ko-KR" sz="900"/>
          </a:p>
          <a:p>
            <a:r>
              <a:rPr lang="en-US" altLang="ko-KR" sz="900"/>
              <a:t>col_ls = ['location', 'weather', 'surface', 'road', 'car', 'sex', '</a:t>
            </a:r>
            <a:r>
              <a:rPr lang="ko-KR" altLang="en-US" sz="900"/>
              <a:t>가해운전자 연령</a:t>
            </a:r>
            <a:r>
              <a:rPr lang="en-US" altLang="ko-KR" sz="900"/>
              <a:t>']</a:t>
            </a:r>
          </a:p>
          <a:p>
            <a:endParaRPr lang="en-US" altLang="ko-KR" sz="900"/>
          </a:p>
          <a:p>
            <a:r>
              <a:rPr lang="en-US" altLang="ko-KR" sz="900" smtClean="0">
                <a:solidFill>
                  <a:srgbClr val="FF0000"/>
                </a:solidFill>
              </a:rPr>
              <a:t>## </a:t>
            </a:r>
            <a:r>
              <a:rPr lang="ko-KR" altLang="en-US" sz="900">
                <a:solidFill>
                  <a:srgbClr val="FF0000"/>
                </a:solidFill>
              </a:rPr>
              <a:t>결정계수  </a:t>
            </a:r>
            <a:r>
              <a:rPr lang="en-US" altLang="ko-KR" sz="900">
                <a:solidFill>
                  <a:srgbClr val="FF0000"/>
                </a:solidFill>
              </a:rPr>
              <a:t>-9.678646685484793e-05 </a:t>
            </a:r>
            <a:endParaRPr lang="en-US" altLang="ko-KR" sz="900" smtClean="0"/>
          </a:p>
          <a:p>
            <a:endParaRPr lang="en-US" altLang="ko-KR" sz="900"/>
          </a:p>
          <a:p>
            <a:r>
              <a:rPr lang="en-US" altLang="ko-KR" sz="900" smtClean="0"/>
              <a:t># </a:t>
            </a:r>
            <a:r>
              <a:rPr lang="ko-KR" altLang="en-US" sz="900"/>
              <a:t>노인 운전자 기준 예측</a:t>
            </a:r>
          </a:p>
          <a:p>
            <a:r>
              <a:rPr lang="en-US" altLang="ko-KR" sz="900"/>
              <a:t>old_df = df.loc[df['</a:t>
            </a:r>
            <a:r>
              <a:rPr lang="ko-KR" altLang="en-US" sz="900"/>
              <a:t>가해운전자 연령</a:t>
            </a:r>
            <a:r>
              <a:rPr lang="en-US" altLang="ko-KR" sz="900"/>
              <a:t>'] &gt;= 65,:]</a:t>
            </a:r>
          </a:p>
          <a:p>
            <a:endParaRPr lang="en-US" altLang="ko-KR" sz="900"/>
          </a:p>
          <a:p>
            <a:r>
              <a:rPr lang="en-US" altLang="ko-KR" sz="900" smtClean="0">
                <a:solidFill>
                  <a:srgbClr val="FF0000"/>
                </a:solidFill>
              </a:rPr>
              <a:t>## </a:t>
            </a:r>
            <a:r>
              <a:rPr lang="ko-KR" altLang="en-US" sz="900">
                <a:solidFill>
                  <a:srgbClr val="FF0000"/>
                </a:solidFill>
              </a:rPr>
              <a:t>결정계수 </a:t>
            </a:r>
            <a:r>
              <a:rPr lang="en-US" altLang="ko-KR" sz="900">
                <a:solidFill>
                  <a:srgbClr val="FF0000"/>
                </a:solidFill>
              </a:rPr>
              <a:t>-0.00023926158209741644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424487" y="4780949"/>
            <a:ext cx="4951643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/>
              <a:t> </a:t>
            </a:r>
            <a:r>
              <a:rPr lang="en-US" altLang="ko-KR" sz="900"/>
              <a:t># X(</a:t>
            </a:r>
            <a:r>
              <a:rPr lang="ko-KR" altLang="en-US" sz="900"/>
              <a:t>가해운전자 정보</a:t>
            </a:r>
            <a:r>
              <a:rPr lang="en-US" altLang="ko-KR" sz="900"/>
              <a:t>)</a:t>
            </a:r>
            <a:r>
              <a:rPr lang="ko-KR" altLang="en-US" sz="900"/>
              <a:t>로만 제한</a:t>
            </a:r>
          </a:p>
          <a:p>
            <a:r>
              <a:rPr lang="en-US" altLang="ko-KR" sz="900"/>
              <a:t>col_ls = ['car', 'sex', '</a:t>
            </a:r>
            <a:r>
              <a:rPr lang="ko-KR" altLang="en-US" sz="900"/>
              <a:t>가해운전자 연령</a:t>
            </a:r>
            <a:r>
              <a:rPr lang="en-US" altLang="ko-KR" sz="900"/>
              <a:t>']    </a:t>
            </a:r>
          </a:p>
          <a:p>
            <a:endParaRPr lang="en-US" altLang="ko-KR" sz="900"/>
          </a:p>
          <a:p>
            <a:r>
              <a:rPr lang="en-US" altLang="ko-KR" sz="900" smtClean="0">
                <a:solidFill>
                  <a:srgbClr val="FF0000"/>
                </a:solidFill>
              </a:rPr>
              <a:t>## </a:t>
            </a:r>
            <a:r>
              <a:rPr lang="ko-KR" altLang="en-US" sz="900">
                <a:solidFill>
                  <a:srgbClr val="FF0000"/>
                </a:solidFill>
              </a:rPr>
              <a:t>결정계수 </a:t>
            </a:r>
            <a:r>
              <a:rPr lang="en-US" altLang="ko-KR" sz="900" smtClean="0">
                <a:solidFill>
                  <a:srgbClr val="FF0000"/>
                </a:solidFill>
              </a:rPr>
              <a:t>0.0020602065284693882</a:t>
            </a:r>
          </a:p>
          <a:p>
            <a:endParaRPr lang="ko-KR" altLang="en-US" sz="900"/>
          </a:p>
          <a:p>
            <a:r>
              <a:rPr lang="ko-KR" altLang="en-US" sz="900"/>
              <a:t>letha_poly(df, ['location', 'weather', 'surface', 'road', 'car', 'sex', '가해운전자 연령', '시간</a:t>
            </a:r>
            <a:r>
              <a:rPr lang="ko-KR" altLang="en-US" sz="900" smtClean="0"/>
              <a:t>'])</a:t>
            </a:r>
            <a:endParaRPr lang="en-US" altLang="ko-KR" sz="900" smtClean="0"/>
          </a:p>
          <a:p>
            <a:endParaRPr lang="en-US" altLang="ko-KR" sz="900" smtClean="0"/>
          </a:p>
          <a:p>
            <a:r>
              <a:rPr lang="ko-KR" altLang="en-US" sz="900" smtClean="0">
                <a:solidFill>
                  <a:srgbClr val="FF0000"/>
                </a:solidFill>
              </a:rPr>
              <a:t>## </a:t>
            </a:r>
            <a:r>
              <a:rPr lang="ko-KR" altLang="en-US" sz="900">
                <a:solidFill>
                  <a:srgbClr val="FF0000"/>
                </a:solidFill>
              </a:rPr>
              <a:t>결정계수 -0.013069998393069548</a:t>
            </a:r>
          </a:p>
          <a:p>
            <a:endParaRPr lang="ko-KR" altLang="en-US" sz="900"/>
          </a:p>
          <a:p>
            <a:r>
              <a:rPr lang="ko-KR" altLang="en-US" sz="900"/>
              <a:t># 노인 운전자 데이터 기준</a:t>
            </a:r>
          </a:p>
          <a:p>
            <a:r>
              <a:rPr lang="ko-KR" altLang="en-US" sz="900"/>
              <a:t>old_df = df.loc[df['가해운전자 연령'] &gt;= 65</a:t>
            </a:r>
            <a:r>
              <a:rPr lang="ko-KR" altLang="en-US" sz="900" smtClean="0"/>
              <a:t>,:]</a:t>
            </a:r>
            <a:endParaRPr lang="en-US" altLang="ko-KR" sz="900" smtClean="0"/>
          </a:p>
          <a:p>
            <a:endParaRPr lang="ko-KR" altLang="en-US" sz="900"/>
          </a:p>
          <a:p>
            <a:r>
              <a:rPr lang="ko-KR" altLang="en-US" sz="900" smtClean="0">
                <a:solidFill>
                  <a:srgbClr val="FF0000"/>
                </a:solidFill>
              </a:rPr>
              <a:t>## </a:t>
            </a:r>
            <a:r>
              <a:rPr lang="ko-KR" altLang="en-US" sz="900">
                <a:solidFill>
                  <a:srgbClr val="FF0000"/>
                </a:solidFill>
              </a:rPr>
              <a:t>결정계수 -0.15752347508109765</a:t>
            </a:r>
          </a:p>
        </p:txBody>
      </p:sp>
    </p:spTree>
    <p:extLst>
      <p:ext uri="{BB962C8B-B14F-4D97-AF65-F5344CB8AC3E}">
        <p14:creationId xmlns:p14="http://schemas.microsoft.com/office/powerpoint/2010/main" val="363711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7539</TotalTime>
  <Words>533</Words>
  <Application>Microsoft Office PowerPoint</Application>
  <PresentationFormat>사용자 지정</PresentationFormat>
  <Paragraphs>102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Adobe 고딕 Std B</vt:lpstr>
      <vt:lpstr>THELuxGoB</vt:lpstr>
      <vt:lpstr>THELuxGoR</vt:lpstr>
      <vt:lpstr>맑은 고딕</vt:lpstr>
      <vt:lpstr>맑은고딕</vt:lpstr>
      <vt:lpstr>Arial</vt:lpstr>
      <vt:lpstr>Office Theme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soyoung</cp:lastModifiedBy>
  <cp:revision>294</cp:revision>
  <dcterms:created xsi:type="dcterms:W3CDTF">2024-05-18T02:44:30Z</dcterms:created>
  <dcterms:modified xsi:type="dcterms:W3CDTF">2024-07-19T02:36:38Z</dcterms:modified>
</cp:coreProperties>
</file>