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71" r:id="rId2"/>
    <p:sldId id="259" r:id="rId3"/>
    <p:sldId id="277" r:id="rId4"/>
    <p:sldId id="258" r:id="rId5"/>
    <p:sldId id="273" r:id="rId6"/>
    <p:sldId id="275" r:id="rId7"/>
    <p:sldId id="260" r:id="rId8"/>
    <p:sldId id="269" r:id="rId9"/>
    <p:sldId id="276" r:id="rId10"/>
    <p:sldId id="278" r:id="rId11"/>
    <p:sldId id="281" r:id="rId12"/>
    <p:sldId id="282" r:id="rId13"/>
    <p:sldId id="280" r:id="rId14"/>
    <p:sldId id="279" r:id="rId15"/>
    <p:sldId id="266" r:id="rId16"/>
    <p:sldId id="267" r:id="rId17"/>
    <p:sldId id="268" r:id="rId18"/>
    <p:sldId id="264" r:id="rId19"/>
    <p:sldId id="274" r:id="rId20"/>
  </p:sldIdLst>
  <p:sldSz cx="10696575" cy="7562850"/>
  <p:notesSz cx="7562850" cy="10696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A0F1-1D58-4E4F-BE39-3B0311FAB48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8A1B-CEF6-42BA-BA29-31B707AB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0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8A1B-CEF6-42BA-BA29-31B707AB70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3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72" y="1237717"/>
            <a:ext cx="8022431" cy="2632992"/>
          </a:xfrm>
        </p:spPr>
        <p:txBody>
          <a:bodyPr anchor="b"/>
          <a:lstStyle>
            <a:lvl1pPr algn="ctr"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072" y="3972247"/>
            <a:ext cx="8022431" cy="1825938"/>
          </a:xfrm>
        </p:spPr>
        <p:txBody>
          <a:bodyPr/>
          <a:lstStyle>
            <a:lvl1pPr marL="0" indent="0" algn="ctr">
              <a:buNone/>
              <a:defRPr sz="2106"/>
            </a:lvl1pPr>
            <a:lvl2pPr marL="401102" indent="0" algn="ctr">
              <a:buNone/>
              <a:defRPr sz="1755"/>
            </a:lvl2pPr>
            <a:lvl3pPr marL="802203" indent="0" algn="ctr">
              <a:buNone/>
              <a:defRPr sz="1579"/>
            </a:lvl3pPr>
            <a:lvl4pPr marL="1203305" indent="0" algn="ctr">
              <a:buNone/>
              <a:defRPr sz="1404"/>
            </a:lvl4pPr>
            <a:lvl5pPr marL="1604406" indent="0" algn="ctr">
              <a:buNone/>
              <a:defRPr sz="1404"/>
            </a:lvl5pPr>
            <a:lvl6pPr marL="2005508" indent="0" algn="ctr">
              <a:buNone/>
              <a:defRPr sz="1404"/>
            </a:lvl6pPr>
            <a:lvl7pPr marL="2406609" indent="0" algn="ctr">
              <a:buNone/>
              <a:defRPr sz="1404"/>
            </a:lvl7pPr>
            <a:lvl8pPr marL="2807711" indent="0" algn="ctr">
              <a:buNone/>
              <a:defRPr sz="1404"/>
            </a:lvl8pPr>
            <a:lvl9pPr marL="3208812" indent="0" algn="ctr">
              <a:buNone/>
              <a:defRPr sz="1404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4736" y="402652"/>
            <a:ext cx="2306449" cy="64091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389" y="402652"/>
            <a:ext cx="6785640" cy="640916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8" y="1885462"/>
            <a:ext cx="9225796" cy="3145935"/>
          </a:xfrm>
        </p:spPr>
        <p:txBody>
          <a:bodyPr anchor="b"/>
          <a:lstStyle>
            <a:lvl1pPr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18" y="5061158"/>
            <a:ext cx="9225796" cy="1654373"/>
          </a:xfrm>
        </p:spPr>
        <p:txBody>
          <a:bodyPr/>
          <a:lstStyle>
            <a:lvl1pPr marL="0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1pPr>
            <a:lvl2pPr marL="401102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203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305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4pPr>
            <a:lvl5pPr marL="1604406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5pPr>
            <a:lvl6pPr marL="2005508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6pPr>
            <a:lvl7pPr marL="2406609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7pPr>
            <a:lvl8pPr marL="2807711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8pPr>
            <a:lvl9pPr marL="320881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390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5141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402652"/>
            <a:ext cx="9225796" cy="14618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83" y="1853949"/>
            <a:ext cx="4525152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783" y="2762541"/>
            <a:ext cx="4525152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5141" y="1853949"/>
            <a:ext cx="4547438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5141" y="2762541"/>
            <a:ext cx="4547438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6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102" indent="0">
              <a:buNone/>
              <a:defRPr sz="2456"/>
            </a:lvl2pPr>
            <a:lvl3pPr marL="802203" indent="0">
              <a:buNone/>
              <a:defRPr sz="2106"/>
            </a:lvl3pPr>
            <a:lvl4pPr marL="1203305" indent="0">
              <a:buNone/>
              <a:defRPr sz="1755"/>
            </a:lvl4pPr>
            <a:lvl5pPr marL="1604406" indent="0">
              <a:buNone/>
              <a:defRPr sz="1755"/>
            </a:lvl5pPr>
            <a:lvl6pPr marL="2005508" indent="0">
              <a:buNone/>
              <a:defRPr sz="1755"/>
            </a:lvl6pPr>
            <a:lvl7pPr marL="2406609" indent="0">
              <a:buNone/>
              <a:defRPr sz="1755"/>
            </a:lvl7pPr>
            <a:lvl8pPr marL="2807711" indent="0">
              <a:buNone/>
              <a:defRPr sz="1755"/>
            </a:lvl8pPr>
            <a:lvl9pPr marL="3208812" indent="0">
              <a:buNone/>
              <a:defRPr sz="175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90" y="402652"/>
            <a:ext cx="922579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390" y="2013259"/>
            <a:ext cx="922579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390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3241" y="7009642"/>
            <a:ext cx="361009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4456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02203" rtl="0" eaLnBrk="1" latinLnBrk="1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51" indent="-200551" algn="l" defTabSz="802203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65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02754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855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957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6059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7160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826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9363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10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203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305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406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508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609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711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81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hyperlink" Target="https://www.joongang.co.kr/article/25036191#hom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log.seniortalktalk.com/senior-info/life-info/%EB%85%B8%EC%9D%B8-%EA%B3%A0%EB%A0%B9%EC%9E%90-%EC%9A%B4%EC%A0%84%EB%A9%B4%ED%97%88%EC%A6%9D-%EB%B0%98%EB%82%A9-%EC%8B%9C-%EC%A7%80%EC%9B%90-%ED%98%9C%ED%83%9D%EA%B3%BC-%EB%B0%98%EB%82%A9-%EB%B0%A9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xa.co.kr/AsianPlatformInternet/html/axacms/common/intro/pr_ad/report/1226311_1734.html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www.khan.co.kr/economy/economy-general/article/2024052014310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hyperlink" Target="https://www.hani.co.kr/arti/area/chungcheong/1100584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na.co.kr/view/AKR20230915112800004" TargetMode="External"/><Relationship Id="rId11" Type="http://schemas.openxmlformats.org/officeDocument/2006/relationships/hyperlink" Target="https://www.joongang.co.kr/article/25146115#home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s://www.police.go.kr/user/bbs/BD_selectBbs.do?q_bbsCode=1007&amp;q_bbscttSn=2024020715352530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0ssd.co.kr/news/articleView.html?idxno=81109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koroad.or.kr/main/board/6/8653/board_view.do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nkookilbo.com/News/Read/A2023051811290001566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junj.com/news/articleView.html?idxno=13953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hyperlink" Target="https://news.mt.co.kr/mtview.php?no=20200924110304909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i.pinimg.com/564x/51/9e/b7/519eb7fe4346922cab00e3dc5a0f2a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" y="-81946"/>
            <a:ext cx="10696575" cy="76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5043487" y="1432381"/>
            <a:ext cx="527236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  <a:cs typeface="THELuxGoB" pitchFamily="34" charset="0"/>
              </a:rPr>
              <a:t>노인 교통사고 감소를 위한 </a:t>
            </a:r>
            <a:endParaRPr lang="en-US" altLang="ko-KR" sz="2800" b="1" dirty="0">
              <a:solidFill>
                <a:schemeClr val="bg1"/>
              </a:solidFill>
              <a:latin typeface="+mj-lt"/>
              <a:ea typeface="HY헤드라인M" panose="02030600000101010101" pitchFamily="18" charset="-127"/>
              <a:cs typeface="THELuxGoB" pitchFamily="34" charset="0"/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  <a:cs typeface="THELuxGoB" pitchFamily="34" charset="0"/>
              </a:rPr>
              <a:t>         데이터 분석</a:t>
            </a:r>
            <a:endParaRPr lang="en-US" altLang="ko-KR" sz="2800" b="1" dirty="0" smtClean="0">
              <a:solidFill>
                <a:schemeClr val="bg1"/>
              </a:solidFill>
              <a:latin typeface="+mj-lt"/>
              <a:ea typeface="HY헤드라인M" panose="02030600000101010101" pitchFamily="18" charset="-127"/>
              <a:cs typeface="THELuxGoB" pitchFamily="34" charset="0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        (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중간 발표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)</a:t>
            </a:r>
            <a:endParaRPr lang="en-US" sz="2800" b="1" dirty="0">
              <a:solidFill>
                <a:schemeClr val="bg1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087" y="5610225"/>
            <a:ext cx="5320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김세정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김소영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박범철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이유라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이혁진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홍해림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75" y="2784634"/>
            <a:ext cx="5316934" cy="340193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37961" y="6460198"/>
            <a:ext cx="4396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65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운전면허소지자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hlinkClick r:id="rId5"/>
              </a:rPr>
              <a:t>[e</a:t>
            </a:r>
            <a:r>
              <a:rPr lang="ko-KR" altLang="en-US" sz="1000" dirty="0" err="1">
                <a:hlinkClick r:id="rId5"/>
              </a:rPr>
              <a:t>글중심</a:t>
            </a:r>
            <a:r>
              <a:rPr lang="en-US" altLang="ko-KR" sz="1000" dirty="0">
                <a:hlinkClick r:id="rId5"/>
              </a:rPr>
              <a:t>] </a:t>
            </a:r>
            <a:r>
              <a:rPr lang="ko-KR" altLang="en-US" sz="1000" dirty="0">
                <a:hlinkClick r:id="rId5"/>
              </a:rPr>
              <a:t>고령 운전자 또 교통사고 “면허 반납해야” </a:t>
            </a:r>
            <a:r>
              <a:rPr lang="en-US" altLang="ko-KR" sz="1000" dirty="0">
                <a:hlinkClick r:id="rId5"/>
              </a:rPr>
              <a:t>vs “</a:t>
            </a:r>
            <a:r>
              <a:rPr lang="ko-KR" altLang="en-US" sz="1000" dirty="0">
                <a:hlinkClick r:id="rId5"/>
              </a:rPr>
              <a:t>이동권 제한” </a:t>
            </a:r>
            <a:r>
              <a:rPr lang="en-US" altLang="ko-KR" sz="1000" dirty="0">
                <a:hlinkClick r:id="rId5"/>
              </a:rPr>
              <a:t>| </a:t>
            </a:r>
            <a:r>
              <a:rPr lang="ko-KR" altLang="en-US" sz="1000" dirty="0">
                <a:hlinkClick r:id="rId5"/>
              </a:rPr>
              <a:t>중앙일보 </a:t>
            </a:r>
            <a:r>
              <a:rPr lang="en-US" altLang="ko-KR" sz="1000" dirty="0">
                <a:hlinkClick r:id="rId5"/>
              </a:rPr>
              <a:t>(joongang.co.kr)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087" y="1800225"/>
            <a:ext cx="979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노인 운전면허소지자수는 지속 증가추세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 descr="65세 이상 운전면허 소지자 증가 추이 [자료 경찰청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0" y="2790825"/>
            <a:ext cx="4681727" cy="33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0" y="2952698"/>
            <a:ext cx="4925967" cy="32218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53" y="2867025"/>
            <a:ext cx="5003834" cy="33074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76439" y="1886605"/>
            <a:ext cx="1002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증가에 비해 현저히 낮은 자진 </a:t>
            </a:r>
            <a:r>
              <a:rPr lang="ko-KR" altLang="en-US" sz="2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반납율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(3%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5287" y="1724025"/>
            <a:ext cx="480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자진 </a:t>
            </a:r>
            <a:r>
              <a:rPr lang="ko-KR" altLang="en-US" sz="25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반납율</a:t>
            </a:r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3%</a:t>
            </a:r>
            <a:r>
              <a:rPr lang="ko-KR" altLang="en-US" sz="25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안되는 이유</a:t>
            </a:r>
            <a:endParaRPr lang="ko-KR" altLang="en-US" sz="25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2694027"/>
            <a:ext cx="4705481" cy="2935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01" y="2541627"/>
            <a:ext cx="4885386" cy="3254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43487" y="6046827"/>
            <a:ext cx="53467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그림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2) AXA 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손해보험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, 2023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 운전자 교통 안전 의식 조사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axa.co.kr/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AsianPlatformInternet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/html/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axacms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/common/intro/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pr_ad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/report/1226311_1734.html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087" y="6046827"/>
            <a:ext cx="46967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고령운전자가 운전면허 반납을 고려하지 않는 이유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</a:b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노인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고령자 운전면허증 반납 시 지원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혜택과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반납 방법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시니어톡톡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_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고객지원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(seniortalktalk.com)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839" y="1748850"/>
            <a:ext cx="964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검토 예정인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지원정책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(2024-05-21)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974" y="5305425"/>
            <a:ext cx="9712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정부가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운전자를 대상으로 운전 능력 평가를 실시하고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결과에 따라 야간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고속도로 운전을 금지하는 ‘조건부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면허제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도입을 검토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중이다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 </a:t>
            </a:r>
            <a:r>
              <a:rPr lang="ko-KR" altLang="en-US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경향신문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원본링크</a:t>
            </a:r>
            <a:r>
              <a:rPr lang="en-US" altLang="ko-KR" sz="15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정부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고령 운전자 등 ‘조건부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면허제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’ 도입 검토한다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-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경향신문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(khan.co.kr)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8" name="Picture 4" descr="2023년 교통사고 사망자 통계. 국토부 제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7" y="2610397"/>
            <a:ext cx="8379880" cy="24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목표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687" y="2409825"/>
            <a:ext cx="9796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초고령화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사회의 시작으로 노인운전자수는 폭발적으로 늘어날 예정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노인운전자에 대한 교통사고가 계속적으로 증가할 것으로 판단되어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예방차원에서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교통사고 예보시스템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구축을 시도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노인운전자의 인지 및 신체능력을 제외하고 여러가지 외부 요소를 고려하여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요인별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위험지수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정립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지역은 전국이 아닌 수원시로 한정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세분화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 단위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정제를 통해 계산된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따른 위험지수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지역별 실시간 사고 발생 위험도 시각화 및 예보 서비스 구현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9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0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3976687" y="851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206574" y="81772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과정</a:t>
            </a:r>
            <a:endParaRPr lang="ko-KR" altLang="en-US" sz="1100" b="1" dirty="0"/>
          </a:p>
        </p:txBody>
      </p:sp>
      <p:sp>
        <p:nvSpPr>
          <p:cNvPr id="26" name="타원 2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4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58054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수행 결과</a:t>
            </a:r>
            <a:endParaRPr lang="ko-KR" altLang="en-US" sz="1100" b="1" dirty="0"/>
          </a:p>
        </p:txBody>
      </p:sp>
      <p:sp>
        <p:nvSpPr>
          <p:cNvPr id="40" name="타원 39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44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9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0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1" name="타원 20"/>
          <p:cNvSpPr/>
          <p:nvPr/>
        </p:nvSpPr>
        <p:spPr>
          <a:xfrm>
            <a:off x="76342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8" name="타원 27"/>
          <p:cNvSpPr/>
          <p:nvPr/>
        </p:nvSpPr>
        <p:spPr>
          <a:xfrm>
            <a:off x="2224087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피드백</a:t>
            </a:r>
            <a:endParaRPr lang="ko-KR" altLang="en-US" sz="1100" b="1" dirty="0"/>
          </a:p>
        </p:txBody>
      </p:sp>
      <p:sp>
        <p:nvSpPr>
          <p:cNvPr id="30" name="타원 2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99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2313656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26294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29342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32390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35438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3848694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4156471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4464248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3" name="Object 2"/>
          <p:cNvSpPr txBox="1"/>
          <p:nvPr/>
        </p:nvSpPr>
        <p:spPr>
          <a:xfrm>
            <a:off x="280099" y="289452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개발 환경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4960937" y="2436780"/>
            <a:ext cx="5346700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matplotlib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(3.7.1)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(1.24.3)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pandas (2.0.1)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pingouin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(0.5.3)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(5.14.1)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plotly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-express (0.4.1)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scikit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-learn (1.2.2)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seaborn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(0.12.2)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statsmodels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(0.13.5)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(1.22.0)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streamlit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-option-menu (0.3.2)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utils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(1.0.1)</a:t>
            </a:r>
          </a:p>
          <a:p>
            <a:pPr>
              <a:lnSpc>
                <a:spcPts val="2200"/>
              </a:lnSpc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xgboost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(1.7.5)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 flipH="1">
            <a:off x="1157287" y="1876425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solidFill>
                  <a:srgbClr val="1187CF"/>
                </a:solidFill>
                <a:latin typeface="Bebas" pitchFamily="34" charset="0"/>
              </a:rPr>
              <a:t>1</a:t>
            </a:r>
            <a:endParaRPr 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20" name="Object 6"/>
          <p:cNvSpPr txBox="1"/>
          <p:nvPr/>
        </p:nvSpPr>
        <p:spPr>
          <a:xfrm flipH="1">
            <a:off x="1157287" y="21922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2</a:t>
            </a:r>
            <a:endParaRPr lang="en-US" sz="1400" dirty="0"/>
          </a:p>
        </p:txBody>
      </p:sp>
      <p:sp>
        <p:nvSpPr>
          <p:cNvPr id="21" name="Object 6"/>
          <p:cNvSpPr txBox="1"/>
          <p:nvPr/>
        </p:nvSpPr>
        <p:spPr>
          <a:xfrm flipH="1">
            <a:off x="1157287" y="24970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3</a:t>
            </a:r>
            <a:endParaRPr lang="en-US" altLang="ko-KR" sz="1400" dirty="0"/>
          </a:p>
        </p:txBody>
      </p:sp>
      <p:sp>
        <p:nvSpPr>
          <p:cNvPr id="22" name="Object 6"/>
          <p:cNvSpPr txBox="1"/>
          <p:nvPr/>
        </p:nvSpPr>
        <p:spPr>
          <a:xfrm flipH="1">
            <a:off x="1157287" y="28018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4</a:t>
            </a:r>
            <a:endParaRPr lang="en-US" altLang="ko-KR" sz="1400" dirty="0"/>
          </a:p>
        </p:txBody>
      </p:sp>
      <p:sp>
        <p:nvSpPr>
          <p:cNvPr id="23" name="Object 6"/>
          <p:cNvSpPr txBox="1"/>
          <p:nvPr/>
        </p:nvSpPr>
        <p:spPr>
          <a:xfrm flipH="1">
            <a:off x="1157287" y="31066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5</a:t>
            </a:r>
            <a:endParaRPr lang="en-US" altLang="ko-KR" sz="1400" dirty="0"/>
          </a:p>
        </p:txBody>
      </p:sp>
      <p:sp>
        <p:nvSpPr>
          <p:cNvPr id="24" name="Object 6"/>
          <p:cNvSpPr txBox="1"/>
          <p:nvPr/>
        </p:nvSpPr>
        <p:spPr>
          <a:xfrm flipH="1">
            <a:off x="1157287" y="3411463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6</a:t>
            </a:r>
            <a:endParaRPr lang="en-US" altLang="ko-KR" sz="1400" dirty="0"/>
          </a:p>
        </p:txBody>
      </p:sp>
      <p:sp>
        <p:nvSpPr>
          <p:cNvPr id="25" name="Object 6"/>
          <p:cNvSpPr txBox="1"/>
          <p:nvPr/>
        </p:nvSpPr>
        <p:spPr>
          <a:xfrm flipH="1">
            <a:off x="1157287" y="3719240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7</a:t>
            </a:r>
            <a:endParaRPr lang="en-US" altLang="ko-KR" sz="1400" dirty="0"/>
          </a:p>
        </p:txBody>
      </p:sp>
      <p:sp>
        <p:nvSpPr>
          <p:cNvPr id="26" name="Object 6"/>
          <p:cNvSpPr txBox="1"/>
          <p:nvPr/>
        </p:nvSpPr>
        <p:spPr>
          <a:xfrm flipH="1">
            <a:off x="1157287" y="4027017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8</a:t>
            </a:r>
            <a:endParaRPr lang="en-US" altLang="ko-KR" sz="1400" dirty="0"/>
          </a:p>
        </p:txBody>
      </p:sp>
      <p:sp>
        <p:nvSpPr>
          <p:cNvPr id="43" name="Object 2"/>
          <p:cNvSpPr txBox="1"/>
          <p:nvPr/>
        </p:nvSpPr>
        <p:spPr>
          <a:xfrm>
            <a:off x="319087" y="278710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참고 자료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27" name="Object 6"/>
          <p:cNvSpPr txBox="1"/>
          <p:nvPr/>
        </p:nvSpPr>
        <p:spPr>
          <a:xfrm flipH="1">
            <a:off x="1157287" y="4314825"/>
            <a:ext cx="20050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9</a:t>
            </a:r>
            <a:endParaRPr lang="en-US" sz="1400" dirty="0"/>
          </a:p>
        </p:txBody>
      </p:sp>
      <p:sp>
        <p:nvSpPr>
          <p:cNvPr id="28" name="Object 6"/>
          <p:cNvSpPr txBox="1"/>
          <p:nvPr/>
        </p:nvSpPr>
        <p:spPr>
          <a:xfrm flipH="1">
            <a:off x="1157287" y="4630663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10</a:t>
            </a:r>
            <a:endParaRPr lang="en-US" sz="1400" dirty="0"/>
          </a:p>
        </p:txBody>
      </p:sp>
      <p:sp>
        <p:nvSpPr>
          <p:cNvPr id="29" name="Object 6"/>
          <p:cNvSpPr txBox="1"/>
          <p:nvPr/>
        </p:nvSpPr>
        <p:spPr>
          <a:xfrm flipH="1">
            <a:off x="1157287" y="4935463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11</a:t>
            </a:r>
            <a:endParaRPr lang="en-US" altLang="ko-KR" sz="1400" dirty="0"/>
          </a:p>
        </p:txBody>
      </p:sp>
      <p:sp>
        <p:nvSpPr>
          <p:cNvPr id="35" name="Object 6"/>
          <p:cNvSpPr txBox="1"/>
          <p:nvPr/>
        </p:nvSpPr>
        <p:spPr>
          <a:xfrm flipH="1">
            <a:off x="1157287" y="52292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12</a:t>
            </a:r>
            <a:endParaRPr lang="en-US" sz="1400" dirty="0"/>
          </a:p>
        </p:txBody>
      </p:sp>
      <p:sp>
        <p:nvSpPr>
          <p:cNvPr id="36" name="Object 6"/>
          <p:cNvSpPr txBox="1"/>
          <p:nvPr/>
        </p:nvSpPr>
        <p:spPr>
          <a:xfrm flipH="1">
            <a:off x="1157287" y="55340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13</a:t>
            </a:r>
            <a:endParaRPr lang="en-US" altLang="ko-KR" sz="1400" dirty="0"/>
          </a:p>
        </p:txBody>
      </p:sp>
      <p:sp>
        <p:nvSpPr>
          <p:cNvPr id="37" name="Object 6"/>
          <p:cNvSpPr txBox="1"/>
          <p:nvPr/>
        </p:nvSpPr>
        <p:spPr>
          <a:xfrm flipH="1">
            <a:off x="1157287" y="58388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solidFill>
                  <a:srgbClr val="1187CF"/>
                </a:solidFill>
                <a:latin typeface="Bebas" pitchFamily="34" charset="0"/>
              </a:rPr>
              <a:t>14</a:t>
            </a:r>
            <a:endParaRPr lang="en-US" sz="1400" dirty="0"/>
          </a:p>
        </p:txBody>
      </p:sp>
      <p:sp>
        <p:nvSpPr>
          <p:cNvPr id="38" name="Object 6"/>
          <p:cNvSpPr txBox="1"/>
          <p:nvPr/>
        </p:nvSpPr>
        <p:spPr>
          <a:xfrm flipH="1">
            <a:off x="1157287" y="6143625"/>
            <a:ext cx="533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 smtClean="0">
                <a:solidFill>
                  <a:srgbClr val="1187CF"/>
                </a:solidFill>
                <a:latin typeface="Bebas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768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383" y="3331720"/>
            <a:ext cx="3923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항목별</a:t>
            </a:r>
            <a:r>
              <a:rPr lang="en-US" sz="3200" dirty="0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 </a:t>
            </a:r>
            <a:r>
              <a:rPr lang="en-US" sz="3200" dirty="0" err="1" smtClean="0">
                <a:solidFill>
                  <a:srgbClr val="1187CF"/>
                </a:solidFill>
                <a:latin typeface="맑은고딕"/>
                <a:ea typeface="Adobe 고딕 Std B" panose="020B0800000000000000" pitchFamily="34" charset="-127"/>
                <a:cs typeface="THELuxGoB" pitchFamily="34" charset="0"/>
              </a:rPr>
              <a:t>목차</a:t>
            </a:r>
            <a:endParaRPr lang="en-US" dirty="0">
              <a:latin typeface="맑은고딕"/>
              <a:ea typeface="Adobe 고딕 Std B" panose="020B0800000000000000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954" y="2714966"/>
            <a:ext cx="14307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300" dirty="0" smtClean="0">
                <a:solidFill>
                  <a:srgbClr val="3E3E3E"/>
                </a:solidFill>
                <a:latin typeface="맑은고딕"/>
                <a:cs typeface="THELuxGoM" pitchFamily="34" charset="0"/>
              </a:rPr>
              <a:t>contents</a:t>
            </a:r>
            <a:endParaRPr lang="en-US" dirty="0">
              <a:latin typeface="맑은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4525" y="2602947"/>
            <a:ext cx="3188562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1 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팀원 </a:t>
            </a:r>
            <a:r>
              <a:rPr lang="ko-KR" altLang="en-US" dirty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소개 및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역할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</a:t>
            </a:r>
            <a:b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</a:b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      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프로젝트 </a:t>
            </a:r>
            <a:r>
              <a:rPr lang="ko-KR" altLang="en-US" dirty="0" err="1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수행기간</a:t>
            </a:r>
            <a:endParaRPr lang="en-US" altLang="ko-KR" dirty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2 </a:t>
            </a:r>
            <a:r>
              <a:rPr lang="ko-KR" alt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프로젝트 개요</a:t>
            </a:r>
            <a:endParaRPr lang="en-US" altLang="ko-KR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altLang="ko-KR" dirty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 </a:t>
            </a:r>
            <a:r>
              <a:rPr lang="en-US" altLang="ko-KR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(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연구배경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목표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,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해결방안</a:t>
            </a:r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)</a:t>
            </a: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3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수행과정</a:t>
            </a:r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4 </a:t>
            </a:r>
            <a:r>
              <a:rPr lang="ko-KR" alt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수행결과</a:t>
            </a:r>
            <a:endParaRPr lang="en-US" altLang="ko-KR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sz="1800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sz="1800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5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보완점 및 어려웠던 점</a:t>
            </a:r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endParaRPr lang="en-US" altLang="ko-KR" dirty="0" smtClean="0">
              <a:latin typeface="맑은고딕"/>
              <a:ea typeface="맑은 고딕" panose="020B0503020000020004" pitchFamily="50" charset="-127"/>
              <a:cs typeface="THELuxGoR" pitchFamily="34" charset="0"/>
            </a:endParaRPr>
          </a:p>
          <a:p>
            <a:r>
              <a:rPr lang="en-US" altLang="ko-KR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6 </a:t>
            </a:r>
            <a:r>
              <a:rPr lang="ko-KR" altLang="en-US" dirty="0" smtClean="0">
                <a:latin typeface="맑은고딕"/>
                <a:ea typeface="맑은 고딕" panose="020B0503020000020004" pitchFamily="50" charset="-127"/>
                <a:cs typeface="THELuxGoR" pitchFamily="34" charset="0"/>
              </a:rPr>
              <a:t>참고문헌</a:t>
            </a:r>
            <a:endParaRPr lang="en-US" dirty="0">
              <a:latin typeface="맑은고딕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070960" y="2545965"/>
            <a:ext cx="3514884" cy="79539"/>
            <a:chOff x="6070960" y="2545965"/>
            <a:chExt cx="3514884" cy="795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2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3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401222" y="817016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195335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335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27" name="Object 2"/>
          <p:cNvSpPr txBox="1"/>
          <p:nvPr/>
        </p:nvSpPr>
        <p:spPr>
          <a:xfrm>
            <a:off x="319087" y="256371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팀원 소개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62" y="4162425"/>
            <a:ext cx="161925" cy="4572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34" y="4391025"/>
            <a:ext cx="1520593" cy="240168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941" y="1718045"/>
            <a:ext cx="1549795" cy="238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534" y="1688710"/>
            <a:ext cx="1500194" cy="2409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70" y="1724025"/>
            <a:ext cx="3325917" cy="523211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7" y="4430509"/>
            <a:ext cx="1498340" cy="236580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0202" y="4402937"/>
            <a:ext cx="1473025" cy="23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88034"/>
              </p:ext>
            </p:extLst>
          </p:nvPr>
        </p:nvGraphicFramePr>
        <p:xfrm>
          <a:off x="242877" y="1442188"/>
          <a:ext cx="9906011" cy="4894260"/>
        </p:xfrm>
        <a:graphic>
          <a:graphicData uri="http://schemas.openxmlformats.org/drawingml/2006/table">
            <a:tbl>
              <a:tblPr/>
              <a:tblGrid>
                <a:gridCol w="99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756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974686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1"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endParaRPr lang="en-US" altLang="ko-K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51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62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2024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3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F9ED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90978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연구배경 및 목표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82CAEC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탐색적 데이터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STREAMLIT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 준비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89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 당일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557" marR="5557" marT="5557" marB="2667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grpSp>
        <p:nvGrpSpPr>
          <p:cNvPr id="13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14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401222" y="817016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프로젝트 수행기간</a:t>
            </a:r>
            <a:endParaRPr lang="ko-KR" altLang="en-US" sz="1100" b="1" dirty="0"/>
          </a:p>
        </p:txBody>
      </p:sp>
      <p:sp>
        <p:nvSpPr>
          <p:cNvPr id="17" name="타원 16"/>
          <p:cNvSpPr/>
          <p:nvPr/>
        </p:nvSpPr>
        <p:spPr>
          <a:xfrm>
            <a:off x="2195335" y="830658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5335" y="97566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19" name="타원 18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25" name="타원 24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93809" y="1876425"/>
            <a:ext cx="884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24.05.03~24.05.24 (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자연일수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bject 2"/>
          <p:cNvSpPr txBox="1"/>
          <p:nvPr/>
        </p:nvSpPr>
        <p:spPr>
          <a:xfrm>
            <a:off x="319087" y="256371"/>
            <a:ext cx="70866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 </a:t>
            </a:r>
            <a:r>
              <a:rPr lang="ko-KR" alt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수행기간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319087" y="256371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3629025"/>
            <a:ext cx="2606421" cy="21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3629025"/>
            <a:ext cx="2585015" cy="216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57487" y="6067425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맑은고딕"/>
                <a:hlinkClick r:id="rId6"/>
              </a:rPr>
              <a:t>https</a:t>
            </a:r>
            <a:r>
              <a:rPr lang="en-US" altLang="ko-KR" sz="800" dirty="0">
                <a:latin typeface="맑은고딕"/>
                <a:hlinkClick r:id="rId6"/>
              </a:rPr>
              <a:t>://www.yna.co.kr/view/AKR20230915112800004</a:t>
            </a:r>
            <a:endParaRPr lang="ko-KR" altLang="en-US" sz="800" dirty="0">
              <a:latin typeface="맑은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687" y="6095970"/>
            <a:ext cx="273642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latin typeface="맑은고딕"/>
                <a:hlinkClick r:id="rId7"/>
              </a:rPr>
              <a:t>https</a:t>
            </a:r>
            <a:r>
              <a:rPr lang="en-US" altLang="ko-KR" sz="700" dirty="0">
                <a:latin typeface="맑은고딕"/>
                <a:hlinkClick r:id="rId7"/>
              </a:rPr>
              <a:t>://www.hani.co.kr/arti/area/chungcheong/1100584.html</a:t>
            </a:r>
            <a:endParaRPr lang="ko-KR" altLang="en-US" sz="700" dirty="0">
              <a:latin typeface="맑은고딕"/>
            </a:endParaRPr>
          </a:p>
        </p:txBody>
      </p:sp>
      <p:pic>
        <p:nvPicPr>
          <p:cNvPr id="2053" name="Picture 5" descr="운전 경험 부족, 대중교통 이용의 불편 등으로 나날이 늘어가는 고령운전자 교통사고!&#10;그러나, 가장 큰 원인으로는 노화에 따른 신체 능력과 판단력 저하!&#10;[23.11.23. 강원도민일보]&#10;80대 운전차량 보행신호에 횡단보도 덮쳐···행인 3명 참변&#10;[23.12.29. 쿠키뉴스]&#10;저조한 고령운전자 면허 반납률···&quot;설득 방안 보완해야&quot;&#10;[23.12.28. 서울경제]&#10;고속도로서 무려 12km 역주행 한 77세 운전자···&#10;[23.12.17. 국제뉴스]&#10;나홀로 증가하는···'고령운전자 사고'&#10;[경찰청통계자료]&#10;고령운전자 18년 307만 650명 → 22년 433만 7080명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40" y="3634127"/>
            <a:ext cx="2280947" cy="212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355061" y="6067425"/>
            <a:ext cx="2736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atin typeface="맑은고딕"/>
                <a:hlinkClick r:id="rId9"/>
              </a:rPr>
              <a:t>https</a:t>
            </a:r>
            <a:r>
              <a:rPr lang="en-US" altLang="ko-KR" sz="800" dirty="0">
                <a:latin typeface="맑은고딕"/>
                <a:hlinkClick r:id="rId9"/>
              </a:rPr>
              <a:t>://www.police.go.kr/user/bbs/BD_selectBbs.do?q_bbsCode=1007&amp;q_bbscttSn=20240207153525300</a:t>
            </a:r>
            <a:endParaRPr lang="ko-KR" altLang="en-US" sz="800" dirty="0">
              <a:latin typeface="맑은고딕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6" y="3629025"/>
            <a:ext cx="2401331" cy="20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7939087" y="6080581"/>
            <a:ext cx="2736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맑은고딕"/>
              </a:rPr>
              <a:t>https://</a:t>
            </a:r>
            <a:r>
              <a:rPr lang="en-US" altLang="ko-KR" sz="800" dirty="0">
                <a:latin typeface="맑은고딕"/>
                <a:hlinkClick r:id="rId11"/>
              </a:rPr>
              <a:t>www.joongang.co.kr/article/25146115#home</a:t>
            </a:r>
            <a:endParaRPr lang="ko-KR" altLang="en-US" sz="800" dirty="0">
              <a:latin typeface="맑은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2" name="Object 2"/>
          <p:cNvSpPr txBox="1"/>
          <p:nvPr/>
        </p:nvSpPr>
        <p:spPr>
          <a:xfrm>
            <a:off x="395287" y="2054394"/>
            <a:ext cx="9864713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7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초고령</a:t>
            </a:r>
            <a:r>
              <a:rPr lang="ko-KR" altLang="en-US" sz="27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사회 진입으로 </a:t>
            </a:r>
            <a:r>
              <a:rPr lang="ko-KR" altLang="en-US" sz="27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노인운전자</a:t>
            </a:r>
            <a:r>
              <a:rPr lang="ko-KR" altLang="en-US" sz="2700" dirty="0" smtClean="0"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증가 및 교통사고 위험성 증가 </a:t>
            </a:r>
            <a:endParaRPr lang="en-US" sz="2700" dirty="0" smtClean="0"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  <p:sp>
        <p:nvSpPr>
          <p:cNvPr id="44" name="Object 2"/>
          <p:cNvSpPr txBox="1"/>
          <p:nvPr/>
        </p:nvSpPr>
        <p:spPr>
          <a:xfrm>
            <a:off x="395287" y="2714625"/>
            <a:ext cx="96901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      →  </a:t>
            </a:r>
            <a:r>
              <a:rPr lang="ko-KR" altLang="en-US" sz="28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노인운전자</a:t>
            </a:r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교통사고 </a:t>
            </a:r>
            <a:r>
              <a:rPr lang="ko-KR" altLang="en-US" sz="28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감소관련</a:t>
            </a:r>
            <a:r>
              <a:rPr lang="ko-KR" altLang="en-US" sz="28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THELuxGoB" pitchFamily="34" charset="0"/>
              </a:rPr>
              <a:t> 대처 방안 시급</a:t>
            </a:r>
            <a:endParaRPr lang="en-US" sz="2800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THELuxGo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687" y="2586335"/>
            <a:ext cx="4432803" cy="306954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395287" y="1647825"/>
            <a:ext cx="956587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고령화에 따른 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65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세 이상 고령인구 예상 추이</a:t>
            </a:r>
            <a:endParaRPr lang="en-US" sz="32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4" name="Object 4"/>
          <p:cNvSpPr txBox="1"/>
          <p:nvPr/>
        </p:nvSpPr>
        <p:spPr>
          <a:xfrm>
            <a:off x="471487" y="5991225"/>
            <a:ext cx="47244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인구중에서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노인 인구 점유율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추세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교통사고 사망자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명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3.2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명은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65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세 이상 노인 홈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소식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·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알림마당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&gt;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보도자료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(koroad.or.kr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pic>
        <p:nvPicPr>
          <p:cNvPr id="2052" name="Picture 4" descr="https://www.100ssd.co.kr/news/photo/202110/81109_61225_52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7" y="2586335"/>
            <a:ext cx="4384274" cy="30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76887" y="5991225"/>
            <a:ext cx="43842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2)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65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세 이상 고령인구 추이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/>
            </a:r>
            <a:br>
              <a:rPr lang="en-US" altLang="ko-KR" sz="1000" b="1" dirty="0">
                <a:latin typeface="맑은고딕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latin typeface="맑은고딕"/>
                <a:hlinkClick r:id="rId8"/>
              </a:rPr>
              <a:t>2021</a:t>
            </a:r>
            <a:r>
              <a:rPr lang="ko-KR" altLang="en-US" sz="1000" dirty="0">
                <a:latin typeface="맑은고딕"/>
                <a:hlinkClick r:id="rId8"/>
              </a:rPr>
              <a:t>년 </a:t>
            </a:r>
            <a:r>
              <a:rPr lang="ko-KR" altLang="en-US" sz="1000" dirty="0" err="1">
                <a:latin typeface="맑은고딕"/>
                <a:hlinkClick r:id="rId8"/>
              </a:rPr>
              <a:t>고령자통계</a:t>
            </a:r>
            <a:r>
              <a:rPr lang="ko-KR" altLang="en-US" sz="1000" dirty="0">
                <a:latin typeface="맑은고딕"/>
                <a:hlinkClick r:id="rId8"/>
              </a:rPr>
              <a:t> 발표</a:t>
            </a:r>
            <a:r>
              <a:rPr lang="en-US" altLang="ko-KR" sz="1000" dirty="0">
                <a:latin typeface="맑은고딕"/>
                <a:hlinkClick r:id="rId8"/>
              </a:rPr>
              <a:t>, </a:t>
            </a:r>
            <a:r>
              <a:rPr lang="ko-KR" altLang="en-US" sz="1000" dirty="0">
                <a:latin typeface="맑은고딕"/>
                <a:hlinkClick r:id="rId8"/>
              </a:rPr>
              <a:t>올해 노인인구 </a:t>
            </a:r>
            <a:r>
              <a:rPr lang="en-US" altLang="ko-KR" sz="1000" dirty="0">
                <a:latin typeface="맑은고딕"/>
                <a:hlinkClick r:id="rId8"/>
              </a:rPr>
              <a:t>853</a:t>
            </a:r>
            <a:r>
              <a:rPr lang="ko-KR" altLang="en-US" sz="1000" dirty="0">
                <a:latin typeface="맑은고딕"/>
                <a:hlinkClick r:id="rId8"/>
              </a:rPr>
              <a:t>만명</a:t>
            </a:r>
            <a:r>
              <a:rPr lang="en-US" altLang="ko-KR" sz="1000" dirty="0">
                <a:latin typeface="맑은고딕"/>
                <a:hlinkClick r:id="rId8"/>
              </a:rPr>
              <a:t>, </a:t>
            </a:r>
            <a:r>
              <a:rPr lang="ko-KR" altLang="en-US" sz="1000" dirty="0">
                <a:latin typeface="맑은고딕"/>
                <a:hlinkClick r:id="rId8"/>
              </a:rPr>
              <a:t>전체 인구의 </a:t>
            </a:r>
            <a:r>
              <a:rPr lang="en-US" altLang="ko-KR" sz="1000" dirty="0">
                <a:latin typeface="맑은고딕"/>
                <a:hlinkClick r:id="rId8"/>
              </a:rPr>
              <a:t>16.5% - </a:t>
            </a:r>
            <a:r>
              <a:rPr lang="ko-KR" altLang="en-US" sz="1000" dirty="0" err="1">
                <a:latin typeface="맑은고딕"/>
                <a:hlinkClick r:id="rId8"/>
              </a:rPr>
              <a:t>백세시대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(100ssd.co.kr)</a:t>
            </a:r>
            <a:endParaRPr lang="en-US" altLang="ko-KR" sz="100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3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1678" y="1724025"/>
            <a:ext cx="95905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노인운전자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(Elderly driver</a:t>
            </a:r>
            <a:r>
              <a:rPr lang="en-US" altLang="ko-KR" sz="1500" b="1" dirty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)</a:t>
            </a:r>
            <a:r>
              <a:rPr lang="ko-KR" altLang="en-US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란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?</a:t>
            </a:r>
          </a:p>
          <a:p>
            <a:r>
              <a:rPr lang="en-US" altLang="ko-KR" sz="1000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/>
            </a:r>
            <a:br>
              <a:rPr lang="en-US" altLang="ko-KR" sz="1000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나이로 인해 자동차를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운전하는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운전자를 뜻하는 말로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이상의 운전자를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의미한다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이들은 신체적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인지적 능력이 젊은 운전자에 비해 저하될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운전 능력에 영향을 미칠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487" y="2924607"/>
            <a:ext cx="46482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노인운전자의 특징</a:t>
            </a:r>
            <a:r>
              <a:rPr lang="en-US" altLang="ko-KR" sz="1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</a:p>
          <a:p>
            <a:endParaRPr lang="en-US" altLang="ko-KR" sz="12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  <a:p>
            <a:pPr marL="342900" indent="-342900">
              <a:buAutoNum type="arabicParenR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지연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나이가 들면서 반사 신경과 반응 시간이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저하될 수 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시력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청력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운전자는 시력과 청력의 저하로 인해 도로 상황을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정확하게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인식하는 데 어려움을 겪을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능력의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집중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판단력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기억력 등 인지 기능이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저하될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약물 복용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고령 운전자 중에는 만성 질환으로 약을 복용하는 사람이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운전 능력에 영향을 줄 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운전경험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오랜 운전 경험으로 인해 교통 법규와 도로 상황에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이해도를 가질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4098" name="Picture 2" descr="그래픽=김문중 기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3324225"/>
            <a:ext cx="441910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10287" y="5610225"/>
            <a:ext cx="366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인구중에서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노인 인구 점유율 추세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"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고령자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운전면허 반납 적정 연령은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73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" (hankookilbo.com)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1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22" name="타원 21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31" name="타원 30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36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pic>
        <p:nvPicPr>
          <p:cNvPr id="4098" name="Picture 2" descr="고령 운전자 표시 스마일실버 스티커 배부 홍보물. ⓒ당진시청 제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2105025"/>
            <a:ext cx="3366682" cy="475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.msnews.co.kr/news/photo/201903/120617_132917_23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7" y="2486025"/>
            <a:ext cx="3055102" cy="42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수원시 고령운전자 운전면허 자진반납 지원사업 홍보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2443771"/>
            <a:ext cx="3156972" cy="44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487" y="170417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정부의 </a:t>
            </a:r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노인운전자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지원정책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2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프로젝트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개요</a:t>
            </a:r>
            <a:endParaRPr lang="ko-KR" altLang="en-US" sz="1100" b="1" dirty="0"/>
          </a:p>
        </p:txBody>
      </p:sp>
      <p:sp>
        <p:nvSpPr>
          <p:cNvPr id="34" name="타원 33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9395335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참고 문헌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4" name="Object 4"/>
          <p:cNvSpPr txBox="1"/>
          <p:nvPr/>
        </p:nvSpPr>
        <p:spPr>
          <a:xfrm>
            <a:off x="5195887" y="6372225"/>
            <a:ext cx="47244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0"/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1) 2020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latin typeface="맑은고딕"/>
                <a:ea typeface="맑은 고딕" panose="020B0503020000020004" pitchFamily="50" charset="-127"/>
              </a:rPr>
              <a:t>노인운전자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 교통사고 추이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</a:b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latin typeface="맑은고딕"/>
                <a:hlinkClick r:id="rId4"/>
              </a:rPr>
              <a:t>'</a:t>
            </a:r>
            <a:r>
              <a:rPr lang="ko-KR" altLang="en-US" sz="1000" dirty="0" smtClean="0">
                <a:latin typeface="맑은고딕"/>
                <a:hlinkClick r:id="rId4"/>
              </a:rPr>
              <a:t>노인 운전자</a:t>
            </a:r>
            <a:r>
              <a:rPr lang="en-US" altLang="ko-KR" sz="1000" dirty="0" smtClean="0">
                <a:latin typeface="맑은고딕"/>
                <a:hlinkClick r:id="rId4"/>
              </a:rPr>
              <a:t>' </a:t>
            </a:r>
            <a:r>
              <a:rPr lang="ko-KR" altLang="en-US" sz="1000" dirty="0" smtClean="0">
                <a:latin typeface="맑은고딕"/>
                <a:hlinkClick r:id="rId4"/>
              </a:rPr>
              <a:t>사고 심각한데</a:t>
            </a:r>
            <a:r>
              <a:rPr lang="en-US" altLang="ko-KR" sz="1000" dirty="0" smtClean="0">
                <a:latin typeface="맑은고딕"/>
                <a:hlinkClick r:id="rId4"/>
              </a:rPr>
              <a:t>…5</a:t>
            </a:r>
            <a:r>
              <a:rPr lang="ko-KR" altLang="en-US" sz="1000" dirty="0" smtClean="0">
                <a:latin typeface="맑은고딕"/>
                <a:hlinkClick r:id="rId4"/>
              </a:rPr>
              <a:t>년 뒤엔 </a:t>
            </a:r>
            <a:r>
              <a:rPr lang="en-US" altLang="ko-KR" sz="1000" dirty="0" smtClean="0">
                <a:latin typeface="맑은고딕"/>
                <a:hlinkClick r:id="rId4"/>
              </a:rPr>
              <a:t>164</a:t>
            </a:r>
            <a:r>
              <a:rPr lang="ko-KR" altLang="en-US" sz="1000" dirty="0" smtClean="0">
                <a:latin typeface="맑은고딕"/>
                <a:hlinkClick r:id="rId4"/>
              </a:rPr>
              <a:t>만명 더 는다 </a:t>
            </a:r>
            <a:r>
              <a:rPr lang="en-US" altLang="ko-KR" sz="1000" dirty="0" smtClean="0">
                <a:latin typeface="맑은고딕"/>
                <a:hlinkClick r:id="rId4"/>
              </a:rPr>
              <a:t>- </a:t>
            </a:r>
            <a:r>
              <a:rPr lang="ko-KR" altLang="en-US" sz="1000" dirty="0" err="1" smtClean="0">
                <a:latin typeface="맑은고딕"/>
                <a:hlinkClick r:id="rId4"/>
              </a:rPr>
              <a:t>머니투데이</a:t>
            </a:r>
            <a:r>
              <a:rPr lang="ko-KR" altLang="en-US" sz="1000" dirty="0" smtClean="0">
                <a:latin typeface="맑은고딕"/>
                <a:hlinkClick r:id="rId4"/>
              </a:rPr>
              <a:t> </a:t>
            </a:r>
            <a:r>
              <a:rPr lang="en-US" altLang="ko-KR" sz="1000" dirty="0" smtClean="0">
                <a:latin typeface="맑은고딕"/>
                <a:hlinkClick r:id="rId4"/>
              </a:rPr>
              <a:t>(mt.co.kr)</a:t>
            </a:r>
            <a:r>
              <a:rPr lang="en-US" altLang="ko-KR" sz="1000" dirty="0" smtClean="0">
                <a:latin typeface="맑은고딕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'노인 운전자' 사고 심각한데…5년 뒤엔 164만명 더 는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35" y="2275980"/>
            <a:ext cx="5499042" cy="39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87" y="6981825"/>
            <a:ext cx="1980000" cy="405542"/>
          </a:xfrm>
          <a:prstGeom prst="rect">
            <a:avLst/>
          </a:prstGeom>
        </p:spPr>
      </p:pic>
      <p:sp>
        <p:nvSpPr>
          <p:cNvPr id="23" name="Object 2"/>
          <p:cNvSpPr txBox="1"/>
          <p:nvPr/>
        </p:nvSpPr>
        <p:spPr>
          <a:xfrm>
            <a:off x="319087" y="253885"/>
            <a:ext cx="457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dirty="0" err="1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프로젝트</a:t>
            </a:r>
            <a:r>
              <a:rPr 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 </a:t>
            </a:r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연구배경</a:t>
            </a:r>
            <a:endParaRPr lang="en-US" sz="2500" b="1" dirty="0" smtClean="0">
              <a:solidFill>
                <a:srgbClr val="1187C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HELuxGoB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287" y="159645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정부지원정책의 효과는</a:t>
            </a:r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 descr="https://cdn.anjunj.com/news/photo/201510/13953_6288_4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2257425"/>
            <a:ext cx="3124200" cy="44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7687" y="6784930"/>
            <a:ext cx="3749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고딕"/>
                <a:ea typeface="맑은 고딕" panose="020B0503020000020004" pitchFamily="50" charset="-127"/>
              </a:rPr>
              <a:t>그림 </a:t>
            </a:r>
            <a:r>
              <a:rPr lang="en-US" altLang="ko-KR" sz="1000" b="1" dirty="0">
                <a:latin typeface="맑은고딕"/>
                <a:ea typeface="맑은 고딕" panose="020B0503020000020004" pitchFamily="50" charset="-127"/>
              </a:rPr>
              <a:t>1) 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사고유형별 고령 운전자 사고 발생률 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(2024</a:t>
            </a:r>
            <a:r>
              <a:rPr lang="ko-KR" altLang="en-US" sz="1000" b="1" dirty="0" smtClean="0">
                <a:latin typeface="맑은고딕"/>
                <a:ea typeface="맑은 고딕" panose="020B0503020000020004" pitchFamily="50" charset="-127"/>
              </a:rPr>
              <a:t>년 자료</a:t>
            </a:r>
            <a: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  <a:t>)</a:t>
            </a:r>
            <a:br>
              <a:rPr lang="en-US" altLang="ko-KR" sz="1000" b="1" dirty="0" smtClean="0">
                <a:latin typeface="맑은고딕"/>
                <a:ea typeface="맑은 고딕" panose="020B0503020000020004" pitchFamily="50" charset="-127"/>
              </a:rPr>
            </a:br>
            <a:r>
              <a:rPr lang="ko-KR" altLang="en-US" sz="1000" dirty="0" smtClean="0">
                <a:latin typeface="맑은고딕"/>
                <a:hlinkClick r:id="rId8"/>
              </a:rPr>
              <a:t>최근 </a:t>
            </a:r>
            <a:r>
              <a:rPr lang="en-US" altLang="ko-KR" sz="1000" dirty="0">
                <a:latin typeface="맑은고딕"/>
                <a:hlinkClick r:id="rId8"/>
              </a:rPr>
              <a:t>5</a:t>
            </a:r>
            <a:r>
              <a:rPr lang="ko-KR" altLang="en-US" sz="1000" dirty="0">
                <a:latin typeface="맑은고딕"/>
                <a:hlinkClick r:id="rId8"/>
              </a:rPr>
              <a:t>년간 </a:t>
            </a:r>
            <a:r>
              <a:rPr lang="ko-KR" altLang="en-US" sz="1000" dirty="0" err="1">
                <a:latin typeface="맑은고딕"/>
                <a:hlinkClick r:id="rId8"/>
              </a:rPr>
              <a:t>고령운전자</a:t>
            </a:r>
            <a:r>
              <a:rPr lang="ko-KR" altLang="en-US" sz="1000" dirty="0">
                <a:latin typeface="맑은고딕"/>
                <a:hlinkClick r:id="rId8"/>
              </a:rPr>
              <a:t> 교통사고 지속 증가 </a:t>
            </a:r>
            <a:r>
              <a:rPr lang="en-US" altLang="ko-KR" sz="1000" dirty="0">
                <a:latin typeface="맑은고딕"/>
                <a:hlinkClick r:id="rId8"/>
              </a:rPr>
              <a:t>&lt; </a:t>
            </a:r>
            <a:r>
              <a:rPr lang="en-US" altLang="ko-KR" sz="1000" dirty="0" err="1">
                <a:latin typeface="맑은고딕"/>
                <a:hlinkClick r:id="rId8"/>
              </a:rPr>
              <a:t>Safety&amp;Health</a:t>
            </a:r>
            <a:r>
              <a:rPr lang="en-US" altLang="ko-KR" sz="1000" dirty="0">
                <a:latin typeface="맑은고딕"/>
                <a:hlinkClick r:id="rId8"/>
              </a:rPr>
              <a:t> &lt; </a:t>
            </a:r>
            <a:r>
              <a:rPr lang="ko-KR" altLang="en-US" sz="1000" dirty="0" err="1">
                <a:latin typeface="맑은고딕"/>
                <a:hlinkClick r:id="rId8"/>
              </a:rPr>
              <a:t>안전뉴스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&lt; </a:t>
            </a:r>
            <a:r>
              <a:rPr lang="ko-KR" altLang="en-US" sz="1000" dirty="0" err="1">
                <a:latin typeface="맑은고딕"/>
                <a:hlinkClick r:id="rId8"/>
              </a:rPr>
              <a:t>기사본문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- </a:t>
            </a:r>
            <a:r>
              <a:rPr lang="ko-KR" altLang="en-US" sz="1000" dirty="0" err="1">
                <a:latin typeface="맑은고딕"/>
                <a:hlinkClick r:id="rId8"/>
              </a:rPr>
              <a:t>안전저널</a:t>
            </a:r>
            <a:r>
              <a:rPr lang="ko-KR" altLang="en-US" sz="1000" dirty="0">
                <a:latin typeface="맑은고딕"/>
                <a:hlinkClick r:id="rId8"/>
              </a:rPr>
              <a:t> </a:t>
            </a:r>
            <a:r>
              <a:rPr lang="en-US" altLang="ko-KR" sz="1000" dirty="0">
                <a:latin typeface="맑은고딕"/>
                <a:hlinkClick r:id="rId8"/>
              </a:rPr>
              <a:t>(anjunj.com)</a:t>
            </a:r>
            <a:endParaRPr lang="ko-KR" altLang="en-US" sz="1000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81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1101_object_sbppt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211101_object_sbppt</Template>
  <TotalTime>2475</TotalTime>
  <Words>1046</Words>
  <Application>Microsoft Office PowerPoint</Application>
  <PresentationFormat>사용자 지정</PresentationFormat>
  <Paragraphs>303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4" baseType="lpstr">
      <vt:lpstr>Adobe 고딕 Std B</vt:lpstr>
      <vt:lpstr>Bebas</vt:lpstr>
      <vt:lpstr>HY헤드라인M</vt:lpstr>
      <vt:lpstr>Montserrat Black</vt:lpstr>
      <vt:lpstr>Montserrat SemiBold</vt:lpstr>
      <vt:lpstr>Pretendard</vt:lpstr>
      <vt:lpstr>Pretendard ExtraBold</vt:lpstr>
      <vt:lpstr>THELuxGoB</vt:lpstr>
      <vt:lpstr>THELuxGoM</vt:lpstr>
      <vt:lpstr>THELuxGoR</vt:lpstr>
      <vt:lpstr>맑은 고딕</vt:lpstr>
      <vt:lpstr>맑은고딕</vt:lpstr>
      <vt:lpstr>Arial</vt:lpstr>
      <vt:lpstr>Calibri</vt:lpstr>
      <vt:lpstr>211101_object_sbppt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youl</cp:lastModifiedBy>
  <cp:revision>114</cp:revision>
  <dcterms:created xsi:type="dcterms:W3CDTF">2024-05-18T02:44:30Z</dcterms:created>
  <dcterms:modified xsi:type="dcterms:W3CDTF">2024-05-22T05:50:35Z</dcterms:modified>
</cp:coreProperties>
</file>