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9" r:id="rId2"/>
    <p:sldId id="389" r:id="rId3"/>
    <p:sldId id="383" r:id="rId4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170"/>
    <a:srgbClr val="C6D9F1"/>
    <a:srgbClr val="FFCC00"/>
    <a:srgbClr val="DCE6F2"/>
    <a:srgbClr val="0017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9" autoAdjust="0"/>
    <p:restoredTop sz="94660"/>
  </p:normalViewPr>
  <p:slideViewPr>
    <p:cSldViewPr>
      <p:cViewPr varScale="1">
        <p:scale>
          <a:sx n="90" d="100"/>
          <a:sy n="90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D2193-173F-4431-83D8-364C854DC802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39340-95B5-46A0-BB9E-8A97E8BA5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4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i.pinimg.com/564x/51/9e/b7/519eb7fe4346922cab00e3dc5a0f2a3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" y="-81946"/>
            <a:ext cx="10696575" cy="76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2"/>
          <p:cNvSpPr txBox="1"/>
          <p:nvPr userDrawn="1"/>
        </p:nvSpPr>
        <p:spPr>
          <a:xfrm>
            <a:off x="1469378" y="2096926"/>
            <a:ext cx="7758100" cy="9986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tIns="144000" bIns="144000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고령 교통사고 감소를 위한 데이터 분석</a:t>
            </a:r>
            <a:endParaRPr lang="en-US" altLang="ko-KR" sz="3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  <a:p>
            <a:pPr algn="ctr"/>
            <a:r>
              <a:rPr lang="en-US" sz="1400" b="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초안</a:t>
            </a:r>
            <a:r>
              <a:rPr lang="en-US" altLang="ko-KR" sz="1400" b="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en-US" sz="1050" b="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1" y="6829425"/>
            <a:ext cx="10696294" cy="6599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6"/>
          <p:cNvSpPr txBox="1"/>
          <p:nvPr userDrawn="1"/>
        </p:nvSpPr>
        <p:spPr>
          <a:xfrm>
            <a:off x="166687" y="6974744"/>
            <a:ext cx="532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홍해림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김세정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김소영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박범철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+mn-ea"/>
              </a:rPr>
              <a:t>이혁진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이유라</a:t>
            </a:r>
            <a:endParaRPr lang="en-US" b="1" dirty="0">
              <a:solidFill>
                <a:srgbClr val="0017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4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/>
          <p:nvPr userDrawn="1"/>
        </p:nvSpPr>
        <p:spPr>
          <a:xfrm>
            <a:off x="1004887" y="1792784"/>
            <a:ext cx="39235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Contents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-141" y="0"/>
            <a:ext cx="10696856" cy="1188000"/>
          </a:xfrm>
          <a:prstGeom prst="rect">
            <a:avLst/>
          </a:prstGeom>
          <a:solidFill>
            <a:srgbClr val="012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87" y="6957283"/>
            <a:ext cx="1980000" cy="405542"/>
          </a:xfrm>
          <a:prstGeom prst="rect">
            <a:avLst/>
          </a:prstGeom>
        </p:spPr>
      </p:pic>
      <p:sp>
        <p:nvSpPr>
          <p:cNvPr id="23" name="Object 2"/>
          <p:cNvSpPr txBox="1"/>
          <p:nvPr userDrawn="1"/>
        </p:nvSpPr>
        <p:spPr>
          <a:xfrm>
            <a:off x="2452687" y="363167"/>
            <a:ext cx="8077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고령 교통사고 감소를 위한  데이터 분석</a:t>
            </a:r>
            <a:endParaRPr 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27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19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 userDrawn="1"/>
        </p:nvGrpSpPr>
        <p:grpSpPr>
          <a:xfrm>
            <a:off x="166687" y="6957283"/>
            <a:ext cx="10208500" cy="405542"/>
            <a:chOff x="51500" y="6957283"/>
            <a:chExt cx="10208500" cy="405542"/>
          </a:xfrm>
        </p:grpSpPr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000" y="6957283"/>
              <a:ext cx="1980000" cy="405542"/>
            </a:xfrm>
            <a:prstGeom prst="rect">
              <a:avLst/>
            </a:prstGeom>
          </p:spPr>
        </p:pic>
        <p:sp>
          <p:nvSpPr>
            <p:cNvPr id="28" name="Object 2"/>
            <p:cNvSpPr txBox="1"/>
            <p:nvPr userDrawn="1"/>
          </p:nvSpPr>
          <p:spPr>
            <a:xfrm>
              <a:off x="51500" y="7055048"/>
              <a:ext cx="80772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ko-KR" altLang="en-US" sz="1400" b="1" dirty="0" smtClean="0">
                  <a:solidFill>
                    <a:srgbClr val="0122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고령 교통사고 감소를 위한  데이터 분석</a:t>
              </a:r>
              <a:endParaRPr lang="en-US" sz="1400" b="1" dirty="0">
                <a:solidFill>
                  <a:srgbClr val="01224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직사각형 34"/>
          <p:cNvSpPr/>
          <p:nvPr userDrawn="1"/>
        </p:nvSpPr>
        <p:spPr>
          <a:xfrm>
            <a:off x="-141" y="-1"/>
            <a:ext cx="10696856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1001"/>
          <p:cNvGrpSpPr/>
          <p:nvPr userDrawn="1"/>
        </p:nvGrpSpPr>
        <p:grpSpPr>
          <a:xfrm>
            <a:off x="256575" y="1114425"/>
            <a:ext cx="10440000" cy="154298"/>
            <a:chOff x="964752" y="1163375"/>
            <a:chExt cx="10028471" cy="27283"/>
          </a:xfrm>
        </p:grpSpPr>
        <p:pic>
          <p:nvPicPr>
            <p:cNvPr id="41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81487" y="72263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0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/>
          <p:cNvSpPr txBox="1"/>
          <p:nvPr/>
        </p:nvSpPr>
        <p:spPr>
          <a:xfrm>
            <a:off x="4766824" y="3171825"/>
            <a:ext cx="5245962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+mn-ea"/>
                <a:cs typeface="THELuxGoR" pitchFamily="34" charset="0"/>
              </a:rPr>
              <a:t>Ⅰ</a:t>
            </a:r>
            <a:r>
              <a:rPr lang="en-US" dirty="0" smtClean="0">
                <a:latin typeface="+mn-ea"/>
                <a:cs typeface="THELuxGoR" pitchFamily="34" charset="0"/>
              </a:rPr>
              <a:t> </a:t>
            </a:r>
            <a:r>
              <a:rPr lang="ko-KR" altLang="en-US" b="1" dirty="0" smtClean="0">
                <a:latin typeface="+mn-ea"/>
                <a:cs typeface="THELuxGoR" pitchFamily="34" charset="0"/>
              </a:rPr>
              <a:t>여는 마당</a:t>
            </a:r>
            <a:endParaRPr lang="en-US" altLang="ko-KR" b="1" dirty="0" smtClean="0">
              <a:latin typeface="+mn-ea"/>
              <a:cs typeface="THELuxGoR" pitchFamily="34" charset="0"/>
            </a:endParaRPr>
          </a:p>
          <a:p>
            <a:r>
              <a:rPr lang="en-US" altLang="ko-KR" sz="1600" dirty="0" smtClean="0">
                <a:latin typeface="+mn-ea"/>
                <a:cs typeface="THELuxGoR" pitchFamily="34" charset="0"/>
              </a:rPr>
              <a:t>  1.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팀원 </a:t>
            </a:r>
            <a:r>
              <a:rPr lang="ko-KR" altLang="en-US" sz="1600" dirty="0">
                <a:latin typeface="+mn-ea"/>
                <a:cs typeface="THELuxGoR" pitchFamily="34" charset="0"/>
              </a:rPr>
              <a:t>소개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/>
            </a:r>
            <a:br>
              <a:rPr lang="en-US" altLang="ko-KR" sz="1600" dirty="0" smtClean="0">
                <a:latin typeface="+mn-ea"/>
                <a:cs typeface="THELuxGoR" pitchFamily="34" charset="0"/>
              </a:rPr>
            </a:br>
            <a:r>
              <a:rPr lang="en-US" altLang="ko-KR" sz="1600" dirty="0" smtClean="0">
                <a:latin typeface="+mn-ea"/>
                <a:cs typeface="THELuxGoR" pitchFamily="34" charset="0"/>
              </a:rPr>
              <a:t>  2. 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팀원 역할</a:t>
            </a:r>
            <a:r>
              <a:rPr lang="en-US" sz="1600" dirty="0" smtClean="0">
                <a:latin typeface="+mn-ea"/>
                <a:cs typeface="THELuxGoR" pitchFamily="34" charset="0"/>
              </a:rPr>
              <a:t>  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endParaRPr lang="en-US" sz="1600" dirty="0" smtClean="0">
              <a:latin typeface="+mn-ea"/>
              <a:cs typeface="THELuxGoR" pitchFamily="34" charset="0"/>
            </a:endParaRPr>
          </a:p>
          <a:p>
            <a:r>
              <a:rPr lang="en-US" altLang="ko-KR" b="1" dirty="0" smtClean="0">
                <a:latin typeface="+mn-ea"/>
                <a:cs typeface="THELuxGoR" pitchFamily="34" charset="0"/>
              </a:rPr>
              <a:t>Ⅱ</a:t>
            </a:r>
            <a:r>
              <a:rPr lang="en-US" b="1" dirty="0" smtClean="0">
                <a:latin typeface="+mn-ea"/>
                <a:cs typeface="THELuxGoR" pitchFamily="34" charset="0"/>
              </a:rPr>
              <a:t> </a:t>
            </a:r>
            <a:r>
              <a:rPr lang="ko-KR" altLang="en-US" b="1" dirty="0" smtClean="0">
                <a:latin typeface="+mn-ea"/>
                <a:cs typeface="THELuxGoR" pitchFamily="34" charset="0"/>
              </a:rPr>
              <a:t>프로젝트 개요</a:t>
            </a:r>
            <a:endParaRPr lang="en-US" altLang="ko-KR" b="1" dirty="0" smtClean="0">
              <a:latin typeface="+mn-ea"/>
              <a:cs typeface="THELuxGoR" pitchFamily="34" charset="0"/>
            </a:endParaRPr>
          </a:p>
          <a:p>
            <a:r>
              <a:rPr lang="en-US" altLang="ko-KR" sz="1600" dirty="0">
                <a:latin typeface="+mn-ea"/>
                <a:cs typeface="THELuxGoR" pitchFamily="34" charset="0"/>
              </a:rPr>
              <a:t> </a:t>
            </a:r>
            <a:r>
              <a:rPr lang="en-US" altLang="ko-KR" sz="1600" dirty="0" smtClean="0">
                <a:latin typeface="+mn-ea"/>
                <a:cs typeface="THELuxGoR" pitchFamily="34" charset="0"/>
              </a:rPr>
              <a:t> 1.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 프로젝트 기간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altLang="ko-KR" sz="1600" dirty="0" smtClean="0">
                <a:latin typeface="+mn-ea"/>
                <a:cs typeface="THELuxGoR" pitchFamily="34" charset="0"/>
              </a:rPr>
              <a:t>  2. 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연구배경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  <a:p>
            <a:r>
              <a:rPr lang="en-US" altLang="ko-KR" sz="1600" dirty="0" smtClean="0">
                <a:latin typeface="+mn-ea"/>
                <a:cs typeface="THELuxGoR" pitchFamily="34" charset="0"/>
              </a:rPr>
              <a:t>  3. </a:t>
            </a:r>
            <a:r>
              <a:rPr lang="ko-KR" altLang="en-US" sz="1600" dirty="0" smtClean="0">
                <a:latin typeface="+mn-ea"/>
                <a:cs typeface="THELuxGoR" pitchFamily="34" charset="0"/>
              </a:rPr>
              <a:t>목표</a:t>
            </a:r>
            <a:endParaRPr lang="en-US" altLang="ko-KR" sz="1600" dirty="0" smtClean="0">
              <a:latin typeface="+mn-ea"/>
              <a:cs typeface="THELuxGoR" pitchFamily="34" charset="0"/>
            </a:endParaRPr>
          </a:p>
        </p:txBody>
      </p:sp>
      <p:grpSp>
        <p:nvGrpSpPr>
          <p:cNvPr id="16" name="그룹 1001"/>
          <p:cNvGrpSpPr/>
          <p:nvPr/>
        </p:nvGrpSpPr>
        <p:grpSpPr>
          <a:xfrm rot="5400000">
            <a:off x="2254257" y="4208456"/>
            <a:ext cx="4896000" cy="79539"/>
            <a:chOff x="6070960" y="2545965"/>
            <a:chExt cx="3514884" cy="79539"/>
          </a:xfrm>
        </p:grpSpPr>
        <p:pic>
          <p:nvPicPr>
            <p:cNvPr id="1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0960" y="2545965"/>
              <a:ext cx="3514884" cy="79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2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667" y="3838958"/>
            <a:ext cx="1937983" cy="2287141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35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2</a:t>
              </a:r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팀원 역할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36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 </a:t>
              </a:r>
              <a:r>
                <a:rPr lang="ko-KR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여는 마당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588509"/>
              </p:ext>
            </p:extLst>
          </p:nvPr>
        </p:nvGraphicFramePr>
        <p:xfrm>
          <a:off x="-3109913" y="2257425"/>
          <a:ext cx="2963864" cy="376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73">
                  <a:extLst>
                    <a:ext uri="{9D8B030D-6E8A-4147-A177-3AD203B41FA5}">
                      <a16:colId xmlns:a16="http://schemas.microsoft.com/office/drawing/2014/main" val="3325330178"/>
                    </a:ext>
                  </a:extLst>
                </a:gridCol>
                <a:gridCol w="592773">
                  <a:extLst>
                    <a:ext uri="{9D8B030D-6E8A-4147-A177-3AD203B41FA5}">
                      <a16:colId xmlns:a16="http://schemas.microsoft.com/office/drawing/2014/main" val="2332624573"/>
                    </a:ext>
                  </a:extLst>
                </a:gridCol>
                <a:gridCol w="1778318">
                  <a:extLst>
                    <a:ext uri="{9D8B030D-6E8A-4147-A177-3AD203B41FA5}">
                      <a16:colId xmlns:a16="http://schemas.microsoft.com/office/drawing/2014/main" val="4099613180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성명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역할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담당업무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62499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err="1" smtClean="0"/>
                        <a:t>홍해림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팀장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데이터 수집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지도 시각화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7085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err="1" smtClean="0"/>
                        <a:t>김세정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팀원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위험지수 정립 및 추출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err="1" smtClean="0"/>
                        <a:t>머신러닝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73711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김소영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팀원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50" dirty="0" smtClean="0"/>
                        <a:t>EDA, </a:t>
                      </a:r>
                      <a:r>
                        <a:rPr lang="ko-KR" altLang="en-US" sz="1050" dirty="0" smtClean="0"/>
                        <a:t>위험지수 정립 및 추출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23952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err="1" smtClean="0"/>
                        <a:t>박범철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팀원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50" dirty="0" smtClean="0"/>
                        <a:t>EDA,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err="1" smtClean="0"/>
                        <a:t>머신러닝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63431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이유라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팀원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데이터 수집</a:t>
                      </a:r>
                      <a:r>
                        <a:rPr lang="en-US" altLang="ko-KR" sz="1050" baseline="0" dirty="0" smtClean="0"/>
                        <a:t> , </a:t>
                      </a:r>
                      <a:r>
                        <a:rPr lang="ko-KR" altLang="en-US" sz="1050" baseline="0" dirty="0" smtClean="0"/>
                        <a:t>데이터 전처리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02305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이혁진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/>
                        <a:t>팀원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aseline="0" dirty="0" smtClean="0"/>
                        <a:t>데이터 전처리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지도 시각화</a:t>
                      </a:r>
                      <a:endParaRPr lang="ko-KR" altLang="en-US" sz="105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7218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882" y="4020808"/>
            <a:ext cx="1951403" cy="19514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97" y="3560174"/>
            <a:ext cx="2592306" cy="25923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86" y="1688840"/>
            <a:ext cx="1825432" cy="18369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0" y="1688840"/>
            <a:ext cx="2073513" cy="207351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23" y="1688840"/>
            <a:ext cx="1913817" cy="191381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1797" y="154136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latin typeface="Adobe Garamond Pro Bold" panose="02020702060506020403" pitchFamily="18" charset="0"/>
              </a:rPr>
              <a:t>“</a:t>
            </a:r>
            <a:endParaRPr lang="ko-KR" altLang="en-US" sz="8000">
              <a:latin typeface="Adobe Garamond Pro Bold" panose="020207020605060204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7087" y="1544725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latin typeface="Adobe Garamond Pro Bold" panose="02020702060506020403" pitchFamily="18" charset="0"/>
              </a:rPr>
              <a:t>“</a:t>
            </a:r>
            <a:endParaRPr lang="ko-KR" altLang="en-US" sz="8000">
              <a:latin typeface="Adobe Garamond Pro Bold" panose="020207020605060204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01" y="1568122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latin typeface="Adobe Garamond Pro Bold" panose="02020702060506020403" pitchFamily="18" charset="0"/>
              </a:rPr>
              <a:t>“</a:t>
            </a:r>
            <a:endParaRPr lang="ko-KR" altLang="en-US" sz="8000">
              <a:latin typeface="Adobe Garamond Pro Bold" panose="020207020605060204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9856" y="4163394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latin typeface="Adobe Garamond Pro Bold" panose="02020702060506020403" pitchFamily="18" charset="0"/>
              </a:rPr>
              <a:t>“</a:t>
            </a:r>
            <a:endParaRPr lang="ko-KR" altLang="en-US" sz="8000">
              <a:latin typeface="Adobe Garamond Pro Bold" panose="02020702060506020403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5437" y="4195599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latin typeface="Adobe Garamond Pro Bold" panose="02020702060506020403" pitchFamily="18" charset="0"/>
              </a:rPr>
              <a:t>“</a:t>
            </a:r>
            <a:endParaRPr lang="ko-KR" altLang="en-US" sz="8000">
              <a:latin typeface="Adobe Garamond Pro Bold" panose="020207020605060204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4866" y="4203468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mtClean="0">
                <a:latin typeface="Adobe Garamond Pro Bold" panose="02020702060506020403" pitchFamily="18" charset="0"/>
              </a:rPr>
              <a:t>“</a:t>
            </a:r>
            <a:endParaRPr lang="ko-KR" altLang="en-US" sz="8000">
              <a:latin typeface="Adobe Garamond Pro Bold" panose="020207020605060204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389" y="3602657"/>
            <a:ext cx="1752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smtClean="0"/>
              <a:t>홍해림</a:t>
            </a:r>
            <a:endParaRPr lang="ko-KR" altLang="en-US" sz="1700" b="1"/>
          </a:p>
        </p:txBody>
      </p:sp>
      <p:sp>
        <p:nvSpPr>
          <p:cNvPr id="29" name="TextBox 28"/>
          <p:cNvSpPr txBox="1"/>
          <p:nvPr/>
        </p:nvSpPr>
        <p:spPr>
          <a:xfrm>
            <a:off x="1893202" y="5941433"/>
            <a:ext cx="1052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smtClean="0"/>
              <a:t>박범철</a:t>
            </a:r>
            <a:endParaRPr lang="ko-KR" altLang="en-US" sz="1700" b="1"/>
          </a:p>
        </p:txBody>
      </p:sp>
      <p:sp>
        <p:nvSpPr>
          <p:cNvPr id="30" name="TextBox 29"/>
          <p:cNvSpPr txBox="1"/>
          <p:nvPr/>
        </p:nvSpPr>
        <p:spPr>
          <a:xfrm>
            <a:off x="3597165" y="3605933"/>
            <a:ext cx="1052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smtClean="0"/>
              <a:t>김소영</a:t>
            </a:r>
            <a:endParaRPr lang="ko-KR" altLang="en-US" sz="1700" b="1"/>
          </a:p>
        </p:txBody>
      </p:sp>
      <p:sp>
        <p:nvSpPr>
          <p:cNvPr id="31" name="TextBox 30"/>
          <p:cNvSpPr txBox="1"/>
          <p:nvPr/>
        </p:nvSpPr>
        <p:spPr>
          <a:xfrm>
            <a:off x="6796417" y="3628978"/>
            <a:ext cx="1052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smtClean="0"/>
              <a:t>김세정</a:t>
            </a:r>
            <a:endParaRPr lang="ko-KR" altLang="en-US" sz="1700" b="1"/>
          </a:p>
        </p:txBody>
      </p:sp>
      <p:sp>
        <p:nvSpPr>
          <p:cNvPr id="32" name="TextBox 31"/>
          <p:cNvSpPr txBox="1"/>
          <p:nvPr/>
        </p:nvSpPr>
        <p:spPr>
          <a:xfrm>
            <a:off x="5067542" y="5973670"/>
            <a:ext cx="1052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smtClean="0"/>
              <a:t>이유라</a:t>
            </a:r>
            <a:endParaRPr lang="ko-KR" altLang="en-US" sz="1700" b="1"/>
          </a:p>
        </p:txBody>
      </p:sp>
      <p:sp>
        <p:nvSpPr>
          <p:cNvPr id="33" name="TextBox 32"/>
          <p:cNvSpPr txBox="1"/>
          <p:nvPr/>
        </p:nvSpPr>
        <p:spPr>
          <a:xfrm>
            <a:off x="8293300" y="5972211"/>
            <a:ext cx="1052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smtClean="0"/>
              <a:t>이혁진</a:t>
            </a:r>
            <a:endParaRPr lang="ko-KR" altLang="en-US" sz="1700" b="1"/>
          </a:p>
        </p:txBody>
      </p:sp>
      <p:sp>
        <p:nvSpPr>
          <p:cNvPr id="20" name="TextBox 19"/>
          <p:cNvSpPr txBox="1"/>
          <p:nvPr/>
        </p:nvSpPr>
        <p:spPr>
          <a:xfrm>
            <a:off x="444593" y="3972635"/>
            <a:ext cx="153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D16170"/>
                </a:solidFill>
              </a:rPr>
              <a:t>- </a:t>
            </a:r>
            <a:r>
              <a:rPr lang="ko-KR" altLang="en-US" sz="1200" b="1" smtClean="0">
                <a:solidFill>
                  <a:srgbClr val="D16170"/>
                </a:solidFill>
              </a:rPr>
              <a:t>데이터 수집</a:t>
            </a:r>
            <a:endParaRPr lang="en-US" altLang="ko-KR" sz="1200" b="1" smtClean="0">
              <a:solidFill>
                <a:srgbClr val="D16170"/>
              </a:solidFill>
            </a:endParaRPr>
          </a:p>
          <a:p>
            <a:r>
              <a:rPr lang="en-US" altLang="ko-KR" sz="1200" b="1" smtClean="0">
                <a:solidFill>
                  <a:srgbClr val="D16170"/>
                </a:solidFill>
              </a:rPr>
              <a:t>- </a:t>
            </a:r>
            <a:r>
              <a:rPr lang="ko-KR" altLang="en-US" sz="1200" b="1" smtClean="0">
                <a:solidFill>
                  <a:srgbClr val="D16170"/>
                </a:solidFill>
              </a:rPr>
              <a:t>지도 시각화</a:t>
            </a:r>
            <a:endParaRPr lang="ko-KR" altLang="en-US" sz="1200" b="1">
              <a:solidFill>
                <a:srgbClr val="D1617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41897" y="6341543"/>
            <a:ext cx="153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D16170"/>
                </a:solidFill>
              </a:rPr>
              <a:t>- EDA</a:t>
            </a:r>
          </a:p>
          <a:p>
            <a:r>
              <a:rPr lang="en-US" altLang="ko-KR" sz="1200" b="1" smtClean="0">
                <a:solidFill>
                  <a:srgbClr val="D16170"/>
                </a:solidFill>
              </a:rPr>
              <a:t>-</a:t>
            </a:r>
            <a:r>
              <a:rPr lang="ko-KR" altLang="en-US" sz="1200" b="1">
                <a:solidFill>
                  <a:srgbClr val="D16170"/>
                </a:solidFill>
              </a:rPr>
              <a:t> </a:t>
            </a:r>
            <a:r>
              <a:rPr lang="ko-KR" altLang="en-US" sz="1200" b="1" smtClean="0">
                <a:solidFill>
                  <a:srgbClr val="D16170"/>
                </a:solidFill>
              </a:rPr>
              <a:t>머신러닝</a:t>
            </a:r>
            <a:endParaRPr lang="ko-KR" altLang="en-US" sz="1200" b="1">
              <a:solidFill>
                <a:srgbClr val="D1617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58271" y="3940473"/>
            <a:ext cx="280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D16170"/>
                </a:solidFill>
              </a:rPr>
              <a:t>- EDA</a:t>
            </a:r>
          </a:p>
          <a:p>
            <a:r>
              <a:rPr lang="en-US" altLang="ko-KR" sz="1200" b="1" smtClean="0">
                <a:solidFill>
                  <a:srgbClr val="D16170"/>
                </a:solidFill>
              </a:rPr>
              <a:t>-</a:t>
            </a:r>
            <a:r>
              <a:rPr lang="ko-KR" altLang="en-US" sz="1200" b="1" smtClean="0">
                <a:solidFill>
                  <a:srgbClr val="D16170"/>
                </a:solidFill>
              </a:rPr>
              <a:t> 위험지수 정립 및 추출</a:t>
            </a:r>
            <a:endParaRPr lang="ko-KR" altLang="en-US" sz="1200" b="1">
              <a:solidFill>
                <a:srgbClr val="D1617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17598" y="6335449"/>
            <a:ext cx="153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D16170"/>
                </a:solidFill>
              </a:rPr>
              <a:t>- </a:t>
            </a:r>
            <a:r>
              <a:rPr lang="ko-KR" altLang="en-US" sz="1200" b="1" smtClean="0">
                <a:solidFill>
                  <a:srgbClr val="D16170"/>
                </a:solidFill>
              </a:rPr>
              <a:t>데이터 수집</a:t>
            </a:r>
            <a:endParaRPr lang="en-US" altLang="ko-KR" sz="1200" b="1" smtClean="0">
              <a:solidFill>
                <a:srgbClr val="D16170"/>
              </a:solidFill>
            </a:endParaRPr>
          </a:p>
          <a:p>
            <a:r>
              <a:rPr lang="en-US" altLang="ko-KR" sz="1200" b="1" smtClean="0">
                <a:solidFill>
                  <a:srgbClr val="D16170"/>
                </a:solidFill>
              </a:rPr>
              <a:t>- </a:t>
            </a:r>
            <a:r>
              <a:rPr lang="ko-KR" altLang="en-US" sz="1200" b="1" smtClean="0">
                <a:solidFill>
                  <a:srgbClr val="D16170"/>
                </a:solidFill>
              </a:rPr>
              <a:t>데이터 전처리</a:t>
            </a:r>
            <a:endParaRPr lang="ko-KR" altLang="en-US" sz="1200" b="1">
              <a:solidFill>
                <a:srgbClr val="D1617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43749" y="6335449"/>
            <a:ext cx="153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D16170"/>
                </a:solidFill>
              </a:rPr>
              <a:t>- </a:t>
            </a:r>
            <a:r>
              <a:rPr lang="ko-KR" altLang="en-US" sz="1200" b="1" smtClean="0">
                <a:solidFill>
                  <a:srgbClr val="D16170"/>
                </a:solidFill>
              </a:rPr>
              <a:t>데이터 전처리</a:t>
            </a:r>
            <a:endParaRPr lang="en-US" altLang="ko-KR" sz="1200" b="1" smtClean="0">
              <a:solidFill>
                <a:srgbClr val="D16170"/>
              </a:solidFill>
            </a:endParaRPr>
          </a:p>
          <a:p>
            <a:r>
              <a:rPr lang="en-US" altLang="ko-KR" sz="1200" b="1" smtClean="0">
                <a:solidFill>
                  <a:srgbClr val="D16170"/>
                </a:solidFill>
              </a:rPr>
              <a:t>-</a:t>
            </a:r>
            <a:r>
              <a:rPr lang="ko-KR" altLang="en-US" sz="1200" b="1">
                <a:solidFill>
                  <a:srgbClr val="D16170"/>
                </a:solidFill>
              </a:rPr>
              <a:t> </a:t>
            </a:r>
            <a:r>
              <a:rPr lang="ko-KR" altLang="en-US" sz="1200" b="1" smtClean="0">
                <a:solidFill>
                  <a:srgbClr val="D16170"/>
                </a:solidFill>
              </a:rPr>
              <a:t>지도 시각화</a:t>
            </a:r>
            <a:endParaRPr lang="ko-KR" altLang="en-US" sz="1200" b="1">
              <a:solidFill>
                <a:srgbClr val="D1617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45103" y="3972636"/>
            <a:ext cx="300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D16170"/>
                </a:solidFill>
              </a:rPr>
              <a:t>- </a:t>
            </a:r>
            <a:r>
              <a:rPr lang="ko-KR" altLang="en-US" sz="1200" b="1" smtClean="0">
                <a:solidFill>
                  <a:srgbClr val="D16170"/>
                </a:solidFill>
              </a:rPr>
              <a:t>머신러닝</a:t>
            </a:r>
            <a:endParaRPr lang="en-US" altLang="ko-KR" sz="1200" b="1" smtClean="0">
              <a:solidFill>
                <a:srgbClr val="D16170"/>
              </a:solidFill>
            </a:endParaRPr>
          </a:p>
          <a:p>
            <a:r>
              <a:rPr lang="en-US" altLang="ko-KR" sz="1200" b="1" smtClean="0">
                <a:solidFill>
                  <a:srgbClr val="D16170"/>
                </a:solidFill>
              </a:rPr>
              <a:t>-</a:t>
            </a:r>
            <a:r>
              <a:rPr lang="ko-KR" altLang="en-US" sz="1200" b="1">
                <a:solidFill>
                  <a:srgbClr val="D16170"/>
                </a:solidFill>
              </a:rPr>
              <a:t> </a:t>
            </a:r>
            <a:r>
              <a:rPr lang="ko-KR" altLang="en-US" sz="1200" b="1" smtClean="0">
                <a:solidFill>
                  <a:srgbClr val="D16170"/>
                </a:solidFill>
              </a:rPr>
              <a:t>위험지수 적립 및 추출</a:t>
            </a:r>
            <a:endParaRPr lang="ko-KR" altLang="en-US" sz="1200" b="1">
              <a:solidFill>
                <a:srgbClr val="D16170"/>
              </a:solidFill>
            </a:endParaRPr>
          </a:p>
        </p:txBody>
      </p:sp>
      <p:sp>
        <p:nvSpPr>
          <p:cNvPr id="28" name="아래로 구부러진 화살표 27"/>
          <p:cNvSpPr/>
          <p:nvPr/>
        </p:nvSpPr>
        <p:spPr>
          <a:xfrm>
            <a:off x="1919925" y="1595908"/>
            <a:ext cx="642128" cy="345482"/>
          </a:xfrm>
          <a:prstGeom prst="curvedDownArrow">
            <a:avLst>
              <a:gd name="adj1" fmla="val 20347"/>
              <a:gd name="adj2" fmla="val 76557"/>
              <a:gd name="adj3" fmla="val 444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62809" y="1922065"/>
            <a:ext cx="65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팀장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6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청년창업지원금 종류와 대상 및 신청방법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-1128"/>
          <a:stretch/>
        </p:blipFill>
        <p:spPr>
          <a:xfrm>
            <a:off x="3228131" y="2523588"/>
            <a:ext cx="995514" cy="656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3" name="그림 112" descr="부동산 감정평가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2" t="10856" r="12374" b="18908"/>
          <a:stretch/>
        </p:blipFill>
        <p:spPr>
          <a:xfrm>
            <a:off x="9213267" y="2523588"/>
            <a:ext cx="1054425" cy="629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" name="그림 111" descr="[Python] 파이썬 스트림릿(Streamlit) - 이미지와 동영상을 웹 화면에 보여주는 방법(image, video)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22" y="2498657"/>
            <a:ext cx="1027128" cy="654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1" name="그림 110" descr="Power BI 작업 흐름도 및 경영정보시각화 자격증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73" y="4700132"/>
            <a:ext cx="1054425" cy="5506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9" name="그림 108" descr="Students 4 Best EvidenceNominal, ordinal, or numerical variables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68" y="4641756"/>
            <a:ext cx="995843" cy="642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7" name="그림 106" descr="세계적으로 만족도가 높은 직업, 데이터 사이언티스트란?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02" y="4692235"/>
            <a:ext cx="1054424" cy="591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6" name="그림 105" descr="はてな 생각 하는 질문 - Pixabay의 무료 이미지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8" y="2523588"/>
            <a:ext cx="1000696" cy="682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4" name="그룹 33"/>
          <p:cNvGrpSpPr/>
          <p:nvPr/>
        </p:nvGrpSpPr>
        <p:grpSpPr>
          <a:xfrm>
            <a:off x="2391001" y="241726"/>
            <a:ext cx="8138886" cy="862519"/>
            <a:chOff x="2391001" y="241726"/>
            <a:chExt cx="8138886" cy="862519"/>
          </a:xfrm>
        </p:grpSpPr>
        <p:sp>
          <p:nvSpPr>
            <p:cNvPr id="35" name="Object 2"/>
            <p:cNvSpPr txBox="1"/>
            <p:nvPr/>
          </p:nvSpPr>
          <p:spPr>
            <a:xfrm>
              <a:off x="3443287" y="581025"/>
              <a:ext cx="7086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1. </a:t>
              </a:r>
              <a:r>
                <a:rPr lang="ko-KR" altLang="en-US" sz="2800" b="1" dirty="0" smtClean="0">
                  <a:solidFill>
                    <a:srgbClr val="1187C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B" pitchFamily="34" charset="0"/>
                </a:rPr>
                <a:t>프로젝트 기간</a:t>
              </a:r>
              <a:endParaRPr lang="en-US" sz="28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endParaRPr>
            </a:p>
          </p:txBody>
        </p:sp>
        <p:sp>
          <p:nvSpPr>
            <p:cNvPr id="36" name="Object 2"/>
            <p:cNvSpPr txBox="1"/>
            <p:nvPr/>
          </p:nvSpPr>
          <p:spPr>
            <a:xfrm>
              <a:off x="2391001" y="241726"/>
              <a:ext cx="8077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Ⅱ </a:t>
              </a:r>
              <a:r>
                <a: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프로젝트 개요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22208"/>
              </p:ext>
            </p:extLst>
          </p:nvPr>
        </p:nvGraphicFramePr>
        <p:xfrm>
          <a:off x="-3186113" y="241726"/>
          <a:ext cx="2986314" cy="6990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63">
                  <a:extLst>
                    <a:ext uri="{9D8B030D-6E8A-4147-A177-3AD203B41FA5}">
                      <a16:colId xmlns:a16="http://schemas.microsoft.com/office/drawing/2014/main" val="543540975"/>
                    </a:ext>
                  </a:extLst>
                </a:gridCol>
                <a:gridCol w="597263">
                  <a:extLst>
                    <a:ext uri="{9D8B030D-6E8A-4147-A177-3AD203B41FA5}">
                      <a16:colId xmlns:a16="http://schemas.microsoft.com/office/drawing/2014/main" val="2139567862"/>
                    </a:ext>
                  </a:extLst>
                </a:gridCol>
                <a:gridCol w="1791788">
                  <a:extLst>
                    <a:ext uri="{9D8B030D-6E8A-4147-A177-3AD203B41FA5}">
                      <a16:colId xmlns:a16="http://schemas.microsoft.com/office/drawing/2014/main" val="1981605672"/>
                    </a:ext>
                  </a:extLst>
                </a:gridCol>
              </a:tblGrid>
              <a:tr h="5896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활동내용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08578"/>
                  </a:ext>
                </a:extLst>
              </a:tr>
              <a:tr h="5896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사전 기획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5/3 ~ 5/8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프로젝트 주제 선정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412752"/>
                  </a:ext>
                </a:extLst>
              </a:tr>
              <a:tr h="5896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데이터 수집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5/8 ~ 5/10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필요 데이터 확인 및 수집 진행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필요시 별도 문의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113615"/>
                  </a:ext>
                </a:extLst>
              </a:tr>
              <a:tr h="5896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데이터 전처리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5/13 ~ 5/14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수집 데이터 정제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52731"/>
                  </a:ext>
                </a:extLst>
              </a:tr>
              <a:tr h="5896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분석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5/16 ~ 5/21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수집 데이터 분석 진행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968123"/>
                  </a:ext>
                </a:extLst>
              </a:tr>
              <a:tr h="589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데이터 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5/22 ~ 5/24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위험 수치도 구축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Streamlit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구현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41017"/>
                  </a:ext>
                </a:extLst>
              </a:tr>
              <a:tr h="589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머닝러신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학습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6/24 ~ 7/19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모델 선정 및 학습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87996"/>
                  </a:ext>
                </a:extLst>
              </a:tr>
              <a:tr h="5896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평가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7/22 ~ 7/26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모델 평가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48187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263889" y="2136919"/>
            <a:ext cx="10136293" cy="4062593"/>
            <a:chOff x="263889" y="2136919"/>
            <a:chExt cx="10136293" cy="4062593"/>
          </a:xfrm>
        </p:grpSpPr>
        <p:sp>
          <p:nvSpPr>
            <p:cNvPr id="24" name="도넛 23"/>
            <p:cNvSpPr/>
            <p:nvPr/>
          </p:nvSpPr>
          <p:spPr>
            <a:xfrm>
              <a:off x="364444" y="2486025"/>
              <a:ext cx="1219200" cy="1219200"/>
            </a:xfrm>
            <a:prstGeom prst="donut">
              <a:avLst>
                <a:gd name="adj" fmla="val 17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V="1">
              <a:off x="364444" y="4126439"/>
              <a:ext cx="9985637" cy="38833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그룹 59"/>
            <p:cNvGrpSpPr/>
            <p:nvPr/>
          </p:nvGrpSpPr>
          <p:grpSpPr>
            <a:xfrm>
              <a:off x="974044" y="2472523"/>
              <a:ext cx="9376037" cy="3366302"/>
              <a:chOff x="974044" y="2472523"/>
              <a:chExt cx="9376037" cy="3366302"/>
            </a:xfrm>
          </p:grpSpPr>
          <p:sp>
            <p:nvSpPr>
              <p:cNvPr id="37" name="도넛 36"/>
              <p:cNvSpPr/>
              <p:nvPr/>
            </p:nvSpPr>
            <p:spPr>
              <a:xfrm>
                <a:off x="1660315" y="4619625"/>
                <a:ext cx="1219200" cy="1219200"/>
              </a:xfrm>
              <a:prstGeom prst="donut">
                <a:avLst>
                  <a:gd name="adj" fmla="val 255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도넛 37"/>
              <p:cNvSpPr/>
              <p:nvPr/>
            </p:nvSpPr>
            <p:spPr>
              <a:xfrm>
                <a:off x="3145744" y="2472523"/>
                <a:ext cx="1219200" cy="1219200"/>
              </a:xfrm>
              <a:prstGeom prst="donut">
                <a:avLst>
                  <a:gd name="adj" fmla="val 175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도넛 38"/>
              <p:cNvSpPr/>
              <p:nvPr/>
            </p:nvSpPr>
            <p:spPr>
              <a:xfrm>
                <a:off x="4610291" y="4619625"/>
                <a:ext cx="1219200" cy="1219200"/>
              </a:xfrm>
              <a:prstGeom prst="donut">
                <a:avLst>
                  <a:gd name="adj" fmla="val 34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도넛 39"/>
              <p:cNvSpPr/>
              <p:nvPr/>
            </p:nvSpPr>
            <p:spPr>
              <a:xfrm>
                <a:off x="6034087" y="2486025"/>
                <a:ext cx="1219200" cy="1219200"/>
              </a:xfrm>
              <a:prstGeom prst="donut">
                <a:avLst>
                  <a:gd name="adj" fmla="val 175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도넛 40"/>
              <p:cNvSpPr/>
              <p:nvPr/>
            </p:nvSpPr>
            <p:spPr>
              <a:xfrm>
                <a:off x="7710487" y="4619625"/>
                <a:ext cx="1219200" cy="1219200"/>
              </a:xfrm>
              <a:prstGeom prst="donut">
                <a:avLst>
                  <a:gd name="adj" fmla="val 331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도넛 41"/>
              <p:cNvSpPr/>
              <p:nvPr/>
            </p:nvSpPr>
            <p:spPr>
              <a:xfrm>
                <a:off x="9130881" y="2486025"/>
                <a:ext cx="1219200" cy="1219200"/>
              </a:xfrm>
              <a:prstGeom prst="donut">
                <a:avLst>
                  <a:gd name="adj" fmla="val 25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직선 연결선 47"/>
              <p:cNvCxnSpPr>
                <a:stCxn id="24" idx="4"/>
              </p:cNvCxnSpPr>
              <p:nvPr/>
            </p:nvCxnSpPr>
            <p:spPr>
              <a:xfrm>
                <a:off x="974044" y="3705225"/>
                <a:ext cx="0" cy="44063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3755344" y="3685809"/>
                <a:ext cx="0" cy="479463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6643687" y="3705225"/>
                <a:ext cx="0" cy="44063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9740481" y="3685809"/>
                <a:ext cx="0" cy="460046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2269915" y="4178995"/>
                <a:ext cx="0" cy="44063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5219891" y="4165272"/>
                <a:ext cx="0" cy="44063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8321116" y="4145855"/>
                <a:ext cx="0" cy="44063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직선 연결선 61"/>
            <p:cNvCxnSpPr/>
            <p:nvPr/>
          </p:nvCxnSpPr>
          <p:spPr>
            <a:xfrm>
              <a:off x="619586" y="3095311"/>
              <a:ext cx="766301" cy="3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3351665" y="3095625"/>
              <a:ext cx="80735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240008" y="3095311"/>
              <a:ext cx="80735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9336802" y="3095311"/>
              <a:ext cx="80735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1866236" y="5208082"/>
              <a:ext cx="80735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816212" y="5208082"/>
              <a:ext cx="83687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927747" y="5208082"/>
              <a:ext cx="78467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64445" y="2136919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/>
                <a:t>5/3 ~ 5/8</a:t>
              </a:r>
              <a:endParaRPr lang="ko-KR" altLang="en-US" sz="1400" b="1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48029" y="2136919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/>
                <a:t>5/13 ~ 5/14</a:t>
              </a:r>
              <a:endParaRPr lang="ko-KR" altLang="en-US" sz="1400" b="1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034086" y="2136919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/>
                <a:t>5/22 ~ 5/24</a:t>
              </a:r>
              <a:endParaRPr lang="ko-KR" altLang="en-US" sz="1400" b="1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130880" y="2138223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/>
                <a:t>7/22 ~ 7/26</a:t>
              </a:r>
              <a:endParaRPr lang="ko-KR" altLang="en-US" sz="1400" b="1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60314" y="5877196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/>
                <a:t>5/8 ~ 5/10</a:t>
              </a:r>
              <a:endParaRPr lang="ko-KR" altLang="en-US" sz="1400" b="1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10291" y="5877196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/>
                <a:t>5/16 ~ 5/21</a:t>
              </a:r>
              <a:endParaRPr lang="ko-KR" altLang="en-US" sz="1400" b="1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710487" y="5891735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/>
                <a:t>6/24 ~ 7/19</a:t>
              </a:r>
              <a:endParaRPr lang="ko-KR" altLang="en-US" sz="1400" b="1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3889" y="4190403"/>
              <a:ext cx="1364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>
                  <a:solidFill>
                    <a:schemeClr val="accent2"/>
                  </a:solidFill>
                </a:rPr>
                <a:t>1. </a:t>
              </a:r>
              <a:r>
                <a:rPr lang="ko-KR" altLang="en-US" sz="1200" b="1" smtClean="0">
                  <a:solidFill>
                    <a:schemeClr val="accent2"/>
                  </a:solidFill>
                </a:rPr>
                <a:t>사전기획</a:t>
              </a:r>
              <a:endParaRPr lang="ko-KR" altLang="en-US" sz="1200" b="1">
                <a:solidFill>
                  <a:schemeClr val="accent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23074" y="3859964"/>
              <a:ext cx="1364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>
                  <a:solidFill>
                    <a:schemeClr val="accent2"/>
                  </a:solidFill>
                </a:rPr>
                <a:t>2. </a:t>
              </a:r>
              <a:r>
                <a:rPr lang="ko-KR" altLang="en-US" sz="1200" b="1" smtClean="0">
                  <a:solidFill>
                    <a:schemeClr val="accent2"/>
                  </a:solidFill>
                </a:rPr>
                <a:t>데이터 수집</a:t>
              </a:r>
              <a:endParaRPr lang="ko-KR" altLang="en-US" sz="1200" b="1">
                <a:solidFill>
                  <a:schemeClr val="accent2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16834" y="4193835"/>
              <a:ext cx="1364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>
                  <a:solidFill>
                    <a:schemeClr val="accent2"/>
                  </a:solidFill>
                </a:rPr>
                <a:t>3. </a:t>
              </a:r>
              <a:r>
                <a:rPr lang="ko-KR" altLang="en-US" sz="1200" b="1" smtClean="0">
                  <a:solidFill>
                    <a:schemeClr val="accent2"/>
                  </a:solidFill>
                </a:rPr>
                <a:t>데이터 전처리</a:t>
              </a:r>
              <a:endParaRPr lang="ko-KR" altLang="en-US" sz="1200" b="1">
                <a:solidFill>
                  <a:schemeClr val="accent2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473294" y="3852419"/>
              <a:ext cx="1364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>
                  <a:solidFill>
                    <a:schemeClr val="accent2"/>
                  </a:solidFill>
                </a:rPr>
                <a:t>4. </a:t>
              </a:r>
              <a:r>
                <a:rPr lang="ko-KR" altLang="en-US" sz="1200" b="1" smtClean="0">
                  <a:solidFill>
                    <a:schemeClr val="accent2"/>
                  </a:solidFill>
                </a:rPr>
                <a:t>데이터 분석</a:t>
              </a:r>
              <a:endParaRPr lang="ko-KR" altLang="en-US" sz="1200" b="1">
                <a:solidFill>
                  <a:schemeClr val="accent2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77895" y="4155035"/>
              <a:ext cx="1364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>
                  <a:solidFill>
                    <a:schemeClr val="accent2"/>
                  </a:solidFill>
                </a:rPr>
                <a:t>5. </a:t>
              </a:r>
              <a:r>
                <a:rPr lang="ko-KR" altLang="en-US" sz="1200" b="1" smtClean="0">
                  <a:solidFill>
                    <a:schemeClr val="accent2"/>
                  </a:solidFill>
                </a:rPr>
                <a:t>데이터 시각화</a:t>
              </a:r>
              <a:endParaRPr lang="ko-KR" altLang="en-US" sz="1200" b="1">
                <a:solidFill>
                  <a:schemeClr val="accent2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569792" y="3862874"/>
              <a:ext cx="1364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>
                  <a:solidFill>
                    <a:schemeClr val="accent2"/>
                  </a:solidFill>
                </a:rPr>
                <a:t>6. </a:t>
              </a:r>
              <a:r>
                <a:rPr lang="ko-KR" altLang="en-US" sz="1200" b="1" smtClean="0">
                  <a:solidFill>
                    <a:schemeClr val="accent2"/>
                  </a:solidFill>
                </a:rPr>
                <a:t>머신러닝 학습</a:t>
              </a:r>
              <a:endParaRPr lang="ko-KR" altLang="en-US" sz="1200" b="1">
                <a:solidFill>
                  <a:schemeClr val="accent2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035839" y="4153915"/>
              <a:ext cx="1364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>
                  <a:solidFill>
                    <a:schemeClr val="accent2"/>
                  </a:solidFill>
                </a:rPr>
                <a:t>7. </a:t>
              </a:r>
              <a:r>
                <a:rPr lang="ko-KR" altLang="en-US" sz="1200" b="1" smtClean="0">
                  <a:solidFill>
                    <a:schemeClr val="accent2"/>
                  </a:solidFill>
                </a:rPr>
                <a:t>머신러닝 평가</a:t>
              </a:r>
              <a:endParaRPr lang="ko-KR" altLang="en-US" sz="1200" b="1">
                <a:solidFill>
                  <a:schemeClr val="accent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68649" y="3102672"/>
              <a:ext cx="10544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프로젝트 주제 선정</a:t>
              </a:r>
              <a:endParaRPr lang="ko-KR" altLang="en-US" sz="11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28131" y="3082123"/>
              <a:ext cx="10544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수집 데이터 정제</a:t>
              </a:r>
              <a:endParaRPr lang="ko-KR" altLang="en-US" sz="11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742701" y="5196376"/>
              <a:ext cx="10544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필요 데이터 확인 및 수집 진행</a:t>
              </a:r>
              <a:endParaRPr lang="ko-KR" altLang="en-US" sz="11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692678" y="5206599"/>
              <a:ext cx="10544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수집 데이터 분석 진행</a:t>
              </a:r>
              <a:endParaRPr lang="ko-KR" altLang="en-US" sz="110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132853" y="3070124"/>
              <a:ext cx="10544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위험 수치도 구축</a:t>
              </a:r>
              <a:r>
                <a:rPr lang="en-US" altLang="ko-KR" sz="1100" smtClean="0"/>
                <a:t>(streamlit)</a:t>
              </a:r>
              <a:endParaRPr lang="ko-KR" altLang="en-US" sz="11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213267" y="3082122"/>
              <a:ext cx="1054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모델 평가</a:t>
              </a:r>
              <a:endParaRPr lang="ko-KR" altLang="en-US" sz="11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792873" y="5206599"/>
              <a:ext cx="10544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모델 선정 및 학습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4730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290</Words>
  <Application>Microsoft Office PowerPoint</Application>
  <PresentationFormat>사용자 지정</PresentationFormat>
  <Paragraphs>104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Adobe 고딕 Std B</vt:lpstr>
      <vt:lpstr>THELuxGoB</vt:lpstr>
      <vt:lpstr>THELuxGoR</vt:lpstr>
      <vt:lpstr>맑은 고딕</vt:lpstr>
      <vt:lpstr>맑은고딕</vt:lpstr>
      <vt:lpstr>Adobe Garamond Pro Bold</vt:lpstr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soyoung</cp:lastModifiedBy>
  <cp:revision>210</cp:revision>
  <dcterms:created xsi:type="dcterms:W3CDTF">2024-05-18T02:44:30Z</dcterms:created>
  <dcterms:modified xsi:type="dcterms:W3CDTF">2024-07-12T02:32:04Z</dcterms:modified>
</cp:coreProperties>
</file>