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76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301" r:id="rId12"/>
    <p:sldId id="274" r:id="rId13"/>
    <p:sldId id="302" r:id="rId14"/>
    <p:sldId id="278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75" r:id="rId23"/>
    <p:sldId id="294" r:id="rId24"/>
    <p:sldId id="295" r:id="rId25"/>
    <p:sldId id="296" r:id="rId26"/>
    <p:sldId id="297" r:id="rId27"/>
    <p:sldId id="298" r:id="rId28"/>
    <p:sldId id="299" r:id="rId29"/>
    <p:sldId id="300" r:id="rId30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16170"/>
    <a:srgbClr val="DCE6F2"/>
    <a:srgbClr val="0017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54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i.pinimg.com/564x/51/9e/b7/519eb7fe4346922cab00e3dc5a0f2a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5014618" y="2028825"/>
            <a:ext cx="527236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 교통사고 감소를 위한 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데이터 분석</a:t>
            </a:r>
            <a:endParaRPr 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" y="6730890"/>
            <a:ext cx="10696294" cy="659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6"/>
          <p:cNvSpPr txBox="1"/>
          <p:nvPr/>
        </p:nvSpPr>
        <p:spPr>
          <a:xfrm>
            <a:off x="166687" y="6876209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김세정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김소영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홍해림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이혁진</a:t>
            </a:r>
            <a:r>
              <a:rPr lang="en-US" altLang="ko-KR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박범철</a:t>
            </a:r>
            <a:r>
              <a:rPr lang="ko-KR" altLang="en-US" b="1" dirty="0" smtClean="0">
                <a:solidFill>
                  <a:srgbClr val="00173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b="1" dirty="0">
              <a:solidFill>
                <a:srgbClr val="00173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18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0614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18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90614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40887" y="4761825"/>
            <a:ext cx="4506000" cy="18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5459614" y="4761825"/>
            <a:ext cx="4506000" cy="180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1" r="8181"/>
          <a:stretch/>
        </p:blipFill>
        <p:spPr>
          <a:xfrm>
            <a:off x="5454397" y="2410270"/>
            <a:ext cx="4516434" cy="180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40887" y="2410270"/>
            <a:ext cx="4506000" cy="1800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508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연령별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469541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508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가해운전자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차종별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69541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법규위반별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41876"/>
              </p:ext>
            </p:extLst>
          </p:nvPr>
        </p:nvGraphicFramePr>
        <p:xfrm>
          <a:off x="671887" y="1497781"/>
          <a:ext cx="935639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16">
                  <a:extLst>
                    <a:ext uri="{9D8B030D-6E8A-4147-A177-3AD203B41FA5}">
                      <a16:colId xmlns:a16="http://schemas.microsoft.com/office/drawing/2014/main" val="1289256319"/>
                    </a:ext>
                  </a:extLst>
                </a:gridCol>
                <a:gridCol w="658952">
                  <a:extLst>
                    <a:ext uri="{9D8B030D-6E8A-4147-A177-3AD203B41FA5}">
                      <a16:colId xmlns:a16="http://schemas.microsoft.com/office/drawing/2014/main" val="1128052659"/>
                    </a:ext>
                  </a:extLst>
                </a:gridCol>
                <a:gridCol w="2911143">
                  <a:extLst>
                    <a:ext uri="{9D8B030D-6E8A-4147-A177-3AD203B41FA5}">
                      <a16:colId xmlns:a16="http://schemas.microsoft.com/office/drawing/2014/main" val="4024919616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744358786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3636069597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3891952698"/>
                    </a:ext>
                  </a:extLst>
                </a:gridCol>
                <a:gridCol w="1246497">
                  <a:extLst>
                    <a:ext uri="{9D8B030D-6E8A-4147-A177-3AD203B41FA5}">
                      <a16:colId xmlns:a16="http://schemas.microsoft.com/office/drawing/2014/main" val="6280270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사고건수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 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9384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543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2021, 2022, 2023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 (750)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(561)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 (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(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5321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(182)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7 (130)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4319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(333)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(178)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(5.3)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733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(152)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2 (11)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(5.5)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(3.7)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55848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영통구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장안구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팔달구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(559)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영통구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(284)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팔달구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723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고색동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망포동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송죽동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남창동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하광교동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(8.2)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신풍동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938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(1,684)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8126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젖음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(1,711)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(4.9)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5536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차량단독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(1,486)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차량단독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17703"/>
                  </a:ext>
                </a:extLst>
              </a:tr>
              <a:tr h="1690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보도통행중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정면충돌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공작물충돌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측면충돌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(604)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전도전복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정면충돌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길가장자리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구역통행중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(3.4)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2696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(997)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14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교차로부근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고가도로위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(746)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교량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고가도로위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교량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398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~ 93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 (226)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 (1)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 (6.7)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 (3.0)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44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(1,615)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(265)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(4.5)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45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원동기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(1,301)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농기계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농기계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사륜오토바이 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(ATV) (1.0)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03823"/>
                  </a:ext>
                </a:extLst>
              </a:tr>
              <a:tr h="1690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교차로운행방법위반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신호위반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안전운전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불이행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(948)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불법유턴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중앙선침범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(5.2)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보행자보호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의무위반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(3.7)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4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사고 발생 위험 지표 생성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발생 위험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예보를 위한 조회 조건 선정</a:t>
            </a:r>
            <a:endParaRPr lang="ko-KR" altLang="en-US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19460"/>
              </p:ext>
            </p:extLst>
          </p:nvPr>
        </p:nvGraphicFramePr>
        <p:xfrm>
          <a:off x="672766" y="2049290"/>
          <a:ext cx="9355520" cy="446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16">
                  <a:extLst>
                    <a:ext uri="{9D8B030D-6E8A-4147-A177-3AD203B41FA5}">
                      <a16:colId xmlns:a16="http://schemas.microsoft.com/office/drawing/2014/main" val="1289256319"/>
                    </a:ext>
                  </a:extLst>
                </a:gridCol>
                <a:gridCol w="694092">
                  <a:extLst>
                    <a:ext uri="{9D8B030D-6E8A-4147-A177-3AD203B41FA5}">
                      <a16:colId xmlns:a16="http://schemas.microsoft.com/office/drawing/2014/main" val="1128052659"/>
                    </a:ext>
                  </a:extLst>
                </a:gridCol>
                <a:gridCol w="2822455">
                  <a:extLst>
                    <a:ext uri="{9D8B030D-6E8A-4147-A177-3AD203B41FA5}">
                      <a16:colId xmlns:a16="http://schemas.microsoft.com/office/drawing/2014/main" val="4024919616"/>
                    </a:ext>
                  </a:extLst>
                </a:gridCol>
                <a:gridCol w="875934">
                  <a:extLst>
                    <a:ext uri="{9D8B030D-6E8A-4147-A177-3AD203B41FA5}">
                      <a16:colId xmlns:a16="http://schemas.microsoft.com/office/drawing/2014/main" val="6280270"/>
                    </a:ext>
                  </a:extLst>
                </a:gridCol>
                <a:gridCol w="2539415">
                  <a:extLst>
                    <a:ext uri="{9D8B030D-6E8A-4147-A177-3AD203B41FA5}">
                      <a16:colId xmlns:a16="http://schemas.microsoft.com/office/drawing/2014/main" val="3665446699"/>
                    </a:ext>
                  </a:extLst>
                </a:gridCol>
                <a:gridCol w="1804808">
                  <a:extLst>
                    <a:ext uri="{9D8B030D-6E8A-4147-A177-3AD203B41FA5}">
                      <a16:colId xmlns:a16="http://schemas.microsoft.com/office/drawing/2014/main" val="2238788829"/>
                    </a:ext>
                  </a:extLst>
                </a:gridCol>
              </a:tblGrid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여부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기준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 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조회 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조회 조건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93846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2021, 2022, 2023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활용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datetime.now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조건 만족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불가 </a:t>
                      </a:r>
                      <a:endParaRPr lang="en-US" altLang="ko-KR" sz="1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(</a:t>
                      </a:r>
                      <a:r>
                        <a:rPr lang="ko-KR" altLang="en-US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2024)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 기준 사전 분석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시간 호출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변환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07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야간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07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20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23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953215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43196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7336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58482"/>
                  </a:ext>
                </a:extLst>
              </a:tr>
              <a:tr h="2974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영통구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장안구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팔달구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전체 지역 대상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Geojson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기준 사전 분석</a:t>
                      </a:r>
                      <a:endParaRPr lang="en-US" altLang="ko-KR" sz="1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</a:t>
                      </a:r>
                      <a:r>
                        <a:rPr lang="ko-KR" altLang="en-US" sz="11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단계구분도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1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72342"/>
                  </a:ext>
                </a:extLst>
              </a:tr>
              <a:tr h="297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고색동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망포동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송죽동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고등동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381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스크레이핑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날씨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스크레이핑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r>
                        <a:rPr lang="en-US" altLang="ko-KR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 변환</a:t>
                      </a:r>
                      <a:endParaRPr lang="en-US" altLang="ko-KR" sz="11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81267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젖음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55360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차량단독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구분 불가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1770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구분 불가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부재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14871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~ 93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구분 불가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 정보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44006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45017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승합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이륜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원동기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03823"/>
                  </a:ext>
                </a:extLst>
              </a:tr>
              <a:tr h="297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교차로운행방법위반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신호위반 등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4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사고 발생 위험 지표 생성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2021~2023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수원시 노인 교통사고 데이터 기반 사고 </a:t>
            </a:r>
            <a:r>
              <a:rPr lang="ko-KR" altLang="en-US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 예보</a:t>
            </a:r>
            <a:endParaRPr lang="ko-KR" altLang="en-US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908226" y="2177025"/>
            <a:ext cx="0" cy="4500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6989849" y="2105025"/>
            <a:ext cx="3190297" cy="4724400"/>
            <a:chOff x="6989849" y="2105025"/>
            <a:chExt cx="3190297" cy="472440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89849" y="3195161"/>
              <a:ext cx="3190297" cy="2491265"/>
              <a:chOff x="6890524" y="3042761"/>
              <a:chExt cx="3190297" cy="2491265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4"/>
              <a:srcRect t="14244" b="17382"/>
              <a:stretch/>
            </p:blipFill>
            <p:spPr>
              <a:xfrm>
                <a:off x="6943045" y="3705226"/>
                <a:ext cx="3085242" cy="18288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890524" y="3042761"/>
                <a:ext cx="319029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지역별 조건에 해당하는 </a:t>
                </a:r>
                <a:endParaRPr lang="en-US" altLang="ko-KR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“</a:t>
                </a:r>
                <a:r>
                  <a:rPr lang="ko-KR" altLang="en-US" sz="1400" b="1" dirty="0" smtClean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사고 발생 위험 지표</a:t>
                </a:r>
                <a:r>
                  <a:rPr lang="en-US" altLang="ko-KR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”</a:t>
                </a:r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추출하여</a:t>
                </a:r>
                <a:endParaRPr lang="en-US" altLang="ko-KR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수원시 지도 영역에 </a:t>
                </a:r>
                <a:r>
                  <a:rPr lang="ko-KR" altLang="en-US" sz="1400" b="1" dirty="0" smtClean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단계 구분도</a:t>
                </a:r>
                <a:r>
                  <a:rPr lang="ko-KR" altLang="en-US" sz="1400" b="1" dirty="0" smtClean="0">
                    <a:solidFill>
                      <a:srgbClr val="D1617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표시</a:t>
                </a:r>
                <a:endParaRPr lang="ko-KR" altLang="en-US" sz="1400" b="1" dirty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7042376" y="5686425"/>
              <a:ext cx="3085242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 구분도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(Choropleth Map)</a:t>
              </a: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행정구역과 같이 지도 상의 어떤 경계에 둘러싸인 영역에 색을 칠하거나 음영 등으로 정보를 나타내는 시각화 방법</a:t>
              </a:r>
              <a:endPara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판다스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 분석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167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페이지 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80743" y="2105025"/>
              <a:ext cx="1808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조건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반영</a:t>
              </a:r>
              <a:endPara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7080974" y="2409825"/>
              <a:ext cx="3008046" cy="415750"/>
              <a:chOff x="7020241" y="2458242"/>
              <a:chExt cx="3008046" cy="41575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7020241" y="2458242"/>
                <a:ext cx="914400" cy="41575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시간대</a:t>
                </a:r>
                <a:endParaRPr lang="en-US" altLang="ko-KR" sz="9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8067064" y="2458242"/>
                <a:ext cx="914400" cy="41575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기상상태</a:t>
                </a:r>
                <a:endParaRPr lang="ko-KR" altLang="en-US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9113887" y="2458242"/>
                <a:ext cx="914400" cy="41575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노면상태</a:t>
                </a:r>
                <a:endParaRPr lang="ko-KR" altLang="en-US" sz="9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1" name="아래쪽 화살표 40"/>
            <p:cNvSpPr/>
            <p:nvPr/>
          </p:nvSpPr>
          <p:spPr>
            <a:xfrm>
              <a:off x="8127797" y="2869537"/>
              <a:ext cx="914400" cy="281663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연결선 41"/>
          <p:cNvCxnSpPr/>
          <p:nvPr/>
        </p:nvCxnSpPr>
        <p:spPr>
          <a:xfrm>
            <a:off x="3788165" y="2177025"/>
            <a:ext cx="0" cy="4500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509587" y="2105025"/>
            <a:ext cx="3335019" cy="4416982"/>
            <a:chOff x="509587" y="2105025"/>
            <a:chExt cx="3335019" cy="4416982"/>
          </a:xfrm>
        </p:grpSpPr>
        <p:sp>
          <p:nvSpPr>
            <p:cNvPr id="46" name="TextBox 45"/>
            <p:cNvSpPr txBox="1"/>
            <p:nvPr/>
          </p:nvSpPr>
          <p:spPr>
            <a:xfrm>
              <a:off x="761484" y="2105025"/>
              <a:ext cx="28312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 가능한 모든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 조합</a:t>
              </a:r>
              <a:r>
                <a:rPr lang="ko-KR" altLang="en-US" sz="1400" b="1" dirty="0" smtClean="0">
                  <a:solidFill>
                    <a:srgbClr val="D161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endParaRPr lang="ko-KR" altLang="en-US" sz="1400" b="1" dirty="0">
                <a:solidFill>
                  <a:srgbClr val="D161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719431" y="2486025"/>
              <a:ext cx="2915331" cy="3175198"/>
              <a:chOff x="700087" y="2558498"/>
              <a:chExt cx="2915331" cy="4118528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700087" y="3480910"/>
                <a:ext cx="2915331" cy="415750"/>
                <a:chOff x="700087" y="2558498"/>
                <a:chExt cx="2915331" cy="415750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700087" y="2558498"/>
                  <a:ext cx="914400" cy="4157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시간대</a:t>
                  </a:r>
                  <a:endParaRPr lang="en-US" altLang="ko-KR" sz="9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709961" y="2558498"/>
                  <a:ext cx="914400" cy="415750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주간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(07~20</a:t>
                  </a:r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시</a:t>
                  </a:r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2701018" y="2558498"/>
                  <a:ext cx="914400" cy="415750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야간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주간 외</a:t>
                  </a:r>
                  <a:r>
                    <a: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700087" y="3930926"/>
                <a:ext cx="2915331" cy="1355917"/>
                <a:chOff x="852487" y="3733312"/>
                <a:chExt cx="2915331" cy="1355917"/>
              </a:xfrm>
            </p:grpSpPr>
            <p:grpSp>
              <p:nvGrpSpPr>
                <p:cNvPr id="64" name="그룹 63"/>
                <p:cNvGrpSpPr/>
                <p:nvPr/>
              </p:nvGrpSpPr>
              <p:grpSpPr>
                <a:xfrm>
                  <a:off x="852487" y="3733312"/>
                  <a:ext cx="2915331" cy="1355917"/>
                  <a:chOff x="700087" y="3580912"/>
                  <a:chExt cx="2915331" cy="1355917"/>
                </a:xfrm>
              </p:grpSpPr>
              <p:sp>
                <p:nvSpPr>
                  <p:cNvPr id="65" name="모서리가 둥근 직사각형 64"/>
                  <p:cNvSpPr/>
                  <p:nvPr/>
                </p:nvSpPr>
                <p:spPr>
                  <a:xfrm>
                    <a:off x="700087" y="3585288"/>
                    <a:ext cx="914400" cy="1351541"/>
                  </a:xfrm>
                  <a:prstGeom prst="roundRect">
                    <a:avLst>
                      <a:gd name="adj" fmla="val 625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기상상태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66" name="그룹 65"/>
                  <p:cNvGrpSpPr/>
                  <p:nvPr/>
                </p:nvGrpSpPr>
                <p:grpSpPr>
                  <a:xfrm>
                    <a:off x="1709961" y="3580912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70" name="모서리가 둥근 직사각형 69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맑음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71" name="모서리가 둥근 직사각형 70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흐림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grpSp>
                <p:nvGrpSpPr>
                  <p:cNvPr id="67" name="그룹 66"/>
                  <p:cNvGrpSpPr/>
                  <p:nvPr/>
                </p:nvGrpSpPr>
                <p:grpSpPr>
                  <a:xfrm>
                    <a:off x="1709961" y="4053308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68" name="모서리가 둥근 직사각형 67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69" name="모서리가 둥근 직사각형 68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눈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1862361" y="4673479"/>
                  <a:ext cx="914400" cy="41574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기타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700087" y="5321109"/>
                <a:ext cx="2915331" cy="1355917"/>
                <a:chOff x="852487" y="3733312"/>
                <a:chExt cx="2915331" cy="1355917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852487" y="3733312"/>
                  <a:ext cx="2915331" cy="1355917"/>
                  <a:chOff x="700087" y="3580912"/>
                  <a:chExt cx="2915331" cy="1355917"/>
                </a:xfrm>
              </p:grpSpPr>
              <p:sp>
                <p:nvSpPr>
                  <p:cNvPr id="77" name="모서리가 둥근 직사각형 76"/>
                  <p:cNvSpPr/>
                  <p:nvPr/>
                </p:nvSpPr>
                <p:spPr>
                  <a:xfrm>
                    <a:off x="700087" y="3585288"/>
                    <a:ext cx="914400" cy="1351541"/>
                  </a:xfrm>
                  <a:prstGeom prst="roundRect">
                    <a:avLst>
                      <a:gd name="adj" fmla="val 5209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노면상태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1709961" y="3580912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82" name="모서리가 둥근 직사각형 81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3" name="모서리가 둥근 직사각형 82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젖음</a:t>
                      </a:r>
                      <a:r>
                        <a:rPr lang="en-US" altLang="ko-KR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습기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1709961" y="4053308"/>
                    <a:ext cx="1905457" cy="415750"/>
                    <a:chOff x="1862361" y="2710898"/>
                    <a:chExt cx="1905457" cy="415750"/>
                  </a:xfrm>
                </p:grpSpPr>
                <p:sp>
                  <p:nvSpPr>
                    <p:cNvPr id="80" name="모서리가 둥근 직사각형 79"/>
                    <p:cNvSpPr/>
                    <p:nvPr/>
                  </p:nvSpPr>
                  <p:spPr>
                    <a:xfrm>
                      <a:off x="1862361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적설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81" name="모서리가 둥근 직사각형 80"/>
                    <p:cNvSpPr/>
                    <p:nvPr/>
                  </p:nvSpPr>
                  <p:spPr>
                    <a:xfrm>
                      <a:off x="2853418" y="2710898"/>
                      <a:ext cx="914400" cy="41575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서리</a:t>
                      </a:r>
                      <a:r>
                        <a:rPr lang="en-US" altLang="ko-KR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결빙</a:t>
                      </a:r>
                      <a:endParaRPr lang="en-US" altLang="ko-KR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</p:grpSp>
            </p:grp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1862361" y="4673479"/>
                  <a:ext cx="914400" cy="415749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기타</a:t>
                  </a:r>
                  <a:endParaRPr lang="en-US" altLang="ko-KR" sz="9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700087" y="2558498"/>
                <a:ext cx="2915331" cy="888146"/>
                <a:chOff x="700087" y="3580912"/>
                <a:chExt cx="2915331" cy="888146"/>
              </a:xfrm>
            </p:grpSpPr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700087" y="3585288"/>
                  <a:ext cx="914400" cy="875079"/>
                </a:xfrm>
                <a:prstGeom prst="roundRect">
                  <a:avLst>
                    <a:gd name="adj" fmla="val 8196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지역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구</a:t>
                  </a:r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</a:t>
                  </a:r>
                  <a:endParaRPr lang="ko-KR" altLang="en-US" sz="9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6" name="그룹 85"/>
                <p:cNvGrpSpPr/>
                <p:nvPr/>
              </p:nvGrpSpPr>
              <p:grpSpPr>
                <a:xfrm>
                  <a:off x="1709961" y="3580912"/>
                  <a:ext cx="1905457" cy="415750"/>
                  <a:chOff x="1862361" y="2710898"/>
                  <a:chExt cx="1905457" cy="415750"/>
                </a:xfrm>
              </p:grpSpPr>
              <p:sp>
                <p:nvSpPr>
                  <p:cNvPr id="90" name="모서리가 둥근 직사각형 89"/>
                  <p:cNvSpPr/>
                  <p:nvPr/>
                </p:nvSpPr>
                <p:spPr>
                  <a:xfrm>
                    <a:off x="1862361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권선구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91" name="모서리가 둥근 직사각형 90"/>
                  <p:cNvSpPr/>
                  <p:nvPr/>
                </p:nvSpPr>
                <p:spPr>
                  <a:xfrm>
                    <a:off x="2853418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err="1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영통구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87" name="그룹 86"/>
                <p:cNvGrpSpPr/>
                <p:nvPr/>
              </p:nvGrpSpPr>
              <p:grpSpPr>
                <a:xfrm>
                  <a:off x="1709961" y="4053308"/>
                  <a:ext cx="1905457" cy="415750"/>
                  <a:chOff x="1862361" y="2710898"/>
                  <a:chExt cx="1905457" cy="415750"/>
                </a:xfrm>
              </p:grpSpPr>
              <p:sp>
                <p:nvSpPr>
                  <p:cNvPr id="88" name="모서리가 둥근 직사각형 87"/>
                  <p:cNvSpPr/>
                  <p:nvPr/>
                </p:nvSpPr>
                <p:spPr>
                  <a:xfrm>
                    <a:off x="1862361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장안구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9" name="모서리가 둥근 직사각형 88"/>
                  <p:cNvSpPr/>
                  <p:nvPr/>
                </p:nvSpPr>
                <p:spPr>
                  <a:xfrm>
                    <a:off x="2853418" y="2710898"/>
                    <a:ext cx="914400" cy="4157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b="1" dirty="0" smtClean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팔달구</a:t>
                    </a:r>
                    <a:endParaRPr lang="en-US" altLang="ko-KR" sz="900" b="1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sp>
          <p:nvSpPr>
            <p:cNvPr id="93" name="직사각형 92"/>
            <p:cNvSpPr/>
            <p:nvPr/>
          </p:nvSpPr>
          <p:spPr>
            <a:xfrm>
              <a:off x="509587" y="5762625"/>
              <a:ext cx="3335019" cy="759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30000"/>
                </a:lnSpc>
              </a:pP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(4) 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시간대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 x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기상상태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(5) x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노면상태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(5)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=&gt; 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</a:t>
              </a:r>
              <a:r>
                <a:rPr lang="en-US" altLang="ko-KR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ko-KR" altLang="en-US" sz="105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조건 조합 생성</a:t>
              </a:r>
              <a:endPara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※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지역을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‘(54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기준으로 변경할 경우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en-US" altLang="ko-KR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2,700</a:t>
              </a:r>
              <a:r>
                <a:rPr lang="ko-KR" altLang="en-US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endPara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233244" y="2105025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발생 위험 지표 </a:t>
            </a:r>
            <a:r>
              <a:rPr lang="ko-KR" altLang="en-US" sz="1400" b="1" dirty="0" smtClean="0">
                <a:solidFill>
                  <a:srgbClr val="D161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1400" b="1" dirty="0">
              <a:solidFill>
                <a:srgbClr val="D1617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1533"/>
              </p:ext>
            </p:extLst>
          </p:nvPr>
        </p:nvGraphicFramePr>
        <p:xfrm>
          <a:off x="3885057" y="2470785"/>
          <a:ext cx="29264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5">
                  <a:extLst>
                    <a:ext uri="{9D8B030D-6E8A-4147-A177-3AD203B41FA5}">
                      <a16:colId xmlns:a16="http://schemas.microsoft.com/office/drawing/2014/main" val="784930006"/>
                    </a:ext>
                  </a:extLst>
                </a:gridCol>
                <a:gridCol w="766381">
                  <a:extLst>
                    <a:ext uri="{9D8B030D-6E8A-4147-A177-3AD203B41FA5}">
                      <a16:colId xmlns:a16="http://schemas.microsoft.com/office/drawing/2014/main" val="419024561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957307614"/>
                    </a:ext>
                  </a:extLst>
                </a:gridCol>
                <a:gridCol w="217075">
                  <a:extLst>
                    <a:ext uri="{9D8B030D-6E8A-4147-A177-3AD203B41FA5}">
                      <a16:colId xmlns:a16="http://schemas.microsoft.com/office/drawing/2014/main" val="2424490462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319122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발생빈도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6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1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77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기상상태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0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노면상태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_risk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eclo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963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 발생 위험 지표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83168"/>
                  </a:ext>
                </a:extLst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3884874" y="4010025"/>
            <a:ext cx="914400" cy="320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발생빈도</a:t>
            </a:r>
            <a:endParaRPr lang="en-US" altLang="ko-KR" sz="9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883001" y="5061101"/>
            <a:ext cx="914400" cy="3205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sz="9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022337" y="4326080"/>
            <a:ext cx="2786816" cy="730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조건의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항목별 총 사고 건수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사고 건수가 적은 순으로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순위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결정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건수가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많을수록 큰 값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022337" y="5381625"/>
            <a:ext cx="2786816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조건의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항목별 총 사고 건수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사망자수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부상신고자수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사망자수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x10 +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x5 + 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x3 +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부상신고자수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/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총 사고 건수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6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2</a:t>
            </a:r>
            <a:r>
              <a: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전처리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68287" y="1353225"/>
            <a:ext cx="936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68287" y="1353225"/>
            <a:ext cx="9360000" cy="5400000"/>
            <a:chOff x="668287" y="1353225"/>
            <a:chExt cx="9360000" cy="5400000"/>
          </a:xfrm>
        </p:grpSpPr>
        <p:grpSp>
          <p:nvGrpSpPr>
            <p:cNvPr id="20" name="그룹 19"/>
            <p:cNvGrpSpPr/>
            <p:nvPr/>
          </p:nvGrpSpPr>
          <p:grpSpPr>
            <a:xfrm>
              <a:off x="668287" y="1353225"/>
              <a:ext cx="9360000" cy="2664000"/>
              <a:chOff x="668287" y="1353225"/>
              <a:chExt cx="9360000" cy="2664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668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84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68287" y="4089225"/>
              <a:ext cx="9360000" cy="2664000"/>
              <a:chOff x="668287" y="1353225"/>
              <a:chExt cx="9360000" cy="266400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68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84287" y="1353225"/>
                <a:ext cx="4644000" cy="26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2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4" y="2208477"/>
            <a:ext cx="4420694" cy="1328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43" y="2864564"/>
            <a:ext cx="2624004" cy="2657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784" y="1606794"/>
            <a:ext cx="2347117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요인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주야간</a:t>
            </a:r>
            <a:r>
              <a:rPr lang="en-US" altLang="ko-KR" sz="1579" dirty="0"/>
              <a:t>, </a:t>
            </a:r>
            <a:r>
              <a:rPr lang="ko-KR" altLang="en-US" sz="1579" dirty="0"/>
              <a:t>구</a:t>
            </a:r>
            <a:r>
              <a:rPr lang="en-US" altLang="ko-KR" sz="1579" dirty="0"/>
              <a:t>, </a:t>
            </a:r>
            <a:r>
              <a:rPr lang="ko-KR" altLang="en-US" sz="1579" dirty="0"/>
              <a:t>노면</a:t>
            </a:r>
            <a:r>
              <a:rPr lang="en-US" altLang="ko-KR" sz="1579" dirty="0"/>
              <a:t>, </a:t>
            </a:r>
            <a:r>
              <a:rPr lang="ko-KR" altLang="en-US" sz="1579" dirty="0"/>
              <a:t>기상</a:t>
            </a:r>
            <a:endParaRPr lang="en-US" altLang="ko-KR" sz="1579" dirty="0"/>
          </a:p>
        </p:txBody>
      </p:sp>
      <p:sp>
        <p:nvSpPr>
          <p:cNvPr id="7" name="TextBox 6"/>
          <p:cNvSpPr txBox="1"/>
          <p:nvPr/>
        </p:nvSpPr>
        <p:spPr>
          <a:xfrm>
            <a:off x="5690912" y="2173848"/>
            <a:ext cx="4153701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/>
              <a:t>요인 조합 </a:t>
            </a:r>
            <a:r>
              <a:rPr lang="en-US" altLang="ko-KR" sz="1579" dirty="0"/>
              <a:t>= 2 </a:t>
            </a:r>
            <a:r>
              <a:rPr lang="ko-KR" altLang="en-US" sz="1579" dirty="0"/>
              <a:t>* </a:t>
            </a:r>
            <a:r>
              <a:rPr lang="en-US" altLang="ko-KR" sz="1579" dirty="0"/>
              <a:t>4 </a:t>
            </a:r>
            <a:r>
              <a:rPr lang="ko-KR" altLang="en-US" sz="1579" dirty="0"/>
              <a:t>* </a:t>
            </a:r>
            <a:r>
              <a:rPr lang="en-US" altLang="ko-KR" sz="1579" dirty="0"/>
              <a:t>5 </a:t>
            </a:r>
            <a:r>
              <a:rPr lang="ko-KR" altLang="en-US" sz="1579" dirty="0"/>
              <a:t>* </a:t>
            </a:r>
            <a:r>
              <a:rPr lang="en-US" altLang="ko-KR" sz="1579" dirty="0"/>
              <a:t>5 = 200</a:t>
            </a:r>
          </a:p>
          <a:p>
            <a:r>
              <a:rPr lang="en-US" altLang="ko-KR" sz="1579" dirty="0"/>
              <a:t>-&gt; </a:t>
            </a:r>
            <a:r>
              <a:rPr lang="ko-KR" altLang="en-US" sz="1579" dirty="0"/>
              <a:t>발생 가능한 모든 상황에 따라 위험도 부여</a:t>
            </a:r>
            <a:r>
              <a:rPr lang="en-US" altLang="ko-KR" sz="1579" dirty="0"/>
              <a:t> </a:t>
            </a:r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12968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17" y="1596148"/>
            <a:ext cx="7036341" cy="4370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80" y="980486"/>
            <a:ext cx="1654620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/>
              <a:t>데이터 전처리</a:t>
            </a:r>
            <a:endParaRPr lang="en-US" altLang="ko-KR" sz="1579" dirty="0"/>
          </a:p>
          <a:p>
            <a:r>
              <a:rPr lang="en-US" altLang="ko-KR" sz="1579" dirty="0"/>
              <a:t>- ‘</a:t>
            </a:r>
            <a:r>
              <a:rPr lang="ko-KR" altLang="en-US" sz="1579" dirty="0" err="1"/>
              <a:t>사고건수</a:t>
            </a:r>
            <a:r>
              <a:rPr lang="en-US" altLang="ko-KR" sz="1579" dirty="0"/>
              <a:t>’</a:t>
            </a:r>
            <a:r>
              <a:rPr lang="ko-KR" altLang="en-US" sz="1579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65006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96" y="906721"/>
            <a:ext cx="4712362" cy="5682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80" y="980486"/>
            <a:ext cx="2654894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 err="1"/>
              <a:t>요인별</a:t>
            </a:r>
            <a:r>
              <a:rPr lang="ko-KR" altLang="en-US" sz="1579" dirty="0"/>
              <a:t> 순위 역순 </a:t>
            </a:r>
            <a:r>
              <a:rPr lang="en-US" altLang="ko-KR" sz="1579" dirty="0"/>
              <a:t>risk</a:t>
            </a:r>
          </a:p>
          <a:p>
            <a:r>
              <a:rPr lang="en-US" altLang="ko-KR" sz="1579" dirty="0"/>
              <a:t>- </a:t>
            </a:r>
            <a:r>
              <a:rPr lang="ko-KR" altLang="en-US" sz="1579" dirty="0" err="1"/>
              <a:t>사고건수가</a:t>
            </a:r>
            <a:r>
              <a:rPr lang="ko-KR" altLang="en-US" sz="1579" dirty="0"/>
              <a:t> 많을수록 큰 값</a:t>
            </a:r>
            <a:endParaRPr lang="en-US" altLang="ko-KR" sz="1579" dirty="0"/>
          </a:p>
          <a:p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284147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59" y="2306468"/>
            <a:ext cx="6877563" cy="3384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80" y="980486"/>
            <a:ext cx="3733714" cy="1064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합계</a:t>
            </a:r>
            <a:endParaRPr lang="en-US" altLang="ko-KR" sz="1579" dirty="0"/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dirty="0" err="1"/>
              <a:t>total_risk</a:t>
            </a:r>
            <a:r>
              <a:rPr lang="en-US" altLang="ko-KR" sz="1579" dirty="0"/>
              <a:t> </a:t>
            </a:r>
          </a:p>
          <a:p>
            <a:r>
              <a:rPr lang="en-US" altLang="ko-KR" sz="1579" dirty="0"/>
              <a:t>     = 2.0 + 4.0 + 5.0 + 5.0 = 16.0</a:t>
            </a:r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22626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280" y="980486"/>
            <a:ext cx="4801314" cy="155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* 상관계수</a:t>
            </a:r>
            <a:endParaRPr lang="en-US" altLang="ko-KR" sz="1579" dirty="0"/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dirty="0" err="1"/>
              <a:t>corr_risk</a:t>
            </a:r>
            <a:r>
              <a:rPr lang="en-US" altLang="ko-KR" sz="1579" dirty="0"/>
              <a:t> </a:t>
            </a:r>
          </a:p>
          <a:p>
            <a:r>
              <a:rPr lang="en-US" altLang="ko-KR" sz="1579" dirty="0"/>
              <a:t>     = </a:t>
            </a:r>
            <a:r>
              <a:rPr lang="ko-KR" altLang="en-US" sz="1579" dirty="0" err="1"/>
              <a:t>요인별</a:t>
            </a:r>
            <a:r>
              <a:rPr lang="ko-KR" altLang="en-US" sz="1579" dirty="0"/>
              <a:t> 순위</a:t>
            </a:r>
            <a:r>
              <a:rPr lang="en-US" altLang="ko-KR" sz="1579" dirty="0"/>
              <a:t>(risk) * (</a:t>
            </a:r>
            <a:r>
              <a:rPr lang="ko-KR" altLang="en-US" sz="1579" dirty="0"/>
              <a:t>상관계수</a:t>
            </a:r>
            <a:r>
              <a:rPr lang="en-US" altLang="ko-KR" sz="1579" dirty="0"/>
              <a:t>(</a:t>
            </a:r>
            <a:r>
              <a:rPr lang="en-US" altLang="ko-KR" sz="1579" dirty="0" err="1"/>
              <a:t>corr</a:t>
            </a:r>
            <a:r>
              <a:rPr lang="en-US" altLang="ko-KR" sz="1579" dirty="0"/>
              <a:t>) + 1)	</a:t>
            </a:r>
          </a:p>
          <a:p>
            <a:r>
              <a:rPr lang="en-US" altLang="ko-KR" sz="1579" dirty="0"/>
              <a:t>     = 2.0 * (0.21+1) + 4.0 * (0.48+1) </a:t>
            </a:r>
          </a:p>
          <a:p>
            <a:r>
              <a:rPr lang="en-US" altLang="ko-KR" sz="1579" dirty="0"/>
              <a:t>        + 5.0 * (0.6+1) + 5.0 * (0.6+1) = 24.34</a:t>
            </a:r>
            <a:endParaRPr lang="ko-KR" altLang="en-US" sz="1579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" y="2698146"/>
            <a:ext cx="7069768" cy="39243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58" y="773014"/>
            <a:ext cx="4634603" cy="27740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243" y="4541967"/>
            <a:ext cx="4278630" cy="20805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8887" y="5173756"/>
            <a:ext cx="2640466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dirty="0">
                <a:solidFill>
                  <a:schemeClr val="bg1"/>
                </a:solidFill>
              </a:rPr>
              <a:t>값의 범위를 넓히기 위해 </a:t>
            </a:r>
            <a:r>
              <a:rPr lang="en-US" altLang="ko-KR" sz="1579" dirty="0">
                <a:solidFill>
                  <a:schemeClr val="bg1"/>
                </a:solidFill>
              </a:rPr>
              <a:t>+1</a:t>
            </a:r>
            <a:r>
              <a:rPr lang="ko-KR" altLang="en-US" sz="1579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Object 2"/>
          <p:cNvSpPr txBox="1"/>
          <p:nvPr/>
        </p:nvSpPr>
        <p:spPr>
          <a:xfrm>
            <a:off x="644291" y="1646839"/>
            <a:ext cx="392359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3200" b="1" dirty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/>
            </a:r>
            <a:br>
              <a:rPr lang="en-US" sz="3200" b="1" dirty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</a:br>
            <a:r>
              <a:rPr lang="ko-KR" altLang="en-US" sz="32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수행과정</a:t>
            </a:r>
            <a:endParaRPr lang="en-US" sz="32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0" name="Object 4"/>
          <p:cNvSpPr txBox="1"/>
          <p:nvPr/>
        </p:nvSpPr>
        <p:spPr>
          <a:xfrm>
            <a:off x="648421" y="1354937"/>
            <a:ext cx="19576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M" pitchFamily="34" charset="0"/>
              </a:rPr>
              <a:t>details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48555" y="1735672"/>
            <a:ext cx="3514884" cy="2868719"/>
            <a:chOff x="4998039" y="1889001"/>
            <a:chExt cx="3514884" cy="2868719"/>
          </a:xfrm>
        </p:grpSpPr>
        <p:sp>
          <p:nvSpPr>
            <p:cNvPr id="21" name="Object 5"/>
            <p:cNvSpPr txBox="1"/>
            <p:nvPr/>
          </p:nvSpPr>
          <p:spPr>
            <a:xfrm>
              <a:off x="5067899" y="2172397"/>
              <a:ext cx="3188562" cy="25853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1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 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데이터 수집 및 탐색</a:t>
              </a:r>
              <a:endParaRPr lang="en-US" altLang="ko-KR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2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 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데이터 전처리</a:t>
              </a:r>
              <a:endParaRPr lang="en-US" altLang="ko-KR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3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 </a:t>
              </a:r>
              <a:r>
                <a:rPr lang="ko-KR" altLang="en-US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데이터 분석</a:t>
              </a:r>
              <a:endParaRPr lang="en-US" altLang="ko-KR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4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 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사고 발생 위험 지표 생성</a:t>
              </a:r>
              <a:endParaRPr lang="en-US" altLang="ko-KR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endPara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endParaRPr>
            </a:p>
            <a:p>
              <a:r>
                <a:rPr lang="en-US" sz="1800" b="1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5</a:t>
              </a:r>
              <a:r>
                <a:rPr 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 </a:t>
              </a:r>
              <a:r>
                <a:rPr lang="ko-KR" altLang="en-US" sz="1800" dirty="0" smtClean="0">
                  <a:solidFill>
                    <a:srgbClr val="3E3E3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HELuxGoR" pitchFamily="34" charset="0"/>
                </a:rPr>
                <a:t>시각화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1001"/>
            <p:cNvGrpSpPr/>
            <p:nvPr/>
          </p:nvGrpSpPr>
          <p:grpSpPr>
            <a:xfrm>
              <a:off x="4998039" y="1889001"/>
              <a:ext cx="3514884" cy="79539"/>
              <a:chOff x="6070960" y="2545965"/>
              <a:chExt cx="3514884" cy="79539"/>
            </a:xfrm>
          </p:grpSpPr>
          <p:pic>
            <p:nvPicPr>
              <p:cNvPr id="23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70960" y="2545965"/>
                <a:ext cx="3514884" cy="79539"/>
              </a:xfrm>
              <a:prstGeom prst="rect">
                <a:avLst/>
              </a:prstGeom>
            </p:spPr>
          </p:pic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48" y="864937"/>
            <a:ext cx="5899830" cy="830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3" y="1884454"/>
            <a:ext cx="5352676" cy="4621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81" y="980486"/>
            <a:ext cx="3513719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 err="1"/>
              <a:t>요인별</a:t>
            </a:r>
            <a:r>
              <a:rPr lang="ko-KR" altLang="en-US" sz="1579" b="1" dirty="0"/>
              <a:t> </a:t>
            </a:r>
            <a:r>
              <a:rPr lang="en-US" altLang="ko-KR" sz="1579" b="1" dirty="0"/>
              <a:t>ECLO </a:t>
            </a:r>
            <a:r>
              <a:rPr lang="ko-KR" altLang="en-US" sz="1579" b="1" dirty="0"/>
              <a:t>계산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총 </a:t>
            </a:r>
            <a:r>
              <a:rPr lang="ko-KR" altLang="en-US" sz="1579" dirty="0" err="1"/>
              <a:t>사상자수로</a:t>
            </a:r>
            <a:r>
              <a:rPr lang="ko-KR" altLang="en-US" sz="1579" dirty="0"/>
              <a:t> 계산된 </a:t>
            </a:r>
            <a:r>
              <a:rPr lang="en-US" altLang="ko-KR" sz="1579" dirty="0"/>
              <a:t>ECLO </a:t>
            </a:r>
            <a:r>
              <a:rPr lang="ko-KR" altLang="en-US" sz="1579" dirty="0"/>
              <a:t>지수를 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 err="1"/>
              <a:t>사고건수로</a:t>
            </a:r>
            <a:r>
              <a:rPr lang="ko-KR" altLang="en-US" sz="1579" dirty="0"/>
              <a:t> 나눔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31" y="4245221"/>
            <a:ext cx="5397347" cy="22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83" y="973574"/>
            <a:ext cx="6200671" cy="15042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83" y="2720804"/>
            <a:ext cx="6200671" cy="3820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280" y="980486"/>
            <a:ext cx="3896836" cy="155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</a:t>
            </a:r>
            <a:r>
              <a:rPr lang="en-US" altLang="ko-KR" sz="1579" dirty="0"/>
              <a:t>+ ECLO</a:t>
            </a:r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dirty="0" err="1"/>
              <a:t>eclo_risk_sum</a:t>
            </a:r>
            <a:endParaRPr lang="en-US" altLang="ko-KR" sz="1579" dirty="0"/>
          </a:p>
          <a:p>
            <a:r>
              <a:rPr lang="en-US" altLang="ko-KR" sz="1579" dirty="0"/>
              <a:t>     = 2.0 + 4.476796 + 4.0 + 4.588551 </a:t>
            </a:r>
          </a:p>
          <a:p>
            <a:r>
              <a:rPr lang="en-US" altLang="ko-KR" sz="1579" dirty="0"/>
              <a:t>        + 5.0 + 4.444769 + 5.0 + 4.460808 </a:t>
            </a:r>
          </a:p>
          <a:p>
            <a:r>
              <a:rPr lang="en-US" altLang="ko-KR" sz="1579" dirty="0"/>
              <a:t>     = 33.970924</a:t>
            </a:r>
            <a:endParaRPr lang="ko-KR" altLang="en-US" sz="1579" dirty="0"/>
          </a:p>
        </p:txBody>
      </p:sp>
      <p:sp>
        <p:nvSpPr>
          <p:cNvPr id="9" name="TextBox 8"/>
          <p:cNvSpPr txBox="1"/>
          <p:nvPr/>
        </p:nvSpPr>
        <p:spPr>
          <a:xfrm>
            <a:off x="100280" y="2665701"/>
            <a:ext cx="3896836" cy="1793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위험도 계산</a:t>
            </a:r>
            <a:r>
              <a:rPr lang="ko-KR" altLang="en-US" sz="1579" dirty="0"/>
              <a:t> </a:t>
            </a:r>
            <a:r>
              <a:rPr lang="en-US" altLang="ko-KR" sz="1579" dirty="0"/>
              <a:t>: </a:t>
            </a:r>
            <a:r>
              <a:rPr lang="ko-KR" altLang="en-US" sz="1579" dirty="0"/>
              <a:t>요인의 발생빈도 순위 * </a:t>
            </a:r>
            <a:r>
              <a:rPr lang="en-US" altLang="ko-KR" sz="1579" dirty="0"/>
              <a:t>ECLO</a:t>
            </a:r>
          </a:p>
          <a:p>
            <a:r>
              <a:rPr lang="en-US" altLang="ko-KR" sz="1579" dirty="0"/>
              <a:t>-&gt; </a:t>
            </a:r>
            <a:r>
              <a:rPr lang="ko-KR" altLang="en-US" sz="1579" dirty="0">
                <a:solidFill>
                  <a:srgbClr val="FF0000"/>
                </a:solidFill>
              </a:rPr>
              <a:t>예보 지도에 사용</a:t>
            </a:r>
          </a:p>
          <a:p>
            <a:endParaRPr lang="en-US" altLang="ko-KR" sz="1579" dirty="0"/>
          </a:p>
          <a:p>
            <a:r>
              <a:rPr lang="en-US" altLang="ko-KR" sz="1579" dirty="0"/>
              <a:t>Ex) 0</a:t>
            </a:r>
            <a:r>
              <a:rPr lang="ko-KR" altLang="en-US" sz="1579" dirty="0"/>
              <a:t>행 </a:t>
            </a:r>
            <a:r>
              <a:rPr lang="en-US" altLang="ko-KR" sz="1579" b="1" dirty="0" err="1">
                <a:solidFill>
                  <a:srgbClr val="FF0000"/>
                </a:solidFill>
              </a:rPr>
              <a:t>eclo_risk_mul</a:t>
            </a:r>
            <a:endParaRPr lang="en-US" altLang="ko-KR" sz="1579" b="1" dirty="0">
              <a:solidFill>
                <a:srgbClr val="FF0000"/>
              </a:solidFill>
            </a:endParaRPr>
          </a:p>
          <a:p>
            <a:r>
              <a:rPr lang="en-US" altLang="ko-KR" sz="1579" dirty="0"/>
              <a:t>     = 2.0 * 4.476796 + 4.0 * 4.588551 </a:t>
            </a:r>
          </a:p>
          <a:p>
            <a:r>
              <a:rPr lang="en-US" altLang="ko-KR" sz="1579" dirty="0"/>
              <a:t>        + 5.0 * 4.444769 + 5.0 * 4.460808 </a:t>
            </a:r>
          </a:p>
          <a:p>
            <a:r>
              <a:rPr lang="en-US" altLang="ko-KR" sz="1579" dirty="0"/>
              <a:t>     = 71.835680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952662" y="2115914"/>
            <a:ext cx="2907285" cy="4306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년부터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년까지의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수원시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운전자의 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교통사고 데이터를 기반으로 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시간대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기상상태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노면상태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별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건수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지수를 계산하여 생성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건수가 많고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지수가 높은 조건에서 지표 값이 높아지도록 계산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58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5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시각화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5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9825" y="2131917"/>
            <a:ext cx="7293984" cy="524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7" b="1" err="1"/>
              <a:t>조회시점의</a:t>
            </a:r>
            <a:r>
              <a:rPr lang="ko-KR" altLang="en-US" sz="2807" b="1" dirty="0"/>
              <a:t> 수원 지역별 교통사고 발생 위험도</a:t>
            </a:r>
          </a:p>
        </p:txBody>
      </p:sp>
    </p:spTree>
    <p:extLst>
      <p:ext uri="{BB962C8B-B14F-4D97-AF65-F5344CB8AC3E}">
        <p14:creationId xmlns:p14="http://schemas.microsoft.com/office/powerpoint/2010/main" val="333547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81" y="3075284"/>
            <a:ext cx="3819012" cy="1412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280" y="980486"/>
            <a:ext cx="4783682" cy="155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주야간 정보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en-US" altLang="ko-KR" sz="1579" dirty="0" err="1"/>
              <a:t>datetime.now</a:t>
            </a:r>
            <a:r>
              <a:rPr lang="en-US" altLang="ko-KR" sz="1579" dirty="0"/>
              <a:t>()</a:t>
            </a:r>
          </a:p>
          <a:p>
            <a:pPr marL="250688" indent="-250688">
              <a:buFontTx/>
              <a:buChar char="-"/>
            </a:pPr>
            <a:endParaRPr lang="en-US" altLang="ko-KR" sz="1579" dirty="0"/>
          </a:p>
          <a:p>
            <a:r>
              <a:rPr lang="ko-KR" altLang="en-US" sz="1579" dirty="0"/>
              <a:t>수도권</a:t>
            </a:r>
            <a:r>
              <a:rPr lang="en-US" altLang="ko-KR" sz="1579" dirty="0"/>
              <a:t>:</a:t>
            </a:r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주간</a:t>
            </a:r>
            <a:r>
              <a:rPr lang="en-US" altLang="ko-KR" sz="1579" dirty="0"/>
              <a:t>: </a:t>
            </a:r>
            <a:r>
              <a:rPr lang="ko-KR" altLang="en-US" sz="1579" dirty="0"/>
              <a:t>오전 </a:t>
            </a:r>
            <a:r>
              <a:rPr lang="en-US" altLang="ko-KR" sz="1579" dirty="0"/>
              <a:t>7</a:t>
            </a:r>
            <a:r>
              <a:rPr lang="ko-KR" altLang="en-US" sz="1579" dirty="0"/>
              <a:t>시부터 오후 </a:t>
            </a:r>
            <a:r>
              <a:rPr lang="en-US" altLang="ko-KR" sz="1579" dirty="0"/>
              <a:t>8</a:t>
            </a:r>
            <a:r>
              <a:rPr lang="ko-KR" altLang="en-US" sz="1579" dirty="0"/>
              <a:t>시까지 </a:t>
            </a:r>
            <a:r>
              <a:rPr lang="en-US" altLang="ko-KR" sz="1579" dirty="0"/>
              <a:t>(13</a:t>
            </a:r>
            <a:r>
              <a:rPr lang="ko-KR" altLang="en-US" sz="1579" dirty="0"/>
              <a:t>시간</a:t>
            </a:r>
            <a:r>
              <a:rPr lang="en-US" altLang="ko-KR" sz="1579" dirty="0"/>
              <a:t>)</a:t>
            </a:r>
          </a:p>
          <a:p>
            <a:pPr marL="250688" indent="-250688">
              <a:buFontTx/>
              <a:buChar char="-"/>
            </a:pPr>
            <a:r>
              <a:rPr lang="ko-KR" altLang="en-US" sz="1579" dirty="0"/>
              <a:t>야간</a:t>
            </a:r>
            <a:r>
              <a:rPr lang="en-US" altLang="ko-KR" sz="1579" dirty="0"/>
              <a:t>: </a:t>
            </a:r>
            <a:r>
              <a:rPr lang="ko-KR" altLang="en-US" sz="1579" dirty="0"/>
              <a:t>오후 </a:t>
            </a:r>
            <a:r>
              <a:rPr lang="en-US" altLang="ko-KR" sz="1579" dirty="0"/>
              <a:t>8</a:t>
            </a:r>
            <a:r>
              <a:rPr lang="ko-KR" altLang="en-US" sz="1579" dirty="0"/>
              <a:t>시부터 다음 날 오전 </a:t>
            </a:r>
            <a:r>
              <a:rPr lang="en-US" altLang="ko-KR" sz="1579" dirty="0"/>
              <a:t>7</a:t>
            </a:r>
            <a:r>
              <a:rPr lang="ko-KR" altLang="en-US" sz="1579" dirty="0"/>
              <a:t>시까지 </a:t>
            </a:r>
            <a:r>
              <a:rPr lang="en-US" altLang="ko-KR" sz="1579" dirty="0"/>
              <a:t>(11</a:t>
            </a:r>
            <a:r>
              <a:rPr lang="ko-KR" altLang="en-US" sz="1579" dirty="0"/>
              <a:t>시간</a:t>
            </a:r>
            <a:r>
              <a:rPr lang="en-US" altLang="ko-KR" sz="1579" dirty="0"/>
              <a:t>)</a:t>
            </a:r>
            <a:endParaRPr lang="ko-KR" altLang="en-US" sz="1579" dirty="0"/>
          </a:p>
        </p:txBody>
      </p:sp>
    </p:spTree>
    <p:extLst>
      <p:ext uri="{BB962C8B-B14F-4D97-AF65-F5344CB8AC3E}">
        <p14:creationId xmlns:p14="http://schemas.microsoft.com/office/powerpoint/2010/main" val="1339904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94" y="1433193"/>
            <a:ext cx="7738303" cy="5214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280" y="980486"/>
            <a:ext cx="2113079" cy="179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지역별 날씨 정보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네이버 날씨 기준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날씨 </a:t>
            </a:r>
            <a:r>
              <a:rPr lang="en-US" altLang="ko-KR" sz="1579" dirty="0"/>
              <a:t>ex) </a:t>
            </a:r>
            <a:r>
              <a:rPr lang="ko-KR" altLang="en-US" sz="1579" dirty="0"/>
              <a:t>맑음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온도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습도</a:t>
            </a:r>
            <a:endParaRPr lang="en-US" altLang="ko-KR" sz="1579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현재 강수량</a:t>
            </a:r>
          </a:p>
        </p:txBody>
      </p:sp>
    </p:spTree>
    <p:extLst>
      <p:ext uri="{BB962C8B-B14F-4D97-AF65-F5344CB8AC3E}">
        <p14:creationId xmlns:p14="http://schemas.microsoft.com/office/powerpoint/2010/main" val="107339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80" y="980486"/>
            <a:ext cx="3047629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기상상태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네이버 날씨 정보 기준 </a:t>
            </a:r>
            <a:r>
              <a:rPr lang="ko-KR" altLang="en-US" sz="1579" dirty="0" err="1"/>
              <a:t>조건문</a:t>
            </a:r>
            <a:endParaRPr lang="ko-KR" altLang="en-US" sz="1579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45" y="2565526"/>
            <a:ext cx="8089285" cy="24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80" y="980486"/>
            <a:ext cx="3047629" cy="578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노면상태</a:t>
            </a:r>
            <a:endParaRPr lang="en-US" altLang="ko-KR" sz="1579" b="1" dirty="0"/>
          </a:p>
          <a:p>
            <a:pPr marL="250688" indent="-250688">
              <a:buFontTx/>
              <a:buChar char="-"/>
            </a:pPr>
            <a:r>
              <a:rPr lang="ko-KR" altLang="en-US" sz="1579" dirty="0"/>
              <a:t>네이버 날씨 정보 기준 </a:t>
            </a:r>
            <a:r>
              <a:rPr lang="ko-KR" altLang="en-US" sz="1579" dirty="0" err="1"/>
              <a:t>조건문</a:t>
            </a:r>
            <a:endParaRPr lang="ko-KR" altLang="en-US" sz="1579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82" y="1182492"/>
            <a:ext cx="5089230" cy="51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8" y="1458263"/>
            <a:ext cx="4927862" cy="49346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92" y="1458263"/>
            <a:ext cx="5022376" cy="2532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80" y="980486"/>
            <a:ext cx="2954655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현재 조건에 따른 위험지수 추출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57" y="4122952"/>
            <a:ext cx="4560644" cy="22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280" y="980486"/>
            <a:ext cx="1867819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79" b="1" dirty="0"/>
              <a:t>수원시 지도 시각화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25" y="1142501"/>
            <a:ext cx="6092034" cy="5281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8" y="1449157"/>
            <a:ext cx="4261917" cy="51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1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수집 및 탐색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2</a:t>
            </a:r>
            <a:r>
              <a: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전처리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287" y="1353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353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8287" y="4089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84287" y="4089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6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2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6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 데이터 치환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2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데이터 정수형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9750"/>
              </p:ext>
            </p:extLst>
          </p:nvPr>
        </p:nvGraphicFramePr>
        <p:xfrm>
          <a:off x="1018517" y="2009521"/>
          <a:ext cx="3943541" cy="197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2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732441">
                  <a:extLst>
                    <a:ext uri="{9D8B030D-6E8A-4147-A177-3AD203B41FA5}">
                      <a16:colId xmlns:a16="http://schemas.microsoft.com/office/drawing/2014/main" val="1157946690"/>
                    </a:ext>
                  </a:extLst>
                </a:gridCol>
                <a:gridCol w="998093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1989455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</a:tblGrid>
              <a:tr h="292316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사고일시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 00:00:00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027876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297354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17467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37363"/>
                  </a:ext>
                </a:extLst>
              </a:tr>
              <a:tr h="292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392373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0709"/>
              </p:ext>
            </p:extLst>
          </p:nvPr>
        </p:nvGraphicFramePr>
        <p:xfrm>
          <a:off x="5581576" y="2009521"/>
          <a:ext cx="4249422" cy="197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4138089147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20466995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수원시 권선구 권선동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권선동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차대사람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798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25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72223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90040"/>
              </p:ext>
            </p:extLst>
          </p:nvPr>
        </p:nvGraphicFramePr>
        <p:xfrm>
          <a:off x="865576" y="4780020"/>
          <a:ext cx="4249422" cy="176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440978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1,880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데이터 중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누락 데이터 확인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‘0’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성별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505147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  <a:tr h="44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상해정도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7222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98636"/>
              </p:ext>
            </p:extLst>
          </p:nvPr>
        </p:nvGraphicFramePr>
        <p:xfrm>
          <a:off x="5581576" y="4780020"/>
          <a:ext cx="4249422" cy="176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4151785869"/>
                    </a:ext>
                  </a:extLst>
                </a:gridCol>
                <a:gridCol w="2280604">
                  <a:extLst>
                    <a:ext uri="{9D8B030D-6E8A-4147-A177-3AD203B41FA5}">
                      <a16:colId xmlns:a16="http://schemas.microsoft.com/office/drawing/2014/main" val="2269815515"/>
                    </a:ext>
                  </a:extLst>
                </a:gridCol>
              </a:tblGrid>
              <a:tr h="881956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(65)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미분류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‘0’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치환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31324"/>
                  </a:ext>
                </a:extLst>
              </a:tr>
              <a:tr h="881956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피해운전자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연령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2</a:t>
            </a:r>
            <a:r>
              <a:rPr 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 </a:t>
            </a:r>
            <a:r>
              <a:rPr lang="ko-KR" altLang="en-US" sz="1800" dirty="0" smtClean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전처리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6" y="2111562"/>
            <a:ext cx="4468843" cy="1593486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19220" y="2060762"/>
            <a:ext cx="4374135" cy="1847543"/>
            <a:chOff x="5500687" y="2060762"/>
            <a:chExt cx="4374135" cy="18475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687" y="2060762"/>
              <a:ext cx="2779313" cy="98980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5482" y="2164646"/>
              <a:ext cx="2489340" cy="1743659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62" y="5153025"/>
            <a:ext cx="4472050" cy="100495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5885" y="4738490"/>
            <a:ext cx="3740805" cy="189721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68287" y="1353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4287" y="1353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8287" y="4089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84287" y="4089225"/>
            <a:ext cx="4644000" cy="2664000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6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사고일시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02287" y="1497781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분리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6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누락 데이터 치환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02287" y="4219490"/>
            <a:ext cx="4608000" cy="447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 데이터 정수형 변환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2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287" y="1353225"/>
            <a:ext cx="4644000" cy="2664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84287" y="1353225"/>
            <a:ext cx="4644000" cy="5400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6287" y="1497781"/>
            <a:ext cx="4608000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데이터 추출 및 </a:t>
            </a:r>
            <a:r>
              <a:rPr lang="en-US" altLang="ko-KR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en-US" altLang="ko-KR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02287" y="1497781"/>
            <a:ext cx="4608000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01" y="2138163"/>
            <a:ext cx="4435772" cy="174719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668287" y="4089225"/>
            <a:ext cx="4644000" cy="2664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6287" y="4233781"/>
            <a:ext cx="4608000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심각도</a:t>
            </a:r>
            <a:r>
              <a:rPr lang="en-US" altLang="ko-KR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ko-KR" altLang="en-US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56" y="4764825"/>
            <a:ext cx="4456063" cy="1090903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728962" y="5858739"/>
            <a:ext cx="4445918" cy="81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인명피해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심각도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(ECLO)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사망자수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10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 5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경상자수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 3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부상신고자수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 기술과 정책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65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r="49905"/>
          <a:stretch/>
        </p:blipFill>
        <p:spPr>
          <a:xfrm>
            <a:off x="5501101" y="4238626"/>
            <a:ext cx="2639458" cy="18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101" y="2138163"/>
            <a:ext cx="4410372" cy="19997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rcRect l="52788"/>
          <a:stretch/>
        </p:blipFill>
        <p:spPr>
          <a:xfrm>
            <a:off x="7423919" y="4789584"/>
            <a:ext cx="248755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r="8682"/>
          <a:stretch/>
        </p:blipFill>
        <p:spPr>
          <a:xfrm>
            <a:off x="759121" y="2410270"/>
            <a:ext cx="4462333" cy="180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r="8682"/>
          <a:stretch/>
        </p:blipFill>
        <p:spPr>
          <a:xfrm>
            <a:off x="5472631" y="2410270"/>
            <a:ext cx="4462333" cy="180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2" r="8682"/>
          <a:stretch/>
        </p:blipFill>
        <p:spPr>
          <a:xfrm>
            <a:off x="759121" y="4761825"/>
            <a:ext cx="4462333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9394"/>
          <a:stretch/>
        </p:blipFill>
        <p:spPr>
          <a:xfrm>
            <a:off x="5511099" y="4761825"/>
            <a:ext cx="4385396" cy="1800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연도별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시간대별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1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8766"/>
          <a:stretch/>
        </p:blipFill>
        <p:spPr>
          <a:xfrm>
            <a:off x="757480" y="2410270"/>
            <a:ext cx="4465614" cy="18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r="8652"/>
          <a:stretch/>
        </p:blipFill>
        <p:spPr>
          <a:xfrm>
            <a:off x="5470990" y="2410270"/>
            <a:ext cx="4465614" cy="180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r="9394"/>
          <a:stretch/>
        </p:blipFill>
        <p:spPr>
          <a:xfrm>
            <a:off x="797589" y="4761825"/>
            <a:ext cx="4385396" cy="180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r="8652"/>
          <a:stretch/>
        </p:blipFill>
        <p:spPr>
          <a:xfrm>
            <a:off x="5470990" y="4761825"/>
            <a:ext cx="4465614" cy="18000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기상상태별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노면상태별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8104" y="428625"/>
            <a:ext cx="10028471" cy="720000"/>
            <a:chOff x="964752" y="824063"/>
            <a:chExt cx="10028471" cy="720000"/>
          </a:xfrm>
        </p:grpSpPr>
        <p:grpSp>
          <p:nvGrpSpPr>
            <p:cNvPr id="4" name="그룹 1001"/>
            <p:cNvGrpSpPr/>
            <p:nvPr/>
          </p:nvGrpSpPr>
          <p:grpSpPr>
            <a:xfrm>
              <a:off x="964752" y="1170422"/>
              <a:ext cx="10028471" cy="27283"/>
              <a:chOff x="964752" y="1170422"/>
              <a:chExt cx="10028471" cy="27283"/>
            </a:xfrm>
          </p:grpSpPr>
          <p:pic>
            <p:nvPicPr>
              <p:cNvPr id="5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4752" y="1170422"/>
                <a:ext cx="10028471" cy="27283"/>
              </a:xfrm>
              <a:prstGeom prst="rect">
                <a:avLst/>
              </a:prstGeom>
            </p:spPr>
          </p:pic>
        </p:grpSp>
        <p:sp>
          <p:nvSpPr>
            <p:cNvPr id="6" name="타원 5"/>
            <p:cNvSpPr/>
            <p:nvPr/>
          </p:nvSpPr>
          <p:spPr>
            <a:xfrm>
              <a:off x="985752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4752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수행기간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5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 결과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1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64800" y="1053258"/>
              <a:ext cx="762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피드백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9985800" y="824063"/>
              <a:ext cx="720000" cy="72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64800" y="96862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 문헌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58104"/>
            <a:ext cx="1980000" cy="405542"/>
          </a:xfrm>
          <a:prstGeom prst="rect">
            <a:avLst/>
          </a:prstGeom>
        </p:spPr>
      </p:pic>
      <p:sp>
        <p:nvSpPr>
          <p:cNvPr id="19" name="Object 5"/>
          <p:cNvSpPr txBox="1"/>
          <p:nvPr/>
        </p:nvSpPr>
        <p:spPr>
          <a:xfrm>
            <a:off x="242887" y="6876209"/>
            <a:ext cx="318856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b="1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3</a:t>
            </a:r>
            <a:r>
              <a:rPr lang="en-US" altLang="ko-KR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ko-KR" altLang="en-US" dirty="0">
                <a:solidFill>
                  <a:srgbClr val="3E3E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데이터 분석</a:t>
            </a:r>
            <a:endParaRPr lang="en-US" altLang="ko-KR" dirty="0">
              <a:solidFill>
                <a:srgbClr val="3E3E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R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828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81797" y="2029425"/>
            <a:ext cx="4644000" cy="22830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828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81797" y="4384425"/>
            <a:ext cx="4644000" cy="2282400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9689"/>
          <a:stretch/>
        </p:blipFill>
        <p:spPr>
          <a:xfrm>
            <a:off x="5526997" y="2410270"/>
            <a:ext cx="4353600" cy="1800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9" r="9689"/>
          <a:stretch/>
        </p:blipFill>
        <p:spPr>
          <a:xfrm>
            <a:off x="813487" y="4761825"/>
            <a:ext cx="4353600" cy="180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5450797" y="4761825"/>
            <a:ext cx="4506000" cy="180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" r="8278"/>
          <a:stretch/>
        </p:blipFill>
        <p:spPr>
          <a:xfrm>
            <a:off x="737287" y="2410270"/>
            <a:ext cx="4506000" cy="180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747214" y="21054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사고유형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60724" y="21050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사고유형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47214" y="4467670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도로형태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대분류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60724" y="4467225"/>
            <a:ext cx="4486146" cy="44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도로형태</a:t>
            </a:r>
            <a:r>
              <a:rPr lang="en-US" altLang="ko-KR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소분류</a:t>
            </a: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8104" y="1497781"/>
            <a:ext cx="9360183" cy="44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조건별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사고건수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ECLO </a:t>
            </a:r>
            <a:r>
              <a:rPr lang="ko-KR" altLang="en-US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 확인</a:t>
            </a:r>
            <a:r>
              <a:rPr lang="en-US" altLang="ko-KR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0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1801</Words>
  <Application>Microsoft Office PowerPoint</Application>
  <PresentationFormat>사용자 지정</PresentationFormat>
  <Paragraphs>518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?? ??</vt:lpstr>
      <vt:lpstr>THELuxGoB</vt:lpstr>
      <vt:lpstr>THELuxGoM</vt:lpstr>
      <vt:lpstr>THELuxGoR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ksj</cp:lastModifiedBy>
  <cp:revision>64</cp:revision>
  <dcterms:created xsi:type="dcterms:W3CDTF">2024-05-18T02:44:30Z</dcterms:created>
  <dcterms:modified xsi:type="dcterms:W3CDTF">2024-05-21T08:06:40Z</dcterms:modified>
</cp:coreProperties>
</file>