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58" r:id="rId4"/>
    <p:sldId id="260" r:id="rId5"/>
    <p:sldId id="269" r:id="rId6"/>
    <p:sldId id="266" r:id="rId7"/>
    <p:sldId id="267" r:id="rId8"/>
    <p:sldId id="268" r:id="rId9"/>
    <p:sldId id="264" r:id="rId10"/>
    <p:sldId id="272" r:id="rId11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ice.go.kr/user/bbs/BD_selectBbs.do?q_bbsCode=1007&amp;q_bbscttSn=20240207153525300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ni.co.kr/arti/area/chungcheong/1100584.html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yna.co.kr/view/AKR20230915112800004" TargetMode="External"/><Relationship Id="rId10" Type="http://schemas.openxmlformats.org/officeDocument/2006/relationships/hyperlink" Target="https://www.joongang.co.kr/article/25146115#home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i.pinimg.com/564x/51/9e/b7/519eb7fe4346922cab00e3dc5a0f2a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424487" y="1647825"/>
            <a:ext cx="527236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HELuxGoB" pitchFamily="34" charset="0"/>
              </a:rPr>
              <a:t>노인 교통사고 감소를 위한 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HELuxGoB" pitchFamily="34" charset="0"/>
            </a:endParaRPr>
          </a:p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HELuxGoB" pitchFamily="34" charset="0"/>
              </a:rPr>
              <a:t>데이터 분석</a:t>
            </a:r>
            <a:endParaRPr 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6611" y="5610225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김세정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김소영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이유라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홍해림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이혁진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박범철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27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9" name="타원 28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33" name="타원 32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문헌</a:t>
            </a:r>
            <a:endParaRPr lang="ko-KR" altLang="en-US" sz="1100" b="1" dirty="0"/>
          </a:p>
        </p:txBody>
      </p:sp>
      <p:sp>
        <p:nvSpPr>
          <p:cNvPr id="41" name="Object 6"/>
          <p:cNvSpPr txBox="1"/>
          <p:nvPr/>
        </p:nvSpPr>
        <p:spPr>
          <a:xfrm flipH="1">
            <a:off x="1157287" y="2999456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sp>
        <p:nvSpPr>
          <p:cNvPr id="42" name="Object 6"/>
          <p:cNvSpPr txBox="1"/>
          <p:nvPr/>
        </p:nvSpPr>
        <p:spPr>
          <a:xfrm flipH="1">
            <a:off x="1157287" y="33152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43" name="Object 6"/>
          <p:cNvSpPr txBox="1"/>
          <p:nvPr/>
        </p:nvSpPr>
        <p:spPr>
          <a:xfrm flipH="1">
            <a:off x="1157287" y="36200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44" name="Object 6"/>
          <p:cNvSpPr txBox="1"/>
          <p:nvPr/>
        </p:nvSpPr>
        <p:spPr>
          <a:xfrm flipH="1">
            <a:off x="1157287" y="39248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45" name="Object 6"/>
          <p:cNvSpPr txBox="1"/>
          <p:nvPr/>
        </p:nvSpPr>
        <p:spPr>
          <a:xfrm flipH="1">
            <a:off x="1157287" y="42296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46" name="Object 6"/>
          <p:cNvSpPr txBox="1"/>
          <p:nvPr/>
        </p:nvSpPr>
        <p:spPr>
          <a:xfrm flipH="1">
            <a:off x="1157287" y="45344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47" name="Object 6"/>
          <p:cNvSpPr txBox="1"/>
          <p:nvPr/>
        </p:nvSpPr>
        <p:spPr>
          <a:xfrm flipH="1">
            <a:off x="1157287" y="4842271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48" name="Object 6"/>
          <p:cNvSpPr txBox="1"/>
          <p:nvPr/>
        </p:nvSpPr>
        <p:spPr>
          <a:xfrm flipH="1">
            <a:off x="1157287" y="5150048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9" name="Object 2"/>
          <p:cNvSpPr txBox="1"/>
          <p:nvPr/>
        </p:nvSpPr>
        <p:spPr>
          <a:xfrm>
            <a:off x="1373643" y="2282250"/>
            <a:ext cx="3923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참고 자료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643" y="3082814"/>
            <a:ext cx="392359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항목별</a:t>
            </a:r>
          </a:p>
          <a:p>
            <a:r>
              <a:rPr lang="en-US" sz="3200" dirty="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목차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954" y="2681693"/>
            <a:ext cx="1430789" cy="374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THELuxGoM" pitchFamily="34" charset="0"/>
                <a:cs typeface="THELuxGoM" pitchFamily="34" charset="0"/>
              </a:rPr>
              <a:t>contents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821727" y="2602947"/>
            <a:ext cx="3188562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1</a:t>
            </a:r>
            <a:r>
              <a:rPr 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프로젝트 </a:t>
            </a:r>
            <a:r>
              <a:rPr lang="ko-KR" altLang="en-US" dirty="0" err="1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수행기간</a:t>
            </a:r>
            <a:r>
              <a:rPr lang="en-US" altLang="ko-KR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, </a:t>
            </a:r>
            <a:r>
              <a:rPr lang="ko-KR" altLang="en-US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팀원 소개 및 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역할</a:t>
            </a:r>
            <a:endParaRPr lang="en-US" altLang="ko-KR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endParaRPr lang="en-US" sz="1800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r>
              <a:rPr lang="en-US" sz="1800" b="1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프로젝트 개요</a:t>
            </a:r>
            <a:r>
              <a:rPr lang="en-US" altLang="ko-KR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(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연구배경</a:t>
            </a:r>
            <a:r>
              <a:rPr lang="en-US" altLang="ko-KR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, 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목표</a:t>
            </a:r>
            <a:r>
              <a:rPr lang="en-US" altLang="ko-KR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, 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해결방안</a:t>
            </a:r>
            <a:r>
              <a:rPr lang="en-US" altLang="ko-KR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)</a:t>
            </a:r>
          </a:p>
          <a:p>
            <a:endParaRPr lang="en-US" sz="1800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r>
              <a:rPr lang="en-US" sz="1800" b="1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3</a:t>
            </a:r>
            <a:r>
              <a:rPr 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 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수행과정</a:t>
            </a:r>
            <a:endParaRPr lang="en-US" altLang="ko-KR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endParaRPr lang="en-US" sz="1800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r>
              <a:rPr lang="en-US" sz="1800" b="1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4</a:t>
            </a:r>
            <a:r>
              <a:rPr 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 </a:t>
            </a:r>
            <a:r>
              <a:rPr lang="ko-KR" alt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수행결과</a:t>
            </a:r>
            <a:endParaRPr lang="en-US" altLang="ko-KR" sz="1800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endParaRPr lang="en-US" sz="1800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r>
              <a:rPr lang="en-US" sz="1800" b="1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5</a:t>
            </a:r>
            <a:r>
              <a:rPr lang="en-US" sz="1800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 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보완점 및 어려웠던 점</a:t>
            </a:r>
            <a:endParaRPr lang="en-US" altLang="ko-KR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endParaRPr lang="en-US" altLang="ko-KR" dirty="0" smtClean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r>
              <a:rPr lang="en-US" altLang="ko-KR" b="1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6 </a:t>
            </a:r>
            <a:r>
              <a:rPr lang="ko-KR" altLang="en-US" dirty="0" smtClean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참고문헌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070960" y="2545965"/>
            <a:ext cx="3514884" cy="79539"/>
            <a:chOff x="6070960" y="2545965"/>
            <a:chExt cx="3514884" cy="795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20255"/>
              </p:ext>
            </p:extLst>
          </p:nvPr>
        </p:nvGraphicFramePr>
        <p:xfrm>
          <a:off x="307844" y="1442188"/>
          <a:ext cx="9841043" cy="4995262"/>
        </p:xfrm>
        <a:graphic>
          <a:graphicData uri="http://schemas.openxmlformats.org/drawingml/2006/table">
            <a:tbl>
              <a:tblPr/>
              <a:tblGrid>
                <a:gridCol w="98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567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974686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1"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수행기간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(24.05.07~)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연구배경 및 목표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전처리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탐색적 데이터 분석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(EDA)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STREAMLIT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시각화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96087" y="1647825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6087" y="1914525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03794" y="167562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색깔별</a:t>
            </a:r>
            <a:r>
              <a:rPr lang="ko-KR" altLang="en-US" sz="1200" dirty="0" smtClean="0"/>
              <a:t> 역할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2841" y="186612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박범철 </a:t>
            </a:r>
            <a:r>
              <a:rPr lang="ko-KR" altLang="en-US" sz="1200" dirty="0" err="1" smtClean="0"/>
              <a:t>이런식으로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643" y="2264690"/>
            <a:ext cx="392359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프로젝트</a:t>
            </a:r>
            <a:r>
              <a:rPr lang="en-US" sz="3200" dirty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/>
            </a:r>
            <a:br>
              <a:rPr lang="en-US" sz="3200" dirty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</a:br>
            <a:r>
              <a:rPr lang="ko-KR" altLang="en-US" sz="3200" dirty="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연구배경</a:t>
            </a:r>
            <a:endParaRPr lang="en-US" sz="3200" dirty="0" smtClean="0">
              <a:solidFill>
                <a:srgbClr val="1187CF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954" y="1863570"/>
            <a:ext cx="1957666" cy="374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THELuxGoM" pitchFamily="34" charset="0"/>
                <a:cs typeface="THELuxGoM" pitchFamily="34" charset="0"/>
              </a:rPr>
              <a:t>details</a:t>
            </a:r>
            <a:endParaRPr 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1239"/>
            <a:ext cx="2605087" cy="25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3951239"/>
            <a:ext cx="2728393" cy="25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05087" y="6516930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://www.yna.co.kr/view/AKR20230915112800004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0" y="6524625"/>
            <a:ext cx="27364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hlinkClick r:id="rId6"/>
              </a:rPr>
              <a:t>https</a:t>
            </a:r>
            <a:r>
              <a:rPr lang="en-US" altLang="ko-KR" sz="700" dirty="0">
                <a:hlinkClick r:id="rId6"/>
              </a:rPr>
              <a:t>://www.hani.co.kr/arti/area/chungcheong/1100584.html</a:t>
            </a:r>
            <a:endParaRPr lang="ko-KR" altLang="en-US" sz="700" dirty="0"/>
          </a:p>
        </p:txBody>
      </p:sp>
      <p:pic>
        <p:nvPicPr>
          <p:cNvPr id="2053" name="Picture 5" descr="운전 경험 부족, 대중교통 이용의 불편 등으로 나날이 늘어가는 고령운전자 교통사고!&#10;그러나, 가장 큰 원인으로는 노화에 따른 신체 능력과 판단력 저하!&#10;[23.11.23. 강원도민일보]&#10;80대 운전차량 보행신호에 횡단보도 덮쳐···행인 3명 참변&#10;[23.12.29. 쿠키뉴스]&#10;저조한 고령운전자 면허 반납률···&quot;설득 방안 보완해야&quot;&#10;[23.12.28. 서울경제]&#10;고속도로서 무려 12km 역주행 한 77세 운전자···&#10;[23.12.17. 국제뉴스]&#10;나홀로 증가하는···'고령운전자 사고'&#10;[경찰청통계자료]&#10;고령운전자 18년 307만 650명 → 22년 433만 7080명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4" y="3987892"/>
            <a:ext cx="2718823" cy="253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285211" y="6524625"/>
            <a:ext cx="2736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hlinkClick r:id="rId8"/>
              </a:rPr>
              <a:t>https</a:t>
            </a:r>
            <a:r>
              <a:rPr lang="en-US" altLang="ko-KR" sz="800" dirty="0">
                <a:hlinkClick r:id="rId8"/>
              </a:rPr>
              <a:t>://www.police.go.kr/user/bbs/BD_selectBbs.do?q_bbsCode=1007&amp;q_bbscttSn=20240207153525300</a:t>
            </a:r>
            <a:endParaRPr lang="ko-KR" altLang="en-US" sz="8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7" y="3951239"/>
            <a:ext cx="2674938" cy="25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8023992" y="6516930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https://</a:t>
            </a:r>
            <a:r>
              <a:rPr lang="en-US" altLang="ko-KR" sz="800" dirty="0">
                <a:hlinkClick r:id="rId10"/>
              </a:rPr>
              <a:t>www.joongang.co.kr/article/25146115#home</a:t>
            </a:r>
            <a:endParaRPr lang="ko-KR" altLang="en-US" sz="800" dirty="0"/>
          </a:p>
        </p:txBody>
      </p:sp>
      <p:grpSp>
        <p:nvGrpSpPr>
          <p:cNvPr id="47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4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9" name="타원 48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53" name="타원 52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55" name="타원 54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7" name="타원 56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643" y="2282250"/>
            <a:ext cx="3923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프로젝트</a:t>
            </a:r>
            <a:r>
              <a:rPr lang="en-US" sz="3200" dirty="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</a:t>
            </a:r>
            <a:r>
              <a:rPr lang="ko-KR" altLang="en-US" sz="3200" dirty="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목표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954" y="1863570"/>
            <a:ext cx="1957666" cy="374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THELuxGoM" pitchFamily="34" charset="0"/>
                <a:cs typeface="THELuxGoM" pitchFamily="34" charset="0"/>
              </a:rPr>
              <a:t>details</a:t>
            </a:r>
            <a:endParaRPr 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47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4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9" name="타원 48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53" name="타원 52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55" name="타원 54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7" name="타원 56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6" name="타원 5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과정</a:t>
            </a:r>
            <a:endParaRPr lang="ko-KR" altLang="en-US" sz="1100" b="1" dirty="0"/>
          </a:p>
        </p:txBody>
      </p:sp>
      <p:sp>
        <p:nvSpPr>
          <p:cNvPr id="12" name="타원 11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16" name="타원 15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19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0" name="타원 19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2" name="타원 21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24" name="타원 23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결과</a:t>
            </a:r>
            <a:endParaRPr lang="ko-KR" altLang="en-US" sz="1100" b="1" dirty="0"/>
          </a:p>
        </p:txBody>
      </p:sp>
      <p:sp>
        <p:nvSpPr>
          <p:cNvPr id="28" name="타원 27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6" name="타원 5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피드백</a:t>
            </a:r>
            <a:endParaRPr lang="ko-KR" altLang="en-US" sz="1100" b="1" dirty="0"/>
          </a:p>
        </p:txBody>
      </p:sp>
      <p:sp>
        <p:nvSpPr>
          <p:cNvPr id="16" name="타원 15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2999456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33152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36200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39248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42296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45344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4842271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5150048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grpSp>
        <p:nvGrpSpPr>
          <p:cNvPr id="27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9" name="타원 28"/>
          <p:cNvSpPr/>
          <p:nvPr/>
        </p:nvSpPr>
        <p:spPr>
          <a:xfrm>
            <a:off x="964752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4752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2764800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64800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33" name="타원 32"/>
          <p:cNvSpPr/>
          <p:nvPr/>
        </p:nvSpPr>
        <p:spPr>
          <a:xfrm>
            <a:off x="45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6364800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64800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81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164800" y="105985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9964800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964800" y="97611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문헌</a:t>
            </a:r>
            <a:endParaRPr lang="ko-KR" altLang="en-US" sz="1100" b="1" dirty="0"/>
          </a:p>
        </p:txBody>
      </p:sp>
      <p:sp>
        <p:nvSpPr>
          <p:cNvPr id="43" name="Object 2"/>
          <p:cNvSpPr txBox="1"/>
          <p:nvPr/>
        </p:nvSpPr>
        <p:spPr>
          <a:xfrm>
            <a:off x="1373643" y="2282250"/>
            <a:ext cx="3923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dirty="0" smtClean="0">
                <a:solidFill>
                  <a:srgbClr val="1187C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개발 환경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285</Words>
  <Application>Microsoft Office PowerPoint</Application>
  <PresentationFormat>사용자 지정</PresentationFormat>
  <Paragraphs>162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?? ??</vt:lpstr>
      <vt:lpstr>Adobe 고딕 Std B</vt:lpstr>
      <vt:lpstr>Bebas</vt:lpstr>
      <vt:lpstr>HY헤드라인M</vt:lpstr>
      <vt:lpstr>THELuxGoB</vt:lpstr>
      <vt:lpstr>THELuxGoM</vt:lpstr>
      <vt:lpstr>THELuxGoR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ParkBumCheol</cp:lastModifiedBy>
  <cp:revision>26</cp:revision>
  <dcterms:created xsi:type="dcterms:W3CDTF">2024-05-18T02:44:30Z</dcterms:created>
  <dcterms:modified xsi:type="dcterms:W3CDTF">2024-05-20T00:16:35Z</dcterms:modified>
</cp:coreProperties>
</file>