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3" r:id="rId2"/>
    <p:sldId id="378" r:id="rId3"/>
    <p:sldId id="376" r:id="rId4"/>
    <p:sldId id="379" r:id="rId5"/>
    <p:sldId id="382" r:id="rId6"/>
    <p:sldId id="388" r:id="rId7"/>
    <p:sldId id="389" r:id="rId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A1"/>
    <a:srgbClr val="F2F2F2"/>
    <a:srgbClr val="C6D9F1"/>
    <a:srgbClr val="D16170"/>
    <a:srgbClr val="FFCC00"/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94660"/>
  </p:normalViewPr>
  <p:slideViewPr>
    <p:cSldViewPr>
      <p:cViewPr>
        <p:scale>
          <a:sx n="50" d="100"/>
          <a:sy n="50" d="100"/>
        </p:scale>
        <p:origin x="2442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79B56-5DAC-4D43-811B-651B4C22013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E6F6D4-4B7D-489A-BB98-9E1B651528D0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1</a:t>
          </a:r>
          <a:endParaRPr lang="ko-KR" altLang="en-US" sz="1200" b="1" dirty="0">
            <a:latin typeface="+mn-ea"/>
            <a:ea typeface="+mn-ea"/>
          </a:endParaRPr>
        </a:p>
      </dgm:t>
    </dgm:pt>
    <dgm:pt modelId="{B4C6F86F-8A8B-41BC-8D37-F9377DBC6D57}" type="parTrans" cxnId="{EDBC2BC4-4E2B-44C8-9BA6-F2C9079D9C4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EAC67BE-391F-48C5-AA01-F7254F64BBD3}" type="sibTrans" cxnId="{EDBC2BC4-4E2B-44C8-9BA6-F2C9079D9C4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8872999B-A015-4B16-A454-5892762EA36C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고 위험 프로세스 선택</a:t>
          </a:r>
          <a:endParaRPr lang="ko-KR" altLang="en-US" sz="1200" dirty="0">
            <a:latin typeface="+mn-ea"/>
            <a:ea typeface="+mn-ea"/>
          </a:endParaRPr>
        </a:p>
      </dgm:t>
    </dgm:pt>
    <dgm:pt modelId="{C7396C71-8A68-4DE5-A357-301154BBE819}" type="parTrans" cxnId="{17E77AA7-995D-477B-B740-DB519B35465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FEF0632-F04A-4047-9BF2-03EEBEF7C1F5}" type="sibTrans" cxnId="{17E77AA7-995D-477B-B740-DB519B35465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0CCB9CF-898D-4699-AF86-3D9B57719152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2</a:t>
          </a:r>
          <a:endParaRPr lang="ko-KR" altLang="en-US" sz="1200" b="1" dirty="0">
            <a:latin typeface="+mn-ea"/>
            <a:ea typeface="+mn-ea"/>
          </a:endParaRPr>
        </a:p>
      </dgm:t>
    </dgm:pt>
    <dgm:pt modelId="{F863088C-8C70-4174-8B1A-FBEC074E8307}" type="parTrans" cxnId="{F9CD6D17-C698-4853-B600-52D2EFD79770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A6254DF-AA50-40FF-A9AF-4C6335822E3E}" type="sibTrans" cxnId="{F9CD6D17-C698-4853-B600-52D2EFD79770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ADD54F5-FF34-487D-B2AC-C192D68BC8CE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프로세스 검토 및 도식화</a:t>
          </a:r>
          <a:endParaRPr lang="ko-KR" altLang="en-US" sz="1200" dirty="0">
            <a:latin typeface="+mn-ea"/>
            <a:ea typeface="+mn-ea"/>
          </a:endParaRPr>
        </a:p>
      </dgm:t>
    </dgm:pt>
    <dgm:pt modelId="{24B84D09-A862-44DE-AB84-36A4898AEBB9}" type="parTrans" cxnId="{9C84A211-1978-446E-9C48-2C48B0854B1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F28427C2-9225-4E37-9D99-432271BB7379}" type="sibTrans" cxnId="{9C84A211-1978-446E-9C48-2C48B0854B1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6D8C86D3-BB5C-4119-9CD4-978B30ED8030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3</a:t>
          </a:r>
          <a:endParaRPr lang="ko-KR" altLang="en-US" sz="1200" b="1" dirty="0">
            <a:latin typeface="+mn-ea"/>
            <a:ea typeface="+mn-ea"/>
          </a:endParaRPr>
        </a:p>
      </dgm:t>
    </dgm:pt>
    <dgm:pt modelId="{5C4F19FD-577A-4430-BFF9-2D15C10C017E}" type="parTrans" cxnId="{0B98C7AD-CCA5-462C-A60B-E2E45A6FAA7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6A244882-7C0B-4AD3-8D6E-D43977907BDE}" type="sibTrans" cxnId="{0B98C7AD-CCA5-462C-A60B-E2E45A6FAA7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0B901DFE-DB1D-442B-AED5-C19CF393A545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잠재적 </a:t>
          </a:r>
          <a:r>
            <a:rPr lang="ko-KR" altLang="en-US" sz="1200" dirty="0" err="1" smtClean="0">
              <a:latin typeface="+mn-ea"/>
              <a:ea typeface="+mn-ea"/>
            </a:rPr>
            <a:t>고장유형</a:t>
          </a:r>
          <a:r>
            <a:rPr lang="ko-KR" altLang="en-US" sz="1200" dirty="0" smtClean="0">
              <a:latin typeface="+mn-ea"/>
              <a:ea typeface="+mn-ea"/>
            </a:rPr>
            <a:t> </a:t>
          </a:r>
          <a:r>
            <a:rPr lang="en-US" altLang="ko-KR" sz="1200" dirty="0" smtClean="0">
              <a:latin typeface="+mn-ea"/>
              <a:ea typeface="+mn-ea"/>
            </a:rPr>
            <a:t>Brainstorming</a:t>
          </a:r>
          <a:endParaRPr lang="ko-KR" altLang="en-US" sz="1200" dirty="0">
            <a:latin typeface="+mn-ea"/>
            <a:ea typeface="+mn-ea"/>
          </a:endParaRPr>
        </a:p>
      </dgm:t>
    </dgm:pt>
    <dgm:pt modelId="{4A543F3E-FF2C-4D97-A9D8-47889C1105F4}" type="parTrans" cxnId="{E56242F5-27B6-475C-99B8-73DB9C51A8A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2E08D2B4-7463-4D32-8543-3ACB119FBCA7}" type="sibTrans" cxnId="{E56242F5-27B6-475C-99B8-73DB9C51A8AB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E9EA85F-DA6B-4A25-9EB2-60FA0F8179C6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4</a:t>
          </a:r>
          <a:endParaRPr lang="ko-KR" altLang="en-US" sz="1200" b="1" dirty="0">
            <a:latin typeface="+mn-ea"/>
            <a:ea typeface="+mn-ea"/>
          </a:endParaRPr>
        </a:p>
      </dgm:t>
    </dgm:pt>
    <dgm:pt modelId="{F4CB3705-91CC-4477-83B7-7F6469067653}" type="parTrans" cxnId="{2E3248E2-3A1C-431A-9D4E-95C58AE02DDE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0262FF2F-121E-456C-AD4F-1565C371AB7D}" type="sibTrans" cxnId="{2E3248E2-3A1C-431A-9D4E-95C58AE02DDE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9C210D22-42E1-4F84-A966-8E5902C9A319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+mn-ea"/>
              <a:ea typeface="+mn-ea"/>
            </a:rPr>
            <a:t>고장유형의</a:t>
          </a:r>
          <a:r>
            <a:rPr lang="ko-KR" altLang="en-US" sz="1200" dirty="0" smtClean="0">
              <a:latin typeface="+mn-ea"/>
              <a:ea typeface="+mn-ea"/>
            </a:rPr>
            <a:t> 우선순위 계산</a:t>
          </a:r>
          <a:endParaRPr lang="ko-KR" altLang="en-US" sz="1200" dirty="0">
            <a:latin typeface="+mn-ea"/>
            <a:ea typeface="+mn-ea"/>
          </a:endParaRPr>
        </a:p>
      </dgm:t>
    </dgm:pt>
    <dgm:pt modelId="{0762A428-F978-42FB-9358-877477EE833B}" type="parTrans" cxnId="{D616C58F-1286-45E3-90D0-A84DD41664B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DC4DF56-C34E-424B-B15A-D7AA922F7DB8}" type="sibTrans" cxnId="{D616C58F-1286-45E3-90D0-A84DD41664B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1044F67-E421-46D0-9036-C7406CF49977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5</a:t>
          </a:r>
          <a:endParaRPr lang="ko-KR" altLang="en-US" sz="1200" b="1" dirty="0">
            <a:latin typeface="+mn-ea"/>
            <a:ea typeface="+mn-ea"/>
          </a:endParaRPr>
        </a:p>
      </dgm:t>
    </dgm:pt>
    <dgm:pt modelId="{72A0C3D0-EDCB-4F5D-9B4D-E6EECD3A8DEE}" type="parTrans" cxnId="{3D80451E-D6E2-43A5-984D-CE468B49EAE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33131038-CB70-49D0-AAC9-AABF755C33FD}" type="sibTrans" cxnId="{3D80451E-D6E2-43A5-984D-CE468B49EAE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5382753-F52F-4FE9-99DD-AB7C99A44EA0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+mn-ea"/>
              <a:ea typeface="+mn-ea"/>
            </a:rPr>
            <a:t>고장유형</a:t>
          </a:r>
          <a:r>
            <a:rPr lang="ko-KR" altLang="en-US" sz="1200" dirty="0" smtClean="0">
              <a:latin typeface="+mn-ea"/>
              <a:ea typeface="+mn-ea"/>
            </a:rPr>
            <a:t> 근본원인 확인</a:t>
          </a:r>
          <a:endParaRPr lang="ko-KR" altLang="en-US" sz="1200" dirty="0">
            <a:latin typeface="+mn-ea"/>
            <a:ea typeface="+mn-ea"/>
          </a:endParaRPr>
        </a:p>
      </dgm:t>
    </dgm:pt>
    <dgm:pt modelId="{4DBAF05A-EF42-45EE-A7A1-21B88C29CDF2}" type="parTrans" cxnId="{49D0262A-463A-484A-A2CD-3CF7A6B9AB82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3D59AEA-2FA7-4061-A13E-2F8D7C01115F}" type="sibTrans" cxnId="{49D0262A-463A-484A-A2CD-3CF7A6B9AB82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1F63687-EA2C-47A3-A327-54E75881454A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6</a:t>
          </a:r>
          <a:endParaRPr lang="ko-KR" altLang="en-US" sz="1200" b="1" dirty="0">
            <a:latin typeface="+mn-ea"/>
            <a:ea typeface="+mn-ea"/>
          </a:endParaRPr>
        </a:p>
      </dgm:t>
    </dgm:pt>
    <dgm:pt modelId="{2DF8E127-0B5E-41EA-BAE3-D8B38AC56275}" type="parTrans" cxnId="{B5935585-C026-416D-929A-206D079AFFDF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B357EA77-1BB3-4FE9-ACE9-606D4D5063E3}" type="sibTrans" cxnId="{B5935585-C026-416D-929A-206D079AFFDF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882C419-E672-46EF-BB30-583AC7A1ABDD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프로세스 재설계</a:t>
          </a:r>
          <a:endParaRPr lang="ko-KR" altLang="en-US" sz="1200" dirty="0">
            <a:latin typeface="+mn-ea"/>
            <a:ea typeface="+mn-ea"/>
          </a:endParaRPr>
        </a:p>
      </dgm:t>
    </dgm:pt>
    <dgm:pt modelId="{52E29210-4BA4-4272-A15F-514109586B9E}" type="parTrans" cxnId="{E4CF415E-D3AC-4BDB-88C1-070FAD4E7EB5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84F2FA5-4588-4A09-B5D6-942061C30796}" type="sibTrans" cxnId="{E4CF415E-D3AC-4BDB-88C1-070FAD4E7EB5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AF8DE2A8-37A3-4D65-BD57-214EB745B022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7</a:t>
          </a:r>
          <a:endParaRPr lang="ko-KR" altLang="en-US" sz="1200" b="1" dirty="0">
            <a:latin typeface="+mn-ea"/>
            <a:ea typeface="+mn-ea"/>
          </a:endParaRPr>
        </a:p>
      </dgm:t>
    </dgm:pt>
    <dgm:pt modelId="{B88B0535-4F27-4EDF-B92E-72C8E2E3363B}" type="parTrans" cxnId="{191B746F-CD39-4BD8-B8FB-49614A01631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81819FCF-98E2-4ABE-9232-B08F997FCADD}" type="sibTrans" cxnId="{191B746F-CD39-4BD8-B8FB-49614A016311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5C761D3E-2F2A-4DCD-9986-D738CF904B4C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새로운 프로세스 분석 및 검토</a:t>
          </a:r>
          <a:endParaRPr lang="ko-KR" altLang="en-US" sz="1200" dirty="0">
            <a:latin typeface="+mn-ea"/>
            <a:ea typeface="+mn-ea"/>
          </a:endParaRPr>
        </a:p>
      </dgm:t>
    </dgm:pt>
    <dgm:pt modelId="{C8C8CF0E-D34E-4053-8894-FDB4298E20E5}" type="parTrans" cxnId="{546F4DB1-95CF-4E3F-BDAD-18C1FBB310B9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92B57BAD-CE6A-456E-9192-0000FB629A4D}" type="sibTrans" cxnId="{546F4DB1-95CF-4E3F-BDAD-18C1FBB310B9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383615B-B3CC-4A1F-8233-CDEBB74CE2BB}">
      <dgm:prSet phldrT="[텍스트]" custT="1"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1200" b="1" dirty="0" smtClean="0">
              <a:latin typeface="+mn-ea"/>
              <a:ea typeface="+mn-ea"/>
            </a:rPr>
            <a:t>8</a:t>
          </a:r>
          <a:endParaRPr lang="ko-KR" altLang="en-US" sz="1200" b="1" dirty="0">
            <a:latin typeface="+mn-ea"/>
            <a:ea typeface="+mn-ea"/>
          </a:endParaRPr>
        </a:p>
      </dgm:t>
    </dgm:pt>
    <dgm:pt modelId="{00184D58-8F3C-41EE-8350-DACAC1198406}" type="parTrans" cxnId="{1E6E063A-8859-49E3-9800-163FF319D037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7249E6F1-E378-4A43-B81D-68CA7B2E9B39}" type="sibTrans" cxnId="{1E6E063A-8859-49E3-9800-163FF319D037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1C775DCE-4436-4BA6-A744-3794D607D4B6}">
      <dgm:prSet phldrT="[텍스트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재설계한 프로세스 실행</a:t>
          </a:r>
          <a:endParaRPr lang="ko-KR" altLang="en-US" sz="1200" dirty="0">
            <a:latin typeface="+mn-ea"/>
            <a:ea typeface="+mn-ea"/>
          </a:endParaRPr>
        </a:p>
      </dgm:t>
    </dgm:pt>
    <dgm:pt modelId="{8DA5A4E4-9918-4130-AF5C-6B7064400E5B}" type="parTrans" cxnId="{E97ACA6A-DB38-43CF-82F2-C13F6B02647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5969BF81-78FE-4A4F-B0EA-B04DE2E049FB}" type="sibTrans" cxnId="{E97ACA6A-DB38-43CF-82F2-C13F6B02647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EE82EC5A-5F11-4C06-B7CC-BD810C135683}" type="pres">
      <dgm:prSet presAssocID="{82079B56-5DAC-4D43-811B-651B4C2201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1FA239-5EC3-4581-8073-BA0B20AF7C53}" type="pres">
      <dgm:prSet presAssocID="{92E6F6D4-4B7D-489A-BB98-9E1B651528D0}" presName="composite" presStyleCnt="0"/>
      <dgm:spPr/>
    </dgm:pt>
    <dgm:pt modelId="{3B07B96A-C8DB-4CE9-B3F0-160BF9200201}" type="pres">
      <dgm:prSet presAssocID="{92E6F6D4-4B7D-489A-BB98-9E1B651528D0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1E52F1-CE28-4221-90B8-27A592913900}" type="pres">
      <dgm:prSet presAssocID="{92E6F6D4-4B7D-489A-BB98-9E1B651528D0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92FFE1-472E-4FDF-B31F-5A0F59C590A0}" type="pres">
      <dgm:prSet presAssocID="{4EAC67BE-391F-48C5-AA01-F7254F64BBD3}" presName="sp" presStyleCnt="0"/>
      <dgm:spPr/>
    </dgm:pt>
    <dgm:pt modelId="{FAE02DA9-B604-4B9A-8FFF-17AD851ACB6D}" type="pres">
      <dgm:prSet presAssocID="{70CCB9CF-898D-4699-AF86-3D9B57719152}" presName="composite" presStyleCnt="0"/>
      <dgm:spPr/>
    </dgm:pt>
    <dgm:pt modelId="{AAAC6146-3781-4389-A487-EFF540125684}" type="pres">
      <dgm:prSet presAssocID="{70CCB9CF-898D-4699-AF86-3D9B57719152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493628-E94C-4B1D-A32B-926D9C64D437}" type="pres">
      <dgm:prSet presAssocID="{70CCB9CF-898D-4699-AF86-3D9B57719152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D6BA1-E2C7-4C91-857E-D8CC01E74130}" type="pres">
      <dgm:prSet presAssocID="{AA6254DF-AA50-40FF-A9AF-4C6335822E3E}" presName="sp" presStyleCnt="0"/>
      <dgm:spPr/>
    </dgm:pt>
    <dgm:pt modelId="{B3E9D04B-66D3-4D23-A43E-6671DB75A388}" type="pres">
      <dgm:prSet presAssocID="{6D8C86D3-BB5C-4119-9CD4-978B30ED8030}" presName="composite" presStyleCnt="0"/>
      <dgm:spPr/>
    </dgm:pt>
    <dgm:pt modelId="{2125F9FD-70EC-4119-93F2-8C06EDECFA8B}" type="pres">
      <dgm:prSet presAssocID="{6D8C86D3-BB5C-4119-9CD4-978B30ED8030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C288DF-036B-4F73-8CE5-0217967AD1FA}" type="pres">
      <dgm:prSet presAssocID="{6D8C86D3-BB5C-4119-9CD4-978B30ED8030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E8B3B3-785E-4A2A-8651-9869B66DB449}" type="pres">
      <dgm:prSet presAssocID="{6A244882-7C0B-4AD3-8D6E-D43977907BDE}" presName="sp" presStyleCnt="0"/>
      <dgm:spPr/>
    </dgm:pt>
    <dgm:pt modelId="{9E596F2A-7815-4652-99B8-376A3975DAF6}" type="pres">
      <dgm:prSet presAssocID="{1E9EA85F-DA6B-4A25-9EB2-60FA0F8179C6}" presName="composite" presStyleCnt="0"/>
      <dgm:spPr/>
    </dgm:pt>
    <dgm:pt modelId="{329DACF2-4B41-44D9-A3DA-116095F63A91}" type="pres">
      <dgm:prSet presAssocID="{1E9EA85F-DA6B-4A25-9EB2-60FA0F8179C6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710D9F-9F71-4C39-872B-22809217673D}" type="pres">
      <dgm:prSet presAssocID="{1E9EA85F-DA6B-4A25-9EB2-60FA0F8179C6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3E48FD-A803-4C89-A93F-3155ECC2C291}" type="pres">
      <dgm:prSet presAssocID="{0262FF2F-121E-456C-AD4F-1565C371AB7D}" presName="sp" presStyleCnt="0"/>
      <dgm:spPr/>
    </dgm:pt>
    <dgm:pt modelId="{CE455B9E-E141-4A39-829D-3EE76BC1FFD0}" type="pres">
      <dgm:prSet presAssocID="{B1044F67-E421-46D0-9036-C7406CF49977}" presName="composite" presStyleCnt="0"/>
      <dgm:spPr/>
    </dgm:pt>
    <dgm:pt modelId="{682FA6F6-F2CE-47B7-8C63-C904D813D76A}" type="pres">
      <dgm:prSet presAssocID="{B1044F67-E421-46D0-9036-C7406CF49977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1097C-926A-4066-B7FB-70C597622946}" type="pres">
      <dgm:prSet presAssocID="{B1044F67-E421-46D0-9036-C7406CF49977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0C909-90F8-4042-96BC-024B77D6F844}" type="pres">
      <dgm:prSet presAssocID="{33131038-CB70-49D0-AAC9-AABF755C33FD}" presName="sp" presStyleCnt="0"/>
      <dgm:spPr/>
    </dgm:pt>
    <dgm:pt modelId="{13BF7266-C840-4E1F-B8FC-6101C1C0804C}" type="pres">
      <dgm:prSet presAssocID="{A1F63687-EA2C-47A3-A327-54E75881454A}" presName="composite" presStyleCnt="0"/>
      <dgm:spPr/>
    </dgm:pt>
    <dgm:pt modelId="{4C38CE5E-7032-4650-94C2-5450097011EB}" type="pres">
      <dgm:prSet presAssocID="{A1F63687-EA2C-47A3-A327-54E75881454A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0E2B48-B059-468B-B29D-DD1A038720F5}" type="pres">
      <dgm:prSet presAssocID="{A1F63687-EA2C-47A3-A327-54E75881454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6589D-51BB-477A-B96D-8EDEB68AD7D1}" type="pres">
      <dgm:prSet presAssocID="{B357EA77-1BB3-4FE9-ACE9-606D4D5063E3}" presName="sp" presStyleCnt="0"/>
      <dgm:spPr/>
    </dgm:pt>
    <dgm:pt modelId="{C1B3DB0E-2062-47F6-A3CE-88530C694EF1}" type="pres">
      <dgm:prSet presAssocID="{AF8DE2A8-37A3-4D65-BD57-214EB745B022}" presName="composite" presStyleCnt="0"/>
      <dgm:spPr/>
    </dgm:pt>
    <dgm:pt modelId="{F441566E-49D5-4EC8-B476-C4488F3AE8F3}" type="pres">
      <dgm:prSet presAssocID="{AF8DE2A8-37A3-4D65-BD57-214EB745B022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0E5873-B596-47DF-8943-E6163BD570AD}" type="pres">
      <dgm:prSet presAssocID="{AF8DE2A8-37A3-4D65-BD57-214EB745B022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C193BF-9B5F-4977-BB8C-A59D211401FE}" type="pres">
      <dgm:prSet presAssocID="{81819FCF-98E2-4ABE-9232-B08F997FCADD}" presName="sp" presStyleCnt="0"/>
      <dgm:spPr/>
    </dgm:pt>
    <dgm:pt modelId="{42EA658D-CA2A-41BD-AF28-9141B64BBD2C}" type="pres">
      <dgm:prSet presAssocID="{1383615B-B3CC-4A1F-8233-CDEBB74CE2BB}" presName="composite" presStyleCnt="0"/>
      <dgm:spPr/>
    </dgm:pt>
    <dgm:pt modelId="{F2926575-EF6C-4D28-ABD8-DBF991DC247A}" type="pres">
      <dgm:prSet presAssocID="{1383615B-B3CC-4A1F-8233-CDEBB74CE2BB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4F2051-A836-4957-970A-96D820CD1F93}" type="pres">
      <dgm:prSet presAssocID="{1383615B-B3CC-4A1F-8233-CDEBB74CE2BB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CC853B-ADAC-4431-A6F3-1BC6BA3E5E05}" type="presOf" srcId="{E882C419-E672-46EF-BB30-583AC7A1ABDD}" destId="{4C0E2B48-B059-468B-B29D-DD1A038720F5}" srcOrd="0" destOrd="0" presId="urn:microsoft.com/office/officeart/2005/8/layout/chevron2"/>
    <dgm:cxn modelId="{49D0262A-463A-484A-A2CD-3CF7A6B9AB82}" srcId="{B1044F67-E421-46D0-9036-C7406CF49977}" destId="{75382753-F52F-4FE9-99DD-AB7C99A44EA0}" srcOrd="0" destOrd="0" parTransId="{4DBAF05A-EF42-45EE-A7A1-21B88C29CDF2}" sibTransId="{E3D59AEA-2FA7-4061-A13E-2F8D7C01115F}"/>
    <dgm:cxn modelId="{D616C58F-1286-45E3-90D0-A84DD41664BD}" srcId="{1E9EA85F-DA6B-4A25-9EB2-60FA0F8179C6}" destId="{9C210D22-42E1-4F84-A966-8E5902C9A319}" srcOrd="0" destOrd="0" parTransId="{0762A428-F978-42FB-9358-877477EE833B}" sibTransId="{4DC4DF56-C34E-424B-B15A-D7AA922F7DB8}"/>
    <dgm:cxn modelId="{7E5FF844-7554-4F3A-9F42-0F5510A538C1}" type="presOf" srcId="{5C761D3E-2F2A-4DCD-9986-D738CF904B4C}" destId="{CA0E5873-B596-47DF-8943-E6163BD570AD}" srcOrd="0" destOrd="0" presId="urn:microsoft.com/office/officeart/2005/8/layout/chevron2"/>
    <dgm:cxn modelId="{73899DA6-CD8C-468D-AD06-DC717F34C417}" type="presOf" srcId="{75382753-F52F-4FE9-99DD-AB7C99A44EA0}" destId="{7071097C-926A-4066-B7FB-70C597622946}" srcOrd="0" destOrd="0" presId="urn:microsoft.com/office/officeart/2005/8/layout/chevron2"/>
    <dgm:cxn modelId="{82DDC6C4-B905-4DB4-892C-A93DAC5CDF49}" type="presOf" srcId="{A1F63687-EA2C-47A3-A327-54E75881454A}" destId="{4C38CE5E-7032-4650-94C2-5450097011EB}" srcOrd="0" destOrd="0" presId="urn:microsoft.com/office/officeart/2005/8/layout/chevron2"/>
    <dgm:cxn modelId="{E97ACA6A-DB38-43CF-82F2-C13F6B02647A}" srcId="{1383615B-B3CC-4A1F-8233-CDEBB74CE2BB}" destId="{1C775DCE-4436-4BA6-A744-3794D607D4B6}" srcOrd="0" destOrd="0" parTransId="{8DA5A4E4-9918-4130-AF5C-6B7064400E5B}" sibTransId="{5969BF81-78FE-4A4F-B0EA-B04DE2E049FB}"/>
    <dgm:cxn modelId="{EDBC2BC4-4E2B-44C8-9BA6-F2C9079D9C41}" srcId="{82079B56-5DAC-4D43-811B-651B4C220136}" destId="{92E6F6D4-4B7D-489A-BB98-9E1B651528D0}" srcOrd="0" destOrd="0" parTransId="{B4C6F86F-8A8B-41BC-8D37-F9377DBC6D57}" sibTransId="{4EAC67BE-391F-48C5-AA01-F7254F64BBD3}"/>
    <dgm:cxn modelId="{9C84A211-1978-446E-9C48-2C48B0854B1C}" srcId="{70CCB9CF-898D-4699-AF86-3D9B57719152}" destId="{BADD54F5-FF34-487D-B2AC-C192D68BC8CE}" srcOrd="0" destOrd="0" parTransId="{24B84D09-A862-44DE-AB84-36A4898AEBB9}" sibTransId="{F28427C2-9225-4E37-9D99-432271BB7379}"/>
    <dgm:cxn modelId="{0B98C7AD-CCA5-462C-A60B-E2E45A6FAA7B}" srcId="{82079B56-5DAC-4D43-811B-651B4C220136}" destId="{6D8C86D3-BB5C-4119-9CD4-978B30ED8030}" srcOrd="2" destOrd="0" parTransId="{5C4F19FD-577A-4430-BFF9-2D15C10C017E}" sibTransId="{6A244882-7C0B-4AD3-8D6E-D43977907BDE}"/>
    <dgm:cxn modelId="{191B746F-CD39-4BD8-B8FB-49614A016311}" srcId="{82079B56-5DAC-4D43-811B-651B4C220136}" destId="{AF8DE2A8-37A3-4D65-BD57-214EB745B022}" srcOrd="6" destOrd="0" parTransId="{B88B0535-4F27-4EDF-B92E-72C8E2E3363B}" sibTransId="{81819FCF-98E2-4ABE-9232-B08F997FCADD}"/>
    <dgm:cxn modelId="{F9CD6D17-C698-4853-B600-52D2EFD79770}" srcId="{82079B56-5DAC-4D43-811B-651B4C220136}" destId="{70CCB9CF-898D-4699-AF86-3D9B57719152}" srcOrd="1" destOrd="0" parTransId="{F863088C-8C70-4174-8B1A-FBEC074E8307}" sibTransId="{AA6254DF-AA50-40FF-A9AF-4C6335822E3E}"/>
    <dgm:cxn modelId="{B5935585-C026-416D-929A-206D079AFFDF}" srcId="{82079B56-5DAC-4D43-811B-651B4C220136}" destId="{A1F63687-EA2C-47A3-A327-54E75881454A}" srcOrd="5" destOrd="0" parTransId="{2DF8E127-0B5E-41EA-BAE3-D8B38AC56275}" sibTransId="{B357EA77-1BB3-4FE9-ACE9-606D4D5063E3}"/>
    <dgm:cxn modelId="{546F4DB1-95CF-4E3F-BDAD-18C1FBB310B9}" srcId="{AF8DE2A8-37A3-4D65-BD57-214EB745B022}" destId="{5C761D3E-2F2A-4DCD-9986-D738CF904B4C}" srcOrd="0" destOrd="0" parTransId="{C8C8CF0E-D34E-4053-8894-FDB4298E20E5}" sibTransId="{92B57BAD-CE6A-456E-9192-0000FB629A4D}"/>
    <dgm:cxn modelId="{3D80451E-D6E2-43A5-984D-CE468B49EAEA}" srcId="{82079B56-5DAC-4D43-811B-651B4C220136}" destId="{B1044F67-E421-46D0-9036-C7406CF49977}" srcOrd="4" destOrd="0" parTransId="{72A0C3D0-EDCB-4F5D-9B4D-E6EECD3A8DEE}" sibTransId="{33131038-CB70-49D0-AAC9-AABF755C33FD}"/>
    <dgm:cxn modelId="{9ED5F664-5A16-47F8-9230-9C7B72ECB52C}" type="presOf" srcId="{6D8C86D3-BB5C-4119-9CD4-978B30ED8030}" destId="{2125F9FD-70EC-4119-93F2-8C06EDECFA8B}" srcOrd="0" destOrd="0" presId="urn:microsoft.com/office/officeart/2005/8/layout/chevron2"/>
    <dgm:cxn modelId="{2E3248E2-3A1C-431A-9D4E-95C58AE02DDE}" srcId="{82079B56-5DAC-4D43-811B-651B4C220136}" destId="{1E9EA85F-DA6B-4A25-9EB2-60FA0F8179C6}" srcOrd="3" destOrd="0" parTransId="{F4CB3705-91CC-4477-83B7-7F6469067653}" sibTransId="{0262FF2F-121E-456C-AD4F-1565C371AB7D}"/>
    <dgm:cxn modelId="{167CBD3C-633F-43B8-9A66-9109793CAA21}" type="presOf" srcId="{9C210D22-42E1-4F84-A966-8E5902C9A319}" destId="{E9710D9F-9F71-4C39-872B-22809217673D}" srcOrd="0" destOrd="0" presId="urn:microsoft.com/office/officeart/2005/8/layout/chevron2"/>
    <dgm:cxn modelId="{77D84372-8A1B-40F0-B7B0-64028C666729}" type="presOf" srcId="{B1044F67-E421-46D0-9036-C7406CF49977}" destId="{682FA6F6-F2CE-47B7-8C63-C904D813D76A}" srcOrd="0" destOrd="0" presId="urn:microsoft.com/office/officeart/2005/8/layout/chevron2"/>
    <dgm:cxn modelId="{96F3FA18-3A4B-4DF0-9600-BB8C7D772F7F}" type="presOf" srcId="{AF8DE2A8-37A3-4D65-BD57-214EB745B022}" destId="{F441566E-49D5-4EC8-B476-C4488F3AE8F3}" srcOrd="0" destOrd="0" presId="urn:microsoft.com/office/officeart/2005/8/layout/chevron2"/>
    <dgm:cxn modelId="{4C9A1791-7EAC-46D1-906F-2FFB88409E56}" type="presOf" srcId="{8872999B-A015-4B16-A454-5892762EA36C}" destId="{1B1E52F1-CE28-4221-90B8-27A592913900}" srcOrd="0" destOrd="0" presId="urn:microsoft.com/office/officeart/2005/8/layout/chevron2"/>
    <dgm:cxn modelId="{82CDE61D-F862-42AB-83FA-7DBCDD9BB916}" type="presOf" srcId="{1C775DCE-4436-4BA6-A744-3794D607D4B6}" destId="{174F2051-A836-4957-970A-96D820CD1F93}" srcOrd="0" destOrd="0" presId="urn:microsoft.com/office/officeart/2005/8/layout/chevron2"/>
    <dgm:cxn modelId="{4A806719-FBF8-42E7-A32E-78D04EC88414}" type="presOf" srcId="{1383615B-B3CC-4A1F-8233-CDEBB74CE2BB}" destId="{F2926575-EF6C-4D28-ABD8-DBF991DC247A}" srcOrd="0" destOrd="0" presId="urn:microsoft.com/office/officeart/2005/8/layout/chevron2"/>
    <dgm:cxn modelId="{1E6E063A-8859-49E3-9800-163FF319D037}" srcId="{82079B56-5DAC-4D43-811B-651B4C220136}" destId="{1383615B-B3CC-4A1F-8233-CDEBB74CE2BB}" srcOrd="7" destOrd="0" parTransId="{00184D58-8F3C-41EE-8350-DACAC1198406}" sibTransId="{7249E6F1-E378-4A43-B81D-68CA7B2E9B39}"/>
    <dgm:cxn modelId="{E56242F5-27B6-475C-99B8-73DB9C51A8AB}" srcId="{6D8C86D3-BB5C-4119-9CD4-978B30ED8030}" destId="{0B901DFE-DB1D-442B-AED5-C19CF393A545}" srcOrd="0" destOrd="0" parTransId="{4A543F3E-FF2C-4D97-A9D8-47889C1105F4}" sibTransId="{2E08D2B4-7463-4D32-8543-3ACB119FBCA7}"/>
    <dgm:cxn modelId="{37FB1B36-DC06-485E-8127-650712B48AA3}" type="presOf" srcId="{82079B56-5DAC-4D43-811B-651B4C220136}" destId="{EE82EC5A-5F11-4C06-B7CC-BD810C135683}" srcOrd="0" destOrd="0" presId="urn:microsoft.com/office/officeart/2005/8/layout/chevron2"/>
    <dgm:cxn modelId="{00642A47-160B-4800-8C6B-E3E5872CE118}" type="presOf" srcId="{0B901DFE-DB1D-442B-AED5-C19CF393A545}" destId="{4DC288DF-036B-4F73-8CE5-0217967AD1FA}" srcOrd="0" destOrd="0" presId="urn:microsoft.com/office/officeart/2005/8/layout/chevron2"/>
    <dgm:cxn modelId="{E4CF415E-D3AC-4BDB-88C1-070FAD4E7EB5}" srcId="{A1F63687-EA2C-47A3-A327-54E75881454A}" destId="{E882C419-E672-46EF-BB30-583AC7A1ABDD}" srcOrd="0" destOrd="0" parTransId="{52E29210-4BA4-4272-A15F-514109586B9E}" sibTransId="{184F2FA5-4588-4A09-B5D6-942061C30796}"/>
    <dgm:cxn modelId="{278E5400-182A-4206-A90D-DC820C46B96E}" type="presOf" srcId="{70CCB9CF-898D-4699-AF86-3D9B57719152}" destId="{AAAC6146-3781-4389-A487-EFF540125684}" srcOrd="0" destOrd="0" presId="urn:microsoft.com/office/officeart/2005/8/layout/chevron2"/>
    <dgm:cxn modelId="{43D9F1CC-697E-4E68-8765-09691301D8A6}" type="presOf" srcId="{1E9EA85F-DA6B-4A25-9EB2-60FA0F8179C6}" destId="{329DACF2-4B41-44D9-A3DA-116095F63A91}" srcOrd="0" destOrd="0" presId="urn:microsoft.com/office/officeart/2005/8/layout/chevron2"/>
    <dgm:cxn modelId="{17E77AA7-995D-477B-B740-DB519B35465C}" srcId="{92E6F6D4-4B7D-489A-BB98-9E1B651528D0}" destId="{8872999B-A015-4B16-A454-5892762EA36C}" srcOrd="0" destOrd="0" parTransId="{C7396C71-8A68-4DE5-A357-301154BBE819}" sibTransId="{4FEF0632-F04A-4047-9BF2-03EEBEF7C1F5}"/>
    <dgm:cxn modelId="{1D17F349-76C6-4137-B6FC-D042D5E7D85B}" type="presOf" srcId="{BADD54F5-FF34-487D-B2AC-C192D68BC8CE}" destId="{1E493628-E94C-4B1D-A32B-926D9C64D437}" srcOrd="0" destOrd="0" presId="urn:microsoft.com/office/officeart/2005/8/layout/chevron2"/>
    <dgm:cxn modelId="{386BFBFF-5A40-40F7-917F-E4943F5E33FE}" type="presOf" srcId="{92E6F6D4-4B7D-489A-BB98-9E1B651528D0}" destId="{3B07B96A-C8DB-4CE9-B3F0-160BF9200201}" srcOrd="0" destOrd="0" presId="urn:microsoft.com/office/officeart/2005/8/layout/chevron2"/>
    <dgm:cxn modelId="{2C277B58-0FB2-4E88-BDC3-EB48D509BBFB}" type="presParOf" srcId="{EE82EC5A-5F11-4C06-B7CC-BD810C135683}" destId="{AE1FA239-5EC3-4581-8073-BA0B20AF7C53}" srcOrd="0" destOrd="0" presId="urn:microsoft.com/office/officeart/2005/8/layout/chevron2"/>
    <dgm:cxn modelId="{154D0E0B-8B10-4DA4-8CF1-CEF9ECC1837B}" type="presParOf" srcId="{AE1FA239-5EC3-4581-8073-BA0B20AF7C53}" destId="{3B07B96A-C8DB-4CE9-B3F0-160BF9200201}" srcOrd="0" destOrd="0" presId="urn:microsoft.com/office/officeart/2005/8/layout/chevron2"/>
    <dgm:cxn modelId="{14C96A27-0CA6-4141-8CF5-2859BC5F11DF}" type="presParOf" srcId="{AE1FA239-5EC3-4581-8073-BA0B20AF7C53}" destId="{1B1E52F1-CE28-4221-90B8-27A592913900}" srcOrd="1" destOrd="0" presId="urn:microsoft.com/office/officeart/2005/8/layout/chevron2"/>
    <dgm:cxn modelId="{04AE99E1-A162-4E45-B0F4-E01AF18DB280}" type="presParOf" srcId="{EE82EC5A-5F11-4C06-B7CC-BD810C135683}" destId="{B392FFE1-472E-4FDF-B31F-5A0F59C590A0}" srcOrd="1" destOrd="0" presId="urn:microsoft.com/office/officeart/2005/8/layout/chevron2"/>
    <dgm:cxn modelId="{A54EEAD8-4E4A-4D94-AA62-F4EC0104945D}" type="presParOf" srcId="{EE82EC5A-5F11-4C06-B7CC-BD810C135683}" destId="{FAE02DA9-B604-4B9A-8FFF-17AD851ACB6D}" srcOrd="2" destOrd="0" presId="urn:microsoft.com/office/officeart/2005/8/layout/chevron2"/>
    <dgm:cxn modelId="{6F101DE4-1A22-4A3A-B680-6F83D3650798}" type="presParOf" srcId="{FAE02DA9-B604-4B9A-8FFF-17AD851ACB6D}" destId="{AAAC6146-3781-4389-A487-EFF540125684}" srcOrd="0" destOrd="0" presId="urn:microsoft.com/office/officeart/2005/8/layout/chevron2"/>
    <dgm:cxn modelId="{CDADE49C-3B2E-4516-B390-735F35A397B0}" type="presParOf" srcId="{FAE02DA9-B604-4B9A-8FFF-17AD851ACB6D}" destId="{1E493628-E94C-4B1D-A32B-926D9C64D437}" srcOrd="1" destOrd="0" presId="urn:microsoft.com/office/officeart/2005/8/layout/chevron2"/>
    <dgm:cxn modelId="{04D10C41-4212-43A6-BA90-84CEEFF6863A}" type="presParOf" srcId="{EE82EC5A-5F11-4C06-B7CC-BD810C135683}" destId="{CA3D6BA1-E2C7-4C91-857E-D8CC01E74130}" srcOrd="3" destOrd="0" presId="urn:microsoft.com/office/officeart/2005/8/layout/chevron2"/>
    <dgm:cxn modelId="{2DA90187-613F-4B38-BFB3-47A5ECD8FD4D}" type="presParOf" srcId="{EE82EC5A-5F11-4C06-B7CC-BD810C135683}" destId="{B3E9D04B-66D3-4D23-A43E-6671DB75A388}" srcOrd="4" destOrd="0" presId="urn:microsoft.com/office/officeart/2005/8/layout/chevron2"/>
    <dgm:cxn modelId="{FEEE14FF-1896-44F9-AEC0-62D630B8A71A}" type="presParOf" srcId="{B3E9D04B-66D3-4D23-A43E-6671DB75A388}" destId="{2125F9FD-70EC-4119-93F2-8C06EDECFA8B}" srcOrd="0" destOrd="0" presId="urn:microsoft.com/office/officeart/2005/8/layout/chevron2"/>
    <dgm:cxn modelId="{28CB9748-3BF4-4541-9740-8B6D3436DD65}" type="presParOf" srcId="{B3E9D04B-66D3-4D23-A43E-6671DB75A388}" destId="{4DC288DF-036B-4F73-8CE5-0217967AD1FA}" srcOrd="1" destOrd="0" presId="urn:microsoft.com/office/officeart/2005/8/layout/chevron2"/>
    <dgm:cxn modelId="{B324C45D-D83F-4D2F-98D5-E3A61E00EBDD}" type="presParOf" srcId="{EE82EC5A-5F11-4C06-B7CC-BD810C135683}" destId="{76E8B3B3-785E-4A2A-8651-9869B66DB449}" srcOrd="5" destOrd="0" presId="urn:microsoft.com/office/officeart/2005/8/layout/chevron2"/>
    <dgm:cxn modelId="{28FE0B5B-95C9-469C-B1DF-250E6B8FA103}" type="presParOf" srcId="{EE82EC5A-5F11-4C06-B7CC-BD810C135683}" destId="{9E596F2A-7815-4652-99B8-376A3975DAF6}" srcOrd="6" destOrd="0" presId="urn:microsoft.com/office/officeart/2005/8/layout/chevron2"/>
    <dgm:cxn modelId="{CBB0081C-1CF5-4768-805D-AAE42CDC861D}" type="presParOf" srcId="{9E596F2A-7815-4652-99B8-376A3975DAF6}" destId="{329DACF2-4B41-44D9-A3DA-116095F63A91}" srcOrd="0" destOrd="0" presId="urn:microsoft.com/office/officeart/2005/8/layout/chevron2"/>
    <dgm:cxn modelId="{C09D141A-DB15-403F-9272-58CF4ADAC53C}" type="presParOf" srcId="{9E596F2A-7815-4652-99B8-376A3975DAF6}" destId="{E9710D9F-9F71-4C39-872B-22809217673D}" srcOrd="1" destOrd="0" presId="urn:microsoft.com/office/officeart/2005/8/layout/chevron2"/>
    <dgm:cxn modelId="{1C143CBF-AE8D-47AA-912E-923F13C0686C}" type="presParOf" srcId="{EE82EC5A-5F11-4C06-B7CC-BD810C135683}" destId="{FB3E48FD-A803-4C89-A93F-3155ECC2C291}" srcOrd="7" destOrd="0" presId="urn:microsoft.com/office/officeart/2005/8/layout/chevron2"/>
    <dgm:cxn modelId="{51BD11DC-BBC8-4C90-8CD7-9CABDAF4E48B}" type="presParOf" srcId="{EE82EC5A-5F11-4C06-B7CC-BD810C135683}" destId="{CE455B9E-E141-4A39-829D-3EE76BC1FFD0}" srcOrd="8" destOrd="0" presId="urn:microsoft.com/office/officeart/2005/8/layout/chevron2"/>
    <dgm:cxn modelId="{72133B3F-4B2B-452F-8690-C79551B4D9F2}" type="presParOf" srcId="{CE455B9E-E141-4A39-829D-3EE76BC1FFD0}" destId="{682FA6F6-F2CE-47B7-8C63-C904D813D76A}" srcOrd="0" destOrd="0" presId="urn:microsoft.com/office/officeart/2005/8/layout/chevron2"/>
    <dgm:cxn modelId="{AEC61494-3A85-44AE-A57A-5A21F20E77FA}" type="presParOf" srcId="{CE455B9E-E141-4A39-829D-3EE76BC1FFD0}" destId="{7071097C-926A-4066-B7FB-70C597622946}" srcOrd="1" destOrd="0" presId="urn:microsoft.com/office/officeart/2005/8/layout/chevron2"/>
    <dgm:cxn modelId="{906BB9C2-E1A0-4F4E-A26D-FDC1241E38EB}" type="presParOf" srcId="{EE82EC5A-5F11-4C06-B7CC-BD810C135683}" destId="{E460C909-90F8-4042-96BC-024B77D6F844}" srcOrd="9" destOrd="0" presId="urn:microsoft.com/office/officeart/2005/8/layout/chevron2"/>
    <dgm:cxn modelId="{B83443CA-D310-49A9-9EFA-F88C4676B8E5}" type="presParOf" srcId="{EE82EC5A-5F11-4C06-B7CC-BD810C135683}" destId="{13BF7266-C840-4E1F-B8FC-6101C1C0804C}" srcOrd="10" destOrd="0" presId="urn:microsoft.com/office/officeart/2005/8/layout/chevron2"/>
    <dgm:cxn modelId="{BC5F7E05-013D-487F-BE43-954124DAA791}" type="presParOf" srcId="{13BF7266-C840-4E1F-B8FC-6101C1C0804C}" destId="{4C38CE5E-7032-4650-94C2-5450097011EB}" srcOrd="0" destOrd="0" presId="urn:microsoft.com/office/officeart/2005/8/layout/chevron2"/>
    <dgm:cxn modelId="{EA465617-61C0-4795-AA8E-85265FBB58A5}" type="presParOf" srcId="{13BF7266-C840-4E1F-B8FC-6101C1C0804C}" destId="{4C0E2B48-B059-468B-B29D-DD1A038720F5}" srcOrd="1" destOrd="0" presId="urn:microsoft.com/office/officeart/2005/8/layout/chevron2"/>
    <dgm:cxn modelId="{AFAB2E34-6DCF-4CEC-9E1B-5FB954CEEC05}" type="presParOf" srcId="{EE82EC5A-5F11-4C06-B7CC-BD810C135683}" destId="{DD36589D-51BB-477A-B96D-8EDEB68AD7D1}" srcOrd="11" destOrd="0" presId="urn:microsoft.com/office/officeart/2005/8/layout/chevron2"/>
    <dgm:cxn modelId="{04970FFE-EA1A-4EC6-BB06-35CE4B9DDDBA}" type="presParOf" srcId="{EE82EC5A-5F11-4C06-B7CC-BD810C135683}" destId="{C1B3DB0E-2062-47F6-A3CE-88530C694EF1}" srcOrd="12" destOrd="0" presId="urn:microsoft.com/office/officeart/2005/8/layout/chevron2"/>
    <dgm:cxn modelId="{5EF946F0-17D7-48A8-807B-4B987C0D4718}" type="presParOf" srcId="{C1B3DB0E-2062-47F6-A3CE-88530C694EF1}" destId="{F441566E-49D5-4EC8-B476-C4488F3AE8F3}" srcOrd="0" destOrd="0" presId="urn:microsoft.com/office/officeart/2005/8/layout/chevron2"/>
    <dgm:cxn modelId="{82EF3FE1-CB7F-45D0-A17B-07E7022D89C0}" type="presParOf" srcId="{C1B3DB0E-2062-47F6-A3CE-88530C694EF1}" destId="{CA0E5873-B596-47DF-8943-E6163BD570AD}" srcOrd="1" destOrd="0" presId="urn:microsoft.com/office/officeart/2005/8/layout/chevron2"/>
    <dgm:cxn modelId="{0209A8FC-63C9-4F79-9325-82C6B1118E9A}" type="presParOf" srcId="{EE82EC5A-5F11-4C06-B7CC-BD810C135683}" destId="{E1C193BF-9B5F-4977-BB8C-A59D211401FE}" srcOrd="13" destOrd="0" presId="urn:microsoft.com/office/officeart/2005/8/layout/chevron2"/>
    <dgm:cxn modelId="{3728C8E9-1CCD-4CFF-A603-9557060DF8C9}" type="presParOf" srcId="{EE82EC5A-5F11-4C06-B7CC-BD810C135683}" destId="{42EA658D-CA2A-41BD-AF28-9141B64BBD2C}" srcOrd="14" destOrd="0" presId="urn:microsoft.com/office/officeart/2005/8/layout/chevron2"/>
    <dgm:cxn modelId="{D709423A-22E0-4793-8B18-34C1843BBDF2}" type="presParOf" srcId="{42EA658D-CA2A-41BD-AF28-9141B64BBD2C}" destId="{F2926575-EF6C-4D28-ABD8-DBF991DC247A}" srcOrd="0" destOrd="0" presId="urn:microsoft.com/office/officeart/2005/8/layout/chevron2"/>
    <dgm:cxn modelId="{82BD5033-0AD6-4C1F-99DC-DBB953134638}" type="presParOf" srcId="{42EA658D-CA2A-41BD-AF28-9141B64BBD2C}" destId="{174F2051-A836-4957-970A-96D820CD1F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7B96A-C8DB-4CE9-B3F0-160BF9200201}">
      <dsp:nvSpPr>
        <dsp:cNvPr id="0" name=""/>
        <dsp:cNvSpPr/>
      </dsp:nvSpPr>
      <dsp:spPr>
        <a:xfrm rot="5400000">
          <a:off x="-78549" y="81133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1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85865"/>
        <a:ext cx="366562" cy="157098"/>
      </dsp:txXfrm>
    </dsp:sp>
    <dsp:sp modelId="{1B1E52F1-CE28-4221-90B8-27A592913900}">
      <dsp:nvSpPr>
        <dsp:cNvPr id="0" name=""/>
        <dsp:cNvSpPr/>
      </dsp:nvSpPr>
      <dsp:spPr>
        <a:xfrm rot="5400000">
          <a:off x="1841802" y="-1472654"/>
          <a:ext cx="340558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고 위험 프로세스 선택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3" y="19210"/>
        <a:ext cx="3274412" cy="307308"/>
      </dsp:txXfrm>
    </dsp:sp>
    <dsp:sp modelId="{AAAC6146-3781-4389-A487-EFF540125684}">
      <dsp:nvSpPr>
        <dsp:cNvPr id="0" name=""/>
        <dsp:cNvSpPr/>
      </dsp:nvSpPr>
      <dsp:spPr>
        <a:xfrm rot="5400000">
          <a:off x="-78549" y="528100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2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632832"/>
        <a:ext cx="366562" cy="157098"/>
      </dsp:txXfrm>
    </dsp:sp>
    <dsp:sp modelId="{1E493628-E94C-4B1D-A32B-926D9C64D437}">
      <dsp:nvSpPr>
        <dsp:cNvPr id="0" name=""/>
        <dsp:cNvSpPr/>
      </dsp:nvSpPr>
      <dsp:spPr>
        <a:xfrm rot="5400000">
          <a:off x="1841891" y="-1025777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프로세스 검토 및 도식화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466168"/>
        <a:ext cx="3274421" cy="307147"/>
      </dsp:txXfrm>
    </dsp:sp>
    <dsp:sp modelId="{2125F9FD-70EC-4119-93F2-8C06EDECFA8B}">
      <dsp:nvSpPr>
        <dsp:cNvPr id="0" name=""/>
        <dsp:cNvSpPr/>
      </dsp:nvSpPr>
      <dsp:spPr>
        <a:xfrm rot="5400000">
          <a:off x="-78549" y="975068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3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079800"/>
        <a:ext cx="366562" cy="157098"/>
      </dsp:txXfrm>
    </dsp:sp>
    <dsp:sp modelId="{4DC288DF-036B-4F73-8CE5-0217967AD1FA}">
      <dsp:nvSpPr>
        <dsp:cNvPr id="0" name=""/>
        <dsp:cNvSpPr/>
      </dsp:nvSpPr>
      <dsp:spPr>
        <a:xfrm rot="5400000">
          <a:off x="1841891" y="-578810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잠재적 </a:t>
          </a:r>
          <a:r>
            <a:rPr lang="ko-KR" altLang="en-US" sz="1200" kern="1200" dirty="0" err="1" smtClean="0">
              <a:latin typeface="+mn-ea"/>
              <a:ea typeface="+mn-ea"/>
            </a:rPr>
            <a:t>고장유형</a:t>
          </a:r>
          <a:r>
            <a:rPr lang="ko-KR" altLang="en-US" sz="1200" kern="1200" dirty="0" smtClean="0">
              <a:latin typeface="+mn-ea"/>
              <a:ea typeface="+mn-ea"/>
            </a:rPr>
            <a:t> </a:t>
          </a:r>
          <a:r>
            <a:rPr lang="en-US" altLang="ko-KR" sz="1200" kern="1200" dirty="0" smtClean="0">
              <a:latin typeface="+mn-ea"/>
              <a:ea typeface="+mn-ea"/>
            </a:rPr>
            <a:t>Brainstorming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913135"/>
        <a:ext cx="3274421" cy="307147"/>
      </dsp:txXfrm>
    </dsp:sp>
    <dsp:sp modelId="{329DACF2-4B41-44D9-A3DA-116095F63A91}">
      <dsp:nvSpPr>
        <dsp:cNvPr id="0" name=""/>
        <dsp:cNvSpPr/>
      </dsp:nvSpPr>
      <dsp:spPr>
        <a:xfrm rot="5400000">
          <a:off x="-78549" y="1422035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4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526767"/>
        <a:ext cx="366562" cy="157098"/>
      </dsp:txXfrm>
    </dsp:sp>
    <dsp:sp modelId="{E9710D9F-9F71-4C39-872B-22809217673D}">
      <dsp:nvSpPr>
        <dsp:cNvPr id="0" name=""/>
        <dsp:cNvSpPr/>
      </dsp:nvSpPr>
      <dsp:spPr>
        <a:xfrm rot="5400000">
          <a:off x="1841891" y="-131842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>
              <a:latin typeface="+mn-ea"/>
              <a:ea typeface="+mn-ea"/>
            </a:rPr>
            <a:t>고장유형의</a:t>
          </a:r>
          <a:r>
            <a:rPr lang="ko-KR" altLang="en-US" sz="1200" kern="1200" dirty="0" smtClean="0">
              <a:latin typeface="+mn-ea"/>
              <a:ea typeface="+mn-ea"/>
            </a:rPr>
            <a:t> 우선순위 계산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1360103"/>
        <a:ext cx="3274421" cy="307147"/>
      </dsp:txXfrm>
    </dsp:sp>
    <dsp:sp modelId="{682FA6F6-F2CE-47B7-8C63-C904D813D76A}">
      <dsp:nvSpPr>
        <dsp:cNvPr id="0" name=""/>
        <dsp:cNvSpPr/>
      </dsp:nvSpPr>
      <dsp:spPr>
        <a:xfrm rot="5400000">
          <a:off x="-78549" y="1869002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5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1973734"/>
        <a:ext cx="366562" cy="157098"/>
      </dsp:txXfrm>
    </dsp:sp>
    <dsp:sp modelId="{7071097C-926A-4066-B7FB-70C597622946}">
      <dsp:nvSpPr>
        <dsp:cNvPr id="0" name=""/>
        <dsp:cNvSpPr/>
      </dsp:nvSpPr>
      <dsp:spPr>
        <a:xfrm rot="5400000">
          <a:off x="1841891" y="315124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>
              <a:latin typeface="+mn-ea"/>
              <a:ea typeface="+mn-ea"/>
            </a:rPr>
            <a:t>고장유형</a:t>
          </a:r>
          <a:r>
            <a:rPr lang="ko-KR" altLang="en-US" sz="1200" kern="1200" dirty="0" smtClean="0">
              <a:latin typeface="+mn-ea"/>
              <a:ea typeface="+mn-ea"/>
            </a:rPr>
            <a:t> 근본원인 확인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1807069"/>
        <a:ext cx="3274421" cy="307147"/>
      </dsp:txXfrm>
    </dsp:sp>
    <dsp:sp modelId="{4C38CE5E-7032-4650-94C2-5450097011EB}">
      <dsp:nvSpPr>
        <dsp:cNvPr id="0" name=""/>
        <dsp:cNvSpPr/>
      </dsp:nvSpPr>
      <dsp:spPr>
        <a:xfrm rot="5400000">
          <a:off x="-78549" y="2315969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6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2420701"/>
        <a:ext cx="366562" cy="157098"/>
      </dsp:txXfrm>
    </dsp:sp>
    <dsp:sp modelId="{4C0E2B48-B059-468B-B29D-DD1A038720F5}">
      <dsp:nvSpPr>
        <dsp:cNvPr id="0" name=""/>
        <dsp:cNvSpPr/>
      </dsp:nvSpPr>
      <dsp:spPr>
        <a:xfrm rot="5400000">
          <a:off x="1841891" y="762091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프로세스 재설계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2254036"/>
        <a:ext cx="3274421" cy="307147"/>
      </dsp:txXfrm>
    </dsp:sp>
    <dsp:sp modelId="{F441566E-49D5-4EC8-B476-C4488F3AE8F3}">
      <dsp:nvSpPr>
        <dsp:cNvPr id="0" name=""/>
        <dsp:cNvSpPr/>
      </dsp:nvSpPr>
      <dsp:spPr>
        <a:xfrm rot="5400000">
          <a:off x="-78549" y="2762936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7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2867668"/>
        <a:ext cx="366562" cy="157098"/>
      </dsp:txXfrm>
    </dsp:sp>
    <dsp:sp modelId="{CA0E5873-B596-47DF-8943-E6163BD570AD}">
      <dsp:nvSpPr>
        <dsp:cNvPr id="0" name=""/>
        <dsp:cNvSpPr/>
      </dsp:nvSpPr>
      <dsp:spPr>
        <a:xfrm rot="5400000">
          <a:off x="1841891" y="1209058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새로운 프로세스 분석 및 검토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2701003"/>
        <a:ext cx="3274421" cy="307147"/>
      </dsp:txXfrm>
    </dsp:sp>
    <dsp:sp modelId="{F2926575-EF6C-4D28-ABD8-DBF991DC247A}">
      <dsp:nvSpPr>
        <dsp:cNvPr id="0" name=""/>
        <dsp:cNvSpPr/>
      </dsp:nvSpPr>
      <dsp:spPr>
        <a:xfrm rot="5400000">
          <a:off x="-78549" y="3209903"/>
          <a:ext cx="523660" cy="366562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+mn-ea"/>
              <a:ea typeface="+mn-ea"/>
            </a:rPr>
            <a:t>8</a:t>
          </a:r>
          <a:endParaRPr lang="ko-KR" altLang="en-US" sz="1200" b="1" kern="1200" dirty="0">
            <a:latin typeface="+mn-ea"/>
            <a:ea typeface="+mn-ea"/>
          </a:endParaRPr>
        </a:p>
      </dsp:txBody>
      <dsp:txXfrm rot="-5400000">
        <a:off x="0" y="3314635"/>
        <a:ext cx="366562" cy="157098"/>
      </dsp:txXfrm>
    </dsp:sp>
    <dsp:sp modelId="{174F2051-A836-4957-970A-96D820CD1F93}">
      <dsp:nvSpPr>
        <dsp:cNvPr id="0" name=""/>
        <dsp:cNvSpPr/>
      </dsp:nvSpPr>
      <dsp:spPr>
        <a:xfrm rot="5400000">
          <a:off x="1841891" y="1656025"/>
          <a:ext cx="340379" cy="32910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+mn-ea"/>
              <a:ea typeface="+mn-ea"/>
            </a:rPr>
            <a:t>재설계한 프로세스 실행</a:t>
          </a:r>
          <a:endParaRPr lang="ko-KR" altLang="en-US" sz="1200" kern="1200" dirty="0">
            <a:latin typeface="+mn-ea"/>
            <a:ea typeface="+mn-ea"/>
          </a:endParaRPr>
        </a:p>
      </dsp:txBody>
      <dsp:txXfrm rot="-5400000">
        <a:off x="366562" y="3147970"/>
        <a:ext cx="3274421" cy="30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321-F85A-4F91-9707-162977B9D0D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9E07-E306-4FDA-91DC-BFCAE9A26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5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1850705"/>
            <a:ext cx="7758100" cy="14911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ctr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미니 프로젝트 </a:t>
            </a:r>
            <a:r>
              <a:rPr lang="en-US" altLang="ko-KR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sz="105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1792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노인 운전자 교통사고 </a:t>
              </a:r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jonglynn" TargetMode="External"/><Relationship Id="rId2" Type="http://schemas.openxmlformats.org/officeDocument/2006/relationships/hyperlink" Target="https://blog.naver.com/jonglynn/22323703470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68287" y="1429425"/>
            <a:ext cx="9360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FMEA(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오류 유형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영향분석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, Failure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</a:rPr>
              <a:t>mode and Effects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Analysis)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7326" y="2105025"/>
            <a:ext cx="8581922" cy="63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프로세스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내에서 발생할 수 있는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모든 사건 유형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을 찾아서 그 원인과 영향을 분석하여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우선순위화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하고 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개선계획을 실행하여 그 결과를 측정하는 것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FMEA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개념과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방법론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한국의료질향상학회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0023" y="1163441"/>
            <a:ext cx="6151418" cy="1447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60022" y="2766816"/>
            <a:ext cx="6151418" cy="4164823"/>
          </a:xfrm>
          <a:prstGeom prst="rect">
            <a:avLst/>
          </a:prstGeom>
        </p:spPr>
      </p:pic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4078737531"/>
              </p:ext>
            </p:extLst>
          </p:nvPr>
        </p:nvGraphicFramePr>
        <p:xfrm>
          <a:off x="1233487" y="2841626"/>
          <a:ext cx="365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456287" y="2770992"/>
            <a:ext cx="4311600" cy="8682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잠재적 사고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원인 파악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 위험 프로세스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과거 교통사고 데이터의 변수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잠재적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고장유형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변수의 세부 항목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6287" y="3732792"/>
            <a:ext cx="4311600" cy="18300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위험 우선순위 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RPN :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Risk Priority Number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심각도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발생도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검출도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심각도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항목별 평균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ECLO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발생도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 항목별 총 사고발생 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검출도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 별 총 사고발생 건수의 분산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56287" y="5656392"/>
            <a:ext cx="4311600" cy="86823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위험 우선순위 수가 높은 변수를 중심으로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교통사고 발생 및 위험도에 대한 영향 분석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11" idx="1"/>
            <a:endCxn id="15" idx="1"/>
          </p:cNvCxnSpPr>
          <p:nvPr/>
        </p:nvCxnSpPr>
        <p:spPr>
          <a:xfrm rot="10800000" flipH="1">
            <a:off x="5036819" y="3205110"/>
            <a:ext cx="419467" cy="256499"/>
          </a:xfrm>
          <a:prstGeom prst="bentConnector5">
            <a:avLst>
              <a:gd name="adj1" fmla="val 59947"/>
              <a:gd name="adj2" fmla="val 97949"/>
              <a:gd name="adj3" fmla="val 8837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4875847" y="2836991"/>
            <a:ext cx="160973" cy="1249233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4875847" y="4172950"/>
            <a:ext cx="152399" cy="35523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4875847" y="4634785"/>
            <a:ext cx="160973" cy="1674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9"/>
          <p:cNvCxnSpPr>
            <a:stCxn id="21" idx="1"/>
            <a:endCxn id="35" idx="1"/>
          </p:cNvCxnSpPr>
          <p:nvPr/>
        </p:nvCxnSpPr>
        <p:spPr>
          <a:xfrm rot="10800000" flipH="1" flipV="1">
            <a:off x="5028245" y="4350567"/>
            <a:ext cx="428041" cy="297241"/>
          </a:xfrm>
          <a:prstGeom prst="bentConnector3">
            <a:avLst>
              <a:gd name="adj1" fmla="val 5518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9"/>
          <p:cNvCxnSpPr>
            <a:stCxn id="22" idx="1"/>
            <a:endCxn id="37" idx="1"/>
          </p:cNvCxnSpPr>
          <p:nvPr/>
        </p:nvCxnSpPr>
        <p:spPr>
          <a:xfrm rot="10800000" flipH="1" flipV="1">
            <a:off x="5036819" y="5471785"/>
            <a:ext cx="419467" cy="618724"/>
          </a:xfrm>
          <a:prstGeom prst="bentConnector5">
            <a:avLst>
              <a:gd name="adj1" fmla="val 38148"/>
              <a:gd name="adj2" fmla="val 101183"/>
              <a:gd name="adj3" fmla="val 8837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4699" y="-487664"/>
            <a:ext cx="469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FMEA</a:t>
            </a:r>
            <a:r>
              <a:rPr lang="ko-KR" altLang="en-US" b="1" dirty="0" smtClean="0">
                <a:solidFill>
                  <a:srgbClr val="FF0000"/>
                </a:solidFill>
              </a:rPr>
              <a:t> 정의 및 절차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프로젝트 적용방안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34296" y="1266824"/>
            <a:ext cx="9342000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잠재적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사고 원인 파악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45914"/>
              </p:ext>
            </p:extLst>
          </p:nvPr>
        </p:nvGraphicFramePr>
        <p:xfrm>
          <a:off x="11134296" y="6677025"/>
          <a:ext cx="3145473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93">
                  <a:extLst>
                    <a:ext uri="{9D8B030D-6E8A-4147-A177-3AD203B41FA5}">
                      <a16:colId xmlns:a16="http://schemas.microsoft.com/office/drawing/2014/main" val="3352108928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3183569779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31207542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교통사고 데이터의 변수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세부 항목 개수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95815"/>
                  </a:ext>
                </a:extLst>
              </a:tr>
              <a:tr h="2590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사고일시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6294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6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0603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489703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22948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시군구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258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64198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33180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사고유형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74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39674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법규위반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0090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노면상태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0199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기상상태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74915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도로형태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79688"/>
                  </a:ext>
                </a:extLst>
              </a:tr>
              <a:tr h="2590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가해운전자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차종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8741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5798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연령대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42469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61991"/>
                  </a:ext>
                </a:extLst>
              </a:tr>
              <a:tr h="2590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피해운전자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차종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8644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2872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연령대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4881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38963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68160"/>
              </p:ext>
            </p:extLst>
          </p:nvPr>
        </p:nvGraphicFramePr>
        <p:xfrm>
          <a:off x="11139487" y="1724025"/>
          <a:ext cx="9313618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212117403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458599418"/>
                    </a:ext>
                  </a:extLst>
                </a:gridCol>
                <a:gridCol w="1581670">
                  <a:extLst>
                    <a:ext uri="{9D8B030D-6E8A-4147-A177-3AD203B41FA5}">
                      <a16:colId xmlns:a16="http://schemas.microsoft.com/office/drawing/2014/main" val="1959408355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3937476516"/>
                    </a:ext>
                  </a:extLst>
                </a:gridCol>
              </a:tblGrid>
              <a:tr h="28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FMEA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고 위험 프로세스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잠재적 고장 유형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57834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교통사고 데이터의 변수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세부 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157786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사고일시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2018~2023 / 1~12/ 1~31/ 0~23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30450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05166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6-7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시군구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권선구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영통구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장안구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팔달구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고색동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망포동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80139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사망사고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중상사고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경상사고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부상신고사고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54134"/>
                  </a:ext>
                </a:extLst>
              </a:tr>
              <a:tr h="2858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9-10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사고유형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차대사람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1872"/>
                  </a:ext>
                </a:extLst>
              </a:tr>
              <a:tr h="285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정면충돌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공작물충돌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보도통행중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등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69097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법규위반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교차로운행방법위반</a:t>
                      </a:r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+mn-ea"/>
                          <a:ea typeface="+mn-ea"/>
                        </a:rPr>
                        <a:t>불법유턴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1786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노면상태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건조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젖음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습기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적설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결빙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7565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기상상태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맑음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흐림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55503"/>
                  </a:ext>
                </a:extLst>
              </a:tr>
              <a:tr h="3026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도로형태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교차로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교차로부근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단일로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고가도로위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주차장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주차장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 항목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35388"/>
                  </a:ext>
                </a:extLst>
              </a:tr>
              <a:tr h="2858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-22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가해운전자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피해운전자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승용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승합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원동기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화물 등 최대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 항목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7909"/>
                  </a:ext>
                </a:extLst>
              </a:tr>
              <a:tr h="285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기타불명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미분류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5129"/>
                  </a:ext>
                </a:extLst>
              </a:tr>
              <a:tr h="285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50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60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70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80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90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미분류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61779"/>
                  </a:ext>
                </a:extLst>
              </a:tr>
              <a:tr h="285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기타불명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상해없음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50157"/>
                  </a:ext>
                </a:extLst>
              </a:tr>
            </a:tbl>
          </a:graphicData>
        </a:graphic>
      </p:graphicFrame>
      <p:sp>
        <p:nvSpPr>
          <p:cNvPr id="27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8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우선순위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수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18" name="직사각형 17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0073"/>
              </p:ext>
            </p:extLst>
          </p:nvPr>
        </p:nvGraphicFramePr>
        <p:xfrm>
          <a:off x="1309687" y="-3609975"/>
          <a:ext cx="76263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055">
                  <a:extLst>
                    <a:ext uri="{9D8B030D-6E8A-4147-A177-3AD203B41FA5}">
                      <a16:colId xmlns:a16="http://schemas.microsoft.com/office/drawing/2014/main" val="2193789861"/>
                    </a:ext>
                  </a:extLst>
                </a:gridCol>
                <a:gridCol w="2487930">
                  <a:extLst>
                    <a:ext uri="{9D8B030D-6E8A-4147-A177-3AD203B41FA5}">
                      <a16:colId xmlns:a16="http://schemas.microsoft.com/office/drawing/2014/main" val="2420158043"/>
                    </a:ext>
                  </a:extLst>
                </a:gridCol>
                <a:gridCol w="1537017">
                  <a:extLst>
                    <a:ext uri="{9D8B030D-6E8A-4147-A177-3AD203B41FA5}">
                      <a16:colId xmlns:a16="http://schemas.microsoft.com/office/drawing/2014/main" val="2690719239"/>
                    </a:ext>
                  </a:extLst>
                </a:gridCol>
                <a:gridCol w="2227580">
                  <a:extLst>
                    <a:ext uri="{9D8B030D-6E8A-4147-A177-3AD203B41FA5}">
                      <a16:colId xmlns:a16="http://schemas.microsoft.com/office/drawing/2014/main" val="694715223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26121246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계산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스케일 조정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_RANK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1361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65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심각도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항목별 평균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ECLO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1~12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기준 값이 클수록 높은 순위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큰 값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작은 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1~269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5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발생도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세부 항목별 총 사고발생 건수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1~25,475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기준 값이 클수록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높은 순위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큰 값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작은 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94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검출도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변수 별 총 사고발생 건수의 분산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5,016~123,575,729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기준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값이 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수록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높은 순위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작은 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분산이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크다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사고건수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값의 분배 차이가 크다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사고 발생에 해당 변수의 영향이 크다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검출도가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높다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741340"/>
                  </a:ext>
                </a:extLst>
              </a:tr>
              <a:tr h="1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RPN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심각도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X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발생도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X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검출도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작을수록 위험 우선순위 높음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129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053926" y="-1552575"/>
            <a:ext cx="4311600" cy="498751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파이썬으로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심각도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발생도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검출도 계산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결과 값의 범위가 너무 상이하므로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각 값에 순위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(RANK)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매겨 정규화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같은 범위로 변경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엑셀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RANK.AVG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같은 값이 여러 개일 경우 중간 순위 리턴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심각도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발생도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검출도의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정규화된 값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(rank)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곱해서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위험 우선순위 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(RPN)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&gt; RPN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의 값이 작을수록 위험 우선순위가 높음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심각도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발생도는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세부 항목 별이고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검출도는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변수 별로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계산되었으므로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 별로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“RPN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총합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 항목 개수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구해서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평균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RPN(=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변수 별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RPN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총합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세부 항목 개수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구함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&gt; 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사고유형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RPN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값이 가장 작음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&gt;&gt; 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사고유형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기준으로 데이터 분석한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데이콘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코드 참고하여 이후 과정 진행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90587" y="2069425"/>
            <a:ext cx="8915400" cy="1559601"/>
            <a:chOff x="890587" y="2069425"/>
            <a:chExt cx="8915400" cy="155960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0587" y="2069425"/>
              <a:ext cx="2895600" cy="1559601"/>
              <a:chOff x="1004887" y="2069425"/>
              <a:chExt cx="2667000" cy="155960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0048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심각도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(Severity, S)</a:t>
                </a: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고장 모드가 발생했을 때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그 영향의 심각성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0048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세부 항목 별 평균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+mn-ea"/>
                  </a:rPr>
                  <a:t>ECLO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048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사고의 사상자수를 기준으로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ECLO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를 계산하여 변수의 세부 항목 별 평균 값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900487" y="2069425"/>
              <a:ext cx="2895600" cy="1559601"/>
              <a:chOff x="4014787" y="2069425"/>
              <a:chExt cx="2667000" cy="155960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0147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발생도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(Occurrence, O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고장 모드가 발생할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가능성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0147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세부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항목별 총 사고발생 건수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0147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각 사고 데이터를 사고발생 건수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‘1’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로 산정하여 변수의 세부 항목 별 총합 추출 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910387" y="2069425"/>
              <a:ext cx="2895600" cy="1559601"/>
              <a:chOff x="7024687" y="2069425"/>
              <a:chExt cx="2667000" cy="155960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0246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검출도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(Detection, D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잠재적인 고장 모드가 발생했을 때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이를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검출할 수 있는 능력의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정도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246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변수 별 총 사고발생 건수의 분산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0246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변수의 세부 항목 별로 계산된 총 사고발생 건수를 기준으로 변수 별 분산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890587" y="3662440"/>
            <a:ext cx="8915400" cy="499985"/>
            <a:chOff x="890587" y="3705225"/>
            <a:chExt cx="8915400" cy="499985"/>
          </a:xfrm>
        </p:grpSpPr>
        <p:sp>
          <p:nvSpPr>
            <p:cNvPr id="8" name="이등변 삼각형 7"/>
            <p:cNvSpPr/>
            <p:nvPr/>
          </p:nvSpPr>
          <p:spPr>
            <a:xfrm rot="10800000">
              <a:off x="890587" y="3727333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2112" y="3705225"/>
              <a:ext cx="3432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계산 결과 스케일 조정</a:t>
              </a:r>
              <a:endParaRPr lang="en-US" altLang="ko-KR" sz="14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각 항목의 범위를 </a:t>
              </a:r>
              <a:r>
                <a:rPr lang="en-US" altLang="ko-KR" sz="1000" dirty="0" smtClean="0">
                  <a:solidFill>
                    <a:schemeClr val="accent5">
                      <a:lumMod val="50000"/>
                    </a:schemeClr>
                  </a:solidFill>
                </a:rPr>
                <a:t>RANK </a:t>
              </a:r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함수를 통해 </a:t>
              </a:r>
              <a:r>
                <a:rPr lang="en-US" altLang="ko-KR" sz="1000" dirty="0" smtClean="0">
                  <a:solidFill>
                    <a:schemeClr val="accent5">
                      <a:lumMod val="50000"/>
                    </a:schemeClr>
                  </a:solidFill>
                </a:rPr>
                <a:t>1~269 </a:t>
              </a:r>
              <a:r>
                <a:rPr lang="ko-KR" altLang="en-US" sz="1000" dirty="0" smtClean="0">
                  <a:solidFill>
                    <a:schemeClr val="accent5">
                      <a:lumMod val="50000"/>
                    </a:schemeClr>
                  </a:solidFill>
                </a:rPr>
                <a:t>사이로 조정</a:t>
              </a:r>
              <a:endParaRPr lang="ko-KR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9082086" y="-3239175"/>
            <a:ext cx="6283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solidFill>
                  <a:srgbClr val="374151"/>
                </a:solidFill>
                <a:latin typeface="inherit"/>
              </a:rPr>
              <a:t>스케일 조정 </a:t>
            </a:r>
            <a:r>
              <a:rPr lang="en-US" altLang="ko-KR" b="1" dirty="0">
                <a:solidFill>
                  <a:srgbClr val="374151"/>
                </a:solidFill>
                <a:latin typeface="inherit"/>
              </a:rPr>
              <a:t>(Scaling):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 데이터 범위를 특정 범위로 조정합니다</a:t>
            </a:r>
            <a:r>
              <a:rPr lang="en-US" altLang="ko-KR" dirty="0">
                <a:solidFill>
                  <a:srgbClr val="374151"/>
                </a:solidFill>
                <a:latin typeface="HelveticaNeu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예를 들어</a:t>
            </a:r>
            <a:r>
              <a:rPr lang="en-US" altLang="ko-KR" dirty="0">
                <a:solidFill>
                  <a:srgbClr val="374151"/>
                </a:solidFill>
                <a:latin typeface="HelveticaNeu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데이터를 </a:t>
            </a:r>
            <a:r>
              <a:rPr lang="en-US" altLang="ko-KR" dirty="0">
                <a:solidFill>
                  <a:srgbClr val="374151"/>
                </a:solidFill>
                <a:latin typeface="HelveticaNeue"/>
              </a:rPr>
              <a:t>0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과 </a:t>
            </a:r>
            <a:r>
              <a:rPr lang="en-US" altLang="ko-KR" dirty="0">
                <a:solidFill>
                  <a:srgbClr val="374151"/>
                </a:solidFill>
                <a:latin typeface="HelveticaNeue"/>
              </a:rPr>
              <a:t>1 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사이의 범위로 </a:t>
            </a:r>
            <a:r>
              <a:rPr lang="ko-KR" altLang="en-US" dirty="0" err="1">
                <a:solidFill>
                  <a:srgbClr val="374151"/>
                </a:solidFill>
                <a:latin typeface="HelveticaNeue"/>
              </a:rPr>
              <a:t>스케일링할</a:t>
            </a:r>
            <a:r>
              <a:rPr lang="ko-KR" altLang="en-US" dirty="0">
                <a:solidFill>
                  <a:srgbClr val="374151"/>
                </a:solidFill>
                <a:latin typeface="HelveticaNeue"/>
              </a:rPr>
              <a:t> 수 있습니다</a:t>
            </a:r>
            <a:r>
              <a:rPr lang="en-US" altLang="ko-KR" dirty="0" smtClean="0">
                <a:solidFill>
                  <a:srgbClr val="374151"/>
                </a:solidFill>
                <a:latin typeface="HelveticaNeue"/>
              </a:rPr>
              <a:t>.</a:t>
            </a:r>
          </a:p>
          <a:p>
            <a:pPr fontAlgn="base"/>
            <a:r>
              <a:rPr lang="en-US" altLang="ko-KR" b="1" dirty="0" smtClean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출처</a:t>
            </a:r>
            <a:r>
              <a:rPr lang="en-US" altLang="ko-KR" b="1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노이즈 제거와 데이터 정규화</a:t>
            </a:r>
            <a:r>
              <a:rPr lang="en-US" altLang="ko-KR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|</a:t>
            </a:r>
            <a:r>
              <a:rPr lang="ko-KR" altLang="en-US" b="1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작성자</a:t>
            </a:r>
            <a:r>
              <a:rPr lang="ko-KR" altLang="en-US" dirty="0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374151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3"/>
              </a:rPr>
              <a:t>포톤게이즈</a:t>
            </a:r>
            <a:endParaRPr lang="ko-KR" altLang="en-US" b="0" i="0" dirty="0">
              <a:solidFill>
                <a:srgbClr val="374151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90587" y="4870501"/>
            <a:ext cx="8915400" cy="499985"/>
            <a:chOff x="890587" y="4957839"/>
            <a:chExt cx="8915400" cy="499985"/>
          </a:xfrm>
        </p:grpSpPr>
        <p:sp>
          <p:nvSpPr>
            <p:cNvPr id="36" name="이등변 삼각형 35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446" y="4957839"/>
              <a:ext cx="4589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</a:rPr>
                <a:t>“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변수 별</a:t>
              </a:r>
              <a:r>
                <a:rPr lang="en-US" altLang="ko-KR" sz="1400" b="1" dirty="0" smtClean="0">
                  <a:solidFill>
                    <a:schemeClr val="accent2"/>
                  </a:solidFill>
                </a:rPr>
                <a:t>”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 위험 우선순위 수 계산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위험 우선순위 수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=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위험 우선순위 수 합계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/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세부 항목 개수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90587" y="4249763"/>
            <a:ext cx="8915400" cy="499985"/>
            <a:chOff x="890587" y="4957839"/>
            <a:chExt cx="8915400" cy="499985"/>
          </a:xfrm>
        </p:grpSpPr>
        <p:sp>
          <p:nvSpPr>
            <p:cNvPr id="51" name="이등변 삼각형 50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26698" y="4957839"/>
              <a:ext cx="3243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</a:rPr>
                <a:t>“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세부 항목 별</a:t>
              </a:r>
              <a:r>
                <a:rPr lang="en-US" altLang="ko-KR" sz="1400" b="1" dirty="0" smtClean="0">
                  <a:solidFill>
                    <a:schemeClr val="accent2"/>
                  </a:solidFill>
                </a:rPr>
                <a:t>”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 위험 우선순위 수 계산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위험 우선순위 수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=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심각도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x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발생도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x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검출도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04874" y="5491240"/>
            <a:ext cx="8915400" cy="499985"/>
            <a:chOff x="890587" y="4957839"/>
            <a:chExt cx="8915400" cy="499985"/>
          </a:xfrm>
        </p:grpSpPr>
        <p:sp>
          <p:nvSpPr>
            <p:cNvPr id="54" name="이등변 삼각형 53"/>
            <p:cNvSpPr/>
            <p:nvPr/>
          </p:nvSpPr>
          <p:spPr>
            <a:xfrm rot="10800000">
              <a:off x="890587" y="4979947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62067" y="4957839"/>
              <a:ext cx="4772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2"/>
                  </a:solidFill>
                </a:rPr>
                <a:t>위험 우선순위 수 정렬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accent2"/>
                  </a:solidFill>
                </a:rPr>
                <a:t>RANK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함수를 통해 계산된 결과이므로 값이 작을수록 교통사고에 대한 영향이 큼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90587" y="6067425"/>
            <a:ext cx="8915400" cy="716826"/>
            <a:chOff x="1042987" y="2866557"/>
            <a:chExt cx="2895600" cy="716826"/>
          </a:xfrm>
        </p:grpSpPr>
        <p:sp>
          <p:nvSpPr>
            <p:cNvPr id="57" name="직사각형 56"/>
            <p:cNvSpPr/>
            <p:nvPr/>
          </p:nvSpPr>
          <p:spPr>
            <a:xfrm>
              <a:off x="1042987" y="2866557"/>
              <a:ext cx="2895600" cy="324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위험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우선순위 수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(RPN : Risk Priority Number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)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상위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 변수</a:t>
              </a:r>
              <a:endParaRPr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2987" y="3187383"/>
              <a:ext cx="2895600" cy="3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36000" rtlCol="0" anchor="t"/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사고유형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차대차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차대사람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</a:rPr>
                <a:t>차량단독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성별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사고내용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기상상태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상해정도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17333"/>
              </p:ext>
            </p:extLst>
          </p:nvPr>
        </p:nvGraphicFramePr>
        <p:xfrm>
          <a:off x="11053926" y="3528358"/>
          <a:ext cx="3267758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488">
                  <a:extLst>
                    <a:ext uri="{9D8B030D-6E8A-4147-A177-3AD203B41FA5}">
                      <a16:colId xmlns:a16="http://schemas.microsoft.com/office/drawing/2014/main" val="1471015404"/>
                    </a:ext>
                  </a:extLst>
                </a:gridCol>
                <a:gridCol w="1431135">
                  <a:extLst>
                    <a:ext uri="{9D8B030D-6E8A-4147-A177-3AD203B41FA5}">
                      <a16:colId xmlns:a16="http://schemas.microsoft.com/office/drawing/2014/main" val="1972835760"/>
                    </a:ext>
                  </a:extLst>
                </a:gridCol>
                <a:gridCol w="1431135">
                  <a:extLst>
                    <a:ext uri="{9D8B030D-6E8A-4147-A177-3AD203B41FA5}">
                      <a16:colId xmlns:a16="http://schemas.microsoft.com/office/drawing/2014/main" val="2757764185"/>
                    </a:ext>
                  </a:extLst>
                </a:gridCol>
              </a:tblGrid>
              <a:tr h="196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RPN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변수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79639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사고유형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사고유형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02258362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가해운전자 성별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가해운전자 성별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34897627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사고내용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84783814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기상상태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기상상태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821249973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가해운전자 상해정도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가해운전자 상해정도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02791463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시군구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081687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노면상태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노면상태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020609348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법규위반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법규위반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11351648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피해운전자 상해정도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피해운전자 상해정도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517702133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사고일시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543640219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피해운전자 성별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피해운전자 성별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74525441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val="363075355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도로형태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도로형태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11773668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가해운전자 차종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가해운전자 차종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824687318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사고일시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172902539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사고일시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933889293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피해운전자 차종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피해운전자 차종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1196505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가해운전자 연령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가해운전자 연령대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466967458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피해운전자 연령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피해운전자 연령대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795558880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사고유형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사고유형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세부분류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30401860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사고일시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17013239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시군구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38368321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68196" y="1962825"/>
            <a:ext cx="9360183" cy="49428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1200" dirty="0">
              <a:solidFill>
                <a:srgbClr val="D1617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7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75422"/>
              </p:ext>
            </p:extLst>
          </p:nvPr>
        </p:nvGraphicFramePr>
        <p:xfrm>
          <a:off x="852487" y="2507069"/>
          <a:ext cx="8915401" cy="424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0">
                  <a:extLst>
                    <a:ext uri="{9D8B030D-6E8A-4147-A177-3AD203B41FA5}">
                      <a16:colId xmlns:a16="http://schemas.microsoft.com/office/drawing/2014/main" val="1222496542"/>
                    </a:ext>
                  </a:extLst>
                </a:gridCol>
                <a:gridCol w="1526780">
                  <a:extLst>
                    <a:ext uri="{9D8B030D-6E8A-4147-A177-3AD203B41FA5}">
                      <a16:colId xmlns:a16="http://schemas.microsoft.com/office/drawing/2014/main" val="1785264123"/>
                    </a:ext>
                  </a:extLst>
                </a:gridCol>
                <a:gridCol w="1604209">
                  <a:extLst>
                    <a:ext uri="{9D8B030D-6E8A-4147-A177-3AD203B41FA5}">
                      <a16:colId xmlns:a16="http://schemas.microsoft.com/office/drawing/2014/main" val="2542983954"/>
                    </a:ext>
                  </a:extLst>
                </a:gridCol>
                <a:gridCol w="1781741">
                  <a:extLst>
                    <a:ext uri="{9D8B030D-6E8A-4147-A177-3AD203B41FA5}">
                      <a16:colId xmlns:a16="http://schemas.microsoft.com/office/drawing/2014/main" val="848761797"/>
                    </a:ext>
                  </a:extLst>
                </a:gridCol>
                <a:gridCol w="1565495">
                  <a:extLst>
                    <a:ext uri="{9D8B030D-6E8A-4147-A177-3AD203B41FA5}">
                      <a16:colId xmlns:a16="http://schemas.microsoft.com/office/drawing/2014/main" val="3316223559"/>
                    </a:ext>
                  </a:extLst>
                </a:gridCol>
                <a:gridCol w="1982756">
                  <a:extLst>
                    <a:ext uri="{9D8B030D-6E8A-4147-A177-3AD203B41FA5}">
                      <a16:colId xmlns:a16="http://schemas.microsoft.com/office/drawing/2014/main" val="780724181"/>
                    </a:ext>
                  </a:extLst>
                </a:gridCol>
              </a:tblGrid>
              <a:tr h="3236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평균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ECLO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 사고발생 건수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사고발생 건수의 분산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500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4.707165733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36,467.07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280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4.198241329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20,470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85,664,138.00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866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1.137581894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1,679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106053380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11.848314610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1335065089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6.614870373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41690905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3.784612626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123,575,729.30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1792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4.818565592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2772158600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3.829039813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854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/>
                </a:tc>
                <a:extLst>
                  <a:ext uri="{0D108BD9-81ED-4DB2-BD59-A6C34878D82A}">
                    <a16:rowId xmlns:a16="http://schemas.microsoft.com/office/drawing/2014/main" val="3060980629"/>
                  </a:ext>
                </a:extLst>
              </a:tr>
              <a:tr h="32364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9537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3.841607565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846</a:t>
                      </a: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40,063,058.57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9605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9" name="직사각형 8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12887" y="-1812500"/>
            <a:ext cx="8915400" cy="1559601"/>
            <a:chOff x="890587" y="2069425"/>
            <a:chExt cx="8915400" cy="1559601"/>
          </a:xfrm>
        </p:grpSpPr>
        <p:grpSp>
          <p:nvGrpSpPr>
            <p:cNvPr id="29" name="그룹 28"/>
            <p:cNvGrpSpPr/>
            <p:nvPr/>
          </p:nvGrpSpPr>
          <p:grpSpPr>
            <a:xfrm>
              <a:off x="890587" y="2069425"/>
              <a:ext cx="2895600" cy="1559601"/>
              <a:chOff x="1004887" y="2069425"/>
              <a:chExt cx="2667000" cy="155960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0048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  <a:latin typeface="+mn-ea"/>
                  </a:rPr>
                  <a:t>심각도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(Severity, S)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고장 모드가 발생했을 때 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그 영향의 심각성</a:t>
                </a:r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0048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</a:rPr>
                  <a:t>세부 항목 별 평균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ECLO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0048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사고의 사상자수를 기준으로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ECLO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를 계산하여 변수의 세부 항목 별 평균 값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900487" y="2069425"/>
              <a:ext cx="2895600" cy="1559601"/>
              <a:chOff x="4014787" y="2069425"/>
              <a:chExt cx="2667000" cy="155960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0147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발생도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(Occurrence, O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고장 모드가 발생할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가능성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0147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</a:rPr>
                  <a:t>세부 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+mn-ea"/>
                  </a:rPr>
                  <a:t>항목별 총 사고발생 건수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0147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각 사고 데이터를 사고발생 건수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‘1’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로 산정하여 변수의 세부 항목 별 총합 추출 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910387" y="2069425"/>
              <a:ext cx="2895600" cy="1559601"/>
              <a:chOff x="7024687" y="2069425"/>
              <a:chExt cx="2667000" cy="155960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024687" y="2069425"/>
                <a:ext cx="2667000" cy="6447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검출도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(Detection, D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잠재적인 고장 모드가 발생했을 때 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이를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+mn-ea"/>
                  </a:rPr>
                  <a:t>검출할 수 있는 능력의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정도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24687" y="2714157"/>
                <a:ext cx="2667000" cy="324000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+mn-ea"/>
                  </a:rPr>
                  <a:t>변수 별 총 사고발생 건수의 분산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024687" y="3034984"/>
                <a:ext cx="2667000" cy="594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bIns="36000" rtlCol="0" anchor="t"/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변수의 세부 항목 별로 계산된 총 사고발생 건수를 기준으로 변수 별 분산 추출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세부 항목 별 평균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ECLO,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총 사고발생 건수 및 변수 별 총 사고발생 건수의 분산 추출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7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7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18822"/>
              </p:ext>
            </p:extLst>
          </p:nvPr>
        </p:nvGraphicFramePr>
        <p:xfrm>
          <a:off x="852487" y="2507069"/>
          <a:ext cx="8917800" cy="424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224965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284052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7407340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22484877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2901574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223665210"/>
                    </a:ext>
                  </a:extLst>
                </a:gridCol>
                <a:gridCol w="1755000">
                  <a:extLst>
                    <a:ext uri="{9D8B030D-6E8A-4147-A177-3AD203B41FA5}">
                      <a16:colId xmlns:a16="http://schemas.microsoft.com/office/drawing/2014/main" val="550569106"/>
                    </a:ext>
                  </a:extLst>
                </a:gridCol>
              </a:tblGrid>
              <a:tr h="3236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스케일 조정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위험 우선순위 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심각도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검출도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500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422,415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280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27,090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866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부상신고사고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468,464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33808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사망사고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9,073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65089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144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중상사고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905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11,163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61792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8600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68,150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80629"/>
                  </a:ext>
                </a:extLst>
              </a:tr>
              <a:tr h="323640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9537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피해자없음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1,329,261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9605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9" name="직사각형 8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90587" y="-1312961"/>
            <a:ext cx="8915400" cy="1087308"/>
            <a:chOff x="890587" y="3662440"/>
            <a:chExt cx="8915400" cy="1087308"/>
          </a:xfrm>
        </p:grpSpPr>
        <p:grpSp>
          <p:nvGrpSpPr>
            <p:cNvPr id="13" name="그룹 12"/>
            <p:cNvGrpSpPr/>
            <p:nvPr/>
          </p:nvGrpSpPr>
          <p:grpSpPr>
            <a:xfrm>
              <a:off x="890587" y="3662440"/>
              <a:ext cx="8915400" cy="499985"/>
              <a:chOff x="890587" y="3705225"/>
              <a:chExt cx="8915400" cy="499985"/>
            </a:xfrm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890587" y="3727333"/>
                <a:ext cx="8915400" cy="477877"/>
              </a:xfrm>
              <a:prstGeom prst="triangle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632112" y="3705225"/>
                <a:ext cx="3432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계산 결과 스케일 조정</a:t>
                </a:r>
                <a:endPara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각 항목의 범위를 </a:t>
                </a:r>
                <a:r>
                  <a:rPr lang="en-US" altLang="ko-KR" sz="1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RANK </a:t>
                </a:r>
                <a:r>
                  <a:rPr lang="ko-KR" altLang="en-US" sz="1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함수를 통해 </a:t>
                </a:r>
                <a:r>
                  <a:rPr lang="en-US" altLang="ko-KR" sz="1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1~269 </a:t>
                </a:r>
                <a:r>
                  <a:rPr lang="ko-KR" altLang="en-US" sz="1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사이로 조정</a:t>
                </a:r>
                <a:endParaRPr lang="ko-KR" altLang="en-US" sz="1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0587" y="4249763"/>
              <a:ext cx="8915400" cy="499985"/>
              <a:chOff x="890587" y="4957839"/>
              <a:chExt cx="8915400" cy="499985"/>
            </a:xfrm>
          </p:grpSpPr>
          <p:sp>
            <p:nvSpPr>
              <p:cNvPr id="21" name="이등변 삼각형 20"/>
              <p:cNvSpPr/>
              <p:nvPr/>
            </p:nvSpPr>
            <p:spPr>
              <a:xfrm rot="10800000">
                <a:off x="890587" y="4979947"/>
                <a:ext cx="8915400" cy="477877"/>
              </a:xfrm>
              <a:prstGeom prst="triangle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26698" y="4957839"/>
                <a:ext cx="3243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/>
                    </a:solidFill>
                  </a:rPr>
                  <a:t>“</a:t>
                </a:r>
                <a:r>
                  <a:rPr lang="ko-KR" altLang="en-US" sz="1400" b="1" dirty="0" smtClean="0">
                    <a:solidFill>
                      <a:schemeClr val="accent2"/>
                    </a:solidFill>
                  </a:rPr>
                  <a:t>세부 항목 별</a:t>
                </a:r>
                <a:r>
                  <a:rPr lang="en-US" altLang="ko-KR" sz="1400" b="1" dirty="0" smtClean="0">
                    <a:solidFill>
                      <a:schemeClr val="accent2"/>
                    </a:solidFill>
                  </a:rPr>
                  <a:t>”</a:t>
                </a:r>
                <a:r>
                  <a:rPr lang="ko-KR" altLang="en-US" sz="1400" b="1" dirty="0" smtClean="0">
                    <a:solidFill>
                      <a:schemeClr val="accent2"/>
                    </a:solidFill>
                  </a:rPr>
                  <a:t> 위험 우선순위 수 계산</a:t>
                </a:r>
                <a:endParaRPr lang="en-US" altLang="ko-KR" sz="1400" b="1" dirty="0" smtClean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accent2"/>
                    </a:solidFill>
                  </a:rPr>
                  <a:t>위험 우선순위 수 </a:t>
                </a:r>
                <a:r>
                  <a:rPr lang="en-US" altLang="ko-KR" sz="1000" dirty="0" smtClean="0">
                    <a:solidFill>
                      <a:schemeClr val="accent2"/>
                    </a:solidFill>
                  </a:rPr>
                  <a:t>= </a:t>
                </a:r>
                <a:r>
                  <a:rPr lang="ko-KR" altLang="en-US" sz="1000" dirty="0" smtClean="0">
                    <a:solidFill>
                      <a:schemeClr val="accent2"/>
                    </a:solidFill>
                  </a:rPr>
                  <a:t>심각도 </a:t>
                </a:r>
                <a:r>
                  <a:rPr lang="en-US" altLang="ko-KR" sz="1000" dirty="0" smtClean="0">
                    <a:solidFill>
                      <a:schemeClr val="accent2"/>
                    </a:solidFill>
                  </a:rPr>
                  <a:t>x </a:t>
                </a:r>
                <a:r>
                  <a:rPr lang="ko-KR" altLang="en-US" sz="1000" dirty="0" smtClean="0">
                    <a:solidFill>
                      <a:schemeClr val="accent2"/>
                    </a:solidFill>
                  </a:rPr>
                  <a:t>발생도 </a:t>
                </a:r>
                <a:r>
                  <a:rPr lang="en-US" altLang="ko-KR" sz="1000" dirty="0" smtClean="0">
                    <a:solidFill>
                      <a:schemeClr val="accent2"/>
                    </a:solidFill>
                  </a:rPr>
                  <a:t>x </a:t>
                </a:r>
                <a:r>
                  <a:rPr lang="ko-KR" altLang="en-US" sz="1000" dirty="0" smtClean="0">
                    <a:solidFill>
                      <a:schemeClr val="accent2"/>
                    </a:solidFill>
                  </a:rPr>
                  <a:t>검출도</a:t>
                </a:r>
                <a:endParaRPr lang="ko-KR" altLang="en-US" sz="10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세부 항목 별 계산 결과 스케일 조정 및 위험 우선순위 수 계산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9" name="직사각형 8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83443" y="-2107648"/>
            <a:ext cx="8929687" cy="1913750"/>
            <a:chOff x="11444287" y="2701783"/>
            <a:chExt cx="8929687" cy="1913750"/>
          </a:xfrm>
        </p:grpSpPr>
        <p:sp>
          <p:nvSpPr>
            <p:cNvPr id="29" name="이등변 삼각형 28"/>
            <p:cNvSpPr/>
            <p:nvPr/>
          </p:nvSpPr>
          <p:spPr>
            <a:xfrm rot="10800000">
              <a:off x="11444287" y="2723891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07146" y="2701783"/>
              <a:ext cx="4589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</a:rPr>
                <a:t>“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변수 별</a:t>
              </a:r>
              <a:r>
                <a:rPr lang="en-US" altLang="ko-KR" sz="1400" b="1" dirty="0" smtClean="0">
                  <a:solidFill>
                    <a:schemeClr val="accent2"/>
                  </a:solidFill>
                </a:rPr>
                <a:t>”</a:t>
              </a:r>
              <a:r>
                <a:rPr lang="ko-KR" altLang="en-US" sz="1400" b="1" dirty="0" smtClean="0">
                  <a:solidFill>
                    <a:schemeClr val="accent2"/>
                  </a:solidFill>
                </a:rPr>
                <a:t> 위험 우선순위 수 계산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위험 우선순위 수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=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위험 우선순위 수 합계 </a:t>
              </a:r>
              <a:r>
                <a:rPr lang="en-US" altLang="ko-KR" sz="1000" dirty="0" smtClean="0">
                  <a:solidFill>
                    <a:schemeClr val="accent2"/>
                  </a:solidFill>
                </a:rPr>
                <a:t>/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변수 별 세부 항목 개수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1458574" y="3344630"/>
              <a:ext cx="8915400" cy="477877"/>
            </a:xfrm>
            <a:prstGeom prst="triangle">
              <a:avLst/>
            </a:prstGeom>
            <a:gradFill>
              <a:gsLst>
                <a:gs pos="100000">
                  <a:schemeClr val="bg1"/>
                </a:gs>
                <a:gs pos="1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658293" y="3322522"/>
              <a:ext cx="4515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2"/>
                  </a:solidFill>
                </a:rPr>
                <a:t>위험 우선순위 수 정렬</a:t>
              </a:r>
              <a:endParaRPr lang="en-US" altLang="ko-KR" sz="1400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accent2"/>
                  </a:solidFill>
                </a:rPr>
                <a:t>RANK </a:t>
              </a:r>
              <a:r>
                <a:rPr lang="ko-KR" altLang="en-US" sz="1000" dirty="0" smtClean="0">
                  <a:solidFill>
                    <a:schemeClr val="accent2"/>
                  </a:solidFill>
                </a:rPr>
                <a:t>함수를 통해 계산된 결과이므로 작을수록 교통사고에 대한 영향이 큼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444287" y="3898707"/>
              <a:ext cx="8915400" cy="3240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위험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우선순위 수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(RPN : Risk Priority Number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)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상위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개 변수</a:t>
              </a:r>
              <a:endParaRPr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444287" y="4219533"/>
              <a:ext cx="8915400" cy="3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36000" rtlCol="0" anchor="t"/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b="1" dirty="0">
                  <a:solidFill>
                    <a:srgbClr val="FF0000"/>
                  </a:solidFill>
                  <a:latin typeface="+mn-ea"/>
                </a:rPr>
                <a:t>사고유형</a:t>
              </a:r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+mn-ea"/>
                </a:rPr>
                <a:t>차대차</a:t>
              </a:r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+mn-ea"/>
                </a:rPr>
                <a:t>차대사람</a:t>
              </a:r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+mn-ea"/>
                </a:rPr>
                <a:t>차량단독</a:t>
              </a:r>
              <a:r>
                <a:rPr lang="en-US" altLang="ko-KR" sz="1200" b="1" dirty="0">
                  <a:solidFill>
                    <a:srgbClr val="FF0000"/>
                  </a:solidFill>
                  <a:latin typeface="+mn-ea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성별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사고내용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기상상태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가해운전자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상해정도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06442"/>
              </p:ext>
            </p:extLst>
          </p:nvPr>
        </p:nvGraphicFramePr>
        <p:xfrm>
          <a:off x="852487" y="2545905"/>
          <a:ext cx="8873400" cy="420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680">
                  <a:extLst>
                    <a:ext uri="{9D8B030D-6E8A-4147-A177-3AD203B41FA5}">
                      <a16:colId xmlns:a16="http://schemas.microsoft.com/office/drawing/2014/main" val="672840522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3401910981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477041443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1129015745"/>
                    </a:ext>
                  </a:extLst>
                </a:gridCol>
                <a:gridCol w="1774680">
                  <a:extLst>
                    <a:ext uri="{9D8B030D-6E8A-4147-A177-3AD203B41FA5}">
                      <a16:colId xmlns:a16="http://schemas.microsoft.com/office/drawing/2014/main" val="550569106"/>
                    </a:ext>
                  </a:extLst>
                </a:gridCol>
              </a:tblGrid>
              <a:tr h="32364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세부 항목 개수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 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RPN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합계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합계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306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사고유형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79,697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26,565.50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1807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252,425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84,141.67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6625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사고내용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507,938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126,984.38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85681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기상상태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1,084,112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180,685.25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10344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1,323,569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220,594.83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81386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1,246,094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311,523.50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51313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노면상태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2,531,556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361,650.86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35751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법규위반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9,768,060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888,005.45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8105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피해운전자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상해정도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7,505,046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938,130.70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95362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5,674,442 </a:t>
                      </a: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945,740.25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7388"/>
                  </a:ext>
                </a:extLst>
              </a:tr>
              <a:tr h="3236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52325"/>
                  </a:ext>
                </a:extLst>
              </a:tr>
              <a:tr h="3236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252,975,208 </a:t>
                      </a: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4,517,414.42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038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위험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우선순위 수 계산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변수 별 위험 우선순위 수 계산 및 정렬 </a:t>
            </a:r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9" name="직사각형 8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1215687" y="-613725"/>
            <a:ext cx="89154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train</a:t>
            </a:r>
            <a:r>
              <a:rPr lang="ko-KR" altLang="en-US" dirty="0"/>
              <a:t> : 대구 + 전국 // </a:t>
            </a:r>
            <a:r>
              <a:rPr lang="ko-KR" altLang="en-US" dirty="0" err="1"/>
              <a:t>test</a:t>
            </a:r>
            <a:r>
              <a:rPr lang="ko-KR" altLang="en-US" dirty="0"/>
              <a:t> : 대구[ECLO]</a:t>
            </a:r>
          </a:p>
          <a:p>
            <a:endParaRPr lang="ko-KR" altLang="en-US" dirty="0"/>
          </a:p>
          <a:p>
            <a:r>
              <a:rPr lang="ko-KR" altLang="en-US" dirty="0"/>
              <a:t>2. </a:t>
            </a:r>
            <a:r>
              <a:rPr lang="ko-KR" altLang="en-US" dirty="0" err="1"/>
              <a:t>사고일시</a:t>
            </a:r>
            <a:r>
              <a:rPr lang="ko-KR" altLang="en-US" dirty="0"/>
              <a:t> -&gt; 연, 월, 일, 시간 분리</a:t>
            </a:r>
          </a:p>
          <a:p>
            <a:r>
              <a:rPr lang="ko-KR" altLang="en-US" dirty="0"/>
              <a:t>3. 공휴일(</a:t>
            </a:r>
            <a:r>
              <a:rPr lang="ko-KR" altLang="en-US" dirty="0" err="1"/>
              <a:t>Holiday</a:t>
            </a:r>
            <a:r>
              <a:rPr lang="ko-KR" altLang="en-US" dirty="0"/>
              <a:t>) 추가 : 한국의 공휴일, 주말 이면 1, 아니면 0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시군수</a:t>
            </a:r>
            <a:r>
              <a:rPr lang="ko-KR" altLang="en-US" dirty="0"/>
              <a:t> -&gt; 도시, 구, 동 분리</a:t>
            </a:r>
          </a:p>
          <a:p>
            <a:r>
              <a:rPr lang="ko-KR" altLang="en-US" dirty="0"/>
              <a:t>5. </a:t>
            </a:r>
            <a:r>
              <a:rPr lang="ko-KR" altLang="en-US" dirty="0" err="1"/>
              <a:t>도로형태</a:t>
            </a:r>
            <a:r>
              <a:rPr lang="ko-KR" altLang="en-US" dirty="0"/>
              <a:t> -&gt; 도로형태1, 도로형태2 분리 &amp; 도로형태2 삭제// 도로형태1만 사용</a:t>
            </a:r>
          </a:p>
          <a:p>
            <a:r>
              <a:rPr lang="ko-KR" altLang="en-US" dirty="0"/>
              <a:t>6. 가해/피해 운전자 연령 수치화</a:t>
            </a:r>
          </a:p>
          <a:p>
            <a:endParaRPr lang="ko-KR" altLang="en-US" dirty="0"/>
          </a:p>
          <a:p>
            <a:r>
              <a:rPr lang="ko-KR" altLang="en-US" dirty="0"/>
              <a:t>7. 사고유형별로 데이터 전처리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차량단독이</a:t>
            </a:r>
            <a:r>
              <a:rPr lang="ko-KR" altLang="en-US" dirty="0"/>
              <a:t> 아닌데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차량단독인데 </a:t>
            </a:r>
            <a:r>
              <a:rPr lang="ko-KR" altLang="en-US" dirty="0" smtClean="0"/>
              <a:t>＇노면</a:t>
            </a:r>
            <a:r>
              <a:rPr lang="ko-KR" altLang="en-US" dirty="0"/>
              <a:t>, </a:t>
            </a:r>
            <a:r>
              <a:rPr lang="ko-KR" altLang="en-US" dirty="0" err="1"/>
              <a:t>가해연령</a:t>
            </a:r>
            <a:r>
              <a:rPr lang="ko-KR" altLang="en-US" dirty="0"/>
              <a:t>, </a:t>
            </a:r>
            <a:r>
              <a:rPr lang="ko-KR" altLang="en-US" dirty="0" err="1" smtClean="0"/>
              <a:t>도시＇에</a:t>
            </a:r>
            <a:r>
              <a:rPr lang="ko-KR" altLang="en-US" dirty="0" smtClean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차량단독에서 </a:t>
            </a:r>
            <a:r>
              <a:rPr lang="ko-KR" altLang="en-US" dirty="0" smtClean="0"/>
              <a:t>＇</a:t>
            </a:r>
            <a:r>
              <a:rPr lang="ko-KR" altLang="en-US" dirty="0" err="1" smtClean="0"/>
              <a:t>피해차종</a:t>
            </a:r>
            <a:r>
              <a:rPr lang="ko-KR" altLang="en-US" dirty="0" smtClean="0"/>
              <a:t>＇ ＂</a:t>
            </a:r>
            <a:r>
              <a:rPr lang="ko-KR" altLang="en-US" dirty="0" err="1" smtClean="0"/>
              <a:t>없음＂으로</a:t>
            </a:r>
            <a:r>
              <a:rPr lang="ko-KR" altLang="en-US" dirty="0" smtClean="0"/>
              <a:t> </a:t>
            </a:r>
            <a:r>
              <a:rPr lang="ko-KR" altLang="en-US" dirty="0"/>
              <a:t>값 통일</a:t>
            </a:r>
          </a:p>
          <a:p>
            <a:endParaRPr lang="ko-KR" altLang="en-US" dirty="0"/>
          </a:p>
          <a:p>
            <a:r>
              <a:rPr lang="ko-KR" altLang="en-US" dirty="0"/>
              <a:t>8. 대구 데이터에 없는 값(</a:t>
            </a:r>
            <a:r>
              <a:rPr lang="ko-KR" altLang="en-US" dirty="0" err="1"/>
              <a:t>object형</a:t>
            </a:r>
            <a:r>
              <a:rPr lang="ko-KR" altLang="en-US" dirty="0"/>
              <a:t>)을 가지는 전체 도시 데이터 </a:t>
            </a:r>
            <a:r>
              <a:rPr lang="ko-KR" altLang="en-US" dirty="0" err="1"/>
              <a:t>drop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	- </a:t>
            </a:r>
            <a:r>
              <a:rPr lang="ko-KR" altLang="en-US" dirty="0" smtClean="0"/>
              <a:t>＇도시＇, ＇구＇, ＇동＇, ＂도로형태1＂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9. 사고유형별로 </a:t>
            </a:r>
            <a:r>
              <a:rPr lang="ko-KR" altLang="en-US" dirty="0" err="1"/>
              <a:t>train</a:t>
            </a:r>
            <a:r>
              <a:rPr lang="ko-KR" altLang="en-US" dirty="0"/>
              <a:t>/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만들어서 예측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train</a:t>
            </a:r>
            <a:r>
              <a:rPr lang="ko-KR" altLang="en-US" dirty="0"/>
              <a:t> ECLO 이상치(1%) 제거 : </a:t>
            </a:r>
            <a:r>
              <a:rPr lang="ko-KR" altLang="en-US" dirty="0" smtClean="0"/>
              <a:t>＇노면상태＇, ＇사고유형＇,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＇사고유형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세부분류</a:t>
            </a:r>
            <a:r>
              <a:rPr lang="ko-KR" altLang="en-US" dirty="0" smtClean="0"/>
              <a:t>＇, ＇</a:t>
            </a:r>
            <a:r>
              <a:rPr lang="ko-KR" altLang="en-US" dirty="0" err="1" smtClean="0"/>
              <a:t>도로형태</a:t>
            </a:r>
            <a:r>
              <a:rPr lang="ko-KR" altLang="en-US" dirty="0" smtClean="0"/>
              <a:t>＇ </a:t>
            </a:r>
            <a:r>
              <a:rPr lang="ko-KR" altLang="en-US" dirty="0"/>
              <a:t>별 이상치 1% 제거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연령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성별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</a:t>
            </a:r>
            <a:r>
              <a:rPr lang="ko-KR" altLang="en-US" dirty="0" err="1"/>
              <a:t>노인운전자</a:t>
            </a:r>
            <a:r>
              <a:rPr lang="ko-KR" altLang="en-US" dirty="0"/>
              <a:t>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차종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원핫인코딩</a:t>
            </a:r>
            <a:r>
              <a:rPr lang="ko-KR" altLang="en-US" dirty="0"/>
              <a:t> : 노면상태, 도로형태1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라벨인코딩</a:t>
            </a:r>
            <a:r>
              <a:rPr lang="ko-KR" altLang="en-US" dirty="0"/>
              <a:t> : 요일, 도시, 구, 동, </a:t>
            </a:r>
            <a:r>
              <a:rPr lang="ko-KR" altLang="en-US" dirty="0" err="1"/>
              <a:t>도로형태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10. 모델 학습 </a:t>
            </a:r>
            <a:r>
              <a:rPr lang="ko-KR" altLang="en-US" dirty="0" smtClean="0"/>
              <a:t>: LGBM</a:t>
            </a:r>
            <a:r>
              <a:rPr lang="ko-KR" altLang="en-US" dirty="0"/>
              <a:t>, </a:t>
            </a:r>
            <a:r>
              <a:rPr lang="ko-KR" altLang="en-US" dirty="0" err="1"/>
              <a:t>Catboost</a:t>
            </a:r>
            <a:endParaRPr lang="ko-KR" altLang="en-US" dirty="0"/>
          </a:p>
          <a:p>
            <a:r>
              <a:rPr lang="ko-KR" altLang="en-US" dirty="0"/>
              <a:t>	- 사고유형별 각각 학습</a:t>
            </a:r>
          </a:p>
          <a:p>
            <a:r>
              <a:rPr lang="ko-KR" altLang="en-US" dirty="0"/>
              <a:t>11. 앙상블 : LGBM </a:t>
            </a:r>
            <a:r>
              <a:rPr lang="ko-KR" altLang="en-US" dirty="0" err="1"/>
              <a:t>x</a:t>
            </a:r>
            <a:r>
              <a:rPr lang="ko-KR" altLang="en-US" dirty="0"/>
              <a:t> 0.2 + </a:t>
            </a:r>
            <a:r>
              <a:rPr lang="ko-KR" altLang="en-US" dirty="0" err="1"/>
              <a:t>Catboost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0.8</a:t>
            </a:r>
          </a:p>
          <a:p>
            <a:r>
              <a:rPr lang="ko-KR" altLang="en-US" dirty="0"/>
              <a:t>	- 0.2, 0.8은 성능이 가장 좋은 </a:t>
            </a:r>
            <a:r>
              <a:rPr lang="ko-KR" altLang="en-US" dirty="0" err="1"/>
              <a:t>가중치인듯함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교통사고 발생 및 위험도에 대한 영향 분석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우선순위가 높은 ＇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사고유형＇을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중심으로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개선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6367" y="2409825"/>
            <a:ext cx="9183840" cy="4495800"/>
            <a:chOff x="789561" y="2486025"/>
            <a:chExt cx="9183840" cy="4495800"/>
          </a:xfrm>
        </p:grpSpPr>
        <p:grpSp>
          <p:nvGrpSpPr>
            <p:cNvPr id="54" name="그룹 53"/>
            <p:cNvGrpSpPr/>
            <p:nvPr/>
          </p:nvGrpSpPr>
          <p:grpSpPr>
            <a:xfrm>
              <a:off x="789561" y="3103847"/>
              <a:ext cx="9183840" cy="1463780"/>
              <a:chOff x="870866" y="2541610"/>
              <a:chExt cx="9263984" cy="146378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1964164" y="2541610"/>
                <a:ext cx="8170686" cy="1463780"/>
              </a:xfrm>
              <a:prstGeom prst="roundRect">
                <a:avLst>
                  <a:gd name="adj" fmla="val 472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변수 추가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ECLO,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공휴일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(Holiday),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피해 운전자 평균 연령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운전자 평균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성별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      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고령운전자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위험도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동별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가해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피해 운전자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차종 위험도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문자열 변수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&gt;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</a:rPr>
                  <a:t>원핫인코딩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노면상태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대분류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&gt;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</a:rPr>
                  <a:t>라벨인코딩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요일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구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동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ECLO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이상치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(1%)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제거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변수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노면상태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사고유형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세부분류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),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도로형태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기준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870866" y="2541610"/>
                <a:ext cx="1053111" cy="1463780"/>
              </a:xfrm>
              <a:prstGeom prst="roundRect">
                <a:avLst>
                  <a:gd name="adj" fmla="val 4188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전처리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789561" y="4631249"/>
              <a:ext cx="9183840" cy="540000"/>
              <a:chOff x="870866" y="1646162"/>
              <a:chExt cx="9263984" cy="54000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1964164" y="1646162"/>
                <a:ext cx="8170686" cy="540000"/>
              </a:xfrm>
              <a:prstGeom prst="roundRect">
                <a:avLst>
                  <a:gd name="adj" fmla="val 1196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훈련 데이터 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2018~2022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년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수원 교통사고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검증 데이터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: </a:t>
                </a:r>
                <a:r>
                  <a:rPr lang="en-US" altLang="ko-KR" sz="1100" dirty="0" smtClean="0">
                    <a:solidFill>
                      <a:schemeClr val="accent2"/>
                    </a:solidFill>
                  </a:rPr>
                  <a:t>2023</a:t>
                </a:r>
                <a:r>
                  <a:rPr lang="ko-KR" altLang="en-US" sz="1100" dirty="0" smtClean="0">
                    <a:solidFill>
                      <a:schemeClr val="accent2"/>
                    </a:solidFill>
                  </a:rPr>
                  <a:t>년 </a:t>
                </a:r>
                <a:r>
                  <a:rPr lang="ko-KR" altLang="en-US" sz="1100" dirty="0" smtClean="0">
                    <a:solidFill>
                      <a:schemeClr val="accent2"/>
                    </a:solidFill>
                  </a:rPr>
                  <a:t>수원 교통사고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70866" y="1646162"/>
                <a:ext cx="1053111" cy="540000"/>
              </a:xfrm>
              <a:prstGeom prst="roundRect">
                <a:avLst>
                  <a:gd name="adj" fmla="val 1196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훈련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검증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89562" y="2486025"/>
              <a:ext cx="9183839" cy="554200"/>
              <a:chOff x="749824" y="2792538"/>
              <a:chExt cx="9263695" cy="5542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49824" y="2792538"/>
                <a:ext cx="1053078" cy="554200"/>
              </a:xfrm>
              <a:prstGeom prst="roundRect">
                <a:avLst>
                  <a:gd name="adj" fmla="val 961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데이터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843087" y="2792538"/>
                <a:ext cx="8170432" cy="554200"/>
              </a:xfrm>
              <a:prstGeom prst="roundRect">
                <a:avLst>
                  <a:gd name="adj" fmla="val 9611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b="1" dirty="0">
                    <a:solidFill>
                      <a:schemeClr val="tx1"/>
                    </a:solidFill>
                  </a:rPr>
                  <a:t>TAAS_2018~2023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년 수원 교통사고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데이터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변수 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“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사고유형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차량단독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차대차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err="1" smtClean="0">
                    <a:solidFill>
                      <a:schemeClr val="accent2"/>
                    </a:solidFill>
                  </a:rPr>
                  <a:t>차대사람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)”</a:t>
                </a:r>
                <a:r>
                  <a:rPr lang="ko-KR" altLang="en-US" sz="1100" b="1" dirty="0">
                    <a:solidFill>
                      <a:schemeClr val="accent2"/>
                    </a:solidFill>
                  </a:rPr>
                  <a:t>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기준 데이터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분리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전처리</a:t>
                </a:r>
                <a:r>
                  <a:rPr lang="en-US" altLang="ko-KR" sz="1100" b="1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accent2"/>
                    </a:solidFill>
                  </a:rPr>
                  <a:t>훈련 및 검증</a:t>
                </a:r>
                <a:endParaRPr lang="ko-KR" altLang="en-US" sz="11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89561" y="5234870"/>
              <a:ext cx="9183840" cy="1746955"/>
              <a:chOff x="789561" y="5234870"/>
              <a:chExt cx="9183840" cy="17469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789561" y="5730491"/>
                <a:ext cx="9183840" cy="1251334"/>
                <a:chOff x="789561" y="3335625"/>
                <a:chExt cx="9183840" cy="1251334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789561" y="3335625"/>
                  <a:ext cx="1044000" cy="1251334"/>
                </a:xfrm>
                <a:prstGeom prst="roundRect">
                  <a:avLst>
                    <a:gd name="adj" fmla="val 5498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독립변수</a:t>
                  </a:r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(X)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873401" y="3335625"/>
                  <a:ext cx="8100000" cy="1251334"/>
                </a:xfrm>
                <a:prstGeom prst="roundRect">
                  <a:avLst>
                    <a:gd name="adj" fmla="val 64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공통변수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요일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도로형태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노면상태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연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월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시간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공휴일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동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도로형태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대분류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), 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       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평균연령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평균성별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가해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고령운전자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위험도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가해운전자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차종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차랑단독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-</a:t>
                  </a: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차대차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평균연령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평균성별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피해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고령운전자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차종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위험도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lnSpc>
                      <a:spcPct val="13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100" b="1" dirty="0" err="1" smtClean="0">
                      <a:solidFill>
                        <a:schemeClr val="tx1"/>
                      </a:solidFill>
                    </a:rPr>
                    <a:t>차대사람</a:t>
                  </a:r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평균연령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피해운전자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평균성별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89561" y="5234870"/>
                <a:ext cx="9183840" cy="432000"/>
                <a:chOff x="789561" y="2840004"/>
                <a:chExt cx="9183840" cy="432000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873401" y="2840004"/>
                  <a:ext cx="8100000" cy="432000"/>
                </a:xfrm>
                <a:prstGeom prst="roundRect">
                  <a:avLst>
                    <a:gd name="adj" fmla="val 9611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ECLO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사망자수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10 +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중상자수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5 + </a:t>
                  </a:r>
                  <a:r>
                    <a:rPr lang="ko-KR" altLang="en-US" sz="1100" dirty="0" err="1">
                      <a:solidFill>
                        <a:schemeClr val="tx1"/>
                      </a:solidFill>
                    </a:rPr>
                    <a:t>경상자수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x  3 +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부상신고자수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789561" y="2840004"/>
                  <a:ext cx="1044000" cy="432000"/>
                </a:xfrm>
                <a:prstGeom prst="roundRect">
                  <a:avLst>
                    <a:gd name="adj" fmla="val 961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종속변수</a:t>
                  </a:r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(y)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0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1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8722" y="-3407410"/>
            <a:ext cx="8519445" cy="32289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995487" y="-1792923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블로그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바서기</a:t>
            </a:r>
            <a:r>
              <a:rPr lang="en-US" altLang="ko-KR" b="1" dirty="0" smtClean="0">
                <a:solidFill>
                  <a:srgbClr val="FF0000"/>
                </a:solidFill>
              </a:rPr>
              <a:t>’ </a:t>
            </a:r>
            <a:r>
              <a:rPr lang="ko-KR" altLang="en-US" b="1" dirty="0" smtClean="0">
                <a:solidFill>
                  <a:srgbClr val="FF0000"/>
                </a:solidFill>
              </a:rPr>
              <a:t>참고</a:t>
            </a:r>
            <a:r>
              <a:rPr lang="ko-KR" altLang="en-US" b="1" dirty="0" smtClean="0">
                <a:solidFill>
                  <a:srgbClr val="FF0000"/>
                </a:solidFill>
              </a:rPr>
              <a:t>해서 진행했음을 언급해야 할까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이등변 삼각형 56"/>
          <p:cNvSpPr/>
          <p:nvPr/>
        </p:nvSpPr>
        <p:spPr>
          <a:xfrm rot="5400000">
            <a:off x="4963386" y="5200684"/>
            <a:ext cx="3148740" cy="211860"/>
          </a:xfrm>
          <a:prstGeom prst="triangle">
            <a:avLst/>
          </a:prstGeom>
          <a:gradFill>
            <a:gsLst>
              <a:gs pos="100000">
                <a:schemeClr val="bg1"/>
              </a:gs>
              <a:gs pos="1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변수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영향분석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(FMEA)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 →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-4557713" y="1795125"/>
            <a:ext cx="4311600" cy="3753633"/>
            <a:chOff x="5456287" y="2770992"/>
            <a:chExt cx="4311600" cy="3753633"/>
          </a:xfrm>
        </p:grpSpPr>
        <p:sp>
          <p:nvSpPr>
            <p:cNvPr id="9" name="직사각형 8"/>
            <p:cNvSpPr/>
            <p:nvPr/>
          </p:nvSpPr>
          <p:spPr>
            <a:xfrm>
              <a:off x="5456287" y="27709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잠재적 사고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원인 파악</a:t>
              </a:r>
              <a:endParaRPr lang="en-US" altLang="ko-KR" sz="1400" b="1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고 위험 프로세스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과거 교통사고 데이터의 변수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잠재적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고장유형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변수의 세부 항목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6287" y="3732792"/>
              <a:ext cx="4311600" cy="18300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위험 우선순위 수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RPN : 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Risk Priority Number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x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검출도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심각도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항목별 평균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ECLO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발생도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세부 항목별 총 사고발생 건수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검출도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변수 별 총 사고발생 건수의 분산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56287" y="5656392"/>
              <a:ext cx="4311600" cy="86823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위험 우선순위 수가 높은 변수를 중심으로</a:t>
              </a:r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+mn-ea"/>
                </a:rPr>
                <a:t>교통사고 발생 및 위험도에 대한 영향 분석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1215687" y="-613725"/>
            <a:ext cx="89154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train</a:t>
            </a:r>
            <a:r>
              <a:rPr lang="ko-KR" altLang="en-US" dirty="0"/>
              <a:t> : 대구 + 전국 // </a:t>
            </a:r>
            <a:r>
              <a:rPr lang="ko-KR" altLang="en-US" dirty="0" err="1"/>
              <a:t>test</a:t>
            </a:r>
            <a:r>
              <a:rPr lang="ko-KR" altLang="en-US" dirty="0"/>
              <a:t> : 대구[ECLO]</a:t>
            </a:r>
          </a:p>
          <a:p>
            <a:endParaRPr lang="ko-KR" altLang="en-US" dirty="0"/>
          </a:p>
          <a:p>
            <a:r>
              <a:rPr lang="ko-KR" altLang="en-US" dirty="0"/>
              <a:t>2. </a:t>
            </a:r>
            <a:r>
              <a:rPr lang="ko-KR" altLang="en-US" dirty="0" err="1"/>
              <a:t>사고일시</a:t>
            </a:r>
            <a:r>
              <a:rPr lang="ko-KR" altLang="en-US" dirty="0"/>
              <a:t> -&gt; 연, 월, 일, 시간 분리</a:t>
            </a:r>
          </a:p>
          <a:p>
            <a:r>
              <a:rPr lang="ko-KR" altLang="en-US" dirty="0"/>
              <a:t>3. 공휴일(</a:t>
            </a:r>
            <a:r>
              <a:rPr lang="ko-KR" altLang="en-US" dirty="0" err="1"/>
              <a:t>Holiday</a:t>
            </a:r>
            <a:r>
              <a:rPr lang="ko-KR" altLang="en-US" dirty="0"/>
              <a:t>) 추가 : 한국의 공휴일, 주말 이면 1, 아니면 0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시군수</a:t>
            </a:r>
            <a:r>
              <a:rPr lang="ko-KR" altLang="en-US" dirty="0"/>
              <a:t> -&gt; 도시, 구, 동 분리</a:t>
            </a:r>
          </a:p>
          <a:p>
            <a:r>
              <a:rPr lang="ko-KR" altLang="en-US" dirty="0"/>
              <a:t>5. </a:t>
            </a:r>
            <a:r>
              <a:rPr lang="ko-KR" altLang="en-US" dirty="0" err="1"/>
              <a:t>도로형태</a:t>
            </a:r>
            <a:r>
              <a:rPr lang="ko-KR" altLang="en-US" dirty="0"/>
              <a:t> -&gt; 도로형태1, 도로형태2 분리 &amp; 도로형태2 삭제// 도로형태1만 사용</a:t>
            </a:r>
          </a:p>
          <a:p>
            <a:r>
              <a:rPr lang="ko-KR" altLang="en-US" dirty="0"/>
              <a:t>6. 가해/피해 운전자 연령 수치화</a:t>
            </a:r>
          </a:p>
          <a:p>
            <a:endParaRPr lang="ko-KR" altLang="en-US" dirty="0"/>
          </a:p>
          <a:p>
            <a:r>
              <a:rPr lang="ko-KR" altLang="en-US" dirty="0"/>
              <a:t>7. 사고유형별로 데이터 전처리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차량단독이</a:t>
            </a:r>
            <a:r>
              <a:rPr lang="ko-KR" altLang="en-US" dirty="0"/>
              <a:t> 아닌데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차량단독인데 </a:t>
            </a:r>
            <a:r>
              <a:rPr lang="ko-KR" altLang="en-US" dirty="0" smtClean="0"/>
              <a:t>＇노면</a:t>
            </a:r>
            <a:r>
              <a:rPr lang="ko-KR" altLang="en-US" dirty="0"/>
              <a:t>, </a:t>
            </a:r>
            <a:r>
              <a:rPr lang="ko-KR" altLang="en-US" dirty="0" err="1"/>
              <a:t>가해연령</a:t>
            </a:r>
            <a:r>
              <a:rPr lang="ko-KR" altLang="en-US" dirty="0"/>
              <a:t>, </a:t>
            </a:r>
            <a:r>
              <a:rPr lang="ko-KR" altLang="en-US" dirty="0" err="1" smtClean="0"/>
              <a:t>도시＇에</a:t>
            </a:r>
            <a:r>
              <a:rPr lang="ko-KR" altLang="en-US" dirty="0" smtClean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차량단독에서 </a:t>
            </a:r>
            <a:r>
              <a:rPr lang="ko-KR" altLang="en-US" dirty="0" smtClean="0"/>
              <a:t>＇</a:t>
            </a:r>
            <a:r>
              <a:rPr lang="ko-KR" altLang="en-US" dirty="0" err="1" smtClean="0"/>
              <a:t>피해차종</a:t>
            </a:r>
            <a:r>
              <a:rPr lang="ko-KR" altLang="en-US" dirty="0" smtClean="0"/>
              <a:t>＇ ＂</a:t>
            </a:r>
            <a:r>
              <a:rPr lang="ko-KR" altLang="en-US" dirty="0" err="1" smtClean="0"/>
              <a:t>없음＂으로</a:t>
            </a:r>
            <a:r>
              <a:rPr lang="ko-KR" altLang="en-US" dirty="0" smtClean="0"/>
              <a:t> </a:t>
            </a:r>
            <a:r>
              <a:rPr lang="ko-KR" altLang="en-US" dirty="0"/>
              <a:t>값 통일</a:t>
            </a:r>
          </a:p>
          <a:p>
            <a:endParaRPr lang="ko-KR" altLang="en-US" dirty="0"/>
          </a:p>
          <a:p>
            <a:r>
              <a:rPr lang="ko-KR" altLang="en-US" dirty="0"/>
              <a:t>8. 대구 데이터에 없는 값(</a:t>
            </a:r>
            <a:r>
              <a:rPr lang="ko-KR" altLang="en-US" dirty="0" err="1"/>
              <a:t>object형</a:t>
            </a:r>
            <a:r>
              <a:rPr lang="ko-KR" altLang="en-US" dirty="0"/>
              <a:t>)을 가지는 전체 도시 데이터 </a:t>
            </a:r>
            <a:r>
              <a:rPr lang="ko-KR" altLang="en-US" dirty="0" err="1"/>
              <a:t>drop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	- </a:t>
            </a:r>
            <a:r>
              <a:rPr lang="ko-KR" altLang="en-US" dirty="0" smtClean="0"/>
              <a:t>＇도시＇, ＇구＇, ＇동＇, ＂도로형태1＂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9. 사고유형별로 </a:t>
            </a:r>
            <a:r>
              <a:rPr lang="ko-KR" altLang="en-US" dirty="0" err="1"/>
              <a:t>train</a:t>
            </a:r>
            <a:r>
              <a:rPr lang="ko-KR" altLang="en-US" dirty="0"/>
              <a:t>/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만들어서 예측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train</a:t>
            </a:r>
            <a:r>
              <a:rPr lang="ko-KR" altLang="en-US" dirty="0"/>
              <a:t> ECLO 이상치(1%) 제거 : </a:t>
            </a:r>
            <a:r>
              <a:rPr lang="ko-KR" altLang="en-US" dirty="0" smtClean="0"/>
              <a:t>＇노면상태＇, ＇사고유형＇,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＇사고유형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세부분류</a:t>
            </a:r>
            <a:r>
              <a:rPr lang="ko-KR" altLang="en-US" dirty="0" smtClean="0"/>
              <a:t>＇, ＇</a:t>
            </a:r>
            <a:r>
              <a:rPr lang="ko-KR" altLang="en-US" dirty="0" err="1" smtClean="0"/>
              <a:t>도로형태</a:t>
            </a:r>
            <a:r>
              <a:rPr lang="ko-KR" altLang="en-US" dirty="0" smtClean="0"/>
              <a:t>＇ </a:t>
            </a:r>
            <a:r>
              <a:rPr lang="ko-KR" altLang="en-US" dirty="0"/>
              <a:t>별 이상치 1% 제거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연령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성별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</a:t>
            </a:r>
            <a:r>
              <a:rPr lang="ko-KR" altLang="en-US" dirty="0" err="1"/>
              <a:t>노인운전자</a:t>
            </a:r>
            <a:r>
              <a:rPr lang="ko-KR" altLang="en-US" dirty="0"/>
              <a:t>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차종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원핫인코딩</a:t>
            </a:r>
            <a:r>
              <a:rPr lang="ko-KR" altLang="en-US" dirty="0"/>
              <a:t> : 노면상태, 도로형태1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라벨인코딩</a:t>
            </a:r>
            <a:r>
              <a:rPr lang="ko-KR" altLang="en-US" dirty="0"/>
              <a:t> : 요일, 도시, 구, 동, </a:t>
            </a:r>
            <a:r>
              <a:rPr lang="ko-KR" altLang="en-US" dirty="0" err="1"/>
              <a:t>도로형태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10. 모델 학습 </a:t>
            </a:r>
            <a:r>
              <a:rPr lang="ko-KR" altLang="en-US" dirty="0" smtClean="0"/>
              <a:t>: LGBM</a:t>
            </a:r>
            <a:r>
              <a:rPr lang="ko-KR" altLang="en-US" dirty="0"/>
              <a:t>, </a:t>
            </a:r>
            <a:r>
              <a:rPr lang="ko-KR" altLang="en-US" dirty="0" err="1"/>
              <a:t>Catboost</a:t>
            </a:r>
            <a:endParaRPr lang="ko-KR" altLang="en-US" dirty="0"/>
          </a:p>
          <a:p>
            <a:r>
              <a:rPr lang="ko-KR" altLang="en-US" dirty="0"/>
              <a:t>	- 사고유형별 각각 학습</a:t>
            </a:r>
          </a:p>
          <a:p>
            <a:r>
              <a:rPr lang="ko-KR" altLang="en-US" dirty="0"/>
              <a:t>11. 앙상블 : LGBM </a:t>
            </a:r>
            <a:r>
              <a:rPr lang="ko-KR" altLang="en-US" dirty="0" err="1"/>
              <a:t>x</a:t>
            </a:r>
            <a:r>
              <a:rPr lang="ko-KR" altLang="en-US" dirty="0"/>
              <a:t> 0.2 + </a:t>
            </a:r>
            <a:r>
              <a:rPr lang="ko-KR" altLang="en-US" dirty="0" err="1"/>
              <a:t>Catboost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0.8</a:t>
            </a:r>
          </a:p>
          <a:p>
            <a:r>
              <a:rPr lang="ko-KR" altLang="en-US" dirty="0"/>
              <a:t>	- 0.2, 0.8은 성능이 가장 좋은 </a:t>
            </a:r>
            <a:r>
              <a:rPr lang="ko-KR" altLang="en-US" dirty="0" err="1"/>
              <a:t>가중치인듯함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6287" y="1571624"/>
            <a:ext cx="9342000" cy="78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교통사고 발생 및 위험도에 대한 영향 분석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68196" y="1962825"/>
            <a:ext cx="9360183" cy="391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위험 우선순위가 높은 ＇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사고유형＇을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중심으로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개선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6368" y="2409825"/>
            <a:ext cx="1044000" cy="4495800"/>
          </a:xfrm>
          <a:prstGeom prst="roundRect">
            <a:avLst>
              <a:gd name="adj" fmla="val 9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학습 모델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40207" y="2409826"/>
            <a:ext cx="8100000" cy="1044000"/>
          </a:xfrm>
          <a:prstGeom prst="roundRect">
            <a:avLst>
              <a:gd name="adj" fmla="val 170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변수 </a:t>
            </a:r>
            <a:r>
              <a:rPr lang="ko-KR" altLang="en-US" sz="1100" b="1" dirty="0">
                <a:solidFill>
                  <a:schemeClr val="tx1"/>
                </a:solidFill>
              </a:rPr>
              <a:t>“사고유형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</a:rPr>
              <a:t>차량단독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차대차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차대사람</a:t>
            </a:r>
            <a:r>
              <a:rPr lang="en-US" altLang="ko-KR" sz="1100" b="1" dirty="0">
                <a:solidFill>
                  <a:schemeClr val="tx1"/>
                </a:solidFill>
              </a:rPr>
              <a:t>)” </a:t>
            </a:r>
            <a:r>
              <a:rPr lang="ko-KR" altLang="en-US" sz="1100" b="1" dirty="0">
                <a:solidFill>
                  <a:schemeClr val="tx1"/>
                </a:solidFill>
              </a:rPr>
              <a:t>별 모델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학습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하이퍼 </a:t>
            </a:r>
            <a:r>
              <a:rPr lang="ko-KR" altLang="en-US" sz="1100" dirty="0" err="1">
                <a:solidFill>
                  <a:schemeClr val="tx1"/>
                </a:solidFill>
              </a:rPr>
              <a:t>파라미터</a:t>
            </a:r>
            <a:r>
              <a:rPr lang="ko-KR" altLang="en-US" sz="1100" dirty="0">
                <a:solidFill>
                  <a:schemeClr val="tx1"/>
                </a:solidFill>
              </a:rPr>
              <a:t> 튜닝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종속변수</a:t>
            </a:r>
            <a:r>
              <a:rPr lang="en-US" altLang="ko-KR" sz="1100" dirty="0">
                <a:solidFill>
                  <a:schemeClr val="tx1"/>
                </a:solidFill>
              </a:rPr>
              <a:t>(y) </a:t>
            </a:r>
            <a:r>
              <a:rPr lang="ko-KR" altLang="en-US" sz="1100" dirty="0">
                <a:solidFill>
                  <a:schemeClr val="tx1"/>
                </a:solidFill>
              </a:rPr>
              <a:t>로그 </a:t>
            </a:r>
            <a:r>
              <a:rPr lang="ko-KR" altLang="en-US" sz="1100" dirty="0" smtClean="0">
                <a:solidFill>
                  <a:schemeClr val="tx1"/>
                </a:solidFill>
              </a:rPr>
              <a:t>전환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LGBM(Light Gradient Boosting Machine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와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모델 학습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모델별</a:t>
            </a:r>
            <a:r>
              <a:rPr lang="ko-KR" altLang="en-US" sz="1100" dirty="0" smtClean="0">
                <a:solidFill>
                  <a:schemeClr val="tx1"/>
                </a:solidFill>
              </a:rPr>
              <a:t> 가중치 부여 </a:t>
            </a:r>
            <a:r>
              <a:rPr lang="en-US" altLang="ko-KR" sz="1100" dirty="0" smtClean="0">
                <a:solidFill>
                  <a:schemeClr val="tx1"/>
                </a:solidFill>
              </a:rPr>
              <a:t>: LGBM 0.2,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sz="1100" dirty="0" smtClean="0">
                <a:solidFill>
                  <a:schemeClr val="tx1"/>
                </a:solidFill>
              </a:rPr>
              <a:t> 0.8</a:t>
            </a:r>
          </a:p>
        </p:txBody>
      </p:sp>
      <p:grpSp>
        <p:nvGrpSpPr>
          <p:cNvPr id="16" name="그룹 15"/>
          <p:cNvGrpSpPr>
            <a:grpSpLocks noChangeAspect="1"/>
          </p:cNvGrpSpPr>
          <p:nvPr/>
        </p:nvGrpSpPr>
        <p:grpSpPr>
          <a:xfrm>
            <a:off x="2071687" y="3516982"/>
            <a:ext cx="4256206" cy="2017043"/>
            <a:chOff x="2141266" y="3589561"/>
            <a:chExt cx="6806873" cy="3225821"/>
          </a:xfrm>
        </p:grpSpPr>
        <p:grpSp>
          <p:nvGrpSpPr>
            <p:cNvPr id="5" name="그룹 4"/>
            <p:cNvGrpSpPr/>
            <p:nvPr/>
          </p:nvGrpSpPr>
          <p:grpSpPr>
            <a:xfrm>
              <a:off x="3071085" y="3589561"/>
              <a:ext cx="5877054" cy="3225821"/>
              <a:chOff x="3071085" y="3589561"/>
              <a:chExt cx="5877054" cy="3225821"/>
            </a:xfrm>
          </p:grpSpPr>
          <p:grpSp>
            <p:nvGrpSpPr>
              <p:cNvPr id="4" name="그룹 3"/>
              <p:cNvGrpSpPr>
                <a:grpSpLocks noChangeAspect="1"/>
              </p:cNvGrpSpPr>
              <p:nvPr/>
            </p:nvGrpSpPr>
            <p:grpSpPr>
              <a:xfrm>
                <a:off x="3071085" y="3933824"/>
                <a:ext cx="5877054" cy="2881558"/>
                <a:chOff x="4600030" y="4854237"/>
                <a:chExt cx="6615657" cy="3243701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030" y="6650138"/>
                  <a:ext cx="2108559" cy="14478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7126" y="6650138"/>
                  <a:ext cx="2108561" cy="1447800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577" y="6650138"/>
                  <a:ext cx="2108559" cy="14478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7126" y="4854237"/>
                  <a:ext cx="2108561" cy="1445786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578" y="4854237"/>
                  <a:ext cx="2108559" cy="1445786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030" y="4854237"/>
                  <a:ext cx="2108559" cy="1445786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/>
              <p:cNvSpPr txBox="1"/>
              <p:nvPr/>
            </p:nvSpPr>
            <p:spPr>
              <a:xfrm>
                <a:off x="3870207" y="35895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차량단독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36277" y="358956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차대차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74110" y="35895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 smtClean="0">
                    <a:solidFill>
                      <a:srgbClr val="3274A1"/>
                    </a:solidFill>
                  </a:rPr>
                  <a:t>차대사람</a:t>
                </a:r>
                <a:endParaRPr lang="ko-KR" altLang="en-US" sz="1000" b="1" dirty="0">
                  <a:solidFill>
                    <a:srgbClr val="3274A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34240" y="4452902"/>
              <a:ext cx="548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3274A1"/>
                  </a:solidFill>
                </a:rPr>
                <a:t>LGBM</a:t>
              </a:r>
              <a:endParaRPr lang="ko-KR" altLang="en-US" sz="1000" b="1" dirty="0">
                <a:solidFill>
                  <a:srgbClr val="3274A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41266" y="6049191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>
                  <a:solidFill>
                    <a:srgbClr val="3274A1"/>
                  </a:solidFill>
                </a:rPr>
                <a:t>Catboost</a:t>
              </a:r>
              <a:endParaRPr lang="ko-KR" altLang="en-US" sz="1000" b="1" dirty="0">
                <a:solidFill>
                  <a:srgbClr val="3274A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68152"/>
              </p:ext>
            </p:extLst>
          </p:nvPr>
        </p:nvGraphicFramePr>
        <p:xfrm>
          <a:off x="1933147" y="5686425"/>
          <a:ext cx="4574880" cy="10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20">
                  <a:extLst>
                    <a:ext uri="{9D8B030D-6E8A-4147-A177-3AD203B41FA5}">
                      <a16:colId xmlns:a16="http://schemas.microsoft.com/office/drawing/2014/main" val="1413834585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1373622484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836344954"/>
                    </a:ext>
                  </a:extLst>
                </a:gridCol>
                <a:gridCol w="1143720">
                  <a:extLst>
                    <a:ext uri="{9D8B030D-6E8A-4147-A177-3AD203B41FA5}">
                      <a16:colId xmlns:a16="http://schemas.microsoft.com/office/drawing/2014/main" val="33061589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피처중요도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4A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차량단독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차대차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차대사람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388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차종 위험도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가해운전자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 성별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58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Catboost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99205"/>
                  </a:ext>
                </a:extLst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772" y="5071686"/>
            <a:ext cx="3255435" cy="1694979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6760358" y="3686646"/>
            <a:ext cx="3192587" cy="130901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앙상블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여러 단순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모델을 결합하여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정확한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모델을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만듦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LGBM x 0.2 + </a:t>
            </a:r>
            <a:r>
              <a:rPr lang="en-US" altLang="ko-KR" sz="1400" b="1" dirty="0" err="1">
                <a:solidFill>
                  <a:schemeClr val="accent2"/>
                </a:solidFill>
                <a:latin typeface="+mn-ea"/>
              </a:rPr>
              <a:t>Catboost</a:t>
            </a: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 x </a:t>
            </a:r>
            <a:r>
              <a:rPr lang="en-US" altLang="ko-KR" sz="1400" b="1" dirty="0" smtClean="0">
                <a:solidFill>
                  <a:schemeClr val="accent2"/>
                </a:solidFill>
                <a:latin typeface="+mn-ea"/>
              </a:rPr>
              <a:t>0.8</a:t>
            </a:r>
            <a:endParaRPr lang="en-US" altLang="ko-KR" sz="14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854539" y="7689595"/>
            <a:ext cx="7038975" cy="45339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4246" y="7689595"/>
            <a:ext cx="6200775" cy="284797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7786128" y="7880593"/>
            <a:ext cx="6859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그래프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주황색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예측값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y_hat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파란색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실제값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y_test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&gt;&gt; </a:t>
            </a:r>
            <a:r>
              <a:rPr lang="ko-KR" altLang="en-US" b="1" dirty="0">
                <a:solidFill>
                  <a:srgbClr val="FF0000"/>
                </a:solidFill>
              </a:rPr>
              <a:t>기존 학습 모델 대비 다소 </a:t>
            </a:r>
            <a:r>
              <a:rPr lang="en-US" altLang="ko-KR" b="1" dirty="0">
                <a:solidFill>
                  <a:srgbClr val="FF0000"/>
                </a:solidFill>
              </a:rPr>
              <a:t>Density </a:t>
            </a:r>
            <a:r>
              <a:rPr lang="ko-KR" altLang="en-US" b="1" dirty="0">
                <a:solidFill>
                  <a:srgbClr val="FF0000"/>
                </a:solidFill>
              </a:rPr>
              <a:t>범위가 줄었으나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그래도 일부 </a:t>
            </a:r>
            <a:r>
              <a:rPr lang="ko-KR" altLang="en-US" b="1" dirty="0" smtClean="0">
                <a:solidFill>
                  <a:srgbClr val="FF0000"/>
                </a:solidFill>
              </a:rPr>
              <a:t>범위에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예측값이</a:t>
            </a:r>
            <a:r>
              <a:rPr lang="ko-KR" altLang="en-US" b="1" dirty="0" smtClean="0">
                <a:solidFill>
                  <a:srgbClr val="FF0000"/>
                </a:solidFill>
              </a:rPr>
              <a:t> 몰려 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86127" y="9722178"/>
            <a:ext cx="12357533" cy="1732400"/>
            <a:chOff x="1843379" y="2318625"/>
            <a:chExt cx="12357533" cy="17324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843380" y="2755025"/>
              <a:ext cx="3960000" cy="1296000"/>
            </a:xfrm>
            <a:prstGeom prst="roundRect">
              <a:avLst>
                <a:gd name="adj" fmla="val 2465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회귀분석 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0228339" y="2755025"/>
              <a:ext cx="3960000" cy="1296000"/>
            </a:xfrm>
            <a:prstGeom prst="roundRect">
              <a:avLst>
                <a:gd name="adj" fmla="val 2465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KNN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044487" y="2755025"/>
              <a:ext cx="3960000" cy="1296000"/>
            </a:xfrm>
            <a:prstGeom prst="roundRect">
              <a:avLst>
                <a:gd name="adj" fmla="val 2465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다항회귀분석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843379" y="2318625"/>
              <a:ext cx="12357533" cy="39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기존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9339" y="2814344"/>
              <a:ext cx="2296467" cy="1195681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40445" y="2810988"/>
              <a:ext cx="2296467" cy="118394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524297" y="2818451"/>
              <a:ext cx="2296467" cy="118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2961</Words>
  <Application>Microsoft Office PowerPoint</Application>
  <PresentationFormat>사용자 지정</PresentationFormat>
  <Paragraphs>717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Adobe 고딕 Std B</vt:lpstr>
      <vt:lpstr>HelveticaNeue</vt:lpstr>
      <vt:lpstr>inherit</vt:lpstr>
      <vt:lpstr>THELuxGoB</vt:lpstr>
      <vt:lpstr>Dotum</vt:lpstr>
      <vt:lpstr>맑은 고딕</vt:lpstr>
      <vt:lpstr>맑은고딕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ksj</cp:lastModifiedBy>
  <cp:revision>254</cp:revision>
  <dcterms:created xsi:type="dcterms:W3CDTF">2024-05-18T02:44:30Z</dcterms:created>
  <dcterms:modified xsi:type="dcterms:W3CDTF">2024-07-19T05:18:18Z</dcterms:modified>
</cp:coreProperties>
</file>