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3" r:id="rId3"/>
    <p:sldId id="333" r:id="rId4"/>
    <p:sldId id="328" r:id="rId5"/>
    <p:sldId id="330" r:id="rId6"/>
    <p:sldId id="331" r:id="rId7"/>
    <p:sldId id="332" r:id="rId8"/>
  </p:sldIdLst>
  <p:sldSz cx="12198350" cy="6858000"/>
  <p:notesSz cx="9872663" cy="6742113"/>
  <p:custDataLst>
    <p:tags r:id="rId11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  <a:srgbClr val="001158"/>
    <a:srgbClr val="38AFA6"/>
    <a:srgbClr val="75CAC3"/>
    <a:srgbClr val="F68A41"/>
    <a:srgbClr val="FFFBED"/>
    <a:srgbClr val="595959"/>
    <a:srgbClr val="385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95" autoAdjust="0"/>
  </p:normalViewPr>
  <p:slideViewPr>
    <p:cSldViewPr>
      <p:cViewPr varScale="1">
        <p:scale>
          <a:sx n="56" d="100"/>
          <a:sy n="56" d="100"/>
        </p:scale>
        <p:origin x="708" y="48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16-3-2022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16-3-2022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16-3-2022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6543376"/>
            <a:ext cx="3588750" cy="270000"/>
          </a:xfrm>
          <a:prstGeom prst="rect">
            <a:avLst/>
          </a:prstGeom>
        </p:spPr>
      </p:pic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transition spd="slow">
    <p:wipe dir="r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2198349" cy="4800601"/>
          </a:xfrm>
          <a:solidFill>
            <a:srgbClr val="001158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b="0" dirty="0"/>
            </a:br>
            <a:br>
              <a:rPr lang="en-GB" b="0" dirty="0"/>
            </a:br>
            <a:r>
              <a:rPr lang="en-GB" b="0" dirty="0"/>
              <a:t>Week 12 Exercises: PIOTs</a:t>
            </a:r>
            <a:br>
              <a:rPr lang="en-GB" b="0" dirty="0"/>
            </a:br>
            <a:endParaRPr lang="en-US" b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1490663" y="4267200"/>
            <a:ext cx="6918325" cy="393700"/>
          </a:xfrm>
        </p:spPr>
        <p:txBody>
          <a:bodyPr/>
          <a:lstStyle/>
          <a:p>
            <a:r>
              <a:rPr lang="nl-NL" dirty="0"/>
              <a:t>Glenn A. Aguilar-Hernandez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9147175" y="6492875"/>
            <a:ext cx="2744787" cy="365125"/>
          </a:xfrm>
        </p:spPr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8" name="Tijdelijke aanduiding voor tekst 4">
            <a:extLst>
              <a:ext uri="{FF2B5EF4-FFF2-40B4-BE49-F238E27FC236}">
                <a16:creationId xmlns:a16="http://schemas.microsoft.com/office/drawing/2014/main" id="{2D89B113-A389-4340-BDC7-6054D03FEF09}"/>
              </a:ext>
            </a:extLst>
          </p:cNvPr>
          <p:cNvSpPr txBox="1">
            <a:spLocks/>
          </p:cNvSpPr>
          <p:nvPr/>
        </p:nvSpPr>
        <p:spPr>
          <a:xfrm>
            <a:off x="8739187" y="4267200"/>
            <a:ext cx="6918325" cy="3937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March 22, 2o22</a:t>
            </a:r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 advTm="10876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FA5A7-7725-46E2-8A13-D42E1FE7C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196215"/>
              </p:ext>
            </p:extLst>
          </p:nvPr>
        </p:nvGraphicFramePr>
        <p:xfrm>
          <a:off x="2033057" y="1299935"/>
          <a:ext cx="8132234" cy="365838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66117">
                  <a:extLst>
                    <a:ext uri="{9D8B030D-6E8A-4147-A177-3AD203B41FA5}">
                      <a16:colId xmlns:a16="http://schemas.microsoft.com/office/drawing/2014/main" val="1302995046"/>
                    </a:ext>
                  </a:extLst>
                </a:gridCol>
                <a:gridCol w="4066117">
                  <a:extLst>
                    <a:ext uri="{9D8B030D-6E8A-4147-A177-3AD203B41FA5}">
                      <a16:colId xmlns:a16="http://schemas.microsoft.com/office/drawing/2014/main" val="290979377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54636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15.20 – 15.35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Recap MRIO and Part 1: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43298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15.35 – 15.55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Questions 1, 2, 3 &amp;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005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15.55 – 16.05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Review 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6475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16.05 – 16.20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Break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21719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16.20 – 16.25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Part 2: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30339"/>
                  </a:ext>
                </a:extLst>
              </a:tr>
              <a:tr h="5418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16.25 – 16.50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Develop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45164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16.50 – 17.00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Review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05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959040"/>
      </p:ext>
    </p:extLst>
  </p:cSld>
  <p:clrMapOvr>
    <a:masterClrMapping/>
  </p:clrMapOvr>
  <p:transition spd="slow" advTm="1397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MRIO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BF1B3-77BC-4416-AEB1-2C4BA9F56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75" y="990600"/>
            <a:ext cx="6210812" cy="4523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0AC13-856E-42BE-8ED2-E2A573A25751}"/>
              </a:ext>
            </a:extLst>
          </p:cNvPr>
          <p:cNvSpPr txBox="1"/>
          <p:nvPr/>
        </p:nvSpPr>
        <p:spPr>
          <a:xfrm>
            <a:off x="1831975" y="5544234"/>
            <a:ext cx="9435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Figure 1. Growth in consumption-based footprints per capita between 1995 and 2011 for 11 world regions (1995 = 1) retrieved from Wood et al. (2018)</a:t>
            </a:r>
          </a:p>
        </p:txBody>
      </p:sp>
    </p:spTree>
    <p:extLst>
      <p:ext uri="{BB962C8B-B14F-4D97-AF65-F5344CB8AC3E}">
        <p14:creationId xmlns:p14="http://schemas.microsoft.com/office/powerpoint/2010/main" val="4144944758"/>
      </p:ext>
    </p:extLst>
  </p:cSld>
  <p:clrMapOvr>
    <a:masterClrMapping/>
  </p:clrMapOvr>
  <p:transition spd="slow" advTm="10775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0AC13-856E-42BE-8ED2-E2A573A25751}"/>
              </a:ext>
            </a:extLst>
          </p:cNvPr>
          <p:cNvSpPr txBox="1"/>
          <p:nvPr/>
        </p:nvSpPr>
        <p:spPr>
          <a:xfrm>
            <a:off x="1831975" y="5544234"/>
            <a:ext cx="9435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Figure 1. Diagram of inflows and outflows of the Dutch economy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A05AF7-84F5-4C54-8C64-0F7EFBA3B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75" y="1209217"/>
            <a:ext cx="7085227" cy="40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86236"/>
      </p:ext>
    </p:extLst>
  </p:cSld>
  <p:clrMapOvr>
    <a:masterClrMapping/>
  </p:clrMapOvr>
  <p:transition spd="slow" advTm="10775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D7B9-0F2A-4439-916B-CF4C646B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1,2, 3 &amp; 4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EBCF7-84E1-447A-B75C-DC9CCC6C4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Let’s go to the whiteboard!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57126-AA11-4840-A555-3146CC382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3313166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19F8-B11E-4EF7-BCFE-CA9AE11F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Part 2: Introduction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56162-E94F-4DFD-A7FC-1E51D8C8E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948BA7-70F5-4FA0-A7B5-41AB3576DF43}"/>
              </a:ext>
            </a:extLst>
          </p:cNvPr>
          <p:cNvSpPr txBox="1"/>
          <p:nvPr/>
        </p:nvSpPr>
        <p:spPr>
          <a:xfrm>
            <a:off x="1831975" y="5544234"/>
            <a:ext cx="9435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Figure 2. Sankey diagram of global material extraction, waste, and emission flows in 2011. Retrieved from Aguilar-Hernandez et al. (2019)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0BD2C-E6EB-4FCE-8E37-1691993D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975" y="1164952"/>
            <a:ext cx="6958012" cy="399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6861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BEA9-F1C1-45ED-A5E3-A5526059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code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3E0C5-C4C2-4668-B773-4DD959E0D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2800" b="1" dirty="0"/>
              <a:t>Let’s go to </a:t>
            </a:r>
            <a:r>
              <a:rPr lang="en-US" sz="2800" b="1" dirty="0" err="1"/>
              <a:t>Jupyter</a:t>
            </a:r>
            <a:r>
              <a:rPr lang="en-US" sz="2800" b="1" dirty="0"/>
              <a:t> Notebook!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48D88-DF03-45CE-A80F-C9B8EA675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5262152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819</TotalTime>
  <Words>176</Words>
  <Application>Microsoft Office PowerPoint</Application>
  <PresentationFormat>Custom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Minion</vt:lpstr>
      <vt:lpstr>Corporate template-set Universiteit Leiden</vt:lpstr>
      <vt:lpstr>  Week 12 Exercises: PIOTs </vt:lpstr>
      <vt:lpstr>Today’s agenda</vt:lpstr>
      <vt:lpstr>Recap MRIO </vt:lpstr>
      <vt:lpstr>Part 1: Introduction</vt:lpstr>
      <vt:lpstr>Review Question 1,2, 3 &amp; 4</vt:lpstr>
      <vt:lpstr>Part 2: Introduction</vt:lpstr>
      <vt:lpstr>Review code</vt:lpstr>
    </vt:vector>
  </TitlesOfParts>
  <Company>ISSC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Interdisciplinary Project Group (4413INTPGY)</dc:title>
  <dc:creator>Barbarossa, V.</dc:creator>
  <cp:lastModifiedBy>Glenn Aguilar-Hernandez</cp:lastModifiedBy>
  <cp:revision>155</cp:revision>
  <cp:lastPrinted>2018-11-27T09:56:33Z</cp:lastPrinted>
  <dcterms:created xsi:type="dcterms:W3CDTF">2020-04-29T08:46:50Z</dcterms:created>
  <dcterms:modified xsi:type="dcterms:W3CDTF">2022-03-16T15:29:33Z</dcterms:modified>
</cp:coreProperties>
</file>