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54" r:id="rId9"/>
    <p:sldId id="264" r:id="rId10"/>
    <p:sldId id="267" r:id="rId11"/>
    <p:sldId id="268" r:id="rId12"/>
    <p:sldId id="359" r:id="rId13"/>
    <p:sldId id="348" r:id="rId14"/>
    <p:sldId id="355" r:id="rId15"/>
    <p:sldId id="356" r:id="rId16"/>
    <p:sldId id="357" r:id="rId17"/>
    <p:sldId id="265" r:id="rId18"/>
    <p:sldId id="266" r:id="rId19"/>
    <p:sldId id="275" r:id="rId20"/>
    <p:sldId id="272" r:id="rId21"/>
    <p:sldId id="273" r:id="rId22"/>
    <p:sldId id="274" r:id="rId23"/>
    <p:sldId id="277" r:id="rId24"/>
    <p:sldId id="360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58" r:id="rId33"/>
    <p:sldId id="287" r:id="rId34"/>
    <p:sldId id="288" r:id="rId35"/>
    <p:sldId id="347" r:id="rId36"/>
    <p:sldId id="361" r:id="rId37"/>
    <p:sldId id="289" r:id="rId38"/>
    <p:sldId id="290" r:id="rId39"/>
    <p:sldId id="291" r:id="rId40"/>
    <p:sldId id="292" r:id="rId41"/>
    <p:sldId id="293" r:id="rId42"/>
    <p:sldId id="295" r:id="rId43"/>
    <p:sldId id="352" r:id="rId44"/>
    <p:sldId id="35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2" autoAdjust="0"/>
    <p:restoredTop sz="74904" autoAdjust="0"/>
  </p:normalViewPr>
  <p:slideViewPr>
    <p:cSldViewPr snapToGrid="0">
      <p:cViewPr varScale="1">
        <p:scale>
          <a:sx n="83" d="100"/>
          <a:sy n="83" d="100"/>
        </p:scale>
        <p:origin x="15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3747FC-B9FC-4317-A7AC-005EC1BA3397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B2489-0EE5-4C7F-94A6-A858195D05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5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You’ll notice I named this session “Poke the Box”, which I think is a productive mentality when approaching a new programming language.</a:t>
            </a:r>
          </a:p>
          <a:p>
            <a:endParaRPr lang="en-US" dirty="0"/>
          </a:p>
          <a:p>
            <a:r>
              <a:rPr lang="en-US" dirty="0"/>
              <a:t>The basic mentality: TRY STUFF – see what happens.  What can we learn?</a:t>
            </a:r>
          </a:p>
          <a:p>
            <a:endParaRPr lang="en-US" dirty="0"/>
          </a:p>
          <a:p>
            <a:r>
              <a:rPr lang="en-US" dirty="0"/>
              <a:t>We’ll start by looking at some (maybe painfully) basic input &amp; output, and talk about what insights we can 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9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so here’s a silly example</a:t>
            </a:r>
          </a:p>
          <a:p>
            <a:endParaRPr lang="en-US" dirty="0"/>
          </a:p>
          <a:p>
            <a:r>
              <a:rPr lang="en-US" dirty="0"/>
              <a:t>… we get a vector OUT, and check out how this works: </a:t>
            </a:r>
          </a:p>
          <a:p>
            <a:endParaRPr lang="en-US" dirty="0"/>
          </a:p>
          <a:p>
            <a:r>
              <a:rPr lang="en-US" dirty="0"/>
              <a:t>If it’s useful, you can think of this like dragging a formula down in Excel – and just like Excel, the RELATIVE POSITION gets preserved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7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can hear you thinking, what happens when you mix vectors and single numbers?</a:t>
            </a:r>
          </a:p>
          <a:p>
            <a:endParaRPr lang="en-US" dirty="0"/>
          </a:p>
          <a:p>
            <a:r>
              <a:rPr lang="en-US" dirty="0"/>
              <a:t>… you get a vector out, but it adds one to ALL elements</a:t>
            </a:r>
          </a:p>
          <a:p>
            <a:endParaRPr lang="en-US" dirty="0"/>
          </a:p>
          <a:p>
            <a:r>
              <a:rPr lang="en-US" dirty="0"/>
              <a:t>So maybe this is how it works in Excel land?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2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68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let’s try this.</a:t>
            </a:r>
          </a:p>
          <a:p>
            <a:endParaRPr lang="en-US" dirty="0"/>
          </a:p>
          <a:p>
            <a:r>
              <a:rPr lang="en-US" dirty="0"/>
              <a:t>What do you think will happen?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666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3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one?</a:t>
            </a:r>
          </a:p>
          <a:p>
            <a:endParaRPr lang="en-US" dirty="0"/>
          </a:p>
          <a:p>
            <a:r>
              <a:rPr lang="en-US" dirty="0"/>
              <a:t>Same two vectors from before, but now we add a single number.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86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couple more ways of making a vector from scratch…</a:t>
            </a:r>
          </a:p>
          <a:p>
            <a:endParaRPr lang="en-US" dirty="0"/>
          </a:p>
          <a:p>
            <a:r>
              <a:rPr lang="en-US" dirty="0"/>
              <a:t>Another tool is the colon operator, which makes an integer sequence</a:t>
            </a:r>
          </a:p>
          <a:p>
            <a:r>
              <a:rPr lang="en-US" dirty="0"/>
              <a:t>also sounds like a laxative XD</a:t>
            </a:r>
          </a:p>
          <a:p>
            <a:endParaRPr lang="en-US" dirty="0"/>
          </a:p>
          <a:p>
            <a:r>
              <a:rPr lang="en-US" dirty="0"/>
              <a:t>Oh, and remember that [1] thing in square brackets we kept seeing?  Now what do you think it means?</a:t>
            </a:r>
          </a:p>
          <a:p>
            <a:r>
              <a:rPr lang="en-US" dirty="0"/>
              <a:t>It’s just saying where each line of printed output starts!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7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seq() function…</a:t>
            </a:r>
          </a:p>
          <a:p>
            <a:endParaRPr lang="en-US" dirty="0"/>
          </a:p>
          <a:p>
            <a:r>
              <a:rPr lang="en-US" dirty="0"/>
              <a:t>Now before you try memorizing all the different arguments you see here, I actually want to call attention to two things:</a:t>
            </a:r>
          </a:p>
          <a:p>
            <a:r>
              <a:rPr lang="en-US" dirty="0"/>
              <a:t>- there’s often multiple ways of doing the same thing</a:t>
            </a:r>
          </a:p>
          <a:p>
            <a:r>
              <a:rPr lang="en-US" dirty="0"/>
              <a:t>- functions can have multiple possible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thankfully, you don’t have to memorize all the things, because there is HELP!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5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Can’t get more basic than this</a:t>
            </a:r>
          </a:p>
          <a:p>
            <a:endParaRPr lang="en-US" dirty="0"/>
          </a:p>
          <a:p>
            <a:r>
              <a:rPr lang="en-US" dirty="0"/>
              <a:t>Here’s an RStudio window, and zooming in on the Console…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2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so let’s build the vocabulary a little.</a:t>
            </a:r>
          </a:p>
          <a:p>
            <a:endParaRPr lang="en-US" dirty="0"/>
          </a:p>
          <a:p>
            <a:r>
              <a:rPr lang="en-US" dirty="0"/>
              <a:t>We have all the math things: addition, subtraction, multiplication, division, and exponents</a:t>
            </a:r>
          </a:p>
          <a:p>
            <a:r>
              <a:rPr lang="en-US" dirty="0"/>
              <a:t>We can also use parentheses as needed when we’re doing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26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things: square root, log, exponential, absolute value</a:t>
            </a:r>
          </a:p>
          <a:p>
            <a:endParaRPr lang="en-US" dirty="0"/>
          </a:p>
          <a:p>
            <a:r>
              <a:rPr lang="en-US" dirty="0"/>
              <a:t>Notice that when we put a vector in, we get a vector out.</a:t>
            </a:r>
          </a:p>
          <a:p>
            <a:r>
              <a:rPr lang="en-US" dirty="0"/>
              <a:t>You’ll also notice we had to tell R that it was a vector!  How did we do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37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more math things that only make sense with a vector input</a:t>
            </a:r>
          </a:p>
          <a:p>
            <a:r>
              <a:rPr lang="en-US" dirty="0"/>
              <a:t>Sum, product, mean, median, quantile, standard deviation, and variance</a:t>
            </a:r>
          </a:p>
          <a:p>
            <a:endParaRPr lang="en-US" dirty="0"/>
          </a:p>
          <a:p>
            <a:r>
              <a:rPr lang="en-US" dirty="0"/>
              <a:t>There’s more, this is just a few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31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important R thing we need to talk about is NA, which is R’s way of handling blanks.</a:t>
            </a:r>
          </a:p>
          <a:p>
            <a:endParaRPr lang="en-US" dirty="0"/>
          </a:p>
          <a:p>
            <a:r>
              <a:rPr lang="en-US" dirty="0"/>
              <a:t>--</a:t>
            </a:r>
          </a:p>
          <a:p>
            <a:r>
              <a:rPr lang="en-US" dirty="0"/>
              <a:t>What happens when we try to take a mean of a vector that contains a missing value?  Well, we don’t KNOW what the mean is!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62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889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we’ve just seen numbers, but R can also store other things</a:t>
            </a:r>
          </a:p>
          <a:p>
            <a:endParaRPr lang="en-US" dirty="0"/>
          </a:p>
          <a:p>
            <a:r>
              <a:rPr lang="en-US" dirty="0"/>
              <a:t>Logical is simpler, it can only be TRUE or FALSE</a:t>
            </a:r>
          </a:p>
          <a:p>
            <a:endParaRPr lang="en-US" dirty="0"/>
          </a:p>
          <a:p>
            <a:r>
              <a:rPr lang="en-US" dirty="0"/>
              <a:t>With Character, you can store text</a:t>
            </a:r>
          </a:p>
          <a:p>
            <a:endParaRPr lang="en-US" dirty="0"/>
          </a:p>
          <a:p>
            <a:r>
              <a:rPr lang="en-US" dirty="0"/>
              <a:t>And things can be changed into a MORE COMPLEX class without losing information.  …which will make sense in a moment.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78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 …  it’s generally pretty intuitive what can and can’t happen…</a:t>
            </a:r>
          </a:p>
          <a:p>
            <a:endParaRPr lang="en-US" dirty="0"/>
          </a:p>
          <a:p>
            <a:r>
              <a:rPr lang="en-US" dirty="0"/>
              <a:t>Notice that wrapping “2” in quotes tells R to treat it as Character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98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…lets look at what happens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1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more importantly….</a:t>
            </a:r>
          </a:p>
          <a:p>
            <a:endParaRPr lang="en-US" dirty="0"/>
          </a:p>
          <a:p>
            <a:r>
              <a:rPr lang="en-US" dirty="0"/>
              <a:t>…and I put this one in bold because this is DIFFERENT FROM EXCEL!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0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to bring it all home, just remember:</a:t>
            </a:r>
          </a:p>
          <a:p>
            <a:endParaRPr lang="en-US" dirty="0"/>
          </a:p>
          <a:p>
            <a:r>
              <a:rPr lang="en-US" dirty="0"/>
              <a:t>--</a:t>
            </a:r>
          </a:p>
          <a:p>
            <a:r>
              <a:rPr lang="en-US" dirty="0"/>
              <a:t>Side note: this is one of THE most common data errors!</a:t>
            </a:r>
          </a:p>
          <a:p>
            <a:r>
              <a:rPr lang="en-US" dirty="0"/>
              <a:t>Personal favorite: number with a trailing space (someone pranking the biometrician??)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83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Already, there are some insights!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R does math … which is reassuring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You can even think of R like a calculator: Each line can be its own operation, which takes the pressure off!  You don’t have to write a complete “program” to see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59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 can feel you asking: YES, we can change classes manually.  Mostly.</a:t>
            </a:r>
          </a:p>
          <a:p>
            <a:endParaRPr lang="en-US" dirty="0"/>
          </a:p>
          <a:p>
            <a:r>
              <a:rPr lang="en-US" dirty="0"/>
              <a:t>…so here we see this Character vector we made a couple slides ago</a:t>
            </a:r>
          </a:p>
          <a:p>
            <a:endParaRPr lang="en-US" dirty="0"/>
          </a:p>
          <a:p>
            <a:r>
              <a:rPr lang="en-US" dirty="0"/>
              <a:t>And when we turn it back to numeric, it doesn’t know what to do with the last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0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last vector class that can be useful if you’re working with DISTINCT CATEGORIES is Factor</a:t>
            </a:r>
          </a:p>
          <a:p>
            <a:endParaRPr lang="en-US" dirty="0"/>
          </a:p>
          <a:p>
            <a:r>
              <a:rPr lang="en-US" dirty="0"/>
              <a:t>So we created a vector two ways: look at the difference in how R behaves</a:t>
            </a:r>
          </a:p>
          <a:p>
            <a:r>
              <a:rPr lang="en-US" dirty="0"/>
              <a:t>- the Factor version carries another piece of information: what categories are allowed</a:t>
            </a:r>
          </a:p>
          <a:p>
            <a:endParaRPr lang="en-US" dirty="0"/>
          </a:p>
          <a:p>
            <a:r>
              <a:rPr lang="en-US" dirty="0"/>
              <a:t>And this is a little odd: R will actually let you convert factor to numeric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3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feel like splitting hairs, but since we’re talking about the differences, we should probably talk about when to use which.</a:t>
            </a:r>
          </a:p>
          <a:p>
            <a:endParaRPr lang="en-US" dirty="0"/>
          </a:p>
          <a:p>
            <a:r>
              <a:rPr lang="en-US" dirty="0"/>
              <a:t>But IN PRACTICE, it actually matters a little less than it might seem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12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special character that you should make friends with is this hashtag guy…</a:t>
            </a:r>
          </a:p>
          <a:p>
            <a:endParaRPr lang="en-US" dirty="0"/>
          </a:p>
          <a:p>
            <a:r>
              <a:rPr lang="en-US" dirty="0"/>
              <a:t>And the way this works is that everything to the right of # is not evaluated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376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Oh, and while we’re talking about readability, there are a few rules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39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DEMONSTRATIVE CODING 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22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Alright!  Let’s revisit the main points we saw.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15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65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see about the DIFFERENCES in how these two lines evaluated? </a:t>
            </a:r>
          </a:p>
          <a:p>
            <a:endParaRPr lang="en-US" dirty="0"/>
          </a:p>
          <a:p>
            <a:r>
              <a:rPr lang="en-US" dirty="0"/>
              <a:t>What does that tell 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81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this line?  What happened?  (it took the square root of 49!)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Maybe more generally, R uses FUNCTIONS.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Here’s a little bit of R terminology: the inputs (or … stuff that go inside the parentheses) are referred to as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74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this tell us?  Case sensitivity.</a:t>
            </a:r>
          </a:p>
          <a:p>
            <a:r>
              <a:rPr lang="en-US" dirty="0"/>
              <a:t>--</a:t>
            </a:r>
          </a:p>
          <a:p>
            <a:r>
              <a:rPr lang="en-US" dirty="0"/>
              <a:t>But, maybe a MORE important insight: ERRORS HAPPEN!  And with every error, we get a message that might give us some clues as to what went wrong</a:t>
            </a:r>
          </a:p>
          <a:p>
            <a:endParaRPr lang="en-US" dirty="0"/>
          </a:p>
          <a:p>
            <a:r>
              <a:rPr lang="en-US" dirty="0"/>
              <a:t>Note: the “could not find function” probably just means something is spelled wrong (or in this case, capitalized wrong)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6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about these TWO lines?  What happened?</a:t>
            </a:r>
          </a:p>
          <a:p>
            <a:endParaRPr lang="en-US" dirty="0"/>
          </a:p>
          <a:p>
            <a:r>
              <a:rPr lang="en-US" dirty="0"/>
              <a:t>--</a:t>
            </a:r>
          </a:p>
          <a:p>
            <a:r>
              <a:rPr lang="en-US" dirty="0"/>
              <a:t>Meaning of life, adjusted for inflation?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</a:t>
            </a:r>
          </a:p>
          <a:p>
            <a:r>
              <a:rPr lang="en-US" dirty="0"/>
              <a:t>… you can store variables using this angle bracket hyphen thingy that looks like a leftward arrow…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9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Ok, we stored one number … but you’ve probably got a lot more than that!</a:t>
            </a:r>
          </a:p>
          <a:p>
            <a:r>
              <a:rPr lang="en-US" dirty="0"/>
              <a:t>Introducing the c() function (c for concatenate)</a:t>
            </a:r>
          </a:p>
          <a:p>
            <a:endParaRPr lang="en-US" dirty="0"/>
          </a:p>
          <a:p>
            <a:r>
              <a:rPr lang="en-US" dirty="0"/>
              <a:t>…and this is an important enough concept that it gets its own name.  If it’s helpful, you can think of a vector as being like ONE COLUMN of a spreadsheet.</a:t>
            </a:r>
          </a:p>
          <a:p>
            <a:endParaRPr lang="en-US" dirty="0"/>
          </a:p>
          <a:p>
            <a:r>
              <a:rPr lang="en-US" dirty="0"/>
              <a:t>And by the way: you won’t have to type stuff by hand like this very often: Most of the time you’ll be reading data from an external file.</a:t>
            </a:r>
          </a:p>
          <a:p>
            <a:endParaRPr lang="en-US" dirty="0"/>
          </a:p>
          <a:p>
            <a:r>
              <a:rPr lang="en-US" dirty="0"/>
              <a:t>BUT it’s worth looking at some simplified examples first, so you’ll have an intuition for how things will behave once it’s read INTO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B2489-0EE5-4C7F-94A6-A858195D05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4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7E3D-3764-F7E8-71C2-CBACE06A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D592A-0230-B896-84E4-8C6D770E7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C22C6-2E6A-2783-D473-EAAC566CA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30D3-C470-7D1A-8F12-CCFFED93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FA00B-D87F-9761-654B-B9EC68DF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4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1ACA-FE87-9546-62E2-BBAC4402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BC150-11B4-C4B8-05F4-24AC63FDF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7E787-6FCA-F361-AA1C-3984A915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EDA-0D18-B3D4-6B11-088315A8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039-632A-830D-2F9C-88F64B9F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6E2E1-5608-4CFD-B720-2244C2CEE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9D8F7-544B-BB72-73DC-A7BC24B3F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F57E-2519-EF8F-3F0D-49E85B92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1D88-ACC8-A801-0A4C-FC091EBE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B91A-474C-DE7F-4D53-D33CEE8B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0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2628-F987-1CF9-68A3-442B9D5C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EC3C-EC0F-7244-3DA2-7AD4D3395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6085D-89CD-715C-4A0E-AA33E85A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D7026-61EA-FB7D-F435-DFBAA08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2902E-816D-BB5D-CE0A-AC693C5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93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D8D-1397-4837-0ED8-48D88BECD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61878-5716-AF15-DD85-0DC2E87E2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B8A9E-44FC-090C-6F7E-079B305C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36FA4-563C-7A05-6B06-42606664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FD2D3-4F0E-0C87-453D-7AF92BDE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9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67F4-C826-E7A1-AF43-07838C6AD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A9EA-4C96-7B8E-5E14-413F3BAC1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6223A-E13A-083E-6C22-C066EAC6A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241AC-21C0-FB63-6F03-6DEFB27F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9F6EA-BF95-D909-AB8E-BA8A887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BDF5A-A852-EE63-63C0-94089F586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064B-2D72-8801-9C55-CAF9972E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3E820-5101-5AF2-5467-07C81CB76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6A9AE-049B-BF55-349A-B21D700F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B5D80-C561-C295-0BCD-1C65A110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488DE6-58DC-725D-20A8-A5607842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C7C1A-42DB-E104-AD23-9E278CC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276AC-2FBA-9A68-2645-239F9BF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4CD87-1DE1-A7EB-3ADD-B63ED81E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3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368-0C98-2C2E-E651-358B5CE7E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FF79D9-3021-DE2C-8ABB-F4F3F237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4FD3F-382E-DD7E-B658-424AFA4AC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44E45-62AF-B982-E45D-887FFD784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BBB2D-E0B4-FA14-BD83-EA783259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270C-E2DF-2AC4-D06C-643CCA15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7637-1424-9EC9-122E-133A22A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91AFB-5E83-CEA1-741D-305C8E55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ACD0E-D71A-1267-F8CC-424010A8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F2C89-8B0E-F9D4-B6E9-A46372006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AC24-8312-A070-1986-51D6F9C9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30840-4603-6AA9-9760-60A5FC28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9D773-330B-AB4D-24E5-4F21E224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D8B08-D4BA-2C46-27BC-CD3537088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BCC1F-9E35-1D87-5DB9-F0A1627D8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CD3D-2758-BE02-8C77-4718D7F36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1CDF-32A8-7F4F-453C-0397AE0A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D5EE9-B887-BB86-59FE-566968F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C791D-E265-CBC7-6423-456DF141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B073A-04B8-561E-8151-DB7C2395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ED7C0-0FE6-C8B7-D9CE-4A6257070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3C14-D5B7-D44B-13E8-40F5C202A2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AAE2-11C8-4D46-A716-B78E4D7C1BC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56D05-89D1-5A8A-44CD-16BD67E38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0684F-4C70-4CC6-A110-EC60BEED4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925C1-3627-46EA-952A-0FBA8E0BD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30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7BE6-0E9D-86B5-BF36-15BE60D3C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7857" y="1716725"/>
            <a:ext cx="9144000" cy="2387600"/>
          </a:xfrm>
        </p:spPr>
        <p:txBody>
          <a:bodyPr/>
          <a:lstStyle/>
          <a:p>
            <a:r>
              <a:rPr lang="en-US" dirty="0"/>
              <a:t>R Programming Basics, 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0C3B6-7E1F-85D0-B33F-0566902B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437"/>
            <a:ext cx="9144000" cy="1655762"/>
          </a:xfrm>
        </p:spPr>
        <p:txBody>
          <a:bodyPr/>
          <a:lstStyle/>
          <a:p>
            <a:r>
              <a:rPr lang="en-US" dirty="0"/>
              <a:t>- Poke the Box! -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C26DF792-F7E6-EBE6-F4CB-9D446979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5" name="Graphic 4" descr="Double Tap Gesture with solid fill">
            <a:extLst>
              <a:ext uri="{FF2B5EF4-FFF2-40B4-BE49-F238E27FC236}">
                <a16:creationId xmlns:a16="http://schemas.microsoft.com/office/drawing/2014/main" id="{4CD7470F-CD1F-AA0E-16B8-5C4EB1855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8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2413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/>
              <a:t>[1]   10  40  90  160  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14AEF-8921-1971-A1BD-5AF3218FA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229" y="3643114"/>
            <a:ext cx="3609975" cy="20002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9B5044-0865-294C-25C5-B2F8C2956722}"/>
              </a:ext>
            </a:extLst>
          </p:cNvPr>
          <p:cNvSpPr txBox="1">
            <a:spLocks/>
          </p:cNvSpPr>
          <p:nvPr/>
        </p:nvSpPr>
        <p:spPr>
          <a:xfrm>
            <a:off x="5550103" y="4073795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Introducing vector operations…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3705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most basic structure in R is a vector</a:t>
            </a:r>
          </a:p>
          <a:p>
            <a:r>
              <a:rPr lang="en-US" dirty="0"/>
              <a:t>Many (most) operations in R can be evaluated vector-wise</a:t>
            </a:r>
          </a:p>
          <a:p>
            <a:r>
              <a:rPr lang="en-US" dirty="0"/>
              <a:t>What does this mean?</a:t>
            </a:r>
          </a:p>
          <a:p>
            <a:r>
              <a:rPr lang="en-US" dirty="0"/>
              <a:t>What happens when you mix vectors and single numbers?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c(10, 20, 30, 40, 50)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 &lt;- c(1, 2, 3, 4, 5)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* 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  10  40  90  160  250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+ 1</a:t>
            </a:r>
          </a:p>
          <a:p>
            <a:pPr marL="0" indent="0">
              <a:buNone/>
            </a:pPr>
            <a:r>
              <a:rPr lang="en-US" dirty="0"/>
              <a:t>[1]   11  21  31  41  51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5D44E-EBBE-A521-CB69-A5BF82A3B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55" y="4533219"/>
            <a:ext cx="3609975" cy="1971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E5A1F5-F6F7-4915-6A32-8DC2E49F83FC}"/>
              </a:ext>
            </a:extLst>
          </p:cNvPr>
          <p:cNvSpPr txBox="1">
            <a:spLocks/>
          </p:cNvSpPr>
          <p:nvPr/>
        </p:nvSpPr>
        <p:spPr>
          <a:xfrm>
            <a:off x="5639229" y="5022002"/>
            <a:ext cx="1667126" cy="5694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cs typeface="Courier New" panose="02070309020205020404" pitchFamily="49" charset="0"/>
              </a:rPr>
              <a:t>Mental model for Excel users: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A008-9499-B011-EEE7-822E242D2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D426-90BB-F52F-B776-2A0CB921E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8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50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11  22  33</a:t>
            </a:r>
          </a:p>
          <a:p>
            <a:pPr marL="514350" indent="-514350">
              <a:buAutoNum type="alphaUcParenR"/>
            </a:pPr>
            <a:r>
              <a:rPr lang="en-US" dirty="0"/>
              <a:t>[1]  66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174E2B19-7633-D467-D8AD-5BEA06C2BCF9}"/>
              </a:ext>
            </a:extLst>
          </p:cNvPr>
          <p:cNvSpPr/>
          <p:nvPr/>
        </p:nvSpPr>
        <p:spPr>
          <a:xfrm>
            <a:off x="6179377" y="1983905"/>
            <a:ext cx="393518" cy="371789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9E2F06-6D3F-C1E4-434F-DF9C2C05CB6B}"/>
              </a:ext>
            </a:extLst>
          </p:cNvPr>
          <p:cNvSpPr txBox="1">
            <a:spLocks/>
          </p:cNvSpPr>
          <p:nvPr/>
        </p:nvSpPr>
        <p:spPr>
          <a:xfrm>
            <a:off x="1291003" y="3576807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36719F0-0808-73DB-47F7-E4810CACAA11}"/>
              </a:ext>
            </a:extLst>
          </p:cNvPr>
          <p:cNvSpPr/>
          <p:nvPr/>
        </p:nvSpPr>
        <p:spPr>
          <a:xfrm rot="5400000">
            <a:off x="1900112" y="3198901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A0C1085B-C102-B9D1-83AB-B6D679A571AB}"/>
              </a:ext>
            </a:extLst>
          </p:cNvPr>
          <p:cNvSpPr/>
          <p:nvPr/>
        </p:nvSpPr>
        <p:spPr>
          <a:xfrm rot="5400000">
            <a:off x="2593762" y="3211284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5461A3-6513-3349-029C-49EE884B39BA}"/>
              </a:ext>
            </a:extLst>
          </p:cNvPr>
          <p:cNvSpPr txBox="1">
            <a:spLocks/>
          </p:cNvSpPr>
          <p:nvPr/>
        </p:nvSpPr>
        <p:spPr>
          <a:xfrm>
            <a:off x="2575334" y="3589191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63953D0-99DA-772B-F1B6-ED58D31F4DFF}"/>
              </a:ext>
            </a:extLst>
          </p:cNvPr>
          <p:cNvSpPr/>
          <p:nvPr/>
        </p:nvSpPr>
        <p:spPr>
          <a:xfrm rot="5400000">
            <a:off x="2190043" y="3024690"/>
            <a:ext cx="402000" cy="220008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C8191BE-CE6C-9323-8689-2A2A48E35FD1}"/>
              </a:ext>
            </a:extLst>
          </p:cNvPr>
          <p:cNvSpPr txBox="1">
            <a:spLocks/>
          </p:cNvSpPr>
          <p:nvPr/>
        </p:nvSpPr>
        <p:spPr>
          <a:xfrm>
            <a:off x="1453997" y="4459756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53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9" grpId="0" animBg="1"/>
      <p:bldP spid="11" grpId="0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QUIZ: How would the following evaluate?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640629" y="1927460"/>
            <a:ext cx="4862749" cy="21055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lphaUcParenR"/>
            </a:pPr>
            <a:r>
              <a:rPr lang="en-US" dirty="0"/>
              <a:t>[1]  1011  22  33</a:t>
            </a:r>
          </a:p>
          <a:p>
            <a:pPr marL="514350" indent="-514350">
              <a:buAutoNum type="alphaUcParenR"/>
            </a:pPr>
            <a:r>
              <a:rPr lang="en-US" dirty="0"/>
              <a:t>[1]  1011  1022  1033</a:t>
            </a:r>
          </a:p>
          <a:p>
            <a:pPr marL="514350" indent="-514350">
              <a:buAutoNum type="alphaUcParenR"/>
            </a:pPr>
            <a:r>
              <a:rPr lang="en-US" dirty="0"/>
              <a:t>Something else</a:t>
            </a:r>
          </a:p>
          <a:p>
            <a:pPr marL="514350" indent="-514350">
              <a:buAutoNum type="alphaUcParenR"/>
            </a:pPr>
            <a:r>
              <a:rPr lang="en-US" dirty="0"/>
              <a:t>An error or warning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2757" y="1818623"/>
            <a:ext cx="2922529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&lt;- c(1, 2, 3)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&lt;- c(10, 20, 30)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zz</a:t>
            </a:r>
            <a:r>
              <a:rPr lang="en-US" dirty="0">
                <a:solidFill>
                  <a:schemeClr val="accent1"/>
                </a:solidFill>
              </a:rPr>
              <a:t> &lt;- 1000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xx + </a:t>
            </a:r>
            <a:r>
              <a:rPr lang="en-US" dirty="0" err="1">
                <a:solidFill>
                  <a:schemeClr val="accent1"/>
                </a:solidFill>
              </a:rPr>
              <a:t>yy</a:t>
            </a:r>
            <a:r>
              <a:rPr lang="en-US" dirty="0">
                <a:solidFill>
                  <a:schemeClr val="accent1"/>
                </a:solidFill>
              </a:rPr>
              <a:t> + </a:t>
            </a:r>
            <a:r>
              <a:rPr lang="en-US" dirty="0" err="1">
                <a:solidFill>
                  <a:schemeClr val="accent1"/>
                </a:solidFill>
              </a:rPr>
              <a:t>zz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51DD88C-5A25-7BAB-A714-240D9671B355}"/>
              </a:ext>
            </a:extLst>
          </p:cNvPr>
          <p:cNvSpPr/>
          <p:nvPr/>
        </p:nvSpPr>
        <p:spPr>
          <a:xfrm>
            <a:off x="6247111" y="2458038"/>
            <a:ext cx="393518" cy="371789"/>
          </a:xfrm>
          <a:prstGeom prst="smileyFace">
            <a:avLst/>
          </a:prstGeom>
          <a:solidFill>
            <a:srgbClr val="FFFF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D35B5C-78D9-467D-F3BE-4104E2ABAC71}"/>
              </a:ext>
            </a:extLst>
          </p:cNvPr>
          <p:cNvSpPr txBox="1">
            <a:spLocks/>
          </p:cNvSpPr>
          <p:nvPr/>
        </p:nvSpPr>
        <p:spPr>
          <a:xfrm>
            <a:off x="1287042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483CF83-C7DB-64E1-5A44-D38EAEEC5159}"/>
              </a:ext>
            </a:extLst>
          </p:cNvPr>
          <p:cNvSpPr/>
          <p:nvPr/>
        </p:nvSpPr>
        <p:spPr>
          <a:xfrm rot="5400000">
            <a:off x="1896151" y="3738410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20AF79B-74AB-CCA9-3AC5-910C96426F87}"/>
              </a:ext>
            </a:extLst>
          </p:cNvPr>
          <p:cNvSpPr/>
          <p:nvPr/>
        </p:nvSpPr>
        <p:spPr>
          <a:xfrm rot="5400000">
            <a:off x="2534783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F3F505F3-637C-4169-DD41-DF2BA3D1CDCF}"/>
              </a:ext>
            </a:extLst>
          </p:cNvPr>
          <p:cNvSpPr/>
          <p:nvPr/>
        </p:nvSpPr>
        <p:spPr>
          <a:xfrm rot="5400000">
            <a:off x="3230086" y="3738409"/>
            <a:ext cx="218511" cy="460953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6EEDB8-692C-A6F8-AC95-41A56DC7CF8E}"/>
              </a:ext>
            </a:extLst>
          </p:cNvPr>
          <p:cNvSpPr txBox="1">
            <a:spLocks/>
          </p:cNvSpPr>
          <p:nvPr/>
        </p:nvSpPr>
        <p:spPr>
          <a:xfrm>
            <a:off x="2235883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2A25445-B319-9178-E028-D908F5F88367}"/>
              </a:ext>
            </a:extLst>
          </p:cNvPr>
          <p:cNvSpPr txBox="1">
            <a:spLocks/>
          </p:cNvSpPr>
          <p:nvPr/>
        </p:nvSpPr>
        <p:spPr>
          <a:xfrm>
            <a:off x="3211658" y="4116316"/>
            <a:ext cx="975775" cy="34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Length 1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E9E40AA-0C43-414C-F6EE-170315417824}"/>
              </a:ext>
            </a:extLst>
          </p:cNvPr>
          <p:cNvSpPr/>
          <p:nvPr/>
        </p:nvSpPr>
        <p:spPr>
          <a:xfrm rot="5400000">
            <a:off x="2444104" y="3339543"/>
            <a:ext cx="346924" cy="2862369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62041B8-B425-3A8A-3B4F-43A1A5D6A6AE}"/>
              </a:ext>
            </a:extLst>
          </p:cNvPr>
          <p:cNvSpPr txBox="1">
            <a:spLocks/>
          </p:cNvSpPr>
          <p:nvPr/>
        </p:nvSpPr>
        <p:spPr>
          <a:xfrm>
            <a:off x="1532731" y="5078215"/>
            <a:ext cx="2037087" cy="2997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Result will be length 3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7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9" grpId="0" animBg="1"/>
      <p:bldP spid="10" grpId="0"/>
      <p:bldP spid="11" grpId="0"/>
      <p:bldP spid="12" grpId="0" animBg="1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/>
              <a:t>The </a:t>
            </a:r>
            <a:r>
              <a:rPr lang="en-US" b="1" dirty="0"/>
              <a:t>:</a:t>
            </a:r>
            <a:r>
              <a:rPr lang="en-US" dirty="0"/>
              <a:t> operator can be used to construct a sequence of integers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/>
              <a:t>[1] 2014 2015 2016 2017 </a:t>
            </a:r>
          </a:p>
          <a:p>
            <a:pPr marL="0" indent="0">
              <a:buNone/>
            </a:pPr>
            <a:r>
              <a:rPr lang="en-US" dirty="0"/>
              <a:t>[5] 2018 2019 2020 2021 </a:t>
            </a:r>
          </a:p>
          <a:p>
            <a:pPr marL="0" indent="0">
              <a:buNone/>
            </a:pPr>
            <a:r>
              <a:rPr lang="en-US" dirty="0"/>
              <a:t>[9] 2022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1B8A2-ADE5-2489-3347-0E64A42A5F4E}"/>
              </a:ext>
            </a:extLst>
          </p:cNvPr>
          <p:cNvSpPr txBox="1">
            <a:spLocks/>
          </p:cNvSpPr>
          <p:nvPr/>
        </p:nvSpPr>
        <p:spPr>
          <a:xfrm>
            <a:off x="622652" y="4535788"/>
            <a:ext cx="5572408" cy="18307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That weird [1] thing we keep seeing? It’s just R labeling where each line of output starts!</a:t>
            </a:r>
          </a:p>
        </p:txBody>
      </p:sp>
    </p:spTree>
    <p:extLst>
      <p:ext uri="{BB962C8B-B14F-4D97-AF65-F5344CB8AC3E}">
        <p14:creationId xmlns:p14="http://schemas.microsoft.com/office/powerpoint/2010/main" val="1908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c( )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function can be used to construct a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vector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that is, an ordered set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: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operator can be used to construct a sequence of integers</a:t>
            </a:r>
          </a:p>
          <a:p>
            <a:r>
              <a:rPr lang="en-US" dirty="0"/>
              <a:t>The </a:t>
            </a:r>
            <a:r>
              <a:rPr lang="en-US" b="1" dirty="0"/>
              <a:t>seq( ) </a:t>
            </a:r>
            <a:r>
              <a:rPr lang="en-US" dirty="0"/>
              <a:t>function can be used to construct a custom sequence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5000173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 1 2 3 5 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2014:2023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2014 2015 2016 2017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[5] 2018 2019 2020 2021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[9] 2022 2023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by=0.2)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seq(from=0, to=1, </a:t>
            </a:r>
            <a:r>
              <a:rPr lang="en-US" dirty="0" err="1">
                <a:solidFill>
                  <a:schemeClr val="accent1"/>
                </a:solidFill>
              </a:rPr>
              <a:t>length.out</a:t>
            </a:r>
            <a:r>
              <a:rPr lang="en-US" dirty="0">
                <a:solidFill>
                  <a:schemeClr val="accent1"/>
                </a:solidFill>
              </a:rPr>
              <a:t>=6)</a:t>
            </a:r>
          </a:p>
          <a:p>
            <a:pPr marL="0" indent="0">
              <a:buNone/>
            </a:pPr>
            <a:r>
              <a:rPr lang="en-US" dirty="0"/>
              <a:t>[1] 0.0 0.2 0.4 0.6 0.8 1.0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B561-4729-122E-74EB-613B42EEDD9E}"/>
              </a:ext>
            </a:extLst>
          </p:cNvPr>
          <p:cNvSpPr txBox="1">
            <a:spLocks/>
          </p:cNvSpPr>
          <p:nvPr/>
        </p:nvSpPr>
        <p:spPr>
          <a:xfrm>
            <a:off x="256892" y="4617266"/>
            <a:ext cx="5839108" cy="198429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There are often multiple ways to do the same thing in R</a:t>
            </a:r>
          </a:p>
          <a:p>
            <a:r>
              <a:rPr lang="en-US" dirty="0"/>
              <a:t>Functions can have multiple possible arguments</a:t>
            </a:r>
          </a:p>
        </p:txBody>
      </p:sp>
    </p:spTree>
    <p:extLst>
      <p:ext uri="{BB962C8B-B14F-4D97-AF65-F5344CB8AC3E}">
        <p14:creationId xmlns:p14="http://schemas.microsoft.com/office/powerpoint/2010/main" val="261069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Help!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1623060"/>
            <a:ext cx="2880360" cy="1322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?median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help("median")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CF2A49-85B7-1AF5-FDF5-26554CBBD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440" y="167352"/>
            <a:ext cx="6232837" cy="6530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65BC65-724C-65A3-DED7-137083F7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723" y="4920343"/>
            <a:ext cx="5435259" cy="177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0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210" y="2463298"/>
            <a:ext cx="2494548" cy="1398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&gt; 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7C5A9-69D6-343C-6914-49477DD8FC2D}"/>
              </a:ext>
            </a:extLst>
          </p:cNvPr>
          <p:cNvSpPr txBox="1"/>
          <p:nvPr/>
        </p:nvSpPr>
        <p:spPr>
          <a:xfrm>
            <a:off x="1700121" y="1805133"/>
            <a:ext cx="1685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was a “&gt;” with a flashing cursor after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EE53C-1456-281D-4E1A-3EB1CD4EF803}"/>
              </a:ext>
            </a:extLst>
          </p:cNvPr>
          <p:cNvSpPr txBox="1"/>
          <p:nvPr/>
        </p:nvSpPr>
        <p:spPr>
          <a:xfrm>
            <a:off x="4756484" y="1794619"/>
            <a:ext cx="16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typed this and hit 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694BD1-BC16-A2E0-D490-62F043A4E57C}"/>
              </a:ext>
            </a:extLst>
          </p:cNvPr>
          <p:cNvSpPr txBox="1"/>
          <p:nvPr/>
        </p:nvSpPr>
        <p:spPr>
          <a:xfrm>
            <a:off x="5285190" y="2978051"/>
            <a:ext cx="16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 printed this!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C24CB5-A116-5CF2-4F82-57A09479B40F}"/>
              </a:ext>
            </a:extLst>
          </p:cNvPr>
          <p:cNvCxnSpPr/>
          <p:nvPr/>
        </p:nvCxnSpPr>
        <p:spPr>
          <a:xfrm rot="16200000" flipH="1">
            <a:off x="3441277" y="2208063"/>
            <a:ext cx="323166" cy="187301"/>
          </a:xfrm>
          <a:prstGeom prst="bentConnector3">
            <a:avLst>
              <a:gd name="adj1" fmla="val -7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FA8A670-54B0-E67C-0477-A3777AEF09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43983" y="2140131"/>
            <a:ext cx="503622" cy="323165"/>
          </a:xfrm>
          <a:prstGeom prst="bentConnector3">
            <a:avLst>
              <a:gd name="adj1" fmla="val 10022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A81E23-F86E-59E1-AF3B-230ED9D0C446}"/>
              </a:ext>
            </a:extLst>
          </p:cNvPr>
          <p:cNvCxnSpPr/>
          <p:nvPr/>
        </p:nvCxnSpPr>
        <p:spPr>
          <a:xfrm flipH="1">
            <a:off x="4534388" y="3178630"/>
            <a:ext cx="60366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A79E1783-8160-FC7B-683E-26F239B3D24C}"/>
              </a:ext>
            </a:extLst>
          </p:cNvPr>
          <p:cNvCxnSpPr>
            <a:cxnSpLocks/>
          </p:cNvCxnSpPr>
          <p:nvPr/>
        </p:nvCxnSpPr>
        <p:spPr>
          <a:xfrm rot="10800000">
            <a:off x="3814357" y="3553095"/>
            <a:ext cx="515387" cy="426912"/>
          </a:xfrm>
          <a:prstGeom prst="bentConnector3">
            <a:avLst>
              <a:gd name="adj1" fmla="val 1006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4B21DB5-2986-414C-8110-F5F9018A19CD}"/>
              </a:ext>
            </a:extLst>
          </p:cNvPr>
          <p:cNvSpPr txBox="1"/>
          <p:nvPr/>
        </p:nvSpPr>
        <p:spPr>
          <a:xfrm>
            <a:off x="4433467" y="3731715"/>
            <a:ext cx="2002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ignore the [1] thing for now</a:t>
            </a:r>
          </a:p>
        </p:txBody>
      </p:sp>
      <p:pic>
        <p:nvPicPr>
          <p:cNvPr id="12" name="Picture 11" descr="Logo, icon&#10;&#10;Description automatically generated">
            <a:extLst>
              <a:ext uri="{FF2B5EF4-FFF2-40B4-BE49-F238E27FC236}">
                <a16:creationId xmlns:a16="http://schemas.microsoft.com/office/drawing/2014/main" id="{153D86EB-1DB7-897B-DE2F-405C99D2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8295" y="292264"/>
            <a:ext cx="2059252" cy="1595920"/>
          </a:xfrm>
          <a:prstGeom prst="rect">
            <a:avLst/>
          </a:prstGeom>
        </p:spPr>
      </p:pic>
      <p:pic>
        <p:nvPicPr>
          <p:cNvPr id="17" name="Graphic 16" descr="Double Tap Gesture with solid fill">
            <a:extLst>
              <a:ext uri="{FF2B5EF4-FFF2-40B4-BE49-F238E27FC236}">
                <a16:creationId xmlns:a16="http://schemas.microsoft.com/office/drawing/2014/main" id="{FDC08932-A8A5-B135-0590-72EC59941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7457" y="150235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82944C-25A9-2E0A-1B94-9619DB4C61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992" y="3143005"/>
            <a:ext cx="4286430" cy="312628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64A1B3F4-CA19-8B45-D5A4-8361F3E866A1}"/>
              </a:ext>
            </a:extLst>
          </p:cNvPr>
          <p:cNvSpPr/>
          <p:nvPr/>
        </p:nvSpPr>
        <p:spPr>
          <a:xfrm>
            <a:off x="7598228" y="5775915"/>
            <a:ext cx="631371" cy="609600"/>
          </a:xfrm>
          <a:prstGeom prst="ellipse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A14D94-62C5-176F-37FC-CDC548238CE4}"/>
              </a:ext>
            </a:extLst>
          </p:cNvPr>
          <p:cNvCxnSpPr>
            <a:cxnSpLocks/>
          </p:cNvCxnSpPr>
          <p:nvPr/>
        </p:nvCxnSpPr>
        <p:spPr>
          <a:xfrm flipH="1" flipV="1">
            <a:off x="5023262" y="5106390"/>
            <a:ext cx="2437546" cy="116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85AE7F-5983-E92D-1BE0-20AFB999EC84}"/>
              </a:ext>
            </a:extLst>
          </p:cNvPr>
          <p:cNvCxnSpPr>
            <a:cxnSpLocks/>
          </p:cNvCxnSpPr>
          <p:nvPr/>
        </p:nvCxnSpPr>
        <p:spPr>
          <a:xfrm flipH="1" flipV="1">
            <a:off x="6578930" y="3731715"/>
            <a:ext cx="1385327" cy="1879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1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  <p:bldP spid="15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use parentheses in mathematical operations, too</a:t>
            </a:r>
          </a:p>
          <a:p>
            <a:r>
              <a:rPr lang="en-US" dirty="0"/>
              <a:t>R is pretty smart about order of operations (but I’m still nervous to trust it!)</a:t>
            </a:r>
          </a:p>
        </p:txBody>
      </p:sp>
    </p:spTree>
    <p:extLst>
      <p:ext uri="{BB962C8B-B14F-4D97-AF65-F5344CB8AC3E}">
        <p14:creationId xmlns:p14="http://schemas.microsoft.com/office/powerpoint/2010/main" val="166165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/>
              <a:t>[1] 0 1 2 3 4 5 6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Mathematical functions can generally be evaluated vector-wise</a:t>
            </a:r>
          </a:p>
        </p:txBody>
      </p:sp>
    </p:spTree>
    <p:extLst>
      <p:ext uri="{BB962C8B-B14F-4D97-AF65-F5344CB8AC3E}">
        <p14:creationId xmlns:p14="http://schemas.microsoft.com/office/powerpoint/2010/main" val="211946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Some operators &amp; functions…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usual cast of characters:         +, -, *, /, ^</a:t>
            </a:r>
          </a:p>
          <a:p>
            <a:r>
              <a:rPr lang="en-US" dirty="0"/>
              <a:t>sqrt(), log(), exp(), abs()</a:t>
            </a:r>
          </a:p>
          <a:p>
            <a:r>
              <a:rPr lang="en-US" dirty="0"/>
              <a:t>sum(), prod()</a:t>
            </a:r>
          </a:p>
          <a:p>
            <a:r>
              <a:rPr lang="en-US" dirty="0"/>
              <a:t>mean(), median(), quantile(), </a:t>
            </a:r>
            <a:r>
              <a:rPr lang="en-US" dirty="0" err="1"/>
              <a:t>sd</a:t>
            </a:r>
            <a:r>
              <a:rPr lang="en-US" dirty="0"/>
              <a:t>(), var()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760" y="1214637"/>
            <a:ext cx="5730240" cy="5643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sqrt(c(0, 1, 4, 9, 16, 25, 36))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0 1 2 3 4 5 6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median(c(0, 1, 4, 9, 16, 25, 36))</a:t>
            </a:r>
          </a:p>
          <a:p>
            <a:pPr marL="0" indent="0">
              <a:buNone/>
            </a:pPr>
            <a:r>
              <a:rPr lang="en-US" dirty="0"/>
              <a:t>[1] 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43E7B4-7FB3-D20A-6CA6-9DDAD2DB5B8B}"/>
              </a:ext>
            </a:extLst>
          </p:cNvPr>
          <p:cNvSpPr txBox="1">
            <a:spLocks/>
          </p:cNvSpPr>
          <p:nvPr/>
        </p:nvSpPr>
        <p:spPr>
          <a:xfrm>
            <a:off x="622652" y="4206240"/>
            <a:ext cx="5473348" cy="245221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functions need a vector input!</a:t>
            </a:r>
          </a:p>
        </p:txBody>
      </p:sp>
    </p:spTree>
    <p:extLst>
      <p:ext uri="{BB962C8B-B14F-4D97-AF65-F5344CB8AC3E}">
        <p14:creationId xmlns:p14="http://schemas.microsoft.com/office/powerpoint/2010/main" val="160812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Let’s talk about NA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NA is a placeholder for an unknown value</a:t>
            </a:r>
          </a:p>
          <a:p>
            <a:r>
              <a:rPr lang="en-US" dirty="0"/>
              <a:t>Blank cells in spreadsheets are typically imported as NA</a:t>
            </a:r>
          </a:p>
          <a:p>
            <a:r>
              <a:rPr lang="en-US" dirty="0"/>
              <a:t>R will generally return NA or Error when NA is used in calculations</a:t>
            </a:r>
          </a:p>
          <a:p>
            <a:pPr lvl="1"/>
            <a:r>
              <a:rPr lang="en-US" dirty="0"/>
              <a:t>Which is good!</a:t>
            </a:r>
          </a:p>
          <a:p>
            <a:pPr lvl="1"/>
            <a:r>
              <a:rPr lang="en-US" dirty="0"/>
              <a:t>There are ways around this, if appropriate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8" y="607318"/>
            <a:ext cx="5730240" cy="5942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&lt;- c(1, 2, 3, 4, NA)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 &lt;- c(2, 4, 6, 8, 10)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 + b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3  6  9 12 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</a:t>
            </a:r>
            <a:r>
              <a:rPr lang="pl-PL" dirty="0"/>
              <a:t>NA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mean(a, na.rm = TRUE)</a:t>
            </a:r>
          </a:p>
          <a:p>
            <a:pPr marL="0" indent="0">
              <a:buNone/>
            </a:pPr>
            <a:r>
              <a:rPr lang="en-US" dirty="0"/>
              <a:t>[1]</a:t>
            </a:r>
            <a:r>
              <a:rPr lang="pl-PL" dirty="0"/>
              <a:t> </a:t>
            </a:r>
            <a:r>
              <a:rPr lang="en-US" dirty="0"/>
              <a:t> 2.5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5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0800-E2F8-9C39-6B49-FC90FD65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8D4A7-B66A-7C15-CA4F-4A6E609F6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9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6" y="1"/>
            <a:ext cx="11362623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vectors: </a:t>
            </a:r>
            <a:r>
              <a:rPr lang="en-US" sz="3600" b="1" dirty="0"/>
              <a:t>R can store different kinds of information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603007" y="2369185"/>
          <a:ext cx="7513320" cy="2951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3840419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Possible values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can be used in mathematical expressions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logical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FALSE or TRUE (or NA)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yes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all numbers (or NA / </a:t>
                      </a:r>
                      <a:r>
                        <a:rPr lang="en-US" sz="2400" u="none" strike="noStrike" dirty="0" err="1">
                          <a:effectLst/>
                        </a:rPr>
                        <a:t>NaN</a:t>
                      </a:r>
                      <a:r>
                        <a:rPr lang="en-US" sz="2400" u="none" strike="noStrike" dirty="0">
                          <a:effectLst/>
                        </a:rPr>
                        <a:t> / Inf)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yes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/>
          <p:nvPr/>
        </p:nvCxnSpPr>
        <p:spPr>
          <a:xfrm>
            <a:off x="125730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307607" y="1680890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106680" y="5814333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A6D293-A5BE-5CC7-9E14-39E24A39FD59}"/>
              </a:ext>
            </a:extLst>
          </p:cNvPr>
          <p:cNvCxnSpPr/>
          <p:nvPr/>
        </p:nvCxnSpPr>
        <p:spPr>
          <a:xfrm>
            <a:off x="9399270" y="2194560"/>
            <a:ext cx="0" cy="35318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D1F833-2569-CFC8-7B90-A19E5B119319}"/>
              </a:ext>
            </a:extLst>
          </p:cNvPr>
          <p:cNvSpPr txBox="1">
            <a:spLocks/>
          </p:cNvSpPr>
          <p:nvPr/>
        </p:nvSpPr>
        <p:spPr>
          <a:xfrm>
            <a:off x="9641944" y="2847918"/>
            <a:ext cx="2462626" cy="199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Can be changed into a different class without losing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856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Classes of vectors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Title looks scary, but</a:t>
            </a:r>
          </a:p>
          <a:p>
            <a:r>
              <a:rPr lang="en-US" dirty="0"/>
              <a:t>It’s actually pretty obvious what can &amp; can’t happen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4448" y="653037"/>
            <a:ext cx="5730240" cy="5924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</a:t>
            </a:r>
            <a:r>
              <a:rPr lang="en-US" dirty="0">
                <a:solidFill>
                  <a:schemeClr val="accent1"/>
                </a:solidFill>
              </a:rPr>
              <a:t> &lt;- "Inigo Montoya"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+ "Bob"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1 + "Bob":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"2" + 4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"2" + 4: non-numeric argument to binary operator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r>
              <a:rPr lang="en-US" dirty="0">
                <a:solidFill>
                  <a:schemeClr val="accent1"/>
                </a:solidFill>
              </a:rPr>
              <a:t> &lt;- c(TRUE,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            FALSE, TRUE, FALSE, TRUE)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heres_a_logical_vector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</a:t>
            </a:r>
            <a:r>
              <a:rPr lang="da-DK" dirty="0"/>
              <a:t>TRUE FALSE  TRUE FALSE  TRUE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89B7F4-F855-B722-922E-F882A1DCEB6F}"/>
              </a:ext>
            </a:extLst>
          </p:cNvPr>
          <p:cNvSpPr txBox="1">
            <a:spLocks/>
          </p:cNvSpPr>
          <p:nvPr/>
        </p:nvSpPr>
        <p:spPr>
          <a:xfrm>
            <a:off x="376846" y="2949677"/>
            <a:ext cx="5001399" cy="3628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Quotes in an assignment statement tell R to interpret something as character</a:t>
            </a:r>
          </a:p>
          <a:p>
            <a:pPr lvl="1"/>
            <a:r>
              <a:rPr lang="en-US" dirty="0"/>
              <a:t>Note: " " and ' ' can both be used as long as you’re consistent on both sides</a:t>
            </a:r>
          </a:p>
          <a:p>
            <a:r>
              <a:rPr lang="en-US" dirty="0"/>
              <a:t>R knows what TRUE and FALSE mean without quotes</a:t>
            </a:r>
          </a:p>
        </p:txBody>
      </p:sp>
    </p:spTree>
    <p:extLst>
      <p:ext uri="{BB962C8B-B14F-4D97-AF65-F5344CB8AC3E}">
        <p14:creationId xmlns:p14="http://schemas.microsoft.com/office/powerpoint/2010/main" val="10803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</p:spTree>
    <p:extLst>
      <p:ext uri="{BB962C8B-B14F-4D97-AF65-F5344CB8AC3E}">
        <p14:creationId xmlns:p14="http://schemas.microsoft.com/office/powerpoint/2010/main" val="77274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So what did I mean about changing classes?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A7216D-4B61-7046-CAFE-3E786A2BE36D}"/>
              </a:ext>
            </a:extLst>
          </p:cNvPr>
          <p:cNvGraphicFramePr>
            <a:graphicFrameLocks noGrp="1"/>
          </p:cNvGraphicFramePr>
          <p:nvPr/>
        </p:nvGraphicFramePr>
        <p:xfrm>
          <a:off x="10029252" y="815688"/>
          <a:ext cx="1684081" cy="1116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4081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logical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>
                          <a:effectLst/>
                        </a:rPr>
                        <a:t>numeric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character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F3191-3A14-F251-9869-2DEA8AC19053}"/>
              </a:ext>
            </a:extLst>
          </p:cNvPr>
          <p:cNvCxnSpPr>
            <a:cxnSpLocks/>
          </p:cNvCxnSpPr>
          <p:nvPr/>
        </p:nvCxnSpPr>
        <p:spPr>
          <a:xfrm>
            <a:off x="9683545" y="641063"/>
            <a:ext cx="0" cy="15613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D037A5-C7C1-B651-86AB-50696C22EED9}"/>
              </a:ext>
            </a:extLst>
          </p:cNvPr>
          <p:cNvSpPr txBox="1">
            <a:spLocks/>
          </p:cNvSpPr>
          <p:nvPr/>
        </p:nvSpPr>
        <p:spPr>
          <a:xfrm>
            <a:off x="9485890" y="131977"/>
            <a:ext cx="2110739" cy="522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Less complex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2DA2869-D11A-5B67-F3BA-8575B350740E}"/>
              </a:ext>
            </a:extLst>
          </p:cNvPr>
          <p:cNvSpPr txBox="1">
            <a:spLocks/>
          </p:cNvSpPr>
          <p:nvPr/>
        </p:nvSpPr>
        <p:spPr>
          <a:xfrm>
            <a:off x="9485890" y="2233911"/>
            <a:ext cx="2344146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More complex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32" y="1748966"/>
            <a:ext cx="5730240" cy="11220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c(TRUE, FALSE, TRUE, FALSE, 5)</a:t>
            </a:r>
          </a:p>
          <a:p>
            <a:pPr marL="0" indent="0">
              <a:buNone/>
            </a:pPr>
            <a:r>
              <a:rPr lang="en-US" dirty="0"/>
              <a:t>[1] 1 0 1 0 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1045AEC-1B79-2FA4-A0AF-D2568EE814FC}"/>
              </a:ext>
            </a:extLst>
          </p:cNvPr>
          <p:cNvSpPr/>
          <p:nvPr/>
        </p:nvSpPr>
        <p:spPr>
          <a:xfrm rot="16200000">
            <a:off x="3486450" y="-285957"/>
            <a:ext cx="347423" cy="36887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5C8581-2D6C-4987-42A5-9A10ABA58692}"/>
              </a:ext>
            </a:extLst>
          </p:cNvPr>
          <p:cNvSpPr txBox="1">
            <a:spLocks/>
          </p:cNvSpPr>
          <p:nvPr/>
        </p:nvSpPr>
        <p:spPr>
          <a:xfrm>
            <a:off x="3105667" y="929425"/>
            <a:ext cx="1108988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logical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AE32AC-4CEF-7DA8-26FB-0E52DA6DC8F5}"/>
              </a:ext>
            </a:extLst>
          </p:cNvPr>
          <p:cNvSpPr txBox="1">
            <a:spLocks/>
          </p:cNvSpPr>
          <p:nvPr/>
        </p:nvSpPr>
        <p:spPr>
          <a:xfrm>
            <a:off x="5012925" y="925492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D409-08C3-1A99-3CA2-B5B089372787}"/>
              </a:ext>
            </a:extLst>
          </p:cNvPr>
          <p:cNvCxnSpPr>
            <a:cxnSpLocks/>
          </p:cNvCxnSpPr>
          <p:nvPr/>
        </p:nvCxnSpPr>
        <p:spPr>
          <a:xfrm>
            <a:off x="5752412" y="137385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51A984B0-4647-8889-4F1B-A1B28BD4CF97}"/>
              </a:ext>
            </a:extLst>
          </p:cNvPr>
          <p:cNvSpPr/>
          <p:nvPr/>
        </p:nvSpPr>
        <p:spPr>
          <a:xfrm rot="5400000">
            <a:off x="2417087" y="2217174"/>
            <a:ext cx="360525" cy="1294590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699332" y="310828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numeric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5EB994-2B1B-37AD-7987-648B52451253}"/>
              </a:ext>
            </a:extLst>
          </p:cNvPr>
          <p:cNvSpPr txBox="1">
            <a:spLocks/>
          </p:cNvSpPr>
          <p:nvPr/>
        </p:nvSpPr>
        <p:spPr>
          <a:xfrm>
            <a:off x="393495" y="4803446"/>
            <a:ext cx="8956981" cy="1122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c(seq(2, 8, by=2), "Who do we appreciate")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[1] "2" "4" "6" "8" "Who do we appreciate"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167D6F3-4834-A684-329F-8318A1F33947}"/>
              </a:ext>
            </a:extLst>
          </p:cNvPr>
          <p:cNvSpPr/>
          <p:nvPr/>
        </p:nvSpPr>
        <p:spPr>
          <a:xfrm rot="16200000">
            <a:off x="1661254" y="3546583"/>
            <a:ext cx="347423" cy="21326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3C37125-51D6-F1A6-EF71-B596FB8B4B52}"/>
              </a:ext>
            </a:extLst>
          </p:cNvPr>
          <p:cNvSpPr txBox="1">
            <a:spLocks/>
          </p:cNvSpPr>
          <p:nvPr/>
        </p:nvSpPr>
        <p:spPr>
          <a:xfrm>
            <a:off x="1087715" y="3995095"/>
            <a:ext cx="1494499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numeric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ABF38D2-31CB-B02C-691D-40923CB95A1F}"/>
              </a:ext>
            </a:extLst>
          </p:cNvPr>
          <p:cNvSpPr txBox="1">
            <a:spLocks/>
          </p:cNvSpPr>
          <p:nvPr/>
        </p:nvSpPr>
        <p:spPr>
          <a:xfrm>
            <a:off x="3965789" y="3979972"/>
            <a:ext cx="1659890" cy="540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character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B90721-BDA6-A059-8F26-B51DCDCF3F96}"/>
              </a:ext>
            </a:extLst>
          </p:cNvPr>
          <p:cNvCxnSpPr>
            <a:cxnSpLocks/>
          </p:cNvCxnSpPr>
          <p:nvPr/>
        </p:nvCxnSpPr>
        <p:spPr>
          <a:xfrm>
            <a:off x="4705276" y="4428333"/>
            <a:ext cx="7763" cy="358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4B5241D4-737C-3F12-C3EB-AFBB5D0D7B31}"/>
              </a:ext>
            </a:extLst>
          </p:cNvPr>
          <p:cNvSpPr/>
          <p:nvPr/>
        </p:nvSpPr>
        <p:spPr>
          <a:xfrm rot="5400000">
            <a:off x="3746900" y="2894706"/>
            <a:ext cx="360525" cy="6048488"/>
          </a:xfrm>
          <a:prstGeom prst="rightBrace">
            <a:avLst>
              <a:gd name="adj1" fmla="val 2248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096EBA-FFFD-7AFA-A9F4-C1DDF427ED77}"/>
              </a:ext>
            </a:extLst>
          </p:cNvPr>
          <p:cNvSpPr txBox="1">
            <a:spLocks/>
          </p:cNvSpPr>
          <p:nvPr/>
        </p:nvSpPr>
        <p:spPr>
          <a:xfrm>
            <a:off x="652196" y="6162769"/>
            <a:ext cx="4573648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result becomes character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8011222" y="3521936"/>
            <a:ext cx="3702112" cy="30951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b="1" dirty="0"/>
              <a:t>All elements of a vector will be the same class!</a:t>
            </a:r>
          </a:p>
          <a:p>
            <a:r>
              <a:rPr lang="en-US" dirty="0"/>
              <a:t>Hey look, you can use whole vectors as arguments in </a:t>
            </a:r>
            <a:r>
              <a:rPr lang="en-US" b="1" dirty="0"/>
              <a:t>c( )</a:t>
            </a:r>
          </a:p>
        </p:txBody>
      </p:sp>
    </p:spTree>
    <p:extLst>
      <p:ext uri="{BB962C8B-B14F-4D97-AF65-F5344CB8AC3E}">
        <p14:creationId xmlns:p14="http://schemas.microsoft.com/office/powerpoint/2010/main" val="8343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  <p:bldP spid="17" grpId="0" animBg="1"/>
      <p:bldP spid="20" grpId="0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Why do we care???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19" y="783444"/>
            <a:ext cx="7806567" cy="564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Take-home messages:</a:t>
            </a:r>
          </a:p>
          <a:p>
            <a:pPr lvl="1"/>
            <a:r>
              <a:rPr lang="en-US" dirty="0"/>
              <a:t>Different classes (types of data) exist!</a:t>
            </a:r>
          </a:p>
          <a:p>
            <a:pPr lvl="1"/>
            <a:r>
              <a:rPr lang="en-US" dirty="0"/>
              <a:t>R can do different things with different classes</a:t>
            </a:r>
          </a:p>
          <a:p>
            <a:pPr lvl="1"/>
            <a:r>
              <a:rPr lang="en-US" dirty="0"/>
              <a:t>R may do things you didn’t intend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5E9E3-D262-A326-4B07-414158B79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336" y="2487167"/>
            <a:ext cx="4681458" cy="337933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53CEEF-9E57-8100-5934-81D3EF241B36}"/>
              </a:ext>
            </a:extLst>
          </p:cNvPr>
          <p:cNvSpPr txBox="1">
            <a:spLocks/>
          </p:cNvSpPr>
          <p:nvPr/>
        </p:nvSpPr>
        <p:spPr>
          <a:xfrm>
            <a:off x="124180" y="6197418"/>
            <a:ext cx="2901242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numeric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2A196-C525-7965-9728-3A759E1E7063}"/>
              </a:ext>
            </a:extLst>
          </p:cNvPr>
          <p:cNvCxnSpPr/>
          <p:nvPr/>
        </p:nvCxnSpPr>
        <p:spPr>
          <a:xfrm flipV="1">
            <a:off x="2933432" y="5866500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539BA-4256-009A-D10E-7B468A7F5E8E}"/>
              </a:ext>
            </a:extLst>
          </p:cNvPr>
          <p:cNvCxnSpPr/>
          <p:nvPr/>
        </p:nvCxnSpPr>
        <p:spPr>
          <a:xfrm flipV="1">
            <a:off x="3579359" y="5866499"/>
            <a:ext cx="0" cy="2508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7572-32C9-C51E-1E64-17646D17083B}"/>
              </a:ext>
            </a:extLst>
          </p:cNvPr>
          <p:cNvSpPr txBox="1">
            <a:spLocks/>
          </p:cNvSpPr>
          <p:nvPr/>
        </p:nvSpPr>
        <p:spPr>
          <a:xfrm>
            <a:off x="3471334" y="6192230"/>
            <a:ext cx="3009935" cy="4691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Will become </a:t>
            </a:r>
            <a:r>
              <a:rPr lang="en-US" b="1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6784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550484" cy="2877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R does math!  </a:t>
            </a:r>
          </a:p>
          <a:p>
            <a:pPr lvl="1"/>
            <a:r>
              <a:rPr lang="en-US" dirty="0"/>
              <a:t>For now, you can think of it as a fancy calculator</a:t>
            </a:r>
          </a:p>
        </p:txBody>
      </p:sp>
    </p:spTree>
    <p:extLst>
      <p:ext uri="{BB962C8B-B14F-4D97-AF65-F5344CB8AC3E}">
        <p14:creationId xmlns:p14="http://schemas.microsoft.com/office/powerpoint/2010/main" val="411082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Btw: yes, we can change classes manually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629330"/>
            <a:ext cx="10515600" cy="446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 &lt;- c(seq(2, 8, by=2), "Who do we appreciate")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[1] "2" "4" "6" "8" "Who do we appreciate"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smellsLikeSchoolSpirit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4 6 8 NA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Warning message: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NAs introduced by coercion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36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One last vector class: </a:t>
            </a:r>
            <a:r>
              <a:rPr lang="en-US" sz="3600" b="1" dirty="0"/>
              <a:t>factor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8" y="1632291"/>
            <a:ext cx="8854337" cy="4925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rating_char</a:t>
            </a:r>
            <a:r>
              <a:rPr lang="en-US" dirty="0">
                <a:solidFill>
                  <a:schemeClr val="accent1"/>
                </a:solidFill>
              </a:rPr>
              <a:t> &lt;- c("</a:t>
            </a:r>
            <a:r>
              <a:rPr lang="en-US" dirty="0" err="1">
                <a:solidFill>
                  <a:schemeClr val="accent1"/>
                </a:solidFill>
              </a:rPr>
              <a:t>Low","Medium","High","Low","Medium</a:t>
            </a:r>
            <a:r>
              <a:rPr lang="en-US" dirty="0">
                <a:solidFill>
                  <a:schemeClr val="accent1"/>
                </a:solidFill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rating_factor</a:t>
            </a:r>
            <a:r>
              <a:rPr lang="en-US" dirty="0">
                <a:solidFill>
                  <a:schemeClr val="accent1"/>
                </a:solidFill>
              </a:rPr>
              <a:t> &lt;- </a:t>
            </a:r>
            <a:r>
              <a:rPr lang="en-US" dirty="0" err="1">
                <a:solidFill>
                  <a:schemeClr val="accent1"/>
                </a:solidFill>
              </a:rPr>
              <a:t>as.factor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rating_char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rating_char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"Low"    "Medium" "High"   "Low"    "Medium"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rating_factor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/>
              <a:t>[1] Low    Medium High   Low    Medium</a:t>
            </a:r>
          </a:p>
          <a:p>
            <a:pPr marL="0" indent="0">
              <a:buNone/>
            </a:pPr>
            <a:r>
              <a:rPr lang="en-US" dirty="0"/>
              <a:t>Levels: High Low Medium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as.numeric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rating_factor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[1] 2 3 1 2 3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1178715" y="846326"/>
            <a:ext cx="6930829" cy="64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Like character, but with a guest list!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5302711-191E-DD9E-696B-159DAD416BBF}"/>
              </a:ext>
            </a:extLst>
          </p:cNvPr>
          <p:cNvSpPr txBox="1">
            <a:spLocks/>
          </p:cNvSpPr>
          <p:nvPr/>
        </p:nvSpPr>
        <p:spPr>
          <a:xfrm>
            <a:off x="7905509" y="3254635"/>
            <a:ext cx="4097437" cy="33036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</a:t>
            </a:r>
          </a:p>
          <a:p>
            <a:r>
              <a:rPr lang="en-US" dirty="0"/>
              <a:t>R will probably try to alphabetize your factor levels (High will come before Low and Medium)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523ACC-DBC9-2A12-88D7-818AEEEEABF3}"/>
              </a:ext>
            </a:extLst>
          </p:cNvPr>
          <p:cNvSpPr/>
          <p:nvPr/>
        </p:nvSpPr>
        <p:spPr>
          <a:xfrm>
            <a:off x="390144" y="4608576"/>
            <a:ext cx="4636112" cy="617133"/>
          </a:xfrm>
          <a:prstGeom prst="ellipse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CBAF041-DA3D-381F-CED0-D82A1440E93F}"/>
              </a:ext>
            </a:extLst>
          </p:cNvPr>
          <p:cNvSpPr/>
          <p:nvPr/>
        </p:nvSpPr>
        <p:spPr>
          <a:xfrm>
            <a:off x="4496844" y="5686816"/>
            <a:ext cx="313151" cy="7766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5A91C-A88F-628E-F3B2-15BE90CBAF57}"/>
              </a:ext>
            </a:extLst>
          </p:cNvPr>
          <p:cNvSpPr txBox="1"/>
          <p:nvPr/>
        </p:nvSpPr>
        <p:spPr>
          <a:xfrm>
            <a:off x="4809996" y="5757826"/>
            <a:ext cx="257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super important, just an oddity to be aware of!</a:t>
            </a:r>
          </a:p>
        </p:txBody>
      </p:sp>
    </p:spTree>
    <p:extLst>
      <p:ext uri="{BB962C8B-B14F-4D97-AF65-F5344CB8AC3E}">
        <p14:creationId xmlns:p14="http://schemas.microsoft.com/office/powerpoint/2010/main" val="268617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3" grpId="0" animBg="1"/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4602939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When to use character?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722683" cy="3059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no specific categories of interest</a:t>
            </a:r>
          </a:p>
          <a:p>
            <a:r>
              <a:rPr lang="en-US" sz="2000" dirty="0"/>
              <a:t>Fields are open-ended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Comments</a:t>
            </a:r>
          </a:p>
          <a:p>
            <a:pPr lvl="1"/>
            <a:r>
              <a:rPr lang="en-US" sz="1800" dirty="0"/>
              <a:t>Personnel?</a:t>
            </a:r>
          </a:p>
          <a:p>
            <a:pPr lvl="1"/>
            <a:r>
              <a:rPr lang="en-US" sz="1800" dirty="0"/>
              <a:t>Weather?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1285D97-802D-5C11-5258-3A666CA30C1D}"/>
              </a:ext>
            </a:extLst>
          </p:cNvPr>
          <p:cNvSpPr txBox="1">
            <a:spLocks/>
          </p:cNvSpPr>
          <p:nvPr/>
        </p:nvSpPr>
        <p:spPr>
          <a:xfrm>
            <a:off x="6901524" y="0"/>
            <a:ext cx="460293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When to use factor?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D7E4FD-C928-3F9D-E56A-015608CE23CA}"/>
              </a:ext>
            </a:extLst>
          </p:cNvPr>
          <p:cNvSpPr txBox="1">
            <a:spLocks/>
          </p:cNvSpPr>
          <p:nvPr/>
        </p:nvSpPr>
        <p:spPr>
          <a:xfrm>
            <a:off x="6901523" y="870296"/>
            <a:ext cx="4722683" cy="4039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There are distinct categories</a:t>
            </a:r>
          </a:p>
          <a:p>
            <a:pPr lvl="1"/>
            <a:r>
              <a:rPr lang="en-US" sz="1800" dirty="0"/>
              <a:t>Probably related to a research question!</a:t>
            </a:r>
          </a:p>
          <a:p>
            <a:r>
              <a:rPr lang="en-US" sz="2000" dirty="0"/>
              <a:t>You’d like to do formal testing/plotting using these categories</a:t>
            </a:r>
          </a:p>
          <a:p>
            <a:r>
              <a:rPr lang="en-US" sz="2000" dirty="0"/>
              <a:t>Examples…</a:t>
            </a:r>
          </a:p>
          <a:p>
            <a:pPr lvl="1"/>
            <a:r>
              <a:rPr lang="en-US" sz="1800" dirty="0"/>
              <a:t>Species (code)</a:t>
            </a:r>
          </a:p>
          <a:p>
            <a:pPr lvl="1"/>
            <a:r>
              <a:rPr lang="en-US" sz="1800" dirty="0"/>
              <a:t>Sex</a:t>
            </a:r>
          </a:p>
          <a:p>
            <a:pPr lvl="1"/>
            <a:r>
              <a:rPr lang="en-US" sz="1800" dirty="0"/>
              <a:t>Age?</a:t>
            </a:r>
          </a:p>
          <a:p>
            <a:pPr lvl="1"/>
            <a:r>
              <a:rPr lang="en-US" sz="1800" dirty="0"/>
              <a:t>Year??</a:t>
            </a:r>
          </a:p>
          <a:p>
            <a:pPr lvl="1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CF9773-E784-522B-A469-024FA1DA4591}"/>
              </a:ext>
            </a:extLst>
          </p:cNvPr>
          <p:cNvCxnSpPr>
            <a:cxnSpLocks/>
          </p:cNvCxnSpPr>
          <p:nvPr/>
        </p:nvCxnSpPr>
        <p:spPr>
          <a:xfrm>
            <a:off x="6204857" y="272143"/>
            <a:ext cx="0" cy="3788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F565373-FCD9-7E8A-C5C8-120BE777C7CC}"/>
              </a:ext>
            </a:extLst>
          </p:cNvPr>
          <p:cNvSpPr txBox="1">
            <a:spLocks/>
          </p:cNvSpPr>
          <p:nvPr/>
        </p:nvSpPr>
        <p:spPr>
          <a:xfrm>
            <a:off x="870839" y="4441858"/>
            <a:ext cx="10753368" cy="24161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dirty="0"/>
              <a:t>In practice:</a:t>
            </a:r>
          </a:p>
          <a:p>
            <a:r>
              <a:rPr lang="en-US" sz="2000" dirty="0"/>
              <a:t>R will import non-numeric columns as character by default (as of 2020), rather than factor</a:t>
            </a:r>
          </a:p>
          <a:p>
            <a:pPr lvl="1"/>
            <a:r>
              <a:rPr lang="en-US" sz="1600" dirty="0"/>
              <a:t>That’s a good thing, it’s easier to make changes to character variables than factor!</a:t>
            </a:r>
          </a:p>
          <a:p>
            <a:r>
              <a:rPr lang="en-US" sz="2000" dirty="0"/>
              <a:t>R will generally treat character as factor when it needs to (ANOVA, boxplots, chi-squared tests, …)</a:t>
            </a:r>
          </a:p>
          <a:p>
            <a:pPr lvl="1"/>
            <a:r>
              <a:rPr lang="en-US" sz="1600" dirty="0"/>
              <a:t>So the distinction doesn’t matter as much as it used to</a:t>
            </a:r>
          </a:p>
          <a:p>
            <a:r>
              <a:rPr lang="en-US" sz="2000" dirty="0"/>
              <a:t>But, data summaries can be easier with factor, so it’s often worth converting character to factor</a:t>
            </a:r>
          </a:p>
          <a:p>
            <a:pPr lvl="1"/>
            <a:r>
              <a:rPr lang="en-US" sz="1600" dirty="0"/>
              <a:t>…after editing values, if that’s needed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596FEF-F922-ED3C-6337-D08335F8FD1B}"/>
              </a:ext>
            </a:extLst>
          </p:cNvPr>
          <p:cNvCxnSpPr>
            <a:cxnSpLocks/>
          </p:cNvCxnSpPr>
          <p:nvPr/>
        </p:nvCxnSpPr>
        <p:spPr>
          <a:xfrm flipH="1">
            <a:off x="391886" y="4343400"/>
            <a:ext cx="1148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DC5CDB-72F8-5FDC-7B0C-B7E1E46B1110}"/>
              </a:ext>
            </a:extLst>
          </p:cNvPr>
          <p:cNvSpPr txBox="1">
            <a:spLocks/>
          </p:cNvSpPr>
          <p:nvPr/>
        </p:nvSpPr>
        <p:spPr>
          <a:xfrm>
            <a:off x="8749179" y="3317428"/>
            <a:ext cx="2038284" cy="554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cs typeface="Courier New" panose="02070309020205020404" pitchFamily="49" charset="0"/>
              </a:rPr>
              <a:t>Might be numeric, depending on context!</a:t>
            </a:r>
          </a:p>
          <a:p>
            <a:pPr marL="0" indent="0">
              <a:buNone/>
            </a:pPr>
            <a:endParaRPr lang="en-US" sz="1600" dirty="0">
              <a:cs typeface="Courier New" panose="02070309020205020404" pitchFamily="49" charset="0"/>
            </a:endParaRP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082F3F5A-4811-8D4F-1D62-4D28BC313B88}"/>
              </a:ext>
            </a:extLst>
          </p:cNvPr>
          <p:cNvSpPr/>
          <p:nvPr/>
        </p:nvSpPr>
        <p:spPr>
          <a:xfrm>
            <a:off x="8485993" y="3244442"/>
            <a:ext cx="211693" cy="668932"/>
          </a:xfrm>
          <a:prstGeom prst="rightBrace">
            <a:avLst>
              <a:gd name="adj1" fmla="val 8333"/>
              <a:gd name="adj2" fmla="val 514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9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77" y="2101783"/>
            <a:ext cx="5599471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2 + 2   # two by two, hands of blue</a:t>
            </a:r>
          </a:p>
          <a:p>
            <a:pPr marL="0" indent="0">
              <a:buNone/>
            </a:pPr>
            <a:r>
              <a:rPr lang="en-US" dirty="0"/>
              <a:t>[1]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316717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An important special character: </a:t>
            </a:r>
            <a:r>
              <a:rPr lang="en-US" sz="3600" b="1" dirty="0"/>
              <a:t>#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812" y="3972371"/>
            <a:ext cx="11857703" cy="648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        # Chapman Estimator of abundance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826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Everything to the right of </a:t>
            </a:r>
            <a:r>
              <a:rPr lang="en-US" b="1" dirty="0"/>
              <a:t>#</a:t>
            </a:r>
            <a:r>
              <a:rPr lang="en-US" dirty="0"/>
              <a:t> is not evaluated</a:t>
            </a:r>
          </a:p>
          <a:p>
            <a:r>
              <a:rPr lang="en-US" dirty="0"/>
              <a:t>This means you can (and should) leave notes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/>
              <a:t>commenting</a:t>
            </a:r>
            <a:r>
              <a:rPr lang="en-US" dirty="0"/>
              <a:t> your code</a:t>
            </a:r>
          </a:p>
          <a:p>
            <a:r>
              <a:rPr lang="en-US" dirty="0"/>
              <a:t>One day, someone will need to understand your code</a:t>
            </a:r>
          </a:p>
          <a:p>
            <a:pPr lvl="1"/>
            <a:r>
              <a:rPr lang="en-US" dirty="0"/>
              <a:t>IT WILL BE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</p:txBody>
      </p:sp>
      <p:pic>
        <p:nvPicPr>
          <p:cNvPr id="4" name="Picture 3" descr="A cat sitting on a keyboard&#10;&#10;Description automatically generated with low confidence">
            <a:extLst>
              <a:ext uri="{FF2B5EF4-FFF2-40B4-BE49-F238E27FC236}">
                <a16:creationId xmlns:a16="http://schemas.microsoft.com/office/drawing/2014/main" id="{8A96E16D-9A87-1962-1C9A-25F748314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89" y="253180"/>
            <a:ext cx="2632449" cy="263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3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31" y="5374272"/>
            <a:ext cx="5848323" cy="1214635"/>
          </a:xfrm>
        </p:spPr>
        <p:txBody>
          <a:bodyPr>
            <a:noAutofit/>
          </a:bodyPr>
          <a:lstStyle/>
          <a:p>
            <a:r>
              <a:rPr lang="en-US" sz="2000" dirty="0"/>
              <a:t>“There are only two hard thing in computer science:  Cache invalidation and naming things.” – Phil </a:t>
            </a:r>
            <a:r>
              <a:rPr lang="en-US" sz="2000" dirty="0" err="1"/>
              <a:t>Karlton</a:t>
            </a: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57287" y="607317"/>
            <a:ext cx="9424783" cy="44458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 the topic of readability</a:t>
            </a:r>
            <a:r>
              <a:rPr lang="en-US" dirty="0"/>
              <a:t>: </a:t>
            </a:r>
          </a:p>
          <a:p>
            <a:r>
              <a:rPr lang="en-US" dirty="0"/>
              <a:t>Names in R…</a:t>
            </a:r>
          </a:p>
          <a:p>
            <a:pPr lvl="1"/>
            <a:r>
              <a:rPr lang="en-US" dirty="0"/>
              <a:t>Can use letters, numbers, “_”, and “.”</a:t>
            </a:r>
          </a:p>
          <a:p>
            <a:pPr lvl="1"/>
            <a:r>
              <a:rPr lang="en-US" dirty="0"/>
              <a:t>Must begin with a letter (catch_2023, not 2023_catch)</a:t>
            </a:r>
          </a:p>
          <a:p>
            <a:r>
              <a:rPr lang="en-US" dirty="0"/>
              <a:t>Try to make names memorable and recognizable to others</a:t>
            </a:r>
          </a:p>
          <a:p>
            <a:r>
              <a:rPr lang="en-US" dirty="0"/>
              <a:t>Avoid using function names (e.g. mean, var, etc.)</a:t>
            </a:r>
          </a:p>
          <a:p>
            <a:pPr lvl="1"/>
            <a:r>
              <a:rPr lang="en-US" dirty="0"/>
              <a:t>But R is usually smart enough to handle this</a:t>
            </a:r>
          </a:p>
          <a:p>
            <a:r>
              <a:rPr lang="en-US" dirty="0"/>
              <a:t>Case conventions you may see:</a:t>
            </a:r>
          </a:p>
          <a:p>
            <a:pPr lvl="1"/>
            <a:r>
              <a:rPr lang="en-US" b="1" dirty="0" err="1"/>
              <a:t>this_is_snake_case</a:t>
            </a:r>
            <a:endParaRPr lang="en-US" b="1" dirty="0"/>
          </a:p>
          <a:p>
            <a:pPr lvl="1"/>
            <a:r>
              <a:rPr lang="en-US" b="1" dirty="0" err="1"/>
              <a:t>thisIsCamelCase</a:t>
            </a:r>
            <a:endParaRPr lang="en-US" b="1" dirty="0"/>
          </a:p>
          <a:p>
            <a:pPr lvl="1"/>
            <a:r>
              <a:rPr lang="en-US" dirty="0"/>
              <a:t>kebab-case-is-not-allowed-in-R</a:t>
            </a:r>
          </a:p>
          <a:p>
            <a:pPr lvl="1"/>
            <a:r>
              <a:rPr lang="en-US" dirty="0" err="1"/>
              <a:t>dot.case.is.not.recommended</a:t>
            </a:r>
            <a:r>
              <a:rPr lang="en-US" dirty="0"/>
              <a:t>    </a:t>
            </a:r>
            <a:r>
              <a:rPr lang="en-US" sz="1700" i="1" dirty="0"/>
              <a:t>…for reasons we won’t get into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9ADE1-4A13-B91C-F463-90428AF50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7620" y="3865943"/>
            <a:ext cx="2715408" cy="271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4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D4D1-B979-EE35-5EB5-4CB03DEF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D018-3A19-1A8C-B711-F63088123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399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6DDE289-7EEA-7CC3-5892-B70644EDC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205" y="1520555"/>
            <a:ext cx="3832614" cy="2214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1+2*3-4^5/(6-7) </a:t>
            </a:r>
          </a:p>
          <a:p>
            <a:pPr marL="0" indent="0">
              <a:buNone/>
            </a:pPr>
            <a:r>
              <a:rPr lang="en-US" dirty="0"/>
              <a:t>[1] 1031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1+(2*3)-((4^5)/(6-7))</a:t>
            </a:r>
          </a:p>
          <a:p>
            <a:pPr marL="0" indent="0">
              <a:buNone/>
            </a:pPr>
            <a:r>
              <a:rPr lang="en-US" dirty="0"/>
              <a:t>[1] 1031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964F4-A5BA-7AD1-901A-BDE2F2258B1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9C2B9C-4F34-1973-AC67-ABEEF0F17293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129B6C-18F0-9610-3C48-481090BBAB66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29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954" y="2003469"/>
            <a:ext cx="6808840" cy="29175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median(c(1, 1, 2, 3, 5, NA), na.rm=TRUE)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49A61-A77E-00C9-65BE-EEF19CB433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39B9345-8D91-3DF1-F810-02CD03922044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ACF747-EB75-65C3-B666-25337EAA4988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805" y="3003756"/>
            <a:ext cx="9906389" cy="1327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N_hat</a:t>
            </a:r>
            <a:r>
              <a:rPr lang="en-US" dirty="0">
                <a:solidFill>
                  <a:schemeClr val="accent1"/>
                </a:solidFill>
              </a:rPr>
              <a:t> &lt;- (n1 + 1)*(n2 + 1)/(m2 + 1) – 1 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myNameIs</a:t>
            </a:r>
            <a:r>
              <a:rPr lang="en-US" dirty="0">
                <a:solidFill>
                  <a:schemeClr val="accent1"/>
                </a:solidFill>
              </a:rPr>
              <a:t> &lt;- c("Inigo Montoya", "Slim Shady", "Ozymandias")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204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DC6711-8A4C-BAC3-7512-FE04EBF656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91408" y="0"/>
            <a:ext cx="1100592" cy="2636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4E9EB6-ABCD-7B00-E30A-DCFB6110AD1F}"/>
              </a:ext>
            </a:extLst>
          </p:cNvPr>
          <p:cNvSpPr/>
          <p:nvPr/>
        </p:nvSpPr>
        <p:spPr>
          <a:xfrm>
            <a:off x="10993426" y="378135"/>
            <a:ext cx="211319" cy="155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63606-BE96-2553-1C11-D35562A18A2D}"/>
              </a:ext>
            </a:extLst>
          </p:cNvPr>
          <p:cNvSpPr/>
          <p:nvPr/>
        </p:nvSpPr>
        <p:spPr>
          <a:xfrm>
            <a:off x="12074253" y="-1"/>
            <a:ext cx="117747" cy="1427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/>
              <a:t>[1]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/>
              <a:t>R ignores whitespace </a:t>
            </a:r>
            <a:r>
              <a:rPr lang="en-US" u="sng" dirty="0"/>
              <a:t>between things</a:t>
            </a:r>
          </a:p>
          <a:p>
            <a:pPr lvl="1"/>
            <a:r>
              <a:rPr lang="en-US" dirty="0"/>
              <a:t>You can space things out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31244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4A6288-DCE6-3EDF-2C26-C03D1F60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2916" y="4505502"/>
            <a:ext cx="4350775" cy="1187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2, 3) * c(10, 20, 30) + 5</a:t>
            </a:r>
          </a:p>
          <a:p>
            <a:pPr marL="0" indent="0">
              <a:buNone/>
            </a:pPr>
            <a:r>
              <a:rPr lang="en-US" dirty="0"/>
              <a:t>[1] 15 45 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  <a:endParaRPr lang="en-US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47667487-A728-A47D-9731-A242EC842E7C}"/>
              </a:ext>
            </a:extLst>
          </p:cNvPr>
          <p:cNvSpPr/>
          <p:nvPr/>
        </p:nvSpPr>
        <p:spPr>
          <a:xfrm rot="5400000">
            <a:off x="3640983" y="3743396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C961234-44ED-4940-B5CD-36B63B56AB8E}"/>
              </a:ext>
            </a:extLst>
          </p:cNvPr>
          <p:cNvSpPr/>
          <p:nvPr/>
        </p:nvSpPr>
        <p:spPr>
          <a:xfrm rot="5400000">
            <a:off x="5524988" y="3498135"/>
            <a:ext cx="276466" cy="1698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CD4649A-4305-8659-9931-65DFC2346948}"/>
              </a:ext>
            </a:extLst>
          </p:cNvPr>
          <p:cNvSpPr/>
          <p:nvPr/>
        </p:nvSpPr>
        <p:spPr>
          <a:xfrm rot="5400000">
            <a:off x="6802798" y="4275854"/>
            <a:ext cx="297291" cy="19477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440B3202-4722-E89E-0EB0-D9ED35EB18DC}"/>
              </a:ext>
            </a:extLst>
          </p:cNvPr>
          <p:cNvSpPr/>
          <p:nvPr/>
        </p:nvSpPr>
        <p:spPr>
          <a:xfrm rot="16200000">
            <a:off x="4094557" y="5056688"/>
            <a:ext cx="276466" cy="123886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A550C-16D5-9DA8-EBA0-076D3A24A7A1}"/>
              </a:ext>
            </a:extLst>
          </p:cNvPr>
          <p:cNvSpPr txBox="1"/>
          <p:nvPr/>
        </p:nvSpPr>
        <p:spPr>
          <a:xfrm>
            <a:off x="3390968" y="383443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DB949F-6C90-4EC6-9416-BAB1E28EF8D1}"/>
              </a:ext>
            </a:extLst>
          </p:cNvPr>
          <p:cNvSpPr txBox="1"/>
          <p:nvPr/>
        </p:nvSpPr>
        <p:spPr>
          <a:xfrm>
            <a:off x="5276234" y="3829517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3C7E5-86C2-FD87-1CD9-EA7860BCDE0A}"/>
              </a:ext>
            </a:extLst>
          </p:cNvPr>
          <p:cNvSpPr txBox="1"/>
          <p:nvPr/>
        </p:nvSpPr>
        <p:spPr>
          <a:xfrm>
            <a:off x="3844542" y="5819269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1BF8-1E32-0092-E38C-8887BF79736E}"/>
              </a:ext>
            </a:extLst>
          </p:cNvPr>
          <p:cNvSpPr txBox="1"/>
          <p:nvPr/>
        </p:nvSpPr>
        <p:spPr>
          <a:xfrm>
            <a:off x="6660584" y="3819830"/>
            <a:ext cx="431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number (actually a vector of length 1)</a:t>
            </a:r>
          </a:p>
        </p:txBody>
      </p:sp>
    </p:spTree>
    <p:extLst>
      <p:ext uri="{BB962C8B-B14F-4D97-AF65-F5344CB8AC3E}">
        <p14:creationId xmlns:p14="http://schemas.microsoft.com/office/powerpoint/2010/main" val="3802237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Concepts to take away from this session: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 does math!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  <a:r>
              <a:rPr lang="en-US" dirty="0"/>
              <a:t> with multiple possible </a:t>
            </a:r>
            <a:r>
              <a:rPr lang="en-US" b="1" dirty="0"/>
              <a:t>arguments </a:t>
            </a:r>
            <a:r>
              <a:rPr lang="en-US" dirty="0"/>
              <a:t>(inputs)</a:t>
            </a:r>
            <a:endParaRPr lang="en-US" b="1" dirty="0"/>
          </a:p>
          <a:p>
            <a:r>
              <a:rPr lang="en-US" dirty="0"/>
              <a:t>You can store results in </a:t>
            </a:r>
            <a:r>
              <a:rPr lang="en-US" b="1" dirty="0"/>
              <a:t>variables</a:t>
            </a:r>
            <a:r>
              <a:rPr lang="en-US" dirty="0"/>
              <a:t> that you create</a:t>
            </a:r>
          </a:p>
          <a:p>
            <a:pPr lvl="1"/>
            <a:r>
              <a:rPr lang="en-US" dirty="0"/>
              <a:t>Note: these go away when you close R, but that’s a good thing</a:t>
            </a:r>
          </a:p>
          <a:p>
            <a:r>
              <a:rPr lang="en-US" dirty="0"/>
              <a:t>R uses </a:t>
            </a:r>
            <a:r>
              <a:rPr lang="en-US" b="1" dirty="0"/>
              <a:t>vectors</a:t>
            </a:r>
            <a:r>
              <a:rPr lang="en-US" dirty="0"/>
              <a:t> (ordered sets) and does most operations </a:t>
            </a:r>
            <a:r>
              <a:rPr lang="en-US" b="1" dirty="0"/>
              <a:t>vector-wise</a:t>
            </a:r>
          </a:p>
          <a:p>
            <a:r>
              <a:rPr lang="en-US" dirty="0"/>
              <a:t>There are different </a:t>
            </a:r>
            <a:r>
              <a:rPr lang="en-US" b="1" dirty="0"/>
              <a:t>classes</a:t>
            </a:r>
            <a:r>
              <a:rPr lang="en-US" dirty="0"/>
              <a:t> of vectors (</a:t>
            </a:r>
            <a:r>
              <a:rPr lang="en-US" b="1" dirty="0"/>
              <a:t>logical</a:t>
            </a:r>
            <a:r>
              <a:rPr lang="en-US" dirty="0"/>
              <a:t>, </a:t>
            </a:r>
            <a:r>
              <a:rPr lang="en-US" b="1" dirty="0"/>
              <a:t>numeric</a:t>
            </a:r>
            <a:r>
              <a:rPr lang="en-US" dirty="0"/>
              <a:t>, </a:t>
            </a:r>
            <a:r>
              <a:rPr lang="en-US" b="1" dirty="0"/>
              <a:t>character</a:t>
            </a:r>
            <a:r>
              <a:rPr lang="en-US" dirty="0"/>
              <a:t>, </a:t>
            </a:r>
            <a:r>
              <a:rPr lang="en-US" b="1" dirty="0"/>
              <a:t>factor</a:t>
            </a:r>
            <a:r>
              <a:rPr lang="en-US" dirty="0"/>
              <a:t>) for storing different types of information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D3EC00-2324-5845-A254-8FAFCD152E3B}"/>
              </a:ext>
            </a:extLst>
          </p:cNvPr>
          <p:cNvGraphicFramePr>
            <a:graphicFrameLocks noGrp="1"/>
          </p:cNvGraphicFramePr>
          <p:nvPr/>
        </p:nvGraphicFramePr>
        <p:xfrm>
          <a:off x="2638505" y="4538488"/>
          <a:ext cx="7714871" cy="2165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0803">
                  <a:extLst>
                    <a:ext uri="{9D8B030D-6E8A-4147-A177-3AD203B41FA5}">
                      <a16:colId xmlns:a16="http://schemas.microsoft.com/office/drawing/2014/main" val="4255342217"/>
                    </a:ext>
                  </a:extLst>
                </a:gridCol>
                <a:gridCol w="4988222">
                  <a:extLst>
                    <a:ext uri="{9D8B030D-6E8A-4147-A177-3AD203B41FA5}">
                      <a16:colId xmlns:a16="http://schemas.microsoft.com/office/drawing/2014/main" val="3509737584"/>
                    </a:ext>
                  </a:extLst>
                </a:gridCol>
                <a:gridCol w="1415846">
                  <a:extLst>
                    <a:ext uri="{9D8B030D-6E8A-4147-A177-3AD203B41FA5}">
                      <a16:colId xmlns:a16="http://schemas.microsoft.com/office/drawing/2014/main" val="265639157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Possible values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Can it math?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011364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logical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FALSE or TRUE (or NA)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yes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63495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effectLst/>
                        </a:rPr>
                        <a:t>numeric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all numbers (or NA / </a:t>
                      </a:r>
                      <a:r>
                        <a:rPr lang="en-US" sz="2000" u="none" strike="noStrike" dirty="0" err="1">
                          <a:effectLst/>
                        </a:rPr>
                        <a:t>NaN</a:t>
                      </a:r>
                      <a:r>
                        <a:rPr lang="en-US" sz="2000" u="none" strike="noStrike" dirty="0">
                          <a:effectLst/>
                        </a:rPr>
                        <a:t> / Inf)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yes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35466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factor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</a:t>
                      </a:r>
                      <a:r>
                        <a:rPr lang="en-US" sz="2000" b="1" u="none" strike="noStrike" dirty="0">
                          <a:effectLst/>
                        </a:rPr>
                        <a:t>from a defined set </a:t>
                      </a:r>
                      <a:r>
                        <a:rPr lang="en-US" sz="2000" u="none" strike="noStrike" dirty="0">
                          <a:effectLst/>
                        </a:rPr>
                        <a:t>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620077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character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most combinations of letters, numbers, and special characters (or &lt;NA&gt;)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134489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301DAF-A346-EC4D-D222-553AA081CD40}"/>
              </a:ext>
            </a:extLst>
          </p:cNvPr>
          <p:cNvCxnSpPr>
            <a:cxnSpLocks/>
          </p:cNvCxnSpPr>
          <p:nvPr/>
        </p:nvCxnSpPr>
        <p:spPr>
          <a:xfrm>
            <a:off x="2214452" y="4493852"/>
            <a:ext cx="0" cy="2304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C08514F-FF6D-BB73-D82E-75E59301B4E9}"/>
              </a:ext>
            </a:extLst>
          </p:cNvPr>
          <p:cNvSpPr txBox="1">
            <a:spLocks/>
          </p:cNvSpPr>
          <p:nvPr/>
        </p:nvSpPr>
        <p:spPr>
          <a:xfrm>
            <a:off x="117747" y="4888958"/>
            <a:ext cx="2077409" cy="1514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Can be changed into a different class without losing information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1CBEF9-11AF-6712-ACEA-A64A99B7B29F}"/>
              </a:ext>
            </a:extLst>
          </p:cNvPr>
          <p:cNvCxnSpPr>
            <a:cxnSpLocks/>
          </p:cNvCxnSpPr>
          <p:nvPr/>
        </p:nvCxnSpPr>
        <p:spPr>
          <a:xfrm flipV="1">
            <a:off x="2479922" y="5329083"/>
            <a:ext cx="0" cy="462116"/>
          </a:xfrm>
          <a:prstGeom prst="straightConnector1">
            <a:avLst/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CB9D589-D99A-2DB6-A1B2-051A0718EBE2}"/>
              </a:ext>
            </a:extLst>
          </p:cNvPr>
          <p:cNvSpPr txBox="1"/>
          <p:nvPr/>
        </p:nvSpPr>
        <p:spPr>
          <a:xfrm>
            <a:off x="10440841" y="4866967"/>
            <a:ext cx="1633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none" strike="noStrike" dirty="0">
                <a:effectLst/>
              </a:rPr>
              <a:t>FALSE = 0, TRUE = 1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5AD5EA-CA54-DD6C-89B2-A14949676B29}"/>
              </a:ext>
            </a:extLst>
          </p:cNvPr>
          <p:cNvSpPr txBox="1"/>
          <p:nvPr/>
        </p:nvSpPr>
        <p:spPr>
          <a:xfrm>
            <a:off x="3346865" y="4221537"/>
            <a:ext cx="51383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u="none" strike="noStrike" dirty="0">
                <a:effectLst/>
              </a:rPr>
              <a:t>Don’t worry about memorizing this, it’s just for reference!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60169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Also…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11086260" cy="3682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 exists!</a:t>
            </a:r>
          </a:p>
          <a:p>
            <a:r>
              <a:rPr lang="en-US" b="1" dirty="0"/>
              <a:t>NA</a:t>
            </a:r>
            <a:r>
              <a:rPr lang="en-US" dirty="0"/>
              <a:t> is a placeholder for an unknown quantity</a:t>
            </a:r>
          </a:p>
          <a:p>
            <a:r>
              <a:rPr lang="en-US" b="1" dirty="0"/>
              <a:t>#</a:t>
            </a:r>
            <a:r>
              <a:rPr lang="en-US" dirty="0"/>
              <a:t> lets you add helpful notes to others or yourself</a:t>
            </a:r>
          </a:p>
          <a:p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Warnings</a:t>
            </a:r>
            <a:r>
              <a:rPr lang="en-US" dirty="0"/>
              <a:t> happen all the time, and may offer clues</a:t>
            </a:r>
          </a:p>
          <a:p>
            <a:pPr lvl="1"/>
            <a:r>
              <a:rPr lang="en-US" dirty="0"/>
              <a:t>“Error” means line of code didn’t evaluate</a:t>
            </a:r>
          </a:p>
          <a:p>
            <a:pPr lvl="1"/>
            <a:r>
              <a:rPr lang="en-US" dirty="0"/>
              <a:t>“Warning” means it did evaluate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6" y="870297"/>
            <a:ext cx="4281316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incomplete lines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0C637-6D1C-1F3E-8C75-109CC96B6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4"/>
          <a:stretch/>
        </p:blipFill>
        <p:spPr>
          <a:xfrm>
            <a:off x="1131632" y="1535195"/>
            <a:ext cx="2795915" cy="9571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184329" y="1342378"/>
            <a:ext cx="4072353" cy="131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R ignores whitespace between things, which includes &lt;return&gt;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1588168" y="2666198"/>
            <a:ext cx="359165" cy="49672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1097020" y="3240907"/>
            <a:ext cx="5661054" cy="908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The “+” means R is waiting for you to “add” the rest of what you’re telling it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457200" y="4485453"/>
            <a:ext cx="3470347" cy="214097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Click in the console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Hit the &lt;esc&gt; key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Try again</a:t>
            </a:r>
          </a:p>
          <a:p>
            <a:endParaRPr lang="en-US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3FC2D2-6CB6-6A0D-875B-D6608FEE3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469" y="5012116"/>
            <a:ext cx="2332918" cy="13879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7E930-4B0E-DD6D-0862-E29EDC83A7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5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b="1" dirty="0"/>
              <a:t>One last thing!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E59D450-1D15-06EF-3C95-D5BD186D82C4}"/>
              </a:ext>
            </a:extLst>
          </p:cNvPr>
          <p:cNvSpPr txBox="1">
            <a:spLocks/>
          </p:cNvSpPr>
          <p:nvPr/>
        </p:nvSpPr>
        <p:spPr>
          <a:xfrm>
            <a:off x="741946" y="1165257"/>
            <a:ext cx="8461047" cy="264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6984-E5C5-ECC5-287A-D44DCCBB65C8}"/>
              </a:ext>
            </a:extLst>
          </p:cNvPr>
          <p:cNvSpPr txBox="1">
            <a:spLocks/>
          </p:cNvSpPr>
          <p:nvPr/>
        </p:nvSpPr>
        <p:spPr>
          <a:xfrm>
            <a:off x="741945" y="870297"/>
            <a:ext cx="5076963" cy="57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Escaping long-running code</a:t>
            </a:r>
          </a:p>
          <a:p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D37E79-C76A-0CAC-1230-602FC6974EE4}"/>
              </a:ext>
            </a:extLst>
          </p:cNvPr>
          <p:cNvSpPr txBox="1">
            <a:spLocks/>
          </p:cNvSpPr>
          <p:nvPr/>
        </p:nvSpPr>
        <p:spPr>
          <a:xfrm>
            <a:off x="5531485" y="1159543"/>
            <a:ext cx="3155958" cy="1276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i="1" dirty="0"/>
              <a:t>Maybe R is working hard on something you didn’t intend!</a:t>
            </a:r>
          </a:p>
          <a:p>
            <a:endParaRPr lang="en-US" i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D43FF0-5A5D-FBA0-397F-0029A7B4F356}"/>
              </a:ext>
            </a:extLst>
          </p:cNvPr>
          <p:cNvCxnSpPr>
            <a:cxnSpLocks/>
          </p:cNvCxnSpPr>
          <p:nvPr/>
        </p:nvCxnSpPr>
        <p:spPr>
          <a:xfrm flipH="1" flipV="1">
            <a:off x="4760015" y="2413829"/>
            <a:ext cx="412739" cy="35097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1C0B3-789B-F909-7DB7-18E1018FCA49}"/>
              </a:ext>
            </a:extLst>
          </p:cNvPr>
          <p:cNvSpPr txBox="1">
            <a:spLocks/>
          </p:cNvSpPr>
          <p:nvPr/>
        </p:nvSpPr>
        <p:spPr>
          <a:xfrm>
            <a:off x="5281622" y="2780853"/>
            <a:ext cx="2182944" cy="885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Look for the red stop sign</a:t>
            </a:r>
          </a:p>
          <a:p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9A7F0C2-8F61-3628-B8E3-55E1F3351ED9}"/>
              </a:ext>
            </a:extLst>
          </p:cNvPr>
          <p:cNvSpPr txBox="1">
            <a:spLocks/>
          </p:cNvSpPr>
          <p:nvPr/>
        </p:nvSpPr>
        <p:spPr>
          <a:xfrm>
            <a:off x="398536" y="4833211"/>
            <a:ext cx="5420372" cy="17190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Solution:</a:t>
            </a:r>
          </a:p>
          <a:p>
            <a:r>
              <a:rPr lang="en-US" b="1" dirty="0"/>
              <a:t>Click the red stop sign!</a:t>
            </a:r>
          </a:p>
          <a:p>
            <a:r>
              <a:rPr lang="en-US" b="1" dirty="0"/>
              <a:t>Console + &lt;esc&gt; might work too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21BE43-1702-5AE4-56D2-83080F86AB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4"/>
          <a:stretch/>
        </p:blipFill>
        <p:spPr>
          <a:xfrm>
            <a:off x="336323" y="1784697"/>
            <a:ext cx="4314825" cy="2456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A435C1-2331-B538-1D8F-2901C9E39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539" y="4240843"/>
            <a:ext cx="4343400" cy="25050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AE7CD70-2E84-8FCF-61BA-C1F3621CFA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58" r="31597" b="30269"/>
          <a:stretch/>
        </p:blipFill>
        <p:spPr>
          <a:xfrm>
            <a:off x="10052503" y="148317"/>
            <a:ext cx="1982538" cy="17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3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artoon of a robot&#10;&#10;Description automatically generated">
            <a:extLst>
              <a:ext uri="{FF2B5EF4-FFF2-40B4-BE49-F238E27FC236}">
                <a16:creationId xmlns:a16="http://schemas.microsoft.com/office/drawing/2014/main" id="{BC84DC85-C4BE-3F38-C39A-E29F2D86F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257" y="3799751"/>
            <a:ext cx="3569739" cy="25150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/>
              <a:t>[1] 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2"/>
            <a:ext cx="5810655" cy="5455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between things</a:t>
            </a:r>
          </a:p>
          <a:p>
            <a:r>
              <a:rPr lang="en-US" dirty="0"/>
              <a:t>R uses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Things that go inside the parentheses (function inputs) are referred to as “</a:t>
            </a:r>
            <a:r>
              <a:rPr lang="en-US" b="1" dirty="0"/>
              <a:t>arguments</a:t>
            </a:r>
            <a:r>
              <a:rPr lang="en-US" dirty="0"/>
              <a:t>” of the function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F50CE8C-0A40-864A-EAD2-FF210DE1D6D3}"/>
              </a:ext>
            </a:extLst>
          </p:cNvPr>
          <p:cNvSpPr/>
          <p:nvPr/>
        </p:nvSpPr>
        <p:spPr>
          <a:xfrm rot="6673556">
            <a:off x="3798980" y="3641706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F3342D-57C0-108E-8925-9B811F84FC18}"/>
              </a:ext>
            </a:extLst>
          </p:cNvPr>
          <p:cNvSpPr/>
          <p:nvPr/>
        </p:nvSpPr>
        <p:spPr>
          <a:xfrm rot="5074473">
            <a:off x="3303091" y="3576202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297E6AD-B48D-7CC2-A294-D3FAB3AE6573}"/>
              </a:ext>
            </a:extLst>
          </p:cNvPr>
          <p:cNvSpPr/>
          <p:nvPr/>
        </p:nvSpPr>
        <p:spPr>
          <a:xfrm rot="3236552">
            <a:off x="2841699" y="3752515"/>
            <a:ext cx="401162" cy="3160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E82F009-2985-6464-548A-1899CC656CDA}"/>
              </a:ext>
            </a:extLst>
          </p:cNvPr>
          <p:cNvSpPr/>
          <p:nvPr/>
        </p:nvSpPr>
        <p:spPr>
          <a:xfrm rot="5400000">
            <a:off x="6175876" y="6068310"/>
            <a:ext cx="401162" cy="6373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1+1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    +    1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[1] 7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Sqrt(49)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 in Sqrt(49) : could not find function "Sqrt"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5999" y="1072241"/>
            <a:ext cx="5810655" cy="5785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does math!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ignores whitespace </a:t>
            </a:r>
            <a:r>
              <a:rPr lang="en-US" u="sng" dirty="0">
                <a:solidFill>
                  <a:schemeClr val="bg1">
                    <a:lumMod val="65000"/>
                  </a:schemeClr>
                </a:solidFill>
              </a:rPr>
              <a:t>between things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 uses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/>
              <a:t>R is case-sensitive</a:t>
            </a:r>
          </a:p>
          <a:p>
            <a:r>
              <a:rPr lang="en-US" dirty="0"/>
              <a:t>Errors happen!!!</a:t>
            </a:r>
          </a:p>
          <a:p>
            <a:pPr lvl="1"/>
            <a:r>
              <a:rPr lang="en-US" dirty="0"/>
              <a:t>YOUR COMPUTER WILL NOT EXPLODE</a:t>
            </a:r>
          </a:p>
          <a:p>
            <a:pPr lvl="1"/>
            <a:r>
              <a:rPr lang="en-US" dirty="0"/>
              <a:t>“Errors are not problems, just puzzles” (Error messages might be clues)</a:t>
            </a:r>
          </a:p>
        </p:txBody>
      </p:sp>
    </p:spTree>
    <p:extLst>
      <p:ext uri="{BB962C8B-B14F-4D97-AF65-F5344CB8AC3E}">
        <p14:creationId xmlns:p14="http://schemas.microsoft.com/office/powerpoint/2010/main" val="155714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4BF40-1106-059C-7EA6-E0E16337A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813" y="1471330"/>
            <a:ext cx="4535565" cy="4987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&lt;- 42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/>
              <a:t>[1] 42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chemeClr val="accent1"/>
                </a:solidFill>
              </a:rPr>
              <a:t>meaningOfLife</a:t>
            </a:r>
            <a:r>
              <a:rPr lang="en-US" dirty="0">
                <a:solidFill>
                  <a:schemeClr val="accent1"/>
                </a:solidFill>
              </a:rPr>
              <a:t> + 1</a:t>
            </a:r>
          </a:p>
          <a:p>
            <a:pPr marL="0" indent="0">
              <a:buNone/>
            </a:pPr>
            <a:r>
              <a:rPr lang="en-US" dirty="0"/>
              <a:t>[1] 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3506F7-748D-0E59-698A-43BD7510E31D}"/>
              </a:ext>
            </a:extLst>
          </p:cNvPr>
          <p:cNvSpPr txBox="1">
            <a:spLocks/>
          </p:cNvSpPr>
          <p:nvPr/>
        </p:nvSpPr>
        <p:spPr>
          <a:xfrm>
            <a:off x="3941875" y="3372555"/>
            <a:ext cx="4308249" cy="7286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i="1" dirty="0">
                <a:latin typeface="+mn-lt"/>
              </a:rPr>
              <a:t>What do you think will happen?</a:t>
            </a:r>
          </a:p>
        </p:txBody>
      </p:sp>
    </p:spTree>
    <p:extLst>
      <p:ext uri="{BB962C8B-B14F-4D97-AF65-F5344CB8AC3E}">
        <p14:creationId xmlns:p14="http://schemas.microsoft.com/office/powerpoint/2010/main" val="34295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/>
          <a:lstStyle/>
          <a:p>
            <a:r>
              <a:rPr lang="en-US" dirty="0"/>
              <a:t>Poke the </a:t>
            </a:r>
            <a:r>
              <a:rPr lang="en-US" strike="sngStrike" dirty="0"/>
              <a:t>box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 console!</a:t>
            </a:r>
            <a:endParaRPr lang="en-US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6096000" y="1072242"/>
            <a:ext cx="5916930" cy="5305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Insights…</a:t>
            </a:r>
          </a:p>
          <a:p>
            <a:r>
              <a:rPr lang="en-US" dirty="0"/>
              <a:t>You can store variables using “</a:t>
            </a:r>
            <a:r>
              <a:rPr lang="en-US" b="1" dirty="0"/>
              <a:t>&lt;-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Sometimes people say “gets” as verbal shorthand</a:t>
            </a:r>
          </a:p>
          <a:p>
            <a:pPr lvl="1"/>
            <a:r>
              <a:rPr lang="en-US" dirty="0"/>
              <a:t>Terminology: this is sometimes referred to as an </a:t>
            </a:r>
            <a:r>
              <a:rPr lang="en-US" b="1" dirty="0"/>
              <a:t>assignment</a:t>
            </a:r>
            <a:r>
              <a:rPr lang="en-US" dirty="0"/>
              <a:t> statement</a:t>
            </a:r>
          </a:p>
          <a:p>
            <a:r>
              <a:rPr lang="en-US" b="1" dirty="0"/>
              <a:t>You can make names descriptive</a:t>
            </a:r>
          </a:p>
          <a:p>
            <a:pPr lvl="1"/>
            <a:endParaRPr lang="en-US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0BFCF2-B44B-9A91-8EDE-BAED75FE8AEF}"/>
              </a:ext>
            </a:extLst>
          </p:cNvPr>
          <p:cNvSpPr txBox="1">
            <a:spLocks/>
          </p:cNvSpPr>
          <p:nvPr/>
        </p:nvSpPr>
        <p:spPr>
          <a:xfrm>
            <a:off x="415813" y="1471330"/>
            <a:ext cx="4535565" cy="498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&lt;- 42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chemeClr val="accent1"/>
                </a:solidFill>
              </a:rPr>
              <a:t>meaningOfLife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[1] 43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CFA07-9501-A5FD-1CBC-B23BEBCAA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208" y="4132160"/>
            <a:ext cx="2625873" cy="262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2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5451F-211E-5062-3063-EEFCC622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1"/>
            <a:ext cx="10515600" cy="914400"/>
          </a:xfrm>
        </p:spPr>
        <p:txBody>
          <a:bodyPr>
            <a:noAutofit/>
          </a:bodyPr>
          <a:lstStyle/>
          <a:p>
            <a:r>
              <a:rPr lang="en-US" sz="3600" dirty="0"/>
              <a:t>What if I have more than one number?</a:t>
            </a:r>
            <a:endParaRPr lang="en-US" sz="3600" strike="sngStrik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FA4004-FC25-6959-E1B3-19BE6863D263}"/>
              </a:ext>
            </a:extLst>
          </p:cNvPr>
          <p:cNvSpPr txBox="1">
            <a:spLocks/>
          </p:cNvSpPr>
          <p:nvPr/>
        </p:nvSpPr>
        <p:spPr>
          <a:xfrm>
            <a:off x="541020" y="1015092"/>
            <a:ext cx="5288280" cy="5386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First, a few new tools:</a:t>
            </a:r>
          </a:p>
          <a:p>
            <a:r>
              <a:rPr lang="en-US" dirty="0"/>
              <a:t>The </a:t>
            </a:r>
            <a:r>
              <a:rPr lang="en-US" b="1" dirty="0"/>
              <a:t>c( ) </a:t>
            </a:r>
            <a:r>
              <a:rPr lang="en-US" dirty="0"/>
              <a:t>function can be used to construct a </a:t>
            </a:r>
            <a:r>
              <a:rPr lang="en-US" b="1" dirty="0"/>
              <a:t>vector</a:t>
            </a:r>
            <a:r>
              <a:rPr lang="en-US" dirty="0"/>
              <a:t>, that is, an ordered set</a:t>
            </a:r>
          </a:p>
          <a:p>
            <a:pPr lvl="1"/>
            <a:r>
              <a:rPr lang="en-US" dirty="0"/>
              <a:t>Don’t worry, functions that read data directly from .csv, .txt, xlsx, etc. will be introduced soon!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BEE9EE-F69C-8D92-245A-FC46B558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783" y="1214636"/>
            <a:ext cx="4535565" cy="538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c(1, 1, 2, 3, 5, 8)</a:t>
            </a:r>
          </a:p>
          <a:p>
            <a:pPr marL="0" indent="0">
              <a:buNone/>
            </a:pPr>
            <a:r>
              <a:rPr lang="en-US" dirty="0"/>
              <a:t>[1] 1 1 2 3 5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8DECF-556A-3466-A3F2-0E3C1B8A9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4365" y="3314523"/>
            <a:ext cx="9144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1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4285</Words>
  <Application>Microsoft Office PowerPoint</Application>
  <PresentationFormat>Widescreen</PresentationFormat>
  <Paragraphs>613</Paragraphs>
  <Slides>44</Slides>
  <Notes>37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Wingdings</vt:lpstr>
      <vt:lpstr>Office Theme</vt:lpstr>
      <vt:lpstr>R Programming Basics, Part I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Poke the box R console!</vt:lpstr>
      <vt:lpstr>What if I have more than one number?</vt:lpstr>
      <vt:lpstr>Introducing vector operations…</vt:lpstr>
      <vt:lpstr>Introducing vector operations…</vt:lpstr>
      <vt:lpstr>PowerPoint Presentation</vt:lpstr>
      <vt:lpstr>QUIZ: How would the following evaluate?</vt:lpstr>
      <vt:lpstr>QUIZ: How would the following evaluate?</vt:lpstr>
      <vt:lpstr>QUIZ: How would the following evaluate?</vt:lpstr>
      <vt:lpstr>QUIZ: How would the following evaluate?</vt:lpstr>
      <vt:lpstr>What if I have more than one number?</vt:lpstr>
      <vt:lpstr>What if I have more than one number?</vt:lpstr>
      <vt:lpstr>Help!</vt:lpstr>
      <vt:lpstr>Some operators &amp; functions…</vt:lpstr>
      <vt:lpstr>Some operators &amp; functions…</vt:lpstr>
      <vt:lpstr>Some operators &amp; functions…</vt:lpstr>
      <vt:lpstr>Let’s talk about NA</vt:lpstr>
      <vt:lpstr>PowerPoint Presentation</vt:lpstr>
      <vt:lpstr>Classes of vectors: R can store different kinds of information</vt:lpstr>
      <vt:lpstr>Classes of vectors</vt:lpstr>
      <vt:lpstr>So what did I mean about changing classes? </vt:lpstr>
      <vt:lpstr>So what did I mean about changing classes? </vt:lpstr>
      <vt:lpstr>Why do we care???</vt:lpstr>
      <vt:lpstr>Btw: yes, we can change classes manually</vt:lpstr>
      <vt:lpstr>One last vector class: factor</vt:lpstr>
      <vt:lpstr>When to use character?</vt:lpstr>
      <vt:lpstr>An important special character: #</vt:lpstr>
      <vt:lpstr>An important special character: #</vt:lpstr>
      <vt:lpstr>“There are only two hard thing in computer science:  Cache invalidation and naming things.” – Phil Karlton</vt:lpstr>
      <vt:lpstr>PowerPoint Presentation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Concepts to take away from this session:</vt:lpstr>
      <vt:lpstr>Also…</vt:lpstr>
      <vt:lpstr>One last thing!</vt:lpstr>
      <vt:lpstr>One last thing!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Tyers, Matt B (DFG)</dc:creator>
  <cp:lastModifiedBy>Tyers, Matt B (DFG)</cp:lastModifiedBy>
  <cp:revision>56</cp:revision>
  <dcterms:created xsi:type="dcterms:W3CDTF">2023-10-16T19:54:21Z</dcterms:created>
  <dcterms:modified xsi:type="dcterms:W3CDTF">2025-04-02T23:27:56Z</dcterms:modified>
</cp:coreProperties>
</file>