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5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2" autoAdjust="0"/>
    <p:restoredTop sz="76627" autoAdjust="0"/>
  </p:normalViewPr>
  <p:slideViewPr>
    <p:cSldViewPr snapToGrid="0">
      <p:cViewPr varScale="1">
        <p:scale>
          <a:sx n="85" d="100"/>
          <a:sy n="85" d="100"/>
        </p:scale>
        <p:origin x="1476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6424AC-637E-4C16-A5EC-04F4842B5A71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D661A2-F486-4536-9EC3-8F3D924AC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9557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the class </a:t>
            </a:r>
            <a:r>
              <a:rPr lang="en-US"/>
              <a:t>that Logan </a:t>
            </a:r>
            <a:r>
              <a:rPr lang="en-US" dirty="0"/>
              <a:t>and I would LOVE to teach someday is intermediate/advanced R.  Which maybe we will someday.</a:t>
            </a:r>
          </a:p>
          <a:p>
            <a:endParaRPr lang="en-US" dirty="0"/>
          </a:p>
          <a:p>
            <a:r>
              <a:rPr lang="en-US" dirty="0"/>
              <a:t>But actually, maybe we don’t have to, because hopefully you’ve got enough foundation now that if you want to check things out for yourselves, YOU CAN!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D661A2-F486-4536-9EC3-8F3D924AC42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0277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two things that </a:t>
            </a:r>
            <a:r>
              <a:rPr lang="en-US"/>
              <a:t>I’m going to demo….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D661A2-F486-4536-9EC3-8F3D924AC42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6278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Funny that R is “statistical software” and this is the first real mention of statistics!  But R has all the statistics things</a:t>
            </a:r>
          </a:p>
          <a:p>
            <a:endParaRPr lang="en-US" dirty="0"/>
          </a:p>
          <a:p>
            <a:r>
              <a:rPr lang="en-US" dirty="0"/>
              <a:t>This is the index for the STATS package documentation, and actually … this is just the beginning of the A’s.  R has all the stats.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D661A2-F486-4536-9EC3-8F3D924AC42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6706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 is actually great for simulation!  So as a simple example, here’s simulating the results from a simple mark-recapture experiment</a:t>
            </a:r>
          </a:p>
          <a:p>
            <a:endParaRPr lang="en-US" dirty="0"/>
          </a:p>
          <a:p>
            <a:r>
              <a:rPr lang="en-US" dirty="0"/>
              <a:t>So here we set the population size, and the sizes of both samples</a:t>
            </a:r>
          </a:p>
          <a:p>
            <a:endParaRPr lang="en-US" dirty="0"/>
          </a:p>
          <a:p>
            <a:r>
              <a:rPr lang="en-US" dirty="0"/>
              <a:t>Then we can actually SIMULATE 10k replicates for the number of recaptures … this produces a vector, and we know how to math with these!!</a:t>
            </a:r>
          </a:p>
          <a:p>
            <a:endParaRPr lang="en-US" dirty="0"/>
          </a:p>
          <a:p>
            <a:r>
              <a:rPr lang="en-US" dirty="0"/>
              <a:t>Note that this doesn’t replace our typical sample size methods, but I would argue that it’s useful to give yourself an idea of how things might turn out!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D661A2-F486-4536-9EC3-8F3D924AC42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6860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can write your OWN functions and use them later, and here’s a simple example</a:t>
            </a:r>
          </a:p>
          <a:p>
            <a:endParaRPr lang="en-US" dirty="0"/>
          </a:p>
          <a:p>
            <a:r>
              <a:rPr lang="en-US" dirty="0"/>
              <a:t>It takes the sample sizes from each event and the number of recaptures as inputs (or ARGUMENTS) and returns the result!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Writing your own packages?? Yeah, you can do that too!  This can be for yourself… or for others ….</a:t>
            </a:r>
          </a:p>
          <a:p>
            <a:r>
              <a:rPr lang="en-US" dirty="0"/>
              <a:t>I’ve actually written a few packages, and published these on CRAN, which is the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D661A2-F486-4536-9EC3-8F3D924AC42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2377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there’s all KINDS of cool algorithmic stuff that’s possible in R:</a:t>
            </a:r>
          </a:p>
          <a:p>
            <a:endParaRPr lang="en-US" dirty="0"/>
          </a:p>
          <a:p>
            <a:r>
              <a:rPr lang="en-US" dirty="0"/>
              <a:t>A pretty powerful thing can be a loop…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D661A2-F486-4536-9EC3-8F3D924AC42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7741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41D527-C15A-D5ED-9F25-F968EE4942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97137E6-96DA-F27E-C038-666673962A9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38065C5-7DF4-3D9B-2445-F42BC79FD9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depending on where you’re at in your R journey, maybe this isn’t useful just yet.</a:t>
            </a:r>
          </a:p>
          <a:p>
            <a:endParaRPr lang="en-US" dirty="0"/>
          </a:p>
          <a:p>
            <a:r>
              <a:rPr lang="en-US" dirty="0"/>
              <a:t>BUT, I really want to plant a seed for the future.</a:t>
            </a:r>
          </a:p>
          <a:p>
            <a:endParaRPr lang="en-US" dirty="0"/>
          </a:p>
          <a:p>
            <a:r>
              <a:rPr lang="en-US" dirty="0"/>
              <a:t>Let’s say you have a five-year project with five years of data (not so crazy, right?)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5910E2-8063-D3A5-A5A3-0EB0C2B648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D661A2-F486-4536-9EC3-8F3D924AC42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5463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4E6B3C-4E02-A91E-F32D-F75F788831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F095C32-0396-B7AA-2731-FF88672F812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EFADCEE-2FC3-7ABD-208D-F37DCFF964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176931-7D24-3C6E-D606-5F928AF7E8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D661A2-F486-4536-9EC3-8F3D924AC42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0388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58F3E7-A951-C9E3-E830-364E26E84E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16A5683-2A1B-A31E-FBBE-606664B4327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ED81868-79FE-7945-5C9F-1B93B73245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003810-6D6F-013A-5193-9403C17142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D661A2-F486-4536-9EC3-8F3D924AC42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1930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yes, you can GIS with R!  Check out this figure that Justin made (and I stole, </a:t>
            </a:r>
            <a:r>
              <a:rPr lang="en-US" dirty="0" err="1"/>
              <a:t>cuz</a:t>
            </a:r>
            <a:r>
              <a:rPr lang="en-US" dirty="0"/>
              <a:t> I thought it looked cool!)  This was all done in 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D661A2-F486-4536-9EC3-8F3D924AC42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15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12370-48F7-0646-16EF-3CFBC5BCF0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6874F4-771A-D612-B8B4-AE8AE587E5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6FF6DE-120B-1E4E-EFE7-3C4DC1C5F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57C4A-2F7E-45A6-9631-DF8F6C2C902F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9FB6A-DD58-86BE-7EEA-76DB91A62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90EB4B-A6CE-C858-9FF4-7F5786197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B8CB3-D559-479E-AF21-B149DE214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691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5A131-F78F-D4C0-839A-11ED2DF30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927EE1-5EE0-FF18-6A00-092E398D17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BA6EE-8D5B-458D-F068-59CFE89B9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57C4A-2F7E-45A6-9631-DF8F6C2C902F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43619B-B9EB-197F-AACF-3A4A86CC8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913B7E-9183-EAF8-DCCA-A01314F18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B8CB3-D559-479E-AF21-B149DE214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15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02BC43-783A-BD4A-2F09-07C10BB989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6077A7-BC18-F657-EFEB-A2F1BBCBA2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8902BC-4A87-9372-C8F8-04364350E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57C4A-2F7E-45A6-9631-DF8F6C2C902F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F45B8D-29A4-11C7-3CD9-35ED757C7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A1BF65-FAB9-07BB-9F9B-44DAE19A2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B8CB3-D559-479E-AF21-B149DE214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498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684F1-CF1C-ABD9-4545-8EEB9318C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228B6-273B-09CE-A878-776BE115A6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CB9D39-48F7-319E-DB58-0C81ABDDD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57C4A-2F7E-45A6-9631-DF8F6C2C902F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9B027-7D78-99F6-1BAC-7B5D2E48C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07A8A4-D343-6946-A0B5-F4A4E906B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B8CB3-D559-479E-AF21-B149DE214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595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6612C-5563-4612-23A0-B08B8747C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A31E24-1CC7-A870-94D7-41BDFDA6C6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6BAA0D-7B83-78C7-D2CB-850AEA108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57C4A-2F7E-45A6-9631-DF8F6C2C902F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7A9606-199D-26AA-A701-4694E42F3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5C710-9905-4FB8-D5F4-85023C39B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B8CB3-D559-479E-AF21-B149DE214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721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81A27-A6BD-0369-7C21-0DA335B53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64D2B7-BF04-98C9-3E3A-D239E77602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87B084-B26F-2DD5-0CBD-C4AECDDFAB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09E5D2-C1A1-9F95-363E-0087469FD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57C4A-2F7E-45A6-9631-DF8F6C2C902F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226804-5AB2-70A6-172F-789EE74EA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74C6DC-47B4-1822-EF34-6F3EC96BA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B8CB3-D559-479E-AF21-B149DE214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027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19C1E-0C4F-C111-0D5D-FF5E2B7CC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1DA5EB-C2AF-10D0-860C-19486ECA4C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9F7E52-E360-71E4-7934-DE8BCA611D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6E39AE-89EA-DA2C-BA87-E1688D8CF9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42939A-592A-D15B-A725-933301D5B5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975B03-5858-312A-4A51-80A542DEC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57C4A-2F7E-45A6-9631-DF8F6C2C902F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64371E-9E21-1342-3AFD-D0C4CF774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014FCD-8AF4-AA97-7C75-97EC819DE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B8CB3-D559-479E-AF21-B149DE214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585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A02C2-5124-22AB-2895-D29E73F9B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BA4652-61B0-798E-8506-14770ABCF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57C4A-2F7E-45A6-9631-DF8F6C2C902F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8A664E-7E0B-341A-EB0F-714A41570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9D4B6D-0075-EFDE-4315-7363587F3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B8CB3-D559-479E-AF21-B149DE214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35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B3A952-8E54-BAC9-D372-56ED23AC7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57C4A-2F7E-45A6-9631-DF8F6C2C902F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19D9F0-ACA4-62E4-064B-1CBFCBB3B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945B40-138F-7D11-D9B0-CA1B2A76B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B8CB3-D559-479E-AF21-B149DE214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308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071A6-5B0B-7A22-9942-241CB6BEA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551C1-7D28-A97B-2203-5CB2D7B74A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735EB7-E24F-6FC9-1CDB-041963D5F4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FD631C-7A48-9BB4-1FED-A349D645A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57C4A-2F7E-45A6-9631-DF8F6C2C902F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92BDB6-811F-426F-C8BF-42DBE2315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0F859C-7190-A172-FFFA-F290210B1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B8CB3-D559-479E-AF21-B149DE214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261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3E680-6EE1-051F-8F06-BD302F781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075C1E-D74C-5310-B32F-C497B9F830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E920B6-1558-8C0B-D5C3-D143371D5F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069EA1-DA8E-EBF4-89B6-C49447CCF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57C4A-2F7E-45A6-9631-DF8F6C2C902F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767297-E56A-5E39-B641-9F9442FCB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0FD5FC-3EE4-6910-D22B-FC4A18764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B8CB3-D559-479E-AF21-B149DE214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048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EE9074-5E77-66B5-10C7-14CCD1974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2AD582-4DE0-6ACA-1D43-B44985590D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FE2A07-5414-3751-4E68-E4B6B413EE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F57C4A-2F7E-45A6-9631-DF8F6C2C902F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17F97E-E541-1727-C4D7-B1088DECB5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F019C9-BA91-94CC-9DF0-3C3DA22EDA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1B8CB3-D559-479E-AF21-B149DE214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311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87A20-4D49-8A82-C150-719E87CCBD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31813"/>
            <a:ext cx="9144000" cy="1080510"/>
          </a:xfrm>
        </p:spPr>
        <p:txBody>
          <a:bodyPr>
            <a:normAutofit/>
          </a:bodyPr>
          <a:lstStyle/>
          <a:p>
            <a:r>
              <a:rPr lang="en-US" sz="4800" dirty="0"/>
              <a:t>Intermediate / Advanced R topics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22AFF-99E5-5921-B990-A16AAEB891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62204"/>
            <a:ext cx="9144000" cy="1655762"/>
          </a:xfrm>
        </p:spPr>
        <p:txBody>
          <a:bodyPr>
            <a:normAutofit/>
          </a:bodyPr>
          <a:lstStyle/>
          <a:p>
            <a:r>
              <a:rPr lang="en-US" sz="2800" dirty="0"/>
              <a:t>- The </a:t>
            </a:r>
            <a:r>
              <a:rPr lang="en-US" sz="2800" dirty="0" err="1"/>
              <a:t>adventu</a:t>
            </a:r>
            <a:r>
              <a:rPr lang="en-US" sz="2800" dirty="0"/>
              <a:t>{R}e begins! -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8865016-AA48-0BD7-711E-912ADF9788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4345" y="2946293"/>
            <a:ext cx="3463309" cy="3279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5598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D134BF-C081-B048-6D93-6BAC890338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111" y="324202"/>
            <a:ext cx="7304078" cy="49815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Interactive apps with Shiny: </a:t>
            </a:r>
          </a:p>
          <a:p>
            <a:pPr marL="0" indent="0">
              <a:buNone/>
            </a:pPr>
            <a:r>
              <a:rPr lang="en-US" sz="2400" i="1" dirty="0"/>
              <a:t>Write your own GUI interface to run R in the background</a:t>
            </a:r>
          </a:p>
          <a:p>
            <a:pPr lvl="1"/>
            <a:r>
              <a:rPr lang="en-US" sz="2000" dirty="0"/>
              <a:t>Visualization</a:t>
            </a:r>
          </a:p>
          <a:p>
            <a:pPr lvl="1"/>
            <a:r>
              <a:rPr lang="en-US" sz="2000" dirty="0"/>
              <a:t>Twiddling with parameters</a:t>
            </a:r>
          </a:p>
          <a:p>
            <a:pPr lvl="1"/>
            <a:r>
              <a:rPr lang="en-US" sz="2000" dirty="0"/>
              <a:t>Conceptual discussion …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b="1" dirty="0"/>
              <a:t>Reproducible documents with Quarto &amp; Markdown</a:t>
            </a:r>
          </a:p>
          <a:p>
            <a:pPr marL="0" indent="0">
              <a:buNone/>
            </a:pPr>
            <a:r>
              <a:rPr lang="en-US" sz="2400" i="1" dirty="0"/>
              <a:t>Combines running text and R code, and prints everything to Word, html, or pdf!</a:t>
            </a:r>
          </a:p>
          <a:p>
            <a:pPr lvl="1"/>
            <a:r>
              <a:rPr lang="en-US" sz="2000" dirty="0"/>
              <a:t>No seriously, this is the future.</a:t>
            </a:r>
          </a:p>
          <a:p>
            <a:pPr lvl="1"/>
            <a:r>
              <a:rPr lang="en-US" sz="2000" dirty="0"/>
              <a:t>Seriously.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24543C96-6C8B-E3E9-0378-19203A054D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8647" y="3792167"/>
            <a:ext cx="4771699" cy="2892843"/>
          </a:xfrm>
          <a:prstGeom prst="rect">
            <a:avLst/>
          </a:prstGeom>
        </p:spPr>
      </p:pic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20CDDD7C-38B9-D736-DC8F-9338ABF139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1570" y="228502"/>
            <a:ext cx="4241991" cy="2892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065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203ECFD-5780-29C1-86A6-DD873A0DEDE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189" t="14270" r="4544" b="18578"/>
          <a:stretch/>
        </p:blipFill>
        <p:spPr>
          <a:xfrm>
            <a:off x="1828800" y="3959512"/>
            <a:ext cx="3963556" cy="206127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3029F8F-BF3C-1511-2EBD-0C543EB2D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Intermediate/Advanced topics in R</a:t>
            </a:r>
            <a:br>
              <a:rPr lang="en-US" sz="3600" dirty="0"/>
            </a:br>
            <a:r>
              <a:rPr lang="en-US" sz="3600" dirty="0"/>
              <a:t>- </a:t>
            </a:r>
            <a:r>
              <a:rPr lang="en-US" sz="3200" i="1" dirty="0"/>
              <a:t>see also: Things you’re now set up to explore yourself if you’d like! -</a:t>
            </a:r>
            <a:endParaRPr lang="en-US" sz="3600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4D0DC-8468-D8BF-0078-BA2B2568DB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9479" y="1302593"/>
            <a:ext cx="7593529" cy="4351338"/>
          </a:xfrm>
        </p:spPr>
        <p:txBody>
          <a:bodyPr>
            <a:normAutofit/>
          </a:bodyPr>
          <a:lstStyle/>
          <a:p>
            <a:r>
              <a:rPr lang="en-US" sz="2000" dirty="0"/>
              <a:t>Statistics!</a:t>
            </a:r>
          </a:p>
          <a:p>
            <a:pPr lvl="1"/>
            <a:r>
              <a:rPr lang="en-US" sz="1800" dirty="0" err="1"/>
              <a:t>t.test</a:t>
            </a:r>
            <a:r>
              <a:rPr lang="en-US" sz="1800" dirty="0"/>
              <a:t>() 	   one- and two-sample t-tests</a:t>
            </a:r>
          </a:p>
          <a:p>
            <a:pPr lvl="1"/>
            <a:r>
              <a:rPr lang="en-US" sz="1800" dirty="0" err="1"/>
              <a:t>chisq.test</a:t>
            </a:r>
            <a:r>
              <a:rPr lang="en-US" sz="1800" dirty="0"/>
              <a:t>()	   chi^2 tests</a:t>
            </a:r>
          </a:p>
          <a:p>
            <a:pPr lvl="1"/>
            <a:r>
              <a:rPr lang="en-US" sz="1800" dirty="0" err="1"/>
              <a:t>lm</a:t>
            </a:r>
            <a:r>
              <a:rPr lang="en-US" sz="1800" dirty="0"/>
              <a:t>()	   linear models: simple &amp; multiple regression</a:t>
            </a:r>
          </a:p>
          <a:p>
            <a:pPr lvl="1"/>
            <a:r>
              <a:rPr lang="en-US" sz="1800" dirty="0" err="1"/>
              <a:t>glm</a:t>
            </a:r>
            <a:r>
              <a:rPr lang="en-US" sz="1800" dirty="0"/>
              <a:t>()	   generalized linear models: binomial, </a:t>
            </a:r>
            <a:r>
              <a:rPr lang="en-US" sz="1800" dirty="0" err="1"/>
              <a:t>poisson</a:t>
            </a:r>
            <a:r>
              <a:rPr lang="en-US" sz="1800" dirty="0"/>
              <a:t>, …</a:t>
            </a:r>
          </a:p>
          <a:p>
            <a:pPr lvl="1"/>
            <a:r>
              <a:rPr lang="en-US" sz="1800" dirty="0"/>
              <a:t>lme4::</a:t>
            </a:r>
            <a:r>
              <a:rPr lang="en-US" sz="1800" dirty="0" err="1"/>
              <a:t>lmer</a:t>
            </a:r>
            <a:r>
              <a:rPr lang="en-US" sz="1800" dirty="0"/>
              <a:t>()   mixed-effects models</a:t>
            </a:r>
          </a:p>
          <a:p>
            <a:pPr lvl="1"/>
            <a:r>
              <a:rPr lang="en-US" sz="1800" dirty="0"/>
              <a:t>All distribution functions!</a:t>
            </a:r>
          </a:p>
          <a:p>
            <a:pPr lvl="1"/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A05CFE-C419-154A-FCDA-1D3C36F4FA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0842" y="1245292"/>
            <a:ext cx="4863050" cy="559445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55293C5-4A8C-F737-8E53-29C8C4646429}"/>
              </a:ext>
            </a:extLst>
          </p:cNvPr>
          <p:cNvSpPr/>
          <p:nvPr/>
        </p:nvSpPr>
        <p:spPr>
          <a:xfrm>
            <a:off x="6781935" y="4892633"/>
            <a:ext cx="5410065" cy="194711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31000">
                <a:schemeClr val="bg1">
                  <a:alpha val="4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216C618C-E1BB-CD4E-DA0F-733C2BDC2E78}"/>
              </a:ext>
            </a:extLst>
          </p:cNvPr>
          <p:cNvSpPr/>
          <p:nvPr/>
        </p:nvSpPr>
        <p:spPr>
          <a:xfrm flipH="1">
            <a:off x="3146960" y="5177134"/>
            <a:ext cx="205626" cy="689054"/>
          </a:xfrm>
          <a:prstGeom prst="leftBrace">
            <a:avLst>
              <a:gd name="adj1" fmla="val 8333"/>
              <a:gd name="adj2" fmla="val 4793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C568B2A5-6C30-CED7-72B6-5967E7C33C17}"/>
              </a:ext>
            </a:extLst>
          </p:cNvPr>
          <p:cNvSpPr/>
          <p:nvPr/>
        </p:nvSpPr>
        <p:spPr>
          <a:xfrm rot="5400000" flipH="1">
            <a:off x="2376548" y="5675166"/>
            <a:ext cx="228353" cy="956212"/>
          </a:xfrm>
          <a:prstGeom prst="leftBrace">
            <a:avLst>
              <a:gd name="adj1" fmla="val 8333"/>
              <a:gd name="adj2" fmla="val 4793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EA5DC7-0EE9-C67E-240F-3D2410B604D8}"/>
              </a:ext>
            </a:extLst>
          </p:cNvPr>
          <p:cNvSpPr txBox="1"/>
          <p:nvPr/>
        </p:nvSpPr>
        <p:spPr>
          <a:xfrm>
            <a:off x="3441817" y="5303975"/>
            <a:ext cx="955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dnorm</a:t>
            </a:r>
            <a:r>
              <a:rPr lang="en-US" dirty="0"/>
              <a:t>()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C14713-31E4-CB31-44FB-DBD1F549B111}"/>
              </a:ext>
            </a:extLst>
          </p:cNvPr>
          <p:cNvSpPr txBox="1"/>
          <p:nvPr/>
        </p:nvSpPr>
        <p:spPr>
          <a:xfrm>
            <a:off x="2112174" y="6270066"/>
            <a:ext cx="955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qnorm</a:t>
            </a:r>
            <a:r>
              <a:rPr lang="en-US" dirty="0"/>
              <a:t>()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3611BDD-C2E4-EF48-929D-E4A8EAFEB7F3}"/>
              </a:ext>
            </a:extLst>
          </p:cNvPr>
          <p:cNvSpPr txBox="1"/>
          <p:nvPr/>
        </p:nvSpPr>
        <p:spPr>
          <a:xfrm>
            <a:off x="568096" y="5069017"/>
            <a:ext cx="955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pnorm</a:t>
            </a:r>
            <a:r>
              <a:rPr lang="en-US" dirty="0"/>
              <a:t>()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6538013-B2A2-9457-50A6-A0A08F93024A}"/>
              </a:ext>
            </a:extLst>
          </p:cNvPr>
          <p:cNvCxnSpPr>
            <a:cxnSpLocks/>
          </p:cNvCxnSpPr>
          <p:nvPr/>
        </p:nvCxnSpPr>
        <p:spPr>
          <a:xfrm>
            <a:off x="1540741" y="5275660"/>
            <a:ext cx="1238085" cy="397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FEC9C69-BAF7-3D80-2D59-C24B9FF2429F}"/>
              </a:ext>
            </a:extLst>
          </p:cNvPr>
          <p:cNvSpPr txBox="1"/>
          <p:nvPr/>
        </p:nvSpPr>
        <p:spPr>
          <a:xfrm>
            <a:off x="4096244" y="6267449"/>
            <a:ext cx="1999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+ </a:t>
            </a:r>
            <a:r>
              <a:rPr lang="en-US" dirty="0" err="1"/>
              <a:t>rnorm</a:t>
            </a:r>
            <a:r>
              <a:rPr lang="en-US" dirty="0"/>
              <a:t>() …</a:t>
            </a:r>
          </a:p>
        </p:txBody>
      </p:sp>
    </p:spTree>
    <p:extLst>
      <p:ext uri="{BB962C8B-B14F-4D97-AF65-F5344CB8AC3E}">
        <p14:creationId xmlns:p14="http://schemas.microsoft.com/office/powerpoint/2010/main" val="1340319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/>
      <p:bldP spid="12" grpId="0"/>
      <p:bldP spid="13" grpId="0"/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D134BF-C081-B048-6D93-6BAC890338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111" y="324202"/>
            <a:ext cx="10515600" cy="545042"/>
          </a:xfrm>
        </p:spPr>
        <p:txBody>
          <a:bodyPr/>
          <a:lstStyle/>
          <a:p>
            <a:r>
              <a:rPr lang="en-US" dirty="0"/>
              <a:t>Simulation!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646EAFA-D3FC-C01E-E7D3-6C307E40D044}"/>
              </a:ext>
            </a:extLst>
          </p:cNvPr>
          <p:cNvSpPr txBox="1">
            <a:spLocks/>
          </p:cNvSpPr>
          <p:nvPr/>
        </p:nvSpPr>
        <p:spPr>
          <a:xfrm>
            <a:off x="658243" y="1021158"/>
            <a:ext cx="7097224" cy="560542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## EXAMPLE:  Simulate results from a simple Mark-Recapture experiment…</a:t>
            </a:r>
          </a:p>
          <a:p>
            <a:pPr marL="0" indent="0">
              <a:buNone/>
            </a:pP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N &lt;- 4000   # population size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n1 &lt;- 200    # first sample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n2 &lt;- 350    # second sample</a:t>
            </a:r>
          </a:p>
          <a:p>
            <a:pPr marL="0" indent="0">
              <a:buNone/>
            </a:pP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# randomly simulate the number of recaptures, 10000 times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m2 &lt;- </a:t>
            </a: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rhyper</a:t>
            </a: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(10000, n1, N-n2, n2)     # this produces a vector</a:t>
            </a:r>
          </a:p>
          <a:p>
            <a:pPr marL="0" indent="0">
              <a:buNone/>
            </a:pP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# Chapman abundance estimate for each simulated replicate...</a:t>
            </a:r>
          </a:p>
          <a:p>
            <a:pPr marL="0" indent="0">
              <a:buNone/>
            </a:pP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Nhat</a:t>
            </a: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 &lt;- (n1 + 1)*(n2 + 1)/(m2 + 1) – 1</a:t>
            </a:r>
          </a:p>
          <a:p>
            <a:pPr marL="0" indent="0">
              <a:buNone/>
            </a:pP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hist(</a:t>
            </a: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Nhat</a:t>
            </a: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)  # plot a histogram</a:t>
            </a:r>
          </a:p>
          <a:p>
            <a:pPr marL="0" indent="0">
              <a:buNone/>
            </a:pPr>
            <a:endParaRPr lang="en-US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quantile(</a:t>
            </a:r>
            <a:r>
              <a:rPr lang="en-US" sz="1800" dirty="0" err="1">
                <a:solidFill>
                  <a:schemeClr val="accent1"/>
                </a:solidFill>
                <a:cs typeface="Courier New" panose="02070309020205020404" pitchFamily="49" charset="0"/>
              </a:rPr>
              <a:t>Nhat</a:t>
            </a: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, p=c(0.1, 0.9))       # 80% interval</a:t>
            </a:r>
          </a:p>
          <a:p>
            <a:pPr marL="0" indent="0">
              <a:buNone/>
            </a:pPr>
            <a:r>
              <a:rPr lang="en-US" sz="1800" dirty="0">
                <a:cs typeface="Courier New" panose="02070309020205020404" pitchFamily="49" charset="0"/>
              </a:rPr>
              <a:t>10%      		90% </a:t>
            </a:r>
          </a:p>
          <a:p>
            <a:pPr marL="0" indent="0">
              <a:buNone/>
            </a:pPr>
            <a:r>
              <a:rPr lang="en-US" sz="1800" dirty="0">
                <a:cs typeface="Courier New" panose="02070309020205020404" pitchFamily="49" charset="0"/>
              </a:rPr>
              <a:t>2938.625 		5038.357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87118B9-533B-2B79-4DCF-3C7431067F8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829" r="6765"/>
          <a:stretch/>
        </p:blipFill>
        <p:spPr>
          <a:xfrm>
            <a:off x="6445956" y="2896087"/>
            <a:ext cx="5226756" cy="3311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925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D134BF-C081-B048-6D93-6BAC890338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111" y="324202"/>
            <a:ext cx="10515600" cy="545042"/>
          </a:xfrm>
        </p:spPr>
        <p:txBody>
          <a:bodyPr/>
          <a:lstStyle/>
          <a:p>
            <a:r>
              <a:rPr lang="en-US" dirty="0"/>
              <a:t>Writing your own functions!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646EAFA-D3FC-C01E-E7D3-6C307E40D044}"/>
              </a:ext>
            </a:extLst>
          </p:cNvPr>
          <p:cNvSpPr txBox="1">
            <a:spLocks/>
          </p:cNvSpPr>
          <p:nvPr/>
        </p:nvSpPr>
        <p:spPr>
          <a:xfrm>
            <a:off x="2091933" y="1151224"/>
            <a:ext cx="4173401" cy="3675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  <a:cs typeface="Courier New" panose="02070309020205020404" pitchFamily="49" charset="0"/>
              </a:rPr>
              <a:t>## EXAMPLE:  Chapman estimator</a:t>
            </a:r>
          </a:p>
          <a:p>
            <a:pPr marL="0" indent="0">
              <a:buNone/>
            </a:pPr>
            <a:endParaRPr lang="pt-BR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1800" dirty="0">
                <a:solidFill>
                  <a:schemeClr val="accent1"/>
                </a:solidFill>
                <a:cs typeface="Courier New" panose="02070309020205020404" pitchFamily="49" charset="0"/>
              </a:rPr>
              <a:t>NChapman &lt;- function(n1, n2, m2) {  </a:t>
            </a:r>
          </a:p>
          <a:p>
            <a:pPr marL="0" indent="0">
              <a:buNone/>
            </a:pPr>
            <a:r>
              <a:rPr lang="pt-BR" sz="1800" dirty="0">
                <a:solidFill>
                  <a:schemeClr val="accent1"/>
                </a:solidFill>
                <a:cs typeface="Courier New" panose="02070309020205020404" pitchFamily="49" charset="0"/>
              </a:rPr>
              <a:t>    Nhat &lt;- (n1 + 1)*(n2 + 1)/(m2 + 1) - 1  </a:t>
            </a:r>
          </a:p>
          <a:p>
            <a:pPr marL="0" indent="0">
              <a:buNone/>
            </a:pPr>
            <a:r>
              <a:rPr lang="pt-BR" sz="1800" dirty="0">
                <a:solidFill>
                  <a:schemeClr val="accent1"/>
                </a:solidFill>
                <a:cs typeface="Courier New" panose="02070309020205020404" pitchFamily="49" charset="0"/>
              </a:rPr>
              <a:t>    return(Nhat)</a:t>
            </a:r>
          </a:p>
          <a:p>
            <a:pPr marL="0" indent="0">
              <a:buNone/>
            </a:pPr>
            <a:r>
              <a:rPr lang="pt-BR" sz="1800" dirty="0">
                <a:solidFill>
                  <a:schemeClr val="accent1"/>
                </a:solidFill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pt-BR" sz="1800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1800" dirty="0">
                <a:solidFill>
                  <a:schemeClr val="accent1"/>
                </a:solidFill>
                <a:cs typeface="Courier New" panose="02070309020205020404" pitchFamily="49" charset="0"/>
              </a:rPr>
              <a:t>NChapman(n1=100, n2=200, m2=20)</a:t>
            </a:r>
          </a:p>
          <a:p>
            <a:pPr marL="0" indent="0">
              <a:buNone/>
            </a:pPr>
            <a:r>
              <a:rPr lang="en-US" sz="1800" dirty="0">
                <a:cs typeface="Courier New" panose="02070309020205020404" pitchFamily="49" charset="0"/>
              </a:rPr>
              <a:t>[1] 965.7143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09A51553-53EE-220F-2A6D-8B096898EB5C}"/>
              </a:ext>
            </a:extLst>
          </p:cNvPr>
          <p:cNvSpPr txBox="1">
            <a:spLocks/>
          </p:cNvSpPr>
          <p:nvPr/>
        </p:nvSpPr>
        <p:spPr>
          <a:xfrm>
            <a:off x="522111" y="4969578"/>
            <a:ext cx="10515600" cy="1888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Writing your own packages??!</a:t>
            </a:r>
          </a:p>
          <a:p>
            <a:pPr lvl="1"/>
            <a:r>
              <a:rPr lang="en-US" dirty="0"/>
              <a:t>Just standardized bundles of functions, documentation, and maybe data</a:t>
            </a:r>
          </a:p>
          <a:p>
            <a:pPr lvl="1"/>
            <a:r>
              <a:rPr lang="en-US" dirty="0"/>
              <a:t>For yourself (handy because you can create good documentation)</a:t>
            </a:r>
          </a:p>
          <a:p>
            <a:pPr lvl="1"/>
            <a:r>
              <a:rPr lang="en-US" dirty="0"/>
              <a:t>For others (can even release to CRAN!)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651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D134BF-C081-B048-6D93-6BAC890338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111" y="324202"/>
            <a:ext cx="10515600" cy="4981576"/>
          </a:xfrm>
        </p:spPr>
        <p:txBody>
          <a:bodyPr/>
          <a:lstStyle/>
          <a:p>
            <a:r>
              <a:rPr lang="en-US" dirty="0"/>
              <a:t>Loops, </a:t>
            </a:r>
            <a:r>
              <a:rPr lang="en-US" dirty="0" err="1"/>
              <a:t>etc</a:t>
            </a:r>
            <a:r>
              <a:rPr lang="en-US" dirty="0"/>
              <a:t>: Run a piece of code multiple times…</a:t>
            </a:r>
          </a:p>
          <a:p>
            <a:pPr lvl="1"/>
            <a:r>
              <a:rPr lang="en-US" dirty="0"/>
              <a:t>Load multiple files </a:t>
            </a:r>
          </a:p>
          <a:p>
            <a:pPr lvl="1"/>
            <a:r>
              <a:rPr lang="en-US" dirty="0"/>
              <a:t>Run the same analysis for multiple years of data</a:t>
            </a:r>
          </a:p>
          <a:p>
            <a:pPr lvl="1"/>
            <a:r>
              <a:rPr lang="en-US" dirty="0"/>
              <a:t>Produce a sequence of plots</a:t>
            </a:r>
          </a:p>
          <a:p>
            <a:pPr lvl="1"/>
            <a:r>
              <a:rPr lang="en-US" dirty="0"/>
              <a:t>Run a simulation for multiple sets of conditions</a:t>
            </a:r>
          </a:p>
          <a:p>
            <a:pPr lvl="1"/>
            <a:r>
              <a:rPr lang="en-US" dirty="0"/>
              <a:t>…!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090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328CB3-D2E4-C8AA-E517-67ABEEE82A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61AF9-366D-B86A-388F-76556BFB2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8116711" cy="914400"/>
          </a:xfrm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dirty="0"/>
              <a:t>Loops + functions + … = more efficient programming!</a:t>
            </a:r>
          </a:p>
          <a:p>
            <a:pPr lvl="1"/>
            <a:r>
              <a:rPr lang="en-US" i="1" dirty="0"/>
              <a:t>Example: Performing the same analysis for 5 years of data</a:t>
            </a:r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0EC1D3E-9731-0E3B-6959-074261B13B5F}"/>
              </a:ext>
            </a:extLst>
          </p:cNvPr>
          <p:cNvSpPr txBox="1">
            <a:spLocks/>
          </p:cNvSpPr>
          <p:nvPr/>
        </p:nvSpPr>
        <p:spPr>
          <a:xfrm>
            <a:off x="1323862" y="1545065"/>
            <a:ext cx="4998156" cy="49527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i="1" dirty="0"/>
              <a:t>Solution 1</a:t>
            </a:r>
            <a:r>
              <a:rPr lang="en-US" dirty="0"/>
              <a:t>: Five blocks of code, probably copy/pasting and changing the year when needed.</a:t>
            </a:r>
          </a:p>
          <a:p>
            <a:r>
              <a:rPr lang="en-US" dirty="0"/>
              <a:t>Nothing is “wrong” with this.</a:t>
            </a:r>
          </a:p>
          <a:p>
            <a:r>
              <a:rPr lang="en-US" i="1" u="sng" dirty="0"/>
              <a:t>But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Prone to copy-paste errors (forgetting to change the year when needed)</a:t>
            </a:r>
          </a:p>
          <a:p>
            <a:pPr lvl="1"/>
            <a:r>
              <a:rPr lang="en-US" dirty="0"/>
              <a:t>Future changes will need to be made five times</a:t>
            </a:r>
          </a:p>
          <a:p>
            <a:pPr lvl="1"/>
            <a:r>
              <a:rPr lang="en-US" dirty="0"/>
              <a:t>PAINFUL TO READ!!</a:t>
            </a:r>
          </a:p>
          <a:p>
            <a:pPr lvl="1"/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FED5AE-4EB7-63BF-BFBB-2733130B6A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8226" y="393735"/>
            <a:ext cx="1759485" cy="104717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26A9AEF-66C9-AEEB-4C9E-20B15D30AE0D}"/>
              </a:ext>
            </a:extLst>
          </p:cNvPr>
          <p:cNvSpPr txBox="1"/>
          <p:nvPr/>
        </p:nvSpPr>
        <p:spPr>
          <a:xfrm>
            <a:off x="9585092" y="377067"/>
            <a:ext cx="7159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2020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4CBC88-0486-3121-FD27-9177AEDBF06B}"/>
              </a:ext>
            </a:extLst>
          </p:cNvPr>
          <p:cNvSpPr txBox="1"/>
          <p:nvPr/>
        </p:nvSpPr>
        <p:spPr>
          <a:xfrm>
            <a:off x="9799974" y="638677"/>
            <a:ext cx="7159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2020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745B834-F6D4-9B30-FA12-BA58C8FCB3C3}"/>
              </a:ext>
            </a:extLst>
          </p:cNvPr>
          <p:cNvSpPr txBox="1"/>
          <p:nvPr/>
        </p:nvSpPr>
        <p:spPr>
          <a:xfrm>
            <a:off x="10192487" y="1170705"/>
            <a:ext cx="7159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2020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5C41F4-37B1-409B-A83E-3E8B0C92EF32}"/>
              </a:ext>
            </a:extLst>
          </p:cNvPr>
          <p:cNvSpPr txBox="1"/>
          <p:nvPr/>
        </p:nvSpPr>
        <p:spPr>
          <a:xfrm>
            <a:off x="9278226" y="1276765"/>
            <a:ext cx="7159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2020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ED3B51D-30FA-0CC1-4D0A-5A248105F6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8226" y="1657957"/>
            <a:ext cx="1759485" cy="104717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5F58879-85F6-BA8C-82B0-4AE4D06F4D17}"/>
              </a:ext>
            </a:extLst>
          </p:cNvPr>
          <p:cNvSpPr txBox="1"/>
          <p:nvPr/>
        </p:nvSpPr>
        <p:spPr>
          <a:xfrm>
            <a:off x="9585092" y="1641289"/>
            <a:ext cx="9308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2020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2021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9A95CDB-F29A-FD08-C9E2-36CD4E21EFE3}"/>
              </a:ext>
            </a:extLst>
          </p:cNvPr>
          <p:cNvSpPr txBox="1"/>
          <p:nvPr/>
        </p:nvSpPr>
        <p:spPr>
          <a:xfrm>
            <a:off x="9799974" y="1902899"/>
            <a:ext cx="9308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2020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2021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A4E4BAB-720F-8E8D-D587-0B88569750B0}"/>
              </a:ext>
            </a:extLst>
          </p:cNvPr>
          <p:cNvSpPr txBox="1"/>
          <p:nvPr/>
        </p:nvSpPr>
        <p:spPr>
          <a:xfrm>
            <a:off x="10192487" y="2434927"/>
            <a:ext cx="9308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2020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2021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B1C622D-7636-D459-8DF8-6A0048B31CF1}"/>
              </a:ext>
            </a:extLst>
          </p:cNvPr>
          <p:cNvSpPr txBox="1"/>
          <p:nvPr/>
        </p:nvSpPr>
        <p:spPr>
          <a:xfrm>
            <a:off x="9278226" y="2540987"/>
            <a:ext cx="9308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2020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2021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CA0B5AA-AC5E-95C3-4170-6E494DC8D7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8226" y="2922179"/>
            <a:ext cx="1759485" cy="1047178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9DBAB78-C007-0DE9-2C54-C1C72FADC09C}"/>
              </a:ext>
            </a:extLst>
          </p:cNvPr>
          <p:cNvSpPr txBox="1"/>
          <p:nvPr/>
        </p:nvSpPr>
        <p:spPr>
          <a:xfrm>
            <a:off x="9585092" y="2905511"/>
            <a:ext cx="9308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2020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2022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42A36B3-3E42-F1A6-5DC2-C2951F349840}"/>
              </a:ext>
            </a:extLst>
          </p:cNvPr>
          <p:cNvSpPr txBox="1"/>
          <p:nvPr/>
        </p:nvSpPr>
        <p:spPr>
          <a:xfrm>
            <a:off x="9799974" y="3167121"/>
            <a:ext cx="9308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2020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2022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10D1081-76F8-81D1-195D-02A49B0EEDB3}"/>
              </a:ext>
            </a:extLst>
          </p:cNvPr>
          <p:cNvSpPr txBox="1"/>
          <p:nvPr/>
        </p:nvSpPr>
        <p:spPr>
          <a:xfrm>
            <a:off x="10192487" y="3699149"/>
            <a:ext cx="9308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2020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2022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B6DA279-0328-062B-959A-269A8E7BE1F0}"/>
              </a:ext>
            </a:extLst>
          </p:cNvPr>
          <p:cNvSpPr txBox="1"/>
          <p:nvPr/>
        </p:nvSpPr>
        <p:spPr>
          <a:xfrm>
            <a:off x="9278226" y="3805209"/>
            <a:ext cx="9308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2020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2022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305613AA-CE1E-C0DF-47BC-F8F8104FD5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8226" y="4186401"/>
            <a:ext cx="1759485" cy="1047178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62786C80-EFA9-E625-BA8E-A7E1280DD8C1}"/>
              </a:ext>
            </a:extLst>
          </p:cNvPr>
          <p:cNvSpPr txBox="1"/>
          <p:nvPr/>
        </p:nvSpPr>
        <p:spPr>
          <a:xfrm>
            <a:off x="9585092" y="4169733"/>
            <a:ext cx="9308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2020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2023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312EDE1-550B-B978-0FAD-6491AAB4AEA7}"/>
              </a:ext>
            </a:extLst>
          </p:cNvPr>
          <p:cNvSpPr txBox="1"/>
          <p:nvPr/>
        </p:nvSpPr>
        <p:spPr>
          <a:xfrm>
            <a:off x="9799974" y="4431343"/>
            <a:ext cx="9308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2020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2023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AD29DA0-F222-91C9-4B9D-8290E64D3DD9}"/>
              </a:ext>
            </a:extLst>
          </p:cNvPr>
          <p:cNvSpPr txBox="1"/>
          <p:nvPr/>
        </p:nvSpPr>
        <p:spPr>
          <a:xfrm>
            <a:off x="10192487" y="4963371"/>
            <a:ext cx="9308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2020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2023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3E7B973-AE1B-C541-F0F0-02D578EFCE7A}"/>
              </a:ext>
            </a:extLst>
          </p:cNvPr>
          <p:cNvSpPr txBox="1"/>
          <p:nvPr/>
        </p:nvSpPr>
        <p:spPr>
          <a:xfrm>
            <a:off x="9278226" y="5069431"/>
            <a:ext cx="9308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2020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2023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D83D52A8-55DF-D31E-05BC-A93AC8F3B6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8226" y="5450623"/>
            <a:ext cx="1759485" cy="1047178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27B00134-CD42-F180-1EBF-31444F92C717}"/>
              </a:ext>
            </a:extLst>
          </p:cNvPr>
          <p:cNvSpPr txBox="1"/>
          <p:nvPr/>
        </p:nvSpPr>
        <p:spPr>
          <a:xfrm>
            <a:off x="9585092" y="5433955"/>
            <a:ext cx="9308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2020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2024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7C7BA4B-5F13-96C9-88A9-1A334C688029}"/>
              </a:ext>
            </a:extLst>
          </p:cNvPr>
          <p:cNvSpPr txBox="1"/>
          <p:nvPr/>
        </p:nvSpPr>
        <p:spPr>
          <a:xfrm>
            <a:off x="9799974" y="5695565"/>
            <a:ext cx="9308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2020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2024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B4BCF7E-68D1-2455-4D8C-F58FD86A14FC}"/>
              </a:ext>
            </a:extLst>
          </p:cNvPr>
          <p:cNvSpPr txBox="1"/>
          <p:nvPr/>
        </p:nvSpPr>
        <p:spPr>
          <a:xfrm>
            <a:off x="10192487" y="6227593"/>
            <a:ext cx="9308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2020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2024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275B2A4-E172-440A-F606-FBD2E0339C7E}"/>
              </a:ext>
            </a:extLst>
          </p:cNvPr>
          <p:cNvSpPr txBox="1"/>
          <p:nvPr/>
        </p:nvSpPr>
        <p:spPr>
          <a:xfrm>
            <a:off x="9278226" y="6333653"/>
            <a:ext cx="9308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2020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2024</a:t>
            </a:r>
          </a:p>
        </p:txBody>
      </p:sp>
    </p:spTree>
    <p:extLst>
      <p:ext uri="{BB962C8B-B14F-4D97-AF65-F5344CB8AC3E}">
        <p14:creationId xmlns:p14="http://schemas.microsoft.com/office/powerpoint/2010/main" val="632060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4" grpId="0"/>
      <p:bldP spid="15" grpId="0"/>
      <p:bldP spid="16" grpId="0"/>
      <p:bldP spid="17" grpId="0"/>
      <p:bldP spid="19" grpId="0"/>
      <p:bldP spid="20" grpId="0"/>
      <p:bldP spid="21" grpId="0"/>
      <p:bldP spid="22" grpId="0"/>
      <p:bldP spid="24" grpId="0"/>
      <p:bldP spid="25" grpId="0"/>
      <p:bldP spid="26" grpId="0"/>
      <p:bldP spid="27" grpId="0"/>
      <p:bldP spid="29" grpId="0"/>
      <p:bldP spid="30" grpId="0"/>
      <p:bldP spid="31" grpId="0"/>
      <p:bldP spid="3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ECAAC0-D8E2-35ED-ABA5-51C305BF10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67BC34-7778-5D9C-8E1C-9F916CFF85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8116711" cy="914400"/>
          </a:xfrm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dirty="0"/>
              <a:t>Loops + functions + … = more efficient programming!</a:t>
            </a:r>
          </a:p>
          <a:p>
            <a:pPr lvl="1"/>
            <a:r>
              <a:rPr lang="en-US" i="1" dirty="0"/>
              <a:t>Example: Performing the same analysis for 5 years of data</a:t>
            </a:r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AF90E506-7201-2A06-22BE-A72E53C8C7DF}"/>
              </a:ext>
            </a:extLst>
          </p:cNvPr>
          <p:cNvSpPr txBox="1">
            <a:spLocks/>
          </p:cNvSpPr>
          <p:nvPr/>
        </p:nvSpPr>
        <p:spPr>
          <a:xfrm>
            <a:off x="1323862" y="1545065"/>
            <a:ext cx="4998156" cy="49527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i="1" dirty="0"/>
              <a:t>Solution 2</a:t>
            </a:r>
            <a:r>
              <a:rPr lang="en-US" dirty="0"/>
              <a:t>: One block of code, looped over five years.</a:t>
            </a:r>
          </a:p>
          <a:p>
            <a:r>
              <a:rPr lang="en-US" i="1" dirty="0"/>
              <a:t>Possible benefits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Less potential for human error</a:t>
            </a:r>
          </a:p>
          <a:p>
            <a:pPr lvl="1"/>
            <a:r>
              <a:rPr lang="en-US" dirty="0"/>
              <a:t>Future changes only need to be made once</a:t>
            </a:r>
          </a:p>
          <a:p>
            <a:pPr lvl="1"/>
            <a:r>
              <a:rPr lang="en-US" dirty="0"/>
              <a:t>More concise to write AND read</a:t>
            </a:r>
          </a:p>
          <a:p>
            <a:pPr lvl="1"/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19517F-F0B9-5F17-0075-DA3F724EBE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9604" y="2448312"/>
            <a:ext cx="1759485" cy="104717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76C5019-EAEF-F136-B069-85A53E82A36A}"/>
              </a:ext>
            </a:extLst>
          </p:cNvPr>
          <p:cNvSpPr txBox="1"/>
          <p:nvPr/>
        </p:nvSpPr>
        <p:spPr>
          <a:xfrm>
            <a:off x="8896470" y="2431644"/>
            <a:ext cx="7159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[[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]]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5BAD11-F6F4-E7BF-0F32-BC49A1D5756D}"/>
              </a:ext>
            </a:extLst>
          </p:cNvPr>
          <p:cNvSpPr txBox="1"/>
          <p:nvPr/>
        </p:nvSpPr>
        <p:spPr>
          <a:xfrm>
            <a:off x="9111352" y="2693254"/>
            <a:ext cx="7159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[[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]]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AFEC69-858D-9983-DF83-5F1C6CC60154}"/>
              </a:ext>
            </a:extLst>
          </p:cNvPr>
          <p:cNvSpPr txBox="1"/>
          <p:nvPr/>
        </p:nvSpPr>
        <p:spPr>
          <a:xfrm>
            <a:off x="9503865" y="3225282"/>
            <a:ext cx="7159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[[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]]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177A6E-D259-E27F-25AE-D53B9A0DA77E}"/>
              </a:ext>
            </a:extLst>
          </p:cNvPr>
          <p:cNvSpPr txBox="1"/>
          <p:nvPr/>
        </p:nvSpPr>
        <p:spPr>
          <a:xfrm>
            <a:off x="8589604" y="3331342"/>
            <a:ext cx="7159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[[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]]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4976BA-364A-628E-D16C-F3BF8C5FF4C3}"/>
              </a:ext>
            </a:extLst>
          </p:cNvPr>
          <p:cNvSpPr txBox="1"/>
          <p:nvPr/>
        </p:nvSpPr>
        <p:spPr>
          <a:xfrm>
            <a:off x="8311458" y="1939201"/>
            <a:ext cx="3303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first initialize some things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in 1:5) {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0FEA99-CD47-10AD-5F7D-2587F4AF8468}"/>
              </a:ext>
            </a:extLst>
          </p:cNvPr>
          <p:cNvSpPr txBox="1"/>
          <p:nvPr/>
        </p:nvSpPr>
        <p:spPr>
          <a:xfrm>
            <a:off x="8311458" y="3526907"/>
            <a:ext cx="27617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20830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5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C95B12-435A-09E8-A753-9467907D22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A picture containing linedrawing&#10;&#10;AI-generated content may be incorrect.">
            <a:extLst>
              <a:ext uri="{FF2B5EF4-FFF2-40B4-BE49-F238E27FC236}">
                <a16:creationId xmlns:a16="http://schemas.microsoft.com/office/drawing/2014/main" id="{ED4610CA-A44C-2872-09D9-CC20D9FEBC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9652" y="1704622"/>
            <a:ext cx="1909807" cy="188484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51F1C-7974-F791-55C5-CA2F292F00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8116711" cy="914400"/>
          </a:xfrm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dirty="0"/>
              <a:t>Loops + functions + … = more efficient programming!</a:t>
            </a:r>
          </a:p>
          <a:p>
            <a:pPr lvl="1"/>
            <a:r>
              <a:rPr lang="en-US" i="1" dirty="0"/>
              <a:t>Example: Performing the same analysis for 5 years of data</a:t>
            </a:r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3C1AF21F-3992-8C89-213D-A821D811D573}"/>
              </a:ext>
            </a:extLst>
          </p:cNvPr>
          <p:cNvSpPr txBox="1">
            <a:spLocks/>
          </p:cNvSpPr>
          <p:nvPr/>
        </p:nvSpPr>
        <p:spPr>
          <a:xfrm>
            <a:off x="572479" y="1454754"/>
            <a:ext cx="4998156" cy="53072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i="1" dirty="0"/>
              <a:t>Solution 3</a:t>
            </a:r>
            <a:r>
              <a:rPr lang="en-US" dirty="0"/>
              <a:t>: Generalized analysis function, run for each dataset.</a:t>
            </a:r>
          </a:p>
          <a:p>
            <a:r>
              <a:rPr lang="en-US" i="1" dirty="0"/>
              <a:t>Possible benefits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Less potential for human error</a:t>
            </a:r>
          </a:p>
          <a:p>
            <a:pPr lvl="1"/>
            <a:r>
              <a:rPr lang="en-US" dirty="0"/>
              <a:t>Future changes only need to be made once</a:t>
            </a:r>
          </a:p>
          <a:p>
            <a:pPr lvl="1"/>
            <a:r>
              <a:rPr lang="en-US" dirty="0"/>
              <a:t>More concise to write AND read</a:t>
            </a:r>
          </a:p>
          <a:p>
            <a:pPr lvl="1"/>
            <a:r>
              <a:rPr lang="en-US" dirty="0"/>
              <a:t>Separates PURPOSE of code</a:t>
            </a:r>
          </a:p>
          <a:p>
            <a:pPr lvl="1"/>
            <a:r>
              <a:rPr lang="en-US" dirty="0"/>
              <a:t>Can be more flexible</a:t>
            </a:r>
          </a:p>
          <a:p>
            <a:pPr lvl="2"/>
            <a:r>
              <a:rPr lang="en-US" dirty="0"/>
              <a:t>E.g. adding additional arguments associated with each year?</a:t>
            </a:r>
          </a:p>
          <a:p>
            <a:pPr lvl="1"/>
            <a:r>
              <a:rPr lang="en-US" dirty="0"/>
              <a:t>Generalized functions can be easily re-used!</a:t>
            </a:r>
          </a:p>
          <a:p>
            <a:pPr lvl="1"/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9FF8E2-3FAF-D977-D9F5-02718FD5D6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1426" y="2414445"/>
            <a:ext cx="1759485" cy="104717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0C23CD6-81E7-DB72-DAA6-F02E2EC631AC}"/>
              </a:ext>
            </a:extLst>
          </p:cNvPr>
          <p:cNvSpPr txBox="1"/>
          <p:nvPr/>
        </p:nvSpPr>
        <p:spPr>
          <a:xfrm>
            <a:off x="7248292" y="2397777"/>
            <a:ext cx="8345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TheData</a:t>
            </a:r>
            <a:endParaRPr lang="en-U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3F67299-02BC-8B23-CF12-76268DF6EBDF}"/>
              </a:ext>
            </a:extLst>
          </p:cNvPr>
          <p:cNvSpPr txBox="1"/>
          <p:nvPr/>
        </p:nvSpPr>
        <p:spPr>
          <a:xfrm>
            <a:off x="7463174" y="2659387"/>
            <a:ext cx="8345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TheData</a:t>
            </a:r>
            <a:endParaRPr lang="en-U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00C58B-4AFC-D2DF-00DD-CE411064A094}"/>
              </a:ext>
            </a:extLst>
          </p:cNvPr>
          <p:cNvSpPr txBox="1"/>
          <p:nvPr/>
        </p:nvSpPr>
        <p:spPr>
          <a:xfrm>
            <a:off x="7855687" y="3191415"/>
            <a:ext cx="8345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TheData</a:t>
            </a:r>
            <a:endParaRPr lang="en-U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757E50-00F3-65C4-95D1-86A9182064E1}"/>
              </a:ext>
            </a:extLst>
          </p:cNvPr>
          <p:cNvSpPr txBox="1"/>
          <p:nvPr/>
        </p:nvSpPr>
        <p:spPr>
          <a:xfrm>
            <a:off x="6941426" y="3297475"/>
            <a:ext cx="8345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TheData</a:t>
            </a:r>
            <a:endParaRPr lang="en-U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A9FE6B-EFA0-832B-D619-EFC1506DCFBD}"/>
              </a:ext>
            </a:extLst>
          </p:cNvPr>
          <p:cNvSpPr txBox="1"/>
          <p:nvPr/>
        </p:nvSpPr>
        <p:spPr>
          <a:xfrm>
            <a:off x="6663280" y="1905334"/>
            <a:ext cx="36096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AnalysisFunc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&lt;- function(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TheData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DDAAE6-9075-1B59-6BF3-CB2B497EF5A9}"/>
              </a:ext>
            </a:extLst>
          </p:cNvPr>
          <p:cNvSpPr txBox="1"/>
          <p:nvPr/>
        </p:nvSpPr>
        <p:spPr>
          <a:xfrm>
            <a:off x="6663280" y="3493040"/>
            <a:ext cx="27617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B5BE0C-074B-D5C8-0517-C85AEF12E27F}"/>
              </a:ext>
            </a:extLst>
          </p:cNvPr>
          <p:cNvSpPr txBox="1"/>
          <p:nvPr/>
        </p:nvSpPr>
        <p:spPr>
          <a:xfrm>
            <a:off x="6663280" y="4260448"/>
            <a:ext cx="27617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AnalysisFunc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(data2020)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AnalysisFunc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(data2021)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AnalysisFunc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(data2022)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AnalysisFunc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(data2023)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AnalysisFunc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(data2024)</a:t>
            </a:r>
          </a:p>
        </p:txBody>
      </p:sp>
      <p:pic>
        <p:nvPicPr>
          <p:cNvPr id="13" name="Picture 12" descr="A picture containing laser&#10;&#10;AI-generated content may be incorrect.">
            <a:extLst>
              <a:ext uri="{FF2B5EF4-FFF2-40B4-BE49-F238E27FC236}">
                <a16:creationId xmlns:a16="http://schemas.microsoft.com/office/drawing/2014/main" id="{3B600D07-46AA-BECA-1E58-1E899AC611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7208" y="4167446"/>
            <a:ext cx="1756620" cy="131895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18A7F8F-4ED3-B604-E4D7-EE8978C4222D}"/>
              </a:ext>
            </a:extLst>
          </p:cNvPr>
          <p:cNvSpPr txBox="1"/>
          <p:nvPr/>
        </p:nvSpPr>
        <p:spPr>
          <a:xfrm>
            <a:off x="6663279" y="4269046"/>
            <a:ext cx="3409203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AnalysisFunc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(data2020, </a:t>
            </a:r>
            <a:r>
              <a:rPr lang="en-US" sz="12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args2020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AnalysisFunc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(data2021, </a:t>
            </a:r>
            <a:r>
              <a:rPr lang="en-US" sz="12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args2021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AnalysisFunc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(data2022, </a:t>
            </a:r>
            <a:r>
              <a:rPr lang="en-US" sz="12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args2022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AnalysisFunc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(data2023, </a:t>
            </a:r>
            <a:r>
              <a:rPr lang="en-US" sz="12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args2023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AnalysisFunc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(data2024, </a:t>
            </a:r>
            <a:r>
              <a:rPr lang="en-US" sz="12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args2024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5040629-2FE3-ADAB-68B1-9E7F6726F3CC}"/>
              </a:ext>
            </a:extLst>
          </p:cNvPr>
          <p:cNvSpPr txBox="1"/>
          <p:nvPr/>
        </p:nvSpPr>
        <p:spPr>
          <a:xfrm>
            <a:off x="6663893" y="1905334"/>
            <a:ext cx="3609609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AnalysisFunc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&lt;- function(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TheData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</a:t>
            </a:r>
            <a:r>
              <a:rPr lang="en-US" sz="12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AddlArgs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8F0EF67-C11F-ABB5-52CD-3EDC6A42832A}"/>
              </a:ext>
            </a:extLst>
          </p:cNvPr>
          <p:cNvSpPr txBox="1"/>
          <p:nvPr/>
        </p:nvSpPr>
        <p:spPr>
          <a:xfrm>
            <a:off x="7248292" y="2896726"/>
            <a:ext cx="10494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AddlArgs</a:t>
            </a:r>
            <a:endParaRPr lang="en-U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3878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5" grpId="0"/>
      <p:bldP spid="6" grpId="0"/>
      <p:bldP spid="7" grpId="0"/>
      <p:bldP spid="20" grpId="0" animBg="1"/>
      <p:bldP spid="21" grpId="0" animBg="1"/>
      <p:bldP spid="2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D134BF-C081-B048-6D93-6BAC890338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111" y="324202"/>
            <a:ext cx="10515600" cy="4981576"/>
          </a:xfrm>
        </p:spPr>
        <p:txBody>
          <a:bodyPr/>
          <a:lstStyle/>
          <a:p>
            <a:r>
              <a:rPr lang="en-US" dirty="0"/>
              <a:t>Mapping with sf, leaflet, …</a:t>
            </a:r>
          </a:p>
          <a:p>
            <a:pPr lvl="1"/>
            <a:r>
              <a:rPr lang="en-US" dirty="0"/>
              <a:t>Yes, you can GIS with R!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2889772-DCEE-3D90-C624-CCC56AD17B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0888" y="982084"/>
            <a:ext cx="7217228" cy="5551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0994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714</TotalTime>
  <Words>1164</Words>
  <Application>Microsoft Office PowerPoint</Application>
  <PresentationFormat>Widescreen</PresentationFormat>
  <Paragraphs>176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Courier New</vt:lpstr>
      <vt:lpstr>Office Theme</vt:lpstr>
      <vt:lpstr>Intermediate / Advanced R topics</vt:lpstr>
      <vt:lpstr>Intermediate/Advanced topics in R - see also: Things you’re now set up to explore yourself if you’d like! -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State of Alaska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Tyers, Matt B (DFG)</dc:creator>
  <cp:lastModifiedBy>Tyers, Matt B (DFG)</cp:lastModifiedBy>
  <cp:revision>21</cp:revision>
  <dcterms:created xsi:type="dcterms:W3CDTF">2023-10-17T23:45:43Z</dcterms:created>
  <dcterms:modified xsi:type="dcterms:W3CDTF">2025-04-10T17:55:44Z</dcterms:modified>
</cp:coreProperties>
</file>