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99" r:id="rId5"/>
    <p:sldId id="260" r:id="rId6"/>
    <p:sldId id="292" r:id="rId7"/>
    <p:sldId id="304" r:id="rId8"/>
    <p:sldId id="301" r:id="rId9"/>
    <p:sldId id="264" r:id="rId10"/>
    <p:sldId id="359" r:id="rId11"/>
    <p:sldId id="354" r:id="rId12"/>
    <p:sldId id="268" r:id="rId13"/>
    <p:sldId id="270" r:id="rId14"/>
    <p:sldId id="323" r:id="rId15"/>
    <p:sldId id="352" r:id="rId16"/>
    <p:sldId id="353" r:id="rId17"/>
    <p:sldId id="305" r:id="rId18"/>
    <p:sldId id="274" r:id="rId19"/>
    <p:sldId id="295" r:id="rId20"/>
    <p:sldId id="276" r:id="rId21"/>
    <p:sldId id="303" r:id="rId22"/>
    <p:sldId id="279" r:id="rId23"/>
    <p:sldId id="296" r:id="rId24"/>
    <p:sldId id="298" r:id="rId25"/>
    <p:sldId id="297" r:id="rId26"/>
    <p:sldId id="280" r:id="rId27"/>
    <p:sldId id="281" r:id="rId28"/>
    <p:sldId id="283" r:id="rId29"/>
    <p:sldId id="284" r:id="rId30"/>
    <p:sldId id="285" r:id="rId31"/>
    <p:sldId id="286" r:id="rId32"/>
    <p:sldId id="287" r:id="rId33"/>
    <p:sldId id="288" r:id="rId34"/>
    <p:sldId id="291"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 CLARK" initials="" lastIdx="0" clrIdx="0"/>
  <p:cmAuthor id="2" name="Munro, Andrew R (DFG)" initials="MAR(" lastIdx="8" clrIdx="1">
    <p:extLst>
      <p:ext uri="{19B8F6BF-5375-455C-9EA6-DF929625EA0E}">
        <p15:presenceInfo xmlns:p15="http://schemas.microsoft.com/office/powerpoint/2012/main" userId="S-1-5-21-440283733-3916095660-3029927770-271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BA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31" autoAdjust="0"/>
  </p:normalViewPr>
  <p:slideViewPr>
    <p:cSldViewPr>
      <p:cViewPr varScale="1">
        <p:scale>
          <a:sx n="36" d="100"/>
          <a:sy n="36" d="100"/>
        </p:scale>
        <p:origin x="18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7.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61076E-23C5-4159-917E-1BD2CB19759C}"/>
              </a:ext>
            </a:extLst>
          </p:cNvPr>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a:extLst>
              <a:ext uri="{FF2B5EF4-FFF2-40B4-BE49-F238E27FC236}">
                <a16:creationId xmlns:a16="http://schemas.microsoft.com/office/drawing/2014/main" id="{8EBB6E61-AAF3-4205-8F9D-0E60B2B31C77}"/>
              </a:ext>
            </a:extLst>
          </p:cNvPr>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6148" name="Rectangle 4">
            <a:extLst>
              <a:ext uri="{FF2B5EF4-FFF2-40B4-BE49-F238E27FC236}">
                <a16:creationId xmlns:a16="http://schemas.microsoft.com/office/drawing/2014/main" id="{1A24A8EE-EC98-4B44-84BB-2B2978669393}"/>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528F4F47-CED6-4D43-AE72-FC1585B38A9D}"/>
              </a:ext>
            </a:extLst>
          </p:cNvPr>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99B51519-5236-4195-B1E3-4D7F54FCDCA4}"/>
              </a:ext>
            </a:extLst>
          </p:cNvPr>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a:extLst>
              <a:ext uri="{FF2B5EF4-FFF2-40B4-BE49-F238E27FC236}">
                <a16:creationId xmlns:a16="http://schemas.microsoft.com/office/drawing/2014/main" id="{7300B785-C204-465D-9409-82D5786DFA75}"/>
              </a:ext>
            </a:extLst>
          </p:cNvPr>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D349CA1A-F02A-4341-8F14-431335BB01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3CEBC22-7048-49DE-B38A-95B12DDF29E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81D6475-A9E3-4322-A6FA-BC4DD2C49ECB}" type="slidenum">
              <a:rPr lang="en-US" altLang="en-US"/>
              <a:pPr/>
              <a:t>1</a:t>
            </a:fld>
            <a:endParaRPr lang="en-US" altLang="en-US"/>
          </a:p>
        </p:txBody>
      </p:sp>
      <p:sp>
        <p:nvSpPr>
          <p:cNvPr id="8195" name="Rectangle 2">
            <a:extLst>
              <a:ext uri="{FF2B5EF4-FFF2-40B4-BE49-F238E27FC236}">
                <a16:creationId xmlns:a16="http://schemas.microsoft.com/office/drawing/2014/main" id="{A692B179-5296-4AA7-ABB0-58FEF8A5DCA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41BE701-C5FE-461E-BE27-3B7871602C46}"/>
              </a:ext>
            </a:extLst>
          </p:cNvPr>
          <p:cNvSpPr>
            <a:spLocks noGrp="1" noChangeArrowheads="1"/>
          </p:cNvSpPr>
          <p:nvPr>
            <p:ph type="body" idx="1"/>
          </p:nvPr>
        </p:nvSpPr>
        <p:spPr>
          <a:xfrm>
            <a:off x="934720" y="4414177"/>
            <a:ext cx="5140960" cy="4184993"/>
          </a:xfrm>
          <a:noFill/>
        </p:spPr>
        <p:txBody>
          <a:bodyPr/>
          <a:lstStyle/>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Now that we have some terminology and theory let’s put them into practice in the real world.</a:t>
            </a:r>
          </a:p>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One thing to remember, though, is that - picking a goal and doing an analysis are not the same! </a:t>
            </a:r>
          </a:p>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In this section of the workshop we will cover:</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factors in selecting a goal (maybe you don’t need a goal) </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types of goals and analyses for targeted stocks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sufficient data and insight into determining ranges and lower bounds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preparing for a change in goals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and goals and analysis for non-targeted stocks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CE6ECDE-CE82-4CC8-B425-7ED62B30868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BB47AAFF-BC2A-4326-AABB-F7BA827064D7}" type="slidenum">
              <a:rPr lang="en-US" altLang="en-US"/>
              <a:pPr/>
              <a:t>10</a:t>
            </a:fld>
            <a:endParaRPr lang="en-US" altLang="en-US"/>
          </a:p>
        </p:txBody>
      </p:sp>
      <p:sp>
        <p:nvSpPr>
          <p:cNvPr id="30723" name="Rectangle 2">
            <a:extLst>
              <a:ext uri="{FF2B5EF4-FFF2-40B4-BE49-F238E27FC236}">
                <a16:creationId xmlns:a16="http://schemas.microsoft.com/office/drawing/2014/main" id="{F74CABDC-8E2B-40EE-9422-2FE5E5207C5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1FE0C4A-3207-4168-A445-62A3CADE6BA1}"/>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Now we have some escapement data or maybe some escapements and some good catch info.  What can we do now?   </a:t>
            </a:r>
          </a:p>
          <a:p>
            <a:pPr eaLnBrk="1" hangingPunct="1">
              <a:spcBef>
                <a:spcPts val="0"/>
              </a:spcBef>
            </a:pPr>
            <a:endParaRPr lang="en-US" altLang="en-US" dirty="0"/>
          </a:p>
          <a:p>
            <a:pPr eaLnBrk="1" hangingPunct="1">
              <a:spcBef>
                <a:spcPts val="0"/>
              </a:spcBef>
            </a:pPr>
            <a:r>
              <a:rPr lang="en-US" altLang="en-US" dirty="0"/>
              <a:t>We may now have some idea of what the harvest rate is, and this plays an important role in what analysis we can do.  </a:t>
            </a:r>
          </a:p>
          <a:p>
            <a:pPr eaLnBrk="1" hangingPunct="1">
              <a:spcBef>
                <a:spcPts val="0"/>
              </a:spcBef>
            </a:pPr>
            <a:endParaRPr lang="en-US" altLang="en-US" dirty="0"/>
          </a:p>
          <a:p>
            <a:pPr eaLnBrk="1" hangingPunct="1">
              <a:spcBef>
                <a:spcPts val="0"/>
              </a:spcBef>
            </a:pPr>
            <a:r>
              <a:rPr lang="en-US" altLang="en-US" dirty="0"/>
              <a:t>We also have some tools that can be used for lake rearing sockeye salmon as well as the other species (chum &amp; pinks).  So adding to our 2 previous habitat models we have a paleolimnology model for sockeye and the percentile approach.  </a:t>
            </a:r>
          </a:p>
          <a:p>
            <a:pPr eaLnBrk="1" hangingPunct="1">
              <a:spcBef>
                <a:spcPts val="0"/>
              </a:spcBef>
            </a:pPr>
            <a:endParaRPr lang="en-US" altLang="en-US" dirty="0"/>
          </a:p>
          <a:p>
            <a:pPr eaLnBrk="1" hangingPunct="1">
              <a:spcBef>
                <a:spcPts val="0"/>
              </a:spcBef>
            </a:pPr>
            <a:r>
              <a:rPr lang="en-US" altLang="en-US" dirty="0"/>
              <a:t>You can see here that were still clearly in SEG country – we likely cannot and need not specify a BEG range for stocks with these kinds of data.</a:t>
            </a:r>
          </a:p>
        </p:txBody>
      </p:sp>
    </p:spTree>
    <p:extLst>
      <p:ext uri="{BB962C8B-B14F-4D97-AF65-F5344CB8AC3E}">
        <p14:creationId xmlns:p14="http://schemas.microsoft.com/office/powerpoint/2010/main" val="482900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6DBCF19-962C-4A54-A4AC-AC0F18A4F59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8E6EB78-F497-4BEC-9885-D66ACCD6E51F}" type="slidenum">
              <a:rPr lang="en-US" altLang="en-US"/>
              <a:pPr/>
              <a:t>11</a:t>
            </a:fld>
            <a:endParaRPr lang="en-US" altLang="en-US"/>
          </a:p>
        </p:txBody>
      </p:sp>
      <p:sp>
        <p:nvSpPr>
          <p:cNvPr id="32771" name="Rectangle 2">
            <a:extLst>
              <a:ext uri="{FF2B5EF4-FFF2-40B4-BE49-F238E27FC236}">
                <a16:creationId xmlns:a16="http://schemas.microsoft.com/office/drawing/2014/main" id="{0F1463DF-C4AC-4AAB-AE67-1326C50045A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267ED91-0706-48B9-99A4-31FEADE54852}"/>
              </a:ext>
            </a:extLst>
          </p:cNvPr>
          <p:cNvSpPr>
            <a:spLocks noGrp="1" noChangeArrowheads="1"/>
          </p:cNvSpPr>
          <p:nvPr>
            <p:ph type="body" idx="1"/>
          </p:nvPr>
        </p:nvSpPr>
        <p:spPr>
          <a:noFill/>
        </p:spPr>
        <p:txBody>
          <a:bodyPr/>
          <a:lstStyle/>
          <a:p>
            <a:pPr eaLnBrk="1" hangingPunct="1"/>
            <a:r>
              <a:rPr lang="en-US" altLang="en-US" dirty="0"/>
              <a:t>Now our plot of the data look something like this…  </a:t>
            </a:r>
          </a:p>
          <a:p>
            <a:pPr eaLnBrk="1" hangingPunct="1"/>
            <a:endParaRPr lang="en-US" altLang="en-US" dirty="0"/>
          </a:p>
          <a:p>
            <a:pPr eaLnBrk="1" hangingPunct="1"/>
            <a:r>
              <a:rPr lang="en-US" altLang="en-US" dirty="0"/>
              <a:t>We have some escapement data or indexed counts.  But you have little to no idea where they might lie on the theoretical stock-recruit relationship.</a:t>
            </a:r>
          </a:p>
        </p:txBody>
      </p:sp>
    </p:spTree>
    <p:extLst>
      <p:ext uri="{BB962C8B-B14F-4D97-AF65-F5344CB8AC3E}">
        <p14:creationId xmlns:p14="http://schemas.microsoft.com/office/powerpoint/2010/main" val="295832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09C7563-5B35-4310-AD87-1A1DC71B615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5355BCB-93CE-4FAD-A9CC-AF7BAE475612}" type="slidenum">
              <a:rPr lang="en-US" altLang="en-US"/>
              <a:pPr/>
              <a:t>12</a:t>
            </a:fld>
            <a:endParaRPr lang="en-US" altLang="en-US"/>
          </a:p>
        </p:txBody>
      </p:sp>
      <p:sp>
        <p:nvSpPr>
          <p:cNvPr id="34819" name="Rectangle 2">
            <a:extLst>
              <a:ext uri="{FF2B5EF4-FFF2-40B4-BE49-F238E27FC236}">
                <a16:creationId xmlns:a16="http://schemas.microsoft.com/office/drawing/2014/main" id="{A89F4F5F-BC92-48FE-84B7-0CA94A7305E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87A343A-009B-4EBA-8BBE-98F3FA39CB3E}"/>
              </a:ext>
            </a:extLst>
          </p:cNvPr>
          <p:cNvSpPr>
            <a:spLocks noGrp="1" noChangeArrowheads="1"/>
          </p:cNvSpPr>
          <p:nvPr>
            <p:ph type="body" idx="1"/>
          </p:nvPr>
        </p:nvSpPr>
        <p:spPr>
          <a:xfrm>
            <a:off x="701040" y="4414177"/>
            <a:ext cx="5608320" cy="4184993"/>
          </a:xfrm>
          <a:noFill/>
        </p:spPr>
        <p:txBody>
          <a:bodyPr/>
          <a:lstStyle/>
          <a:p>
            <a:pPr eaLnBrk="1" hangingPunct="1"/>
            <a:r>
              <a:rPr lang="en-US" altLang="en-US" dirty="0"/>
              <a:t>One possible method that can be used is the paleolimnology model for lake rearing sockeye.  </a:t>
            </a:r>
          </a:p>
          <a:p>
            <a:pPr eaLnBrk="1" hangingPunct="1"/>
            <a:endParaRPr lang="en-US" altLang="en-US" dirty="0"/>
          </a:p>
          <a:p>
            <a:pPr eaLnBrk="1" hangingPunct="1">
              <a:spcBef>
                <a:spcPts val="0"/>
              </a:spcBef>
            </a:pPr>
            <a:r>
              <a:rPr lang="en-US" altLang="en-US" sz="1200" dirty="0">
                <a:latin typeface="Arial" panose="020B0604020202020204" pitchFamily="34" charset="0"/>
                <a:cs typeface="Arial" panose="020B0604020202020204" pitchFamily="34" charset="0"/>
              </a:rPr>
              <a:t>Cores of the sediment from the lake of interest are </a:t>
            </a:r>
            <a:r>
              <a:rPr lang="en-US" altLang="en-US" sz="1200" dirty="0" err="1">
                <a:latin typeface="Arial" panose="020B0604020202020204" pitchFamily="34" charset="0"/>
                <a:cs typeface="Arial" panose="020B0604020202020204" pitchFamily="34" charset="0"/>
              </a:rPr>
              <a:t>analysed</a:t>
            </a:r>
            <a:r>
              <a:rPr lang="en-US" altLang="en-US" sz="1200" dirty="0">
                <a:latin typeface="Arial" panose="020B0604020202020204" pitchFamily="34" charset="0"/>
                <a:cs typeface="Arial" panose="020B0604020202020204" pitchFamily="34" charset="0"/>
              </a:rPr>
              <a:t> and the fraction of nitrogen derived from marine sources of nitrogen (the heavier isotope of nitrogen) is estimated and each layer of the core dated.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Along with some recent escapement data and a mixing model one can estimate the number of salmon escaping prior to the start of fishing, which can be construed as the equilibrium abundance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of the lake.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From there, one can estimate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using the equations you were introduced to in the previous lecture and some assumptions about productivity of the stock (i.e. ln alpha) from other populations.  Once you have an estimate of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an escapement goal can be developed.</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defTabSz="931774" eaLnBrk="1" hangingPunct="1">
              <a:spcBef>
                <a:spcPts val="0"/>
              </a:spcBef>
              <a:defRPr/>
            </a:pPr>
            <a:r>
              <a:rPr lang="en-US" altLang="en-US" sz="1200" dirty="0">
                <a:latin typeface="Arial" panose="020B0604020202020204" pitchFamily="34" charset="0"/>
                <a:cs typeface="Arial" panose="020B0604020202020204" pitchFamily="34" charset="0"/>
              </a:rPr>
              <a:t>I won’t go into any more detail because we have not used this method for establishing an escapement goal – I am just mentioning it so that you know it is an available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5BFC8A4-CA52-45CB-8DBD-448D1DF59B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9113878-49C3-44DB-8336-1DEF1265E3C1}" type="slidenum">
              <a:rPr lang="en-US" altLang="en-US"/>
              <a:pPr/>
              <a:t>13</a:t>
            </a:fld>
            <a:endParaRPr lang="en-US" altLang="en-US"/>
          </a:p>
        </p:txBody>
      </p:sp>
      <p:sp>
        <p:nvSpPr>
          <p:cNvPr id="38915" name="Rectangle 2">
            <a:extLst>
              <a:ext uri="{FF2B5EF4-FFF2-40B4-BE49-F238E27FC236}">
                <a16:creationId xmlns:a16="http://schemas.microsoft.com/office/drawing/2014/main" id="{BD07396F-B558-4612-993A-8D371AF8E72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40AF3EA-D5CC-462E-90B4-E5360D89EFCF}"/>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pPr>
            <a:r>
              <a:rPr lang="en-US" dirty="0"/>
              <a:t>Prior to 2001, and establishment of the Sustainable Salmon Fisheries Policy and the Escapement Goal Policy, the department did not have any approaches to estimate SEGs.  </a:t>
            </a:r>
          </a:p>
          <a:p>
            <a:pPr defTabSz="931774" eaLnBrk="1" hangingPunct="1">
              <a:spcBef>
                <a:spcPts val="0"/>
              </a:spcBef>
            </a:pPr>
            <a:endParaRPr lang="en-US" dirty="0"/>
          </a:p>
          <a:p>
            <a:pPr defTabSz="931774" eaLnBrk="1" hangingPunct="1">
              <a:spcBef>
                <a:spcPts val="0"/>
              </a:spcBef>
            </a:pPr>
            <a:r>
              <a:rPr lang="en-US" dirty="0"/>
              <a:t>The department developed a </a:t>
            </a:r>
            <a:r>
              <a:rPr lang="en-US" b="0" dirty="0"/>
              <a:t>technique based on the percentiles</a:t>
            </a:r>
            <a:r>
              <a:rPr lang="en-US" b="0" baseline="0" dirty="0"/>
              <a:t> of observed escapements.  </a:t>
            </a:r>
            <a:r>
              <a:rPr lang="en-US" altLang="en-US" b="0" dirty="0"/>
              <a:t>It</a:t>
            </a:r>
            <a:r>
              <a:rPr lang="en-US" altLang="en-US" b="0" baseline="0" dirty="0"/>
              <a:t> was </a:t>
            </a:r>
            <a:r>
              <a:rPr lang="en-US" altLang="en-US" b="0" dirty="0"/>
              <a:t>applicable to stocks with a series of escapement</a:t>
            </a:r>
            <a:r>
              <a:rPr lang="en-US" altLang="en-US" b="0" baseline="0" dirty="0"/>
              <a:t> estimates, or index counts, where it was perceived that the historical harvest regime was sustainable.</a:t>
            </a:r>
            <a:endParaRPr lang="en-US" altLang="en-US" b="0" dirty="0"/>
          </a:p>
          <a:p>
            <a:pPr eaLnBrk="1" hangingPunct="1">
              <a:spcBef>
                <a:spcPts val="0"/>
              </a:spcBef>
            </a:pPr>
            <a:endParaRPr lang="en-US" dirty="0"/>
          </a:p>
          <a:p>
            <a:pPr defTabSz="931774" eaLnBrk="1" hangingPunct="1">
              <a:spcBef>
                <a:spcPts val="0"/>
              </a:spcBef>
            </a:pPr>
            <a:r>
              <a:rPr lang="en-US" altLang="en-US" b="0" dirty="0"/>
              <a:t>Without data on catches,</a:t>
            </a:r>
            <a:r>
              <a:rPr lang="en-US" altLang="en-US" b="0" baseline="0" dirty="0"/>
              <a:t> </a:t>
            </a:r>
            <a:r>
              <a:rPr lang="en-US" altLang="en-US" b="0" dirty="0"/>
              <a:t>S</a:t>
            </a:r>
            <a:r>
              <a:rPr lang="en-US" altLang="en-US" b="0" baseline="-25000" dirty="0"/>
              <a:t>MSY</a:t>
            </a:r>
            <a:r>
              <a:rPr lang="en-US" altLang="en-US" b="0" dirty="0"/>
              <a:t>, is unknowable for</a:t>
            </a:r>
            <a:r>
              <a:rPr lang="en-US" altLang="en-US" b="0" baseline="0" dirty="0"/>
              <a:t> such stocks.  </a:t>
            </a:r>
            <a:r>
              <a:rPr lang="en-US" altLang="en-US" b="0" dirty="0"/>
              <a:t>The objective is to keep escapements at levels currently observed.</a:t>
            </a:r>
          </a:p>
          <a:p>
            <a:pPr eaLnBrk="1" hangingPunct="1">
              <a:spcBef>
                <a:spcPts val="0"/>
              </a:spcBef>
            </a:pPr>
            <a:endParaRPr lang="en-US" altLang="en-US" dirty="0"/>
          </a:p>
          <a:p>
            <a:pPr eaLnBrk="1" hangingPunct="1">
              <a:spcBef>
                <a:spcPts val="0"/>
              </a:spcBef>
            </a:pPr>
            <a:r>
              <a:rPr lang="en-US" altLang="en-US" dirty="0"/>
              <a:t>This approach is simple, robust, and applicable to a variety of data limited stocks (i.e. a series of escapements).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200" dirty="0">
                <a:latin typeface="Arial" panose="020B0604020202020204" pitchFamily="34" charset="0"/>
                <a:cs typeface="Arial" panose="020B0604020202020204" pitchFamily="34" charset="0"/>
              </a:rPr>
              <a:t>Originally, there were 4</a:t>
            </a:r>
            <a:r>
              <a:rPr lang="en-US" sz="1200" baseline="0" dirty="0">
                <a:latin typeface="Arial" panose="020B0604020202020204" pitchFamily="34" charset="0"/>
                <a:cs typeface="Arial" panose="020B0604020202020204" pitchFamily="34" charset="0"/>
              </a:rPr>
              <a:t> different percentile ranges based on perceived harvest rates and contrast in the escapement numbers (contrast = max escapement/min escapement). These were considered important because they give you an idea of </a:t>
            </a:r>
            <a:r>
              <a:rPr lang="en-US" altLang="en-US" sz="1200" strike="noStrike" baseline="0" dirty="0">
                <a:latin typeface="Arial" panose="020B0604020202020204" pitchFamily="34" charset="0"/>
                <a:cs typeface="Arial" panose="020B0604020202020204" pitchFamily="34" charset="0"/>
              </a:rPr>
              <a:t>where you are with respect to the unknown equilibrium of the stock as well as how much information your data has (i.e. contrast).</a:t>
            </a:r>
            <a:endParaRPr lang="en-US" altLang="en-US" sz="1200" strike="sngStrike" baseline="0" dirty="0">
              <a:latin typeface="Arial" panose="020B0604020202020204" pitchFamily="34" charset="0"/>
              <a:cs typeface="Arial" panose="020B0604020202020204" pitchFamily="34" charset="0"/>
            </a:endParaRPr>
          </a:p>
          <a:p>
            <a:pPr>
              <a:spcBef>
                <a:spcPts val="0"/>
              </a:spcBef>
            </a:pPr>
            <a:endParaRPr lang="en-US" sz="1200" baseline="0" dirty="0">
              <a:latin typeface="Arial" panose="020B0604020202020204" pitchFamily="34" charset="0"/>
              <a:cs typeface="Arial" panose="020B0604020202020204" pitchFamily="34" charset="0"/>
            </a:endParaRPr>
          </a:p>
          <a:p>
            <a:pPr>
              <a:spcBef>
                <a:spcPts val="0"/>
              </a:spcBef>
            </a:pPr>
            <a:r>
              <a:rPr lang="en-US" sz="1200" baseline="0" dirty="0">
                <a:latin typeface="Arial" panose="020B0604020202020204" pitchFamily="34" charset="0"/>
                <a:cs typeface="Arial" panose="020B0604020202020204" pitchFamily="34" charset="0"/>
              </a:rPr>
              <a:t>The percentile approach is so simple to use that is very popular in establishing SEG ranges; in fact, </a:t>
            </a:r>
            <a:r>
              <a:rPr lang="en-US" altLang="en-US" sz="1200" dirty="0">
                <a:latin typeface="Arial" panose="020B0604020202020204" pitchFamily="34" charset="0"/>
                <a:cs typeface="Arial" panose="020B0604020202020204" pitchFamily="34" charset="0"/>
              </a:rPr>
              <a:t>about 50% of all goals statewide are based on the percentile approach (and ~80% of SEGs).</a:t>
            </a:r>
          </a:p>
          <a:p>
            <a:pPr>
              <a:spcBef>
                <a:spcPts val="0"/>
              </a:spcBef>
            </a:pPr>
            <a:endParaRPr lang="en-US" sz="1200" baseline="0" dirty="0">
              <a:latin typeface="Arial" panose="020B0604020202020204" pitchFamily="34" charset="0"/>
              <a:cs typeface="Arial" panose="020B0604020202020204" pitchFamily="34" charset="0"/>
            </a:endParaRPr>
          </a:p>
          <a:p>
            <a:pPr>
              <a:spcBef>
                <a:spcPts val="0"/>
              </a:spcBef>
            </a:pPr>
            <a:r>
              <a:rPr lang="en-US" sz="1200" baseline="0" dirty="0">
                <a:latin typeface="Arial" panose="020B0604020202020204" pitchFamily="34" charset="0"/>
                <a:cs typeface="Arial" panose="020B0604020202020204" pitchFamily="34" charset="0"/>
              </a:rPr>
              <a:t>However, over time questions began to arise about how well this approach served as a proxy for S</a:t>
            </a:r>
            <a:r>
              <a:rPr lang="en-US" sz="1200" baseline="-25000" dirty="0">
                <a:latin typeface="Arial" panose="020B0604020202020204" pitchFamily="34" charset="0"/>
                <a:cs typeface="Arial" panose="020B0604020202020204" pitchFamily="34" charset="0"/>
              </a:rPr>
              <a:t>MSY</a:t>
            </a:r>
            <a:r>
              <a:rPr lang="en-US" sz="1200" baseline="0" dirty="0">
                <a:latin typeface="Arial" panose="020B0604020202020204" pitchFamily="34" charset="0"/>
                <a:cs typeface="Arial" panose="020B0604020202020204" pitchFamily="34" charset="0"/>
              </a:rPr>
              <a:t>.  Such questions motivated this evaluation which used theoretical, simulation and empirical methods.</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14</a:t>
            </a:fld>
            <a:endParaRPr lang="en-US" altLang="en-US"/>
          </a:p>
        </p:txBody>
      </p:sp>
    </p:spTree>
    <p:extLst>
      <p:ext uri="{BB962C8B-B14F-4D97-AF65-F5344CB8AC3E}">
        <p14:creationId xmlns:p14="http://schemas.microsoft.com/office/powerpoint/2010/main" val="140840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b="0" dirty="0"/>
              <a:t>Results</a:t>
            </a:r>
            <a:r>
              <a:rPr lang="en-US" b="0" baseline="0" dirty="0"/>
              <a:t> of this evaluation indicated the 4 tiers of the percentile approach that were originally recommended were likely sub-optimal as proxies for determining an escapement range around S</a:t>
            </a:r>
            <a:r>
              <a:rPr lang="en-US" b="0" baseline="-25000" dirty="0"/>
              <a:t>MSY</a:t>
            </a:r>
            <a:r>
              <a:rPr lang="en-US" b="0" strike="noStrike" baseline="0" dirty="0"/>
              <a:t>. </a:t>
            </a:r>
          </a:p>
          <a:p>
            <a:pPr>
              <a:spcBef>
                <a:spcPts val="0"/>
              </a:spcBef>
            </a:pPr>
            <a:endParaRPr lang="en-US" b="0" strike="noStrike" baseline="0" dirty="0"/>
          </a:p>
          <a:p>
            <a:pPr>
              <a:spcBef>
                <a:spcPts val="0"/>
              </a:spcBef>
            </a:pPr>
            <a:r>
              <a:rPr lang="en-US" b="0" strike="noStrike" baseline="0" dirty="0"/>
              <a:t>Clark et al. concluded that SEG</a:t>
            </a:r>
            <a:r>
              <a:rPr lang="en-US" b="0" baseline="0" dirty="0"/>
              <a:t> ranges with upper bounds &gt;75</a:t>
            </a:r>
            <a:r>
              <a:rPr lang="en-US" b="0" baseline="30000" dirty="0"/>
              <a:t>th</a:t>
            </a:r>
            <a:r>
              <a:rPr lang="en-US" b="0" baseline="0" dirty="0"/>
              <a:t> %</a:t>
            </a:r>
            <a:r>
              <a:rPr lang="en-US" b="0" baseline="0" dirty="0" err="1"/>
              <a:t>ile</a:t>
            </a:r>
            <a:r>
              <a:rPr lang="en-US" b="0" baseline="0" dirty="0"/>
              <a:t> may include escapements at or above</a:t>
            </a:r>
            <a:r>
              <a:rPr lang="en-US" b="0" strike="noStrike" baseline="0" dirty="0"/>
              <a:t> S</a:t>
            </a:r>
            <a:r>
              <a:rPr lang="en-US" b="0" strike="noStrike" baseline="-25000" dirty="0"/>
              <a:t>EQ</a:t>
            </a:r>
            <a:r>
              <a:rPr lang="en-US" b="0" strike="noStrike" baseline="0" dirty="0"/>
              <a:t>, </a:t>
            </a:r>
            <a:r>
              <a:rPr lang="en-US" b="0" baseline="0" dirty="0"/>
              <a:t>which would not be sustainable.  They also concluded that SEG with lower bounds at the 25</a:t>
            </a:r>
            <a:r>
              <a:rPr lang="en-US" b="0" baseline="30000" dirty="0"/>
              <a:t>th</a:t>
            </a:r>
            <a:r>
              <a:rPr lang="en-US" b="0" baseline="0" dirty="0"/>
              <a:t> %</a:t>
            </a:r>
            <a:r>
              <a:rPr lang="en-US" b="0" baseline="0" dirty="0" err="1"/>
              <a:t>ile</a:t>
            </a:r>
            <a:r>
              <a:rPr lang="en-US" b="0" baseline="0" dirty="0"/>
              <a:t> appeared to be somewhat higher than necessary.</a:t>
            </a:r>
          </a:p>
          <a:p>
            <a:pPr>
              <a:spcBef>
                <a:spcPts val="0"/>
              </a:spcBef>
            </a:pPr>
            <a:endParaRPr lang="en-US" b="0" baseline="0" dirty="0"/>
          </a:p>
          <a:p>
            <a:pPr>
              <a:spcBef>
                <a:spcPts val="0"/>
              </a:spcBef>
            </a:pPr>
            <a:r>
              <a:rPr lang="en-US" b="0" baseline="0" dirty="0"/>
              <a:t>Clark et al. recommended replacing the 4 tiers with modified 3 tiers that incorporate escapement measurement error into the rubric.  The results of the evaluation indicated these 3 tiers give SEG ranges that are more robust to a wide variety of factors, provide a better proxy of S</a:t>
            </a:r>
            <a:r>
              <a:rPr lang="en-US" b="0" baseline="-25000" dirty="0"/>
              <a:t>MSY</a:t>
            </a:r>
            <a:r>
              <a:rPr lang="en-US" b="0" baseline="0" dirty="0"/>
              <a:t>, and useful to management to attain escapements that produce better yields.</a:t>
            </a:r>
            <a:endParaRPr lang="en-US" b="0" dirty="0"/>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15</a:t>
            </a:fld>
            <a:endParaRPr lang="en-US" altLang="en-US"/>
          </a:p>
        </p:txBody>
      </p:sp>
    </p:spTree>
    <p:extLst>
      <p:ext uri="{BB962C8B-B14F-4D97-AF65-F5344CB8AC3E}">
        <p14:creationId xmlns:p14="http://schemas.microsoft.com/office/powerpoint/2010/main" val="165167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b="0" dirty="0"/>
              <a:t>Recommended </a:t>
            </a:r>
            <a:r>
              <a:rPr lang="en-US" b="0" baseline="0" dirty="0"/>
              <a:t>3 tiers of the percentile approach are based primarily on contrast in the data and measurement error.</a:t>
            </a:r>
            <a:endParaRPr lang="en-US" b="0" dirty="0"/>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16</a:t>
            </a:fld>
            <a:endParaRPr lang="en-US" altLang="en-US"/>
          </a:p>
        </p:txBody>
      </p:sp>
    </p:spTree>
    <p:extLst>
      <p:ext uri="{BB962C8B-B14F-4D97-AF65-F5344CB8AC3E}">
        <p14:creationId xmlns:p14="http://schemas.microsoft.com/office/powerpoint/2010/main" val="1002699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5BFC8A4-CA52-45CB-8DBD-448D1DF59B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9113878-49C3-44DB-8336-1DEF1265E3C1}" type="slidenum">
              <a:rPr lang="en-US" altLang="en-US"/>
              <a:pPr/>
              <a:t>17</a:t>
            </a:fld>
            <a:endParaRPr lang="en-US" altLang="en-US"/>
          </a:p>
        </p:txBody>
      </p:sp>
      <p:sp>
        <p:nvSpPr>
          <p:cNvPr id="38915" name="Rectangle 2">
            <a:extLst>
              <a:ext uri="{FF2B5EF4-FFF2-40B4-BE49-F238E27FC236}">
                <a16:creationId xmlns:a16="http://schemas.microsoft.com/office/drawing/2014/main" id="{BD07396F-B558-4612-993A-8D371AF8E72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40AF3EA-D5CC-462E-90B4-E5360D89EFCF}"/>
              </a:ext>
            </a:extLst>
          </p:cNvPr>
          <p:cNvSpPr>
            <a:spLocks noGrp="1" noChangeArrowheads="1"/>
          </p:cNvSpPr>
          <p:nvPr>
            <p:ph type="body" idx="1"/>
          </p:nvPr>
        </p:nvSpPr>
        <p:spPr>
          <a:xfrm>
            <a:off x="934720" y="4414177"/>
            <a:ext cx="5140960" cy="4184993"/>
          </a:xfrm>
          <a:noFill/>
        </p:spPr>
        <p:txBody>
          <a:bodyPr/>
          <a:lstStyle/>
          <a:p>
            <a:pPr eaLnBrk="1" hangingPunct="1"/>
            <a:r>
              <a:rPr lang="en-US" altLang="en-US" strike="noStrike" baseline="0" dirty="0"/>
              <a:t>Here is an example of using the percentile approach on </a:t>
            </a:r>
            <a:r>
              <a:rPr lang="en-US" altLang="en-US" strike="noStrike" baseline="0" dirty="0" err="1"/>
              <a:t>Chilkat</a:t>
            </a:r>
            <a:r>
              <a:rPr lang="en-US" altLang="en-US" strike="noStrike" baseline="0" dirty="0"/>
              <a:t> Chinook.  </a:t>
            </a:r>
          </a:p>
          <a:p>
            <a:pPr eaLnBrk="1" hangingPunct="1"/>
            <a:endParaRPr lang="en-US" altLang="en-US" strike="noStrike" baseline="0" dirty="0"/>
          </a:p>
          <a:p>
            <a:pPr eaLnBrk="1" hangingPunct="1"/>
            <a:r>
              <a:rPr lang="en-US" altLang="en-US" strike="noStrike" baseline="0" dirty="0"/>
              <a:t>Assuming we only have escapement estimates.  The contrast in our escapement data is low – only 4 – and the harvest rate on this stock is low.  In this case we would use the 5</a:t>
            </a:r>
            <a:r>
              <a:rPr lang="en-US" altLang="en-US" strike="noStrike" baseline="30000" dirty="0"/>
              <a:t>th</a:t>
            </a:r>
            <a:r>
              <a:rPr lang="en-US" altLang="en-US" strike="noStrike" baseline="0" dirty="0"/>
              <a:t> and 65</a:t>
            </a:r>
            <a:r>
              <a:rPr lang="en-US" altLang="en-US" strike="noStrike" baseline="30000" dirty="0"/>
              <a:t>th</a:t>
            </a:r>
            <a:r>
              <a:rPr lang="en-US" altLang="en-US" strike="noStrike" baseline="0" dirty="0"/>
              <a:t> percentiles for developing an escapement goal.  </a:t>
            </a:r>
          </a:p>
          <a:p>
            <a:pPr eaLnBrk="1" hangingPunct="1"/>
            <a:endParaRPr lang="en-US" altLang="en-US" strike="noStrike" baseline="0" dirty="0"/>
          </a:p>
          <a:p>
            <a:pPr eaLnBrk="1" hangingPunct="1">
              <a:spcBef>
                <a:spcPts val="0"/>
              </a:spcBef>
            </a:pPr>
            <a:r>
              <a:rPr lang="en-US" altLang="en-US" strike="noStrike" baseline="0" dirty="0"/>
              <a:t>The shaded area on the table on the right shows the escapements within the 5</a:t>
            </a:r>
            <a:r>
              <a:rPr lang="en-US" altLang="en-US" strike="noStrike" baseline="30000" dirty="0"/>
              <a:t>th</a:t>
            </a:r>
            <a:r>
              <a:rPr lang="en-US" altLang="en-US" strike="noStrike" baseline="0" dirty="0"/>
              <a:t> and 65</a:t>
            </a:r>
            <a:r>
              <a:rPr lang="en-US" altLang="en-US" strike="noStrike" baseline="30000" dirty="0"/>
              <a:t>th</a:t>
            </a:r>
            <a:r>
              <a:rPr lang="en-US" altLang="en-US" strike="noStrike" baseline="0" dirty="0"/>
              <a:t> percentile and the calculated values are at the bottom.  These would likely be rounded to 2,200 to 5,200 for the SEG.</a:t>
            </a:r>
          </a:p>
        </p:txBody>
      </p:sp>
    </p:spTree>
    <p:extLst>
      <p:ext uri="{BB962C8B-B14F-4D97-AF65-F5344CB8AC3E}">
        <p14:creationId xmlns:p14="http://schemas.microsoft.com/office/powerpoint/2010/main" val="160575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E8D0BD2-3D01-4584-A106-B0C97E65CE0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7CBCF16-0EEB-48C6-B2C4-E00F5999948F}" type="slidenum">
              <a:rPr lang="en-US" altLang="en-US"/>
              <a:pPr/>
              <a:t>18</a:t>
            </a:fld>
            <a:endParaRPr lang="en-US" altLang="en-US"/>
          </a:p>
        </p:txBody>
      </p:sp>
      <p:sp>
        <p:nvSpPr>
          <p:cNvPr id="46083" name="Rectangle 2">
            <a:extLst>
              <a:ext uri="{FF2B5EF4-FFF2-40B4-BE49-F238E27FC236}">
                <a16:creationId xmlns:a16="http://schemas.microsoft.com/office/drawing/2014/main" id="{BA5B2E6B-9A1F-46F2-9874-024C2827B67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B8D4072-1A85-4AC1-85C4-C1F6CF76C231}"/>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Now we have the situation of many escapement estimates and possibly a few catch estimated.  Still not enough to do a full-blown SRA, but we can now begin to talk about developing a BEG for some situations.  </a:t>
            </a:r>
          </a:p>
          <a:p>
            <a:pPr eaLnBrk="1" hangingPunct="1">
              <a:spcBef>
                <a:spcPts val="0"/>
              </a:spcBef>
            </a:pPr>
            <a:endParaRPr lang="en-US" altLang="en-US" dirty="0"/>
          </a:p>
          <a:p>
            <a:pPr eaLnBrk="1" hangingPunct="1">
              <a:spcBef>
                <a:spcPts val="0"/>
              </a:spcBef>
            </a:pPr>
            <a:r>
              <a:rPr lang="en-US" altLang="en-US" dirty="0"/>
              <a:t>We can also start to look at other tools to develop lower bound SEGs for stocks with very low harvest rates.  </a:t>
            </a:r>
          </a:p>
          <a:p>
            <a:pPr eaLnBrk="1" hangingPunct="1">
              <a:spcBef>
                <a:spcPts val="0"/>
              </a:spcBef>
            </a:pPr>
            <a:endParaRPr lang="en-US" altLang="en-US" dirty="0"/>
          </a:p>
          <a:p>
            <a:pPr eaLnBrk="1" hangingPunct="1">
              <a:spcBef>
                <a:spcPts val="0"/>
              </a:spcBef>
            </a:pPr>
            <a:r>
              <a:rPr lang="en-US" altLang="en-US" dirty="0"/>
              <a:t>A BEG in this situation would come from validating one of our habitat or paleo models, not from a stock-recruit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6A440BA-51E1-4C52-9C75-7B717E2B1D1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007B87EE-3E6F-4943-AA53-4189D0C0EEF4}" type="slidenum">
              <a:rPr lang="en-US" altLang="en-US"/>
              <a:pPr/>
              <a:t>19</a:t>
            </a:fld>
            <a:endParaRPr lang="en-US" altLang="en-US"/>
          </a:p>
        </p:txBody>
      </p:sp>
      <p:sp>
        <p:nvSpPr>
          <p:cNvPr id="48131" name="Rectangle 2">
            <a:extLst>
              <a:ext uri="{FF2B5EF4-FFF2-40B4-BE49-F238E27FC236}">
                <a16:creationId xmlns:a16="http://schemas.microsoft.com/office/drawing/2014/main" id="{7ED7E660-0F3C-4453-922D-A26F8BE798B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8F829E2-E2F1-4251-85C8-3302DCD5291B}"/>
              </a:ext>
            </a:extLst>
          </p:cNvPr>
          <p:cNvSpPr>
            <a:spLocks noGrp="1" noChangeArrowheads="1"/>
          </p:cNvSpPr>
          <p:nvPr>
            <p:ph type="body" idx="1"/>
          </p:nvPr>
        </p:nvSpPr>
        <p:spPr>
          <a:noFill/>
        </p:spPr>
        <p:txBody>
          <a:bodyPr/>
          <a:lstStyle/>
          <a:p>
            <a:pPr eaLnBrk="1" hangingPunct="1">
              <a:spcBef>
                <a:spcPts val="0"/>
              </a:spcBef>
            </a:pPr>
            <a:r>
              <a:rPr lang="en-US" altLang="en-US" dirty="0"/>
              <a:t>Now we have some catch estimates to go with our escapements.  These will be actual escapements or expanded counts instead of an index.  We are starting to get some idea of how hard we are fishing and where our data lie on the </a:t>
            </a:r>
            <a:r>
              <a:rPr lang="en-US" altLang="en-US" dirty="0" err="1"/>
              <a:t>spawner</a:t>
            </a:r>
            <a:r>
              <a:rPr lang="en-US" altLang="en-US" dirty="0"/>
              <a:t>-recruit curve.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2DFCDBC-05A8-4964-9857-6C5557AAC7B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DCE4766-7488-4183-8AB0-473F8A88E851}" type="slidenum">
              <a:rPr lang="en-US" altLang="en-US"/>
              <a:pPr/>
              <a:t>2</a:t>
            </a:fld>
            <a:endParaRPr lang="en-US" altLang="en-US"/>
          </a:p>
        </p:txBody>
      </p:sp>
      <p:sp>
        <p:nvSpPr>
          <p:cNvPr id="10243" name="Rectangle 2">
            <a:extLst>
              <a:ext uri="{FF2B5EF4-FFF2-40B4-BE49-F238E27FC236}">
                <a16:creationId xmlns:a16="http://schemas.microsoft.com/office/drawing/2014/main" id="{565F03D1-C7F1-402A-9DC6-27F120200C5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F8C9B643-1D3D-4C9B-8275-A2A1E6A18432}"/>
              </a:ext>
            </a:extLst>
          </p:cNvPr>
          <p:cNvSpPr>
            <a:spLocks noGrp="1" noChangeArrowheads="1"/>
          </p:cNvSpPr>
          <p:nvPr>
            <p:ph type="body" idx="1"/>
          </p:nvPr>
        </p:nvSpPr>
        <p:spPr>
          <a:xfrm>
            <a:off x="934720" y="4414177"/>
            <a:ext cx="5140960" cy="4184993"/>
          </a:xfrm>
          <a:noFill/>
        </p:spPr>
        <p:txBody>
          <a:bodyPr/>
          <a:lstStyle/>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Species – the species we are managing for may have a role in the types of analyses we can do which affects the type of goal we can set.</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Targeted vs. non-targeted – the stocks involved and how the fishery will be prosecuted will definitely affect the type of goal we set</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The amount of data is what most people focus on and it does affect the type of goal and analyses we can do</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However, the information content of those data have a much greater bearing on what we can do to set a goal</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Fishing power/harvest rate directly affects the amount of information available to set a goal as we shall see in the next section and the lab.</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And lastly, considerations of the fishery in terms of management for the goal and what users concerns are can drive the setting of an escapement goal (this is why managers are needed in escapement goal reviews).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F3B4A37-491B-43DA-8D54-CD60B558369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1AD18AF-C962-49FA-96A4-4F14E85119C9}" type="slidenum">
              <a:rPr lang="en-US" altLang="en-US"/>
              <a:pPr/>
              <a:t>20</a:t>
            </a:fld>
            <a:endParaRPr lang="en-US" altLang="en-US"/>
          </a:p>
        </p:txBody>
      </p:sp>
      <p:sp>
        <p:nvSpPr>
          <p:cNvPr id="52227" name="Rectangle 2">
            <a:extLst>
              <a:ext uri="{FF2B5EF4-FFF2-40B4-BE49-F238E27FC236}">
                <a16:creationId xmlns:a16="http://schemas.microsoft.com/office/drawing/2014/main" id="{5B8927D3-C77D-4DB4-BD01-98CAA6CC25C3}"/>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9B0C6BB-D3AC-4D7C-A416-8E34EC5E9B3F}"/>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b="0" dirty="0"/>
              <a:t>This</a:t>
            </a:r>
            <a:r>
              <a:rPr lang="en-US" altLang="en-US" b="0" baseline="0" dirty="0"/>
              <a:t> is a situation in which we</a:t>
            </a:r>
            <a:r>
              <a:rPr lang="en-US" altLang="en-US" b="0" dirty="0"/>
              <a:t> can use the hypothesized production from the model as a prior for a Bayesian analysis. </a:t>
            </a:r>
          </a:p>
          <a:p>
            <a:pPr eaLnBrk="1" hangingPunct="1">
              <a:spcBef>
                <a:spcPts val="0"/>
              </a:spcBef>
            </a:pPr>
            <a:endParaRPr lang="en-US" altLang="en-US" b="0" dirty="0"/>
          </a:p>
          <a:p>
            <a:pPr eaLnBrk="1" hangingPunct="1">
              <a:spcBef>
                <a:spcPts val="0"/>
              </a:spcBef>
            </a:pPr>
            <a:r>
              <a:rPr lang="en-US" altLang="en-US" b="0" dirty="0"/>
              <a:t>For example, with the Chinook watershed model we can use the model output as a prior for S</a:t>
            </a:r>
            <a:r>
              <a:rPr lang="en-US" altLang="en-US" b="0" baseline="-25000" dirty="0"/>
              <a:t>MSY</a:t>
            </a:r>
            <a:r>
              <a:rPr lang="en-US" altLang="en-US" b="0" dirty="0"/>
              <a:t> and then add our observed data in to generate a posterior for the production relationship.</a:t>
            </a:r>
          </a:p>
          <a:p>
            <a:pPr eaLnBrk="1" hangingPunct="1">
              <a:spcBef>
                <a:spcPts val="0"/>
              </a:spcBef>
            </a:pPr>
            <a:endParaRPr lang="en-US" altLang="en-US" b="0" dirty="0"/>
          </a:p>
          <a:p>
            <a:pPr eaLnBrk="1" hangingPunct="1">
              <a:spcBef>
                <a:spcPts val="0"/>
              </a:spcBef>
            </a:pPr>
            <a:r>
              <a:rPr lang="en-US" altLang="en-US" b="0" dirty="0"/>
              <a:t>Be sure to talk to your biometrician for help with this procedure.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9A97283-58B9-4326-A077-F7522F778FA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6223D77-305F-4046-9031-1CD0E575521D}" type="slidenum">
              <a:rPr lang="en-US" altLang="en-US"/>
              <a:pPr/>
              <a:t>21</a:t>
            </a:fld>
            <a:endParaRPr lang="en-US" altLang="en-US"/>
          </a:p>
        </p:txBody>
      </p:sp>
      <p:sp>
        <p:nvSpPr>
          <p:cNvPr id="56323" name="Rectangle 7">
            <a:extLst>
              <a:ext uri="{FF2B5EF4-FFF2-40B4-BE49-F238E27FC236}">
                <a16:creationId xmlns:a16="http://schemas.microsoft.com/office/drawing/2014/main" id="{55C6138C-8FCA-4BD4-9A23-6BC884EA6981}"/>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52DF456-9A7F-43CD-AE58-9C9F80E0376A}" type="slidenum">
              <a:rPr lang="en-US" altLang="en-US" sz="1200">
                <a:latin typeface="Times New Roman" panose="02020603050405020304" pitchFamily="18" charset="0"/>
              </a:rPr>
              <a:pPr algn="r" eaLnBrk="1" hangingPunct="1"/>
              <a:t>21</a:t>
            </a:fld>
            <a:endParaRPr lang="en-US" altLang="en-US" sz="1200">
              <a:latin typeface="Times New Roman" panose="02020603050405020304" pitchFamily="18" charset="0"/>
            </a:endParaRPr>
          </a:p>
        </p:txBody>
      </p:sp>
      <p:sp>
        <p:nvSpPr>
          <p:cNvPr id="56324" name="Rectangle 2">
            <a:extLst>
              <a:ext uri="{FF2B5EF4-FFF2-40B4-BE49-F238E27FC236}">
                <a16:creationId xmlns:a16="http://schemas.microsoft.com/office/drawing/2014/main" id="{3CC88F82-5CD7-45FF-9DFF-3C47AF503388}"/>
              </a:ext>
            </a:extLst>
          </p:cNvPr>
          <p:cNvSpPr>
            <a:spLocks noGrp="1" noRot="1" noChangeAspect="1" noChangeArrowheads="1" noTextEdit="1"/>
          </p:cNvSpPr>
          <p:nvPr>
            <p:ph type="sldImg"/>
          </p:nvPr>
        </p:nvSpPr>
        <p:spPr>
          <a:ln/>
        </p:spPr>
      </p:sp>
      <p:sp>
        <p:nvSpPr>
          <p:cNvPr id="56325" name="Rectangle 3">
            <a:extLst>
              <a:ext uri="{FF2B5EF4-FFF2-40B4-BE49-F238E27FC236}">
                <a16:creationId xmlns:a16="http://schemas.microsoft.com/office/drawing/2014/main" id="{CC507F01-256B-4B31-A385-C5F604DA65AE}"/>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defRPr/>
            </a:pPr>
            <a:r>
              <a:rPr lang="en-US" altLang="en-US" dirty="0"/>
              <a:t>When we have many (at least 10) estimates of escapement and know that exploitation rate is very low, we can also use </a:t>
            </a:r>
            <a:r>
              <a:rPr lang="en-US" altLang="en-US" dirty="0" err="1"/>
              <a:t>spawner</a:t>
            </a:r>
            <a:r>
              <a:rPr lang="en-US" altLang="en-US" dirty="0"/>
              <a:t>-recruit theory to estimate equilibrium abundance (S</a:t>
            </a:r>
            <a:r>
              <a:rPr lang="en-US" altLang="en-US" baseline="-25000" dirty="0"/>
              <a:t>EQ</a:t>
            </a:r>
            <a:r>
              <a:rPr lang="en-US" altLang="en-US" dirty="0"/>
              <a:t>).  In this case, the average escapement is an estimate of S</a:t>
            </a:r>
            <a:r>
              <a:rPr lang="en-US" altLang="en-US" baseline="-25000" dirty="0"/>
              <a:t>EQ</a:t>
            </a:r>
            <a:r>
              <a:rPr lang="en-US" altLang="en-US" dirty="0"/>
              <a:t>.  Simulation of this process indicates that having at least 10 years of data should give us a pretty good estimate of S</a:t>
            </a:r>
            <a:r>
              <a:rPr lang="en-US" altLang="en-US" baseline="-25000" dirty="0"/>
              <a:t>EQ</a:t>
            </a:r>
            <a:r>
              <a:rPr lang="en-US" altLang="en-US" dirty="0"/>
              <a:t>. </a:t>
            </a:r>
          </a:p>
          <a:p>
            <a:pPr defTabSz="931774" eaLnBrk="1" hangingPunct="1">
              <a:spcBef>
                <a:spcPts val="0"/>
              </a:spcBef>
              <a:defRPr/>
            </a:pPr>
            <a:endParaRPr lang="en-US" altLang="en-US" dirty="0"/>
          </a:p>
          <a:p>
            <a:pPr defTabSz="931774" eaLnBrk="1" hangingPunct="1">
              <a:spcBef>
                <a:spcPts val="0"/>
              </a:spcBef>
              <a:defRPr/>
            </a:pPr>
            <a:r>
              <a:rPr lang="en-US" altLang="en-US" dirty="0"/>
              <a:t>Here we use </a:t>
            </a:r>
            <a:r>
              <a:rPr lang="en-US" altLang="en-US" dirty="0" err="1"/>
              <a:t>Chilkat</a:t>
            </a:r>
            <a:r>
              <a:rPr lang="en-US" altLang="en-US" dirty="0"/>
              <a:t> River Chinook again as an example, but only the early data where harvest rate was very low.</a:t>
            </a:r>
          </a:p>
          <a:p>
            <a:pPr defTabSz="931774" eaLnBrk="1" hangingPunct="1">
              <a:spcBef>
                <a:spcPts val="0"/>
              </a:spcBef>
              <a:defRPr/>
            </a:pPr>
            <a:endParaRPr lang="en-US" altLang="en-US" dirty="0"/>
          </a:p>
          <a:p>
            <a:pPr defTabSz="931774" eaLnBrk="1" hangingPunct="1">
              <a:spcBef>
                <a:spcPts val="0"/>
              </a:spcBef>
              <a:defRPr/>
            </a:pPr>
            <a:r>
              <a:rPr lang="en-US" altLang="en-US" dirty="0"/>
              <a:t>Of course we do not know what alpha is or have a good estimated of S</a:t>
            </a:r>
            <a:r>
              <a:rPr lang="en-US" altLang="en-US" baseline="-25000" dirty="0"/>
              <a:t>MSY </a:t>
            </a:r>
            <a:r>
              <a:rPr lang="en-US" altLang="en-US" baseline="0" dirty="0"/>
              <a:t>so an escapement goal developed from this would clearly be an SEG.</a:t>
            </a:r>
          </a:p>
          <a:p>
            <a:pPr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5679029-B9B3-4549-95C7-3D9B78D4F67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E7FB982-76F9-455D-9E7D-EDFE0E310682}" type="slidenum">
              <a:rPr lang="en-US" altLang="en-US"/>
              <a:pPr/>
              <a:t>22</a:t>
            </a:fld>
            <a:endParaRPr lang="en-US" altLang="en-US"/>
          </a:p>
        </p:txBody>
      </p:sp>
      <p:sp>
        <p:nvSpPr>
          <p:cNvPr id="57347" name="Rectangle 2">
            <a:extLst>
              <a:ext uri="{FF2B5EF4-FFF2-40B4-BE49-F238E27FC236}">
                <a16:creationId xmlns:a16="http://schemas.microsoft.com/office/drawing/2014/main" id="{CA64B173-CFF0-4E40-B1CE-7A640AA0215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18BC2A8-397E-4415-8554-F9976F72149B}"/>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The last flow chart for targeted stocks is for stocks with many escapement and catch estimates so that a brood table can be constructed.  Here we have many options for choice of goal and the type of analysis used.  </a:t>
            </a:r>
          </a:p>
          <a:p>
            <a:pPr eaLnBrk="1" hangingPunct="1">
              <a:spcBef>
                <a:spcPts val="0"/>
              </a:spcBef>
            </a:pPr>
            <a:endParaRPr lang="en-US" altLang="en-US" dirty="0"/>
          </a:p>
          <a:p>
            <a:pPr eaLnBrk="1" hangingPunct="1">
              <a:spcBef>
                <a:spcPts val="0"/>
              </a:spcBef>
            </a:pPr>
            <a:r>
              <a:rPr lang="en-US" altLang="en-US" dirty="0"/>
              <a:t>Harvest rate plays a role in the analysis we can conduct.  Only for fisheries that have enough fishing power to take the entire surplus production or more do we need a range.  For some species we can use our habitat or paleo model to validate our S-R data or we can conduct a full stock-recruit analysis (next chapter of the course). </a:t>
            </a:r>
          </a:p>
          <a:p>
            <a:pPr eaLnBrk="1" hangingPunct="1">
              <a:spcBef>
                <a:spcPts val="0"/>
              </a:spcBef>
            </a:pPr>
            <a:endParaRPr lang="en-US" altLang="en-US" dirty="0"/>
          </a:p>
          <a:p>
            <a:pPr eaLnBrk="1" hangingPunct="1">
              <a:spcBef>
                <a:spcPts val="0"/>
              </a:spcBef>
            </a:pPr>
            <a:r>
              <a:rPr lang="en-US" altLang="en-US" dirty="0"/>
              <a:t>One new analysis we can conduct, especially when harvest rates are high is to use the relationship between ln(a) and exploitation rate at MSY to gauge whether our current goal range is too high too low or just right relative to S</a:t>
            </a:r>
            <a:r>
              <a:rPr lang="en-US" altLang="en-US" baseline="-25000" dirty="0"/>
              <a:t>MSY</a:t>
            </a:r>
            <a:r>
              <a:rPr lang="en-US" altLang="en-US"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5B1863F-5E1A-4EA7-AA1F-18ED4E32C75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17BEA9D-A077-4165-81B9-F25CD65D6095}" type="slidenum">
              <a:rPr lang="en-US" altLang="en-US"/>
              <a:pPr/>
              <a:t>23</a:t>
            </a:fld>
            <a:endParaRPr lang="en-US" altLang="en-US"/>
          </a:p>
        </p:txBody>
      </p:sp>
      <p:sp>
        <p:nvSpPr>
          <p:cNvPr id="59395" name="Rectangle 2">
            <a:extLst>
              <a:ext uri="{FF2B5EF4-FFF2-40B4-BE49-F238E27FC236}">
                <a16:creationId xmlns:a16="http://schemas.microsoft.com/office/drawing/2014/main" id="{2339139B-FFEE-4384-8499-8F77528EE2E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C258021-6667-4296-B50B-AD9363CC90C9}"/>
              </a:ext>
            </a:extLst>
          </p:cNvPr>
          <p:cNvSpPr>
            <a:spLocks noGrp="1" noChangeArrowheads="1"/>
          </p:cNvSpPr>
          <p:nvPr>
            <p:ph type="body" idx="1"/>
          </p:nvPr>
        </p:nvSpPr>
        <p:spPr>
          <a:noFill/>
        </p:spPr>
        <p:txBody>
          <a:bodyPr/>
          <a:lstStyle/>
          <a:p>
            <a:pPr eaLnBrk="1" hangingPunct="1">
              <a:spcBef>
                <a:spcPts val="0"/>
              </a:spcBef>
            </a:pPr>
            <a:r>
              <a:rPr lang="en-US" altLang="en-US" dirty="0"/>
              <a:t>Now we have enough data to fill in the typical brood table.  If we’re lucky our data might look like this.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281490C-8A75-4B01-8093-DF4E215C456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4C9CF352-E71A-4197-8A4F-42B801E06E5C}" type="slidenum">
              <a:rPr lang="en-US" altLang="en-US"/>
              <a:pPr/>
              <a:t>24</a:t>
            </a:fld>
            <a:endParaRPr lang="en-US" altLang="en-US"/>
          </a:p>
        </p:txBody>
      </p:sp>
      <p:sp>
        <p:nvSpPr>
          <p:cNvPr id="61443" name="Rectangle 2">
            <a:extLst>
              <a:ext uri="{FF2B5EF4-FFF2-40B4-BE49-F238E27FC236}">
                <a16:creationId xmlns:a16="http://schemas.microsoft.com/office/drawing/2014/main" id="{C75B0EE9-B5C7-4A12-A8EB-9EE79B0E378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A0AB6441-12E6-4C81-8533-85BB7ED02B51}"/>
              </a:ext>
            </a:extLst>
          </p:cNvPr>
          <p:cNvSpPr>
            <a:spLocks noGrp="1" noChangeArrowheads="1"/>
          </p:cNvSpPr>
          <p:nvPr>
            <p:ph type="body" idx="1"/>
          </p:nvPr>
        </p:nvSpPr>
        <p:spPr>
          <a:noFill/>
        </p:spPr>
        <p:txBody>
          <a:bodyPr/>
          <a:lstStyle/>
          <a:p>
            <a:pPr eaLnBrk="1" hangingPunct="1">
              <a:spcBef>
                <a:spcPts val="0"/>
              </a:spcBef>
            </a:pPr>
            <a:r>
              <a:rPr lang="en-US" altLang="en-US" dirty="0"/>
              <a:t>Or this.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C2FAB97-9E1D-4561-B7DD-3C0586982DC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9496F2D-F4D4-4B21-B01A-D9B268E0B984}" type="slidenum">
              <a:rPr lang="en-US" altLang="en-US"/>
              <a:pPr/>
              <a:t>25</a:t>
            </a:fld>
            <a:endParaRPr lang="en-US" altLang="en-US"/>
          </a:p>
        </p:txBody>
      </p:sp>
      <p:sp>
        <p:nvSpPr>
          <p:cNvPr id="63491" name="Rectangle 2">
            <a:extLst>
              <a:ext uri="{FF2B5EF4-FFF2-40B4-BE49-F238E27FC236}">
                <a16:creationId xmlns:a16="http://schemas.microsoft.com/office/drawing/2014/main" id="{90A0F84E-9F5B-42E9-B778-1625FAC7FCA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F3E559F-4EB5-469A-A761-68A5922BE7AC}"/>
              </a:ext>
            </a:extLst>
          </p:cNvPr>
          <p:cNvSpPr>
            <a:spLocks noGrp="1" noChangeArrowheads="1"/>
          </p:cNvSpPr>
          <p:nvPr>
            <p:ph type="body" idx="1"/>
          </p:nvPr>
        </p:nvSpPr>
        <p:spPr>
          <a:noFill/>
        </p:spPr>
        <p:txBody>
          <a:bodyPr/>
          <a:lstStyle/>
          <a:p>
            <a:pPr eaLnBrk="1" hangingPunct="1">
              <a:spcBef>
                <a:spcPts val="0"/>
              </a:spcBef>
            </a:pPr>
            <a:r>
              <a:rPr lang="en-US" altLang="en-US" dirty="0"/>
              <a:t>But it might look like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A14D733-9656-48EA-B321-D7F00FCF24E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521975B9-0D33-4965-904E-E68F09EF5E22}" type="slidenum">
              <a:rPr lang="en-US" altLang="en-US"/>
              <a:pPr/>
              <a:t>26</a:t>
            </a:fld>
            <a:endParaRPr lang="en-US" altLang="en-US"/>
          </a:p>
        </p:txBody>
      </p:sp>
      <p:sp>
        <p:nvSpPr>
          <p:cNvPr id="65539" name="Rectangle 2">
            <a:extLst>
              <a:ext uri="{FF2B5EF4-FFF2-40B4-BE49-F238E27FC236}">
                <a16:creationId xmlns:a16="http://schemas.microsoft.com/office/drawing/2014/main" id="{B176AF42-A1A7-4246-A875-0E5EFFB25C0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675F168-3EF4-42B4-B551-DC9B581132F8}"/>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Exploitation rate at MSY can be estimated from the estimate of ln(a) from a Ricker curve, especially when we cannot reliably estimate the beta parameter for the Ricker.  </a:t>
            </a:r>
          </a:p>
          <a:p>
            <a:pPr eaLnBrk="1" hangingPunct="1">
              <a:spcBef>
                <a:spcPts val="0"/>
              </a:spcBef>
            </a:pPr>
            <a:endParaRPr lang="en-US" altLang="en-US" dirty="0"/>
          </a:p>
          <a:p>
            <a:pPr eaLnBrk="1" hangingPunct="1">
              <a:spcBef>
                <a:spcPts val="0"/>
              </a:spcBef>
            </a:pPr>
            <a:r>
              <a:rPr lang="en-US" altLang="en-US" dirty="0"/>
              <a:t>This means we cannot reliably estimate S</a:t>
            </a:r>
            <a:r>
              <a:rPr lang="en-US" altLang="en-US" baseline="-25000" dirty="0"/>
              <a:t>EQ</a:t>
            </a:r>
            <a:r>
              <a:rPr lang="en-US" altLang="en-US" dirty="0"/>
              <a:t> but we can estimate the intrinsic rate of increase or ln(a).  If the estimated exploitation rate at MSY is lower than what is observed then we should probably increase the goal, which will be an SEG (we do not know what S</a:t>
            </a:r>
            <a:r>
              <a:rPr lang="en-US" altLang="en-US" baseline="-25000" dirty="0"/>
              <a:t>MSY</a:t>
            </a:r>
            <a:r>
              <a:rPr lang="en-US" altLang="en-US" dirty="0"/>
              <a:t> is).  </a:t>
            </a:r>
          </a:p>
          <a:p>
            <a:pPr eaLnBrk="1" hangingPunct="1">
              <a:spcBef>
                <a:spcPts val="0"/>
              </a:spcBef>
            </a:pPr>
            <a:endParaRPr lang="en-US" altLang="en-US" dirty="0"/>
          </a:p>
          <a:p>
            <a:pPr eaLnBrk="1" hangingPunct="1">
              <a:spcBef>
                <a:spcPts val="0"/>
              </a:spcBef>
            </a:pPr>
            <a:r>
              <a:rPr lang="en-US" altLang="en-US" dirty="0"/>
              <a:t>Kenai sockeye are a good example of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A1CBC75-BB75-4181-AAA4-DD387D94428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912D450-AD4E-4C5E-8BE2-C4A08990A9D8}" type="slidenum">
              <a:rPr lang="en-US" altLang="en-US"/>
              <a:pPr/>
              <a:t>27</a:t>
            </a:fld>
            <a:endParaRPr lang="en-US" altLang="en-US"/>
          </a:p>
        </p:txBody>
      </p:sp>
      <p:sp>
        <p:nvSpPr>
          <p:cNvPr id="67587" name="Rectangle 2">
            <a:extLst>
              <a:ext uri="{FF2B5EF4-FFF2-40B4-BE49-F238E27FC236}">
                <a16:creationId xmlns:a16="http://schemas.microsoft.com/office/drawing/2014/main" id="{EA7A54C8-684A-4D63-A698-1F13D4FE32B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4DA4A74-A6D3-44DA-BC18-16B2B4632327}"/>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b="0" dirty="0"/>
              <a:t>When do the stock-recruit analysis for Kenai sockeye, we find that we can get a very precise estimate of ln(a) but the beta estimate is very imprecise, and so is the estimate</a:t>
            </a:r>
            <a:r>
              <a:rPr lang="en-US" altLang="en-US" b="0" baseline="0" dirty="0"/>
              <a:t> of S</a:t>
            </a:r>
            <a:r>
              <a:rPr lang="en-US" altLang="en-US" b="0" baseline="-25000" dirty="0"/>
              <a:t>EQ</a:t>
            </a:r>
            <a:r>
              <a:rPr lang="en-US" altLang="en-US" b="0" dirty="0"/>
              <a:t>.  U</a:t>
            </a:r>
            <a:r>
              <a:rPr lang="en-US" altLang="en-US" b="0" baseline="-25000" dirty="0"/>
              <a:t>MSY</a:t>
            </a:r>
            <a:r>
              <a:rPr lang="en-US" altLang="en-US" b="0" dirty="0"/>
              <a:t> in this case is 74% where the observed average exploitation rate is 81%.  This means we could increase the SEG range slightly, but we still do not know what S</a:t>
            </a:r>
            <a:r>
              <a:rPr lang="en-US" altLang="en-US" b="0" baseline="-25000" dirty="0"/>
              <a:t>MSY</a:t>
            </a:r>
            <a:r>
              <a:rPr lang="en-US" altLang="en-US" b="0" dirty="0"/>
              <a:t> is (or S</a:t>
            </a:r>
            <a:r>
              <a:rPr lang="en-US" altLang="en-US" b="0" baseline="-25000" dirty="0"/>
              <a:t>EQ</a:t>
            </a:r>
            <a:r>
              <a:rPr lang="en-US" altLang="en-US" b="0" dirty="0"/>
              <a:t>).</a:t>
            </a:r>
          </a:p>
          <a:p>
            <a:pPr eaLnBrk="1" hangingPunct="1">
              <a:spcBef>
                <a:spcPts val="0"/>
              </a:spcBef>
            </a:pPr>
            <a:endParaRPr lang="en-US" altLang="en-US" b="0" dirty="0"/>
          </a:p>
          <a:p>
            <a:pPr eaLnBrk="1" hangingPunct="1">
              <a:spcBef>
                <a:spcPts val="0"/>
              </a:spcBef>
            </a:pPr>
            <a:r>
              <a:rPr lang="en-US" altLang="en-US" b="0" dirty="0"/>
              <a:t>Note that this exercise is in the lab…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533B6F7-A983-4203-8A67-A09CC0B5632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4A003E9-69A0-44DA-8DDE-7675A31BFABE}" type="slidenum">
              <a:rPr lang="en-US" altLang="en-US"/>
              <a:pPr/>
              <a:t>28</a:t>
            </a:fld>
            <a:endParaRPr lang="en-US" altLang="en-US"/>
          </a:p>
        </p:txBody>
      </p:sp>
      <p:sp>
        <p:nvSpPr>
          <p:cNvPr id="71683" name="Rectangle 2">
            <a:extLst>
              <a:ext uri="{FF2B5EF4-FFF2-40B4-BE49-F238E27FC236}">
                <a16:creationId xmlns:a16="http://schemas.microsoft.com/office/drawing/2014/main" id="{21EC3B7E-5E35-46A0-AC44-B6110279F7E6}"/>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AEC2950-78F2-4A17-919E-AA5D378BA5D6}"/>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Several methods have been used by the department to set BEG ranges</a:t>
            </a:r>
            <a:r>
              <a:rPr lang="en-US" altLang="en-US" baseline="0" dirty="0"/>
              <a:t>. </a:t>
            </a:r>
          </a:p>
          <a:p>
            <a:pPr eaLnBrk="1" hangingPunct="1">
              <a:spcBef>
                <a:spcPts val="0"/>
              </a:spcBef>
            </a:pPr>
            <a:endParaRPr lang="en-US" altLang="en-US" baseline="0" dirty="0"/>
          </a:p>
          <a:p>
            <a:pPr eaLnBrk="1" hangingPunct="1">
              <a:spcBef>
                <a:spcPts val="0"/>
              </a:spcBef>
            </a:pPr>
            <a:r>
              <a:rPr lang="en-US" altLang="en-US" b="0" baseline="0" dirty="0"/>
              <a:t>In the 1990s </a:t>
            </a:r>
            <a:r>
              <a:rPr lang="en-US" altLang="en-US" b="0" dirty="0"/>
              <a:t>Eggers proposed using 80% to 160% of the point estimate of S</a:t>
            </a:r>
            <a:r>
              <a:rPr lang="en-US" altLang="en-US" b="0" baseline="-25000" dirty="0"/>
              <a:t>MSY </a:t>
            </a:r>
            <a:r>
              <a:rPr lang="en-US" altLang="en-US" b="0" dirty="0"/>
              <a:t>based on results from simulations.  More recently the range expected to produce 90% or more of MSY</a:t>
            </a:r>
            <a:r>
              <a:rPr lang="en-US" altLang="en-US" b="0" baseline="0" dirty="0"/>
              <a:t> has been used.</a:t>
            </a:r>
          </a:p>
          <a:p>
            <a:pPr eaLnBrk="1" hangingPunct="1">
              <a:spcBef>
                <a:spcPts val="0"/>
              </a:spcBef>
            </a:pPr>
            <a:endParaRPr lang="en-US" altLang="en-US" b="1" baseline="0" dirty="0"/>
          </a:p>
          <a:p>
            <a:pPr defTabSz="931774" eaLnBrk="1" hangingPunct="1">
              <a:spcBef>
                <a:spcPts val="0"/>
              </a:spcBef>
              <a:defRPr/>
            </a:pPr>
            <a:r>
              <a:rPr lang="en-US" altLang="en-US" b="0" strike="noStrike" dirty="0"/>
              <a:t>Our current recommendation</a:t>
            </a:r>
            <a:r>
              <a:rPr lang="en-US" altLang="en-US" b="0" strike="noStrike" baseline="0" dirty="0"/>
              <a:t> is to use some graphical tools such as optimal yield profiles, which </a:t>
            </a:r>
            <a:r>
              <a:rPr lang="en-US" altLang="en-US" b="0" dirty="0"/>
              <a:t>address uncertainty in the estimate of S</a:t>
            </a:r>
            <a:r>
              <a:rPr lang="en-US" altLang="en-US" b="0" baseline="-25000" dirty="0"/>
              <a:t>MSY</a:t>
            </a:r>
            <a:r>
              <a:rPr lang="en-US" altLang="en-US" b="0" baseline="0" dirty="0"/>
              <a:t> and provide helpful probability statements about yield and other performance metrics.</a:t>
            </a:r>
          </a:p>
          <a:p>
            <a:pPr defTabSz="931774" eaLnBrk="1" hangingPunct="1">
              <a:spcBef>
                <a:spcPts val="0"/>
              </a:spcBef>
              <a:defRPr/>
            </a:pPr>
            <a:endParaRPr lang="en-US" altLang="en-US" b="0" dirty="0"/>
          </a:p>
          <a:p>
            <a:pPr eaLnBrk="1" hangingPunct="1">
              <a:spcBef>
                <a:spcPts val="0"/>
              </a:spcBef>
            </a:pPr>
            <a:r>
              <a:rPr lang="en-US" altLang="en-US" b="0" strike="noStrike" baseline="0" dirty="0"/>
              <a:t>The </a:t>
            </a:r>
            <a:r>
              <a:rPr lang="en-US" altLang="en-US" b="0" dirty="0"/>
              <a:t>next</a:t>
            </a:r>
            <a:r>
              <a:rPr lang="en-US" altLang="en-US" b="0" baseline="0" dirty="0"/>
              <a:t> lecture and lab will lay out these methods in detail.</a:t>
            </a:r>
            <a:endParaRPr lang="en-US" altLang="en-US"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16B8304-6E1F-43DD-8BF9-1F91173AEF8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22DA51E-B0D3-448B-AAF1-BF74F94DD7DD}" type="slidenum">
              <a:rPr lang="en-US" altLang="en-US"/>
              <a:pPr/>
              <a:t>29</a:t>
            </a:fld>
            <a:endParaRPr lang="en-US" altLang="en-US"/>
          </a:p>
        </p:txBody>
      </p:sp>
      <p:sp>
        <p:nvSpPr>
          <p:cNvPr id="73731" name="Rectangle 2">
            <a:extLst>
              <a:ext uri="{FF2B5EF4-FFF2-40B4-BE49-F238E27FC236}">
                <a16:creationId xmlns:a16="http://schemas.microsoft.com/office/drawing/2014/main" id="{94357A5B-369F-4BFC-B935-79D939F9FF8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98A0C80-666F-43CE-AB91-F2387676F242}"/>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Some practical advice on setting goal ranges…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FB288E4-CA92-44BF-B592-E2E7AC8A9DC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924F9CC-31A6-48CE-BA15-389EEE7681CF}" type="slidenum">
              <a:rPr lang="en-US" altLang="en-US"/>
              <a:pPr/>
              <a:t>3</a:t>
            </a:fld>
            <a:endParaRPr lang="en-US" altLang="en-US"/>
          </a:p>
        </p:txBody>
      </p:sp>
      <p:sp>
        <p:nvSpPr>
          <p:cNvPr id="12291" name="Rectangle 2">
            <a:extLst>
              <a:ext uri="{FF2B5EF4-FFF2-40B4-BE49-F238E27FC236}">
                <a16:creationId xmlns:a16="http://schemas.microsoft.com/office/drawing/2014/main" id="{AA04C0A2-D40C-4B02-8AFA-056BA03A6F3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0525A7F-1320-4EC5-AF03-AD53E8E9594D}"/>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NO STOCK ASSESSMENT = NO GOAL NEEDED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EA7C80E-4DCA-44CB-8ACC-60F8E7E91BD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8C01B7D-1682-4780-A2E2-93E95ED674E6}" type="slidenum">
              <a:rPr lang="en-US" altLang="en-US"/>
              <a:pPr/>
              <a:t>30</a:t>
            </a:fld>
            <a:endParaRPr lang="en-US" altLang="en-US"/>
          </a:p>
        </p:txBody>
      </p:sp>
      <p:sp>
        <p:nvSpPr>
          <p:cNvPr id="75779" name="Rectangle 2">
            <a:extLst>
              <a:ext uri="{FF2B5EF4-FFF2-40B4-BE49-F238E27FC236}">
                <a16:creationId xmlns:a16="http://schemas.microsoft.com/office/drawing/2014/main" id="{CC904018-5EA5-4816-85E7-40D1D377465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51F81438-7C15-47B8-8755-71F7BE38F26A}"/>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Advice on SEG’s and the status quo…</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F30A6BB-1F77-48EB-8D3A-969276B6226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779B9DB8-582F-458A-BD67-3BC5E67D93AD}" type="slidenum">
              <a:rPr lang="en-US" altLang="en-US"/>
              <a:pPr/>
              <a:t>31</a:t>
            </a:fld>
            <a:endParaRPr lang="en-US" altLang="en-US"/>
          </a:p>
        </p:txBody>
      </p:sp>
      <p:sp>
        <p:nvSpPr>
          <p:cNvPr id="77827" name="Rectangle 2">
            <a:extLst>
              <a:ext uri="{FF2B5EF4-FFF2-40B4-BE49-F238E27FC236}">
                <a16:creationId xmlns:a16="http://schemas.microsoft.com/office/drawing/2014/main" id="{96B16ECB-A71A-4CC4-ACBA-BB13BD4BA48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EC0B42E-B861-44E4-A681-B0181083D215}"/>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Make sure an escapement goal analysis includes the interaction between the goal (especially one that will change) and the management to achieve the goal.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F5D0A81-6F66-4CCE-8333-098C93BB7FA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E3C4324B-2E8B-4858-8D7F-636BFC0EA658}" type="slidenum">
              <a:rPr lang="en-US" altLang="en-US"/>
              <a:pPr/>
              <a:t>32</a:t>
            </a:fld>
            <a:endParaRPr lang="en-US" altLang="en-US"/>
          </a:p>
        </p:txBody>
      </p:sp>
      <p:sp>
        <p:nvSpPr>
          <p:cNvPr id="79875" name="Rectangle 2">
            <a:extLst>
              <a:ext uri="{FF2B5EF4-FFF2-40B4-BE49-F238E27FC236}">
                <a16:creationId xmlns:a16="http://schemas.microsoft.com/office/drawing/2014/main" id="{31301C3D-FC02-44AB-B329-DAF4E228D9D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BFDA51DF-5B79-4AE6-92B5-748283FB6E85}"/>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On to non-targeted stocks…</a:t>
            </a:r>
          </a:p>
          <a:p>
            <a:pPr eaLnBrk="1" hangingPunct="1">
              <a:spcBef>
                <a:spcPts val="0"/>
              </a:spcBef>
            </a:pPr>
            <a:endParaRPr lang="en-US" altLang="en-US" dirty="0"/>
          </a:p>
          <a:p>
            <a:pPr eaLnBrk="1" hangingPunct="1">
              <a:spcBef>
                <a:spcPts val="0"/>
              </a:spcBef>
            </a:pPr>
            <a:r>
              <a:rPr lang="en-US" altLang="en-US" dirty="0"/>
              <a:t>Why have a goal for a non-targeted stock?  We are trying to sustain yields from the non-targeted stock while avoiding a management concern that will affect the fishery for the targeted stock.  We need to address this risk.  Assuming we only have escapements from the non-targeted stock, we could conduct an assessment of risk of management concern given the targeted stock has been and will continue to be fished in the same way.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2857670-7B69-4803-8AB9-555115CA7D4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4E57EC6-777E-4517-B73E-D4AB4D821D32}" type="slidenum">
              <a:rPr lang="en-US" altLang="en-US"/>
              <a:pPr/>
              <a:t>33</a:t>
            </a:fld>
            <a:endParaRPr lang="en-US" altLang="en-US"/>
          </a:p>
        </p:txBody>
      </p:sp>
      <p:sp>
        <p:nvSpPr>
          <p:cNvPr id="81923" name="Rectangle 2">
            <a:extLst>
              <a:ext uri="{FF2B5EF4-FFF2-40B4-BE49-F238E27FC236}">
                <a16:creationId xmlns:a16="http://schemas.microsoft.com/office/drawing/2014/main" id="{587CF55A-C99C-4AC1-AAD8-5BED3539FCAD}"/>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AB21EE9-1637-4D4B-89EB-99D11D807BAD}"/>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With the Risk Analysis method, developed by Bernard et al., we can calculate the probability of a series of low escapements occurred in a row which might generate a management concern.  If the escapement data are log-normally distributed we could use normal probability theory to estimate the risk of this occurrence.  We then want to balance this risk of having a management concern when none was warranted with the risk of not detecting a real drop in the mean escapements over time. </a:t>
            </a:r>
          </a:p>
          <a:p>
            <a:pPr eaLnBrk="1" hangingPunct="1">
              <a:spcBef>
                <a:spcPts val="0"/>
              </a:spcBef>
            </a:pPr>
            <a:endParaRPr lang="en-US" altLang="en-US" dirty="0"/>
          </a:p>
          <a:p>
            <a:pPr eaLnBrk="1" hangingPunct="1">
              <a:spcBef>
                <a:spcPts val="0"/>
              </a:spcBef>
            </a:pPr>
            <a:r>
              <a:rPr lang="en-US" altLang="en-US" dirty="0"/>
              <a:t>It should be noted that…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26624F0-D182-4D7D-AEBD-0BE7FB9B034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758AB2E-F50B-4B34-BD68-B7030483701D}" type="slidenum">
              <a:rPr lang="en-US" altLang="en-US"/>
              <a:pPr/>
              <a:t>34</a:t>
            </a:fld>
            <a:endParaRPr lang="en-US" altLang="en-US"/>
          </a:p>
        </p:txBody>
      </p:sp>
      <p:sp>
        <p:nvSpPr>
          <p:cNvPr id="88067" name="Rectangle 2">
            <a:extLst>
              <a:ext uri="{FF2B5EF4-FFF2-40B4-BE49-F238E27FC236}">
                <a16:creationId xmlns:a16="http://schemas.microsoft.com/office/drawing/2014/main" id="{26996BC9-4108-4C5D-96A7-85FE75C3256C}"/>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1EF17E0B-4027-4A49-8DFB-F9BF8EC31633}"/>
              </a:ext>
            </a:extLst>
          </p:cNvPr>
          <p:cNvSpPr>
            <a:spLocks noGrp="1" noChangeArrowheads="1"/>
          </p:cNvSpPr>
          <p:nvPr>
            <p:ph type="body" idx="1"/>
          </p:nvPr>
        </p:nvSpPr>
        <p:spPr>
          <a:xfrm>
            <a:off x="701040" y="4414177"/>
            <a:ext cx="5608320" cy="4184993"/>
          </a:xfrm>
          <a:noFill/>
        </p:spPr>
        <p:txBody>
          <a:bodyPr/>
          <a:lstStyle/>
          <a:p>
            <a:pPr defTabSz="931774" eaLnBrk="1" hangingPunct="1">
              <a:spcBef>
                <a:spcPts val="0"/>
              </a:spcBef>
              <a:defRPr/>
            </a:pPr>
            <a:r>
              <a:rPr lang="en-US" altLang="en-US" dirty="0"/>
              <a:t>Here is an example – </a:t>
            </a:r>
            <a:r>
              <a:rPr lang="en-US" altLang="en-US" dirty="0" err="1"/>
              <a:t>Kulukak</a:t>
            </a:r>
            <a:r>
              <a:rPr lang="en-US" altLang="en-US" dirty="0"/>
              <a:t> sockeye are harvested along with other stocks nearby (likely </a:t>
            </a:r>
            <a:r>
              <a:rPr lang="en-US" altLang="en-US" dirty="0" err="1"/>
              <a:t>Togiak</a:t>
            </a:r>
            <a:r>
              <a:rPr lang="en-US" altLang="en-US" dirty="0"/>
              <a:t> sockeye) but the </a:t>
            </a:r>
            <a:r>
              <a:rPr lang="en-US" altLang="en-US" dirty="0" err="1"/>
              <a:t>inseason</a:t>
            </a:r>
            <a:r>
              <a:rPr lang="en-US" altLang="en-US" dirty="0"/>
              <a:t> management calls are not based on this stock.  If we account for the fact that observed escapements are serially correlated (an important diagnostic to check with this method) we calculate that a lower bound SEG of 8,000 fish would have a probability of 7% (once in 14 years) of a management concern.  We would also calculate a similar probability that we could detect a drop in mean escapement of 90%.</a:t>
            </a:r>
          </a:p>
          <a:p>
            <a:pPr eaLnBrk="1" hangingPunct="1">
              <a:spcBef>
                <a:spcPts val="0"/>
              </a:spcBef>
            </a:pPr>
            <a:endParaRPr lang="en-US" altLang="en-US" dirty="0"/>
          </a:p>
          <a:p>
            <a:pPr eaLnBrk="1" hangingPunct="1">
              <a:spcBef>
                <a:spcPts val="0"/>
              </a:spcBef>
            </a:pPr>
            <a:r>
              <a:rPr lang="en-US" altLang="en-US" dirty="0"/>
              <a:t>Risk Analysis is tricky to wrap your head around and we recommend that you read the report by Bernard et al. that describes this method and consult a biometrician if you have a stock for which you would like use this method.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0DD1151-27D4-4148-82F4-9B0995B2D1A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38264D8-055A-40E3-8397-50ED9DA89C7A}" type="slidenum">
              <a:rPr lang="en-US" altLang="en-US"/>
              <a:pPr/>
              <a:t>4</a:t>
            </a:fld>
            <a:endParaRPr lang="en-US" altLang="en-US"/>
          </a:p>
        </p:txBody>
      </p:sp>
      <p:sp>
        <p:nvSpPr>
          <p:cNvPr id="14339" name="Rectangle 2">
            <a:extLst>
              <a:ext uri="{FF2B5EF4-FFF2-40B4-BE49-F238E27FC236}">
                <a16:creationId xmlns:a16="http://schemas.microsoft.com/office/drawing/2014/main" id="{D734E7ED-0B5A-43EE-AD47-0B5F5542111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4AECC5C-F82A-42DC-B3B3-3A2ED1A81339}"/>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Brief reminder of key elements of different escapement goal types.  </a:t>
            </a:r>
          </a:p>
          <a:p>
            <a:pPr eaLnBrk="1" hangingPunct="1">
              <a:spcBef>
                <a:spcPts val="0"/>
              </a:spcBef>
            </a:pPr>
            <a:endParaRPr lang="en-US" altLang="en-US" sz="1200" strike="sngStrike" dirty="0">
              <a:latin typeface="Arial" panose="020B0604020202020204" pitchFamily="34" charset="0"/>
              <a:cs typeface="Arial" panose="020B0604020202020204" pitchFamily="34" charset="0"/>
            </a:endParaRPr>
          </a:p>
          <a:p>
            <a:pPr eaLnBrk="1" hangingPunct="1">
              <a:spcBef>
                <a:spcPts val="0"/>
              </a:spcBef>
            </a:pPr>
            <a:r>
              <a:rPr lang="en-US" altLang="en-US" sz="1200" strike="noStrike" dirty="0">
                <a:latin typeface="Arial" panose="020B0604020202020204" pitchFamily="34" charset="0"/>
                <a:cs typeface="Arial" panose="020B0604020202020204" pitchFamily="34" charset="0"/>
              </a:rPr>
              <a:t>We will not be discussing Sustained Escapement Thresholds as part of this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9F4AC04-B36F-4F93-8D40-B9345B0AEB1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9E03CA1-0102-45BA-A4A2-6A3BE1A0EE6C}" type="slidenum">
              <a:rPr lang="en-US" altLang="en-US"/>
              <a:pPr/>
              <a:t>5</a:t>
            </a:fld>
            <a:endParaRPr lang="en-US" altLang="en-US"/>
          </a:p>
        </p:txBody>
      </p:sp>
      <p:sp>
        <p:nvSpPr>
          <p:cNvPr id="15363" name="Rectangle 2">
            <a:extLst>
              <a:ext uri="{FF2B5EF4-FFF2-40B4-BE49-F238E27FC236}">
                <a16:creationId xmlns:a16="http://schemas.microsoft.com/office/drawing/2014/main" id="{1058B227-3DAD-4216-A708-A1873D48E7C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D11070C-C8C4-4883-BB59-C6A140052BEF}"/>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t>We have created these flowcharts to help guide you through the process.  They are based on practical experience with a healthy dose of the precautionary principle.</a:t>
            </a:r>
          </a:p>
          <a:p>
            <a:pPr eaLnBrk="1" hangingPunct="1">
              <a:spcBef>
                <a:spcPts val="0"/>
              </a:spcBef>
            </a:pPr>
            <a:endParaRPr lang="en-US" altLang="en-US" sz="1200" dirty="0"/>
          </a:p>
          <a:p>
            <a:pPr eaLnBrk="1" hangingPunct="1">
              <a:spcBef>
                <a:spcPts val="0"/>
              </a:spcBef>
            </a:pPr>
            <a:r>
              <a:rPr lang="en-US" altLang="en-US" sz="1200" dirty="0"/>
              <a:t>The first question we ask is whether the stock is stock targeted or not?  Let start with the targeted stocks.</a:t>
            </a:r>
          </a:p>
          <a:p>
            <a:pPr eaLnBrk="1" hangingPunct="1">
              <a:spcBef>
                <a:spcPts val="0"/>
              </a:spcBef>
            </a:pPr>
            <a:endParaRPr lang="en-US" altLang="en-US" sz="1200" dirty="0"/>
          </a:p>
          <a:p>
            <a:pPr eaLnBrk="1" hangingPunct="1">
              <a:spcBef>
                <a:spcPts val="0"/>
              </a:spcBef>
            </a:pPr>
            <a:r>
              <a:rPr lang="en-US" altLang="en-US" sz="1200" dirty="0"/>
              <a:t>From here we then evaluate the amount of stock-specific data that we have for both escapement and catch…</a:t>
            </a:r>
          </a:p>
          <a:p>
            <a:pPr eaLnBrk="1" hangingPunct="1">
              <a:spcBef>
                <a:spcPts val="0"/>
              </a:spcBef>
            </a:pPr>
            <a:endParaRPr lang="en-US" altLang="en-US" sz="1200" dirty="0"/>
          </a:p>
          <a:p>
            <a:pPr eaLnBrk="1" hangingPunct="1">
              <a:spcBef>
                <a:spcPts val="0"/>
              </a:spcBef>
            </a:pPr>
            <a:r>
              <a:rPr lang="en-US" altLang="en-US" sz="1200" dirty="0"/>
              <a:t>NO stock-specific data – in most cases we’re SOL, but for </a:t>
            </a:r>
            <a:r>
              <a:rPr lang="en-US" altLang="en-US" sz="1200" dirty="0" err="1"/>
              <a:t>coho</a:t>
            </a:r>
            <a:r>
              <a:rPr lang="en-US" altLang="en-US" sz="1200" dirty="0"/>
              <a:t> and Chinook there are some tools we can use.  Some may argue that we have similar tools for sockeye, but experience tells us that they do not perform very well without data to validate them.  For Chinook and </a:t>
            </a:r>
            <a:r>
              <a:rPr lang="en-US" altLang="en-US" sz="1200" dirty="0" err="1"/>
              <a:t>coho</a:t>
            </a:r>
            <a:r>
              <a:rPr lang="en-US" altLang="en-US" sz="1200" dirty="0"/>
              <a:t> we have what are called habitat models.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A91FEDE-1F18-496B-B132-465EEA6372B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A9DC662-8DE3-46FD-90F0-F499D6752DFB}" type="slidenum">
              <a:rPr lang="en-US" altLang="en-US"/>
              <a:pPr/>
              <a:t>6</a:t>
            </a:fld>
            <a:endParaRPr lang="en-US" altLang="en-US"/>
          </a:p>
        </p:txBody>
      </p:sp>
      <p:sp>
        <p:nvSpPr>
          <p:cNvPr id="17411" name="Rectangle 2">
            <a:extLst>
              <a:ext uri="{FF2B5EF4-FFF2-40B4-BE49-F238E27FC236}">
                <a16:creationId xmlns:a16="http://schemas.microsoft.com/office/drawing/2014/main" id="{E24C84E0-C368-426A-9B65-8C0B2905793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AF9F2A7-C7B1-43C8-89B7-8392C491537E}"/>
              </a:ext>
            </a:extLst>
          </p:cNvPr>
          <p:cNvSpPr>
            <a:spLocks noGrp="1" noChangeArrowheads="1"/>
          </p:cNvSpPr>
          <p:nvPr>
            <p:ph type="body" idx="1"/>
          </p:nvPr>
        </p:nvSpPr>
        <p:spPr>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As we progress through this lecture, we will be showing figures like this – plots of escapement vs. recruits with the replacement line.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At this point, here is what a plot of our data would like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We will have to rely on information from other stocks…</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D14F452-211A-45FD-A436-1BBD7F2A09D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C5D1E63-37EE-46B2-AE01-4B34F51956C4}" type="slidenum">
              <a:rPr lang="en-US" altLang="en-US"/>
              <a:pPr/>
              <a:t>7</a:t>
            </a:fld>
            <a:endParaRPr lang="en-US" altLang="en-US"/>
          </a:p>
        </p:txBody>
      </p:sp>
      <p:sp>
        <p:nvSpPr>
          <p:cNvPr id="19459" name="Rectangle 7">
            <a:extLst>
              <a:ext uri="{FF2B5EF4-FFF2-40B4-BE49-F238E27FC236}">
                <a16:creationId xmlns:a16="http://schemas.microsoft.com/office/drawing/2014/main" id="{B0890794-4878-40C4-9A26-7CCBEB325F1B}"/>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B2BE863-65DD-4916-903C-D053A62371E4}" type="slidenum">
              <a:rPr lang="en-US" altLang="en-US" sz="1200">
                <a:latin typeface="Times New Roman" panose="02020603050405020304" pitchFamily="18" charset="0"/>
              </a:rPr>
              <a:pPr algn="r" eaLnBrk="1" hangingPunct="1"/>
              <a:t>7</a:t>
            </a:fld>
            <a:endParaRPr lang="en-US" altLang="en-US" sz="1200">
              <a:latin typeface="Times New Roman" panose="02020603050405020304" pitchFamily="18" charset="0"/>
            </a:endParaRPr>
          </a:p>
        </p:txBody>
      </p:sp>
      <p:sp>
        <p:nvSpPr>
          <p:cNvPr id="19460" name="Rectangle 2">
            <a:extLst>
              <a:ext uri="{FF2B5EF4-FFF2-40B4-BE49-F238E27FC236}">
                <a16:creationId xmlns:a16="http://schemas.microsoft.com/office/drawing/2014/main" id="{7EDF9965-5AE0-4AD9-A719-BF173A30A706}"/>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C23A8DA9-97E6-4BCD-9FA9-7DBDEF1DF66A}"/>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defRPr/>
            </a:pPr>
            <a:r>
              <a:rPr lang="en-US" altLang="en-US" dirty="0"/>
              <a:t>The Chinook watershed model is the most highly refined.  It is a meta-analysis of 25 stocks from Oregon to the Yukon River.  Ricker type analyses were done on each stock.  Estimates of S</a:t>
            </a:r>
            <a:r>
              <a:rPr lang="en-US" altLang="en-US" baseline="-25000" dirty="0"/>
              <a:t>MSY</a:t>
            </a:r>
            <a:r>
              <a:rPr lang="en-US" altLang="en-US" dirty="0"/>
              <a:t> and S</a:t>
            </a:r>
            <a:r>
              <a:rPr lang="en-US" altLang="en-US" baseline="-25000" dirty="0"/>
              <a:t>EQ</a:t>
            </a:r>
            <a:r>
              <a:rPr lang="en-US" altLang="en-US" dirty="0"/>
              <a:t> are regressed against watershed area.  The bigger the watershed the larger the </a:t>
            </a:r>
            <a:r>
              <a:rPr lang="en-US" altLang="en-US" baseline="0" dirty="0"/>
              <a:t>S</a:t>
            </a:r>
            <a:r>
              <a:rPr lang="en-US" altLang="en-US" baseline="-25000" dirty="0"/>
              <a:t>EQ</a:t>
            </a:r>
            <a:r>
              <a:rPr lang="en-US" altLang="en-US" baseline="0" dirty="0"/>
              <a:t> (i.e. equilibrium abundance</a:t>
            </a:r>
            <a:r>
              <a:rPr lang="en-US" altLang="en-US" dirty="0"/>
              <a:t>).  There are separate relationships for stream type (1-check) and ocean type (0-check) chinook.</a:t>
            </a:r>
          </a:p>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04F5FD4-8579-4992-A6B7-8D22C545478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454388F-5688-4191-A555-3C0EA1486C6E}" type="slidenum">
              <a:rPr lang="en-US" altLang="en-US"/>
              <a:pPr/>
              <a:t>8</a:t>
            </a:fld>
            <a:endParaRPr lang="en-US" altLang="en-US"/>
          </a:p>
        </p:txBody>
      </p:sp>
      <p:sp>
        <p:nvSpPr>
          <p:cNvPr id="21507" name="Rectangle 7">
            <a:extLst>
              <a:ext uri="{FF2B5EF4-FFF2-40B4-BE49-F238E27FC236}">
                <a16:creationId xmlns:a16="http://schemas.microsoft.com/office/drawing/2014/main" id="{28AA21F4-FF7C-496F-AE94-148AED970F48}"/>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E880772-8903-4F5D-BE51-B9E20EAA0964}" type="slidenum">
              <a:rPr lang="en-US" altLang="en-US" sz="1200">
                <a:latin typeface="Times New Roman" panose="02020603050405020304" pitchFamily="18" charset="0"/>
              </a:rPr>
              <a:pPr algn="r" eaLnBrk="1" hangingPunct="1"/>
              <a:t>8</a:t>
            </a:fld>
            <a:endParaRPr lang="en-US" altLang="en-US" sz="1200">
              <a:latin typeface="Times New Roman" panose="02020603050405020304" pitchFamily="18" charset="0"/>
            </a:endParaRPr>
          </a:p>
        </p:txBody>
      </p:sp>
      <p:sp>
        <p:nvSpPr>
          <p:cNvPr id="21508" name="Rectangle 2">
            <a:extLst>
              <a:ext uri="{FF2B5EF4-FFF2-40B4-BE49-F238E27FC236}">
                <a16:creationId xmlns:a16="http://schemas.microsoft.com/office/drawing/2014/main" id="{8A146A79-C589-4E8B-874D-39F7209C32A9}"/>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id="{A2646458-7960-4C5E-9800-0A1C4C6E4DEE}"/>
              </a:ext>
            </a:extLst>
          </p:cNvPr>
          <p:cNvSpPr>
            <a:spLocks noGrp="1" noChangeArrowheads="1"/>
          </p:cNvSpPr>
          <p:nvPr>
            <p:ph type="body" idx="1"/>
          </p:nvPr>
        </p:nvSpPr>
        <p:spPr>
          <a:xfrm>
            <a:off x="934720" y="4414177"/>
            <a:ext cx="5140960" cy="4184993"/>
          </a:xfrm>
          <a:noFill/>
        </p:spPr>
        <p:txBody>
          <a:bodyPr/>
          <a:lstStyle/>
          <a:p>
            <a:pPr>
              <a:spcBef>
                <a:spcPts val="0"/>
              </a:spcBef>
            </a:pPr>
            <a:r>
              <a:rPr lang="en-US" altLang="en-US" sz="1200" dirty="0">
                <a:latin typeface="Arial" panose="020B0604020202020204" pitchFamily="34" charset="0"/>
                <a:cs typeface="Arial" panose="020B0604020202020204" pitchFamily="34" charset="0"/>
              </a:rPr>
              <a:t>The watershed area is measured in square kilometers below barriers to migration.  As you can see it’s a log-log regression so the relationship is actually a power curve.  By plugging in the watershed area where your stock resides you get estimates of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and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but you also get a generic Ricker production curve…</a:t>
            </a:r>
          </a:p>
          <a:p>
            <a:pPr>
              <a:spcBef>
                <a:spcPts val="0"/>
              </a:spcBef>
            </a:pPr>
            <a:r>
              <a:rPr lang="en-US" altLang="en-US" sz="1200" dirty="0">
                <a:latin typeface="Arial" panose="020B0604020202020204" pitchFamily="34" charset="0"/>
                <a:cs typeface="Arial" panose="020B0604020202020204" pitchFamily="34" charset="0"/>
              </a:rPr>
              <a:t>Notice that ln alpha is assumed to be 1.46</a:t>
            </a:r>
          </a:p>
          <a:p>
            <a:pPr>
              <a:spcBef>
                <a:spcPts val="0"/>
              </a:spcBef>
            </a:pPr>
            <a:endParaRPr lang="en-US" altLang="en-US" sz="1200" dirty="0">
              <a:latin typeface="Arial" panose="020B0604020202020204" pitchFamily="34" charset="0"/>
              <a:cs typeface="Arial" panose="020B0604020202020204" pitchFamily="34" charset="0"/>
            </a:endParaRPr>
          </a:p>
          <a:p>
            <a:pPr>
              <a:spcBef>
                <a:spcPts val="0"/>
              </a:spcBef>
            </a:pPr>
            <a:r>
              <a:rPr lang="en-US" altLang="en-US" sz="1200" dirty="0">
                <a:latin typeface="Arial" panose="020B0604020202020204" pitchFamily="34" charset="0"/>
                <a:cs typeface="Arial" panose="020B0604020202020204" pitchFamily="34" charset="0"/>
              </a:rPr>
              <a:t>REMEMBER the equation to estimate S</a:t>
            </a:r>
            <a:r>
              <a:rPr lang="en-US" altLang="en-US" sz="1200" baseline="-25000" dirty="0">
                <a:latin typeface="Arial" panose="020B0604020202020204" pitchFamily="34" charset="0"/>
                <a:cs typeface="Arial" panose="020B0604020202020204" pitchFamily="34" charset="0"/>
              </a:rPr>
              <a:t>MSY</a:t>
            </a:r>
            <a:r>
              <a:rPr lang="en-US" altLang="en-US" sz="1200" baseline="0" dirty="0">
                <a:latin typeface="Arial" panose="020B0604020202020204" pitchFamily="34"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 this will be useful to us many times as we work our way through an EGA.</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defTabSz="931774" eaLnBrk="1" hangingPunct="1">
              <a:spcBef>
                <a:spcPts val="0"/>
              </a:spcBef>
              <a:defRPr/>
            </a:pPr>
            <a:r>
              <a:rPr lang="en-US" altLang="en-US" sz="1200" dirty="0">
                <a:latin typeface="Arial" panose="020B0604020202020204" pitchFamily="34" charset="0"/>
                <a:cs typeface="Arial" panose="020B0604020202020204" pitchFamily="34" charset="0"/>
              </a:rPr>
              <a:t>Only one stock in Alaska has an escapement goal that has used this method – Nelson River.  It was mainly used to corroborate SRA</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This analysis was updated and converted to a Bayesian framework by </a:t>
            </a:r>
            <a:r>
              <a:rPr lang="en-US" altLang="en-US" sz="1200" dirty="0" err="1">
                <a:latin typeface="Arial" panose="020B0604020202020204" pitchFamily="34" charset="0"/>
                <a:cs typeface="Arial" panose="020B0604020202020204" pitchFamily="34" charset="0"/>
              </a:rPr>
              <a:t>Liermann</a:t>
            </a:r>
            <a:r>
              <a:rPr lang="en-US" altLang="en-US" sz="1200" dirty="0">
                <a:latin typeface="Arial" panose="020B0604020202020204" pitchFamily="34" charset="0"/>
                <a:cs typeface="Arial" panose="020B0604020202020204" pitchFamily="34" charset="0"/>
              </a:rPr>
              <a:t> et al. (2010), and is the paper one should use for estimates of the relation between watershed size and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as well as ln alpha.  We will touch on </a:t>
            </a:r>
            <a:r>
              <a:rPr lang="en-US" altLang="en-US" sz="1200" dirty="0" err="1">
                <a:latin typeface="Arial" panose="020B0604020202020204" pitchFamily="34" charset="0"/>
                <a:cs typeface="Arial" panose="020B0604020202020204" pitchFamily="34" charset="0"/>
              </a:rPr>
              <a:t>Liermann</a:t>
            </a:r>
            <a:r>
              <a:rPr lang="en-US" altLang="en-US" sz="1200" dirty="0">
                <a:latin typeface="Arial" panose="020B0604020202020204" pitchFamily="34" charset="0"/>
                <a:cs typeface="Arial" panose="020B0604020202020204" pitchFamily="34" charset="0"/>
              </a:rPr>
              <a:t> et al. again later.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3173D80-2658-451B-914D-6F2A13E3021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09FDF7F-7762-4C1B-84EE-C73679ACE2EF}" type="slidenum">
              <a:rPr lang="en-US" altLang="en-US"/>
              <a:pPr/>
              <a:t>9</a:t>
            </a:fld>
            <a:endParaRPr lang="en-US" altLang="en-US"/>
          </a:p>
        </p:txBody>
      </p:sp>
      <p:sp>
        <p:nvSpPr>
          <p:cNvPr id="25603" name="Rectangle 2">
            <a:extLst>
              <a:ext uri="{FF2B5EF4-FFF2-40B4-BE49-F238E27FC236}">
                <a16:creationId xmlns:a16="http://schemas.microsoft.com/office/drawing/2014/main" id="{142B3838-E736-4B97-86D6-80060F2D17E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490B32D-602A-4966-9F12-1CBB7FF7E873}"/>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We also have a watershed model for </a:t>
            </a:r>
            <a:r>
              <a:rPr lang="en-US" altLang="en-US" dirty="0" err="1"/>
              <a:t>coho</a:t>
            </a:r>
            <a:r>
              <a:rPr lang="en-US" altLang="en-US" dirty="0"/>
              <a:t>, but it is much less refined than the Chinook model.  Data are from 83 systems. The number of smolts produced is related to the stream length using a power function like the chinook habitat model. These smolt abundances, however, were likely  from stocks under exploitation so they may not reflect carrying capacity. </a:t>
            </a:r>
          </a:p>
          <a:p>
            <a:pPr eaLnBrk="1" hangingPunct="1">
              <a:spcBef>
                <a:spcPts val="0"/>
              </a:spcBef>
            </a:pPr>
            <a:endParaRPr lang="en-US" altLang="en-US" dirty="0"/>
          </a:p>
          <a:p>
            <a:pPr eaLnBrk="1" hangingPunct="1">
              <a:spcBef>
                <a:spcPts val="0"/>
              </a:spcBef>
            </a:pPr>
            <a:r>
              <a:rPr lang="en-US" altLang="en-US" dirty="0"/>
              <a:t>There is also a general relationship based on data from the Pacific Northwest for number of smolts produced per adult at low </a:t>
            </a:r>
            <a:r>
              <a:rPr lang="en-US" altLang="en-US" dirty="0" err="1"/>
              <a:t>spawner</a:t>
            </a:r>
            <a:r>
              <a:rPr lang="en-US" altLang="en-US" dirty="0"/>
              <a:t> numbers that can be used as a proxy for smolt production.  A hockey stick model was used here, but a </a:t>
            </a:r>
            <a:r>
              <a:rPr lang="en-US" altLang="en-US" dirty="0" err="1"/>
              <a:t>Beverton</a:t>
            </a:r>
            <a:r>
              <a:rPr lang="en-US" altLang="en-US" dirty="0"/>
              <a:t>-Holt model could have been used as well.  This number (42.5 smolts per </a:t>
            </a:r>
            <a:r>
              <a:rPr lang="en-US" altLang="en-US" dirty="0" err="1"/>
              <a:t>spawner</a:t>
            </a:r>
            <a:r>
              <a:rPr lang="en-US" altLang="en-US" dirty="0"/>
              <a:t>) seems to be a pretty good average for SEAK as well.</a:t>
            </a:r>
          </a:p>
          <a:p>
            <a:pPr eaLnBrk="1" hangingPunct="1">
              <a:spcBef>
                <a:spcPts val="0"/>
              </a:spcBef>
            </a:pPr>
            <a:endParaRPr lang="en-US" altLang="en-US" dirty="0"/>
          </a:p>
          <a:p>
            <a:pPr eaLnBrk="1" hangingPunct="1">
              <a:spcBef>
                <a:spcPts val="0"/>
              </a:spcBef>
            </a:pPr>
            <a:r>
              <a:rPr lang="en-US" altLang="en-US" dirty="0"/>
              <a:t>Putting the two relationships together gives us a production model for smolt based on length of the stream and a hockey stick model of production of smolt.   So we can specify the escapement that maximizes smolt production but will this maximize yields of returning adults?</a:t>
            </a:r>
          </a:p>
          <a:p>
            <a:pPr eaLnBrk="1" hangingPunct="1">
              <a:spcBef>
                <a:spcPts val="0"/>
              </a:spcBef>
            </a:pPr>
            <a:endParaRPr lang="en-US" altLang="en-US" dirty="0"/>
          </a:p>
          <a:p>
            <a:pPr eaLnBrk="1" hangingPunct="1">
              <a:spcBef>
                <a:spcPts val="0"/>
              </a:spcBef>
            </a:pPr>
            <a:r>
              <a:rPr lang="en-US" altLang="en-US" dirty="0"/>
              <a:t>Are these goals defensible?  Currently, there are no escapement goals in Alaska that have used this approach.</a:t>
            </a:r>
          </a:p>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696E-CFDD-4030-89BF-151631BA367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C8F6-E797-407D-B82F-B1849B3FDC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032A4A28-6AC1-4611-8722-6041DA2680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EF2359-679A-4BB1-9CE9-C9A5BF0B8F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8783C5C-0F3E-4CDC-BB9B-2857B16E2E10}"/>
              </a:ext>
            </a:extLst>
          </p:cNvPr>
          <p:cNvSpPr>
            <a:spLocks noGrp="1" noChangeArrowheads="1"/>
          </p:cNvSpPr>
          <p:nvPr>
            <p:ph type="sldNum" sz="quarter" idx="12"/>
          </p:nvPr>
        </p:nvSpPr>
        <p:spPr>
          <a:ln/>
        </p:spPr>
        <p:txBody>
          <a:bodyPr/>
          <a:lstStyle>
            <a:lvl1pPr>
              <a:defRPr/>
            </a:lvl1pPr>
          </a:lstStyle>
          <a:p>
            <a:pPr>
              <a:defRPr/>
            </a:pPr>
            <a:fld id="{BA84184F-D848-46F2-B533-BFE727A53050}" type="slidenum">
              <a:rPr lang="en-US" altLang="en-US"/>
              <a:pPr>
                <a:defRPr/>
              </a:pPr>
              <a:t>‹#›</a:t>
            </a:fld>
            <a:endParaRPr lang="en-US" altLang="en-US"/>
          </a:p>
        </p:txBody>
      </p:sp>
    </p:spTree>
    <p:extLst>
      <p:ext uri="{BB962C8B-B14F-4D97-AF65-F5344CB8AC3E}">
        <p14:creationId xmlns:p14="http://schemas.microsoft.com/office/powerpoint/2010/main" val="414600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56CD-52C9-4489-9378-B101A936E1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86E5-567F-4208-8590-5F6C39343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C676D89-18AA-4F49-9502-143590C46C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924EA87-9BF8-41AB-A63B-0456AD7A815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C5F0EEB-CA47-4E10-9AC5-4ECF0B25B90B}"/>
              </a:ext>
            </a:extLst>
          </p:cNvPr>
          <p:cNvSpPr>
            <a:spLocks noGrp="1" noChangeArrowheads="1"/>
          </p:cNvSpPr>
          <p:nvPr>
            <p:ph type="sldNum" sz="quarter" idx="12"/>
          </p:nvPr>
        </p:nvSpPr>
        <p:spPr>
          <a:ln/>
        </p:spPr>
        <p:txBody>
          <a:bodyPr/>
          <a:lstStyle>
            <a:lvl1pPr>
              <a:defRPr/>
            </a:lvl1pPr>
          </a:lstStyle>
          <a:p>
            <a:pPr>
              <a:defRPr/>
            </a:pPr>
            <a:fld id="{7DAC59DC-D0AC-4760-8AA2-85530A0FA642}" type="slidenum">
              <a:rPr lang="en-US" altLang="en-US"/>
              <a:pPr>
                <a:defRPr/>
              </a:pPr>
              <a:t>‹#›</a:t>
            </a:fld>
            <a:endParaRPr lang="en-US" altLang="en-US"/>
          </a:p>
        </p:txBody>
      </p:sp>
    </p:spTree>
    <p:extLst>
      <p:ext uri="{BB962C8B-B14F-4D97-AF65-F5344CB8AC3E}">
        <p14:creationId xmlns:p14="http://schemas.microsoft.com/office/powerpoint/2010/main" val="39014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19738-8F33-4AB7-A4F5-EB2023263EE5}"/>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5AE20-FF87-424A-BFD6-5F3701A824FA}"/>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9234D83-8545-4B3E-961C-A227BA0C28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23A344B-EB20-4DB7-870E-CE9ECA25B56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91B5E98-5E97-40C7-80A1-D48EF9ABC061}"/>
              </a:ext>
            </a:extLst>
          </p:cNvPr>
          <p:cNvSpPr>
            <a:spLocks noGrp="1" noChangeArrowheads="1"/>
          </p:cNvSpPr>
          <p:nvPr>
            <p:ph type="sldNum" sz="quarter" idx="12"/>
          </p:nvPr>
        </p:nvSpPr>
        <p:spPr>
          <a:ln/>
        </p:spPr>
        <p:txBody>
          <a:bodyPr/>
          <a:lstStyle>
            <a:lvl1pPr>
              <a:defRPr/>
            </a:lvl1pPr>
          </a:lstStyle>
          <a:p>
            <a:pPr>
              <a:defRPr/>
            </a:pPr>
            <a:fld id="{3B45978C-06C9-49F6-869C-FE1CB14361F6}" type="slidenum">
              <a:rPr lang="en-US" altLang="en-US"/>
              <a:pPr>
                <a:defRPr/>
              </a:pPr>
              <a:t>‹#›</a:t>
            </a:fld>
            <a:endParaRPr lang="en-US" altLang="en-US"/>
          </a:p>
        </p:txBody>
      </p:sp>
    </p:spTree>
    <p:extLst>
      <p:ext uri="{BB962C8B-B14F-4D97-AF65-F5344CB8AC3E}">
        <p14:creationId xmlns:p14="http://schemas.microsoft.com/office/powerpoint/2010/main" val="330424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72F92-E389-4DAB-8878-B5A0C3F9766C}"/>
              </a:ext>
            </a:extLst>
          </p:cNvPr>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7008DCD7-3FED-4381-92A0-2A04B1D5D1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B7EEA6A-D601-4839-87E8-E676620F3E2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589E17E-3A25-4253-81EB-0C51C08EFA29}"/>
              </a:ext>
            </a:extLst>
          </p:cNvPr>
          <p:cNvSpPr>
            <a:spLocks noGrp="1" noChangeArrowheads="1"/>
          </p:cNvSpPr>
          <p:nvPr>
            <p:ph type="sldNum" sz="quarter" idx="12"/>
          </p:nvPr>
        </p:nvSpPr>
        <p:spPr>
          <a:ln/>
        </p:spPr>
        <p:txBody>
          <a:bodyPr/>
          <a:lstStyle>
            <a:lvl1pPr>
              <a:defRPr/>
            </a:lvl1pPr>
          </a:lstStyle>
          <a:p>
            <a:pPr>
              <a:defRPr/>
            </a:pPr>
            <a:fld id="{9BD8FD29-7565-4073-A1D7-5C31D5504422}" type="slidenum">
              <a:rPr lang="en-US" altLang="en-US"/>
              <a:pPr>
                <a:defRPr/>
              </a:pPr>
              <a:t>‹#›</a:t>
            </a:fld>
            <a:endParaRPr lang="en-US" altLang="en-US"/>
          </a:p>
        </p:txBody>
      </p:sp>
    </p:spTree>
    <p:extLst>
      <p:ext uri="{BB962C8B-B14F-4D97-AF65-F5344CB8AC3E}">
        <p14:creationId xmlns:p14="http://schemas.microsoft.com/office/powerpoint/2010/main" val="165108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9901-1F8C-4CF1-A85C-F7AEDF0B5364}"/>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6721C0FC-709B-4DF8-8E65-BEC63C3679F2}"/>
              </a:ext>
            </a:extLst>
          </p:cNvPr>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D7950D02-B3AA-43D0-A8B0-5610802700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63C0FB4-D5F3-4725-9350-398A865FFAE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CE7AA18-F273-42C2-858A-0A9CDBC9C2E0}"/>
              </a:ext>
            </a:extLst>
          </p:cNvPr>
          <p:cNvSpPr>
            <a:spLocks noGrp="1" noChangeArrowheads="1"/>
          </p:cNvSpPr>
          <p:nvPr>
            <p:ph type="sldNum" sz="quarter" idx="12"/>
          </p:nvPr>
        </p:nvSpPr>
        <p:spPr>
          <a:ln/>
        </p:spPr>
        <p:txBody>
          <a:bodyPr/>
          <a:lstStyle>
            <a:lvl1pPr>
              <a:defRPr/>
            </a:lvl1pPr>
          </a:lstStyle>
          <a:p>
            <a:pPr>
              <a:defRPr/>
            </a:pPr>
            <a:fld id="{5FA72E7B-3AB6-4F5E-B2A8-0C399FE9EC8B}" type="slidenum">
              <a:rPr lang="en-US" altLang="en-US"/>
              <a:pPr>
                <a:defRPr/>
              </a:pPr>
              <a:t>‹#›</a:t>
            </a:fld>
            <a:endParaRPr lang="en-US" altLang="en-US"/>
          </a:p>
        </p:txBody>
      </p:sp>
    </p:spTree>
    <p:extLst>
      <p:ext uri="{BB962C8B-B14F-4D97-AF65-F5344CB8AC3E}">
        <p14:creationId xmlns:p14="http://schemas.microsoft.com/office/powerpoint/2010/main" val="329190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99DA-FF45-4265-A369-C3B649C8D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777AC-8BEA-4E82-BFE4-4FFFC5222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5A0D542-77C7-4BA6-809B-1CC5977376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049CA37-8249-4E1C-8C21-5B8EB246827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4175796-C23E-4C30-BC4B-129642FA44BE}"/>
              </a:ext>
            </a:extLst>
          </p:cNvPr>
          <p:cNvSpPr>
            <a:spLocks noGrp="1" noChangeArrowheads="1"/>
          </p:cNvSpPr>
          <p:nvPr>
            <p:ph type="sldNum" sz="quarter" idx="12"/>
          </p:nvPr>
        </p:nvSpPr>
        <p:spPr>
          <a:ln/>
        </p:spPr>
        <p:txBody>
          <a:bodyPr/>
          <a:lstStyle>
            <a:lvl1pPr>
              <a:defRPr/>
            </a:lvl1pPr>
          </a:lstStyle>
          <a:p>
            <a:pPr>
              <a:defRPr/>
            </a:pPr>
            <a:fld id="{B9C631A8-8A88-4D59-948B-E2C30F4CDE40}" type="slidenum">
              <a:rPr lang="en-US" altLang="en-US"/>
              <a:pPr>
                <a:defRPr/>
              </a:pPr>
              <a:t>‹#›</a:t>
            </a:fld>
            <a:endParaRPr lang="en-US" altLang="en-US"/>
          </a:p>
        </p:txBody>
      </p:sp>
    </p:spTree>
    <p:extLst>
      <p:ext uri="{BB962C8B-B14F-4D97-AF65-F5344CB8AC3E}">
        <p14:creationId xmlns:p14="http://schemas.microsoft.com/office/powerpoint/2010/main" val="199963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3C59-BA6E-4FE3-AF24-21F10754F2B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6B31F-CAC4-4D77-9F5E-B81D6064DC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E9CC3E4-0FA6-4444-8E1B-D62CFCFF122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553BA4B-C3D2-4116-A3F9-C8137E3DB2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64F1FE-4AA0-4219-8317-C9C5B6D73902}"/>
              </a:ext>
            </a:extLst>
          </p:cNvPr>
          <p:cNvSpPr>
            <a:spLocks noGrp="1" noChangeArrowheads="1"/>
          </p:cNvSpPr>
          <p:nvPr>
            <p:ph type="sldNum" sz="quarter" idx="12"/>
          </p:nvPr>
        </p:nvSpPr>
        <p:spPr>
          <a:ln/>
        </p:spPr>
        <p:txBody>
          <a:bodyPr/>
          <a:lstStyle>
            <a:lvl1pPr>
              <a:defRPr/>
            </a:lvl1pPr>
          </a:lstStyle>
          <a:p>
            <a:pPr>
              <a:defRPr/>
            </a:pPr>
            <a:fld id="{4212BC43-3E58-45D8-A498-BD5939C226F3}" type="slidenum">
              <a:rPr lang="en-US" altLang="en-US"/>
              <a:pPr>
                <a:defRPr/>
              </a:pPr>
              <a:t>‹#›</a:t>
            </a:fld>
            <a:endParaRPr lang="en-US" altLang="en-US"/>
          </a:p>
        </p:txBody>
      </p:sp>
    </p:spTree>
    <p:extLst>
      <p:ext uri="{BB962C8B-B14F-4D97-AF65-F5344CB8AC3E}">
        <p14:creationId xmlns:p14="http://schemas.microsoft.com/office/powerpoint/2010/main" val="286551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4D6C-53A8-4782-94E5-BAFA32910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83FAC-051F-4969-A70E-45E0C54DB3BD}"/>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1EDB2-BF16-4273-8923-3BFBF48E7902}"/>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8B2790B-013B-4A67-9E1B-115F5E5A762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847E4BD-769C-4FB3-9138-75CA158F92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89182D0-E0C8-4CF5-A261-D9ED3334C4A0}"/>
              </a:ext>
            </a:extLst>
          </p:cNvPr>
          <p:cNvSpPr>
            <a:spLocks noGrp="1" noChangeArrowheads="1"/>
          </p:cNvSpPr>
          <p:nvPr>
            <p:ph type="sldNum" sz="quarter" idx="12"/>
          </p:nvPr>
        </p:nvSpPr>
        <p:spPr>
          <a:ln/>
        </p:spPr>
        <p:txBody>
          <a:bodyPr/>
          <a:lstStyle>
            <a:lvl1pPr>
              <a:defRPr/>
            </a:lvl1pPr>
          </a:lstStyle>
          <a:p>
            <a:pPr>
              <a:defRPr/>
            </a:pPr>
            <a:fld id="{4B5B8BEC-6E51-47B1-8E70-E98DC08CC903}" type="slidenum">
              <a:rPr lang="en-US" altLang="en-US"/>
              <a:pPr>
                <a:defRPr/>
              </a:pPr>
              <a:t>‹#›</a:t>
            </a:fld>
            <a:endParaRPr lang="en-US" altLang="en-US"/>
          </a:p>
        </p:txBody>
      </p:sp>
    </p:spTree>
    <p:extLst>
      <p:ext uri="{BB962C8B-B14F-4D97-AF65-F5344CB8AC3E}">
        <p14:creationId xmlns:p14="http://schemas.microsoft.com/office/powerpoint/2010/main" val="21054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BE58-C65E-4F35-9FDD-E628EA3F641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DB10C-70B0-4589-8860-9D23AB754F1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B299F4-25BF-4BA1-A8BC-E54968C0F54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ADC53-A2A3-40CC-BF87-A7622CA19F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628DD-4BED-4892-9F88-D476001A311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D458D0A-E3D9-4F8F-93D9-2190766892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73A54DE-8176-4836-A919-5B6FF73DBD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C446BD1-11DF-4515-8E50-E887C60487B4}"/>
              </a:ext>
            </a:extLst>
          </p:cNvPr>
          <p:cNvSpPr>
            <a:spLocks noGrp="1" noChangeArrowheads="1"/>
          </p:cNvSpPr>
          <p:nvPr>
            <p:ph type="sldNum" sz="quarter" idx="12"/>
          </p:nvPr>
        </p:nvSpPr>
        <p:spPr>
          <a:ln/>
        </p:spPr>
        <p:txBody>
          <a:bodyPr/>
          <a:lstStyle>
            <a:lvl1pPr>
              <a:defRPr/>
            </a:lvl1pPr>
          </a:lstStyle>
          <a:p>
            <a:pPr>
              <a:defRPr/>
            </a:pPr>
            <a:fld id="{8133DFF1-CBCC-45E5-A506-FFD9A6849647}" type="slidenum">
              <a:rPr lang="en-US" altLang="en-US"/>
              <a:pPr>
                <a:defRPr/>
              </a:pPr>
              <a:t>‹#›</a:t>
            </a:fld>
            <a:endParaRPr lang="en-US" altLang="en-US"/>
          </a:p>
        </p:txBody>
      </p:sp>
    </p:spTree>
    <p:extLst>
      <p:ext uri="{BB962C8B-B14F-4D97-AF65-F5344CB8AC3E}">
        <p14:creationId xmlns:p14="http://schemas.microsoft.com/office/powerpoint/2010/main" val="357917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4040-42F7-4731-AC91-597C8F0338EA}"/>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C9AA5BC-3DCB-4E31-A09A-2FEB843625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7EBAEB6-857B-4289-9E24-D0CE93E916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0277ED9-F65B-421D-B6A8-AA311B10CD6D}"/>
              </a:ext>
            </a:extLst>
          </p:cNvPr>
          <p:cNvSpPr>
            <a:spLocks noGrp="1" noChangeArrowheads="1"/>
          </p:cNvSpPr>
          <p:nvPr>
            <p:ph type="sldNum" sz="quarter" idx="12"/>
          </p:nvPr>
        </p:nvSpPr>
        <p:spPr>
          <a:ln/>
        </p:spPr>
        <p:txBody>
          <a:bodyPr/>
          <a:lstStyle>
            <a:lvl1pPr>
              <a:defRPr/>
            </a:lvl1pPr>
          </a:lstStyle>
          <a:p>
            <a:pPr>
              <a:defRPr/>
            </a:pPr>
            <a:fld id="{4AEC4AE8-4E1E-4939-AF2F-3B6A7438C2A6}" type="slidenum">
              <a:rPr lang="en-US" altLang="en-US"/>
              <a:pPr>
                <a:defRPr/>
              </a:pPr>
              <a:t>‹#›</a:t>
            </a:fld>
            <a:endParaRPr lang="en-US" altLang="en-US"/>
          </a:p>
        </p:txBody>
      </p:sp>
    </p:spTree>
    <p:extLst>
      <p:ext uri="{BB962C8B-B14F-4D97-AF65-F5344CB8AC3E}">
        <p14:creationId xmlns:p14="http://schemas.microsoft.com/office/powerpoint/2010/main" val="47581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4621B-9E3C-4CEE-961D-E2AA8593AC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A382A916-787A-4569-B7E8-B001A51B7F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DCC3DD5-65B3-4980-B3D4-26EC470EE9EC}"/>
              </a:ext>
            </a:extLst>
          </p:cNvPr>
          <p:cNvSpPr>
            <a:spLocks noGrp="1" noChangeArrowheads="1"/>
          </p:cNvSpPr>
          <p:nvPr>
            <p:ph type="sldNum" sz="quarter" idx="12"/>
          </p:nvPr>
        </p:nvSpPr>
        <p:spPr>
          <a:ln/>
        </p:spPr>
        <p:txBody>
          <a:bodyPr/>
          <a:lstStyle>
            <a:lvl1pPr>
              <a:defRPr/>
            </a:lvl1pPr>
          </a:lstStyle>
          <a:p>
            <a:pPr>
              <a:defRPr/>
            </a:pPr>
            <a:fld id="{CFF01445-C4F5-4FD0-9B68-839FEA21E70E}" type="slidenum">
              <a:rPr lang="en-US" altLang="en-US"/>
              <a:pPr>
                <a:defRPr/>
              </a:pPr>
              <a:t>‹#›</a:t>
            </a:fld>
            <a:endParaRPr lang="en-US" altLang="en-US"/>
          </a:p>
        </p:txBody>
      </p:sp>
    </p:spTree>
    <p:extLst>
      <p:ext uri="{BB962C8B-B14F-4D97-AF65-F5344CB8AC3E}">
        <p14:creationId xmlns:p14="http://schemas.microsoft.com/office/powerpoint/2010/main" val="373626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D09-ACBD-4036-BBAE-3557C482C1E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81AE5-7124-4459-8CD3-FC55F087098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31BEB-4C47-4D73-9BD2-82A6E2FF788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AC4C7CE-1FB7-4218-B4C6-C01900C7341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7370023-AB44-4490-94CF-F7C131B262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04A506F-AA10-43D3-BE54-A94320F34E4C}"/>
              </a:ext>
            </a:extLst>
          </p:cNvPr>
          <p:cNvSpPr>
            <a:spLocks noGrp="1" noChangeArrowheads="1"/>
          </p:cNvSpPr>
          <p:nvPr>
            <p:ph type="sldNum" sz="quarter" idx="12"/>
          </p:nvPr>
        </p:nvSpPr>
        <p:spPr>
          <a:ln/>
        </p:spPr>
        <p:txBody>
          <a:bodyPr/>
          <a:lstStyle>
            <a:lvl1pPr>
              <a:defRPr/>
            </a:lvl1pPr>
          </a:lstStyle>
          <a:p>
            <a:pPr>
              <a:defRPr/>
            </a:pPr>
            <a:fld id="{39BED3F0-98D0-44E7-A38E-94A36B8680A7}" type="slidenum">
              <a:rPr lang="en-US" altLang="en-US"/>
              <a:pPr>
                <a:defRPr/>
              </a:pPr>
              <a:t>‹#›</a:t>
            </a:fld>
            <a:endParaRPr lang="en-US" altLang="en-US"/>
          </a:p>
        </p:txBody>
      </p:sp>
    </p:spTree>
    <p:extLst>
      <p:ext uri="{BB962C8B-B14F-4D97-AF65-F5344CB8AC3E}">
        <p14:creationId xmlns:p14="http://schemas.microsoft.com/office/powerpoint/2010/main" val="85363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6DD8-E7DA-46C0-BCE4-5A0819ACEC0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8E29F-3CF4-4886-A9B0-5E8B0C19BD6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C63FEC7-6B55-4FE8-8E7A-3E244A8C8B0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61B72FC-2844-4950-8FF3-E6DE54BF82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0AADF38-DC8F-4C7D-94C1-3B0D11135A8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BC55FAB-490F-4AE7-897D-77969FC4BFFA}"/>
              </a:ext>
            </a:extLst>
          </p:cNvPr>
          <p:cNvSpPr>
            <a:spLocks noGrp="1" noChangeArrowheads="1"/>
          </p:cNvSpPr>
          <p:nvPr>
            <p:ph type="sldNum" sz="quarter" idx="12"/>
          </p:nvPr>
        </p:nvSpPr>
        <p:spPr>
          <a:ln/>
        </p:spPr>
        <p:txBody>
          <a:bodyPr/>
          <a:lstStyle>
            <a:lvl1pPr>
              <a:defRPr/>
            </a:lvl1pPr>
          </a:lstStyle>
          <a:p>
            <a:pPr>
              <a:defRPr/>
            </a:pPr>
            <a:fld id="{FDC10508-04AD-4CF6-BE49-ED5329AF6117}" type="slidenum">
              <a:rPr lang="en-US" altLang="en-US"/>
              <a:pPr>
                <a:defRPr/>
              </a:pPr>
              <a:t>‹#›</a:t>
            </a:fld>
            <a:endParaRPr lang="en-US" altLang="en-US"/>
          </a:p>
        </p:txBody>
      </p:sp>
    </p:spTree>
    <p:extLst>
      <p:ext uri="{BB962C8B-B14F-4D97-AF65-F5344CB8AC3E}">
        <p14:creationId xmlns:p14="http://schemas.microsoft.com/office/powerpoint/2010/main" val="95731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5161FC-EAEE-41C1-85FC-19CDE11B934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AA3F5D20-64F8-4DA9-87FD-21AC9B0F9CC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53F1375-B316-40A4-8BE1-0166815B161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208B46D5-EED0-47EC-B789-614E92381E6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30300B0-131B-4167-8023-34BF3C7AD55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AD64311-5767-41FC-8778-A47E32FFCC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2.bin"/><Relationship Id="rId3" Type="http://schemas.openxmlformats.org/officeDocument/2006/relationships/notesSlide" Target="../notesSlides/notesSlide26.xml"/><Relationship Id="rId7" Type="http://schemas.openxmlformats.org/officeDocument/2006/relationships/oleObject" Target="../embeddings/oleObject9.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png"/><Relationship Id="rId11" Type="http://schemas.openxmlformats.org/officeDocument/2006/relationships/oleObject" Target="../embeddings/oleObject11.bin"/><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8.bin"/><Relationship Id="rId9" Type="http://schemas.openxmlformats.org/officeDocument/2006/relationships/oleObject" Target="../embeddings/oleObject10.bin"/><Relationship Id="rId14" Type="http://schemas.openxmlformats.org/officeDocument/2006/relationships/image" Target="../media/image3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1.wmf"/><Relationship Id="rId3" Type="http://schemas.openxmlformats.org/officeDocument/2006/relationships/notesSlide" Target="../notesSlides/notesSlide27.xml"/><Relationship Id="rId7" Type="http://schemas.openxmlformats.org/officeDocument/2006/relationships/image" Target="../media/image40.png"/><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image" Target="../media/image38.wmf"/><Relationship Id="rId5" Type="http://schemas.openxmlformats.org/officeDocument/2006/relationships/oleObject" Target="../embeddings/oleObject13.bin"/><Relationship Id="rId10" Type="http://schemas.openxmlformats.org/officeDocument/2006/relationships/oleObject" Target="../embeddings/oleObject15.bin"/><Relationship Id="rId4" Type="http://schemas.openxmlformats.org/officeDocument/2006/relationships/image" Target="../media/image39.png"/><Relationship Id="rId9"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a:extLst>
              <a:ext uri="{FF2B5EF4-FFF2-40B4-BE49-F238E27FC236}">
                <a16:creationId xmlns:a16="http://schemas.microsoft.com/office/drawing/2014/main" id="{2F5F0534-5176-43DC-BA50-565CA3ED0C74}"/>
              </a:ext>
            </a:extLst>
          </p:cNvPr>
          <p:cNvSpPr>
            <a:spLocks noGrp="1"/>
          </p:cNvSpPr>
          <p:nvPr>
            <p:ph type="ftr" sz="quarter" idx="11"/>
          </p:nvPr>
        </p:nvSpPr>
        <p:spPr>
          <a:xfrm>
            <a:off x="3836735" y="6245225"/>
            <a:ext cx="147053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a:t>
            </a:r>
          </a:p>
        </p:txBody>
      </p:sp>
      <p:sp>
        <p:nvSpPr>
          <p:cNvPr id="7171" name="Slide Number Placeholder 3">
            <a:extLst>
              <a:ext uri="{FF2B5EF4-FFF2-40B4-BE49-F238E27FC236}">
                <a16:creationId xmlns:a16="http://schemas.microsoft.com/office/drawing/2014/main" id="{86CB2A8C-0110-4767-9BE9-3FED5D9E47A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E21299-0E7B-4121-9511-D3FB86FE583C}" type="slidenum">
              <a:rPr lang="en-US" altLang="en-US">
                <a:latin typeface="Times New Roman" panose="02020603050405020304" pitchFamily="18" charset="0"/>
                <a:cs typeface="Times New Roman" panose="02020603050405020304" pitchFamily="18" charset="0"/>
              </a:rPr>
              <a:pPr/>
              <a:t>1</a:t>
            </a:fld>
            <a:endParaRPr lang="en-US" altLang="en-US" dirty="0">
              <a:latin typeface="Times New Roman" panose="02020603050405020304" pitchFamily="18" charset="0"/>
              <a:cs typeface="Times New Roman" panose="02020603050405020304" pitchFamily="18" charset="0"/>
            </a:endParaRPr>
          </a:p>
        </p:txBody>
      </p:sp>
      <p:sp>
        <p:nvSpPr>
          <p:cNvPr id="7172" name="Rectangle 2">
            <a:extLst>
              <a:ext uri="{FF2B5EF4-FFF2-40B4-BE49-F238E27FC236}">
                <a16:creationId xmlns:a16="http://schemas.microsoft.com/office/drawing/2014/main" id="{02A3B185-0EA4-4D9E-84EF-768FADAEDCF2}"/>
              </a:ext>
            </a:extLst>
          </p:cNvPr>
          <p:cNvSpPr>
            <a:spLocks noChangeArrowheads="1"/>
          </p:cNvSpPr>
          <p:nvPr/>
        </p:nvSpPr>
        <p:spPr bwMode="auto">
          <a:xfrm>
            <a:off x="2057400" y="494437"/>
            <a:ext cx="670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tx2"/>
                </a:solidFill>
                <a:latin typeface="Times New Roman" panose="02020603050405020304" pitchFamily="18" charset="0"/>
              </a:rPr>
              <a:t>Mechanics </a:t>
            </a:r>
          </a:p>
          <a:p>
            <a:pPr algn="ctr"/>
            <a:r>
              <a:rPr lang="en-US" altLang="en-US" sz="3600" b="1" dirty="0">
                <a:solidFill>
                  <a:schemeClr val="tx2"/>
                </a:solidFill>
                <a:latin typeface="Times New Roman" panose="02020603050405020304" pitchFamily="18" charset="0"/>
              </a:rPr>
              <a:t>of Escapement Goal Analysis in Alaska</a:t>
            </a:r>
          </a:p>
        </p:txBody>
      </p:sp>
      <p:pic>
        <p:nvPicPr>
          <p:cNvPr id="7173" name="Picture 3" descr="adfgcolor">
            <a:extLst>
              <a:ext uri="{FF2B5EF4-FFF2-40B4-BE49-F238E27FC236}">
                <a16:creationId xmlns:a16="http://schemas.microsoft.com/office/drawing/2014/main" id="{B2FE427E-33B3-44AA-931E-BD7EE25FF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4">
            <a:extLst>
              <a:ext uri="{FF2B5EF4-FFF2-40B4-BE49-F238E27FC236}">
                <a16:creationId xmlns:a16="http://schemas.microsoft.com/office/drawing/2014/main" id="{BA65E7AE-9970-4092-A309-4C8B002DD222}"/>
              </a:ext>
            </a:extLst>
          </p:cNvPr>
          <p:cNvSpPr txBox="1">
            <a:spLocks noChangeArrowheads="1"/>
          </p:cNvSpPr>
          <p:nvPr/>
        </p:nvSpPr>
        <p:spPr bwMode="auto">
          <a:xfrm>
            <a:off x="990600" y="2971800"/>
            <a:ext cx="65215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2000" dirty="0">
                <a:latin typeface="Times New Roman" panose="02020603050405020304" pitchFamily="18" charset="0"/>
              </a:rPr>
              <a:t> Factors in the selection</a:t>
            </a:r>
          </a:p>
          <a:p>
            <a:pPr eaLnBrk="1" hangingPunct="1">
              <a:buFontTx/>
              <a:buChar char="-"/>
            </a:pPr>
            <a:r>
              <a:rPr lang="en-US" altLang="en-US" sz="2000" dirty="0">
                <a:latin typeface="Times New Roman" panose="02020603050405020304" pitchFamily="18" charset="0"/>
              </a:rPr>
              <a:t> Targeted Stocks</a:t>
            </a:r>
          </a:p>
          <a:p>
            <a:pPr lvl="1" eaLnBrk="1" hangingPunct="1">
              <a:buFontTx/>
              <a:buChar char="-"/>
            </a:pPr>
            <a:r>
              <a:rPr lang="en-US" altLang="en-US" sz="2000" dirty="0">
                <a:latin typeface="Times New Roman" panose="02020603050405020304" pitchFamily="18" charset="0"/>
              </a:rPr>
              <a:t> no stock-specific data</a:t>
            </a:r>
          </a:p>
          <a:p>
            <a:pPr lvl="1" eaLnBrk="1" hangingPunct="1">
              <a:buFontTx/>
              <a:buChar char="-"/>
            </a:pPr>
            <a:r>
              <a:rPr lang="en-US" altLang="en-US" sz="2000" dirty="0">
                <a:latin typeface="Times New Roman" panose="02020603050405020304" pitchFamily="18" charset="0"/>
              </a:rPr>
              <a:t> few data on escapements or catches</a:t>
            </a:r>
          </a:p>
          <a:p>
            <a:pPr lvl="1" eaLnBrk="1" hangingPunct="1">
              <a:buFontTx/>
              <a:buChar char="-"/>
            </a:pPr>
            <a:r>
              <a:rPr lang="en-US" altLang="en-US" sz="2000" dirty="0">
                <a:latin typeface="Times New Roman" panose="02020603050405020304" pitchFamily="18" charset="0"/>
              </a:rPr>
              <a:t> sufficient data on escapements with few data on catches</a:t>
            </a:r>
          </a:p>
          <a:p>
            <a:pPr lvl="1" eaLnBrk="1" hangingPunct="1">
              <a:buFontTx/>
              <a:buChar char="-"/>
            </a:pPr>
            <a:r>
              <a:rPr lang="en-US" altLang="en-US" sz="2000" dirty="0">
                <a:latin typeface="Times New Roman" panose="02020603050405020304" pitchFamily="18" charset="0"/>
              </a:rPr>
              <a:t> sufficient data on escapements and catches</a:t>
            </a:r>
          </a:p>
          <a:p>
            <a:pPr lvl="1" eaLnBrk="1" hangingPunct="1">
              <a:buFontTx/>
              <a:buChar char="-"/>
            </a:pPr>
            <a:r>
              <a:rPr lang="en-US" altLang="en-US" sz="2000" dirty="0">
                <a:latin typeface="Times New Roman" panose="02020603050405020304" pitchFamily="18" charset="0"/>
              </a:rPr>
              <a:t> sufficient data, insufficient information</a:t>
            </a:r>
          </a:p>
          <a:p>
            <a:pPr lvl="1" eaLnBrk="1" hangingPunct="1">
              <a:buFontTx/>
              <a:buChar char="-"/>
            </a:pPr>
            <a:r>
              <a:rPr lang="en-US" altLang="en-US" sz="2000" dirty="0">
                <a:latin typeface="Times New Roman" panose="02020603050405020304" pitchFamily="18" charset="0"/>
              </a:rPr>
              <a:t> determining ranges/lower bounds</a:t>
            </a:r>
          </a:p>
          <a:p>
            <a:pPr lvl="1" eaLnBrk="1" hangingPunct="1">
              <a:buFontTx/>
              <a:buChar char="-"/>
            </a:pPr>
            <a:r>
              <a:rPr lang="en-US" altLang="en-US" sz="2000" dirty="0">
                <a:latin typeface="Times New Roman" panose="02020603050405020304" pitchFamily="18" charset="0"/>
              </a:rPr>
              <a:t> being prepared for changing goals</a:t>
            </a:r>
          </a:p>
          <a:p>
            <a:pPr eaLnBrk="1" hangingPunct="1">
              <a:buFontTx/>
              <a:buChar char="-"/>
            </a:pPr>
            <a:r>
              <a:rPr lang="en-US" altLang="en-US" sz="2000" dirty="0">
                <a:latin typeface="Times New Roman" panose="02020603050405020304" pitchFamily="18" charset="0"/>
              </a:rPr>
              <a:t> Non-targeted Stocks</a:t>
            </a:r>
          </a:p>
        </p:txBody>
      </p:sp>
      <p:sp>
        <p:nvSpPr>
          <p:cNvPr id="7175" name="Rectangle 5">
            <a:extLst>
              <a:ext uri="{FF2B5EF4-FFF2-40B4-BE49-F238E27FC236}">
                <a16:creationId xmlns:a16="http://schemas.microsoft.com/office/drawing/2014/main" id="{14D6A1AD-8073-4DE1-9D02-0C3D49361F19}"/>
              </a:ext>
            </a:extLst>
          </p:cNvPr>
          <p:cNvSpPr>
            <a:spLocks noChangeArrowheads="1"/>
          </p:cNvSpPr>
          <p:nvPr/>
        </p:nvSpPr>
        <p:spPr bwMode="auto">
          <a:xfrm>
            <a:off x="533400" y="2514600"/>
            <a:ext cx="838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Picking a Type of Goal and Method of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Footer Placeholder 2">
            <a:extLst>
              <a:ext uri="{FF2B5EF4-FFF2-40B4-BE49-F238E27FC236}">
                <a16:creationId xmlns:a16="http://schemas.microsoft.com/office/drawing/2014/main" id="{4102D63F-A097-405C-924F-3DE9D15A67B9}"/>
              </a:ext>
            </a:extLst>
          </p:cNvPr>
          <p:cNvSpPr>
            <a:spLocks noGrp="1"/>
          </p:cNvSpPr>
          <p:nvPr>
            <p:ph type="ftr" sz="quarter" idx="11"/>
          </p:nvPr>
        </p:nvSpPr>
        <p:spPr>
          <a:xfrm>
            <a:off x="3124200" y="6245225"/>
            <a:ext cx="2895600" cy="307777"/>
          </a:xfrm>
          <a:no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2086" name="Slide Number Placeholder 3">
            <a:extLst>
              <a:ext uri="{FF2B5EF4-FFF2-40B4-BE49-F238E27FC236}">
                <a16:creationId xmlns:a16="http://schemas.microsoft.com/office/drawing/2014/main" id="{C1509423-3645-4798-8096-C4571B15E62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81F282-3C83-4A29-84A2-79937C2BA916}" type="slidenum">
              <a:rPr lang="en-US" altLang="en-US">
                <a:latin typeface="Times New Roman" panose="02020603050405020304" pitchFamily="18" charset="0"/>
                <a:cs typeface="Times New Roman" panose="02020603050405020304" pitchFamily="18" charset="0"/>
              </a:rPr>
              <a:pPr/>
              <a:t>10</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93B8ADA5-3E84-462A-A1A8-68D5AC65CDCD}"/>
              </a:ext>
            </a:extLst>
          </p:cNvPr>
          <p:cNvGrpSpPr>
            <a:grpSpLocks noChangeAspect="1"/>
          </p:cNvGrpSpPr>
          <p:nvPr/>
        </p:nvGrpSpPr>
        <p:grpSpPr bwMode="auto">
          <a:xfrm>
            <a:off x="227012" y="214313"/>
            <a:ext cx="8539224" cy="6294438"/>
            <a:chOff x="143" y="192"/>
            <a:chExt cx="5378" cy="3965"/>
          </a:xfrm>
        </p:grpSpPr>
        <p:cxnSp>
          <p:nvCxnSpPr>
            <p:cNvPr id="2052" name="_s2052">
              <a:extLst>
                <a:ext uri="{FF2B5EF4-FFF2-40B4-BE49-F238E27FC236}">
                  <a16:creationId xmlns:a16="http://schemas.microsoft.com/office/drawing/2014/main" id="{F41FC39C-187B-430C-A1BB-7CC3F28EA49A}"/>
                </a:ext>
              </a:extLst>
            </p:cNvPr>
            <p:cNvCxnSpPr>
              <a:cxnSpLocks noChangeShapeType="1"/>
              <a:stCxn id="18" idx="0"/>
              <a:endCxn id="11" idx="2"/>
            </p:cNvCxnSpPr>
            <p:nvPr/>
          </p:nvCxnSpPr>
          <p:spPr bwMode="auto">
            <a:xfrm flipH="1" flipV="1">
              <a:off x="5182" y="2306"/>
              <a:ext cx="2"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54" name="_s2054">
              <a:extLst>
                <a:ext uri="{FF2B5EF4-FFF2-40B4-BE49-F238E27FC236}">
                  <a16:creationId xmlns:a16="http://schemas.microsoft.com/office/drawing/2014/main" id="{F37FFC75-A06F-4134-B5B4-4A0921E6D6B3}"/>
                </a:ext>
              </a:extLst>
            </p:cNvPr>
            <p:cNvCxnSpPr>
              <a:cxnSpLocks noChangeShapeType="1"/>
              <a:stCxn id="16" idx="0"/>
              <a:endCxn id="10" idx="2"/>
            </p:cNvCxnSpPr>
            <p:nvPr/>
          </p:nvCxnSpPr>
          <p:spPr bwMode="auto">
            <a:xfrm flipV="1">
              <a:off x="4393" y="2306"/>
              <a:ext cx="0"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55" name="_s2055">
              <a:extLst>
                <a:ext uri="{FF2B5EF4-FFF2-40B4-BE49-F238E27FC236}">
                  <a16:creationId xmlns:a16="http://schemas.microsoft.com/office/drawing/2014/main" id="{3524022E-FDA5-4406-A163-342DE4944048}"/>
                </a:ext>
              </a:extLst>
            </p:cNvPr>
            <p:cNvCxnSpPr>
              <a:cxnSpLocks noChangeShapeType="1"/>
              <a:stCxn id="15" idx="0"/>
              <a:endCxn id="9" idx="2"/>
            </p:cNvCxnSpPr>
            <p:nvPr/>
          </p:nvCxnSpPr>
          <p:spPr bwMode="auto">
            <a:xfrm rot="5400000" flipH="1" flipV="1">
              <a:off x="3472" y="2438"/>
              <a:ext cx="264"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6" name="_s2056">
              <a:extLst>
                <a:ext uri="{FF2B5EF4-FFF2-40B4-BE49-F238E27FC236}">
                  <a16:creationId xmlns:a16="http://schemas.microsoft.com/office/drawing/2014/main" id="{49C11F0F-78A8-4320-AA54-FDAA01F44129}"/>
                </a:ext>
              </a:extLst>
            </p:cNvPr>
            <p:cNvCxnSpPr>
              <a:cxnSpLocks noChangeShapeType="1"/>
              <a:stCxn id="14" idx="3"/>
              <a:endCxn id="7" idx="2"/>
            </p:cNvCxnSpPr>
            <p:nvPr/>
          </p:nvCxnSpPr>
          <p:spPr bwMode="auto">
            <a:xfrm flipV="1">
              <a:off x="1728" y="2301"/>
              <a:ext cx="104" cy="159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7" name="_s2057">
              <a:extLst>
                <a:ext uri="{FF2B5EF4-FFF2-40B4-BE49-F238E27FC236}">
                  <a16:creationId xmlns:a16="http://schemas.microsoft.com/office/drawing/2014/main" id="{3B338969-F9B1-4698-BF47-FE35F12127D0}"/>
                </a:ext>
              </a:extLst>
            </p:cNvPr>
            <p:cNvCxnSpPr>
              <a:cxnSpLocks noChangeShapeType="1"/>
              <a:stCxn id="13" idx="3"/>
              <a:endCxn id="7" idx="2"/>
            </p:cNvCxnSpPr>
            <p:nvPr/>
          </p:nvCxnSpPr>
          <p:spPr bwMode="auto">
            <a:xfrm flipV="1">
              <a:off x="1728" y="2301"/>
              <a:ext cx="104" cy="420"/>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8" name="_s2058">
              <a:extLst>
                <a:ext uri="{FF2B5EF4-FFF2-40B4-BE49-F238E27FC236}">
                  <a16:creationId xmlns:a16="http://schemas.microsoft.com/office/drawing/2014/main" id="{86701619-A460-4A3A-A955-43A3D6AF63C6}"/>
                </a:ext>
              </a:extLst>
            </p:cNvPr>
            <p:cNvCxnSpPr>
              <a:cxnSpLocks noChangeShapeType="1"/>
              <a:stCxn id="12" idx="3"/>
              <a:endCxn id="6" idx="2"/>
            </p:cNvCxnSpPr>
            <p:nvPr/>
          </p:nvCxnSpPr>
          <p:spPr bwMode="auto">
            <a:xfrm flipV="1">
              <a:off x="818" y="2306"/>
              <a:ext cx="114" cy="415"/>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9" name="_s2059">
              <a:extLst>
                <a:ext uri="{FF2B5EF4-FFF2-40B4-BE49-F238E27FC236}">
                  <a16:creationId xmlns:a16="http://schemas.microsoft.com/office/drawing/2014/main" id="{B6CCDD62-71DB-4858-AD01-2A38BB3D5951}"/>
                </a:ext>
              </a:extLst>
            </p:cNvPr>
            <p:cNvCxnSpPr>
              <a:cxnSpLocks noChangeShapeType="1"/>
              <a:stCxn id="11" idx="0"/>
              <a:endCxn id="5" idx="2"/>
            </p:cNvCxnSpPr>
            <p:nvPr/>
          </p:nvCxnSpPr>
          <p:spPr bwMode="auto">
            <a:xfrm rot="16200000" flipV="1">
              <a:off x="4655" y="1251"/>
              <a:ext cx="264" cy="78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0" name="_s2060">
              <a:extLst>
                <a:ext uri="{FF2B5EF4-FFF2-40B4-BE49-F238E27FC236}">
                  <a16:creationId xmlns:a16="http://schemas.microsoft.com/office/drawing/2014/main" id="{7E2DE25F-7D79-441B-AFA9-B5C4C426888C}"/>
                </a:ext>
              </a:extLst>
            </p:cNvPr>
            <p:cNvCxnSpPr>
              <a:cxnSpLocks noChangeShapeType="1"/>
              <a:stCxn id="10" idx="0"/>
              <a:endCxn id="5" idx="2"/>
            </p:cNvCxnSpPr>
            <p:nvPr/>
          </p:nvCxnSpPr>
          <p:spPr bwMode="auto">
            <a:xfrm flipV="1">
              <a:off x="4393" y="1513"/>
              <a:ext cx="0"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61" name="_s2061">
              <a:extLst>
                <a:ext uri="{FF2B5EF4-FFF2-40B4-BE49-F238E27FC236}">
                  <a16:creationId xmlns:a16="http://schemas.microsoft.com/office/drawing/2014/main" id="{5B477586-C285-4991-B771-240DE3474991}"/>
                </a:ext>
              </a:extLst>
            </p:cNvPr>
            <p:cNvCxnSpPr>
              <a:cxnSpLocks noChangeShapeType="1"/>
              <a:stCxn id="9" idx="0"/>
              <a:endCxn id="5" idx="2"/>
            </p:cNvCxnSpPr>
            <p:nvPr/>
          </p:nvCxnSpPr>
          <p:spPr bwMode="auto">
            <a:xfrm rot="5400000" flipH="1" flipV="1">
              <a:off x="3867" y="1251"/>
              <a:ext cx="264" cy="78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2" name="_s2062">
              <a:extLst>
                <a:ext uri="{FF2B5EF4-FFF2-40B4-BE49-F238E27FC236}">
                  <a16:creationId xmlns:a16="http://schemas.microsoft.com/office/drawing/2014/main" id="{EB683D99-303D-47F6-BEA4-C09100C692D7}"/>
                </a:ext>
              </a:extLst>
            </p:cNvPr>
            <p:cNvCxnSpPr>
              <a:cxnSpLocks noChangeShapeType="1"/>
              <a:stCxn id="8" idx="0"/>
              <a:endCxn id="4" idx="2"/>
            </p:cNvCxnSpPr>
            <p:nvPr/>
          </p:nvCxnSpPr>
          <p:spPr bwMode="auto">
            <a:xfrm rot="16200000" flipV="1">
              <a:off x="2161" y="1178"/>
              <a:ext cx="261" cy="932"/>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3" name="_s2063">
              <a:extLst>
                <a:ext uri="{FF2B5EF4-FFF2-40B4-BE49-F238E27FC236}">
                  <a16:creationId xmlns:a16="http://schemas.microsoft.com/office/drawing/2014/main" id="{856F6A12-81FE-4E85-9772-6DFCCE36EF33}"/>
                </a:ext>
              </a:extLst>
            </p:cNvPr>
            <p:cNvCxnSpPr>
              <a:cxnSpLocks noChangeShapeType="1"/>
              <a:stCxn id="7" idx="0"/>
              <a:endCxn id="4" idx="2"/>
            </p:cNvCxnSpPr>
            <p:nvPr/>
          </p:nvCxnSpPr>
          <p:spPr bwMode="auto">
            <a:xfrm rot="16200000" flipV="1">
              <a:off x="1699" y="1639"/>
              <a:ext cx="259" cy="7"/>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4" name="_s2064">
              <a:extLst>
                <a:ext uri="{FF2B5EF4-FFF2-40B4-BE49-F238E27FC236}">
                  <a16:creationId xmlns:a16="http://schemas.microsoft.com/office/drawing/2014/main" id="{43647EB6-6863-4D27-8E60-E6E431EB894F}"/>
                </a:ext>
              </a:extLst>
            </p:cNvPr>
            <p:cNvCxnSpPr>
              <a:cxnSpLocks noChangeShapeType="1"/>
              <a:stCxn id="6" idx="0"/>
              <a:endCxn id="4" idx="2"/>
            </p:cNvCxnSpPr>
            <p:nvPr/>
          </p:nvCxnSpPr>
          <p:spPr bwMode="auto">
            <a:xfrm rot="5400000" flipH="1" flipV="1">
              <a:off x="1247" y="1198"/>
              <a:ext cx="264" cy="89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5" name="_s2065">
              <a:extLst>
                <a:ext uri="{FF2B5EF4-FFF2-40B4-BE49-F238E27FC236}">
                  <a16:creationId xmlns:a16="http://schemas.microsoft.com/office/drawing/2014/main" id="{071B15C2-A451-4596-A160-09CCD13DA53F}"/>
                </a:ext>
              </a:extLst>
            </p:cNvPr>
            <p:cNvCxnSpPr>
              <a:cxnSpLocks noChangeShapeType="1"/>
              <a:stCxn id="5" idx="0"/>
              <a:endCxn id="3" idx="2"/>
            </p:cNvCxnSpPr>
            <p:nvPr/>
          </p:nvCxnSpPr>
          <p:spPr bwMode="auto">
            <a:xfrm rot="16200000" flipV="1">
              <a:off x="3560" y="150"/>
              <a:ext cx="264" cy="140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6" name="_s2066">
              <a:extLst>
                <a:ext uri="{FF2B5EF4-FFF2-40B4-BE49-F238E27FC236}">
                  <a16:creationId xmlns:a16="http://schemas.microsoft.com/office/drawing/2014/main" id="{D5BC3769-4DB3-4090-B720-93ADD9F754C5}"/>
                </a:ext>
              </a:extLst>
            </p:cNvPr>
            <p:cNvCxnSpPr>
              <a:cxnSpLocks noChangeShapeType="1"/>
              <a:stCxn id="4" idx="0"/>
              <a:endCxn id="3" idx="2"/>
            </p:cNvCxnSpPr>
            <p:nvPr/>
          </p:nvCxnSpPr>
          <p:spPr bwMode="auto">
            <a:xfrm rot="5400000" flipH="1" flipV="1">
              <a:off x="2276" y="270"/>
              <a:ext cx="264" cy="1165"/>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2067">
              <a:extLst>
                <a:ext uri="{FF2B5EF4-FFF2-40B4-BE49-F238E27FC236}">
                  <a16:creationId xmlns:a16="http://schemas.microsoft.com/office/drawing/2014/main" id="{9C740637-4190-4128-82F2-F0D127570E60}"/>
                </a:ext>
              </a:extLst>
            </p:cNvPr>
            <p:cNvSpPr>
              <a:spLocks noChangeArrowheads="1"/>
            </p:cNvSpPr>
            <p:nvPr/>
          </p:nvSpPr>
          <p:spPr bwMode="auto">
            <a:xfrm>
              <a:off x="2652" y="192"/>
              <a:ext cx="676" cy="52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FEW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Catch data</a:t>
              </a:r>
            </a:p>
          </p:txBody>
        </p:sp>
        <p:sp>
          <p:nvSpPr>
            <p:cNvPr id="4" name="_s2068">
              <a:extLst>
                <a:ext uri="{FF2B5EF4-FFF2-40B4-BE49-F238E27FC236}">
                  <a16:creationId xmlns:a16="http://schemas.microsoft.com/office/drawing/2014/main" id="{3ACDEFC0-3D06-4919-9B15-20909F0AFF96}"/>
                </a:ext>
              </a:extLst>
            </p:cNvPr>
            <p:cNvSpPr>
              <a:spLocks noChangeArrowheads="1"/>
            </p:cNvSpPr>
            <p:nvPr/>
          </p:nvSpPr>
          <p:spPr bwMode="auto">
            <a:xfrm>
              <a:off x="1488" y="984"/>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“lake” sockeye</a:t>
              </a:r>
            </a:p>
          </p:txBody>
        </p:sp>
        <p:sp>
          <p:nvSpPr>
            <p:cNvPr id="5" name="_s2069">
              <a:extLst>
                <a:ext uri="{FF2B5EF4-FFF2-40B4-BE49-F238E27FC236}">
                  <a16:creationId xmlns:a16="http://schemas.microsoft.com/office/drawing/2014/main" id="{669EFCDA-6273-414A-B0E4-1A020DE34A09}"/>
                </a:ext>
              </a:extLst>
            </p:cNvPr>
            <p:cNvSpPr>
              <a:spLocks noChangeArrowheads="1"/>
            </p:cNvSpPr>
            <p:nvPr/>
          </p:nvSpPr>
          <p:spPr bwMode="auto">
            <a:xfrm>
              <a:off x="4055" y="984"/>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“river” sockeye</a:t>
              </a:r>
            </a:p>
          </p:txBody>
        </p:sp>
        <p:sp>
          <p:nvSpPr>
            <p:cNvPr id="6" name="_s2070">
              <a:extLst>
                <a:ext uri="{FF2B5EF4-FFF2-40B4-BE49-F238E27FC236}">
                  <a16:creationId xmlns:a16="http://schemas.microsoft.com/office/drawing/2014/main" id="{60FFE33D-F935-468C-85D1-4A0A7F6733F2}"/>
                </a:ext>
              </a:extLst>
            </p:cNvPr>
            <p:cNvSpPr>
              <a:spLocks noChangeArrowheads="1"/>
            </p:cNvSpPr>
            <p:nvPr/>
          </p:nvSpPr>
          <p:spPr bwMode="auto">
            <a:xfrm>
              <a:off x="594" y="1777"/>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7" name="_s2071">
              <a:extLst>
                <a:ext uri="{FF2B5EF4-FFF2-40B4-BE49-F238E27FC236}">
                  <a16:creationId xmlns:a16="http://schemas.microsoft.com/office/drawing/2014/main" id="{3E34AF0C-914B-40E3-AFBE-E378FC58FDB3}"/>
                </a:ext>
              </a:extLst>
            </p:cNvPr>
            <p:cNvSpPr>
              <a:spLocks noChangeArrowheads="1"/>
            </p:cNvSpPr>
            <p:nvPr/>
          </p:nvSpPr>
          <p:spPr bwMode="auto">
            <a:xfrm>
              <a:off x="1494" y="1772"/>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8" name="_s2072">
              <a:extLst>
                <a:ext uri="{FF2B5EF4-FFF2-40B4-BE49-F238E27FC236}">
                  <a16:creationId xmlns:a16="http://schemas.microsoft.com/office/drawing/2014/main" id="{D80F29CB-B4E0-4164-8605-7929A3FAD690}"/>
                </a:ext>
              </a:extLst>
            </p:cNvPr>
            <p:cNvSpPr>
              <a:spLocks noChangeArrowheads="1"/>
            </p:cNvSpPr>
            <p:nvPr/>
          </p:nvSpPr>
          <p:spPr bwMode="auto">
            <a:xfrm>
              <a:off x="2419" y="1774"/>
              <a:ext cx="677"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Unknown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Rate</a:t>
              </a:r>
            </a:p>
          </p:txBody>
        </p:sp>
        <p:sp>
          <p:nvSpPr>
            <p:cNvPr id="9" name="_s2073">
              <a:extLst>
                <a:ext uri="{FF2B5EF4-FFF2-40B4-BE49-F238E27FC236}">
                  <a16:creationId xmlns:a16="http://schemas.microsoft.com/office/drawing/2014/main" id="{89D031AB-AAC3-478C-AA06-42E4410FAA57}"/>
                </a:ext>
              </a:extLst>
            </p:cNvPr>
            <p:cNvSpPr>
              <a:spLocks noChangeArrowheads="1"/>
            </p:cNvSpPr>
            <p:nvPr/>
          </p:nvSpPr>
          <p:spPr bwMode="auto">
            <a:xfrm>
              <a:off x="3267" y="1777"/>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&gt;40%</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0" name="_s2074">
              <a:extLst>
                <a:ext uri="{FF2B5EF4-FFF2-40B4-BE49-F238E27FC236}">
                  <a16:creationId xmlns:a16="http://schemas.microsoft.com/office/drawing/2014/main" id="{6ADCBD16-4938-4FAF-9B5E-B57613035F0B}"/>
                </a:ext>
              </a:extLst>
            </p:cNvPr>
            <p:cNvSpPr>
              <a:spLocks noChangeArrowheads="1"/>
            </p:cNvSpPr>
            <p:nvPr/>
          </p:nvSpPr>
          <p:spPr bwMode="auto">
            <a:xfrm>
              <a:off x="4055" y="1777"/>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Rates</a:t>
              </a:r>
            </a:p>
          </p:txBody>
        </p:sp>
        <p:sp>
          <p:nvSpPr>
            <p:cNvPr id="11" name="_s2075">
              <a:extLst>
                <a:ext uri="{FF2B5EF4-FFF2-40B4-BE49-F238E27FC236}">
                  <a16:creationId xmlns:a16="http://schemas.microsoft.com/office/drawing/2014/main" id="{80316F20-CE73-4947-9669-A78DF76B15B8}"/>
                </a:ext>
              </a:extLst>
            </p:cNvPr>
            <p:cNvSpPr>
              <a:spLocks noChangeArrowheads="1"/>
            </p:cNvSpPr>
            <p:nvPr/>
          </p:nvSpPr>
          <p:spPr bwMode="auto">
            <a:xfrm>
              <a:off x="4844" y="1777"/>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Unknown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2" name="_s2076">
              <a:extLst>
                <a:ext uri="{FF2B5EF4-FFF2-40B4-BE49-F238E27FC236}">
                  <a16:creationId xmlns:a16="http://schemas.microsoft.com/office/drawing/2014/main" id="{0D31EC83-B357-4B6F-84E2-20D2DD8DBB98}"/>
                </a:ext>
              </a:extLst>
            </p:cNvPr>
            <p:cNvSpPr>
              <a:spLocks noChangeArrowheads="1"/>
            </p:cNvSpPr>
            <p:nvPr/>
          </p:nvSpPr>
          <p:spPr bwMode="auto">
            <a:xfrm>
              <a:off x="143" y="2457"/>
              <a:ext cx="675"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“habitat”</a:t>
              </a:r>
              <a:r>
                <a:rPr kumimoji="0" lang="en-US" altLang="en-US" sz="1100" b="1"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or “paleo”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model </a:t>
              </a:r>
            </a:p>
          </p:txBody>
        </p:sp>
        <p:sp>
          <p:nvSpPr>
            <p:cNvPr id="13" name="_s2077">
              <a:extLst>
                <a:ext uri="{FF2B5EF4-FFF2-40B4-BE49-F238E27FC236}">
                  <a16:creationId xmlns:a16="http://schemas.microsoft.com/office/drawing/2014/main" id="{0667147F-C841-4E21-9184-5793D968ADD3}"/>
                </a:ext>
              </a:extLst>
            </p:cNvPr>
            <p:cNvSpPr>
              <a:spLocks noChangeArrowheads="1"/>
            </p:cNvSpPr>
            <p:nvPr/>
          </p:nvSpPr>
          <p:spPr bwMode="auto">
            <a:xfrm>
              <a:off x="1052" y="2457"/>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(Low HR only)</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4" name="_s2078">
              <a:extLst>
                <a:ext uri="{FF2B5EF4-FFF2-40B4-BE49-F238E27FC236}">
                  <a16:creationId xmlns:a16="http://schemas.microsoft.com/office/drawing/2014/main" id="{6FF7682A-5649-4DE3-B5DF-532A9352DE21}"/>
                </a:ext>
              </a:extLst>
            </p:cNvPr>
            <p:cNvSpPr>
              <a:spLocks noChangeArrowheads="1"/>
            </p:cNvSpPr>
            <p:nvPr/>
          </p:nvSpPr>
          <p:spPr bwMode="auto">
            <a:xfrm>
              <a:off x="1054" y="3627"/>
              <a:ext cx="674" cy="530"/>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Percentile </a:t>
              </a:r>
            </a:p>
            <a:p>
              <a:pPr lvl="0" algn="ctr" eaLnBrk="1" hangingPunct="1"/>
              <a:r>
                <a:rPr lang="en-US" altLang="en-US" sz="1100" b="1" dirty="0"/>
                <a:t>Approach</a:t>
              </a:r>
            </a:p>
          </p:txBody>
        </p:sp>
        <p:sp>
          <p:nvSpPr>
            <p:cNvPr id="15" name="_s2079">
              <a:extLst>
                <a:ext uri="{FF2B5EF4-FFF2-40B4-BE49-F238E27FC236}">
                  <a16:creationId xmlns:a16="http://schemas.microsoft.com/office/drawing/2014/main" id="{6FA49F54-704D-448F-9ADB-33CB440CFA01}"/>
                </a:ext>
              </a:extLst>
            </p:cNvPr>
            <p:cNvSpPr>
              <a:spLocks noChangeArrowheads="1"/>
            </p:cNvSpPr>
            <p:nvPr/>
          </p:nvSpPr>
          <p:spPr bwMode="auto">
            <a:xfrm>
              <a:off x="3266" y="2570"/>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Improve </a:t>
              </a:r>
            </a:p>
            <a:p>
              <a:pPr lvl="0" algn="ctr" eaLnBrk="1" hangingPunct="1"/>
              <a:r>
                <a:rPr lang="en-US" altLang="en-US" sz="1100" b="1" dirty="0"/>
                <a:t>stock </a:t>
              </a:r>
            </a:p>
            <a:p>
              <a:pPr lvl="0" algn="ctr" eaLnBrk="1" hangingPunct="1"/>
              <a:r>
                <a:rPr lang="en-US" altLang="en-US" sz="1100" b="1" dirty="0"/>
                <a:t>assessment</a:t>
              </a:r>
            </a:p>
          </p:txBody>
        </p:sp>
        <p:sp>
          <p:nvSpPr>
            <p:cNvPr id="16" name="_s2080">
              <a:extLst>
                <a:ext uri="{FF2B5EF4-FFF2-40B4-BE49-F238E27FC236}">
                  <a16:creationId xmlns:a16="http://schemas.microsoft.com/office/drawing/2014/main" id="{7799FFA8-AA64-4C16-871C-E4F75EB08697}"/>
                </a:ext>
              </a:extLst>
            </p:cNvPr>
            <p:cNvSpPr>
              <a:spLocks noChangeArrowheads="1"/>
            </p:cNvSpPr>
            <p:nvPr/>
          </p:nvSpPr>
          <p:spPr bwMode="auto">
            <a:xfrm>
              <a:off x="4055" y="2570"/>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No Goal</a:t>
              </a:r>
            </a:p>
            <a:p>
              <a:pPr lvl="0" algn="ctr" eaLnBrk="1" hangingPunct="1"/>
              <a:r>
                <a:rPr lang="en-US" altLang="en-US" sz="1100" b="1" dirty="0"/>
                <a:t>Needed</a:t>
              </a:r>
            </a:p>
            <a:p>
              <a:pPr lvl="0" algn="ctr" eaLnBrk="1" hangingPunct="1"/>
              <a:r>
                <a:rPr lang="en-US" altLang="en-US" sz="1100" b="1" dirty="0"/>
                <a:t>(Low HR only)</a:t>
              </a:r>
            </a:p>
          </p:txBody>
        </p:sp>
        <p:sp>
          <p:nvSpPr>
            <p:cNvPr id="17" name="_s2081">
              <a:extLst>
                <a:ext uri="{FF2B5EF4-FFF2-40B4-BE49-F238E27FC236}">
                  <a16:creationId xmlns:a16="http://schemas.microsoft.com/office/drawing/2014/main" id="{FD961012-BB28-428D-ACFC-6AB9001E2F56}"/>
                </a:ext>
              </a:extLst>
            </p:cNvPr>
            <p:cNvSpPr>
              <a:spLocks noChangeArrowheads="1"/>
            </p:cNvSpPr>
            <p:nvPr/>
          </p:nvSpPr>
          <p:spPr bwMode="auto">
            <a:xfrm>
              <a:off x="1965" y="2457"/>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or “paleo”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model </a:t>
              </a:r>
              <a:endParaRPr kumimoji="0" lang="en-US" altLang="en-US" sz="1100" b="1" i="0" u="none" strike="noStrike" cap="none" normalizeH="0" baseline="-25000" dirty="0">
                <a:ln>
                  <a:noFill/>
                </a:ln>
                <a:solidFill>
                  <a:schemeClr val="tx1"/>
                </a:solidFill>
                <a:effectLst/>
                <a:latin typeface="Arial" panose="020B0604020202020204" pitchFamily="34" charset="0"/>
              </a:endParaRPr>
            </a:p>
          </p:txBody>
        </p:sp>
        <p:sp>
          <p:nvSpPr>
            <p:cNvPr id="18" name="_s2082">
              <a:extLst>
                <a:ext uri="{FF2B5EF4-FFF2-40B4-BE49-F238E27FC236}">
                  <a16:creationId xmlns:a16="http://schemas.microsoft.com/office/drawing/2014/main" id="{59C71193-3D49-44F4-AA11-8DDE720DDEB9}"/>
                </a:ext>
              </a:extLst>
            </p:cNvPr>
            <p:cNvSpPr>
              <a:spLocks noChangeArrowheads="1"/>
            </p:cNvSpPr>
            <p:nvPr/>
          </p:nvSpPr>
          <p:spPr bwMode="auto">
            <a:xfrm>
              <a:off x="4846" y="2570"/>
              <a:ext cx="675" cy="52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Approach</a:t>
              </a:r>
            </a:p>
          </p:txBody>
        </p:sp>
        <p:sp>
          <p:nvSpPr>
            <p:cNvPr id="19" name="Picture 35" descr="BD21298_">
              <a:extLst>
                <a:ext uri="{FF2B5EF4-FFF2-40B4-BE49-F238E27FC236}">
                  <a16:creationId xmlns:a16="http://schemas.microsoft.com/office/drawing/2014/main" id="{FD76417D-8559-40DD-A173-617F2776DD15}"/>
                </a:ext>
              </a:extLst>
            </p:cNvPr>
            <p:cNvSpPr>
              <a:spLocks noChangeAspect="1" noChangeArrowheads="1"/>
            </p:cNvSpPr>
            <p:nvPr/>
          </p:nvSpPr>
          <p:spPr bwMode="auto">
            <a:xfrm>
              <a:off x="3503" y="336"/>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Picture 36">
              <a:extLst>
                <a:ext uri="{FF2B5EF4-FFF2-40B4-BE49-F238E27FC236}">
                  <a16:creationId xmlns:a16="http://schemas.microsoft.com/office/drawing/2014/main" id="{16B02C20-86A2-492B-8AA6-00C4E36937F3}"/>
                </a:ext>
              </a:extLst>
            </p:cNvPr>
            <p:cNvSpPr>
              <a:spLocks noChangeAspect="1" noChangeArrowheads="1"/>
            </p:cNvSpPr>
            <p:nvPr/>
          </p:nvSpPr>
          <p:spPr bwMode="auto">
            <a:xfrm>
              <a:off x="144" y="576"/>
              <a:ext cx="120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24613" name="Rectangle 37">
            <a:extLst>
              <a:ext uri="{FF2B5EF4-FFF2-40B4-BE49-F238E27FC236}">
                <a16:creationId xmlns:a16="http://schemas.microsoft.com/office/drawing/2014/main" id="{464062D1-D4C4-44BB-B53A-80670A5F422C}"/>
              </a:ext>
            </a:extLst>
          </p:cNvPr>
          <p:cNvSpPr>
            <a:spLocks noChangeArrowheads="1"/>
          </p:cNvSpPr>
          <p:nvPr/>
        </p:nvSpPr>
        <p:spPr bwMode="auto">
          <a:xfrm>
            <a:off x="228600" y="76200"/>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BEGs, SEGs, or ….</a:t>
            </a:r>
          </a:p>
        </p:txBody>
      </p:sp>
      <p:sp>
        <p:nvSpPr>
          <p:cNvPr id="2088" name="Rectangle 38">
            <a:extLst>
              <a:ext uri="{FF2B5EF4-FFF2-40B4-BE49-F238E27FC236}">
                <a16:creationId xmlns:a16="http://schemas.microsoft.com/office/drawing/2014/main" id="{87842264-F23B-481E-A80E-EF046E801DE9}"/>
              </a:ext>
            </a:extLst>
          </p:cNvPr>
          <p:cNvSpPr>
            <a:spLocks noChangeArrowheads="1"/>
          </p:cNvSpPr>
          <p:nvPr/>
        </p:nvSpPr>
        <p:spPr bwMode="auto">
          <a:xfrm>
            <a:off x="5943600" y="214313"/>
            <a:ext cx="2819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Times New Roman" panose="02020603050405020304" pitchFamily="18" charset="0"/>
              </a:rPr>
              <a:t>Escapements counted/estimated; no stock-specific catch counts/estimates</a:t>
            </a:r>
          </a:p>
          <a:p>
            <a:pPr eaLnBrk="1" hangingPunct="1"/>
            <a:r>
              <a:rPr lang="en-US" altLang="en-US" sz="1200" b="1" dirty="0">
                <a:latin typeface="Times New Roman" panose="02020603050405020304" pitchFamily="18" charset="0"/>
              </a:rPr>
              <a:t>                          OR</a:t>
            </a:r>
          </a:p>
          <a:p>
            <a:pPr eaLnBrk="1" hangingPunct="1"/>
            <a:r>
              <a:rPr lang="en-US" altLang="en-US" sz="1200" b="1" dirty="0">
                <a:latin typeface="Times New Roman" panose="02020603050405020304" pitchFamily="18" charset="0"/>
              </a:rPr>
              <a:t>Escapements indexed; few stock-specific catch counts/estimates</a:t>
            </a:r>
          </a:p>
        </p:txBody>
      </p:sp>
      <p:pic>
        <p:nvPicPr>
          <p:cNvPr id="41" name="Picture 43">
            <a:extLst>
              <a:ext uri="{FF2B5EF4-FFF2-40B4-BE49-F238E27FC236}">
                <a16:creationId xmlns:a16="http://schemas.microsoft.com/office/drawing/2014/main" id="{3E3BA89E-A3BC-4FE6-85E3-73C77B465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_s2078">
            <a:extLst>
              <a:ext uri="{FF2B5EF4-FFF2-40B4-BE49-F238E27FC236}">
                <a16:creationId xmlns:a16="http://schemas.microsoft.com/office/drawing/2014/main" id="{EE1752D1-B4F1-4709-982B-80E3D4813F2E}"/>
              </a:ext>
            </a:extLst>
          </p:cNvPr>
          <p:cNvSpPr>
            <a:spLocks noChangeArrowheads="1"/>
          </p:cNvSpPr>
          <p:nvPr/>
        </p:nvSpPr>
        <p:spPr bwMode="auto">
          <a:xfrm>
            <a:off x="228600" y="4724400"/>
            <a:ext cx="1070181" cy="841375"/>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Improve </a:t>
            </a:r>
          </a:p>
          <a:p>
            <a:pPr lvl="0" algn="ctr" eaLnBrk="1" hangingPunct="1"/>
            <a:r>
              <a:rPr lang="en-US" altLang="en-US" sz="1100" b="1" dirty="0"/>
              <a:t>stock </a:t>
            </a:r>
          </a:p>
          <a:p>
            <a:pPr lvl="0" algn="ctr" eaLnBrk="1" hangingPunct="1"/>
            <a:r>
              <a:rPr lang="en-US" altLang="en-US" sz="1100" b="1" dirty="0"/>
              <a:t>assessment</a:t>
            </a:r>
          </a:p>
        </p:txBody>
      </p:sp>
      <p:cxnSp>
        <p:nvCxnSpPr>
          <p:cNvPr id="46" name="_s2056">
            <a:extLst>
              <a:ext uri="{FF2B5EF4-FFF2-40B4-BE49-F238E27FC236}">
                <a16:creationId xmlns:a16="http://schemas.microsoft.com/office/drawing/2014/main" id="{E27BB83D-DA65-4C68-BF86-19BC0A2FDF51}"/>
              </a:ext>
            </a:extLst>
          </p:cNvPr>
          <p:cNvCxnSpPr>
            <a:cxnSpLocks noChangeShapeType="1"/>
            <a:stCxn id="45" idx="3"/>
            <a:endCxn id="6" idx="2"/>
          </p:cNvCxnSpPr>
          <p:nvPr/>
        </p:nvCxnSpPr>
        <p:spPr bwMode="auto">
          <a:xfrm flipV="1">
            <a:off x="1298781" y="3570289"/>
            <a:ext cx="181011" cy="157479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64" name="_s2078">
            <a:extLst>
              <a:ext uri="{FF2B5EF4-FFF2-40B4-BE49-F238E27FC236}">
                <a16:creationId xmlns:a16="http://schemas.microsoft.com/office/drawing/2014/main" id="{74C0D458-69FD-4314-977D-4CE0BE70440C}"/>
              </a:ext>
            </a:extLst>
          </p:cNvPr>
          <p:cNvSpPr>
            <a:spLocks noChangeArrowheads="1"/>
          </p:cNvSpPr>
          <p:nvPr/>
        </p:nvSpPr>
        <p:spPr bwMode="auto">
          <a:xfrm>
            <a:off x="1673019" y="4724400"/>
            <a:ext cx="1070181" cy="841375"/>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“habitat” </a:t>
            </a:r>
          </a:p>
          <a:p>
            <a:pPr lvl="0" algn="ctr" eaLnBrk="1" hangingPunct="1"/>
            <a:r>
              <a:rPr lang="en-US" altLang="en-US" sz="1100" b="1" dirty="0"/>
              <a:t>or “paleo” </a:t>
            </a:r>
          </a:p>
          <a:p>
            <a:pPr lvl="0" algn="ctr" eaLnBrk="1" hangingPunct="1"/>
            <a:r>
              <a:rPr lang="en-US" altLang="en-US" sz="1100" b="1" dirty="0"/>
              <a:t>model </a:t>
            </a:r>
          </a:p>
        </p:txBody>
      </p:sp>
      <p:cxnSp>
        <p:nvCxnSpPr>
          <p:cNvPr id="65" name="_s2056">
            <a:extLst>
              <a:ext uri="{FF2B5EF4-FFF2-40B4-BE49-F238E27FC236}">
                <a16:creationId xmlns:a16="http://schemas.microsoft.com/office/drawing/2014/main" id="{AD227E9D-16AA-4599-A363-B1FDFA388416}"/>
              </a:ext>
            </a:extLst>
          </p:cNvPr>
          <p:cNvCxnSpPr>
            <a:cxnSpLocks noChangeShapeType="1"/>
            <a:stCxn id="64" idx="3"/>
            <a:endCxn id="7" idx="2"/>
          </p:cNvCxnSpPr>
          <p:nvPr/>
        </p:nvCxnSpPr>
        <p:spPr bwMode="auto">
          <a:xfrm flipV="1">
            <a:off x="2743200" y="3562351"/>
            <a:ext cx="165618" cy="1582737"/>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66" name="_s2056">
            <a:extLst>
              <a:ext uri="{FF2B5EF4-FFF2-40B4-BE49-F238E27FC236}">
                <a16:creationId xmlns:a16="http://schemas.microsoft.com/office/drawing/2014/main" id="{7A640029-7B47-4064-B382-CBB37C44A165}"/>
              </a:ext>
            </a:extLst>
          </p:cNvPr>
          <p:cNvCxnSpPr>
            <a:cxnSpLocks noChangeShapeType="1"/>
            <a:stCxn id="70" idx="3"/>
            <a:endCxn id="8" idx="2"/>
          </p:cNvCxnSpPr>
          <p:nvPr/>
        </p:nvCxnSpPr>
        <p:spPr bwMode="auto">
          <a:xfrm flipV="1">
            <a:off x="4210819" y="3565526"/>
            <a:ext cx="167514" cy="15771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67" name="_s2056">
            <a:extLst>
              <a:ext uri="{FF2B5EF4-FFF2-40B4-BE49-F238E27FC236}">
                <a16:creationId xmlns:a16="http://schemas.microsoft.com/office/drawing/2014/main" id="{D639B75C-2969-4408-A2DF-CEF504FA797E}"/>
              </a:ext>
            </a:extLst>
          </p:cNvPr>
          <p:cNvCxnSpPr>
            <a:cxnSpLocks noChangeShapeType="1"/>
            <a:stCxn id="17" idx="3"/>
            <a:endCxn id="8" idx="2"/>
          </p:cNvCxnSpPr>
          <p:nvPr/>
        </p:nvCxnSpPr>
        <p:spPr bwMode="auto">
          <a:xfrm flipV="1">
            <a:off x="4193353" y="3565526"/>
            <a:ext cx="184980" cy="662782"/>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70" name="_s2081">
            <a:extLst>
              <a:ext uri="{FF2B5EF4-FFF2-40B4-BE49-F238E27FC236}">
                <a16:creationId xmlns:a16="http://schemas.microsoft.com/office/drawing/2014/main" id="{700791B6-E5CC-4405-975C-139F9AFFA372}"/>
              </a:ext>
            </a:extLst>
          </p:cNvPr>
          <p:cNvSpPr>
            <a:spLocks noChangeArrowheads="1"/>
          </p:cNvSpPr>
          <p:nvPr/>
        </p:nvSpPr>
        <p:spPr bwMode="auto">
          <a:xfrm>
            <a:off x="3137462" y="4724400"/>
            <a:ext cx="1073357" cy="8366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Approach</a:t>
            </a:r>
            <a:endParaRPr kumimoji="0" lang="en-US" altLang="en-US" sz="1100" b="1" i="0" u="none" strike="noStrike" cap="none" normalizeH="0" baseline="-25000" dirty="0">
              <a:ln>
                <a:noFill/>
              </a:ln>
              <a:solidFill>
                <a:schemeClr val="tx1"/>
              </a:solidFill>
              <a:effectLst/>
              <a:latin typeface="Arial" panose="020B0604020202020204" pitchFamily="34" charset="0"/>
            </a:endParaRPr>
          </a:p>
        </p:txBody>
      </p:sp>
      <p:sp>
        <p:nvSpPr>
          <p:cNvPr id="47" name="_s2080">
            <a:extLst>
              <a:ext uri="{FF2B5EF4-FFF2-40B4-BE49-F238E27FC236}">
                <a16:creationId xmlns:a16="http://schemas.microsoft.com/office/drawing/2014/main" id="{DC37FD78-0277-4FA8-853D-17E9F6D3AEA8}"/>
              </a:ext>
            </a:extLst>
          </p:cNvPr>
          <p:cNvSpPr>
            <a:spLocks noChangeArrowheads="1"/>
          </p:cNvSpPr>
          <p:nvPr/>
        </p:nvSpPr>
        <p:spPr bwMode="auto">
          <a:xfrm>
            <a:off x="6324600" y="5030787"/>
            <a:ext cx="1073357" cy="8366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Percentile </a:t>
            </a:r>
          </a:p>
          <a:p>
            <a:pPr lvl="0" algn="ctr" eaLnBrk="1" hangingPunct="1"/>
            <a:r>
              <a:rPr lang="en-US" altLang="en-US" sz="1100" b="1" dirty="0"/>
              <a:t>Approach</a:t>
            </a:r>
          </a:p>
        </p:txBody>
      </p:sp>
      <p:cxnSp>
        <p:nvCxnSpPr>
          <p:cNvPr id="48" name="_s2059">
            <a:extLst>
              <a:ext uri="{FF2B5EF4-FFF2-40B4-BE49-F238E27FC236}">
                <a16:creationId xmlns:a16="http://schemas.microsoft.com/office/drawing/2014/main" id="{6E600A6E-98E0-4380-B630-2D29FD73903A}"/>
              </a:ext>
            </a:extLst>
          </p:cNvPr>
          <p:cNvCxnSpPr>
            <a:cxnSpLocks noChangeShapeType="1"/>
            <a:stCxn id="47" idx="3"/>
            <a:endCxn id="10" idx="2"/>
          </p:cNvCxnSpPr>
          <p:nvPr/>
        </p:nvCxnSpPr>
        <p:spPr bwMode="auto">
          <a:xfrm flipH="1" flipV="1">
            <a:off x="6975190" y="3570289"/>
            <a:ext cx="422767" cy="1878805"/>
          </a:xfrm>
          <a:prstGeom prst="bentConnector4">
            <a:avLst>
              <a:gd name="adj1" fmla="val -54072"/>
              <a:gd name="adj2" fmla="val 9056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044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3BACA360-F5B9-44F1-8D31-94AD74DCD670}"/>
              </a:ext>
            </a:extLst>
          </p:cNvPr>
          <p:cNvSpPr txBox="1">
            <a:spLocks noChangeArrowheads="1"/>
          </p:cNvSpPr>
          <p:nvPr/>
        </p:nvSpPr>
        <p:spPr bwMode="auto">
          <a:xfrm>
            <a:off x="593725" y="269875"/>
            <a:ext cx="52574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Few Escapement or Catch Data</a:t>
            </a:r>
          </a:p>
        </p:txBody>
      </p:sp>
      <p:pic>
        <p:nvPicPr>
          <p:cNvPr id="3" name="Picture 2">
            <a:extLst>
              <a:ext uri="{FF2B5EF4-FFF2-40B4-BE49-F238E27FC236}">
                <a16:creationId xmlns:a16="http://schemas.microsoft.com/office/drawing/2014/main" id="{9AE7A9D7-88B5-4EAE-87B5-9317947CB57E}"/>
              </a:ext>
            </a:extLst>
          </p:cNvPr>
          <p:cNvPicPr>
            <a:picLocks noChangeAspect="1"/>
          </p:cNvPicPr>
          <p:nvPr/>
        </p:nvPicPr>
        <p:blipFill>
          <a:blip r:embed="rId3"/>
          <a:stretch>
            <a:fillRect/>
          </a:stretch>
        </p:blipFill>
        <p:spPr>
          <a:xfrm>
            <a:off x="1188720" y="1947672"/>
            <a:ext cx="6766560" cy="3924601"/>
          </a:xfrm>
          <a:prstGeom prst="rect">
            <a:avLst/>
          </a:prstGeom>
        </p:spPr>
      </p:pic>
      <p:sp>
        <p:nvSpPr>
          <p:cNvPr id="4" name="TextBox 3">
            <a:extLst>
              <a:ext uri="{FF2B5EF4-FFF2-40B4-BE49-F238E27FC236}">
                <a16:creationId xmlns:a16="http://schemas.microsoft.com/office/drawing/2014/main" id="{82D41C55-D196-440C-B033-3EE111C89E76}"/>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5" name="Footer Placeholder 2">
            <a:extLst>
              <a:ext uri="{FF2B5EF4-FFF2-40B4-BE49-F238E27FC236}">
                <a16:creationId xmlns:a16="http://schemas.microsoft.com/office/drawing/2014/main" id="{CC58CDA8-FCC4-4651-BD32-211C8158DC45}"/>
              </a:ext>
            </a:extLst>
          </p:cNvPr>
          <p:cNvSpPr>
            <a:spLocks noGrp="1"/>
          </p:cNvSpPr>
          <p:nvPr>
            <p:ph type="ftr" sz="quarter" idx="11"/>
          </p:nvPr>
        </p:nvSpPr>
        <p:spPr>
          <a:xfrm>
            <a:off x="3258212" y="6245225"/>
            <a:ext cx="262757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6" name="Slide Number Placeholder 3">
            <a:extLst>
              <a:ext uri="{FF2B5EF4-FFF2-40B4-BE49-F238E27FC236}">
                <a16:creationId xmlns:a16="http://schemas.microsoft.com/office/drawing/2014/main" id="{2DDAF591-E59A-4AF3-B09E-5194662A17A8}"/>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11</a:t>
            </a:fld>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57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9" name="Picture 5">
            <a:extLst>
              <a:ext uri="{FF2B5EF4-FFF2-40B4-BE49-F238E27FC236}">
                <a16:creationId xmlns:a16="http://schemas.microsoft.com/office/drawing/2014/main" id="{1E88194C-1FC1-461E-9DC1-E90B1C60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24" y="1600200"/>
            <a:ext cx="3068952" cy="385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4" name="Footer Placeholder 3">
            <a:extLst>
              <a:ext uri="{FF2B5EF4-FFF2-40B4-BE49-F238E27FC236}">
                <a16:creationId xmlns:a16="http://schemas.microsoft.com/office/drawing/2014/main" id="{EE075C13-D090-43B6-9C19-8B5102B84B1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3795" name="Slide Number Placeholder 4">
            <a:extLst>
              <a:ext uri="{FF2B5EF4-FFF2-40B4-BE49-F238E27FC236}">
                <a16:creationId xmlns:a16="http://schemas.microsoft.com/office/drawing/2014/main" id="{DF4C7151-6192-43F1-84F4-4197CA6789E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FF85C8-F90D-4BAC-9776-3AB5E314489F}" type="slidenum">
              <a:rPr lang="en-US" altLang="en-US">
                <a:latin typeface="Times New Roman" panose="02020603050405020304" pitchFamily="18" charset="0"/>
                <a:cs typeface="Times New Roman" panose="02020603050405020304" pitchFamily="18" charset="0"/>
              </a:rPr>
              <a:pPr/>
              <a:t>12</a:t>
            </a:fld>
            <a:endParaRPr lang="en-US" altLang="en-US" dirty="0">
              <a:latin typeface="Times New Roman" panose="02020603050405020304" pitchFamily="18" charset="0"/>
              <a:cs typeface="Times New Roman" panose="02020603050405020304" pitchFamily="18" charset="0"/>
            </a:endParaRPr>
          </a:p>
        </p:txBody>
      </p:sp>
      <p:sp>
        <p:nvSpPr>
          <p:cNvPr id="26626" name="Text Box 2">
            <a:extLst>
              <a:ext uri="{FF2B5EF4-FFF2-40B4-BE49-F238E27FC236}">
                <a16:creationId xmlns:a16="http://schemas.microsoft.com/office/drawing/2014/main" id="{70F3D698-8CBF-4E8B-9FEF-35057AFBAA3F}"/>
              </a:ext>
            </a:extLst>
          </p:cNvPr>
          <p:cNvSpPr txBox="1">
            <a:spLocks noChangeArrowheads="1"/>
          </p:cNvSpPr>
          <p:nvPr/>
        </p:nvSpPr>
        <p:spPr bwMode="auto">
          <a:xfrm>
            <a:off x="594360" y="274320"/>
            <a:ext cx="80924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Few Escapement or Catch Data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Paleolimnology Model to Estimate S</a:t>
            </a:r>
            <a:r>
              <a:rPr lang="en-US" altLang="en-US" sz="2400" b="1" baseline="-25000" dirty="0">
                <a:effectLst>
                  <a:outerShdw blurRad="38100" dist="38100" dir="2700000" algn="tl">
                    <a:srgbClr val="C0C0C0"/>
                  </a:outerShdw>
                </a:effectLst>
                <a:latin typeface="Times New Roman" panose="02020603050405020304" pitchFamily="18" charset="0"/>
              </a:rPr>
              <a:t>EQ</a:t>
            </a:r>
            <a:r>
              <a:rPr lang="en-US" altLang="en-US" sz="2400" b="1" dirty="0">
                <a:effectLst>
                  <a:outerShdw blurRad="38100" dist="38100" dir="2700000" algn="tl">
                    <a:srgbClr val="C0C0C0"/>
                  </a:outerShdw>
                </a:effectLst>
                <a:latin typeface="Times New Roman" panose="02020603050405020304" pitchFamily="18" charset="0"/>
              </a:rPr>
              <a:t> for</a:t>
            </a:r>
          </a:p>
          <a:p>
            <a:pPr eaLnBrk="1" hangingPunct="1">
              <a:defRPr/>
            </a:pPr>
            <a:r>
              <a:rPr lang="en-US" altLang="en-US" sz="2400" b="1" baseline="-25000" dirty="0">
                <a:effectLst>
                  <a:outerShdw blurRad="38100" dist="38100" dir="2700000" algn="tl">
                    <a:srgbClr val="C0C0C0"/>
                  </a:outerShdw>
                </a:effectLst>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Sockeye:</a:t>
            </a:r>
          </a:p>
        </p:txBody>
      </p:sp>
      <p:sp>
        <p:nvSpPr>
          <p:cNvPr id="33797" name="Text Box 3">
            <a:extLst>
              <a:ext uri="{FF2B5EF4-FFF2-40B4-BE49-F238E27FC236}">
                <a16:creationId xmlns:a16="http://schemas.microsoft.com/office/drawing/2014/main" id="{CD2F2D70-8119-495D-AB65-F8D1A5481C58}"/>
              </a:ext>
            </a:extLst>
          </p:cNvPr>
          <p:cNvSpPr txBox="1">
            <a:spLocks noChangeArrowheads="1"/>
          </p:cNvSpPr>
          <p:nvPr/>
        </p:nvSpPr>
        <p:spPr bwMode="auto">
          <a:xfrm>
            <a:off x="457200" y="1981200"/>
            <a:ext cx="4800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2"/>
                </a:solidFill>
                <a:latin typeface="Times New Roman" panose="02020603050405020304" pitchFamily="18" charset="0"/>
              </a:rPr>
              <a:t>Based on premise that magnitude of historical escapements are recorded in lake sediments as quantities of marine derived nitrogen (MDN)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Recent escapement data used to “calibrate” MDN values in recent sediment layers to convert MDN in pre-fishery sediment layers to numbers of salmon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Requires:</a:t>
            </a:r>
          </a:p>
          <a:p>
            <a:pPr marL="225425" lvl="1" indent="-119063" eaLnBrk="1" hangingPunct="1">
              <a:buFontTx/>
              <a:buChar char="•"/>
            </a:pPr>
            <a:r>
              <a:rPr lang="en-US" altLang="en-US" dirty="0">
                <a:latin typeface="Times New Roman" panose="02020603050405020304" pitchFamily="18" charset="0"/>
              </a:rPr>
              <a:t>sockeye are predominant anadromous species spawning in the lake</a:t>
            </a:r>
          </a:p>
          <a:p>
            <a:pPr marL="225425" lvl="1" indent="-119063" eaLnBrk="1" hangingPunct="1">
              <a:buFontTx/>
              <a:buChar char="•"/>
            </a:pPr>
            <a:r>
              <a:rPr lang="en-US" altLang="en-US" dirty="0">
                <a:latin typeface="Times New Roman" panose="02020603050405020304" pitchFamily="18" charset="0"/>
              </a:rPr>
              <a:t>suitable reference lake with no anadromous fish runs</a:t>
            </a:r>
          </a:p>
        </p:txBody>
      </p:sp>
      <p:sp>
        <p:nvSpPr>
          <p:cNvPr id="9" name="Text Box 3">
            <a:extLst>
              <a:ext uri="{FF2B5EF4-FFF2-40B4-BE49-F238E27FC236}">
                <a16:creationId xmlns:a16="http://schemas.microsoft.com/office/drawing/2014/main" id="{E22AB44F-02AA-42DD-B54D-F3431BAFF796}"/>
              </a:ext>
            </a:extLst>
          </p:cNvPr>
          <p:cNvSpPr txBox="1">
            <a:spLocks noChangeArrowheads="1"/>
          </p:cNvSpPr>
          <p:nvPr/>
        </p:nvSpPr>
        <p:spPr bwMode="auto">
          <a:xfrm>
            <a:off x="5334000" y="5562600"/>
            <a:ext cx="3505200" cy="549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latin typeface="Times New Roman" panose="02020603050405020304" pitchFamily="18" charset="0"/>
              </a:rPr>
              <a:t>Schindler, D.E. et al. 2005. Marine derived nutrients, commercial fisheries, and production of salmon and lake algae in Alaska. Ecology 86: 3225-3231.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42C42E1-7749-4B58-A56B-9FD30C15F837}"/>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7891" name="Slide Number Placeholder 3">
            <a:extLst>
              <a:ext uri="{FF2B5EF4-FFF2-40B4-BE49-F238E27FC236}">
                <a16:creationId xmlns:a16="http://schemas.microsoft.com/office/drawing/2014/main" id="{0DFF6BF7-C3F0-469D-8B01-AFB18942E48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51EFE4-7946-4E6F-A867-CBEAE70CC385}" type="slidenum">
              <a:rPr lang="en-US" altLang="en-US">
                <a:latin typeface="Times New Roman" panose="02020603050405020304" pitchFamily="18" charset="0"/>
                <a:cs typeface="Times New Roman" panose="02020603050405020304" pitchFamily="18" charset="0"/>
              </a:rPr>
              <a:pPr/>
              <a:t>13</a:t>
            </a:fld>
            <a:endParaRPr lang="en-US" altLang="en-US" dirty="0">
              <a:latin typeface="Times New Roman" panose="02020603050405020304" pitchFamily="18" charset="0"/>
              <a:cs typeface="Times New Roman" panose="02020603050405020304" pitchFamily="18" charset="0"/>
            </a:endParaRPr>
          </a:p>
        </p:txBody>
      </p:sp>
      <p:sp>
        <p:nvSpPr>
          <p:cNvPr id="30727" name="Text Box 7">
            <a:extLst>
              <a:ext uri="{FF2B5EF4-FFF2-40B4-BE49-F238E27FC236}">
                <a16:creationId xmlns:a16="http://schemas.microsoft.com/office/drawing/2014/main" id="{7E573BEB-92E5-42EA-9568-BEDB2D8EF47E}"/>
              </a:ext>
            </a:extLst>
          </p:cNvPr>
          <p:cNvSpPr txBox="1">
            <a:spLocks noChangeArrowheads="1"/>
          </p:cNvSpPr>
          <p:nvPr/>
        </p:nvSpPr>
        <p:spPr bwMode="auto">
          <a:xfrm>
            <a:off x="457200" y="457200"/>
            <a:ext cx="39925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(1)</a:t>
            </a:r>
          </a:p>
        </p:txBody>
      </p:sp>
      <p:sp>
        <p:nvSpPr>
          <p:cNvPr id="2" name="TextBox 1">
            <a:extLst>
              <a:ext uri="{FF2B5EF4-FFF2-40B4-BE49-F238E27FC236}">
                <a16:creationId xmlns:a16="http://schemas.microsoft.com/office/drawing/2014/main" id="{C36279F5-64C9-49DD-B090-DA8600D2E682}"/>
              </a:ext>
            </a:extLst>
          </p:cNvPr>
          <p:cNvSpPr txBox="1"/>
          <p:nvPr/>
        </p:nvSpPr>
        <p:spPr>
          <a:xfrm>
            <a:off x="533400" y="1295400"/>
            <a:ext cx="80010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needed simple method to develop escapement goals in data-limited situations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 is to attempt to keep escapements at levels currently observed, and ideally encompass S</a:t>
            </a:r>
            <a:r>
              <a:rPr lang="en-US" sz="2000" baseline="-25000" dirty="0">
                <a:latin typeface="Times New Roman" panose="02020603050405020304" pitchFamily="18" charset="0"/>
                <a:cs typeface="Times New Roman" panose="02020603050405020304" pitchFamily="18" charset="0"/>
              </a:rPr>
              <a:t>MSY</a:t>
            </a:r>
          </a:p>
        </p:txBody>
      </p:sp>
      <p:pic>
        <p:nvPicPr>
          <p:cNvPr id="4" name="Picture 3">
            <a:extLst>
              <a:ext uri="{FF2B5EF4-FFF2-40B4-BE49-F238E27FC236}">
                <a16:creationId xmlns:a16="http://schemas.microsoft.com/office/drawing/2014/main" id="{8AA921E8-79DD-4BF9-8639-BDB9B839B437}"/>
              </a:ext>
            </a:extLst>
          </p:cNvPr>
          <p:cNvPicPr>
            <a:picLocks noChangeAspect="1"/>
          </p:cNvPicPr>
          <p:nvPr/>
        </p:nvPicPr>
        <p:blipFill>
          <a:blip r:embed="rId3"/>
          <a:stretch>
            <a:fillRect/>
          </a:stretch>
        </p:blipFill>
        <p:spPr>
          <a:xfrm>
            <a:off x="2133402" y="3124081"/>
            <a:ext cx="4953198" cy="2971919"/>
          </a:xfrm>
          <a:prstGeom prst="rect">
            <a:avLst/>
          </a:prstGeom>
        </p:spPr>
      </p:pic>
      <p:sp>
        <p:nvSpPr>
          <p:cNvPr id="10" name="Line 3">
            <a:extLst>
              <a:ext uri="{FF2B5EF4-FFF2-40B4-BE49-F238E27FC236}">
                <a16:creationId xmlns:a16="http://schemas.microsoft.com/office/drawing/2014/main" id="{69888743-C104-4A21-8FAA-C129FA48DE60}"/>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17DC124-1FE1-4333-A308-22D8F86453A2}" type="slidenum">
              <a:rPr lang="en-US" altLang="en-US" sz="1400">
                <a:cs typeface="Times New Roman" panose="02020603050405020304" pitchFamily="18" charset="0"/>
              </a:rPr>
              <a:pPr/>
              <a:t>14</a:t>
            </a:fld>
            <a:endParaRPr lang="en-US" altLang="en-US" sz="1400" dirty="0">
              <a:cs typeface="Times New Roman" panose="02020603050405020304" pitchFamily="18" charset="0"/>
            </a:endParaRPr>
          </a:p>
        </p:txBody>
      </p:sp>
      <p:sp>
        <p:nvSpPr>
          <p:cNvPr id="5134" name="Rectangle 26"/>
          <p:cNvSpPr>
            <a:spLocks noChangeArrowheads="1"/>
          </p:cNvSpPr>
          <p:nvPr/>
        </p:nvSpPr>
        <p:spPr bwMode="auto">
          <a:xfrm>
            <a:off x="-152400"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5" name="Rectangle 27"/>
          <p:cNvSpPr>
            <a:spLocks noChangeArrowheads="1"/>
          </p:cNvSpPr>
          <p:nvPr/>
        </p:nvSpPr>
        <p:spPr bwMode="auto">
          <a:xfrm>
            <a:off x="73025"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6" name="Rectangle 28"/>
          <p:cNvSpPr>
            <a:spLocks noChangeArrowheads="1"/>
          </p:cNvSpPr>
          <p:nvPr/>
        </p:nvSpPr>
        <p:spPr bwMode="auto">
          <a:xfrm>
            <a:off x="5067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7" name="Rectangle 29"/>
          <p:cNvSpPr>
            <a:spLocks noChangeArrowheads="1"/>
          </p:cNvSpPr>
          <p:nvPr/>
        </p:nvSpPr>
        <p:spPr bwMode="auto">
          <a:xfrm>
            <a:off x="5448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8" name="Rectangle 30"/>
          <p:cNvSpPr>
            <a:spLocks noChangeArrowheads="1"/>
          </p:cNvSpPr>
          <p:nvPr/>
        </p:nvSpPr>
        <p:spPr bwMode="auto">
          <a:xfrm>
            <a:off x="9063038"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9" name="Rectangle 31"/>
          <p:cNvSpPr>
            <a:spLocks noChangeArrowheads="1"/>
          </p:cNvSpPr>
          <p:nvPr/>
        </p:nvSpPr>
        <p:spPr bwMode="auto">
          <a:xfrm>
            <a:off x="9361488"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0" name="Rectangle 46"/>
          <p:cNvSpPr>
            <a:spLocks noChangeArrowheads="1"/>
          </p:cNvSpPr>
          <p:nvPr/>
        </p:nvSpPr>
        <p:spPr bwMode="auto">
          <a:xfrm>
            <a:off x="9361488" y="6248400"/>
            <a:ext cx="11112"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1" name="Line 47"/>
          <p:cNvSpPr>
            <a:spLocks noChangeShapeType="1"/>
          </p:cNvSpPr>
          <p:nvPr/>
        </p:nvSpPr>
        <p:spPr bwMode="auto">
          <a:xfrm>
            <a:off x="9372600" y="-381000"/>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2" name="Rectangle 48"/>
          <p:cNvSpPr>
            <a:spLocks noChangeArrowheads="1"/>
          </p:cNvSpPr>
          <p:nvPr/>
        </p:nvSpPr>
        <p:spPr bwMode="auto">
          <a:xfrm>
            <a:off x="9372600" y="-381000"/>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3" name="Line 49"/>
          <p:cNvSpPr>
            <a:spLocks noChangeShapeType="1"/>
          </p:cNvSpPr>
          <p:nvPr/>
        </p:nvSpPr>
        <p:spPr bwMode="auto">
          <a:xfrm>
            <a:off x="9372600" y="1968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4" name="Rectangle 50"/>
          <p:cNvSpPr>
            <a:spLocks noChangeArrowheads="1"/>
          </p:cNvSpPr>
          <p:nvPr/>
        </p:nvSpPr>
        <p:spPr bwMode="auto">
          <a:xfrm>
            <a:off x="9372600" y="19685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5" name="Line 51"/>
          <p:cNvSpPr>
            <a:spLocks noChangeShapeType="1"/>
          </p:cNvSpPr>
          <p:nvPr/>
        </p:nvSpPr>
        <p:spPr bwMode="auto">
          <a:xfrm>
            <a:off x="9372600" y="16510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6" name="Rectangle 52"/>
          <p:cNvSpPr>
            <a:spLocks noChangeArrowheads="1"/>
          </p:cNvSpPr>
          <p:nvPr/>
        </p:nvSpPr>
        <p:spPr bwMode="auto">
          <a:xfrm>
            <a:off x="9372600" y="165100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7" name="Line 53"/>
          <p:cNvSpPr>
            <a:spLocks noChangeShapeType="1"/>
          </p:cNvSpPr>
          <p:nvPr/>
        </p:nvSpPr>
        <p:spPr bwMode="auto">
          <a:xfrm>
            <a:off x="9372600" y="242093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8" name="Rectangle 54"/>
          <p:cNvSpPr>
            <a:spLocks noChangeArrowheads="1"/>
          </p:cNvSpPr>
          <p:nvPr/>
        </p:nvSpPr>
        <p:spPr bwMode="auto">
          <a:xfrm>
            <a:off x="9372600" y="242093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9" name="Line 55"/>
          <p:cNvSpPr>
            <a:spLocks noChangeShapeType="1"/>
          </p:cNvSpPr>
          <p:nvPr/>
        </p:nvSpPr>
        <p:spPr bwMode="auto">
          <a:xfrm>
            <a:off x="9372600" y="25908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0" name="Rectangle 56"/>
          <p:cNvSpPr>
            <a:spLocks noChangeArrowheads="1"/>
          </p:cNvSpPr>
          <p:nvPr/>
        </p:nvSpPr>
        <p:spPr bwMode="auto">
          <a:xfrm>
            <a:off x="9372600" y="259080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1" name="Line 57"/>
          <p:cNvSpPr>
            <a:spLocks noChangeShapeType="1"/>
          </p:cNvSpPr>
          <p:nvPr/>
        </p:nvSpPr>
        <p:spPr bwMode="auto">
          <a:xfrm>
            <a:off x="9372600" y="33178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2" name="Rectangle 58"/>
          <p:cNvSpPr>
            <a:spLocks noChangeArrowheads="1"/>
          </p:cNvSpPr>
          <p:nvPr/>
        </p:nvSpPr>
        <p:spPr bwMode="auto">
          <a:xfrm>
            <a:off x="9372600" y="3317875"/>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3" name="Line 59"/>
          <p:cNvSpPr>
            <a:spLocks noChangeShapeType="1"/>
          </p:cNvSpPr>
          <p:nvPr/>
        </p:nvSpPr>
        <p:spPr bwMode="auto">
          <a:xfrm>
            <a:off x="9372600" y="40449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4" name="Rectangle 60"/>
          <p:cNvSpPr>
            <a:spLocks noChangeArrowheads="1"/>
          </p:cNvSpPr>
          <p:nvPr/>
        </p:nvSpPr>
        <p:spPr bwMode="auto">
          <a:xfrm>
            <a:off x="9372600" y="404495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5" name="Line 61"/>
          <p:cNvSpPr>
            <a:spLocks noChangeShapeType="1"/>
          </p:cNvSpPr>
          <p:nvPr/>
        </p:nvSpPr>
        <p:spPr bwMode="auto">
          <a:xfrm>
            <a:off x="9372600" y="47736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6" name="Rectangle 62"/>
          <p:cNvSpPr>
            <a:spLocks noChangeArrowheads="1"/>
          </p:cNvSpPr>
          <p:nvPr/>
        </p:nvSpPr>
        <p:spPr bwMode="auto">
          <a:xfrm>
            <a:off x="9372600" y="47736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7" name="Line 63"/>
          <p:cNvSpPr>
            <a:spLocks noChangeShapeType="1"/>
          </p:cNvSpPr>
          <p:nvPr/>
        </p:nvSpPr>
        <p:spPr bwMode="auto">
          <a:xfrm>
            <a:off x="9372600" y="550068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8" name="Rectangle 64"/>
          <p:cNvSpPr>
            <a:spLocks noChangeArrowheads="1"/>
          </p:cNvSpPr>
          <p:nvPr/>
        </p:nvSpPr>
        <p:spPr bwMode="auto">
          <a:xfrm>
            <a:off x="9372600" y="550068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9" name="Line 65"/>
          <p:cNvSpPr>
            <a:spLocks noChangeShapeType="1"/>
          </p:cNvSpPr>
          <p:nvPr/>
        </p:nvSpPr>
        <p:spPr bwMode="auto">
          <a:xfrm>
            <a:off x="9372600" y="56499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60" name="Rectangle 66"/>
          <p:cNvSpPr>
            <a:spLocks noChangeArrowheads="1"/>
          </p:cNvSpPr>
          <p:nvPr/>
        </p:nvSpPr>
        <p:spPr bwMode="auto">
          <a:xfrm>
            <a:off x="9372600" y="56499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46" name="Text Box 7">
            <a:extLst>
              <a:ext uri="{FF2B5EF4-FFF2-40B4-BE49-F238E27FC236}">
                <a16:creationId xmlns:a16="http://schemas.microsoft.com/office/drawing/2014/main" id="{D02F1C01-44C0-4868-B786-E085C5D913E0}"/>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The Percentile Approach: (2)</a:t>
            </a:r>
          </a:p>
        </p:txBody>
      </p:sp>
      <p:sp>
        <p:nvSpPr>
          <p:cNvPr id="50" name="Footer Placeholder 2">
            <a:extLst>
              <a:ext uri="{FF2B5EF4-FFF2-40B4-BE49-F238E27FC236}">
                <a16:creationId xmlns:a16="http://schemas.microsoft.com/office/drawing/2014/main" id="{48B30A5E-1171-4FB2-A076-86475F378D9E}"/>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5" name="Line 3">
            <a:extLst>
              <a:ext uri="{FF2B5EF4-FFF2-40B4-BE49-F238E27FC236}">
                <a16:creationId xmlns:a16="http://schemas.microsoft.com/office/drawing/2014/main" id="{79A54631-4AB0-4957-9303-2C72D2EAFEB9}"/>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Box 2">
            <a:extLst>
              <a:ext uri="{FF2B5EF4-FFF2-40B4-BE49-F238E27FC236}">
                <a16:creationId xmlns:a16="http://schemas.microsoft.com/office/drawing/2014/main" id="{27AA8A1D-9CA6-468B-BD6B-202AEC64B8FC}"/>
              </a:ext>
            </a:extLst>
          </p:cNvPr>
          <p:cNvSpPr txBox="1"/>
          <p:nvPr/>
        </p:nvSpPr>
        <p:spPr>
          <a:xfrm>
            <a:off x="474664" y="1454527"/>
            <a:ext cx="8194673" cy="4708981"/>
          </a:xfrm>
          <a:prstGeom prst="rect">
            <a:avLst/>
          </a:prstGeom>
          <a:noFill/>
        </p:spPr>
        <p:txBody>
          <a:bodyPr wrap="square" rtlCol="0">
            <a:spAutoFit/>
          </a:bodyPr>
          <a:lstStyle/>
          <a:p>
            <a:pPr marL="342900" indent="-342900">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Originally 4 recommended percentile ranges based on:</a:t>
            </a:r>
          </a:p>
          <a:p>
            <a:pPr marL="97155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perceived harvest rates </a:t>
            </a:r>
          </a:p>
          <a:p>
            <a:pPr marL="971550"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contrast in escapement data</a:t>
            </a:r>
          </a:p>
          <a:p>
            <a:pPr marL="971550" indent="-342900">
              <a:spcAft>
                <a:spcPts val="12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Very popular for establishing SEG and lower bound SEGs</a:t>
            </a:r>
          </a:p>
          <a:p>
            <a:pPr marL="342900" indent="-342900">
              <a:spcAft>
                <a:spcPts val="1200"/>
              </a:spcAf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 well did this approach serve as a proxy for SMSY?</a:t>
            </a:r>
          </a:p>
          <a:p>
            <a:pPr marL="342900" indent="-342900">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evaluated the Percentile Approach:</a:t>
            </a:r>
          </a:p>
          <a:p>
            <a:pPr marL="461963"/>
            <a:r>
              <a:rPr lang="en-US" altLang="en-US" sz="1600" dirty="0">
                <a:solidFill>
                  <a:srgbClr val="000000"/>
                </a:solidFill>
                <a:latin typeface="Times New Roman" panose="02020603050405020304" pitchFamily="18" charset="0"/>
                <a:cs typeface="Times New Roman" panose="02020603050405020304" pitchFamily="18" charset="0"/>
              </a:rPr>
              <a:t>Clark et al. 2014. </a:t>
            </a:r>
            <a:r>
              <a:rPr lang="en-US" sz="1600" dirty="0">
                <a:latin typeface="Times New Roman" panose="02020603050405020304" pitchFamily="18" charset="0"/>
                <a:cs typeface="Times New Roman" panose="02020603050405020304" pitchFamily="18" charset="0"/>
              </a:rPr>
              <a:t>An evaluation of the percentile approach for establishing sustainable escapement goals in lieu of stock productivity information</a:t>
            </a:r>
            <a:r>
              <a:rPr lang="en-US" altLang="en-US" sz="1600" dirty="0">
                <a:solidFill>
                  <a:srgbClr val="000000"/>
                </a:solidFill>
                <a:latin typeface="Times New Roman" panose="02020603050405020304" pitchFamily="18" charset="0"/>
                <a:cs typeface="Times New Roman" panose="02020603050405020304" pitchFamily="18" charset="0"/>
              </a:rPr>
              <a:t>. ADF&amp;G, Fishery Manuscript No. 14-06, Anchorage.</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C9416F1-FE68-4749-8A94-7C49ACA9A941}" type="slidenum">
              <a:rPr lang="en-US" altLang="en-US" sz="1400"/>
              <a:pPr/>
              <a:t>15</a:t>
            </a:fld>
            <a:endParaRPr lang="en-US" altLang="en-US" sz="1400"/>
          </a:p>
        </p:txBody>
      </p:sp>
      <p:sp>
        <p:nvSpPr>
          <p:cNvPr id="3075" name="Rectangle 2"/>
          <p:cNvSpPr>
            <a:spLocks noGrp="1" noChangeArrowheads="1"/>
          </p:cNvSpPr>
          <p:nvPr>
            <p:ph type="title"/>
          </p:nvPr>
        </p:nvSpPr>
        <p:spPr>
          <a:xfrm>
            <a:off x="625475" y="1458268"/>
            <a:ext cx="7772400" cy="461665"/>
          </a:xfrm>
        </p:spPr>
        <p:txBody>
          <a:bodyPr>
            <a:spAutoFit/>
          </a:bodyPr>
          <a:lstStyle/>
          <a:p>
            <a:r>
              <a:rPr lang="en-US" altLang="en-US" sz="2400" b="1" dirty="0">
                <a:latin typeface="Times New Roman" panose="02020603050405020304" pitchFamily="18" charset="0"/>
                <a:cs typeface="Times New Roman" panose="02020603050405020304" pitchFamily="18" charset="0"/>
              </a:rPr>
              <a:t>Results of Evaluation</a:t>
            </a:r>
          </a:p>
        </p:txBody>
      </p:sp>
      <p:sp>
        <p:nvSpPr>
          <p:cNvPr id="3076" name="Rectangle 3"/>
          <p:cNvSpPr>
            <a:spLocks noGrp="1" noChangeArrowheads="1"/>
          </p:cNvSpPr>
          <p:nvPr>
            <p:ph type="body" idx="1"/>
          </p:nvPr>
        </p:nvSpPr>
        <p:spPr>
          <a:xfrm>
            <a:off x="533400" y="2082800"/>
            <a:ext cx="8153400" cy="3216265"/>
          </a:xfrm>
        </p:spPr>
        <p:txBody>
          <a:bodyPr>
            <a:spAutoFit/>
          </a:bodyPr>
          <a:lstStyle/>
          <a:p>
            <a:pPr>
              <a:spcBef>
                <a:spcPts val="0"/>
              </a:spcBef>
              <a:spcAft>
                <a:spcPts val="600"/>
              </a:spcAft>
            </a:pPr>
            <a:r>
              <a:rPr lang="en-US" altLang="en-US" sz="2400" dirty="0">
                <a:latin typeface="Times New Roman" panose="02020603050405020304" pitchFamily="18" charset="0"/>
                <a:cs typeface="Times New Roman" panose="02020603050405020304" pitchFamily="18" charset="0"/>
              </a:rPr>
              <a:t>4 tiers were sub-optimal</a:t>
            </a:r>
          </a:p>
          <a:p>
            <a:pPr marL="966788" lvl="1" indent="-392113">
              <a:spcBef>
                <a:spcPts val="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Upper bound &gt; 75</a:t>
            </a:r>
            <a:r>
              <a:rPr lang="en-US" altLang="en-US" sz="2400" baseline="30000" dirty="0">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percentile too high</a:t>
            </a:r>
          </a:p>
          <a:p>
            <a:pPr marL="966788" lvl="1" indent="-392113">
              <a:spcBef>
                <a:spcPts val="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Lower bound of 25</a:t>
            </a:r>
            <a:r>
              <a:rPr lang="en-US" altLang="en-US" sz="2400" baseline="30000" dirty="0">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percentile greater than necessary</a:t>
            </a:r>
          </a:p>
          <a:p>
            <a:pPr>
              <a:spcBef>
                <a:spcPts val="0"/>
              </a:spcBef>
              <a:spcAft>
                <a:spcPts val="12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Replace 4 tiers with 3 tiers – better proxy of S</a:t>
            </a:r>
            <a:r>
              <a:rPr lang="en-US" altLang="en-US" sz="2400" baseline="-25000" dirty="0">
                <a:latin typeface="Times New Roman" panose="02020603050405020304" pitchFamily="18" charset="0"/>
                <a:cs typeface="Times New Roman" panose="02020603050405020304" pitchFamily="18" charset="0"/>
              </a:rPr>
              <a:t>MSY</a:t>
            </a:r>
            <a:r>
              <a:rPr lang="en-US" altLang="en-US" sz="2400" dirty="0">
                <a:latin typeface="Times New Roman" panose="02020603050405020304" pitchFamily="18" charset="0"/>
                <a:cs typeface="Times New Roman" panose="02020603050405020304" pitchFamily="18" charset="0"/>
              </a:rPr>
              <a:t>, better yields</a:t>
            </a:r>
          </a:p>
          <a:p>
            <a:pPr>
              <a:spcBef>
                <a:spcPts val="0"/>
              </a:spcBef>
              <a:spcAft>
                <a:spcPts val="6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Limitations of Clark et al. (2014)</a:t>
            </a:r>
          </a:p>
          <a:p>
            <a:pPr marL="966788" indent="-392113">
              <a:spcBef>
                <a:spcPts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Ricker, Rating, Age Comp, Parameter Values</a:t>
            </a:r>
          </a:p>
        </p:txBody>
      </p:sp>
      <p:sp>
        <p:nvSpPr>
          <p:cNvPr id="5" name="Text Box 2">
            <a:extLst>
              <a:ext uri="{FF2B5EF4-FFF2-40B4-BE49-F238E27FC236}">
                <a16:creationId xmlns:a16="http://schemas.microsoft.com/office/drawing/2014/main" id="{B6185F85-E36E-4FAD-82E9-97BE575EED17}"/>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(3)</a:t>
            </a:r>
          </a:p>
        </p:txBody>
      </p:sp>
      <p:sp>
        <p:nvSpPr>
          <p:cNvPr id="7" name="Footer Placeholder 2">
            <a:extLst>
              <a:ext uri="{FF2B5EF4-FFF2-40B4-BE49-F238E27FC236}">
                <a16:creationId xmlns:a16="http://schemas.microsoft.com/office/drawing/2014/main" id="{C571FD31-DC81-4799-8EF0-EC8465FF85EC}"/>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8" name="Line 3">
            <a:extLst>
              <a:ext uri="{FF2B5EF4-FFF2-40B4-BE49-F238E27FC236}">
                <a16:creationId xmlns:a16="http://schemas.microsoft.com/office/drawing/2014/main" id="{C5F0CB88-12CA-426B-B65B-22E08CA635DA}"/>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3312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8E4348A-8AD2-44F6-B119-0D9B4B39781B}"/>
              </a:ext>
            </a:extLst>
          </p:cNvPr>
          <p:cNvGraphicFramePr>
            <a:graphicFrameLocks noGrp="1"/>
          </p:cNvGraphicFramePr>
          <p:nvPr>
            <p:extLst>
              <p:ext uri="{D42A27DB-BD31-4B8C-83A1-F6EECF244321}">
                <p14:modId xmlns:p14="http://schemas.microsoft.com/office/powerpoint/2010/main" val="1877011102"/>
              </p:ext>
            </p:extLst>
          </p:nvPr>
        </p:nvGraphicFramePr>
        <p:xfrm>
          <a:off x="457200" y="1600202"/>
          <a:ext cx="8229600" cy="3413760"/>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1673693513"/>
                    </a:ext>
                  </a:extLst>
                </a:gridCol>
                <a:gridCol w="3124200">
                  <a:extLst>
                    <a:ext uri="{9D8B030D-6E8A-4147-A177-3AD203B41FA5}">
                      <a16:colId xmlns:a16="http://schemas.microsoft.com/office/drawing/2014/main" val="2444874296"/>
                    </a:ext>
                  </a:extLst>
                </a:gridCol>
              </a:tblGrid>
              <a:tr h="431323">
                <a:tc>
                  <a:txBody>
                    <a:bodyPr/>
                    <a:lstStyle/>
                    <a:p>
                      <a:pPr marL="0" indent="0" algn="l"/>
                      <a:r>
                        <a:rPr lang="en-US" sz="2400" dirty="0">
                          <a:solidFill>
                            <a:schemeClr val="tx1"/>
                          </a:solidFill>
                          <a:latin typeface="Times New Roman" panose="02020603050405020304" pitchFamily="18" charset="0"/>
                          <a:cs typeface="Times New Roman" panose="02020603050405020304" pitchFamily="18" charset="0"/>
                        </a:rPr>
                        <a:t>Tier</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Percentile Range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488126"/>
                  </a:ext>
                </a:extLst>
              </a:tr>
              <a:tr h="1035176">
                <a:tc>
                  <a:txBody>
                    <a:bodyPr/>
                    <a:lstStyle/>
                    <a:p>
                      <a:pPr marL="339725" indent="-339725">
                        <a:spcAft>
                          <a:spcPts val="0"/>
                        </a:spcAft>
                        <a:buFont typeface="+mj-lt"/>
                        <a:buAutoNum type="arabicPeriod"/>
                        <a:tabLst>
                          <a:tab pos="914400" algn="l"/>
                        </a:tabLst>
                      </a:pPr>
                      <a:r>
                        <a:rPr lang="en-US" altLang="en-US" sz="2200" dirty="0">
                          <a:latin typeface="Times New Roman" panose="02020603050405020304" pitchFamily="18" charset="0"/>
                          <a:cs typeface="Times New Roman" panose="02020603050405020304" pitchFamily="18" charset="0"/>
                        </a:rPr>
                        <a:t>high contrast (&gt; 8)</a:t>
                      </a:r>
                    </a:p>
                    <a:p>
                      <a:pPr marL="339725" indent="0">
                        <a:spcAft>
                          <a:spcPts val="0"/>
                        </a:spcAft>
                        <a:buFont typeface="+mj-lt"/>
                        <a:buNone/>
                        <a:tabLst>
                          <a:tab pos="966788" algn="l"/>
                        </a:tabLst>
                      </a:pPr>
                      <a:r>
                        <a:rPr lang="en-US" altLang="en-US" sz="2200" dirty="0">
                          <a:latin typeface="Times New Roman" panose="02020603050405020304" pitchFamily="18" charset="0"/>
                          <a:cs typeface="Times New Roman" panose="02020603050405020304" pitchFamily="18" charset="0"/>
                        </a:rPr>
                        <a:t>low/moderate harvest (&lt; 0.4) </a:t>
                      </a:r>
                    </a:p>
                    <a:p>
                      <a:pPr marL="339725" indent="0">
                        <a:spcAft>
                          <a:spcPts val="0"/>
                        </a:spcAft>
                        <a:buFont typeface="+mj-lt"/>
                        <a:buNone/>
                        <a:tabLst>
                          <a:tab pos="966788" algn="l"/>
                        </a:tabLst>
                      </a:pPr>
                      <a:r>
                        <a:rPr lang="en-US" altLang="en-US" sz="2200" dirty="0">
                          <a:latin typeface="Times New Roman" panose="02020603050405020304" pitchFamily="18" charset="0"/>
                          <a:cs typeface="Times New Roman" panose="02020603050405020304" pitchFamily="18" charset="0"/>
                        </a:rPr>
                        <a:t>high measurement error</a:t>
                      </a:r>
                      <a:endParaRPr lang="en-US" sz="22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20</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60</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39158784"/>
                  </a:ext>
                </a:extLst>
              </a:tr>
              <a:tr h="1035176">
                <a:tc>
                  <a:txBody>
                    <a:bodyPr/>
                    <a:lstStyle/>
                    <a:p>
                      <a:pPr marL="339725" indent="-339725">
                        <a:buFont typeface="+mj-lt"/>
                        <a:buAutoNum type="arabicPeriod" startAt="2"/>
                        <a:tabLst>
                          <a:tab pos="744538" algn="l"/>
                        </a:tabLst>
                      </a:pPr>
                      <a:r>
                        <a:rPr lang="en-US" altLang="en-US" sz="2200" dirty="0">
                          <a:latin typeface="Times New Roman" panose="02020603050405020304" pitchFamily="18" charset="0"/>
                          <a:cs typeface="Times New Roman" panose="02020603050405020304" pitchFamily="18" charset="0"/>
                        </a:rPr>
                        <a:t>high contrast (&gt; 8) </a:t>
                      </a:r>
                    </a:p>
                    <a:p>
                      <a:pPr marL="339725" indent="0">
                        <a:tabLst>
                          <a:tab pos="914400" algn="l"/>
                        </a:tabLst>
                      </a:pPr>
                      <a:r>
                        <a:rPr lang="en-US" altLang="en-US" sz="2200" dirty="0">
                          <a:latin typeface="Times New Roman" panose="02020603050405020304" pitchFamily="18" charset="0"/>
                          <a:cs typeface="Times New Roman" panose="02020603050405020304" pitchFamily="18" charset="0"/>
                        </a:rPr>
                        <a:t>low/moderate harvest (&lt; 0.4) </a:t>
                      </a:r>
                    </a:p>
                    <a:p>
                      <a:pPr marL="339725" indent="0">
                        <a:tabLst>
                          <a:tab pos="914400" algn="l"/>
                        </a:tabLst>
                      </a:pPr>
                      <a:r>
                        <a:rPr lang="en-US" altLang="en-US" sz="2200" dirty="0">
                          <a:latin typeface="Times New Roman" panose="02020603050405020304" pitchFamily="18" charset="0"/>
                          <a:cs typeface="Times New Roman" panose="02020603050405020304" pitchFamily="18" charset="0"/>
                        </a:rPr>
                        <a:t>low measurement error</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15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050474915"/>
                  </a:ext>
                </a:extLst>
              </a:tr>
              <a:tr h="718872">
                <a:tc>
                  <a:txBody>
                    <a:bodyPr/>
                    <a:lstStyle/>
                    <a:p>
                      <a:pPr marL="339725" indent="-339725">
                        <a:buFont typeface="+mj-lt"/>
                        <a:buAutoNum type="arabicPeriod" startAt="3"/>
                        <a:tabLst>
                          <a:tab pos="627063" algn="l"/>
                        </a:tabLst>
                      </a:pPr>
                      <a:r>
                        <a:rPr lang="en-US" altLang="en-US" sz="2200" dirty="0">
                          <a:latin typeface="Times New Roman" panose="02020603050405020304" pitchFamily="18" charset="0"/>
                          <a:cs typeface="Times New Roman" panose="02020603050405020304" pitchFamily="18" charset="0"/>
                        </a:rPr>
                        <a:t>low contrast (&lt; 8) </a:t>
                      </a:r>
                    </a:p>
                    <a:p>
                      <a:pPr marL="339725" indent="-1588">
                        <a:tabLst>
                          <a:tab pos="914400" algn="l"/>
                        </a:tabLst>
                      </a:pPr>
                      <a:r>
                        <a:rPr lang="en-US" altLang="en-US" sz="2200" dirty="0">
                          <a:latin typeface="Times New Roman" panose="02020603050405020304" pitchFamily="18" charset="0"/>
                          <a:cs typeface="Times New Roman" panose="02020603050405020304" pitchFamily="18" charset="0"/>
                        </a:rPr>
                        <a:t>low/moderate harvest </a:t>
                      </a:r>
                      <a:endParaRPr lang="en-US" sz="2200" dirty="0">
                        <a:solidFill>
                          <a:schemeClr val="tx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65</a:t>
                      </a:r>
                      <a:r>
                        <a:rPr lang="en-US" sz="2200" baseline="30000" dirty="0">
                          <a:solidFill>
                            <a:schemeClr val="tx1"/>
                          </a:solidFill>
                          <a:latin typeface="Times New Roman" panose="02020603050405020304" pitchFamily="18" charset="0"/>
                          <a:cs typeface="Times New Roman" panose="02020603050405020304" pitchFamily="18" charset="0"/>
                        </a:rPr>
                        <a:t>th</a:t>
                      </a:r>
                      <a:endParaRPr lang="en-US" sz="2200" dirty="0">
                        <a:solidFill>
                          <a:schemeClr val="tx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4176842"/>
                  </a:ext>
                </a:extLst>
              </a:tr>
            </a:tbl>
          </a:graphicData>
        </a:graphic>
      </p:graphicFrame>
      <p:sp>
        <p:nvSpPr>
          <p:cNvPr id="5122" name="Slide Number Placeholder 3"/>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17DC124-1FE1-4333-A308-22D8F86453A2}" type="slidenum">
              <a:rPr lang="en-US" altLang="en-US" sz="1400"/>
              <a:pPr/>
              <a:t>16</a:t>
            </a:fld>
            <a:endParaRPr lang="en-US" altLang="en-US" sz="1400"/>
          </a:p>
        </p:txBody>
      </p:sp>
      <p:sp>
        <p:nvSpPr>
          <p:cNvPr id="5125" name="Rectangle 10"/>
          <p:cNvSpPr>
            <a:spLocks noChangeArrowheads="1"/>
          </p:cNvSpPr>
          <p:nvPr/>
        </p:nvSpPr>
        <p:spPr bwMode="auto">
          <a:xfrm>
            <a:off x="457200" y="5360228"/>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b="1" dirty="0">
                <a:solidFill>
                  <a:srgbClr val="FF0000"/>
                </a:solidFill>
                <a:cs typeface="Times New Roman" panose="02020603050405020304" pitchFamily="18" charset="0"/>
              </a:rPr>
              <a:t>Do Not</a:t>
            </a:r>
            <a:r>
              <a:rPr lang="en-US" altLang="en-US" dirty="0">
                <a:cs typeface="Times New Roman" panose="02020603050405020304" pitchFamily="18" charset="0"/>
              </a:rPr>
              <a:t> use percentiles if:</a:t>
            </a:r>
          </a:p>
        </p:txBody>
      </p:sp>
      <p:sp>
        <p:nvSpPr>
          <p:cNvPr id="5133" name="Rectangle 24"/>
          <p:cNvSpPr>
            <a:spLocks noChangeArrowheads="1"/>
          </p:cNvSpPr>
          <p:nvPr/>
        </p:nvSpPr>
        <p:spPr bwMode="auto">
          <a:xfrm>
            <a:off x="2438400" y="1015566"/>
            <a:ext cx="4266424" cy="43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30000"/>
              </a:lnSpc>
            </a:pPr>
            <a:r>
              <a:rPr lang="en-US" altLang="en-US" b="1" dirty="0">
                <a:cs typeface="Times New Roman" panose="02020603050405020304" pitchFamily="18" charset="0"/>
              </a:rPr>
              <a:t>Recommended percentile ranges</a:t>
            </a:r>
          </a:p>
        </p:txBody>
      </p:sp>
      <p:sp>
        <p:nvSpPr>
          <p:cNvPr id="5134" name="Rectangle 26"/>
          <p:cNvSpPr>
            <a:spLocks noChangeArrowheads="1"/>
          </p:cNvSpPr>
          <p:nvPr/>
        </p:nvSpPr>
        <p:spPr bwMode="auto">
          <a:xfrm>
            <a:off x="-152400"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5" name="Rectangle 27"/>
          <p:cNvSpPr>
            <a:spLocks noChangeArrowheads="1"/>
          </p:cNvSpPr>
          <p:nvPr/>
        </p:nvSpPr>
        <p:spPr bwMode="auto">
          <a:xfrm>
            <a:off x="73025"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6" name="Rectangle 28"/>
          <p:cNvSpPr>
            <a:spLocks noChangeArrowheads="1"/>
          </p:cNvSpPr>
          <p:nvPr/>
        </p:nvSpPr>
        <p:spPr bwMode="auto">
          <a:xfrm>
            <a:off x="5067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7" name="Rectangle 29"/>
          <p:cNvSpPr>
            <a:spLocks noChangeArrowheads="1"/>
          </p:cNvSpPr>
          <p:nvPr/>
        </p:nvSpPr>
        <p:spPr bwMode="auto">
          <a:xfrm>
            <a:off x="5448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8" name="Rectangle 30"/>
          <p:cNvSpPr>
            <a:spLocks noChangeArrowheads="1"/>
          </p:cNvSpPr>
          <p:nvPr/>
        </p:nvSpPr>
        <p:spPr bwMode="auto">
          <a:xfrm>
            <a:off x="9063038"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9" name="Rectangle 31"/>
          <p:cNvSpPr>
            <a:spLocks noChangeArrowheads="1"/>
          </p:cNvSpPr>
          <p:nvPr/>
        </p:nvSpPr>
        <p:spPr bwMode="auto">
          <a:xfrm>
            <a:off x="9361488"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0" name="Rectangle 46"/>
          <p:cNvSpPr>
            <a:spLocks noChangeArrowheads="1"/>
          </p:cNvSpPr>
          <p:nvPr/>
        </p:nvSpPr>
        <p:spPr bwMode="auto">
          <a:xfrm>
            <a:off x="9361488" y="6248400"/>
            <a:ext cx="11112"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1" name="Line 47"/>
          <p:cNvSpPr>
            <a:spLocks noChangeShapeType="1"/>
          </p:cNvSpPr>
          <p:nvPr/>
        </p:nvSpPr>
        <p:spPr bwMode="auto">
          <a:xfrm>
            <a:off x="9372600" y="-381000"/>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Rectangle 48"/>
          <p:cNvSpPr>
            <a:spLocks noChangeArrowheads="1"/>
          </p:cNvSpPr>
          <p:nvPr/>
        </p:nvSpPr>
        <p:spPr bwMode="auto">
          <a:xfrm>
            <a:off x="9372600" y="-381000"/>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3" name="Line 49"/>
          <p:cNvSpPr>
            <a:spLocks noChangeShapeType="1"/>
          </p:cNvSpPr>
          <p:nvPr/>
        </p:nvSpPr>
        <p:spPr bwMode="auto">
          <a:xfrm>
            <a:off x="9372600" y="1968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Rectangle 50"/>
          <p:cNvSpPr>
            <a:spLocks noChangeArrowheads="1"/>
          </p:cNvSpPr>
          <p:nvPr/>
        </p:nvSpPr>
        <p:spPr bwMode="auto">
          <a:xfrm>
            <a:off x="9372600" y="19685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5" name="Line 51"/>
          <p:cNvSpPr>
            <a:spLocks noChangeShapeType="1"/>
          </p:cNvSpPr>
          <p:nvPr/>
        </p:nvSpPr>
        <p:spPr bwMode="auto">
          <a:xfrm>
            <a:off x="9372600" y="16510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Rectangle 52"/>
          <p:cNvSpPr>
            <a:spLocks noChangeArrowheads="1"/>
          </p:cNvSpPr>
          <p:nvPr/>
        </p:nvSpPr>
        <p:spPr bwMode="auto">
          <a:xfrm>
            <a:off x="9372600" y="165100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7" name="Line 53"/>
          <p:cNvSpPr>
            <a:spLocks noChangeShapeType="1"/>
          </p:cNvSpPr>
          <p:nvPr/>
        </p:nvSpPr>
        <p:spPr bwMode="auto">
          <a:xfrm>
            <a:off x="9372600" y="242093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Rectangle 54"/>
          <p:cNvSpPr>
            <a:spLocks noChangeArrowheads="1"/>
          </p:cNvSpPr>
          <p:nvPr/>
        </p:nvSpPr>
        <p:spPr bwMode="auto">
          <a:xfrm>
            <a:off x="9372600" y="242093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9" name="Line 55"/>
          <p:cNvSpPr>
            <a:spLocks noChangeShapeType="1"/>
          </p:cNvSpPr>
          <p:nvPr/>
        </p:nvSpPr>
        <p:spPr bwMode="auto">
          <a:xfrm>
            <a:off x="9372600" y="25908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Rectangle 56"/>
          <p:cNvSpPr>
            <a:spLocks noChangeArrowheads="1"/>
          </p:cNvSpPr>
          <p:nvPr/>
        </p:nvSpPr>
        <p:spPr bwMode="auto">
          <a:xfrm>
            <a:off x="9372600" y="259080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1" name="Line 57"/>
          <p:cNvSpPr>
            <a:spLocks noChangeShapeType="1"/>
          </p:cNvSpPr>
          <p:nvPr/>
        </p:nvSpPr>
        <p:spPr bwMode="auto">
          <a:xfrm>
            <a:off x="9372600" y="33178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Rectangle 58"/>
          <p:cNvSpPr>
            <a:spLocks noChangeArrowheads="1"/>
          </p:cNvSpPr>
          <p:nvPr/>
        </p:nvSpPr>
        <p:spPr bwMode="auto">
          <a:xfrm>
            <a:off x="9372600" y="3317875"/>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3" name="Line 59"/>
          <p:cNvSpPr>
            <a:spLocks noChangeShapeType="1"/>
          </p:cNvSpPr>
          <p:nvPr/>
        </p:nvSpPr>
        <p:spPr bwMode="auto">
          <a:xfrm>
            <a:off x="9372600" y="40449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Rectangle 60"/>
          <p:cNvSpPr>
            <a:spLocks noChangeArrowheads="1"/>
          </p:cNvSpPr>
          <p:nvPr/>
        </p:nvSpPr>
        <p:spPr bwMode="auto">
          <a:xfrm>
            <a:off x="9372600" y="404495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5" name="Line 61"/>
          <p:cNvSpPr>
            <a:spLocks noChangeShapeType="1"/>
          </p:cNvSpPr>
          <p:nvPr/>
        </p:nvSpPr>
        <p:spPr bwMode="auto">
          <a:xfrm>
            <a:off x="9372600" y="47736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Rectangle 62"/>
          <p:cNvSpPr>
            <a:spLocks noChangeArrowheads="1"/>
          </p:cNvSpPr>
          <p:nvPr/>
        </p:nvSpPr>
        <p:spPr bwMode="auto">
          <a:xfrm>
            <a:off x="9372600" y="47736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7" name="Line 63"/>
          <p:cNvSpPr>
            <a:spLocks noChangeShapeType="1"/>
          </p:cNvSpPr>
          <p:nvPr/>
        </p:nvSpPr>
        <p:spPr bwMode="auto">
          <a:xfrm>
            <a:off x="9372600" y="550068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Rectangle 64"/>
          <p:cNvSpPr>
            <a:spLocks noChangeArrowheads="1"/>
          </p:cNvSpPr>
          <p:nvPr/>
        </p:nvSpPr>
        <p:spPr bwMode="auto">
          <a:xfrm>
            <a:off x="9372600" y="550068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9" name="Line 65"/>
          <p:cNvSpPr>
            <a:spLocks noChangeShapeType="1"/>
          </p:cNvSpPr>
          <p:nvPr/>
        </p:nvSpPr>
        <p:spPr bwMode="auto">
          <a:xfrm>
            <a:off x="9372600" y="56499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Rectangle 66"/>
          <p:cNvSpPr>
            <a:spLocks noChangeArrowheads="1"/>
          </p:cNvSpPr>
          <p:nvPr/>
        </p:nvSpPr>
        <p:spPr bwMode="auto">
          <a:xfrm>
            <a:off x="9372600" y="56499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 name="Text Box 2">
            <a:extLst>
              <a:ext uri="{FF2B5EF4-FFF2-40B4-BE49-F238E27FC236}">
                <a16:creationId xmlns:a16="http://schemas.microsoft.com/office/drawing/2014/main" id="{6FCDA260-ACDE-453F-A79D-EFFC46DBCA59}"/>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(4)</a:t>
            </a:r>
          </a:p>
        </p:txBody>
      </p:sp>
      <p:sp>
        <p:nvSpPr>
          <p:cNvPr id="44" name="Footer Placeholder 2">
            <a:extLst>
              <a:ext uri="{FF2B5EF4-FFF2-40B4-BE49-F238E27FC236}">
                <a16:creationId xmlns:a16="http://schemas.microsoft.com/office/drawing/2014/main" id="{AA789451-C8DF-4F9E-AD65-A6A2D9D12C7F}"/>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47" name="Line 3">
            <a:extLst>
              <a:ext uri="{FF2B5EF4-FFF2-40B4-BE49-F238E27FC236}">
                <a16:creationId xmlns:a16="http://schemas.microsoft.com/office/drawing/2014/main" id="{3998BDD3-9A44-42D6-A3D4-489DD3304383}"/>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10">
            <a:extLst>
              <a:ext uri="{FF2B5EF4-FFF2-40B4-BE49-F238E27FC236}">
                <a16:creationId xmlns:a16="http://schemas.microsoft.com/office/drawing/2014/main" id="{45C9AACE-0FA8-480B-A325-BC3B51B56071}"/>
              </a:ext>
            </a:extLst>
          </p:cNvPr>
          <p:cNvSpPr>
            <a:spLocks noChangeArrowheads="1"/>
          </p:cNvSpPr>
          <p:nvPr/>
        </p:nvSpPr>
        <p:spPr bwMode="auto">
          <a:xfrm>
            <a:off x="3533775" y="5360228"/>
            <a:ext cx="53816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404813" indent="-174625" algn="l">
              <a:buFont typeface="Arial" panose="020B0604020202020204" pitchFamily="34" charset="0"/>
              <a:buChar char="•"/>
            </a:pPr>
            <a:r>
              <a:rPr lang="en-US" altLang="en-US" sz="2200" dirty="0">
                <a:cs typeface="Times New Roman" panose="02020603050405020304" pitchFamily="18" charset="0"/>
              </a:rPr>
              <a:t>avg. harvest rate </a:t>
            </a:r>
            <a:r>
              <a:rPr lang="en-US" altLang="en-US" sz="2200" u="sng" dirty="0">
                <a:cs typeface="Times New Roman" panose="02020603050405020304" pitchFamily="18" charset="0"/>
              </a:rPr>
              <a:t>&gt;</a:t>
            </a:r>
            <a:r>
              <a:rPr lang="en-US" altLang="en-US" sz="2200" dirty="0">
                <a:cs typeface="Times New Roman" panose="02020603050405020304" pitchFamily="18" charset="0"/>
              </a:rPr>
              <a:t> 0.4</a:t>
            </a:r>
          </a:p>
          <a:p>
            <a:pPr marL="404813" indent="-174625" algn="l">
              <a:buFont typeface="Arial" panose="020B0604020202020204" pitchFamily="34" charset="0"/>
              <a:buChar char="•"/>
            </a:pPr>
            <a:r>
              <a:rPr lang="en-US" altLang="en-US" sz="2200" dirty="0">
                <a:cs typeface="Times New Roman" panose="02020603050405020304" pitchFamily="18" charset="0"/>
              </a:rPr>
              <a:t>very low contrast (&lt; 4) &amp; high meas. error</a:t>
            </a:r>
          </a:p>
        </p:txBody>
      </p:sp>
    </p:spTree>
    <p:extLst>
      <p:ext uri="{BB962C8B-B14F-4D97-AF65-F5344CB8AC3E}">
        <p14:creationId xmlns:p14="http://schemas.microsoft.com/office/powerpoint/2010/main" val="83552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42C42E1-7749-4B58-A56B-9FD30C15F837}"/>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7891" name="Slide Number Placeholder 3">
            <a:extLst>
              <a:ext uri="{FF2B5EF4-FFF2-40B4-BE49-F238E27FC236}">
                <a16:creationId xmlns:a16="http://schemas.microsoft.com/office/drawing/2014/main" id="{0DFF6BF7-C3F0-469D-8B01-AFB18942E48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51EFE4-7946-4E6F-A867-CBEAE70CC385}" type="slidenum">
              <a:rPr lang="en-US" altLang="en-US">
                <a:latin typeface="Times New Roman" panose="02020603050405020304" pitchFamily="18" charset="0"/>
                <a:cs typeface="Times New Roman" panose="02020603050405020304" pitchFamily="18" charset="0"/>
              </a:rPr>
              <a:pPr/>
              <a:t>17</a:t>
            </a:fld>
            <a:endParaRPr lang="en-US" altLang="en-US" dirty="0">
              <a:latin typeface="Times New Roman" panose="02020603050405020304" pitchFamily="18" charset="0"/>
              <a:cs typeface="Times New Roman" panose="02020603050405020304" pitchFamily="18" charset="0"/>
            </a:endParaRPr>
          </a:p>
        </p:txBody>
      </p:sp>
      <p:sp>
        <p:nvSpPr>
          <p:cNvPr id="37899" name="Rectangle 5">
            <a:extLst>
              <a:ext uri="{FF2B5EF4-FFF2-40B4-BE49-F238E27FC236}">
                <a16:creationId xmlns:a16="http://schemas.microsoft.com/office/drawing/2014/main" id="{FEE3FB87-04C8-4F75-8C6B-472F7799D389}"/>
              </a:ext>
            </a:extLst>
          </p:cNvPr>
          <p:cNvSpPr>
            <a:spLocks noChangeArrowheads="1"/>
          </p:cNvSpPr>
          <p:nvPr/>
        </p:nvSpPr>
        <p:spPr bwMode="auto">
          <a:xfrm>
            <a:off x="838200" y="5667375"/>
            <a:ext cx="508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0" name="Rectangle 6">
            <a:extLst>
              <a:ext uri="{FF2B5EF4-FFF2-40B4-BE49-F238E27FC236}">
                <a16:creationId xmlns:a16="http://schemas.microsoft.com/office/drawing/2014/main" id="{B35CD358-F950-4ABF-A934-60024812F1F9}"/>
              </a:ext>
            </a:extLst>
          </p:cNvPr>
          <p:cNvSpPr>
            <a:spLocks noChangeArrowheads="1"/>
          </p:cNvSpPr>
          <p:nvPr/>
        </p:nvSpPr>
        <p:spPr bwMode="auto">
          <a:xfrm>
            <a:off x="381000" y="5562600"/>
            <a:ext cx="287721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rgbClr val="000000"/>
                </a:solidFill>
                <a:latin typeface="Times New Roman" panose="02020603050405020304" pitchFamily="18" charset="0"/>
                <a:cs typeface="Arial" panose="020B0604020202020204" pitchFamily="34" charset="0"/>
              </a:rPr>
              <a:t>Ericksen, R.P., and S.A. McPherson. 2004. Optimal production of Chinook salmon from the </a:t>
            </a:r>
            <a:r>
              <a:rPr lang="en-US" altLang="en-US" sz="1200" dirty="0" err="1">
                <a:solidFill>
                  <a:srgbClr val="000000"/>
                </a:solidFill>
                <a:latin typeface="Times New Roman" panose="02020603050405020304" pitchFamily="18" charset="0"/>
                <a:cs typeface="Arial" panose="020B0604020202020204" pitchFamily="34" charset="0"/>
              </a:rPr>
              <a:t>Chilkat</a:t>
            </a:r>
            <a:r>
              <a:rPr lang="en-US" altLang="en-US" sz="1200" dirty="0">
                <a:solidFill>
                  <a:srgbClr val="000000"/>
                </a:solidFill>
                <a:latin typeface="Times New Roman" panose="02020603050405020304" pitchFamily="18" charset="0"/>
                <a:cs typeface="Arial" panose="020B0604020202020204" pitchFamily="34" charset="0"/>
              </a:rPr>
              <a:t> River. ADF&amp;G, Fishery Manuscript No. 04-01, Anchorage.</a:t>
            </a:r>
            <a:endParaRPr lang="en-US" altLang="en-US" sz="1200" dirty="0">
              <a:latin typeface="Times New Roman" panose="02020603050405020304" pitchFamily="18" charset="0"/>
            </a:endParaRPr>
          </a:p>
        </p:txBody>
      </p:sp>
      <p:sp>
        <p:nvSpPr>
          <p:cNvPr id="30727" name="Text Box 7">
            <a:extLst>
              <a:ext uri="{FF2B5EF4-FFF2-40B4-BE49-F238E27FC236}">
                <a16:creationId xmlns:a16="http://schemas.microsoft.com/office/drawing/2014/main" id="{7E573BEB-92E5-42EA-9568-BEDB2D8EF47E}"/>
              </a:ext>
            </a:extLst>
          </p:cNvPr>
          <p:cNvSpPr txBox="1">
            <a:spLocks noChangeArrowheads="1"/>
          </p:cNvSpPr>
          <p:nvPr/>
        </p:nvSpPr>
        <p:spPr bwMode="auto">
          <a:xfrm>
            <a:off x="457200" y="457200"/>
            <a:ext cx="5795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(5) – an example</a:t>
            </a:r>
          </a:p>
        </p:txBody>
      </p:sp>
      <p:sp>
        <p:nvSpPr>
          <p:cNvPr id="37898" name="Text Box 10">
            <a:extLst>
              <a:ext uri="{FF2B5EF4-FFF2-40B4-BE49-F238E27FC236}">
                <a16:creationId xmlns:a16="http://schemas.microsoft.com/office/drawing/2014/main" id="{8C327263-28AB-4B94-826D-C1E979823EF0}"/>
              </a:ext>
            </a:extLst>
          </p:cNvPr>
          <p:cNvSpPr txBox="1">
            <a:spLocks noChangeArrowheads="1"/>
          </p:cNvSpPr>
          <p:nvPr/>
        </p:nvSpPr>
        <p:spPr bwMode="auto">
          <a:xfrm>
            <a:off x="457200" y="1127125"/>
            <a:ext cx="2015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latin typeface="Times New Roman" panose="02020603050405020304" pitchFamily="18" charset="0"/>
              </a:rPr>
              <a:t>Chilkat</a:t>
            </a:r>
            <a:r>
              <a:rPr lang="en-US" altLang="en-US" sz="2000" b="1" dirty="0">
                <a:latin typeface="Times New Roman" panose="02020603050405020304" pitchFamily="18" charset="0"/>
              </a:rPr>
              <a:t> Chinook</a:t>
            </a:r>
          </a:p>
        </p:txBody>
      </p:sp>
      <p:pic>
        <p:nvPicPr>
          <p:cNvPr id="2" name="Picture 1">
            <a:extLst>
              <a:ext uri="{FF2B5EF4-FFF2-40B4-BE49-F238E27FC236}">
                <a16:creationId xmlns:a16="http://schemas.microsoft.com/office/drawing/2014/main" id="{A64C3008-F4C4-4315-AC27-F3C72CC658DE}"/>
              </a:ext>
            </a:extLst>
          </p:cNvPr>
          <p:cNvPicPr>
            <a:picLocks noChangeAspect="1"/>
          </p:cNvPicPr>
          <p:nvPr/>
        </p:nvPicPr>
        <p:blipFill>
          <a:blip r:embed="rId3"/>
          <a:stretch>
            <a:fillRect/>
          </a:stretch>
        </p:blipFill>
        <p:spPr>
          <a:xfrm>
            <a:off x="1033693" y="1568427"/>
            <a:ext cx="2362034" cy="3834548"/>
          </a:xfrm>
          <a:prstGeom prst="rect">
            <a:avLst/>
          </a:prstGeom>
        </p:spPr>
      </p:pic>
      <p:sp>
        <p:nvSpPr>
          <p:cNvPr id="3" name="Arrow: Right 2">
            <a:extLst>
              <a:ext uri="{FF2B5EF4-FFF2-40B4-BE49-F238E27FC236}">
                <a16:creationId xmlns:a16="http://schemas.microsoft.com/office/drawing/2014/main" id="{BE17D9A2-8019-49CD-843B-57FAA8B96874}"/>
              </a:ext>
            </a:extLst>
          </p:cNvPr>
          <p:cNvSpPr/>
          <p:nvPr/>
        </p:nvSpPr>
        <p:spPr>
          <a:xfrm>
            <a:off x="3967227" y="3219008"/>
            <a:ext cx="1219200" cy="533386"/>
          </a:xfrm>
          <a:prstGeom prst="rightArrow">
            <a:avLst/>
          </a:prstGeom>
          <a:solidFill>
            <a:schemeClr val="accent5">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BE85C0-1DE0-435F-AF0D-9AD4BDFB8DFE}"/>
              </a:ext>
            </a:extLst>
          </p:cNvPr>
          <p:cNvPicPr>
            <a:picLocks noChangeAspect="1"/>
          </p:cNvPicPr>
          <p:nvPr/>
        </p:nvPicPr>
        <p:blipFill>
          <a:blip r:embed="rId4"/>
          <a:stretch>
            <a:fillRect/>
          </a:stretch>
        </p:blipFill>
        <p:spPr>
          <a:xfrm>
            <a:off x="5757927" y="1295400"/>
            <a:ext cx="2395473" cy="4380602"/>
          </a:xfrm>
          <a:prstGeom prst="rect">
            <a:avLst/>
          </a:prstGeom>
        </p:spPr>
      </p:pic>
      <p:sp>
        <p:nvSpPr>
          <p:cNvPr id="17" name="Line 3">
            <a:extLst>
              <a:ext uri="{FF2B5EF4-FFF2-40B4-BE49-F238E27FC236}">
                <a16:creationId xmlns:a16="http://schemas.microsoft.com/office/drawing/2014/main" id="{D7AAB154-D08D-4BA0-B2DB-92AA2F4387AB}"/>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a:extLst>
              <a:ext uri="{FF2B5EF4-FFF2-40B4-BE49-F238E27FC236}">
                <a16:creationId xmlns:a16="http://schemas.microsoft.com/office/drawing/2014/main" id="{F414CD3E-759D-4F79-A98B-E39F3F7ADDDF}"/>
              </a:ext>
            </a:extLst>
          </p:cNvPr>
          <p:cNvSpPr txBox="1"/>
          <p:nvPr/>
        </p:nvSpPr>
        <p:spPr>
          <a:xfrm>
            <a:off x="3886200" y="4583668"/>
            <a:ext cx="1447832" cy="369332"/>
          </a:xfrm>
          <a:prstGeom prst="rect">
            <a:avLst/>
          </a:prstGeom>
          <a:noFill/>
        </p:spPr>
        <p:txBody>
          <a:bodyPr wrap="none" rtlCol="0">
            <a:spAutoFit/>
          </a:bodyPr>
          <a:lstStyle/>
          <a:p>
            <a:r>
              <a:rPr lang="en-US" dirty="0"/>
              <a:t>Contrast = 4</a:t>
            </a:r>
          </a:p>
        </p:txBody>
      </p:sp>
      <p:sp>
        <p:nvSpPr>
          <p:cNvPr id="4" name="TextBox 3">
            <a:extLst>
              <a:ext uri="{FF2B5EF4-FFF2-40B4-BE49-F238E27FC236}">
                <a16:creationId xmlns:a16="http://schemas.microsoft.com/office/drawing/2014/main" id="{73ED450E-E5FE-44BA-898C-25595A08CDD2}"/>
              </a:ext>
            </a:extLst>
          </p:cNvPr>
          <p:cNvSpPr txBox="1"/>
          <p:nvPr/>
        </p:nvSpPr>
        <p:spPr>
          <a:xfrm>
            <a:off x="3810000" y="2514600"/>
            <a:ext cx="1467068" cy="646331"/>
          </a:xfrm>
          <a:prstGeom prst="rect">
            <a:avLst/>
          </a:prstGeom>
          <a:noFill/>
        </p:spPr>
        <p:txBody>
          <a:bodyPr wrap="none" rtlCol="0">
            <a:spAutoFit/>
          </a:bodyPr>
          <a:lstStyle/>
          <a:p>
            <a:pPr algn="ctr"/>
            <a:r>
              <a:rPr lang="en-US" dirty="0"/>
              <a:t>Order </a:t>
            </a:r>
          </a:p>
          <a:p>
            <a:pPr algn="ctr"/>
            <a:r>
              <a:rPr lang="en-US" dirty="0"/>
              <a:t>Escapement</a:t>
            </a:r>
          </a:p>
        </p:txBody>
      </p:sp>
    </p:spTree>
    <p:extLst>
      <p:ext uri="{BB962C8B-B14F-4D97-AF65-F5344CB8AC3E}">
        <p14:creationId xmlns:p14="http://schemas.microsoft.com/office/powerpoint/2010/main" val="424592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 name="Footer Placeholder 2">
            <a:extLst>
              <a:ext uri="{FF2B5EF4-FFF2-40B4-BE49-F238E27FC236}">
                <a16:creationId xmlns:a16="http://schemas.microsoft.com/office/drawing/2014/main" id="{D6B137A4-AFB2-488A-BAEB-BC7ADB94F6A3}"/>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3113" name="Slide Number Placeholder 3">
            <a:extLst>
              <a:ext uri="{FF2B5EF4-FFF2-40B4-BE49-F238E27FC236}">
                <a16:creationId xmlns:a16="http://schemas.microsoft.com/office/drawing/2014/main" id="{E4EF67B1-A08B-4471-9AE6-35EB89B6E08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B7AC1-DABA-4D88-9F5A-AC7BF91C5025}" type="slidenum">
              <a:rPr lang="en-US" altLang="en-US">
                <a:latin typeface="Times New Roman" panose="02020603050405020304" pitchFamily="18" charset="0"/>
                <a:cs typeface="Times New Roman" panose="02020603050405020304" pitchFamily="18" charset="0"/>
              </a:rPr>
              <a:pPr/>
              <a:t>18</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72E78007-1AC7-451C-B9DF-5AEF32FFB0F2}"/>
              </a:ext>
            </a:extLst>
          </p:cNvPr>
          <p:cNvGrpSpPr>
            <a:grpSpLocks noChangeAspect="1"/>
          </p:cNvGrpSpPr>
          <p:nvPr/>
        </p:nvGrpSpPr>
        <p:grpSpPr bwMode="auto">
          <a:xfrm>
            <a:off x="533400" y="244475"/>
            <a:ext cx="8283576" cy="5927725"/>
            <a:chOff x="480" y="346"/>
            <a:chExt cx="5218" cy="3734"/>
          </a:xfrm>
        </p:grpSpPr>
        <p:cxnSp>
          <p:nvCxnSpPr>
            <p:cNvPr id="3076" name="_s3076">
              <a:extLst>
                <a:ext uri="{FF2B5EF4-FFF2-40B4-BE49-F238E27FC236}">
                  <a16:creationId xmlns:a16="http://schemas.microsoft.com/office/drawing/2014/main" id="{3E0616E7-5047-47A5-8151-C9BEC6542D64}"/>
                </a:ext>
              </a:extLst>
            </p:cNvPr>
            <p:cNvCxnSpPr>
              <a:cxnSpLocks noChangeShapeType="1"/>
              <a:stCxn id="20" idx="1"/>
              <a:endCxn id="11" idx="2"/>
            </p:cNvCxnSpPr>
            <p:nvPr/>
          </p:nvCxnSpPr>
          <p:spPr bwMode="auto">
            <a:xfrm rot="10800000">
              <a:off x="4961" y="2304"/>
              <a:ext cx="127" cy="936"/>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7" name="_s3077">
              <a:extLst>
                <a:ext uri="{FF2B5EF4-FFF2-40B4-BE49-F238E27FC236}">
                  <a16:creationId xmlns:a16="http://schemas.microsoft.com/office/drawing/2014/main" id="{2433A8D4-DC4F-415B-B81E-C02D0E99F140}"/>
                </a:ext>
              </a:extLst>
            </p:cNvPr>
            <p:cNvCxnSpPr>
              <a:cxnSpLocks noChangeShapeType="1"/>
              <a:stCxn id="19" idx="3"/>
              <a:endCxn id="8" idx="2"/>
            </p:cNvCxnSpPr>
            <p:nvPr/>
          </p:nvCxnSpPr>
          <p:spPr bwMode="auto">
            <a:xfrm flipV="1">
              <a:off x="2674" y="2304"/>
              <a:ext cx="126" cy="935"/>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8" name="_s3078">
              <a:extLst>
                <a:ext uri="{FF2B5EF4-FFF2-40B4-BE49-F238E27FC236}">
                  <a16:creationId xmlns:a16="http://schemas.microsoft.com/office/drawing/2014/main" id="{2E32AF59-6635-4581-9F04-FECCCCA77AAA}"/>
                </a:ext>
              </a:extLst>
            </p:cNvPr>
            <p:cNvCxnSpPr>
              <a:cxnSpLocks noChangeShapeType="1"/>
              <a:stCxn id="18" idx="3"/>
              <a:endCxn id="8" idx="2"/>
            </p:cNvCxnSpPr>
            <p:nvPr/>
          </p:nvCxnSpPr>
          <p:spPr bwMode="auto">
            <a:xfrm flipV="1">
              <a:off x="2674" y="2304"/>
              <a:ext cx="126"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9" name="_s3079">
              <a:extLst>
                <a:ext uri="{FF2B5EF4-FFF2-40B4-BE49-F238E27FC236}">
                  <a16:creationId xmlns:a16="http://schemas.microsoft.com/office/drawing/2014/main" id="{1E4CF822-FF12-4AAA-8C68-59A6A0AC6290}"/>
                </a:ext>
              </a:extLst>
            </p:cNvPr>
            <p:cNvCxnSpPr>
              <a:cxnSpLocks noChangeShapeType="1"/>
              <a:stCxn id="17" idx="1"/>
              <a:endCxn id="11" idx="2"/>
            </p:cNvCxnSpPr>
            <p:nvPr/>
          </p:nvCxnSpPr>
          <p:spPr bwMode="auto">
            <a:xfrm rot="10800000">
              <a:off x="4961" y="2304"/>
              <a:ext cx="127"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0" name="_s3080">
              <a:extLst>
                <a:ext uri="{FF2B5EF4-FFF2-40B4-BE49-F238E27FC236}">
                  <a16:creationId xmlns:a16="http://schemas.microsoft.com/office/drawing/2014/main" id="{40AF06AD-B7C9-47B9-B5B9-E7F1704E7C34}"/>
                </a:ext>
              </a:extLst>
            </p:cNvPr>
            <p:cNvCxnSpPr>
              <a:cxnSpLocks noChangeShapeType="1"/>
              <a:stCxn id="16" idx="0"/>
              <a:endCxn id="10" idx="2"/>
            </p:cNvCxnSpPr>
            <p:nvPr/>
          </p:nvCxnSpPr>
          <p:spPr bwMode="auto">
            <a:xfrm rot="5400000" flipH="1" flipV="1">
              <a:off x="4205" y="2354"/>
              <a:ext cx="100"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1" name="_s3081">
              <a:extLst>
                <a:ext uri="{FF2B5EF4-FFF2-40B4-BE49-F238E27FC236}">
                  <a16:creationId xmlns:a16="http://schemas.microsoft.com/office/drawing/2014/main" id="{2FF08615-FC39-4E79-83B8-C8C0EADBBE50}"/>
                </a:ext>
              </a:extLst>
            </p:cNvPr>
            <p:cNvCxnSpPr>
              <a:cxnSpLocks noChangeShapeType="1"/>
              <a:stCxn id="15" idx="0"/>
              <a:endCxn id="9" idx="2"/>
            </p:cNvCxnSpPr>
            <p:nvPr/>
          </p:nvCxnSpPr>
          <p:spPr bwMode="auto">
            <a:xfrm rot="5400000" flipH="1" flipV="1">
              <a:off x="3487" y="2352"/>
              <a:ext cx="96" cy="0"/>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2" name="_s3082">
              <a:extLst>
                <a:ext uri="{FF2B5EF4-FFF2-40B4-BE49-F238E27FC236}">
                  <a16:creationId xmlns:a16="http://schemas.microsoft.com/office/drawing/2014/main" id="{BB7401CA-A7A1-4308-95E5-B74489E9BEAC}"/>
                </a:ext>
              </a:extLst>
            </p:cNvPr>
            <p:cNvCxnSpPr>
              <a:cxnSpLocks noChangeShapeType="1"/>
              <a:stCxn id="14" idx="3"/>
              <a:endCxn id="7" idx="2"/>
            </p:cNvCxnSpPr>
            <p:nvPr/>
          </p:nvCxnSpPr>
          <p:spPr bwMode="auto">
            <a:xfrm flipV="1">
              <a:off x="1870" y="2304"/>
              <a:ext cx="129" cy="1514"/>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3" name="_s3083">
              <a:extLst>
                <a:ext uri="{FF2B5EF4-FFF2-40B4-BE49-F238E27FC236}">
                  <a16:creationId xmlns:a16="http://schemas.microsoft.com/office/drawing/2014/main" id="{EA254FBE-5A31-479F-B697-97EF4B672E62}"/>
                </a:ext>
              </a:extLst>
            </p:cNvPr>
            <p:cNvCxnSpPr>
              <a:cxnSpLocks noChangeShapeType="1"/>
              <a:stCxn id="13" idx="3"/>
              <a:endCxn id="7" idx="2"/>
            </p:cNvCxnSpPr>
            <p:nvPr/>
          </p:nvCxnSpPr>
          <p:spPr bwMode="auto">
            <a:xfrm flipV="1">
              <a:off x="1872" y="2304"/>
              <a:ext cx="127"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4" name="_s3084">
              <a:extLst>
                <a:ext uri="{FF2B5EF4-FFF2-40B4-BE49-F238E27FC236}">
                  <a16:creationId xmlns:a16="http://schemas.microsoft.com/office/drawing/2014/main" id="{3972C07F-0733-499E-A3E7-76F7A596955E}"/>
                </a:ext>
              </a:extLst>
            </p:cNvPr>
            <p:cNvCxnSpPr>
              <a:cxnSpLocks noChangeShapeType="1"/>
              <a:stCxn id="12" idx="3"/>
              <a:endCxn id="6" idx="2"/>
            </p:cNvCxnSpPr>
            <p:nvPr/>
          </p:nvCxnSpPr>
          <p:spPr bwMode="auto">
            <a:xfrm flipV="1">
              <a:off x="1089" y="2304"/>
              <a:ext cx="103"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5" name="_s3085">
              <a:extLst>
                <a:ext uri="{FF2B5EF4-FFF2-40B4-BE49-F238E27FC236}">
                  <a16:creationId xmlns:a16="http://schemas.microsoft.com/office/drawing/2014/main" id="{3747DA89-2D37-45BE-9C2A-69B2C7101E16}"/>
                </a:ext>
              </a:extLst>
            </p:cNvPr>
            <p:cNvCxnSpPr>
              <a:cxnSpLocks noChangeShapeType="1"/>
              <a:stCxn id="11" idx="0"/>
              <a:endCxn id="5" idx="2"/>
            </p:cNvCxnSpPr>
            <p:nvPr/>
          </p:nvCxnSpPr>
          <p:spPr bwMode="auto">
            <a:xfrm rot="16200000" flipV="1">
              <a:off x="4512" y="1328"/>
              <a:ext cx="192" cy="704"/>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6" name="_s3086">
              <a:extLst>
                <a:ext uri="{FF2B5EF4-FFF2-40B4-BE49-F238E27FC236}">
                  <a16:creationId xmlns:a16="http://schemas.microsoft.com/office/drawing/2014/main" id="{7E3C984A-9147-447E-B7D2-71CB533B8EAF}"/>
                </a:ext>
              </a:extLst>
            </p:cNvPr>
            <p:cNvCxnSpPr>
              <a:cxnSpLocks noChangeShapeType="1"/>
              <a:stCxn id="10" idx="0"/>
              <a:endCxn id="5" idx="2"/>
            </p:cNvCxnSpPr>
            <p:nvPr/>
          </p:nvCxnSpPr>
          <p:spPr bwMode="auto">
            <a:xfrm rot="5400000" flipH="1" flipV="1">
              <a:off x="4160" y="1680"/>
              <a:ext cx="192"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7" name="_s3087">
              <a:extLst>
                <a:ext uri="{FF2B5EF4-FFF2-40B4-BE49-F238E27FC236}">
                  <a16:creationId xmlns:a16="http://schemas.microsoft.com/office/drawing/2014/main" id="{47519875-1096-4546-8F22-328D96C6A834}"/>
                </a:ext>
              </a:extLst>
            </p:cNvPr>
            <p:cNvCxnSpPr>
              <a:cxnSpLocks noChangeShapeType="1"/>
              <a:stCxn id="9" idx="0"/>
              <a:endCxn id="5" idx="2"/>
            </p:cNvCxnSpPr>
            <p:nvPr/>
          </p:nvCxnSpPr>
          <p:spPr bwMode="auto">
            <a:xfrm rot="5400000" flipH="1" flipV="1">
              <a:off x="3800" y="1320"/>
              <a:ext cx="192" cy="72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8" name="_s3088">
              <a:extLst>
                <a:ext uri="{FF2B5EF4-FFF2-40B4-BE49-F238E27FC236}">
                  <a16:creationId xmlns:a16="http://schemas.microsoft.com/office/drawing/2014/main" id="{765DC4DE-D224-41E4-9CE8-248D93F3E86D}"/>
                </a:ext>
              </a:extLst>
            </p:cNvPr>
            <p:cNvCxnSpPr>
              <a:cxnSpLocks noChangeShapeType="1"/>
              <a:stCxn id="8" idx="0"/>
              <a:endCxn id="4" idx="2"/>
            </p:cNvCxnSpPr>
            <p:nvPr/>
          </p:nvCxnSpPr>
          <p:spPr bwMode="auto">
            <a:xfrm rot="16200000" flipV="1">
              <a:off x="2305" y="1281"/>
              <a:ext cx="192" cy="79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9" name="_s3089">
              <a:extLst>
                <a:ext uri="{FF2B5EF4-FFF2-40B4-BE49-F238E27FC236}">
                  <a16:creationId xmlns:a16="http://schemas.microsoft.com/office/drawing/2014/main" id="{8EDF8B87-E0B9-4FF6-985E-25BC720447E1}"/>
                </a:ext>
              </a:extLst>
            </p:cNvPr>
            <p:cNvCxnSpPr>
              <a:cxnSpLocks noChangeShapeType="1"/>
              <a:stCxn id="7" idx="0"/>
              <a:endCxn id="4" idx="2"/>
            </p:cNvCxnSpPr>
            <p:nvPr/>
          </p:nvCxnSpPr>
          <p:spPr bwMode="auto">
            <a:xfrm rot="5400000" flipH="1" flipV="1">
              <a:off x="1904" y="1679"/>
              <a:ext cx="192" cy="2"/>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0" name="_s3090">
              <a:extLst>
                <a:ext uri="{FF2B5EF4-FFF2-40B4-BE49-F238E27FC236}">
                  <a16:creationId xmlns:a16="http://schemas.microsoft.com/office/drawing/2014/main" id="{42445B66-3BA7-42AF-9DD2-DF671386C6A1}"/>
                </a:ext>
              </a:extLst>
            </p:cNvPr>
            <p:cNvCxnSpPr>
              <a:cxnSpLocks noChangeShapeType="1"/>
              <a:stCxn id="6" idx="0"/>
              <a:endCxn id="4" idx="2"/>
            </p:cNvCxnSpPr>
            <p:nvPr/>
          </p:nvCxnSpPr>
          <p:spPr bwMode="auto">
            <a:xfrm rot="5400000" flipH="1" flipV="1">
              <a:off x="1500" y="1275"/>
              <a:ext cx="192" cy="80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1" name="_s3091">
              <a:extLst>
                <a:ext uri="{FF2B5EF4-FFF2-40B4-BE49-F238E27FC236}">
                  <a16:creationId xmlns:a16="http://schemas.microsoft.com/office/drawing/2014/main" id="{0362299D-87EC-4B84-B49B-041B38E3F0F9}"/>
                </a:ext>
              </a:extLst>
            </p:cNvPr>
            <p:cNvCxnSpPr>
              <a:cxnSpLocks noChangeShapeType="1"/>
              <a:stCxn id="5" idx="0"/>
              <a:endCxn id="3" idx="2"/>
            </p:cNvCxnSpPr>
            <p:nvPr/>
          </p:nvCxnSpPr>
          <p:spPr bwMode="auto">
            <a:xfrm rot="16200000" flipV="1">
              <a:off x="3614" y="415"/>
              <a:ext cx="184" cy="110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2" name="_s3092">
              <a:extLst>
                <a:ext uri="{FF2B5EF4-FFF2-40B4-BE49-F238E27FC236}">
                  <a16:creationId xmlns:a16="http://schemas.microsoft.com/office/drawing/2014/main" id="{7F585AFF-21A9-45DC-9BB3-B384334CCF5F}"/>
                </a:ext>
              </a:extLst>
            </p:cNvPr>
            <p:cNvCxnSpPr>
              <a:cxnSpLocks noChangeShapeType="1"/>
              <a:stCxn id="4" idx="0"/>
              <a:endCxn id="3" idx="2"/>
            </p:cNvCxnSpPr>
            <p:nvPr/>
          </p:nvCxnSpPr>
          <p:spPr bwMode="auto">
            <a:xfrm rot="5400000" flipH="1" flipV="1">
              <a:off x="2486" y="388"/>
              <a:ext cx="184" cy="1154"/>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3093">
              <a:extLst>
                <a:ext uri="{FF2B5EF4-FFF2-40B4-BE49-F238E27FC236}">
                  <a16:creationId xmlns:a16="http://schemas.microsoft.com/office/drawing/2014/main" id="{CA71EE7A-C239-4520-834C-29A0827C76D6}"/>
                </a:ext>
              </a:extLst>
            </p:cNvPr>
            <p:cNvSpPr>
              <a:spLocks noChangeArrowheads="1"/>
            </p:cNvSpPr>
            <p:nvPr/>
          </p:nvSpPr>
          <p:spPr bwMode="auto">
            <a:xfrm>
              <a:off x="2818" y="346"/>
              <a:ext cx="67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FEW Catch data</a:t>
              </a:r>
            </a:p>
          </p:txBody>
        </p:sp>
        <p:sp>
          <p:nvSpPr>
            <p:cNvPr id="4" name="_s3094">
              <a:extLst>
                <a:ext uri="{FF2B5EF4-FFF2-40B4-BE49-F238E27FC236}">
                  <a16:creationId xmlns:a16="http://schemas.microsoft.com/office/drawing/2014/main" id="{73609068-A378-4084-9036-73774DF4221F}"/>
                </a:ext>
              </a:extLst>
            </p:cNvPr>
            <p:cNvSpPr>
              <a:spLocks noChangeArrowheads="1"/>
            </p:cNvSpPr>
            <p:nvPr/>
          </p:nvSpPr>
          <p:spPr bwMode="auto">
            <a:xfrm>
              <a:off x="1684" y="1057"/>
              <a:ext cx="63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“lake” sockeye</a:t>
              </a:r>
            </a:p>
          </p:txBody>
        </p:sp>
        <p:sp>
          <p:nvSpPr>
            <p:cNvPr id="5" name="_s3095">
              <a:extLst>
                <a:ext uri="{FF2B5EF4-FFF2-40B4-BE49-F238E27FC236}">
                  <a16:creationId xmlns:a16="http://schemas.microsoft.com/office/drawing/2014/main" id="{86DE35A5-ECD9-45EC-AF9E-BD16D90E6453}"/>
                </a:ext>
              </a:extLst>
            </p:cNvPr>
            <p:cNvSpPr>
              <a:spLocks noChangeArrowheads="1"/>
            </p:cNvSpPr>
            <p:nvPr/>
          </p:nvSpPr>
          <p:spPr bwMode="auto">
            <a:xfrm>
              <a:off x="3939" y="1057"/>
              <a:ext cx="63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Pinks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Chums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“river” sockeye</a:t>
              </a:r>
            </a:p>
          </p:txBody>
        </p:sp>
        <p:sp>
          <p:nvSpPr>
            <p:cNvPr id="6" name="_s3096">
              <a:extLst>
                <a:ext uri="{FF2B5EF4-FFF2-40B4-BE49-F238E27FC236}">
                  <a16:creationId xmlns:a16="http://schemas.microsoft.com/office/drawing/2014/main" id="{8E3AA050-EAE3-43B7-9CD2-491B6E3433CF}"/>
                </a:ext>
              </a:extLst>
            </p:cNvPr>
            <p:cNvSpPr>
              <a:spLocks noChangeArrowheads="1"/>
            </p:cNvSpPr>
            <p:nvPr/>
          </p:nvSpPr>
          <p:spPr bwMode="auto">
            <a:xfrm>
              <a:off x="887"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7" name="_s3097">
              <a:extLst>
                <a:ext uri="{FF2B5EF4-FFF2-40B4-BE49-F238E27FC236}">
                  <a16:creationId xmlns:a16="http://schemas.microsoft.com/office/drawing/2014/main" id="{2DAC17C4-F733-46DA-88C5-413DFFF420D6}"/>
                </a:ext>
              </a:extLst>
            </p:cNvPr>
            <p:cNvSpPr>
              <a:spLocks noChangeArrowheads="1"/>
            </p:cNvSpPr>
            <p:nvPr/>
          </p:nvSpPr>
          <p:spPr bwMode="auto">
            <a:xfrm>
              <a:off x="1694" y="1776"/>
              <a:ext cx="610"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Rates</a:t>
              </a:r>
            </a:p>
          </p:txBody>
        </p:sp>
        <p:sp>
          <p:nvSpPr>
            <p:cNvPr id="8" name="_s3098">
              <a:extLst>
                <a:ext uri="{FF2B5EF4-FFF2-40B4-BE49-F238E27FC236}">
                  <a16:creationId xmlns:a16="http://schemas.microsoft.com/office/drawing/2014/main" id="{DEDBF5BC-CC69-4191-94CF-B1D5D8B5BCA9}"/>
                </a:ext>
              </a:extLst>
            </p:cNvPr>
            <p:cNvSpPr>
              <a:spLocks noChangeArrowheads="1"/>
            </p:cNvSpPr>
            <p:nvPr/>
          </p:nvSpPr>
          <p:spPr bwMode="auto">
            <a:xfrm>
              <a:off x="2496" y="1776"/>
              <a:ext cx="608"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9" name="_s3099">
              <a:extLst>
                <a:ext uri="{FF2B5EF4-FFF2-40B4-BE49-F238E27FC236}">
                  <a16:creationId xmlns:a16="http://schemas.microsoft.com/office/drawing/2014/main" id="{F481A990-3BBC-4EC7-83FA-05438332C255}"/>
                </a:ext>
              </a:extLst>
            </p:cNvPr>
            <p:cNvSpPr>
              <a:spLocks noChangeArrowheads="1"/>
            </p:cNvSpPr>
            <p:nvPr/>
          </p:nvSpPr>
          <p:spPr bwMode="auto">
            <a:xfrm>
              <a:off x="3230" y="1776"/>
              <a:ext cx="610"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&gt;40%</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0" name="_s3100">
              <a:extLst>
                <a:ext uri="{FF2B5EF4-FFF2-40B4-BE49-F238E27FC236}">
                  <a16:creationId xmlns:a16="http://schemas.microsoft.com/office/drawing/2014/main" id="{8AA5F6ED-7144-4826-8230-6B4BADAA27EB}"/>
                </a:ext>
              </a:extLst>
            </p:cNvPr>
            <p:cNvSpPr>
              <a:spLocks noChangeArrowheads="1"/>
            </p:cNvSpPr>
            <p:nvPr/>
          </p:nvSpPr>
          <p:spPr bwMode="auto">
            <a:xfrm>
              <a:off x="3951"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1" name="_s3101">
              <a:extLst>
                <a:ext uri="{FF2B5EF4-FFF2-40B4-BE49-F238E27FC236}">
                  <a16:creationId xmlns:a16="http://schemas.microsoft.com/office/drawing/2014/main" id="{8A7C99DE-4DCD-490C-88CC-7E00B130F59E}"/>
                </a:ext>
              </a:extLst>
            </p:cNvPr>
            <p:cNvSpPr>
              <a:spLocks noChangeArrowheads="1"/>
            </p:cNvSpPr>
            <p:nvPr/>
          </p:nvSpPr>
          <p:spPr bwMode="auto">
            <a:xfrm>
              <a:off x="4656"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12" name="_s3102">
              <a:extLst>
                <a:ext uri="{FF2B5EF4-FFF2-40B4-BE49-F238E27FC236}">
                  <a16:creationId xmlns:a16="http://schemas.microsoft.com/office/drawing/2014/main" id="{A91A5B61-8046-4817-A6E3-2B7AD1D64478}"/>
                </a:ext>
              </a:extLst>
            </p:cNvPr>
            <p:cNvSpPr>
              <a:spLocks noChangeArrowheads="1"/>
            </p:cNvSpPr>
            <p:nvPr/>
          </p:nvSpPr>
          <p:spPr bwMode="auto">
            <a:xfrm>
              <a:off x="480" y="2400"/>
              <a:ext cx="609"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paleo model </a:t>
              </a:r>
            </a:p>
          </p:txBody>
        </p:sp>
        <p:sp>
          <p:nvSpPr>
            <p:cNvPr id="13" name="_s3103">
              <a:extLst>
                <a:ext uri="{FF2B5EF4-FFF2-40B4-BE49-F238E27FC236}">
                  <a16:creationId xmlns:a16="http://schemas.microsoft.com/office/drawing/2014/main" id="{4BB8A3C7-5B14-48A1-809E-C8837A8CE902}"/>
                </a:ext>
              </a:extLst>
            </p:cNvPr>
            <p:cNvSpPr>
              <a:spLocks noChangeArrowheads="1"/>
            </p:cNvSpPr>
            <p:nvPr/>
          </p:nvSpPr>
          <p:spPr bwMode="auto">
            <a:xfrm>
              <a:off x="1261" y="2400"/>
              <a:ext cx="611"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(Low HR only)</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4" name="_s3104">
              <a:extLst>
                <a:ext uri="{FF2B5EF4-FFF2-40B4-BE49-F238E27FC236}">
                  <a16:creationId xmlns:a16="http://schemas.microsoft.com/office/drawing/2014/main" id="{4E0CFB94-A837-4626-8D10-EDFD3EB69AE9}"/>
                </a:ext>
              </a:extLst>
            </p:cNvPr>
            <p:cNvSpPr>
              <a:spLocks noChangeArrowheads="1"/>
            </p:cNvSpPr>
            <p:nvPr/>
          </p:nvSpPr>
          <p:spPr bwMode="auto">
            <a:xfrm>
              <a:off x="1261" y="3555"/>
              <a:ext cx="609"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paleo model </a:t>
              </a:r>
            </a:p>
          </p:txBody>
        </p:sp>
        <p:sp>
          <p:nvSpPr>
            <p:cNvPr id="15" name="_s3105">
              <a:extLst>
                <a:ext uri="{FF2B5EF4-FFF2-40B4-BE49-F238E27FC236}">
                  <a16:creationId xmlns:a16="http://schemas.microsoft.com/office/drawing/2014/main" id="{EB02C825-00F7-41D3-9D95-66A79AAA4771}"/>
                </a:ext>
              </a:extLst>
            </p:cNvPr>
            <p:cNvSpPr>
              <a:spLocks noChangeArrowheads="1"/>
            </p:cNvSpPr>
            <p:nvPr/>
          </p:nvSpPr>
          <p:spPr bwMode="auto">
            <a:xfrm>
              <a:off x="3229" y="2400"/>
              <a:ext cx="611"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Improve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Assessment</a:t>
              </a:r>
            </a:p>
          </p:txBody>
        </p:sp>
        <p:sp>
          <p:nvSpPr>
            <p:cNvPr id="16" name="_s3106">
              <a:extLst>
                <a:ext uri="{FF2B5EF4-FFF2-40B4-BE49-F238E27FC236}">
                  <a16:creationId xmlns:a16="http://schemas.microsoft.com/office/drawing/2014/main" id="{81C9D7E9-A021-4197-A61E-E3C1BDBB5526}"/>
                </a:ext>
              </a:extLst>
            </p:cNvPr>
            <p:cNvSpPr>
              <a:spLocks noChangeArrowheads="1"/>
            </p:cNvSpPr>
            <p:nvPr/>
          </p:nvSpPr>
          <p:spPr bwMode="auto">
            <a:xfrm>
              <a:off x="3950" y="2404"/>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SEG</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Percentile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Approach</a:t>
              </a:r>
            </a:p>
          </p:txBody>
        </p:sp>
        <p:sp>
          <p:nvSpPr>
            <p:cNvPr id="17" name="_s3107">
              <a:extLst>
                <a:ext uri="{FF2B5EF4-FFF2-40B4-BE49-F238E27FC236}">
                  <a16:creationId xmlns:a16="http://schemas.microsoft.com/office/drawing/2014/main" id="{476A95D8-7A51-49AC-A98B-9BD77EB323AE}"/>
                </a:ext>
              </a:extLst>
            </p:cNvPr>
            <p:cNvSpPr>
              <a:spLocks noChangeArrowheads="1"/>
            </p:cNvSpPr>
            <p:nvPr/>
          </p:nvSpPr>
          <p:spPr bwMode="auto">
            <a:xfrm>
              <a:off x="5088" y="2400"/>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p:txBody>
        </p:sp>
        <p:sp>
          <p:nvSpPr>
            <p:cNvPr id="18" name="_s3108">
              <a:extLst>
                <a:ext uri="{FF2B5EF4-FFF2-40B4-BE49-F238E27FC236}">
                  <a16:creationId xmlns:a16="http://schemas.microsoft.com/office/drawing/2014/main" id="{ED2BAA20-CBE1-4010-9A8D-1F1EFF3EFC1D}"/>
                </a:ext>
              </a:extLst>
            </p:cNvPr>
            <p:cNvSpPr>
              <a:spLocks noChangeArrowheads="1"/>
            </p:cNvSpPr>
            <p:nvPr/>
          </p:nvSpPr>
          <p:spPr bwMode="auto">
            <a:xfrm>
              <a:off x="2064" y="2400"/>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p:txBody>
        </p:sp>
        <p:sp>
          <p:nvSpPr>
            <p:cNvPr id="19" name="_s3109">
              <a:extLst>
                <a:ext uri="{FF2B5EF4-FFF2-40B4-BE49-F238E27FC236}">
                  <a16:creationId xmlns:a16="http://schemas.microsoft.com/office/drawing/2014/main" id="{8EDA7E0C-FDF3-46AE-BA2A-6D9E3143E652}"/>
                </a:ext>
              </a:extLst>
            </p:cNvPr>
            <p:cNvSpPr>
              <a:spLocks noChangeArrowheads="1"/>
            </p:cNvSpPr>
            <p:nvPr/>
          </p:nvSpPr>
          <p:spPr bwMode="auto">
            <a:xfrm>
              <a:off x="2064" y="2976"/>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LB</a:t>
              </a:r>
              <a:r>
                <a:rPr kumimoji="0" lang="en-US" altLang="en-US" sz="1100" b="1" i="0" u="none" strike="noStrike" cap="none" normalizeH="0" baseline="0" dirty="0">
                  <a:ln>
                    <a:noFill/>
                  </a:ln>
                  <a:solidFill>
                    <a:schemeClr val="tx1"/>
                  </a:solidFill>
                  <a:effectLst/>
                  <a:latin typeface="Arial" panose="020B0604020202020204" pitchFamily="34" charset="0"/>
                </a:rPr>
                <a:t>SEG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p>
          </p:txBody>
        </p:sp>
        <p:sp>
          <p:nvSpPr>
            <p:cNvPr id="20" name="_s3110">
              <a:extLst>
                <a:ext uri="{FF2B5EF4-FFF2-40B4-BE49-F238E27FC236}">
                  <a16:creationId xmlns:a16="http://schemas.microsoft.com/office/drawing/2014/main" id="{0B74DDAD-4536-4285-8DAB-E96F677A691A}"/>
                </a:ext>
              </a:extLst>
            </p:cNvPr>
            <p:cNvSpPr>
              <a:spLocks noChangeArrowheads="1"/>
            </p:cNvSpPr>
            <p:nvPr/>
          </p:nvSpPr>
          <p:spPr bwMode="auto">
            <a:xfrm>
              <a:off x="5088" y="2976"/>
              <a:ext cx="610"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p:txBody>
        </p:sp>
        <p:sp>
          <p:nvSpPr>
            <p:cNvPr id="21" name="Picture 39" descr="BD21298_">
              <a:extLst>
                <a:ext uri="{FF2B5EF4-FFF2-40B4-BE49-F238E27FC236}">
                  <a16:creationId xmlns:a16="http://schemas.microsoft.com/office/drawing/2014/main" id="{B163A457-5567-44AF-A6BA-BD39D4264B69}"/>
                </a:ext>
              </a:extLst>
            </p:cNvPr>
            <p:cNvSpPr>
              <a:spLocks noChangeAspect="1" noChangeArrowheads="1"/>
            </p:cNvSpPr>
            <p:nvPr/>
          </p:nvSpPr>
          <p:spPr bwMode="auto">
            <a:xfrm>
              <a:off x="3648" y="480"/>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8952" name="Rectangle 40">
            <a:extLst>
              <a:ext uri="{FF2B5EF4-FFF2-40B4-BE49-F238E27FC236}">
                <a16:creationId xmlns:a16="http://schemas.microsoft.com/office/drawing/2014/main" id="{6729D194-305D-453A-9F53-221B4F5CD467}"/>
              </a:ext>
            </a:extLst>
          </p:cNvPr>
          <p:cNvSpPr>
            <a:spLocks noChangeArrowheads="1"/>
          </p:cNvSpPr>
          <p:nvPr/>
        </p:nvSpPr>
        <p:spPr bwMode="auto">
          <a:xfrm>
            <a:off x="228600" y="228600"/>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a:effectLst>
                  <a:outerShdw blurRad="38100" dist="38100" dir="2700000" algn="tl">
                    <a:srgbClr val="C0C0C0"/>
                  </a:outerShdw>
                </a:effectLst>
                <a:latin typeface="Times New Roman" panose="02020603050405020304" pitchFamily="18" charset="0"/>
              </a:rPr>
              <a:t>BEGs, SEGs, or ….</a:t>
            </a:r>
          </a:p>
        </p:txBody>
      </p:sp>
      <p:sp>
        <p:nvSpPr>
          <p:cNvPr id="3115" name="Rectangle 41">
            <a:extLst>
              <a:ext uri="{FF2B5EF4-FFF2-40B4-BE49-F238E27FC236}">
                <a16:creationId xmlns:a16="http://schemas.microsoft.com/office/drawing/2014/main" id="{EFA0A4BC-E4AF-43E1-85DE-BA284AEA4D15}"/>
              </a:ext>
            </a:extLst>
          </p:cNvPr>
          <p:cNvSpPr>
            <a:spLocks noChangeArrowheads="1"/>
          </p:cNvSpPr>
          <p:nvPr/>
        </p:nvSpPr>
        <p:spPr bwMode="auto">
          <a:xfrm>
            <a:off x="5943600" y="381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Times New Roman" panose="02020603050405020304" pitchFamily="18" charset="0"/>
              </a:rPr>
              <a:t>Escapements counted/estimated; few stock-specific catch counts/estimates</a:t>
            </a:r>
          </a:p>
        </p:txBody>
      </p:sp>
      <p:pic>
        <p:nvPicPr>
          <p:cNvPr id="3117" name="Picture 43">
            <a:extLst>
              <a:ext uri="{FF2B5EF4-FFF2-40B4-BE49-F238E27FC236}">
                <a16:creationId xmlns:a16="http://schemas.microsoft.com/office/drawing/2014/main" id="{631412B0-0CDA-4B45-9FBE-9AF48F7F4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_s3103">
            <a:extLst>
              <a:ext uri="{FF2B5EF4-FFF2-40B4-BE49-F238E27FC236}">
                <a16:creationId xmlns:a16="http://schemas.microsoft.com/office/drawing/2014/main" id="{BBC74871-6546-495E-8AE3-CFCED009EEF9}"/>
              </a:ext>
            </a:extLst>
          </p:cNvPr>
          <p:cNvSpPr>
            <a:spLocks noChangeArrowheads="1"/>
          </p:cNvSpPr>
          <p:nvPr/>
        </p:nvSpPr>
        <p:spPr bwMode="auto">
          <a:xfrm>
            <a:off x="1788946" y="4419600"/>
            <a:ext cx="969963" cy="83343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Approach</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cxnSp>
        <p:nvCxnSpPr>
          <p:cNvPr id="55" name="_s3083">
            <a:extLst>
              <a:ext uri="{FF2B5EF4-FFF2-40B4-BE49-F238E27FC236}">
                <a16:creationId xmlns:a16="http://schemas.microsoft.com/office/drawing/2014/main" id="{99295178-04BA-4419-AF3F-9E105C4DF343}"/>
              </a:ext>
            </a:extLst>
          </p:cNvPr>
          <p:cNvCxnSpPr>
            <a:cxnSpLocks noChangeShapeType="1"/>
            <a:stCxn id="54" idx="3"/>
            <a:endCxn id="7" idx="2"/>
          </p:cNvCxnSpPr>
          <p:nvPr/>
        </p:nvCxnSpPr>
        <p:spPr bwMode="auto">
          <a:xfrm flipV="1">
            <a:off x="2758909" y="3352800"/>
            <a:ext cx="185904" cy="148351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6B10F05A-C155-425C-8260-01AF95FE4CD9}"/>
              </a:ext>
            </a:extLst>
          </p:cNvPr>
          <p:cNvSpPr txBox="1">
            <a:spLocks noChangeArrowheads="1"/>
          </p:cNvSpPr>
          <p:nvPr/>
        </p:nvSpPr>
        <p:spPr bwMode="auto">
          <a:xfrm>
            <a:off x="593725" y="269875"/>
            <a:ext cx="6462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but Few Catch Data</a:t>
            </a:r>
          </a:p>
        </p:txBody>
      </p:sp>
      <p:sp>
        <p:nvSpPr>
          <p:cNvPr id="4" name="Footer Placeholder 2">
            <a:extLst>
              <a:ext uri="{FF2B5EF4-FFF2-40B4-BE49-F238E27FC236}">
                <a16:creationId xmlns:a16="http://schemas.microsoft.com/office/drawing/2014/main" id="{664AEE8A-EE9A-4EC7-B4A7-C2B4B77ECA62}"/>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5" name="Slide Number Placeholder 3">
            <a:extLst>
              <a:ext uri="{FF2B5EF4-FFF2-40B4-BE49-F238E27FC236}">
                <a16:creationId xmlns:a16="http://schemas.microsoft.com/office/drawing/2014/main" id="{760BC6B6-3E3A-475D-A738-9C69730E308F}"/>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B7AC1-DABA-4D88-9F5A-AC7BF91C5025}" type="slidenum">
              <a:rPr lang="en-US" altLang="en-US">
                <a:latin typeface="Times New Roman" panose="02020603050405020304" pitchFamily="18" charset="0"/>
                <a:cs typeface="Times New Roman" panose="02020603050405020304" pitchFamily="18" charset="0"/>
              </a:rPr>
              <a:pPr/>
              <a:t>19</a:t>
            </a:fld>
            <a:endParaRPr lang="en-US"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8FD51E-6862-4B7F-B2E1-CA8BE4775555}"/>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pic>
        <p:nvPicPr>
          <p:cNvPr id="2" name="Picture 1">
            <a:extLst>
              <a:ext uri="{FF2B5EF4-FFF2-40B4-BE49-F238E27FC236}">
                <a16:creationId xmlns:a16="http://schemas.microsoft.com/office/drawing/2014/main" id="{18A9D4EB-E17B-4AF2-ACB5-93D35154C67D}"/>
              </a:ext>
            </a:extLst>
          </p:cNvPr>
          <p:cNvPicPr>
            <a:picLocks noChangeAspect="1"/>
          </p:cNvPicPr>
          <p:nvPr/>
        </p:nvPicPr>
        <p:blipFill>
          <a:blip r:embed="rId3"/>
          <a:stretch>
            <a:fillRect/>
          </a:stretch>
        </p:blipFill>
        <p:spPr>
          <a:xfrm>
            <a:off x="1188720" y="2057281"/>
            <a:ext cx="6766560" cy="40599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7AE7EF6F-AF93-4E28-8CCD-25C309546396}"/>
              </a:ext>
            </a:extLst>
          </p:cNvPr>
          <p:cNvSpPr>
            <a:spLocks noGrp="1"/>
          </p:cNvSpPr>
          <p:nvPr>
            <p:ph type="ftr" sz="quarter" idx="11"/>
          </p:nvPr>
        </p:nvSpPr>
        <p:spPr>
          <a:xfrm>
            <a:off x="3497700" y="6245225"/>
            <a:ext cx="214860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Factors</a:t>
            </a:r>
          </a:p>
        </p:txBody>
      </p:sp>
      <p:sp>
        <p:nvSpPr>
          <p:cNvPr id="9219" name="Slide Number Placeholder 3">
            <a:extLst>
              <a:ext uri="{FF2B5EF4-FFF2-40B4-BE49-F238E27FC236}">
                <a16:creationId xmlns:a16="http://schemas.microsoft.com/office/drawing/2014/main" id="{A6198866-3766-4C7D-90C7-7C52A0E4CD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E34A39-45BC-4971-BD47-9C7E68FBF9BD}" type="slidenum">
              <a:rPr lang="en-US" altLang="en-US">
                <a:latin typeface="Times New Roman" panose="02020603050405020304" pitchFamily="18" charset="0"/>
                <a:cs typeface="Times New Roman" panose="02020603050405020304" pitchFamily="18" charset="0"/>
              </a:rPr>
              <a:pPr/>
              <a:t>2</a:t>
            </a:fld>
            <a:endParaRPr lang="en-US" altLang="en-US" dirty="0">
              <a:latin typeface="Times New Roman" panose="02020603050405020304" pitchFamily="18" charset="0"/>
              <a:cs typeface="Times New Roman" panose="02020603050405020304" pitchFamily="18" charset="0"/>
            </a:endParaRPr>
          </a:p>
        </p:txBody>
      </p:sp>
      <p:sp>
        <p:nvSpPr>
          <p:cNvPr id="6146" name="Text Box 2">
            <a:extLst>
              <a:ext uri="{FF2B5EF4-FFF2-40B4-BE49-F238E27FC236}">
                <a16:creationId xmlns:a16="http://schemas.microsoft.com/office/drawing/2014/main" id="{3D9D5C16-5F8B-47D5-8156-953880ED01A6}"/>
              </a:ext>
            </a:extLst>
          </p:cNvPr>
          <p:cNvSpPr txBox="1">
            <a:spLocks noChangeArrowheads="1"/>
          </p:cNvSpPr>
          <p:nvPr/>
        </p:nvSpPr>
        <p:spPr bwMode="auto">
          <a:xfrm>
            <a:off x="1646679" y="612648"/>
            <a:ext cx="58506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en-US" sz="2800" b="1" dirty="0">
                <a:effectLst>
                  <a:outerShdw blurRad="38100" dist="38100" dir="2700000" algn="tl">
                    <a:srgbClr val="C0C0C0"/>
                  </a:outerShdw>
                </a:effectLst>
                <a:latin typeface="Times New Roman" panose="02020603050405020304" pitchFamily="18" charset="0"/>
              </a:rPr>
              <a:t>Factors in Choosing between </a:t>
            </a:r>
          </a:p>
          <a:p>
            <a:pPr algn="ctr" eaLnBrk="1" hangingPunct="1">
              <a:defRPr/>
            </a:pPr>
            <a:r>
              <a:rPr lang="en-US" altLang="en-US" sz="2800" b="1" dirty="0">
                <a:effectLst>
                  <a:outerShdw blurRad="38100" dist="38100" dir="2700000" algn="tl">
                    <a:srgbClr val="C0C0C0"/>
                  </a:outerShdw>
                </a:effectLst>
                <a:latin typeface="Times New Roman" panose="02020603050405020304" pitchFamily="18" charset="0"/>
              </a:rPr>
              <a:t>BEGs, SEGs, or Having a Goal at All</a:t>
            </a:r>
          </a:p>
        </p:txBody>
      </p:sp>
      <p:sp>
        <p:nvSpPr>
          <p:cNvPr id="9221" name="Line 3">
            <a:extLst>
              <a:ext uri="{FF2B5EF4-FFF2-40B4-BE49-F238E27FC236}">
                <a16:creationId xmlns:a16="http://schemas.microsoft.com/office/drawing/2014/main" id="{F4E42083-609F-4C6B-9257-416CACE29C1A}"/>
              </a:ext>
            </a:extLst>
          </p:cNvPr>
          <p:cNvSpPr>
            <a:spLocks noChangeShapeType="1"/>
          </p:cNvSpPr>
          <p:nvPr/>
        </p:nvSpPr>
        <p:spPr bwMode="auto">
          <a:xfrm>
            <a:off x="1295400" y="1563624"/>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Text Box 4">
            <a:extLst>
              <a:ext uri="{FF2B5EF4-FFF2-40B4-BE49-F238E27FC236}">
                <a16:creationId xmlns:a16="http://schemas.microsoft.com/office/drawing/2014/main" id="{E401FD9C-D734-4ECF-9687-B5464532B1CB}"/>
              </a:ext>
            </a:extLst>
          </p:cNvPr>
          <p:cNvSpPr txBox="1">
            <a:spLocks noChangeArrowheads="1"/>
          </p:cNvSpPr>
          <p:nvPr/>
        </p:nvSpPr>
        <p:spPr bwMode="auto">
          <a:xfrm>
            <a:off x="1992608" y="1981200"/>
            <a:ext cx="515878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species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targeted vs. non-targeted stocks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amount of data available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amount of information in data</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fishing power – past and future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average harvest rate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variation in harvest rates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ability to manage the fishery </a:t>
            </a:r>
            <a:r>
              <a:rPr lang="en-US" altLang="en-US" sz="2400" dirty="0" err="1">
                <a:latin typeface="Times New Roman" panose="02020603050405020304" pitchFamily="18" charset="0"/>
              </a:rPr>
              <a:t>inseason</a:t>
            </a:r>
            <a:endParaRPr lang="en-US" altLang="en-US" sz="2400" dirty="0">
              <a:latin typeface="Times New Roman" panose="02020603050405020304" pitchFamily="18" charset="0"/>
            </a:endParaRP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cost to users from a change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2540D90B-C408-4CF9-A638-5E54964465ED}"/>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51203" name="Slide Number Placeholder 3">
            <a:extLst>
              <a:ext uri="{FF2B5EF4-FFF2-40B4-BE49-F238E27FC236}">
                <a16:creationId xmlns:a16="http://schemas.microsoft.com/office/drawing/2014/main" id="{9BC431C6-8AB7-4DC8-AC12-8B78E751EAD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40E11E-503D-4D86-97C1-3D2D3DF8C8C8}" type="slidenum">
              <a:rPr lang="en-US" altLang="en-US">
                <a:latin typeface="Times New Roman" panose="02020603050405020304" pitchFamily="18" charset="0"/>
                <a:cs typeface="Times New Roman" panose="02020603050405020304" pitchFamily="18" charset="0"/>
              </a:rPr>
              <a:pPr/>
              <a:t>20</a:t>
            </a:fld>
            <a:endParaRPr lang="en-US" altLang="en-US">
              <a:latin typeface="Times New Roman" panose="02020603050405020304" pitchFamily="18" charset="0"/>
              <a:cs typeface="Times New Roman" panose="02020603050405020304" pitchFamily="18" charset="0"/>
            </a:endParaRPr>
          </a:p>
        </p:txBody>
      </p:sp>
      <p:sp>
        <p:nvSpPr>
          <p:cNvPr id="43010" name="Text Box 2">
            <a:extLst>
              <a:ext uri="{FF2B5EF4-FFF2-40B4-BE49-F238E27FC236}">
                <a16:creationId xmlns:a16="http://schemas.microsoft.com/office/drawing/2014/main" id="{5A970EDD-0ABD-4670-8279-293A6A899C1C}"/>
              </a:ext>
            </a:extLst>
          </p:cNvPr>
          <p:cNvSpPr txBox="1">
            <a:spLocks noChangeArrowheads="1"/>
          </p:cNvSpPr>
          <p:nvPr/>
        </p:nvSpPr>
        <p:spPr bwMode="auto">
          <a:xfrm>
            <a:off x="1114425" y="457200"/>
            <a:ext cx="691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“Validating” Habitat Models – Bayesian Approach:</a:t>
            </a:r>
          </a:p>
        </p:txBody>
      </p:sp>
      <p:sp>
        <p:nvSpPr>
          <p:cNvPr id="51205" name="Line 3">
            <a:extLst>
              <a:ext uri="{FF2B5EF4-FFF2-40B4-BE49-F238E27FC236}">
                <a16:creationId xmlns:a16="http://schemas.microsoft.com/office/drawing/2014/main" id="{1AF52EA0-7D6D-487B-A174-F77906608604}"/>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06" name="Picture 4">
            <a:extLst>
              <a:ext uri="{FF2B5EF4-FFF2-40B4-BE49-F238E27FC236}">
                <a16:creationId xmlns:a16="http://schemas.microsoft.com/office/drawing/2014/main" id="{72A4B598-1F66-4D9C-819C-B9A586BB1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5" y="2438400"/>
            <a:ext cx="3648075"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Rectangle 6">
            <a:extLst>
              <a:ext uri="{FF2B5EF4-FFF2-40B4-BE49-F238E27FC236}">
                <a16:creationId xmlns:a16="http://schemas.microsoft.com/office/drawing/2014/main" id="{D97643C6-F9FA-458B-9568-615F7D904F9F}"/>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8" name="Rectangle 7">
            <a:extLst>
              <a:ext uri="{FF2B5EF4-FFF2-40B4-BE49-F238E27FC236}">
                <a16:creationId xmlns:a16="http://schemas.microsoft.com/office/drawing/2014/main" id="{3A1B7F64-7B8B-4C47-91BA-9622BA553D8E}"/>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9" name="Rectangle 8">
            <a:extLst>
              <a:ext uri="{FF2B5EF4-FFF2-40B4-BE49-F238E27FC236}">
                <a16:creationId xmlns:a16="http://schemas.microsoft.com/office/drawing/2014/main" id="{789817B0-1205-4265-A9CD-7B373B553578}"/>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51210" name="Object 9">
            <a:extLst>
              <a:ext uri="{FF2B5EF4-FFF2-40B4-BE49-F238E27FC236}">
                <a16:creationId xmlns:a16="http://schemas.microsoft.com/office/drawing/2014/main" id="{34CE2BA7-75DE-46F9-9788-300BAFECF8E7}"/>
              </a:ext>
            </a:extLst>
          </p:cNvPr>
          <p:cNvGraphicFramePr>
            <a:graphicFrameLocks noChangeAspect="1"/>
          </p:cNvGraphicFramePr>
          <p:nvPr>
            <p:extLst>
              <p:ext uri="{D42A27DB-BD31-4B8C-83A1-F6EECF244321}">
                <p14:modId xmlns:p14="http://schemas.microsoft.com/office/powerpoint/2010/main" val="1672185713"/>
              </p:ext>
            </p:extLst>
          </p:nvPr>
        </p:nvGraphicFramePr>
        <p:xfrm>
          <a:off x="1943100" y="1516063"/>
          <a:ext cx="5257800" cy="846137"/>
        </p:xfrm>
        <a:graphic>
          <a:graphicData uri="http://schemas.openxmlformats.org/presentationml/2006/ole">
            <mc:AlternateContent xmlns:mc="http://schemas.openxmlformats.org/markup-compatibility/2006">
              <mc:Choice xmlns:v="urn:schemas-microsoft-com:vml" Requires="v">
                <p:oleObj spid="_x0000_s51362" name="Equation" r:id="rId5" imgW="3606800" imgH="584200" progId="Equation.3">
                  <p:embed/>
                </p:oleObj>
              </mc:Choice>
              <mc:Fallback>
                <p:oleObj name="Equation" r:id="rId5" imgW="3606800" imgH="584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1516063"/>
                        <a:ext cx="52578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Text Box 10">
            <a:extLst>
              <a:ext uri="{FF2B5EF4-FFF2-40B4-BE49-F238E27FC236}">
                <a16:creationId xmlns:a16="http://schemas.microsoft.com/office/drawing/2014/main" id="{CED4B6D2-8751-4AB8-9381-185A63DE5101}"/>
              </a:ext>
            </a:extLst>
          </p:cNvPr>
          <p:cNvSpPr txBox="1">
            <a:spLocks noChangeArrowheads="1"/>
          </p:cNvSpPr>
          <p:nvPr/>
        </p:nvSpPr>
        <p:spPr bwMode="auto">
          <a:xfrm>
            <a:off x="457200" y="1143000"/>
            <a:ext cx="324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Create the hierarchical model:</a:t>
            </a:r>
          </a:p>
        </p:txBody>
      </p:sp>
      <p:sp>
        <p:nvSpPr>
          <p:cNvPr id="51212" name="Text Box 11">
            <a:extLst>
              <a:ext uri="{FF2B5EF4-FFF2-40B4-BE49-F238E27FC236}">
                <a16:creationId xmlns:a16="http://schemas.microsoft.com/office/drawing/2014/main" id="{554CEA32-F4F4-4C10-840F-57EF976C9BE0}"/>
              </a:ext>
            </a:extLst>
          </p:cNvPr>
          <p:cNvSpPr txBox="1">
            <a:spLocks noChangeArrowheads="1"/>
          </p:cNvSpPr>
          <p:nvPr/>
        </p:nvSpPr>
        <p:spPr bwMode="auto">
          <a:xfrm>
            <a:off x="457200" y="2346325"/>
            <a:ext cx="4511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Use </a:t>
            </a:r>
            <a:r>
              <a:rPr lang="en-US" altLang="en-US" sz="2000" u="sng" dirty="0">
                <a:latin typeface="Times New Roman" panose="02020603050405020304" pitchFamily="18" charset="0"/>
              </a:rPr>
              <a:t>informative</a:t>
            </a:r>
            <a:r>
              <a:rPr lang="en-US" altLang="en-US" sz="2000" dirty="0">
                <a:latin typeface="Times New Roman" panose="02020603050405020304" pitchFamily="18" charset="0"/>
              </a:rPr>
              <a:t> priors on parameters and condition on observed data</a:t>
            </a:r>
          </a:p>
        </p:txBody>
      </p:sp>
      <p:sp>
        <p:nvSpPr>
          <p:cNvPr id="51213" name="Text Box 12">
            <a:extLst>
              <a:ext uri="{FF2B5EF4-FFF2-40B4-BE49-F238E27FC236}">
                <a16:creationId xmlns:a16="http://schemas.microsoft.com/office/drawing/2014/main" id="{F30FFF2A-7994-413F-8873-77F0BB6449E5}"/>
              </a:ext>
            </a:extLst>
          </p:cNvPr>
          <p:cNvSpPr txBox="1">
            <a:spLocks noChangeArrowheads="1"/>
          </p:cNvSpPr>
          <p:nvPr/>
        </p:nvSpPr>
        <p:spPr bwMode="auto">
          <a:xfrm>
            <a:off x="457201" y="3161506"/>
            <a:ext cx="3733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Generate posterior distribution for parameters and for S</a:t>
            </a:r>
            <a:r>
              <a:rPr lang="en-US" altLang="en-US" sz="2000" baseline="-25000" dirty="0">
                <a:latin typeface="Times New Roman" panose="02020603050405020304" pitchFamily="18" charset="0"/>
              </a:rPr>
              <a:t>MSY</a:t>
            </a:r>
          </a:p>
        </p:txBody>
      </p:sp>
      <p:sp>
        <p:nvSpPr>
          <p:cNvPr id="51214" name="Line 13">
            <a:extLst>
              <a:ext uri="{FF2B5EF4-FFF2-40B4-BE49-F238E27FC236}">
                <a16:creationId xmlns:a16="http://schemas.microsoft.com/office/drawing/2014/main" id="{0D981801-BD2B-40E6-90F8-877DD7A1B807}"/>
              </a:ext>
            </a:extLst>
          </p:cNvPr>
          <p:cNvSpPr>
            <a:spLocks noChangeShapeType="1"/>
          </p:cNvSpPr>
          <p:nvPr/>
        </p:nvSpPr>
        <p:spPr bwMode="auto">
          <a:xfrm>
            <a:off x="4191001" y="3429000"/>
            <a:ext cx="13716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Text Box 14">
            <a:extLst>
              <a:ext uri="{FF2B5EF4-FFF2-40B4-BE49-F238E27FC236}">
                <a16:creationId xmlns:a16="http://schemas.microsoft.com/office/drawing/2014/main" id="{4CA37F52-8B38-485F-8A42-05F4AC4BA065}"/>
              </a:ext>
            </a:extLst>
          </p:cNvPr>
          <p:cNvSpPr txBox="1">
            <a:spLocks noChangeArrowheads="1"/>
          </p:cNvSpPr>
          <p:nvPr/>
        </p:nvSpPr>
        <p:spPr bwMode="auto">
          <a:xfrm>
            <a:off x="457200" y="3962400"/>
            <a:ext cx="45116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More brood years with good contrast </a:t>
            </a:r>
          </a:p>
          <a:p>
            <a:pPr eaLnBrk="1" hangingPunct="1"/>
            <a:r>
              <a:rPr lang="en-US" altLang="en-US" sz="2000" dirty="0">
                <a:latin typeface="Times New Roman" panose="02020603050405020304" pitchFamily="18" charset="0"/>
              </a:rPr>
              <a:t>will move S</a:t>
            </a:r>
            <a:r>
              <a:rPr lang="en-US" altLang="en-US" sz="2000" baseline="-25000" dirty="0">
                <a:latin typeface="Times New Roman" panose="02020603050405020304" pitchFamily="18" charset="0"/>
              </a:rPr>
              <a:t>MSY</a:t>
            </a:r>
            <a:r>
              <a:rPr lang="en-US" altLang="en-US" sz="2000" dirty="0">
                <a:latin typeface="Times New Roman" panose="02020603050405020304" pitchFamily="18" charset="0"/>
              </a:rPr>
              <a:t> generated from hierarchical model from watershed model estimate towards SRA estimate</a:t>
            </a:r>
          </a:p>
        </p:txBody>
      </p:sp>
      <p:sp>
        <p:nvSpPr>
          <p:cNvPr id="51216" name="Text Box 15">
            <a:extLst>
              <a:ext uri="{FF2B5EF4-FFF2-40B4-BE49-F238E27FC236}">
                <a16:creationId xmlns:a16="http://schemas.microsoft.com/office/drawing/2014/main" id="{ECD7D9A8-F4BF-4538-9473-F96B18A9C718}"/>
              </a:ext>
            </a:extLst>
          </p:cNvPr>
          <p:cNvSpPr txBox="1">
            <a:spLocks noChangeArrowheads="1"/>
          </p:cNvSpPr>
          <p:nvPr/>
        </p:nvSpPr>
        <p:spPr bwMode="auto">
          <a:xfrm>
            <a:off x="5977731" y="1136650"/>
            <a:ext cx="2446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u="sng" dirty="0">
                <a:latin typeface="Times New Roman" panose="02020603050405020304" pitchFamily="18" charset="0"/>
              </a:rPr>
              <a:t>Chinook Watershed Model</a:t>
            </a:r>
            <a:r>
              <a:rPr lang="en-US" altLang="en-US" u="sng" dirty="0">
                <a:latin typeface="Times New Roman" panose="02020603050405020304" pitchFamily="18" charset="0"/>
              </a:rPr>
              <a:t> </a:t>
            </a:r>
          </a:p>
        </p:txBody>
      </p:sp>
      <p:sp>
        <p:nvSpPr>
          <p:cNvPr id="51217" name="Text Box 5">
            <a:extLst>
              <a:ext uri="{FF2B5EF4-FFF2-40B4-BE49-F238E27FC236}">
                <a16:creationId xmlns:a16="http://schemas.microsoft.com/office/drawing/2014/main" id="{3916C564-9230-4D29-84B7-49F640CF276C}"/>
              </a:ext>
            </a:extLst>
          </p:cNvPr>
          <p:cNvSpPr txBox="1">
            <a:spLocks noChangeArrowheads="1"/>
          </p:cNvSpPr>
          <p:nvPr/>
        </p:nvSpPr>
        <p:spPr bwMode="auto">
          <a:xfrm>
            <a:off x="457200" y="5440362"/>
            <a:ext cx="4800600"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500"/>
              </a:spcBef>
              <a:spcAft>
                <a:spcPts val="500"/>
              </a:spcAft>
              <a:buFontTx/>
              <a:buNone/>
            </a:pPr>
            <a:r>
              <a:rPr lang="en-US" altLang="en-US" sz="1200" dirty="0" err="1">
                <a:latin typeface="Times New Roman" panose="02020603050405020304" pitchFamily="18" charset="0"/>
              </a:rPr>
              <a:t>Liermann</a:t>
            </a:r>
            <a:r>
              <a:rPr lang="en-US" altLang="en-US" sz="1200" dirty="0">
                <a:latin typeface="Times New Roman" panose="02020603050405020304" pitchFamily="18" charset="0"/>
              </a:rPr>
              <a:t>, M.C., et al. 2010. Using accessible watershed size to predict management parameters for Chinook salmon, </a:t>
            </a:r>
            <a:r>
              <a:rPr lang="en-US" altLang="en-US" sz="1200" i="1" dirty="0">
                <a:latin typeface="Times New Roman" panose="02020603050405020304" pitchFamily="18" charset="0"/>
              </a:rPr>
              <a:t>Oncorhynchus </a:t>
            </a:r>
            <a:r>
              <a:rPr lang="en-US" altLang="en-US" sz="1200" i="1" dirty="0" err="1">
                <a:latin typeface="Times New Roman" panose="02020603050405020304" pitchFamily="18" charset="0"/>
              </a:rPr>
              <a:t>tshawytscha</a:t>
            </a:r>
            <a:r>
              <a:rPr lang="en-US" altLang="en-US" sz="1200" dirty="0">
                <a:latin typeface="Times New Roman" panose="02020603050405020304" pitchFamily="18" charset="0"/>
              </a:rPr>
              <a:t>, populations with little or no </a:t>
            </a:r>
            <a:r>
              <a:rPr lang="en-US" altLang="en-US" sz="1200" dirty="0" err="1">
                <a:latin typeface="Times New Roman" panose="02020603050405020304" pitchFamily="18" charset="0"/>
              </a:rPr>
              <a:t>spawner</a:t>
            </a:r>
            <a:r>
              <a:rPr lang="en-US" altLang="en-US" sz="1200" dirty="0">
                <a:latin typeface="Times New Roman" panose="02020603050405020304" pitchFamily="18" charset="0"/>
              </a:rPr>
              <a:t>-recruit data: a Bayesian hierarchical modeling approach. Fish. Manage. Ecol. 17:40-51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 name="Text Box 3">
                <a:extLst>
                  <a:ext uri="{FF2B5EF4-FFF2-40B4-BE49-F238E27FC236}">
                    <a16:creationId xmlns:a16="http://schemas.microsoft.com/office/drawing/2014/main" id="{3AF21D88-844B-46E8-A370-F08F0EDB9B4C}"/>
                  </a:ext>
                </a:extLst>
              </p:cNvPr>
              <p:cNvSpPr txBox="1">
                <a:spLocks noChangeArrowheads="1"/>
              </p:cNvSpPr>
              <p:nvPr/>
            </p:nvSpPr>
            <p:spPr bwMode="auto">
              <a:xfrm>
                <a:off x="457200" y="1066800"/>
                <a:ext cx="7492179" cy="1323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dirty="0">
                    <a:latin typeface="Times New Roman" panose="02020603050405020304" pitchFamily="18" charset="0"/>
                  </a:rPr>
                  <a:t>When harvest rate is extremely low, the average escapement is estimate of S</a:t>
                </a:r>
                <a:r>
                  <a:rPr lang="en-US" altLang="en-US" baseline="-25000" dirty="0">
                    <a:latin typeface="Times New Roman" panose="02020603050405020304" pitchFamily="18" charset="0"/>
                  </a:rPr>
                  <a:t>EQ</a:t>
                </a:r>
                <a:r>
                  <a:rPr lang="en-US" altLang="en-US" dirty="0">
                    <a:latin typeface="Times New Roman" panose="02020603050405020304" pitchFamily="18" charset="0"/>
                  </a:rPr>
                  <a:t> </a:t>
                </a:r>
              </a:p>
              <a:p>
                <a:pPr eaLnBrk="1" hangingPunct="1">
                  <a:spcAft>
                    <a:spcPts val="1200"/>
                  </a:spcAft>
                </a:pPr>
                <a:r>
                  <a:rPr lang="en-US" altLang="en-US" dirty="0">
                    <a:latin typeface="Times New Roman" panose="02020603050405020304" pitchFamily="18" charset="0"/>
                  </a:rPr>
                  <a:t>Generic estimate of ln</a:t>
                </a:r>
                <a:r>
                  <a:rPr lang="en-US" altLang="en-US" dirty="0">
                    <a:latin typeface="Times New Roman" panose="02020603050405020304" pitchFamily="18" charset="0"/>
                    <a:sym typeface="Symbol" panose="05050102010706020507" pitchFamily="18" charset="2"/>
                  </a:rPr>
                  <a:t></a:t>
                </a:r>
                <a:r>
                  <a:rPr lang="en-US" altLang="en-US" dirty="0">
                    <a:latin typeface="Times New Roman" panose="02020603050405020304" pitchFamily="18" charset="0"/>
                  </a:rPr>
                  <a:t> plugged into:</a:t>
                </a:r>
                <a:r>
                  <a:rPr lang="en-US" dirty="0">
                    <a:solidFill>
                      <a:srgbClr val="000000"/>
                    </a:solidFill>
                  </a:rPr>
                  <a:t> </a:t>
                </a:r>
              </a:p>
              <a:p>
                <a:pPr eaLnBrk="1" hangingPunct="1">
                  <a:spcAft>
                    <a:spcPts val="1200"/>
                  </a:spcAft>
                </a:pPr>
                <a:r>
                  <a:rPr lang="en-US" dirty="0">
                    <a:solidFill>
                      <a:srgbClr val="000000"/>
                    </a:solidFill>
                  </a:rPr>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1">
                                <a:solidFill>
                                  <a:srgbClr val="000000"/>
                                </a:solidFill>
                                <a:latin typeface="Cambria Math" panose="02040503050406030204" pitchFamily="18" charset="0"/>
                              </a:rPr>
                              <m:t>S</m:t>
                            </m:r>
                          </m:e>
                        </m:acc>
                      </m:e>
                      <m:sub>
                        <m:r>
                          <m:rPr>
                            <m:nor/>
                          </m:rPr>
                          <a:rPr lang="en-US">
                            <a:solidFill>
                              <a:srgbClr val="000000"/>
                            </a:solidFill>
                            <a:latin typeface="Cambria Math" panose="02040503050406030204" pitchFamily="18" charset="0"/>
                          </a:rPr>
                          <m:t>EQ</m:t>
                        </m:r>
                      </m:sub>
                    </m:sSub>
                    <m:r>
                      <a:rPr lang="en-US" i="1">
                        <a:solidFill>
                          <a:srgbClr val="000000"/>
                        </a:solidFill>
                        <a:latin typeface="Cambria Math" panose="02040503050406030204" pitchFamily="18" charset="0"/>
                      </a:rPr>
                      <m:t>(0.5−0.07</m:t>
                    </m:r>
                    <m:r>
                      <m:rPr>
                        <m:sty m:val="p"/>
                      </m:rPr>
                      <a:rPr lang="en-US">
                        <a:solidFill>
                          <a:srgbClr val="000000"/>
                        </a:solidFill>
                        <a:latin typeface="Cambria Math" panose="02040503050406030204" pitchFamily="18" charset="0"/>
                      </a:rPr>
                      <m:t>ln</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𝛼</m:t>
                        </m:r>
                        <m:r>
                          <a:rPr lang="en-US" i="1">
                            <a:solidFill>
                              <a:srgbClr val="000000"/>
                            </a:solidFill>
                            <a:latin typeface="Cambria Math" panose="02040503050406030204" pitchFamily="18" charset="0"/>
                            <a:ea typeface="Cambria Math" panose="02040503050406030204" pitchFamily="18" charset="0"/>
                          </a:rPr>
                          <m:t>′</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1">
                                <a:solidFill>
                                  <a:srgbClr val="000000"/>
                                </a:solidFill>
                                <a:latin typeface="Cambria Math" panose="02040503050406030204" pitchFamily="18" charset="0"/>
                              </a:rPr>
                              <m:t>S</m:t>
                            </m:r>
                          </m:e>
                        </m:acc>
                      </m:e>
                      <m:sub>
                        <m:r>
                          <m:rPr>
                            <m:sty m:val="p"/>
                          </m:rPr>
                          <a:rPr lang="en-US" i="1">
                            <a:solidFill>
                              <a:srgbClr val="000000"/>
                            </a:solidFill>
                            <a:latin typeface="Cambria Math" panose="02040503050406030204" pitchFamily="18" charset="0"/>
                          </a:rPr>
                          <m:t>MSY</m:t>
                        </m:r>
                      </m:sub>
                    </m:sSub>
                  </m:oMath>
                </a14:m>
                <a:endParaRPr lang="en-US" altLang="en-US" dirty="0">
                  <a:latin typeface="Times New Roman" panose="02020603050405020304" pitchFamily="18" charset="0"/>
                </a:endParaRPr>
              </a:p>
            </p:txBody>
          </p:sp>
        </mc:Choice>
        <mc:Fallback xmlns="">
          <p:sp>
            <p:nvSpPr>
              <p:cNvPr id="104" name="Text Box 3">
                <a:extLst>
                  <a:ext uri="{FF2B5EF4-FFF2-40B4-BE49-F238E27FC236}">
                    <a16:creationId xmlns:a16="http://schemas.microsoft.com/office/drawing/2014/main" id="{3AF21D88-844B-46E8-A370-F08F0EDB9B4C}"/>
                  </a:ext>
                </a:extLst>
              </p:cNvPr>
              <p:cNvSpPr txBox="1">
                <a:spLocks noRot="1" noChangeAspect="1" noMove="1" noResize="1" noEditPoints="1" noAdjustHandles="1" noChangeArrowheads="1" noChangeShapeType="1" noTextEdit="1"/>
              </p:cNvSpPr>
              <p:nvPr/>
            </p:nvSpPr>
            <p:spPr bwMode="auto">
              <a:xfrm>
                <a:off x="457200" y="1066800"/>
                <a:ext cx="7492179" cy="1323183"/>
              </a:xfrm>
              <a:prstGeom prst="rect">
                <a:avLst/>
              </a:prstGeom>
              <a:blipFill>
                <a:blip r:embed="rId3"/>
                <a:stretch>
                  <a:fillRect l="-651" t="-2304" b="-32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5298" name="Footer Placeholder 2">
            <a:extLst>
              <a:ext uri="{FF2B5EF4-FFF2-40B4-BE49-F238E27FC236}">
                <a16:creationId xmlns:a16="http://schemas.microsoft.com/office/drawing/2014/main" id="{19C41016-5306-47FC-BC39-523F82B502BD}"/>
              </a:ext>
            </a:extLst>
          </p:cNvPr>
          <p:cNvSpPr txBox="1">
            <a:spLocks noGrp="1"/>
          </p:cNvSpPr>
          <p:nvPr/>
        </p:nvSpPr>
        <p:spPr bwMode="auto">
          <a:xfrm>
            <a:off x="3218136" y="6248400"/>
            <a:ext cx="27077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Many Esc &amp; Few Catches</a:t>
            </a:r>
          </a:p>
        </p:txBody>
      </p:sp>
      <p:sp>
        <p:nvSpPr>
          <p:cNvPr id="55299" name="Slide Number Placeholder 3">
            <a:extLst>
              <a:ext uri="{FF2B5EF4-FFF2-40B4-BE49-F238E27FC236}">
                <a16:creationId xmlns:a16="http://schemas.microsoft.com/office/drawing/2014/main" id="{149B66A8-23E5-40CF-922C-A3F221F65DEF}"/>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0D96047-5217-4AD3-99DC-62A38509DD38}" type="slidenum">
              <a:rPr lang="en-US" altLang="en-US" sz="1400">
                <a:latin typeface="Times New Roman" panose="02020603050405020304" pitchFamily="18" charset="0"/>
              </a:rPr>
              <a:pPr algn="r" eaLnBrk="1" hangingPunct="1">
                <a:spcBef>
                  <a:spcPct val="0"/>
                </a:spcBef>
                <a:buFontTx/>
                <a:buNone/>
              </a:pPr>
              <a:t>21</a:t>
            </a:fld>
            <a:endParaRPr lang="en-US" altLang="en-US" sz="1400" dirty="0">
              <a:latin typeface="Times New Roman" panose="02020603050405020304" pitchFamily="18" charset="0"/>
            </a:endParaRPr>
          </a:p>
        </p:txBody>
      </p:sp>
      <p:sp>
        <p:nvSpPr>
          <p:cNvPr id="461826" name="Text Box 2">
            <a:extLst>
              <a:ext uri="{FF2B5EF4-FFF2-40B4-BE49-F238E27FC236}">
                <a16:creationId xmlns:a16="http://schemas.microsoft.com/office/drawing/2014/main" id="{278696D6-099E-4729-B830-57B6E0F27F2A}"/>
              </a:ext>
            </a:extLst>
          </p:cNvPr>
          <p:cNvSpPr txBox="1">
            <a:spLocks noChangeArrowheads="1"/>
          </p:cNvSpPr>
          <p:nvPr/>
        </p:nvSpPr>
        <p:spPr bwMode="auto">
          <a:xfrm>
            <a:off x="2124856" y="457200"/>
            <a:ext cx="4894289" cy="461665"/>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Discounting S</a:t>
            </a:r>
            <a:r>
              <a:rPr lang="en-US" sz="2400" b="1" baseline="-25000" dirty="0">
                <a:effectLst>
                  <a:outerShdw blurRad="38100" dist="38100" dir="2700000" algn="tl">
                    <a:srgbClr val="C0C0C0"/>
                  </a:outerShdw>
                </a:effectLst>
                <a:latin typeface="Times New Roman" pitchFamily="18" charset="0"/>
              </a:rPr>
              <a:t>EQ</a:t>
            </a:r>
            <a:r>
              <a:rPr lang="en-US" sz="2400" baseline="-25000" dirty="0">
                <a:effectLst>
                  <a:outerShdw blurRad="38100" dist="38100" dir="2700000" algn="tl">
                    <a:srgbClr val="C0C0C0"/>
                  </a:outerShdw>
                </a:effectLst>
                <a:latin typeface="Times New Roman" pitchFamily="18" charset="0"/>
              </a:rPr>
              <a:t> </a:t>
            </a:r>
            <a:r>
              <a:rPr lang="en-US" sz="2400" b="1" dirty="0">
                <a:effectLst>
                  <a:outerShdw blurRad="38100" dist="38100" dir="2700000" algn="tl">
                    <a:srgbClr val="C0C0C0"/>
                  </a:outerShdw>
                </a:effectLst>
                <a:latin typeface="Times New Roman" pitchFamily="18" charset="0"/>
              </a:rPr>
              <a:t>to develop an SEG:</a:t>
            </a:r>
          </a:p>
        </p:txBody>
      </p:sp>
      <p:sp>
        <p:nvSpPr>
          <p:cNvPr id="55303" name="Rectangle 5">
            <a:extLst>
              <a:ext uri="{FF2B5EF4-FFF2-40B4-BE49-F238E27FC236}">
                <a16:creationId xmlns:a16="http://schemas.microsoft.com/office/drawing/2014/main" id="{2F00B1C7-4192-4ABD-8C05-67BCB9F497BD}"/>
              </a:ext>
            </a:extLst>
          </p:cNvPr>
          <p:cNvSpPr>
            <a:spLocks noChangeArrowheads="1"/>
          </p:cNvSpPr>
          <p:nvPr/>
        </p:nvSpPr>
        <p:spPr bwMode="auto">
          <a:xfrm>
            <a:off x="371475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4" name="Rectangle 6">
            <a:extLst>
              <a:ext uri="{FF2B5EF4-FFF2-40B4-BE49-F238E27FC236}">
                <a16:creationId xmlns:a16="http://schemas.microsoft.com/office/drawing/2014/main" id="{DC329BE4-3806-4954-832C-E89AFA536851}"/>
              </a:ext>
            </a:extLst>
          </p:cNvPr>
          <p:cNvSpPr>
            <a:spLocks noChangeArrowheads="1"/>
          </p:cNvSpPr>
          <p:nvPr/>
        </p:nvSpPr>
        <p:spPr bwMode="auto">
          <a:xfrm>
            <a:off x="3505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5" name="Rectangle 7">
            <a:extLst>
              <a:ext uri="{FF2B5EF4-FFF2-40B4-BE49-F238E27FC236}">
                <a16:creationId xmlns:a16="http://schemas.microsoft.com/office/drawing/2014/main" id="{0C48D205-900C-4944-8B9C-8137582EC5A1}"/>
              </a:ext>
            </a:extLst>
          </p:cNvPr>
          <p:cNvSpPr>
            <a:spLocks noChangeArrowheads="1"/>
          </p:cNvSpPr>
          <p:nvPr/>
        </p:nvSpPr>
        <p:spPr bwMode="auto">
          <a:xfrm>
            <a:off x="37290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8" name="Text Box 10">
            <a:extLst>
              <a:ext uri="{FF2B5EF4-FFF2-40B4-BE49-F238E27FC236}">
                <a16:creationId xmlns:a16="http://schemas.microsoft.com/office/drawing/2014/main" id="{729874CD-C507-4A86-BC6D-5F3F3249AE01}"/>
              </a:ext>
            </a:extLst>
          </p:cNvPr>
          <p:cNvSpPr txBox="1">
            <a:spLocks noChangeArrowheads="1"/>
          </p:cNvSpPr>
          <p:nvPr/>
        </p:nvSpPr>
        <p:spPr bwMode="auto">
          <a:xfrm>
            <a:off x="457200" y="4267200"/>
            <a:ext cx="510540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169863" indent="-169863" eaLnBrk="1" hangingPunct="1">
              <a:spcBef>
                <a:spcPct val="0"/>
              </a:spcBef>
              <a:spcAft>
                <a:spcPts val="1200"/>
              </a:spcAft>
            </a:pPr>
            <a:r>
              <a:rPr lang="en-US" altLang="en-US" sz="1800" dirty="0">
                <a:latin typeface="Times New Roman" panose="02020603050405020304" pitchFamily="18" charset="0"/>
              </a:rPr>
              <a:t>1991-1997 data used in example </a:t>
            </a:r>
            <a:r>
              <a:rPr lang="en-US" altLang="en-US" sz="1600" dirty="0">
                <a:latin typeface="Times New Roman" panose="02020603050405020304" pitchFamily="18" charset="0"/>
              </a:rPr>
              <a:t>(HR incr. later </a:t>
            </a:r>
            <a:r>
              <a:rPr lang="en-US" altLang="en-US" sz="1600" dirty="0" err="1">
                <a:latin typeface="Times New Roman" panose="02020603050405020304" pitchFamily="18" charset="0"/>
              </a:rPr>
              <a:t>yrs</a:t>
            </a:r>
            <a:r>
              <a:rPr lang="en-US" altLang="en-US" sz="1600" dirty="0">
                <a:latin typeface="Times New Roman" panose="02020603050405020304" pitchFamily="18" charset="0"/>
              </a:rPr>
              <a:t>) </a:t>
            </a:r>
          </a:p>
          <a:p>
            <a:pPr marL="169863" indent="-169863" eaLnBrk="1" hangingPunct="1">
              <a:spcBef>
                <a:spcPct val="0"/>
              </a:spcBef>
              <a:spcAft>
                <a:spcPts val="1200"/>
              </a:spcAft>
            </a:pPr>
            <a:r>
              <a:rPr lang="en-US" altLang="en-US" sz="1800" dirty="0">
                <a:latin typeface="Times New Roman" panose="02020603050405020304" pitchFamily="18" charset="0"/>
              </a:rPr>
              <a:t>Avg. escapement = 5,608</a:t>
            </a:r>
          </a:p>
          <a:p>
            <a:pPr marL="169863" indent="-169863" eaLnBrk="1" hangingPunct="1">
              <a:spcBef>
                <a:spcPct val="0"/>
              </a:spcBef>
              <a:spcAft>
                <a:spcPts val="1200"/>
              </a:spcAft>
            </a:pPr>
            <a:r>
              <a:rPr lang="en-US" altLang="en-US" sz="1800" dirty="0">
                <a:latin typeface="Times New Roman" panose="02020603050405020304" pitchFamily="18" charset="0"/>
              </a:rPr>
              <a:t>Similar to watershed model est. S</a:t>
            </a:r>
            <a:r>
              <a:rPr lang="en-US" altLang="en-US" sz="1800" baseline="-25000" dirty="0">
                <a:latin typeface="Times New Roman" panose="02020603050405020304" pitchFamily="18" charset="0"/>
              </a:rPr>
              <a:t>EQ </a:t>
            </a:r>
            <a:r>
              <a:rPr lang="en-US" altLang="en-US" sz="1800" dirty="0">
                <a:latin typeface="Times New Roman" panose="02020603050405020304" pitchFamily="18" charset="0"/>
              </a:rPr>
              <a:t>= 5,736</a:t>
            </a:r>
          </a:p>
          <a:p>
            <a:pPr marL="169863" indent="-169863" eaLnBrk="1" hangingPunct="1">
              <a:spcBef>
                <a:spcPct val="0"/>
              </a:spcBef>
            </a:pPr>
            <a:r>
              <a:rPr lang="en-US" altLang="en-US" sz="1800" dirty="0">
                <a:latin typeface="Times New Roman" panose="02020603050405020304" pitchFamily="18" charset="0"/>
              </a:rPr>
              <a:t>Goals would be SEGs </a:t>
            </a:r>
          </a:p>
          <a:p>
            <a:pPr marL="404813" lvl="1" indent="-169863" eaLnBrk="1" hangingPunct="1">
              <a:spcBef>
                <a:spcPct val="0"/>
              </a:spcBef>
            </a:pPr>
            <a:r>
              <a:rPr lang="en-US" altLang="en-US" sz="1600" dirty="0">
                <a:latin typeface="Times New Roman" panose="02020603050405020304" pitchFamily="18" charset="0"/>
              </a:rPr>
              <a:t>could make argument that first two could be BEGs </a:t>
            </a:r>
          </a:p>
        </p:txBody>
      </p:sp>
      <p:sp>
        <p:nvSpPr>
          <p:cNvPr id="55309" name="Line 11">
            <a:extLst>
              <a:ext uri="{FF2B5EF4-FFF2-40B4-BE49-F238E27FC236}">
                <a16:creationId xmlns:a16="http://schemas.microsoft.com/office/drawing/2014/main" id="{62E1D0C9-D1A7-4A84-929E-3D2109A089AE}"/>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12">
            <a:extLst>
              <a:ext uri="{FF2B5EF4-FFF2-40B4-BE49-F238E27FC236}">
                <a16:creationId xmlns:a16="http://schemas.microsoft.com/office/drawing/2014/main" id="{3D3A0EB8-3F2B-4198-8F76-4506E5F0E9B6}"/>
              </a:ext>
            </a:extLst>
          </p:cNvPr>
          <p:cNvSpPr txBox="1">
            <a:spLocks noChangeArrowheads="1"/>
          </p:cNvSpPr>
          <p:nvPr/>
        </p:nvSpPr>
        <p:spPr bwMode="auto">
          <a:xfrm>
            <a:off x="6416956" y="1600200"/>
            <a:ext cx="1649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1" dirty="0" err="1">
                <a:latin typeface="Times New Roman" panose="02020603050405020304" pitchFamily="18" charset="0"/>
              </a:rPr>
              <a:t>Chilkat</a:t>
            </a:r>
            <a:r>
              <a:rPr lang="en-US" altLang="en-US" sz="1600" b="1" dirty="0">
                <a:latin typeface="Times New Roman" panose="02020603050405020304" pitchFamily="18" charset="0"/>
              </a:rPr>
              <a:t> Chinook</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F63D6B4-4C85-48C9-B880-2CFC1C753847}"/>
                  </a:ext>
                </a:extLst>
              </p:cNvPr>
              <p:cNvGraphicFramePr>
                <a:graphicFrameLocks noGrp="1"/>
              </p:cNvGraphicFramePr>
              <p:nvPr>
                <p:extLst>
                  <p:ext uri="{D42A27DB-BD31-4B8C-83A1-F6EECF244321}">
                    <p14:modId xmlns:p14="http://schemas.microsoft.com/office/powerpoint/2010/main" val="952547093"/>
                  </p:ext>
                </p:extLst>
              </p:nvPr>
            </p:nvGraphicFramePr>
            <p:xfrm>
              <a:off x="457200" y="2694284"/>
              <a:ext cx="4922062" cy="1191916"/>
            </p:xfrm>
            <a:graphic>
              <a:graphicData uri="http://schemas.openxmlformats.org/drawingml/2006/table">
                <a:tbl>
                  <a:tblPr firstRow="1" bandRow="1">
                    <a:tableStyleId>{7DF18680-E054-41AD-8BC1-D1AEF772440D}</a:tableStyleId>
                  </a:tblPr>
                  <a:tblGrid>
                    <a:gridCol w="1832787">
                      <a:extLst>
                        <a:ext uri="{9D8B030D-6E8A-4147-A177-3AD203B41FA5}">
                          <a16:colId xmlns:a16="http://schemas.microsoft.com/office/drawing/2014/main" val="1525197957"/>
                        </a:ext>
                      </a:extLst>
                    </a:gridCol>
                    <a:gridCol w="1905000">
                      <a:extLst>
                        <a:ext uri="{9D8B030D-6E8A-4147-A177-3AD203B41FA5}">
                          <a16:colId xmlns:a16="http://schemas.microsoft.com/office/drawing/2014/main" val="3334842926"/>
                        </a:ext>
                      </a:extLst>
                    </a:gridCol>
                    <a:gridCol w="1184275">
                      <a:extLst>
                        <a:ext uri="{9D8B030D-6E8A-4147-A177-3AD203B41FA5}">
                          <a16:colId xmlns:a16="http://schemas.microsoft.com/office/drawing/2014/main" val="3266145510"/>
                        </a:ext>
                      </a:extLst>
                    </a:gridCol>
                  </a:tblGrid>
                  <a:tr h="339844">
                    <a:tc>
                      <a:txBody>
                        <a:bodyPr/>
                        <a:lstStyle/>
                        <a:p>
                          <a:endParaRPr lang="en-US" sz="14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value of ln</a:t>
                          </a:r>
                          <a14:m>
                            <m:oMath xmlns:m="http://schemas.openxmlformats.org/officeDocument/2006/math">
                              <m:acc>
                                <m:accPr>
                                  <m:chr m:val="̂"/>
                                  <m:ctrlPr>
                                    <a:rPr lang="en-US" sz="1400" i="1" smtClean="0">
                                      <a:solidFill>
                                        <a:schemeClr val="tx1"/>
                                      </a:solidFill>
                                      <a:latin typeface="Cambria Math" panose="02040503050406030204" pitchFamily="18" charset="0"/>
                                      <a:cs typeface="Times New Roman" panose="02020603050405020304" pitchFamily="18" charset="0"/>
                                    </a:rPr>
                                  </m:ctrlPr>
                                </m:accPr>
                                <m:e>
                                  <m:r>
                                    <a:rPr lang="en-US" sz="1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𝜶</m:t>
                                  </m:r>
                                  <m:r>
                                    <a:rPr lang="en-US" sz="14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acc>
                            </m:oMath>
                          </a14:m>
                          <a:endParaRPr lang="en-US" sz="1400" dirty="0">
                            <a:solidFill>
                              <a:schemeClr val="tx1"/>
                            </a:solidFill>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acc>
                                <m:accPr>
                                  <m:chr m:val="̂"/>
                                  <m:ctrlPr>
                                    <a:rPr lang="en-US" sz="1200" i="1" smtClean="0">
                                      <a:solidFill>
                                        <a:schemeClr val="tx1"/>
                                      </a:solidFill>
                                      <a:latin typeface="Cambria Math" panose="02040503050406030204" pitchFamily="18" charset="0"/>
                                      <a:cs typeface="Times New Roman" panose="02020603050405020304" pitchFamily="18" charset="0"/>
                                    </a:rPr>
                                  </m:ctrlPr>
                                </m:accPr>
                                <m:e>
                                  <m:r>
                                    <m:rPr>
                                      <m:nor/>
                                    </m:rPr>
                                    <a:rPr lang="en-US" sz="1200" b="1" i="0" smtClean="0">
                                      <a:solidFill>
                                        <a:schemeClr val="tx1"/>
                                      </a:solidFill>
                                      <a:latin typeface="Times New Roman" panose="02020603050405020304" pitchFamily="18" charset="0"/>
                                      <a:cs typeface="Times New Roman" panose="02020603050405020304" pitchFamily="18" charset="0"/>
                                    </a:rPr>
                                    <m:t>S</m:t>
                                  </m:r>
                                </m:e>
                              </m:acc>
                            </m:oMath>
                          </a14:m>
                          <a:r>
                            <a:rPr lang="en-US" sz="1200" baseline="-25000" dirty="0">
                              <a:solidFill>
                                <a:schemeClr val="tx1"/>
                              </a:solidFill>
                              <a:latin typeface="Times New Roman" panose="02020603050405020304" pitchFamily="18" charset="0"/>
                              <a:cs typeface="Times New Roman" panose="02020603050405020304" pitchFamily="18" charset="0"/>
                            </a:rPr>
                            <a:t>MSY</a:t>
                          </a: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395152"/>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of species</a:t>
                          </a:r>
                        </a:p>
                      </a:txBody>
                      <a:tcPr anchor="ctr">
                        <a:lnT w="19050" cap="flat" cmpd="sng" algn="ctr">
                          <a:solidFill>
                            <a:schemeClr val="tx1"/>
                          </a:solidFill>
                          <a:prstDash val="solid"/>
                          <a:round/>
                          <a:headEnd type="none" w="med" len="med"/>
                          <a:tailEnd type="none" w="med" len="med"/>
                        </a:lnT>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1.46 (</a:t>
                          </a:r>
                          <a:r>
                            <a:rPr lang="en-US" sz="1200" dirty="0" err="1">
                              <a:solidFill>
                                <a:schemeClr val="tx1"/>
                              </a:solidFill>
                              <a:latin typeface="Times New Roman" panose="02020603050405020304" pitchFamily="18" charset="0"/>
                              <a:cs typeface="Times New Roman" panose="02020603050405020304" pitchFamily="18" charset="0"/>
                            </a:rPr>
                            <a:t>Liermann</a:t>
                          </a:r>
                          <a:r>
                            <a:rPr lang="en-US" sz="1200" dirty="0">
                              <a:solidFill>
                                <a:schemeClr val="tx1"/>
                              </a:solidFill>
                              <a:latin typeface="Times New Roman" panose="02020603050405020304" pitchFamily="18" charset="0"/>
                              <a:cs typeface="Times New Roman" panose="02020603050405020304" pitchFamily="18" charset="0"/>
                            </a:rPr>
                            <a:t> et al. 2010)</a:t>
                          </a:r>
                        </a:p>
                      </a:txBody>
                      <a:tcPr anchor="ctr">
                        <a:lnT w="1905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2,231</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6245559"/>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sp. for area</a:t>
                          </a:r>
                        </a:p>
                      </a:txBody>
                      <a:tcPr anchor="ctr"/>
                    </a:tc>
                    <a:tc>
                      <a:txBody>
                        <a:bodyPr/>
                        <a:lstStyle/>
                        <a:p>
                          <a:r>
                            <a:rPr lang="en-US" sz="1200" dirty="0">
                              <a:solidFill>
                                <a:schemeClr val="tx1"/>
                              </a:solidFill>
                              <a:latin typeface="Times New Roman" panose="02020603050405020304" pitchFamily="18" charset="0"/>
                              <a:cs typeface="Times New Roman" panose="02020603050405020304" pitchFamily="18" charset="0"/>
                            </a:rPr>
                            <a:t>1.92 (avg. SE stocks)</a:t>
                          </a:r>
                        </a:p>
                      </a:txBody>
                      <a:tcPr anchor="ct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2,050</a:t>
                          </a:r>
                        </a:p>
                      </a:txBody>
                      <a:tcPr anchor="ctr"/>
                    </a:tc>
                    <a:extLst>
                      <a:ext uri="{0D108BD9-81ED-4DB2-BD59-A6C34878D82A}">
                        <a16:rowId xmlns:a16="http://schemas.microsoft.com/office/drawing/2014/main" val="1895908321"/>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Conservative 50%</a:t>
                          </a:r>
                        </a:p>
                      </a:txBody>
                      <a:tcPr anchor="ctr">
                        <a:lnB w="19050" cap="flat" cmpd="sng" algn="ctr">
                          <a:solidFill>
                            <a:schemeClr val="tx1"/>
                          </a:solidFill>
                          <a:prstDash val="solid"/>
                          <a:round/>
                          <a:headEnd type="none" w="med" len="med"/>
                          <a:tailEnd type="none" w="med" len="med"/>
                        </a:lnB>
                      </a:tcPr>
                    </a:tc>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2,804</a:t>
                          </a: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349621"/>
                      </a:ext>
                    </a:extLst>
                  </a:tr>
                </a:tbl>
              </a:graphicData>
            </a:graphic>
          </p:graphicFrame>
        </mc:Choice>
        <mc:Fallback xmlns="">
          <p:graphicFrame>
            <p:nvGraphicFramePr>
              <p:cNvPr id="4" name="Table 4">
                <a:extLst>
                  <a:ext uri="{FF2B5EF4-FFF2-40B4-BE49-F238E27FC236}">
                    <a16:creationId xmlns:a16="http://schemas.microsoft.com/office/drawing/2014/main" id="{AF63D6B4-4C85-48C9-B880-2CFC1C753847}"/>
                  </a:ext>
                </a:extLst>
              </p:cNvPr>
              <p:cNvGraphicFramePr>
                <a:graphicFrameLocks noGrp="1"/>
              </p:cNvGraphicFramePr>
              <p:nvPr>
                <p:extLst>
                  <p:ext uri="{D42A27DB-BD31-4B8C-83A1-F6EECF244321}">
                    <p14:modId xmlns:p14="http://schemas.microsoft.com/office/powerpoint/2010/main" val="952547093"/>
                  </p:ext>
                </p:extLst>
              </p:nvPr>
            </p:nvGraphicFramePr>
            <p:xfrm>
              <a:off x="457200" y="2694284"/>
              <a:ext cx="4922062" cy="1191916"/>
            </p:xfrm>
            <a:graphic>
              <a:graphicData uri="http://schemas.openxmlformats.org/drawingml/2006/table">
                <a:tbl>
                  <a:tblPr firstRow="1" bandRow="1">
                    <a:tableStyleId>{7DF18680-E054-41AD-8BC1-D1AEF772440D}</a:tableStyleId>
                  </a:tblPr>
                  <a:tblGrid>
                    <a:gridCol w="1832787">
                      <a:extLst>
                        <a:ext uri="{9D8B030D-6E8A-4147-A177-3AD203B41FA5}">
                          <a16:colId xmlns:a16="http://schemas.microsoft.com/office/drawing/2014/main" val="1525197957"/>
                        </a:ext>
                      </a:extLst>
                    </a:gridCol>
                    <a:gridCol w="1905000">
                      <a:extLst>
                        <a:ext uri="{9D8B030D-6E8A-4147-A177-3AD203B41FA5}">
                          <a16:colId xmlns:a16="http://schemas.microsoft.com/office/drawing/2014/main" val="3334842926"/>
                        </a:ext>
                      </a:extLst>
                    </a:gridCol>
                    <a:gridCol w="1184275">
                      <a:extLst>
                        <a:ext uri="{9D8B030D-6E8A-4147-A177-3AD203B41FA5}">
                          <a16:colId xmlns:a16="http://schemas.microsoft.com/office/drawing/2014/main" val="3266145510"/>
                        </a:ext>
                      </a:extLst>
                    </a:gridCol>
                  </a:tblGrid>
                  <a:tr h="339844">
                    <a:tc>
                      <a:txBody>
                        <a:bodyPr/>
                        <a:lstStyle/>
                        <a:p>
                          <a:endParaRPr lang="en-US" sz="14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US"/>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4"/>
                          <a:stretch>
                            <a:fillRect l="-96805" t="-1786" r="-62939" b="-264286"/>
                          </a:stretch>
                        </a:blipFill>
                      </a:tcPr>
                    </a:tc>
                    <a:tc>
                      <a:txBody>
                        <a:bodyPr/>
                        <a:lstStyle/>
                        <a:p>
                          <a:endParaRPr lang="en-US"/>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4"/>
                          <a:stretch>
                            <a:fillRect l="-317526" t="-1786" r="-1546" b="-264286"/>
                          </a:stretch>
                        </a:blipFill>
                      </a:tcPr>
                    </a:tc>
                    <a:extLst>
                      <a:ext uri="{0D108BD9-81ED-4DB2-BD59-A6C34878D82A}">
                        <a16:rowId xmlns:a16="http://schemas.microsoft.com/office/drawing/2014/main" val="2601395152"/>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of species</a:t>
                          </a:r>
                        </a:p>
                      </a:txBody>
                      <a:tcPr anchor="ctr">
                        <a:lnT w="19050" cap="flat" cmpd="sng" algn="ctr">
                          <a:solidFill>
                            <a:schemeClr val="tx1"/>
                          </a:solidFill>
                          <a:prstDash val="solid"/>
                          <a:round/>
                          <a:headEnd type="none" w="med" len="med"/>
                          <a:tailEnd type="none" w="med" len="med"/>
                        </a:lnT>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1.46 (</a:t>
                          </a:r>
                          <a:r>
                            <a:rPr lang="en-US" sz="1200" dirty="0" err="1">
                              <a:solidFill>
                                <a:schemeClr val="tx1"/>
                              </a:solidFill>
                              <a:latin typeface="Times New Roman" panose="02020603050405020304" pitchFamily="18" charset="0"/>
                              <a:cs typeface="Times New Roman" panose="02020603050405020304" pitchFamily="18" charset="0"/>
                            </a:rPr>
                            <a:t>Liermann</a:t>
                          </a:r>
                          <a:r>
                            <a:rPr lang="en-US" sz="1200" dirty="0">
                              <a:solidFill>
                                <a:schemeClr val="tx1"/>
                              </a:solidFill>
                              <a:latin typeface="Times New Roman" panose="02020603050405020304" pitchFamily="18" charset="0"/>
                              <a:cs typeface="Times New Roman" panose="02020603050405020304" pitchFamily="18" charset="0"/>
                            </a:rPr>
                            <a:t> et al. 2010)</a:t>
                          </a:r>
                        </a:p>
                      </a:txBody>
                      <a:tcPr anchor="ctr">
                        <a:lnT w="1905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2,231</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6245559"/>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sp. for area</a:t>
                          </a:r>
                        </a:p>
                      </a:txBody>
                      <a:tcPr anchor="ctr"/>
                    </a:tc>
                    <a:tc>
                      <a:txBody>
                        <a:bodyPr/>
                        <a:lstStyle/>
                        <a:p>
                          <a:r>
                            <a:rPr lang="en-US" sz="1200" dirty="0">
                              <a:solidFill>
                                <a:schemeClr val="tx1"/>
                              </a:solidFill>
                              <a:latin typeface="Times New Roman" panose="02020603050405020304" pitchFamily="18" charset="0"/>
                              <a:cs typeface="Times New Roman" panose="02020603050405020304" pitchFamily="18" charset="0"/>
                            </a:rPr>
                            <a:t>1.92 (avg. SE stocks)</a:t>
                          </a:r>
                        </a:p>
                      </a:txBody>
                      <a:tcPr anchor="ct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2,050</a:t>
                          </a:r>
                        </a:p>
                      </a:txBody>
                      <a:tcPr anchor="ctr"/>
                    </a:tc>
                    <a:extLst>
                      <a:ext uri="{0D108BD9-81ED-4DB2-BD59-A6C34878D82A}">
                        <a16:rowId xmlns:a16="http://schemas.microsoft.com/office/drawing/2014/main" val="1895908321"/>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Conservative 50%</a:t>
                          </a:r>
                        </a:p>
                      </a:txBody>
                      <a:tcPr anchor="ctr">
                        <a:lnB w="19050" cap="flat" cmpd="sng" algn="ctr">
                          <a:solidFill>
                            <a:schemeClr val="tx1"/>
                          </a:solidFill>
                          <a:prstDash val="solid"/>
                          <a:round/>
                          <a:headEnd type="none" w="med" len="med"/>
                          <a:tailEnd type="none" w="med" len="med"/>
                        </a:lnB>
                      </a:tcPr>
                    </a:tc>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2,804</a:t>
                          </a: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349621"/>
                      </a:ext>
                    </a:extLst>
                  </a:tr>
                </a:tbl>
              </a:graphicData>
            </a:graphic>
          </p:graphicFrame>
        </mc:Fallback>
      </mc:AlternateContent>
      <p:graphicFrame>
        <p:nvGraphicFramePr>
          <p:cNvPr id="6" name="Table 6">
            <a:extLst>
              <a:ext uri="{FF2B5EF4-FFF2-40B4-BE49-F238E27FC236}">
                <a16:creationId xmlns:a16="http://schemas.microsoft.com/office/drawing/2014/main" id="{1A1EE488-7D29-4DB7-AFBF-2885ACE106DE}"/>
              </a:ext>
            </a:extLst>
          </p:cNvPr>
          <p:cNvGraphicFramePr>
            <a:graphicFrameLocks noGrp="1"/>
          </p:cNvGraphicFramePr>
          <p:nvPr>
            <p:extLst>
              <p:ext uri="{D42A27DB-BD31-4B8C-83A1-F6EECF244321}">
                <p14:modId xmlns:p14="http://schemas.microsoft.com/office/powerpoint/2010/main" val="1263461606"/>
              </p:ext>
            </p:extLst>
          </p:nvPr>
        </p:nvGraphicFramePr>
        <p:xfrm>
          <a:off x="5644525" y="1985565"/>
          <a:ext cx="3194675" cy="4114432"/>
        </p:xfrm>
        <a:graphic>
          <a:graphicData uri="http://schemas.openxmlformats.org/drawingml/2006/table">
            <a:tbl>
              <a:tblPr firstRow="1" bandRow="1">
                <a:tableStyleId>{74C1A8A3-306A-4EB7-A6B1-4F7E0EB9C5D6}</a:tableStyleId>
              </a:tblPr>
              <a:tblGrid>
                <a:gridCol w="756275">
                  <a:extLst>
                    <a:ext uri="{9D8B030D-6E8A-4147-A177-3AD203B41FA5}">
                      <a16:colId xmlns:a16="http://schemas.microsoft.com/office/drawing/2014/main" val="562063838"/>
                    </a:ext>
                  </a:extLst>
                </a:gridCol>
                <a:gridCol w="521595">
                  <a:extLst>
                    <a:ext uri="{9D8B030D-6E8A-4147-A177-3AD203B41FA5}">
                      <a16:colId xmlns:a16="http://schemas.microsoft.com/office/drawing/2014/main" val="4223923307"/>
                    </a:ext>
                  </a:extLst>
                </a:gridCol>
                <a:gridCol w="697605">
                  <a:extLst>
                    <a:ext uri="{9D8B030D-6E8A-4147-A177-3AD203B41FA5}">
                      <a16:colId xmlns:a16="http://schemas.microsoft.com/office/drawing/2014/main" val="1047669353"/>
                    </a:ext>
                  </a:extLst>
                </a:gridCol>
                <a:gridCol w="580265">
                  <a:extLst>
                    <a:ext uri="{9D8B030D-6E8A-4147-A177-3AD203B41FA5}">
                      <a16:colId xmlns:a16="http://schemas.microsoft.com/office/drawing/2014/main" val="2453125924"/>
                    </a:ext>
                  </a:extLst>
                </a:gridCol>
                <a:gridCol w="638935">
                  <a:extLst>
                    <a:ext uri="{9D8B030D-6E8A-4147-A177-3AD203B41FA5}">
                      <a16:colId xmlns:a16="http://schemas.microsoft.com/office/drawing/2014/main" val="3412543101"/>
                    </a:ext>
                  </a:extLst>
                </a:gridCol>
              </a:tblGrid>
              <a:tr h="342115">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Year</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S</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Harvest Rate</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R</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R/S</a:t>
                      </a:r>
                    </a:p>
                  </a:txBody>
                  <a:tcPr marL="9525" marR="9525" marT="9525" marB="0" anchor="ctr">
                    <a:solidFill>
                      <a:schemeClr val="bg1"/>
                    </a:solidFill>
                  </a:tcPr>
                </a:tc>
                <a:extLst>
                  <a:ext uri="{0D108BD9-81ED-4DB2-BD59-A6C34878D82A}">
                    <a16:rowId xmlns:a16="http://schemas.microsoft.com/office/drawing/2014/main" val="2059617288"/>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5,897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12,932</a:t>
                      </a:r>
                    </a:p>
                  </a:txBody>
                  <a:tcPr marL="0" marR="0" marT="0" marB="0" anchor="ctr">
                    <a:solidFill>
                      <a:srgbClr val="BABAE8"/>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2.19</a:t>
                      </a:r>
                    </a:p>
                  </a:txBody>
                  <a:tcPr marL="0" marR="0" marT="0" marB="0" anchor="ctr">
                    <a:solidFill>
                      <a:srgbClr val="BABAE8"/>
                    </a:solidFill>
                  </a:tcPr>
                </a:tc>
                <a:extLst>
                  <a:ext uri="{0D108BD9-81ED-4DB2-BD59-A6C34878D82A}">
                    <a16:rowId xmlns:a16="http://schemas.microsoft.com/office/drawing/2014/main" val="2222490709"/>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5,284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5,542</a:t>
                      </a:r>
                    </a:p>
                  </a:txBody>
                  <a:tcPr marL="0" marR="0" marT="0" marB="0" anchor="ctr">
                    <a:solidFill>
                      <a:srgbClr val="BABAE8"/>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1.05</a:t>
                      </a:r>
                    </a:p>
                  </a:txBody>
                  <a:tcPr marL="0" marR="0" marT="0" marB="0" anchor="ctr">
                    <a:solidFill>
                      <a:srgbClr val="BABAE8"/>
                    </a:solidFill>
                  </a:tcPr>
                </a:tc>
                <a:extLst>
                  <a:ext uri="{0D108BD9-81ED-4DB2-BD59-A6C34878D82A}">
                    <a16:rowId xmlns:a16="http://schemas.microsoft.com/office/drawing/2014/main" val="1749386351"/>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1993</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4,472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0.11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3,321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0.74</a:t>
                      </a:r>
                    </a:p>
                  </a:txBody>
                  <a:tcPr marL="0" marR="0" marT="0" marB="0" anchor="ctr">
                    <a:solidFill>
                      <a:srgbClr val="BABAE8"/>
                    </a:solidFill>
                  </a:tcPr>
                </a:tc>
                <a:extLst>
                  <a:ext uri="{0D108BD9-81ED-4DB2-BD59-A6C34878D82A}">
                    <a16:rowId xmlns:a16="http://schemas.microsoft.com/office/drawing/2014/main" val="2306349819"/>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6,795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1,645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0" marR="0" marT="0" marB="0" anchor="ctr">
                    <a:solidFill>
                      <a:srgbClr val="BABAE8"/>
                    </a:solidFill>
                  </a:tcPr>
                </a:tc>
                <a:extLst>
                  <a:ext uri="{0D108BD9-81ED-4DB2-BD59-A6C34878D82A}">
                    <a16:rowId xmlns:a16="http://schemas.microsoft.com/office/drawing/2014/main" val="2894246231"/>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3,790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4,348</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1.15</a:t>
                      </a:r>
                    </a:p>
                  </a:txBody>
                  <a:tcPr marL="0" marR="0" marT="0" marB="0" anchor="ctr">
                    <a:solidFill>
                      <a:srgbClr val="BABAE8"/>
                    </a:solidFill>
                  </a:tcPr>
                </a:tc>
                <a:extLst>
                  <a:ext uri="{0D108BD9-81ED-4DB2-BD59-A6C34878D82A}">
                    <a16:rowId xmlns:a16="http://schemas.microsoft.com/office/drawing/2014/main" val="222511666"/>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1996</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4,920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0.08</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5,637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1.15</a:t>
                      </a:r>
                    </a:p>
                  </a:txBody>
                  <a:tcPr marL="0" marR="0" marT="0" marB="0" anchor="ctr">
                    <a:solidFill>
                      <a:srgbClr val="BABAE8"/>
                    </a:solidFill>
                  </a:tcPr>
                </a:tc>
                <a:extLst>
                  <a:ext uri="{0D108BD9-81ED-4DB2-BD59-A6C34878D82A}">
                    <a16:rowId xmlns:a16="http://schemas.microsoft.com/office/drawing/2014/main" val="406427871"/>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8,100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7,081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0.87</a:t>
                      </a:r>
                    </a:p>
                  </a:txBody>
                  <a:tcPr marL="0" marR="0" marT="0" marB="0" anchor="ctr">
                    <a:solidFill>
                      <a:srgbClr val="BABAE8"/>
                    </a:solidFill>
                  </a:tcPr>
                </a:tc>
                <a:extLst>
                  <a:ext uri="{0D108BD9-81ED-4DB2-BD59-A6C34878D82A}">
                    <a16:rowId xmlns:a16="http://schemas.microsoft.com/office/drawing/2014/main" val="4110322768"/>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Early Avg.</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5,608</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0.06</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5,787</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1.06</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2954553"/>
                  </a:ext>
                </a:extLst>
              </a:tr>
              <a:tr h="233523">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1998</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3,675</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10573982"/>
                  </a:ext>
                </a:extLst>
              </a:tr>
              <a:tr h="138615">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1999</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2,271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0.19</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184321"/>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2000</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2,035</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0.06</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730864299"/>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4,517</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0.07</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1227691648"/>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2002</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4,051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437393494"/>
                  </a:ext>
                </a:extLst>
              </a:tr>
              <a:tr h="233523">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2003</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5,657</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0.09</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799725657"/>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Later Avg.</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3,701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505556987"/>
                  </a:ext>
                </a:extLst>
              </a:tr>
              <a:tr h="332665">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Overall Avg.</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4,728</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0.08</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82198409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 name="Footer Placeholder 2">
            <a:extLst>
              <a:ext uri="{FF2B5EF4-FFF2-40B4-BE49-F238E27FC236}">
                <a16:creationId xmlns:a16="http://schemas.microsoft.com/office/drawing/2014/main" id="{900A8B72-1FD7-46CB-8FE9-63C98F5B1F6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4148" name="Slide Number Placeholder 3">
            <a:extLst>
              <a:ext uri="{FF2B5EF4-FFF2-40B4-BE49-F238E27FC236}">
                <a16:creationId xmlns:a16="http://schemas.microsoft.com/office/drawing/2014/main" id="{0AFA04B2-DA19-4FB8-9F91-ECB35BA6594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22</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A7D72408-87E5-4993-8498-59043D647FEB}"/>
              </a:ext>
            </a:extLst>
          </p:cNvPr>
          <p:cNvGrpSpPr>
            <a:grpSpLocks noChangeAspect="1"/>
          </p:cNvGrpSpPr>
          <p:nvPr/>
        </p:nvGrpSpPr>
        <p:grpSpPr bwMode="auto">
          <a:xfrm>
            <a:off x="152400" y="504825"/>
            <a:ext cx="8407400" cy="5348288"/>
            <a:chOff x="96" y="318"/>
            <a:chExt cx="5296" cy="3369"/>
          </a:xfrm>
        </p:grpSpPr>
        <p:cxnSp>
          <p:nvCxnSpPr>
            <p:cNvPr id="4100" name="_s4100">
              <a:extLst>
                <a:ext uri="{FF2B5EF4-FFF2-40B4-BE49-F238E27FC236}">
                  <a16:creationId xmlns:a16="http://schemas.microsoft.com/office/drawing/2014/main" id="{A9311F23-F843-482E-A5DC-C3AC140E5DD4}"/>
                </a:ext>
              </a:extLst>
            </p:cNvPr>
            <p:cNvCxnSpPr>
              <a:cxnSpLocks noChangeShapeType="1"/>
              <a:stCxn id="25" idx="3"/>
              <a:endCxn id="9" idx="2"/>
            </p:cNvCxnSpPr>
            <p:nvPr/>
          </p:nvCxnSpPr>
          <p:spPr bwMode="auto">
            <a:xfrm flipV="1">
              <a:off x="2700" y="2244"/>
              <a:ext cx="8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1" name="_s4101">
              <a:extLst>
                <a:ext uri="{FF2B5EF4-FFF2-40B4-BE49-F238E27FC236}">
                  <a16:creationId xmlns:a16="http://schemas.microsoft.com/office/drawing/2014/main" id="{25A2A4CE-7F57-4F50-8253-C8772473EFEF}"/>
                </a:ext>
              </a:extLst>
            </p:cNvPr>
            <p:cNvCxnSpPr>
              <a:cxnSpLocks noChangeShapeType="1"/>
              <a:stCxn id="24" idx="3"/>
              <a:endCxn id="9" idx="2"/>
            </p:cNvCxnSpPr>
            <p:nvPr/>
          </p:nvCxnSpPr>
          <p:spPr bwMode="auto">
            <a:xfrm flipV="1">
              <a:off x="2716" y="2244"/>
              <a:ext cx="68"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2" name="_s4102">
              <a:extLst>
                <a:ext uri="{FF2B5EF4-FFF2-40B4-BE49-F238E27FC236}">
                  <a16:creationId xmlns:a16="http://schemas.microsoft.com/office/drawing/2014/main" id="{09D4363B-4BB3-4033-9387-99B3F65D410F}"/>
                </a:ext>
              </a:extLst>
            </p:cNvPr>
            <p:cNvCxnSpPr>
              <a:cxnSpLocks noChangeShapeType="1"/>
              <a:stCxn id="23" idx="0"/>
              <a:endCxn id="13" idx="2"/>
            </p:cNvCxnSpPr>
            <p:nvPr/>
          </p:nvCxnSpPr>
          <p:spPr bwMode="auto">
            <a:xfrm flipH="1" flipV="1">
              <a:off x="5125" y="2244"/>
              <a:ext cx="8"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3" name="_s4103">
              <a:extLst>
                <a:ext uri="{FF2B5EF4-FFF2-40B4-BE49-F238E27FC236}">
                  <a16:creationId xmlns:a16="http://schemas.microsoft.com/office/drawing/2014/main" id="{4FE24E8E-ECFD-48C7-A46A-DE0CB3AEAECF}"/>
                </a:ext>
              </a:extLst>
            </p:cNvPr>
            <p:cNvCxnSpPr>
              <a:cxnSpLocks noChangeShapeType="1"/>
              <a:stCxn id="22" idx="0"/>
              <a:endCxn id="12" idx="2"/>
            </p:cNvCxnSpPr>
            <p:nvPr/>
          </p:nvCxnSpPr>
          <p:spPr bwMode="auto">
            <a:xfrm flipH="1" flipV="1">
              <a:off x="4540" y="2244"/>
              <a:ext cx="9"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4" name="_s4104">
              <a:extLst>
                <a:ext uri="{FF2B5EF4-FFF2-40B4-BE49-F238E27FC236}">
                  <a16:creationId xmlns:a16="http://schemas.microsoft.com/office/drawing/2014/main" id="{BA5CDAF2-CF42-4FD2-9E18-E834C4B97828}"/>
                </a:ext>
              </a:extLst>
            </p:cNvPr>
            <p:cNvCxnSpPr>
              <a:cxnSpLocks noChangeShapeType="1"/>
              <a:stCxn id="21" idx="0"/>
              <a:endCxn id="11" idx="2"/>
            </p:cNvCxnSpPr>
            <p:nvPr/>
          </p:nvCxnSpPr>
          <p:spPr bwMode="auto">
            <a:xfrm rot="16200000" flipV="1">
              <a:off x="3838" y="2360"/>
              <a:ext cx="241" cy="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5" name="_s4105">
              <a:extLst>
                <a:ext uri="{FF2B5EF4-FFF2-40B4-BE49-F238E27FC236}">
                  <a16:creationId xmlns:a16="http://schemas.microsoft.com/office/drawing/2014/main" id="{F2417FB2-8C8F-427F-B815-B7D1645DE5F0}"/>
                </a:ext>
              </a:extLst>
            </p:cNvPr>
            <p:cNvCxnSpPr>
              <a:cxnSpLocks noChangeShapeType="1"/>
              <a:stCxn id="20" idx="0"/>
              <a:endCxn id="10" idx="2"/>
            </p:cNvCxnSpPr>
            <p:nvPr/>
          </p:nvCxnSpPr>
          <p:spPr bwMode="auto">
            <a:xfrm flipH="1" flipV="1">
              <a:off x="3369" y="2244"/>
              <a:ext cx="8"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6" name="_s4106">
              <a:extLst>
                <a:ext uri="{FF2B5EF4-FFF2-40B4-BE49-F238E27FC236}">
                  <a16:creationId xmlns:a16="http://schemas.microsoft.com/office/drawing/2014/main" id="{E07D714D-8BB7-442C-98A1-91F6F075A721}"/>
                </a:ext>
              </a:extLst>
            </p:cNvPr>
            <p:cNvCxnSpPr>
              <a:cxnSpLocks noChangeShapeType="1"/>
              <a:stCxn id="19" idx="3"/>
              <a:endCxn id="8" idx="2"/>
            </p:cNvCxnSpPr>
            <p:nvPr/>
          </p:nvCxnSpPr>
          <p:spPr bwMode="auto">
            <a:xfrm flipV="1">
              <a:off x="2030" y="2244"/>
              <a:ext cx="8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7" name="_s4107">
              <a:extLst>
                <a:ext uri="{FF2B5EF4-FFF2-40B4-BE49-F238E27FC236}">
                  <a16:creationId xmlns:a16="http://schemas.microsoft.com/office/drawing/2014/main" id="{9E2408C6-5606-4926-A75B-CAD9AC1B921D}"/>
                </a:ext>
              </a:extLst>
            </p:cNvPr>
            <p:cNvCxnSpPr>
              <a:cxnSpLocks noChangeShapeType="1"/>
              <a:stCxn id="18" idx="3"/>
              <a:endCxn id="8" idx="2"/>
            </p:cNvCxnSpPr>
            <p:nvPr/>
          </p:nvCxnSpPr>
          <p:spPr bwMode="auto">
            <a:xfrm flipV="1">
              <a:off x="2006" y="2244"/>
              <a:ext cx="108"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8" name="_s4108">
              <a:extLst>
                <a:ext uri="{FF2B5EF4-FFF2-40B4-BE49-F238E27FC236}">
                  <a16:creationId xmlns:a16="http://schemas.microsoft.com/office/drawing/2014/main" id="{6C5CFCDE-82CC-4A9F-8263-920DB854CE0B}"/>
                </a:ext>
              </a:extLst>
            </p:cNvPr>
            <p:cNvCxnSpPr>
              <a:cxnSpLocks noChangeShapeType="1"/>
              <a:stCxn id="17" idx="3"/>
              <a:endCxn id="7" idx="2"/>
            </p:cNvCxnSpPr>
            <p:nvPr/>
          </p:nvCxnSpPr>
          <p:spPr bwMode="auto">
            <a:xfrm flipV="1">
              <a:off x="1379" y="2244"/>
              <a:ext cx="67"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9" name="_s4109">
              <a:extLst>
                <a:ext uri="{FF2B5EF4-FFF2-40B4-BE49-F238E27FC236}">
                  <a16:creationId xmlns:a16="http://schemas.microsoft.com/office/drawing/2014/main" id="{E7EE2FC3-B2BE-4EBF-B1E7-C9EACCE16C0D}"/>
                </a:ext>
              </a:extLst>
            </p:cNvPr>
            <p:cNvCxnSpPr>
              <a:cxnSpLocks noChangeShapeType="1"/>
              <a:stCxn id="16" idx="3"/>
              <a:endCxn id="7" idx="2"/>
            </p:cNvCxnSpPr>
            <p:nvPr/>
          </p:nvCxnSpPr>
          <p:spPr bwMode="auto">
            <a:xfrm flipV="1">
              <a:off x="1334" y="2244"/>
              <a:ext cx="112"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0" name="_s4110">
              <a:extLst>
                <a:ext uri="{FF2B5EF4-FFF2-40B4-BE49-F238E27FC236}">
                  <a16:creationId xmlns:a16="http://schemas.microsoft.com/office/drawing/2014/main" id="{6DCC245D-9EDA-4DAC-8B0E-057C19D0218C}"/>
                </a:ext>
              </a:extLst>
            </p:cNvPr>
            <p:cNvCxnSpPr>
              <a:cxnSpLocks noChangeShapeType="1"/>
              <a:stCxn id="15" idx="3"/>
              <a:endCxn id="6" idx="2"/>
            </p:cNvCxnSpPr>
            <p:nvPr/>
          </p:nvCxnSpPr>
          <p:spPr bwMode="auto">
            <a:xfrm flipV="1">
              <a:off x="614" y="2244"/>
              <a:ext cx="16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1" name="_s4111">
              <a:extLst>
                <a:ext uri="{FF2B5EF4-FFF2-40B4-BE49-F238E27FC236}">
                  <a16:creationId xmlns:a16="http://schemas.microsoft.com/office/drawing/2014/main" id="{91F7633B-B645-4D2B-AED7-49510D70984B}"/>
                </a:ext>
              </a:extLst>
            </p:cNvPr>
            <p:cNvCxnSpPr>
              <a:cxnSpLocks noChangeShapeType="1"/>
              <a:stCxn id="14" idx="3"/>
              <a:endCxn id="6" idx="2"/>
            </p:cNvCxnSpPr>
            <p:nvPr/>
          </p:nvCxnSpPr>
          <p:spPr bwMode="auto">
            <a:xfrm flipV="1">
              <a:off x="614" y="2244"/>
              <a:ext cx="164" cy="482"/>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2" name="_s4112">
              <a:extLst>
                <a:ext uri="{FF2B5EF4-FFF2-40B4-BE49-F238E27FC236}">
                  <a16:creationId xmlns:a16="http://schemas.microsoft.com/office/drawing/2014/main" id="{865A60C4-2539-43A3-A941-B0FF778FE8DF}"/>
                </a:ext>
              </a:extLst>
            </p:cNvPr>
            <p:cNvCxnSpPr>
              <a:cxnSpLocks noChangeShapeType="1"/>
              <a:stCxn id="13" idx="0"/>
              <a:endCxn id="5" idx="2"/>
            </p:cNvCxnSpPr>
            <p:nvPr/>
          </p:nvCxnSpPr>
          <p:spPr bwMode="auto">
            <a:xfrm rot="16200000" flipV="1">
              <a:off x="4613" y="1252"/>
              <a:ext cx="241" cy="78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3" name="_s4113">
              <a:extLst>
                <a:ext uri="{FF2B5EF4-FFF2-40B4-BE49-F238E27FC236}">
                  <a16:creationId xmlns:a16="http://schemas.microsoft.com/office/drawing/2014/main" id="{A40970CC-DFFF-463A-8A18-90AFEF49CF40}"/>
                </a:ext>
              </a:extLst>
            </p:cNvPr>
            <p:cNvCxnSpPr>
              <a:cxnSpLocks noChangeShapeType="1"/>
              <a:stCxn id="12" idx="0"/>
              <a:endCxn id="5" idx="2"/>
            </p:cNvCxnSpPr>
            <p:nvPr/>
          </p:nvCxnSpPr>
          <p:spPr bwMode="auto">
            <a:xfrm rot="16200000" flipV="1">
              <a:off x="4320" y="1545"/>
              <a:ext cx="241" cy="19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4" name="_s4114">
              <a:extLst>
                <a:ext uri="{FF2B5EF4-FFF2-40B4-BE49-F238E27FC236}">
                  <a16:creationId xmlns:a16="http://schemas.microsoft.com/office/drawing/2014/main" id="{26DBDD7E-604E-438D-A426-F4889AFB79BA}"/>
                </a:ext>
              </a:extLst>
            </p:cNvPr>
            <p:cNvCxnSpPr>
              <a:cxnSpLocks noChangeShapeType="1"/>
              <a:stCxn id="11" idx="0"/>
              <a:endCxn id="5" idx="2"/>
            </p:cNvCxnSpPr>
            <p:nvPr/>
          </p:nvCxnSpPr>
          <p:spPr bwMode="auto">
            <a:xfrm rot="5400000" flipH="1" flipV="1">
              <a:off x="4027" y="1450"/>
              <a:ext cx="241" cy="38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5" name="_s4115">
              <a:extLst>
                <a:ext uri="{FF2B5EF4-FFF2-40B4-BE49-F238E27FC236}">
                  <a16:creationId xmlns:a16="http://schemas.microsoft.com/office/drawing/2014/main" id="{4E29A09E-4E43-443C-AE14-4B21D9E52CEF}"/>
                </a:ext>
              </a:extLst>
            </p:cNvPr>
            <p:cNvCxnSpPr>
              <a:cxnSpLocks noChangeShapeType="1"/>
              <a:stCxn id="10" idx="0"/>
              <a:endCxn id="5" idx="2"/>
            </p:cNvCxnSpPr>
            <p:nvPr/>
          </p:nvCxnSpPr>
          <p:spPr bwMode="auto">
            <a:xfrm rot="5400000" flipH="1" flipV="1">
              <a:off x="3735" y="1157"/>
              <a:ext cx="241" cy="97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6" name="_s4116">
              <a:extLst>
                <a:ext uri="{FF2B5EF4-FFF2-40B4-BE49-F238E27FC236}">
                  <a16:creationId xmlns:a16="http://schemas.microsoft.com/office/drawing/2014/main" id="{847BB19B-B341-498B-9148-E9B1E40F4952}"/>
                </a:ext>
              </a:extLst>
            </p:cNvPr>
            <p:cNvCxnSpPr>
              <a:cxnSpLocks noChangeShapeType="1"/>
              <a:stCxn id="9" idx="0"/>
              <a:endCxn id="4" idx="2"/>
            </p:cNvCxnSpPr>
            <p:nvPr/>
          </p:nvCxnSpPr>
          <p:spPr bwMode="auto">
            <a:xfrm rot="16200000" flipV="1">
              <a:off x="2209" y="1189"/>
              <a:ext cx="241" cy="90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7" name="_s4117">
              <a:extLst>
                <a:ext uri="{FF2B5EF4-FFF2-40B4-BE49-F238E27FC236}">
                  <a16:creationId xmlns:a16="http://schemas.microsoft.com/office/drawing/2014/main" id="{507D8A6A-0B03-46C2-A567-3D3749C17318}"/>
                </a:ext>
              </a:extLst>
            </p:cNvPr>
            <p:cNvCxnSpPr>
              <a:cxnSpLocks noChangeShapeType="1"/>
              <a:stCxn id="8" idx="0"/>
              <a:endCxn id="4" idx="2"/>
            </p:cNvCxnSpPr>
            <p:nvPr/>
          </p:nvCxnSpPr>
          <p:spPr bwMode="auto">
            <a:xfrm rot="16200000" flipV="1">
              <a:off x="1874" y="1524"/>
              <a:ext cx="241" cy="23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8" name="_s4118">
              <a:extLst>
                <a:ext uri="{FF2B5EF4-FFF2-40B4-BE49-F238E27FC236}">
                  <a16:creationId xmlns:a16="http://schemas.microsoft.com/office/drawing/2014/main" id="{F8A20F18-B532-469A-9AFC-4ED5C6BBFD69}"/>
                </a:ext>
              </a:extLst>
            </p:cNvPr>
            <p:cNvCxnSpPr>
              <a:cxnSpLocks noChangeShapeType="1"/>
              <a:stCxn id="7" idx="0"/>
              <a:endCxn id="4" idx="2"/>
            </p:cNvCxnSpPr>
            <p:nvPr/>
          </p:nvCxnSpPr>
          <p:spPr bwMode="auto">
            <a:xfrm rot="5400000" flipH="1" flipV="1">
              <a:off x="1540" y="1429"/>
              <a:ext cx="241" cy="430"/>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9" name="_s4119">
              <a:extLst>
                <a:ext uri="{FF2B5EF4-FFF2-40B4-BE49-F238E27FC236}">
                  <a16:creationId xmlns:a16="http://schemas.microsoft.com/office/drawing/2014/main" id="{8AE3C3A0-66D2-4386-8F05-92AA233299DB}"/>
                </a:ext>
              </a:extLst>
            </p:cNvPr>
            <p:cNvCxnSpPr>
              <a:cxnSpLocks noChangeShapeType="1"/>
              <a:stCxn id="6" idx="0"/>
              <a:endCxn id="4" idx="2"/>
            </p:cNvCxnSpPr>
            <p:nvPr/>
          </p:nvCxnSpPr>
          <p:spPr bwMode="auto">
            <a:xfrm rot="5400000" flipH="1" flipV="1">
              <a:off x="1206" y="1095"/>
              <a:ext cx="241" cy="109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20" name="_s4120">
              <a:extLst>
                <a:ext uri="{FF2B5EF4-FFF2-40B4-BE49-F238E27FC236}">
                  <a16:creationId xmlns:a16="http://schemas.microsoft.com/office/drawing/2014/main" id="{D950B6A0-ED5A-48F0-9690-44191090FE08}"/>
                </a:ext>
              </a:extLst>
            </p:cNvPr>
            <p:cNvCxnSpPr>
              <a:cxnSpLocks noChangeShapeType="1"/>
              <a:stCxn id="5" idx="0"/>
              <a:endCxn id="3" idx="2"/>
            </p:cNvCxnSpPr>
            <p:nvPr/>
          </p:nvCxnSpPr>
          <p:spPr bwMode="auto">
            <a:xfrm rot="16200000" flipV="1">
              <a:off x="3591" y="290"/>
              <a:ext cx="241" cy="126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21" name="_s4121">
              <a:extLst>
                <a:ext uri="{FF2B5EF4-FFF2-40B4-BE49-F238E27FC236}">
                  <a16:creationId xmlns:a16="http://schemas.microsoft.com/office/drawing/2014/main" id="{3FA03891-44F2-4303-92F4-D6B64A746C7D}"/>
                </a:ext>
              </a:extLst>
            </p:cNvPr>
            <p:cNvCxnSpPr>
              <a:cxnSpLocks noChangeShapeType="1"/>
              <a:stCxn id="4" idx="0"/>
              <a:endCxn id="3" idx="2"/>
            </p:cNvCxnSpPr>
            <p:nvPr/>
          </p:nvCxnSpPr>
          <p:spPr bwMode="auto">
            <a:xfrm rot="5400000" flipH="1" flipV="1">
              <a:off x="2358" y="318"/>
              <a:ext cx="241" cy="1205"/>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4122">
              <a:extLst>
                <a:ext uri="{FF2B5EF4-FFF2-40B4-BE49-F238E27FC236}">
                  <a16:creationId xmlns:a16="http://schemas.microsoft.com/office/drawing/2014/main" id="{489E881B-D19C-4BB9-8B6C-6F31EF3D7F35}"/>
                </a:ext>
              </a:extLst>
            </p:cNvPr>
            <p:cNvSpPr>
              <a:spLocks noChangeArrowheads="1"/>
            </p:cNvSpPr>
            <p:nvPr/>
          </p:nvSpPr>
          <p:spPr bwMode="auto">
            <a:xfrm>
              <a:off x="2764" y="318"/>
              <a:ext cx="634"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MANY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Catch dat</a:t>
              </a:r>
              <a:r>
                <a:rPr kumimoji="0" lang="en-US" altLang="en-US" sz="1000" b="1" i="0" u="none" strike="noStrike" cap="none" normalizeH="0" baseline="0" dirty="0">
                  <a:ln>
                    <a:noFill/>
                  </a:ln>
                  <a:solidFill>
                    <a:schemeClr val="tx1"/>
                  </a:solidFill>
                  <a:effectLst/>
                  <a:latin typeface="Arial" panose="020B0604020202020204" pitchFamily="34" charset="0"/>
                </a:rPr>
                <a:t>a</a:t>
              </a:r>
            </a:p>
          </p:txBody>
        </p:sp>
        <p:sp>
          <p:nvSpPr>
            <p:cNvPr id="4" name="_s4123">
              <a:extLst>
                <a:ext uri="{FF2B5EF4-FFF2-40B4-BE49-F238E27FC236}">
                  <a16:creationId xmlns:a16="http://schemas.microsoft.com/office/drawing/2014/main" id="{FB0116D3-E528-4A25-8F51-497344B688EB}"/>
                </a:ext>
              </a:extLst>
            </p:cNvPr>
            <p:cNvSpPr>
              <a:spLocks noChangeArrowheads="1"/>
            </p:cNvSpPr>
            <p:nvPr/>
          </p:nvSpPr>
          <p:spPr bwMode="auto">
            <a:xfrm>
              <a:off x="1530" y="1041"/>
              <a:ext cx="691"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“lake” sockeye</a:t>
              </a:r>
            </a:p>
          </p:txBody>
        </p:sp>
        <p:sp>
          <p:nvSpPr>
            <p:cNvPr id="5" name="_s4124">
              <a:extLst>
                <a:ext uri="{FF2B5EF4-FFF2-40B4-BE49-F238E27FC236}">
                  <a16:creationId xmlns:a16="http://schemas.microsoft.com/office/drawing/2014/main" id="{B22D0BF5-2422-4DB8-8210-845DB30B9B14}"/>
                </a:ext>
              </a:extLst>
            </p:cNvPr>
            <p:cNvSpPr>
              <a:spLocks noChangeArrowheads="1"/>
            </p:cNvSpPr>
            <p:nvPr/>
          </p:nvSpPr>
          <p:spPr bwMode="auto">
            <a:xfrm>
              <a:off x="3996" y="1041"/>
              <a:ext cx="691"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“river” sockeye</a:t>
              </a:r>
            </a:p>
          </p:txBody>
        </p:sp>
        <p:sp>
          <p:nvSpPr>
            <p:cNvPr id="6" name="_s4125">
              <a:extLst>
                <a:ext uri="{FF2B5EF4-FFF2-40B4-BE49-F238E27FC236}">
                  <a16:creationId xmlns:a16="http://schemas.microsoft.com/office/drawing/2014/main" id="{0C83142E-5582-46C3-A6DD-77A7134B3CCA}"/>
                </a:ext>
              </a:extLst>
            </p:cNvPr>
            <p:cNvSpPr>
              <a:spLocks noChangeArrowheads="1"/>
            </p:cNvSpPr>
            <p:nvPr/>
          </p:nvSpPr>
          <p:spPr bwMode="auto">
            <a:xfrm>
              <a:off x="527"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7" name="_s4126">
              <a:extLst>
                <a:ext uri="{FF2B5EF4-FFF2-40B4-BE49-F238E27FC236}">
                  <a16:creationId xmlns:a16="http://schemas.microsoft.com/office/drawing/2014/main" id="{9A187101-96A9-4B50-9CD8-CB9BAA3E795E}"/>
                </a:ext>
              </a:extLst>
            </p:cNvPr>
            <p:cNvSpPr>
              <a:spLocks noChangeArrowheads="1"/>
            </p:cNvSpPr>
            <p:nvPr/>
          </p:nvSpPr>
          <p:spPr bwMode="auto">
            <a:xfrm>
              <a:off x="1195"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8" name="_s4127">
              <a:extLst>
                <a:ext uri="{FF2B5EF4-FFF2-40B4-BE49-F238E27FC236}">
                  <a16:creationId xmlns:a16="http://schemas.microsoft.com/office/drawing/2014/main" id="{7D67B2F5-B00A-4A10-AD81-12CC289418CF}"/>
                </a:ext>
              </a:extLst>
            </p:cNvPr>
            <p:cNvSpPr>
              <a:spLocks noChangeArrowheads="1"/>
            </p:cNvSpPr>
            <p:nvPr/>
          </p:nvSpPr>
          <p:spPr bwMode="auto">
            <a:xfrm>
              <a:off x="1863"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9" name="_s4128">
              <a:extLst>
                <a:ext uri="{FF2B5EF4-FFF2-40B4-BE49-F238E27FC236}">
                  <a16:creationId xmlns:a16="http://schemas.microsoft.com/office/drawing/2014/main" id="{B1FF6DF3-9C49-402C-B541-D3C8E5E54F58}"/>
                </a:ext>
              </a:extLst>
            </p:cNvPr>
            <p:cNvSpPr>
              <a:spLocks noChangeArrowheads="1"/>
            </p:cNvSpPr>
            <p:nvPr/>
          </p:nvSpPr>
          <p:spPr bwMode="auto">
            <a:xfrm>
              <a:off x="2534" y="1764"/>
              <a:ext cx="500"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0" name="_s4129">
              <a:extLst>
                <a:ext uri="{FF2B5EF4-FFF2-40B4-BE49-F238E27FC236}">
                  <a16:creationId xmlns:a16="http://schemas.microsoft.com/office/drawing/2014/main" id="{68D8240B-2F46-4E64-A696-D54A71E4A072}"/>
                </a:ext>
              </a:extLst>
            </p:cNvPr>
            <p:cNvSpPr>
              <a:spLocks noChangeArrowheads="1"/>
            </p:cNvSpPr>
            <p:nvPr/>
          </p:nvSpPr>
          <p:spPr bwMode="auto">
            <a:xfrm>
              <a:off x="3118"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1" name="_s4130">
              <a:extLst>
                <a:ext uri="{FF2B5EF4-FFF2-40B4-BE49-F238E27FC236}">
                  <a16:creationId xmlns:a16="http://schemas.microsoft.com/office/drawing/2014/main" id="{F1FC391D-A872-41D4-9E62-1C439C0FC3E6}"/>
                </a:ext>
              </a:extLst>
            </p:cNvPr>
            <p:cNvSpPr>
              <a:spLocks noChangeArrowheads="1"/>
            </p:cNvSpPr>
            <p:nvPr/>
          </p:nvSpPr>
          <p:spPr bwMode="auto">
            <a:xfrm>
              <a:off x="3704" y="1764"/>
              <a:ext cx="500"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2" name="_s4131">
              <a:extLst>
                <a:ext uri="{FF2B5EF4-FFF2-40B4-BE49-F238E27FC236}">
                  <a16:creationId xmlns:a16="http://schemas.microsoft.com/office/drawing/2014/main" id="{821762A4-604C-4A06-9F23-76AB04C23953}"/>
                </a:ext>
              </a:extLst>
            </p:cNvPr>
            <p:cNvSpPr>
              <a:spLocks noChangeArrowheads="1"/>
            </p:cNvSpPr>
            <p:nvPr/>
          </p:nvSpPr>
          <p:spPr bwMode="auto">
            <a:xfrm>
              <a:off x="4289"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3" name="_s4132">
              <a:extLst>
                <a:ext uri="{FF2B5EF4-FFF2-40B4-BE49-F238E27FC236}">
                  <a16:creationId xmlns:a16="http://schemas.microsoft.com/office/drawing/2014/main" id="{C1BB6AF1-BA76-4BB3-8122-6850167F7938}"/>
                </a:ext>
              </a:extLst>
            </p:cNvPr>
            <p:cNvSpPr>
              <a:spLocks noChangeArrowheads="1"/>
            </p:cNvSpPr>
            <p:nvPr/>
          </p:nvSpPr>
          <p:spPr bwMode="auto">
            <a:xfrm>
              <a:off x="4874"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4" name="_s4133">
              <a:extLst>
                <a:ext uri="{FF2B5EF4-FFF2-40B4-BE49-F238E27FC236}">
                  <a16:creationId xmlns:a16="http://schemas.microsoft.com/office/drawing/2014/main" id="{277CC3FF-2D77-467B-B753-73F07F897A2C}"/>
                </a:ext>
              </a:extLst>
            </p:cNvPr>
            <p:cNvSpPr>
              <a:spLocks noChangeArrowheads="1"/>
            </p:cNvSpPr>
            <p:nvPr/>
          </p:nvSpPr>
          <p:spPr bwMode="auto">
            <a:xfrm>
              <a:off x="96" y="2485"/>
              <a:ext cx="518" cy="481"/>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Û</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SRA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Arial" panose="020B0604020202020204" pitchFamily="34" charset="0"/>
              </a:endParaRPr>
            </a:p>
          </p:txBody>
        </p:sp>
        <p:sp>
          <p:nvSpPr>
            <p:cNvPr id="15" name="_s4134">
              <a:extLst>
                <a:ext uri="{FF2B5EF4-FFF2-40B4-BE49-F238E27FC236}">
                  <a16:creationId xmlns:a16="http://schemas.microsoft.com/office/drawing/2014/main" id="{945F7ACA-56C1-47CE-AEB9-F1A09E6AE5A1}"/>
                </a:ext>
              </a:extLst>
            </p:cNvPr>
            <p:cNvSpPr>
              <a:spLocks noChangeArrowheads="1"/>
            </p:cNvSpPr>
            <p:nvPr/>
          </p:nvSpPr>
          <p:spPr bwMode="auto">
            <a:xfrm>
              <a:off x="96" y="3207"/>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lvl="0" algn="ctr" eaLnBrk="1" hangingPunct="1"/>
              <a:r>
                <a:rPr lang="en-US" altLang="en-US" sz="800" b="1" dirty="0"/>
                <a:t>Ŝ</a:t>
              </a:r>
              <a:r>
                <a:rPr lang="en-US" altLang="en-US" sz="800" b="1" baseline="-25000" dirty="0"/>
                <a:t>MSY </a:t>
              </a:r>
              <a:r>
                <a:rPr kumimoji="0" lang="en-US" altLang="en-US" sz="800" b="1" i="0" u="none" strike="noStrike" cap="none" normalizeH="0" baseline="0" dirty="0">
                  <a:ln>
                    <a:noFill/>
                  </a:ln>
                  <a:solidFill>
                    <a:schemeClr val="tx1"/>
                  </a:solidFill>
                  <a:effectLst/>
                  <a:latin typeface="Arial" panose="020B0604020202020204" pitchFamily="34" charset="0"/>
                </a:rPr>
                <a:t>from </a:t>
              </a:r>
            </a:p>
            <a:p>
              <a:pPr lvl="0" algn="ctr" eaLnBrk="1" hangingPunct="1"/>
              <a:r>
                <a:rPr kumimoji="0" lang="en-US" altLang="en-US" sz="8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“paleo” model </a:t>
              </a:r>
            </a:p>
          </p:txBody>
        </p:sp>
        <p:sp>
          <p:nvSpPr>
            <p:cNvPr id="16" name="_s4135">
              <a:extLst>
                <a:ext uri="{FF2B5EF4-FFF2-40B4-BE49-F238E27FC236}">
                  <a16:creationId xmlns:a16="http://schemas.microsoft.com/office/drawing/2014/main" id="{5A9BFC51-1E3C-4FA8-BA98-6E09BBE7E861}"/>
                </a:ext>
              </a:extLst>
            </p:cNvPr>
            <p:cNvSpPr>
              <a:spLocks noChangeArrowheads="1"/>
            </p:cNvSpPr>
            <p:nvPr/>
          </p:nvSpPr>
          <p:spPr bwMode="auto">
            <a:xfrm>
              <a:off x="816"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endParaRPr lang="en-US" altLang="en-US" sz="1100" b="1" baseline="-25000" dirty="0"/>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17" name="_s4136">
              <a:extLst>
                <a:ext uri="{FF2B5EF4-FFF2-40B4-BE49-F238E27FC236}">
                  <a16:creationId xmlns:a16="http://schemas.microsoft.com/office/drawing/2014/main" id="{E58C4AF2-9F6A-453E-9EAF-AC1282DBA9DC}"/>
                </a:ext>
              </a:extLst>
            </p:cNvPr>
            <p:cNvSpPr>
              <a:spLocks noChangeArrowheads="1"/>
            </p:cNvSpPr>
            <p:nvPr/>
          </p:nvSpPr>
          <p:spPr bwMode="auto">
            <a:xfrm>
              <a:off x="861" y="3207"/>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 </a:t>
              </a:r>
            </a:p>
          </p:txBody>
        </p:sp>
        <p:sp>
          <p:nvSpPr>
            <p:cNvPr id="18" name="_s4137">
              <a:extLst>
                <a:ext uri="{FF2B5EF4-FFF2-40B4-BE49-F238E27FC236}">
                  <a16:creationId xmlns:a16="http://schemas.microsoft.com/office/drawing/2014/main" id="{00284DF7-7EE5-4F27-BDF4-AAAC2F7E233F}"/>
                </a:ext>
              </a:extLst>
            </p:cNvPr>
            <p:cNvSpPr>
              <a:spLocks noChangeArrowheads="1"/>
            </p:cNvSpPr>
            <p:nvPr/>
          </p:nvSpPr>
          <p:spPr bwMode="auto">
            <a:xfrm>
              <a:off x="148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19" name="_s4138">
              <a:extLst>
                <a:ext uri="{FF2B5EF4-FFF2-40B4-BE49-F238E27FC236}">
                  <a16:creationId xmlns:a16="http://schemas.microsoft.com/office/drawing/2014/main" id="{A17A38AF-CEE9-40B2-9C88-6B7FDAFDCD0E}"/>
                </a:ext>
              </a:extLst>
            </p:cNvPr>
            <p:cNvSpPr>
              <a:spLocks noChangeArrowheads="1"/>
            </p:cNvSpPr>
            <p:nvPr/>
          </p:nvSpPr>
          <p:spPr bwMode="auto">
            <a:xfrm>
              <a:off x="1529" y="3207"/>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LB SEG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a:t>
              </a:r>
              <a:endParaRPr kumimoji="0" lang="en-US" altLang="en-US" sz="800" b="1" i="0" u="none" strike="noStrike" cap="none" normalizeH="0" baseline="0" dirty="0">
                <a:ln>
                  <a:noFill/>
                </a:ln>
                <a:solidFill>
                  <a:schemeClr val="tx1"/>
                </a:solidFill>
                <a:effectLst/>
                <a:latin typeface="Arial" panose="020B0604020202020204" pitchFamily="34" charset="0"/>
              </a:endParaRPr>
            </a:p>
          </p:txBody>
        </p:sp>
        <p:sp>
          <p:nvSpPr>
            <p:cNvPr id="20" name="_s4139">
              <a:extLst>
                <a:ext uri="{FF2B5EF4-FFF2-40B4-BE49-F238E27FC236}">
                  <a16:creationId xmlns:a16="http://schemas.microsoft.com/office/drawing/2014/main" id="{25C5C702-96CA-449E-B226-519CBB750FEA}"/>
                </a:ext>
              </a:extLst>
            </p:cNvPr>
            <p:cNvSpPr>
              <a:spLocks noChangeArrowheads="1"/>
            </p:cNvSpPr>
            <p:nvPr/>
          </p:nvSpPr>
          <p:spPr bwMode="auto">
            <a:xfrm>
              <a:off x="311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Û</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SRA</a:t>
              </a:r>
            </a:p>
          </p:txBody>
        </p:sp>
        <p:sp>
          <p:nvSpPr>
            <p:cNvPr id="21" name="_s4140">
              <a:extLst>
                <a:ext uri="{FF2B5EF4-FFF2-40B4-BE49-F238E27FC236}">
                  <a16:creationId xmlns:a16="http://schemas.microsoft.com/office/drawing/2014/main" id="{7BCD1555-7F8B-409D-9DA6-63AF2238CAA5}"/>
                </a:ext>
              </a:extLst>
            </p:cNvPr>
            <p:cNvSpPr>
              <a:spLocks noChangeArrowheads="1"/>
            </p:cNvSpPr>
            <p:nvPr/>
          </p:nvSpPr>
          <p:spPr bwMode="auto">
            <a:xfrm>
              <a:off x="3704"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22" name="_s4141">
              <a:extLst>
                <a:ext uri="{FF2B5EF4-FFF2-40B4-BE49-F238E27FC236}">
                  <a16:creationId xmlns:a16="http://schemas.microsoft.com/office/drawing/2014/main" id="{F98DEBEA-2E9D-475C-8342-5F7BBCF59F5F}"/>
                </a:ext>
              </a:extLst>
            </p:cNvPr>
            <p:cNvSpPr>
              <a:spLocks noChangeArrowheads="1"/>
            </p:cNvSpPr>
            <p:nvPr/>
          </p:nvSpPr>
          <p:spPr bwMode="auto">
            <a:xfrm>
              <a:off x="4289"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23" name="_s4142">
              <a:extLst>
                <a:ext uri="{FF2B5EF4-FFF2-40B4-BE49-F238E27FC236}">
                  <a16:creationId xmlns:a16="http://schemas.microsoft.com/office/drawing/2014/main" id="{6DCCCC69-A513-470F-BCCA-93AECBF1E8D4}"/>
                </a:ext>
              </a:extLst>
            </p:cNvPr>
            <p:cNvSpPr>
              <a:spLocks noChangeArrowheads="1"/>
            </p:cNvSpPr>
            <p:nvPr/>
          </p:nvSpPr>
          <p:spPr bwMode="auto">
            <a:xfrm>
              <a:off x="4874"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LB SEG</a:t>
              </a:r>
            </a:p>
            <a:p>
              <a:pPr lvl="0" algn="ctr" eaLnBrk="1" hangingPunct="1"/>
              <a:r>
                <a:rPr lang="en-US" altLang="en-US" sz="1100" b="1" dirty="0"/>
                <a:t>discounted </a:t>
              </a:r>
            </a:p>
            <a:p>
              <a:pPr lvl="0" algn="ctr" eaLnBrk="1" hangingPunct="1"/>
              <a:r>
                <a:rPr lang="en-US" altLang="en-US" sz="1100" b="1" dirty="0"/>
                <a:t>Ŝ</a:t>
              </a:r>
              <a:r>
                <a:rPr lang="en-US" altLang="en-US" sz="1100" b="1" baseline="-25000" dirty="0"/>
                <a:t>EQ</a:t>
              </a:r>
              <a:endParaRPr lang="en-US" altLang="en-US" sz="1100" b="1" dirty="0"/>
            </a:p>
          </p:txBody>
        </p:sp>
        <p:sp>
          <p:nvSpPr>
            <p:cNvPr id="24" name="_s4143">
              <a:extLst>
                <a:ext uri="{FF2B5EF4-FFF2-40B4-BE49-F238E27FC236}">
                  <a16:creationId xmlns:a16="http://schemas.microsoft.com/office/drawing/2014/main" id="{FD4B77C9-705C-4BAA-BE3A-C10704CF3B49}"/>
                </a:ext>
              </a:extLst>
            </p:cNvPr>
            <p:cNvSpPr>
              <a:spLocks noChangeArrowheads="1"/>
            </p:cNvSpPr>
            <p:nvPr/>
          </p:nvSpPr>
          <p:spPr bwMode="auto">
            <a:xfrm>
              <a:off x="219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25" name="_s4144">
              <a:extLst>
                <a:ext uri="{FF2B5EF4-FFF2-40B4-BE49-F238E27FC236}">
                  <a16:creationId xmlns:a16="http://schemas.microsoft.com/office/drawing/2014/main" id="{2BE9C3D3-449B-4816-9AC2-CD75C5F5D7E4}"/>
                </a:ext>
              </a:extLst>
            </p:cNvPr>
            <p:cNvSpPr>
              <a:spLocks noChangeArrowheads="1"/>
            </p:cNvSpPr>
            <p:nvPr/>
          </p:nvSpPr>
          <p:spPr bwMode="auto">
            <a:xfrm>
              <a:off x="2199" y="3207"/>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000" b="1" dirty="0"/>
                <a:t>LB SEG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a:t>
              </a:r>
            </a:p>
          </p:txBody>
        </p:sp>
        <p:sp>
          <p:nvSpPr>
            <p:cNvPr id="26" name="Picture 49" descr="BD21298_">
              <a:extLst>
                <a:ext uri="{FF2B5EF4-FFF2-40B4-BE49-F238E27FC236}">
                  <a16:creationId xmlns:a16="http://schemas.microsoft.com/office/drawing/2014/main" id="{EFFC3519-AC6A-4076-A807-1E730539C93D}"/>
                </a:ext>
              </a:extLst>
            </p:cNvPr>
            <p:cNvSpPr>
              <a:spLocks noChangeAspect="1" noChangeArrowheads="1"/>
            </p:cNvSpPr>
            <p:nvPr/>
          </p:nvSpPr>
          <p:spPr bwMode="auto">
            <a:xfrm>
              <a:off x="3552" y="413"/>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Picture 50">
              <a:extLst>
                <a:ext uri="{FF2B5EF4-FFF2-40B4-BE49-F238E27FC236}">
                  <a16:creationId xmlns:a16="http://schemas.microsoft.com/office/drawing/2014/main" id="{F3E31976-5E99-4D6C-9118-B101F6C4F341}"/>
                </a:ext>
              </a:extLst>
            </p:cNvPr>
            <p:cNvSpPr>
              <a:spLocks noChangeAspect="1" noChangeArrowheads="1"/>
            </p:cNvSpPr>
            <p:nvPr/>
          </p:nvSpPr>
          <p:spPr bwMode="auto">
            <a:xfrm>
              <a:off x="240" y="768"/>
              <a:ext cx="120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49203" name="Rectangle 51">
            <a:extLst>
              <a:ext uri="{FF2B5EF4-FFF2-40B4-BE49-F238E27FC236}">
                <a16:creationId xmlns:a16="http://schemas.microsoft.com/office/drawing/2014/main" id="{10AE0857-8F22-416B-B71A-D5C78009AC3C}"/>
              </a:ext>
            </a:extLst>
          </p:cNvPr>
          <p:cNvSpPr>
            <a:spLocks noChangeArrowheads="1"/>
          </p:cNvSpPr>
          <p:nvPr/>
        </p:nvSpPr>
        <p:spPr bwMode="auto">
          <a:xfrm>
            <a:off x="304800" y="276225"/>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a:effectLst>
                  <a:outerShdw blurRad="38100" dist="38100" dir="2700000" algn="tl">
                    <a:srgbClr val="C0C0C0"/>
                  </a:outerShdw>
                </a:effectLst>
                <a:latin typeface="Times New Roman" panose="02020603050405020304" pitchFamily="18" charset="0"/>
              </a:rPr>
              <a:t>BEGs, SEGs, or ….</a:t>
            </a:r>
          </a:p>
        </p:txBody>
      </p:sp>
      <p:sp>
        <p:nvSpPr>
          <p:cNvPr id="4150" name="Rectangle 52">
            <a:extLst>
              <a:ext uri="{FF2B5EF4-FFF2-40B4-BE49-F238E27FC236}">
                <a16:creationId xmlns:a16="http://schemas.microsoft.com/office/drawing/2014/main" id="{A12092B0-7993-4CF9-9F2A-98CFE08E5B24}"/>
              </a:ext>
            </a:extLst>
          </p:cNvPr>
          <p:cNvSpPr>
            <a:spLocks noChangeArrowheads="1"/>
          </p:cNvSpPr>
          <p:nvPr/>
        </p:nvSpPr>
        <p:spPr bwMode="auto">
          <a:xfrm>
            <a:off x="6019800" y="5810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latin typeface="Times New Roman" panose="02020603050405020304" pitchFamily="18" charset="0"/>
              </a:rPr>
              <a:t>Escapements counted/estimated; many stock-specific catch counts/estimates</a:t>
            </a:r>
          </a:p>
        </p:txBody>
      </p:sp>
      <p:pic>
        <p:nvPicPr>
          <p:cNvPr id="4151" name="Picture 53">
            <a:extLst>
              <a:ext uri="{FF2B5EF4-FFF2-40B4-BE49-F238E27FC236}">
                <a16:creationId xmlns:a16="http://schemas.microsoft.com/office/drawing/2014/main" id="{D9D692ED-7B10-4F97-86A4-6ED55CD24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000625"/>
            <a:ext cx="2790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3">
            <a:extLst>
              <a:ext uri="{FF2B5EF4-FFF2-40B4-BE49-F238E27FC236}">
                <a16:creationId xmlns:a16="http://schemas.microsoft.com/office/drawing/2014/main" id="{EB36CF28-C45A-41A3-9D43-56D50CE72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3690A902-59CB-40DC-8E5D-7E72A87438F2}"/>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Footer Placeholder 2">
            <a:extLst>
              <a:ext uri="{FF2B5EF4-FFF2-40B4-BE49-F238E27FC236}">
                <a16:creationId xmlns:a16="http://schemas.microsoft.com/office/drawing/2014/main" id="{0E5C3230-CDB1-487D-B027-A351DF6987D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5" name="Slide Number Placeholder 3">
            <a:extLst>
              <a:ext uri="{FF2B5EF4-FFF2-40B4-BE49-F238E27FC236}">
                <a16:creationId xmlns:a16="http://schemas.microsoft.com/office/drawing/2014/main" id="{03166EE3-74F2-49F3-AA69-BE4CC49B66B2}"/>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23</a:t>
            </a:fld>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7A9C9EC-6D4A-44E2-BF1C-863B2C8232C6}"/>
              </a:ext>
            </a:extLst>
          </p:cNvPr>
          <p:cNvPicPr>
            <a:picLocks noChangeAspect="1"/>
          </p:cNvPicPr>
          <p:nvPr/>
        </p:nvPicPr>
        <p:blipFill>
          <a:blip r:embed="rId3"/>
          <a:stretch>
            <a:fillRect/>
          </a:stretch>
        </p:blipFill>
        <p:spPr>
          <a:xfrm>
            <a:off x="1188720" y="2057281"/>
            <a:ext cx="6766560" cy="4059936"/>
          </a:xfrm>
          <a:prstGeom prst="rect">
            <a:avLst/>
          </a:prstGeom>
        </p:spPr>
      </p:pic>
      <p:sp>
        <p:nvSpPr>
          <p:cNvPr id="7" name="TextBox 6">
            <a:extLst>
              <a:ext uri="{FF2B5EF4-FFF2-40B4-BE49-F238E27FC236}">
                <a16:creationId xmlns:a16="http://schemas.microsoft.com/office/drawing/2014/main" id="{95D59A06-81E5-4BB5-A06A-BFBE612D64B7}"/>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A78FA20F-9DDA-4774-B64C-E4DA2F293133}"/>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TextBox 3">
            <a:extLst>
              <a:ext uri="{FF2B5EF4-FFF2-40B4-BE49-F238E27FC236}">
                <a16:creationId xmlns:a16="http://schemas.microsoft.com/office/drawing/2014/main" id="{B71D8B79-0D74-4984-BD7F-28902659CA5B}"/>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5" name="Footer Placeholder 2">
            <a:extLst>
              <a:ext uri="{FF2B5EF4-FFF2-40B4-BE49-F238E27FC236}">
                <a16:creationId xmlns:a16="http://schemas.microsoft.com/office/drawing/2014/main" id="{7E364188-7F61-4670-A2F1-355B7595170B}"/>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 name="Slide Number Placeholder 3">
            <a:extLst>
              <a:ext uri="{FF2B5EF4-FFF2-40B4-BE49-F238E27FC236}">
                <a16:creationId xmlns:a16="http://schemas.microsoft.com/office/drawing/2014/main" id="{DCBC4DDF-DFAD-4A8D-9A0A-A11835A1C059}"/>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24</a:t>
            </a:fld>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E32C01-DAE6-4CAB-821B-E3A9F6F21C0A}"/>
              </a:ext>
            </a:extLst>
          </p:cNvPr>
          <p:cNvPicPr>
            <a:picLocks noChangeAspect="1"/>
          </p:cNvPicPr>
          <p:nvPr/>
        </p:nvPicPr>
        <p:blipFill>
          <a:blip r:embed="rId3"/>
          <a:stretch>
            <a:fillRect/>
          </a:stretch>
        </p:blipFill>
        <p:spPr>
          <a:xfrm>
            <a:off x="1188720" y="2060328"/>
            <a:ext cx="6766560" cy="40599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22798C16-3CF6-4D27-94DB-3F6503DC2648}"/>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Footer Placeholder 2">
            <a:extLst>
              <a:ext uri="{FF2B5EF4-FFF2-40B4-BE49-F238E27FC236}">
                <a16:creationId xmlns:a16="http://schemas.microsoft.com/office/drawing/2014/main" id="{644149BB-B80F-4331-BCE9-0284BCBF349F}"/>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5" name="Slide Number Placeholder 3">
            <a:extLst>
              <a:ext uri="{FF2B5EF4-FFF2-40B4-BE49-F238E27FC236}">
                <a16:creationId xmlns:a16="http://schemas.microsoft.com/office/drawing/2014/main" id="{6A064BDD-0927-490A-831E-7EDA72CC4747}"/>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25</a:t>
            </a:fld>
            <a:endParaRPr lang="en-US"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BC39D1-4247-4CBB-A0D2-05272D71C144}"/>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pic>
        <p:nvPicPr>
          <p:cNvPr id="2" name="Picture 1">
            <a:extLst>
              <a:ext uri="{FF2B5EF4-FFF2-40B4-BE49-F238E27FC236}">
                <a16:creationId xmlns:a16="http://schemas.microsoft.com/office/drawing/2014/main" id="{F6F085E7-75A2-4BF1-BFD5-319FF180C218}"/>
              </a:ext>
            </a:extLst>
          </p:cNvPr>
          <p:cNvPicPr>
            <a:picLocks noChangeAspect="1"/>
          </p:cNvPicPr>
          <p:nvPr/>
        </p:nvPicPr>
        <p:blipFill>
          <a:blip r:embed="rId3"/>
          <a:stretch>
            <a:fillRect/>
          </a:stretch>
        </p:blipFill>
        <p:spPr>
          <a:xfrm>
            <a:off x="1188720" y="2057281"/>
            <a:ext cx="6766560" cy="40599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a:extLst>
              <a:ext uri="{FF2B5EF4-FFF2-40B4-BE49-F238E27FC236}">
                <a16:creationId xmlns:a16="http://schemas.microsoft.com/office/drawing/2014/main" id="{EDE08EE5-4D42-4A5D-ABB2-BA2C1029766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4515" name="Slide Number Placeholder 3">
            <a:extLst>
              <a:ext uri="{FF2B5EF4-FFF2-40B4-BE49-F238E27FC236}">
                <a16:creationId xmlns:a16="http://schemas.microsoft.com/office/drawing/2014/main" id="{15AC2702-0CA5-43FA-9094-292F14D80D4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ACA7FF-7C7D-41A5-8F6F-245E5079E5A6}" type="slidenum">
              <a:rPr lang="en-US" altLang="en-US">
                <a:latin typeface="Times New Roman" panose="02020603050405020304" pitchFamily="18" charset="0"/>
                <a:cs typeface="Times New Roman" panose="02020603050405020304" pitchFamily="18" charset="0"/>
              </a:rPr>
              <a:pPr/>
              <a:t>26</a:t>
            </a:fld>
            <a:endParaRPr lang="en-US" altLang="en-US" dirty="0">
              <a:latin typeface="Times New Roman" panose="02020603050405020304" pitchFamily="18" charset="0"/>
              <a:cs typeface="Times New Roman" panose="02020603050405020304" pitchFamily="18" charset="0"/>
            </a:endParaRPr>
          </a:p>
        </p:txBody>
      </p:sp>
      <p:sp>
        <p:nvSpPr>
          <p:cNvPr id="51202" name="Text Box 2">
            <a:extLst>
              <a:ext uri="{FF2B5EF4-FFF2-40B4-BE49-F238E27FC236}">
                <a16:creationId xmlns:a16="http://schemas.microsoft.com/office/drawing/2014/main" id="{8ECB6E6E-6370-4E56-89B6-C30FC2BFBBF7}"/>
              </a:ext>
            </a:extLst>
          </p:cNvPr>
          <p:cNvSpPr txBox="1">
            <a:spLocks noChangeArrowheads="1"/>
          </p:cNvSpPr>
          <p:nvPr/>
        </p:nvSpPr>
        <p:spPr bwMode="auto">
          <a:xfrm>
            <a:off x="1050925" y="457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SEG range based on</a:t>
            </a:r>
            <a:endParaRPr lang="en-US" altLang="en-US" sz="2400" b="1" dirty="0">
              <a:effectLst>
                <a:outerShdw blurRad="38100" dist="38100" dir="2700000" algn="tl">
                  <a:srgbClr val="C0C0C0"/>
                </a:outerShdw>
              </a:effectLst>
              <a:latin typeface="Times New Roman" panose="02020603050405020304" pitchFamily="18" charset="0"/>
            </a:endParaRPr>
          </a:p>
        </p:txBody>
      </p:sp>
      <p:sp>
        <p:nvSpPr>
          <p:cNvPr id="51203" name="Text Box 3">
            <a:extLst>
              <a:ext uri="{FF2B5EF4-FFF2-40B4-BE49-F238E27FC236}">
                <a16:creationId xmlns:a16="http://schemas.microsoft.com/office/drawing/2014/main" id="{2C5CF4D7-6750-48DE-866F-8D46075F171A}"/>
              </a:ext>
            </a:extLst>
          </p:cNvPr>
          <p:cNvSpPr txBox="1">
            <a:spLocks noChangeArrowheads="1"/>
          </p:cNvSpPr>
          <p:nvPr/>
        </p:nvSpPr>
        <p:spPr bwMode="auto">
          <a:xfrm>
            <a:off x="4618038" y="457200"/>
            <a:ext cx="3840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stock-recruit data: (1)</a:t>
            </a:r>
            <a:r>
              <a:rPr lang="en-US" altLang="en-US" sz="2400" dirty="0">
                <a:latin typeface="Times New Roman" panose="02020603050405020304" pitchFamily="18" charset="0"/>
              </a:rPr>
              <a:t> </a:t>
            </a:r>
          </a:p>
        </p:txBody>
      </p:sp>
      <p:sp>
        <p:nvSpPr>
          <p:cNvPr id="64518" name="Rectangle 4">
            <a:extLst>
              <a:ext uri="{FF2B5EF4-FFF2-40B4-BE49-F238E27FC236}">
                <a16:creationId xmlns:a16="http://schemas.microsoft.com/office/drawing/2014/main" id="{BEEA357D-86AF-4299-A8D2-80AF7642B7E9}"/>
              </a:ext>
            </a:extLst>
          </p:cNvPr>
          <p:cNvSpPr>
            <a:spLocks noChangeArrowheads="1"/>
          </p:cNvSpPr>
          <p:nvPr/>
        </p:nvSpPr>
        <p:spPr bwMode="auto">
          <a:xfrm>
            <a:off x="4386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19" name="Object 5">
            <a:extLst>
              <a:ext uri="{FF2B5EF4-FFF2-40B4-BE49-F238E27FC236}">
                <a16:creationId xmlns:a16="http://schemas.microsoft.com/office/drawing/2014/main" id="{1F737D77-D6B7-4063-99C3-29E5D61088F2}"/>
              </a:ext>
            </a:extLst>
          </p:cNvPr>
          <p:cNvGraphicFramePr>
            <a:graphicFrameLocks noChangeAspect="1"/>
          </p:cNvGraphicFramePr>
          <p:nvPr>
            <p:extLst>
              <p:ext uri="{D42A27DB-BD31-4B8C-83A1-F6EECF244321}">
                <p14:modId xmlns:p14="http://schemas.microsoft.com/office/powerpoint/2010/main" val="890441417"/>
              </p:ext>
            </p:extLst>
          </p:nvPr>
        </p:nvGraphicFramePr>
        <p:xfrm>
          <a:off x="3929063" y="457200"/>
          <a:ext cx="719137" cy="496887"/>
        </p:xfrm>
        <a:graphic>
          <a:graphicData uri="http://schemas.openxmlformats.org/presentationml/2006/ole">
            <mc:AlternateContent xmlns:mc="http://schemas.openxmlformats.org/markup-compatibility/2006">
              <mc:Choice xmlns:v="urn:schemas-microsoft-com:vml" Requires="v">
                <p:oleObj spid="_x0000_s65248" r:id="rId4" imgW="368140" imgH="253890" progId="Equation.3">
                  <p:embed/>
                </p:oleObj>
              </mc:Choice>
              <mc:Fallback>
                <p:oleObj r:id="rId4" imgW="368140"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457200"/>
                        <a:ext cx="7191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Line 6">
            <a:extLst>
              <a:ext uri="{FF2B5EF4-FFF2-40B4-BE49-F238E27FC236}">
                <a16:creationId xmlns:a16="http://schemas.microsoft.com/office/drawing/2014/main" id="{804FAA3C-E6CB-4FEB-87A7-CD19870AF09A}"/>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21" name="Picture 7">
            <a:extLst>
              <a:ext uri="{FF2B5EF4-FFF2-40B4-BE49-F238E27FC236}">
                <a16:creationId xmlns:a16="http://schemas.microsoft.com/office/drawing/2014/main" id="{234C866E-EAF3-4E78-A4E8-22E523BB99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962400"/>
            <a:ext cx="28479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22" name="Rectangle 8">
            <a:extLst>
              <a:ext uri="{FF2B5EF4-FFF2-40B4-BE49-F238E27FC236}">
                <a16:creationId xmlns:a16="http://schemas.microsoft.com/office/drawing/2014/main" id="{B1F38B5F-59BA-43F4-A988-B16861EE9693}"/>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23" name="Object 9">
            <a:extLst>
              <a:ext uri="{FF2B5EF4-FFF2-40B4-BE49-F238E27FC236}">
                <a16:creationId xmlns:a16="http://schemas.microsoft.com/office/drawing/2014/main" id="{A2DA5C19-2DEE-4A95-A686-7CEDE8851BFA}"/>
              </a:ext>
            </a:extLst>
          </p:cNvPr>
          <p:cNvGraphicFramePr>
            <a:graphicFrameLocks noChangeAspect="1"/>
          </p:cNvGraphicFramePr>
          <p:nvPr>
            <p:extLst>
              <p:ext uri="{D42A27DB-BD31-4B8C-83A1-F6EECF244321}">
                <p14:modId xmlns:p14="http://schemas.microsoft.com/office/powerpoint/2010/main" val="1517472402"/>
              </p:ext>
            </p:extLst>
          </p:nvPr>
        </p:nvGraphicFramePr>
        <p:xfrm>
          <a:off x="1485900" y="2057400"/>
          <a:ext cx="6172200" cy="563562"/>
        </p:xfrm>
        <a:graphic>
          <a:graphicData uri="http://schemas.openxmlformats.org/presentationml/2006/ole">
            <mc:AlternateContent xmlns:mc="http://schemas.openxmlformats.org/markup-compatibility/2006">
              <mc:Choice xmlns:v="urn:schemas-microsoft-com:vml" Requires="v">
                <p:oleObj spid="_x0000_s65249" name="Equation" r:id="rId7" imgW="3441700" imgH="317500" progId="Equation.3">
                  <p:embed/>
                </p:oleObj>
              </mc:Choice>
              <mc:Fallback>
                <p:oleObj name="Equation" r:id="rId7" imgW="3441700" imgH="3175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2057400"/>
                        <a:ext cx="6172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4" name="Text Box 10">
            <a:extLst>
              <a:ext uri="{FF2B5EF4-FFF2-40B4-BE49-F238E27FC236}">
                <a16:creationId xmlns:a16="http://schemas.microsoft.com/office/drawing/2014/main" id="{EB87DD76-39A3-4674-9BFB-6745CD0F97F8}"/>
              </a:ext>
            </a:extLst>
          </p:cNvPr>
          <p:cNvSpPr txBox="1">
            <a:spLocks noChangeArrowheads="1"/>
          </p:cNvSpPr>
          <p:nvPr/>
        </p:nvSpPr>
        <p:spPr bwMode="auto">
          <a:xfrm>
            <a:off x="457200" y="1219200"/>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From estimate of Ricker’s curve (regress observations of ln(R/S) against S to estimate ln</a:t>
            </a:r>
            <a:r>
              <a:rPr lang="el-GR" altLang="en-US" sz="2000" dirty="0">
                <a:latin typeface="Times New Roman" panose="02020603050405020304" pitchFamily="18" charset="0"/>
              </a:rPr>
              <a:t>α</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a:t>
            </a:r>
          </a:p>
        </p:txBody>
      </p:sp>
      <p:sp>
        <p:nvSpPr>
          <p:cNvPr id="64525" name="Text Box 11">
            <a:extLst>
              <a:ext uri="{FF2B5EF4-FFF2-40B4-BE49-F238E27FC236}">
                <a16:creationId xmlns:a16="http://schemas.microsoft.com/office/drawing/2014/main" id="{59A19F0C-0975-48EC-B2D1-DF5BE3834031}"/>
              </a:ext>
            </a:extLst>
          </p:cNvPr>
          <p:cNvSpPr txBox="1">
            <a:spLocks noChangeArrowheads="1"/>
          </p:cNvSpPr>
          <p:nvPr/>
        </p:nvSpPr>
        <p:spPr bwMode="auto">
          <a:xfrm>
            <a:off x="457200" y="2743200"/>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Used when have imprecise estimate of </a:t>
            </a:r>
            <a:r>
              <a:rPr lang="el-GR" altLang="en-US" sz="2000" dirty="0">
                <a:latin typeface="Times New Roman" panose="02020603050405020304" pitchFamily="18" charset="0"/>
              </a:rPr>
              <a:t>β</a:t>
            </a:r>
            <a:r>
              <a:rPr lang="en-US" altLang="en-US" sz="2000" dirty="0">
                <a:latin typeface="Times New Roman" panose="02020603050405020304" pitchFamily="18" charset="0"/>
              </a:rPr>
              <a:t>, a common consequence of high harvest rates (U).</a:t>
            </a:r>
          </a:p>
        </p:txBody>
      </p:sp>
      <p:sp>
        <p:nvSpPr>
          <p:cNvPr id="64526" name="Rectangle 12">
            <a:extLst>
              <a:ext uri="{FF2B5EF4-FFF2-40B4-BE49-F238E27FC236}">
                <a16:creationId xmlns:a16="http://schemas.microsoft.com/office/drawing/2014/main" id="{67DDF3C9-ECDD-4341-9BAD-5F28BDE474BA}"/>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27" name="Rectangle 13">
            <a:extLst>
              <a:ext uri="{FF2B5EF4-FFF2-40B4-BE49-F238E27FC236}">
                <a16:creationId xmlns:a16="http://schemas.microsoft.com/office/drawing/2014/main" id="{209B024C-9612-40C5-B859-334C98E968B2}"/>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28" name="Object 14">
            <a:extLst>
              <a:ext uri="{FF2B5EF4-FFF2-40B4-BE49-F238E27FC236}">
                <a16:creationId xmlns:a16="http://schemas.microsoft.com/office/drawing/2014/main" id="{B9CEB540-435F-4EF8-88E8-A5844117A5DA}"/>
              </a:ext>
            </a:extLst>
          </p:cNvPr>
          <p:cNvGraphicFramePr>
            <a:graphicFrameLocks noChangeAspect="1"/>
          </p:cNvGraphicFramePr>
          <p:nvPr/>
        </p:nvGraphicFramePr>
        <p:xfrm>
          <a:off x="6096000" y="4267200"/>
          <a:ext cx="914400" cy="304800"/>
        </p:xfrm>
        <a:graphic>
          <a:graphicData uri="http://schemas.openxmlformats.org/presentationml/2006/ole">
            <mc:AlternateContent xmlns:mc="http://schemas.openxmlformats.org/markup-compatibility/2006">
              <mc:Choice xmlns:v="urn:schemas-microsoft-com:vml" Requires="v">
                <p:oleObj spid="_x0000_s65250" name="Equation" r:id="rId9" imgW="596641" imgH="203112" progId="Equation.3">
                  <p:embed/>
                </p:oleObj>
              </mc:Choice>
              <mc:Fallback>
                <p:oleObj name="Equation" r:id="rId9" imgW="596641" imgH="20311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267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9" name="Rectangle 15">
            <a:extLst>
              <a:ext uri="{FF2B5EF4-FFF2-40B4-BE49-F238E27FC236}">
                <a16:creationId xmlns:a16="http://schemas.microsoft.com/office/drawing/2014/main" id="{6F783BDE-BF35-4CF4-9AA3-55EF1774AD7D}"/>
              </a:ext>
            </a:extLst>
          </p:cNvPr>
          <p:cNvSpPr>
            <a:spLocks noChangeArrowheads="1"/>
          </p:cNvSpPr>
          <p:nvPr/>
        </p:nvSpPr>
        <p:spPr bwMode="auto">
          <a:xfrm>
            <a:off x="0"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30" name="Rectangle 16">
            <a:extLst>
              <a:ext uri="{FF2B5EF4-FFF2-40B4-BE49-F238E27FC236}">
                <a16:creationId xmlns:a16="http://schemas.microsoft.com/office/drawing/2014/main" id="{76EF3A7D-1334-467A-807E-313A84DCA5E5}"/>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31" name="Object 17">
            <a:extLst>
              <a:ext uri="{FF2B5EF4-FFF2-40B4-BE49-F238E27FC236}">
                <a16:creationId xmlns:a16="http://schemas.microsoft.com/office/drawing/2014/main" id="{B085EA76-4153-4987-904F-B8CBE208DB0D}"/>
              </a:ext>
            </a:extLst>
          </p:cNvPr>
          <p:cNvGraphicFramePr>
            <a:graphicFrameLocks noChangeAspect="1"/>
          </p:cNvGraphicFramePr>
          <p:nvPr>
            <p:extLst>
              <p:ext uri="{D42A27DB-BD31-4B8C-83A1-F6EECF244321}">
                <p14:modId xmlns:p14="http://schemas.microsoft.com/office/powerpoint/2010/main" val="963035973"/>
              </p:ext>
            </p:extLst>
          </p:nvPr>
        </p:nvGraphicFramePr>
        <p:xfrm>
          <a:off x="1143000" y="4587875"/>
          <a:ext cx="2971800" cy="438150"/>
        </p:xfrm>
        <a:graphic>
          <a:graphicData uri="http://schemas.openxmlformats.org/presentationml/2006/ole">
            <mc:AlternateContent xmlns:mc="http://schemas.openxmlformats.org/markup-compatibility/2006">
              <mc:Choice xmlns:v="urn:schemas-microsoft-com:vml" Requires="v">
                <p:oleObj spid="_x0000_s65251" name="Equation" r:id="rId11" imgW="1739900" imgH="254000" progId="Equation.3">
                  <p:embed/>
                </p:oleObj>
              </mc:Choice>
              <mc:Fallback>
                <p:oleObj name="Equation" r:id="rId11" imgW="1739900" imgH="2540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587875"/>
                        <a:ext cx="2971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2" name="Rectangle 18">
            <a:extLst>
              <a:ext uri="{FF2B5EF4-FFF2-40B4-BE49-F238E27FC236}">
                <a16:creationId xmlns:a16="http://schemas.microsoft.com/office/drawing/2014/main" id="{63693D94-CE44-474C-92A0-A49F78584E36}"/>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33" name="Rectangle 19">
            <a:extLst>
              <a:ext uri="{FF2B5EF4-FFF2-40B4-BE49-F238E27FC236}">
                <a16:creationId xmlns:a16="http://schemas.microsoft.com/office/drawing/2014/main" id="{5F74FADC-4E19-46D3-9344-0CBE058D5B9A}"/>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34" name="Object 20">
            <a:extLst>
              <a:ext uri="{FF2B5EF4-FFF2-40B4-BE49-F238E27FC236}">
                <a16:creationId xmlns:a16="http://schemas.microsoft.com/office/drawing/2014/main" id="{EBD89F73-8598-4D46-A01A-5E4AEF6D62F6}"/>
              </a:ext>
            </a:extLst>
          </p:cNvPr>
          <p:cNvGraphicFramePr>
            <a:graphicFrameLocks noChangeAspect="1"/>
          </p:cNvGraphicFramePr>
          <p:nvPr>
            <p:extLst>
              <p:ext uri="{D42A27DB-BD31-4B8C-83A1-F6EECF244321}">
                <p14:modId xmlns:p14="http://schemas.microsoft.com/office/powerpoint/2010/main" val="607293835"/>
              </p:ext>
            </p:extLst>
          </p:nvPr>
        </p:nvGraphicFramePr>
        <p:xfrm>
          <a:off x="1143000" y="5170488"/>
          <a:ext cx="2971800" cy="436562"/>
        </p:xfrm>
        <a:graphic>
          <a:graphicData uri="http://schemas.openxmlformats.org/presentationml/2006/ole">
            <mc:AlternateContent xmlns:mc="http://schemas.openxmlformats.org/markup-compatibility/2006">
              <mc:Choice xmlns:v="urn:schemas-microsoft-com:vml" Requires="v">
                <p:oleObj spid="_x0000_s65252" name="Equation" r:id="rId13" imgW="1752600" imgH="254000" progId="Equation.3">
                  <p:embed/>
                </p:oleObj>
              </mc:Choice>
              <mc:Fallback>
                <p:oleObj name="Equation" r:id="rId13" imgW="1752600" imgH="2540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5170488"/>
                        <a:ext cx="29718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5" name="Text Box 21">
            <a:extLst>
              <a:ext uri="{FF2B5EF4-FFF2-40B4-BE49-F238E27FC236}">
                <a16:creationId xmlns:a16="http://schemas.microsoft.com/office/drawing/2014/main" id="{A826DBEF-AF59-4AE6-A035-697E9D7AF5DA}"/>
              </a:ext>
            </a:extLst>
          </p:cNvPr>
          <p:cNvSpPr txBox="1">
            <a:spLocks noChangeArrowheads="1"/>
          </p:cNvSpPr>
          <p:nvPr/>
        </p:nvSpPr>
        <p:spPr bwMode="auto">
          <a:xfrm>
            <a:off x="1127125" y="3962400"/>
            <a:ext cx="2965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To increase expected yield:</a:t>
            </a:r>
          </a:p>
        </p:txBody>
      </p:sp>
      <p:sp>
        <p:nvSpPr>
          <p:cNvPr id="64536" name="Line 22">
            <a:extLst>
              <a:ext uri="{FF2B5EF4-FFF2-40B4-BE49-F238E27FC236}">
                <a16:creationId xmlns:a16="http://schemas.microsoft.com/office/drawing/2014/main" id="{7812596A-1673-4978-9DC0-9A6A85EAEB2B}"/>
              </a:ext>
            </a:extLst>
          </p:cNvPr>
          <p:cNvSpPr>
            <a:spLocks noChangeShapeType="1"/>
          </p:cNvSpPr>
          <p:nvPr/>
        </p:nvSpPr>
        <p:spPr bwMode="auto">
          <a:xfrm>
            <a:off x="1143000" y="443547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7" name="Text Box 23">
            <a:extLst>
              <a:ext uri="{FF2B5EF4-FFF2-40B4-BE49-F238E27FC236}">
                <a16:creationId xmlns:a16="http://schemas.microsoft.com/office/drawing/2014/main" id="{0180A613-1B2F-42E9-B9DF-21896EA3CDB8}"/>
              </a:ext>
            </a:extLst>
          </p:cNvPr>
          <p:cNvSpPr txBox="1">
            <a:spLocks noChangeArrowheads="1"/>
          </p:cNvSpPr>
          <p:nvPr/>
        </p:nvSpPr>
        <p:spPr bwMode="auto">
          <a:xfrm>
            <a:off x="6400800" y="3657600"/>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latin typeface="Times New Roman" panose="02020603050405020304" pitchFamily="18" charset="0"/>
              </a:rPr>
              <a:t>Kenai Sockeye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a:extLst>
              <a:ext uri="{FF2B5EF4-FFF2-40B4-BE49-F238E27FC236}">
                <a16:creationId xmlns:a16="http://schemas.microsoft.com/office/drawing/2014/main" id="{7B54E32F-DCFF-4F0E-9AA7-502F638C0C59}"/>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6563" name="Slide Number Placeholder 3">
            <a:extLst>
              <a:ext uri="{FF2B5EF4-FFF2-40B4-BE49-F238E27FC236}">
                <a16:creationId xmlns:a16="http://schemas.microsoft.com/office/drawing/2014/main" id="{8951804F-1F7D-42D9-A97D-6B7D39B351B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ADD183-6FB7-45DA-8FC5-5FBABDEF5D03}" type="slidenum">
              <a:rPr lang="en-US" altLang="en-US">
                <a:latin typeface="Times New Roman" panose="02020603050405020304" pitchFamily="18" charset="0"/>
                <a:cs typeface="Times New Roman" panose="02020603050405020304" pitchFamily="18" charset="0"/>
              </a:rPr>
              <a:pPr/>
              <a:t>27</a:t>
            </a:fld>
            <a:endParaRPr lang="en-US" altLang="en-US" dirty="0">
              <a:latin typeface="Times New Roman" panose="02020603050405020304" pitchFamily="18" charset="0"/>
              <a:cs typeface="Times New Roman" panose="02020603050405020304" pitchFamily="18" charset="0"/>
            </a:endParaRPr>
          </a:p>
        </p:txBody>
      </p:sp>
      <p:sp>
        <p:nvSpPr>
          <p:cNvPr id="66566" name="Rectangle 4">
            <a:extLst>
              <a:ext uri="{FF2B5EF4-FFF2-40B4-BE49-F238E27FC236}">
                <a16:creationId xmlns:a16="http://schemas.microsoft.com/office/drawing/2014/main" id="{7CC18E5B-85E8-4CC5-91BE-FA83190DF6A8}"/>
              </a:ext>
            </a:extLst>
          </p:cNvPr>
          <p:cNvSpPr>
            <a:spLocks noChangeArrowheads="1"/>
          </p:cNvSpPr>
          <p:nvPr/>
        </p:nvSpPr>
        <p:spPr bwMode="auto">
          <a:xfrm>
            <a:off x="4386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6569" name="Picture 7">
            <a:extLst>
              <a:ext uri="{FF2B5EF4-FFF2-40B4-BE49-F238E27FC236}">
                <a16:creationId xmlns:a16="http://schemas.microsoft.com/office/drawing/2014/main" id="{628B3F90-B17E-49A8-A3F3-E3C53DD71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3657600"/>
            <a:ext cx="29146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Rectangle 8">
            <a:extLst>
              <a:ext uri="{FF2B5EF4-FFF2-40B4-BE49-F238E27FC236}">
                <a16:creationId xmlns:a16="http://schemas.microsoft.com/office/drawing/2014/main" id="{239A8CD7-6809-475F-9783-774C137F4B34}"/>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571" name="Text Box 9">
            <a:extLst>
              <a:ext uri="{FF2B5EF4-FFF2-40B4-BE49-F238E27FC236}">
                <a16:creationId xmlns:a16="http://schemas.microsoft.com/office/drawing/2014/main" id="{5FFDB7CA-6249-493B-843C-F293C75109BD}"/>
              </a:ext>
            </a:extLst>
          </p:cNvPr>
          <p:cNvSpPr txBox="1">
            <a:spLocks noChangeArrowheads="1"/>
          </p:cNvSpPr>
          <p:nvPr/>
        </p:nvSpPr>
        <p:spPr bwMode="auto">
          <a:xfrm>
            <a:off x="1467644" y="1219200"/>
            <a:ext cx="6208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From a fit using log-transformed version of Ricker’s curve:</a:t>
            </a:r>
          </a:p>
        </p:txBody>
      </p:sp>
      <p:sp>
        <p:nvSpPr>
          <p:cNvPr id="66572" name="Text Box 10">
            <a:extLst>
              <a:ext uri="{FF2B5EF4-FFF2-40B4-BE49-F238E27FC236}">
                <a16:creationId xmlns:a16="http://schemas.microsoft.com/office/drawing/2014/main" id="{8CCFE644-6B86-4124-A4FB-EC9D94625831}"/>
              </a:ext>
            </a:extLst>
          </p:cNvPr>
          <p:cNvSpPr txBox="1">
            <a:spLocks noChangeArrowheads="1"/>
          </p:cNvSpPr>
          <p:nvPr/>
        </p:nvSpPr>
        <p:spPr bwMode="auto">
          <a:xfrm>
            <a:off x="990600" y="1752600"/>
            <a:ext cx="3567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 H</a:t>
            </a:r>
            <a:r>
              <a:rPr lang="en-US" altLang="en-US" sz="2000" baseline="-25000" dirty="0">
                <a:latin typeface="Times New Roman" panose="02020603050405020304" pitchFamily="18" charset="0"/>
              </a:rPr>
              <a:t>o</a:t>
            </a:r>
            <a:r>
              <a:rPr lang="en-US" altLang="en-US" sz="2000" dirty="0">
                <a:latin typeface="Times New Roman" panose="02020603050405020304" pitchFamily="18" charset="0"/>
              </a:rPr>
              <a:t>:</a:t>
            </a:r>
            <a:r>
              <a:rPr lang="el-GR" altLang="en-US" sz="2000" dirty="0">
                <a:latin typeface="Times New Roman" panose="02020603050405020304" pitchFamily="18" charset="0"/>
                <a:cs typeface="Times New Roman" panose="02020603050405020304" pitchFamily="18" charset="0"/>
              </a:rPr>
              <a:t>β</a:t>
            </a:r>
            <a:r>
              <a:rPr lang="en-US" altLang="en-US" sz="2000" dirty="0">
                <a:latin typeface="Times New Roman" panose="02020603050405020304" pitchFamily="18" charset="0"/>
                <a:cs typeface="Times New Roman" panose="02020603050405020304" pitchFamily="18" charset="0"/>
              </a:rPr>
              <a:t> = 0 is not rejected</a:t>
            </a:r>
            <a:r>
              <a:rPr lang="en-US" altLang="en-US" sz="2400" dirty="0">
                <a:latin typeface="Times New Roman" panose="02020603050405020304" pitchFamily="18" charset="0"/>
              </a:rPr>
              <a:t> </a:t>
            </a:r>
            <a:r>
              <a:rPr lang="en-US" altLang="en-US" sz="2000" dirty="0">
                <a:latin typeface="Times New Roman" panose="02020603050405020304" pitchFamily="18" charset="0"/>
              </a:rPr>
              <a:t>(P=0.08)</a:t>
            </a:r>
          </a:p>
        </p:txBody>
      </p:sp>
      <p:sp>
        <p:nvSpPr>
          <p:cNvPr id="66573" name="Rectangle 11">
            <a:extLst>
              <a:ext uri="{FF2B5EF4-FFF2-40B4-BE49-F238E27FC236}">
                <a16:creationId xmlns:a16="http://schemas.microsoft.com/office/drawing/2014/main" id="{79F9A181-7DFC-4934-8120-8087306068B1}"/>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6574" name="Object 12">
            <a:extLst>
              <a:ext uri="{FF2B5EF4-FFF2-40B4-BE49-F238E27FC236}">
                <a16:creationId xmlns:a16="http://schemas.microsoft.com/office/drawing/2014/main" id="{AF17F351-EA59-4D88-AA8D-CF364F61C48E}"/>
              </a:ext>
            </a:extLst>
          </p:cNvPr>
          <p:cNvGraphicFramePr>
            <a:graphicFrameLocks noChangeAspect="1"/>
          </p:cNvGraphicFramePr>
          <p:nvPr/>
        </p:nvGraphicFramePr>
        <p:xfrm>
          <a:off x="1143000" y="3200400"/>
          <a:ext cx="1295400" cy="420688"/>
        </p:xfrm>
        <a:graphic>
          <a:graphicData uri="http://schemas.openxmlformats.org/presentationml/2006/ole">
            <mc:AlternateContent xmlns:mc="http://schemas.openxmlformats.org/markup-compatibility/2006">
              <mc:Choice xmlns:v="urn:schemas-microsoft-com:vml" Requires="v">
                <p:oleObj spid="_x0000_s67154" name="Equation" r:id="rId5" imgW="787058" imgH="253890" progId="Equation.3">
                  <p:embed/>
                </p:oleObj>
              </mc:Choice>
              <mc:Fallback>
                <p:oleObj name="Equation" r:id="rId5" imgW="787058" imgH="25389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200400"/>
                        <a:ext cx="1295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5" name="Rectangle 13">
            <a:extLst>
              <a:ext uri="{FF2B5EF4-FFF2-40B4-BE49-F238E27FC236}">
                <a16:creationId xmlns:a16="http://schemas.microsoft.com/office/drawing/2014/main" id="{187C8A71-84E0-46E1-B9D0-8B1CCFB59E4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6576" name="Picture 14">
            <a:extLst>
              <a:ext uri="{FF2B5EF4-FFF2-40B4-BE49-F238E27FC236}">
                <a16:creationId xmlns:a16="http://schemas.microsoft.com/office/drawing/2014/main" id="{E0A81F80-ED84-4E37-A97E-9499BEC634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25" y="3657600"/>
            <a:ext cx="273367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7" name="Text Box 15">
            <a:extLst>
              <a:ext uri="{FF2B5EF4-FFF2-40B4-BE49-F238E27FC236}">
                <a16:creationId xmlns:a16="http://schemas.microsoft.com/office/drawing/2014/main" id="{5ECAEED8-4C3A-4CF9-BFA0-DB9A7B218626}"/>
              </a:ext>
            </a:extLst>
          </p:cNvPr>
          <p:cNvSpPr txBox="1">
            <a:spLocks noChangeArrowheads="1"/>
          </p:cNvSpPr>
          <p:nvPr/>
        </p:nvSpPr>
        <p:spPr bwMode="auto">
          <a:xfrm>
            <a:off x="1524000" y="35814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vs.</a:t>
            </a:r>
          </a:p>
        </p:txBody>
      </p:sp>
      <p:graphicFrame>
        <p:nvGraphicFramePr>
          <p:cNvPr id="66578" name="Object 16">
            <a:extLst>
              <a:ext uri="{FF2B5EF4-FFF2-40B4-BE49-F238E27FC236}">
                <a16:creationId xmlns:a16="http://schemas.microsoft.com/office/drawing/2014/main" id="{BDDE7026-002D-4F1C-8539-E36C6CED8703}"/>
              </a:ext>
            </a:extLst>
          </p:cNvPr>
          <p:cNvGraphicFramePr>
            <a:graphicFrameLocks noChangeAspect="1"/>
          </p:cNvGraphicFramePr>
          <p:nvPr/>
        </p:nvGraphicFramePr>
        <p:xfrm>
          <a:off x="1295400" y="4013200"/>
          <a:ext cx="990600" cy="330200"/>
        </p:xfrm>
        <a:graphic>
          <a:graphicData uri="http://schemas.openxmlformats.org/presentationml/2006/ole">
            <mc:AlternateContent xmlns:mc="http://schemas.openxmlformats.org/markup-compatibility/2006">
              <mc:Choice xmlns:v="urn:schemas-microsoft-com:vml" Requires="v">
                <p:oleObj spid="_x0000_s67155" name="Equation" r:id="rId8" imgW="596641" imgH="203112" progId="Equation.3">
                  <p:embed/>
                </p:oleObj>
              </mc:Choice>
              <mc:Fallback>
                <p:oleObj name="Equation" r:id="rId8" imgW="596641" imgH="203112"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013200"/>
                        <a:ext cx="990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9" name="Text Box 17">
            <a:extLst>
              <a:ext uri="{FF2B5EF4-FFF2-40B4-BE49-F238E27FC236}">
                <a16:creationId xmlns:a16="http://schemas.microsoft.com/office/drawing/2014/main" id="{5ED0ACE5-C4B8-4836-A3F5-83143284EA7C}"/>
              </a:ext>
            </a:extLst>
          </p:cNvPr>
          <p:cNvSpPr txBox="1">
            <a:spLocks noChangeArrowheads="1"/>
          </p:cNvSpPr>
          <p:nvPr/>
        </p:nvSpPr>
        <p:spPr bwMode="auto">
          <a:xfrm>
            <a:off x="2895600" y="3048000"/>
            <a:ext cx="58850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Note: there has been surplus production in every brood year.</a:t>
            </a:r>
          </a:p>
        </p:txBody>
      </p:sp>
      <p:sp>
        <p:nvSpPr>
          <p:cNvPr id="66580" name="Rectangle 18">
            <a:extLst>
              <a:ext uri="{FF2B5EF4-FFF2-40B4-BE49-F238E27FC236}">
                <a16:creationId xmlns:a16="http://schemas.microsoft.com/office/drawing/2014/main" id="{4E7339CA-4D20-4BCC-8A62-7F86DAE8DDA5}"/>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6581" name="Object 19">
            <a:extLst>
              <a:ext uri="{FF2B5EF4-FFF2-40B4-BE49-F238E27FC236}">
                <a16:creationId xmlns:a16="http://schemas.microsoft.com/office/drawing/2014/main" id="{B445CC1F-4A06-439D-B397-D54A30D16856}"/>
              </a:ext>
            </a:extLst>
          </p:cNvPr>
          <p:cNvGraphicFramePr>
            <a:graphicFrameLocks noChangeAspect="1"/>
          </p:cNvGraphicFramePr>
          <p:nvPr>
            <p:extLst>
              <p:ext uri="{D42A27DB-BD31-4B8C-83A1-F6EECF244321}">
                <p14:modId xmlns:p14="http://schemas.microsoft.com/office/powerpoint/2010/main" val="2884764986"/>
              </p:ext>
            </p:extLst>
          </p:nvPr>
        </p:nvGraphicFramePr>
        <p:xfrm>
          <a:off x="1143000" y="2254250"/>
          <a:ext cx="4114800" cy="498475"/>
        </p:xfrm>
        <a:graphic>
          <a:graphicData uri="http://schemas.openxmlformats.org/presentationml/2006/ole">
            <mc:AlternateContent xmlns:mc="http://schemas.openxmlformats.org/markup-compatibility/2006">
              <mc:Choice xmlns:v="urn:schemas-microsoft-com:vml" Requires="v">
                <p:oleObj spid="_x0000_s67156" name="Equation" r:id="rId10" imgW="2602370" imgH="317362" progId="Equation.3">
                  <p:embed/>
                </p:oleObj>
              </mc:Choice>
              <mc:Fallback>
                <p:oleObj name="Equation" r:id="rId10" imgW="2602370" imgH="317362"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2254250"/>
                        <a:ext cx="4114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82" name="Rectangle 20">
            <a:extLst>
              <a:ext uri="{FF2B5EF4-FFF2-40B4-BE49-F238E27FC236}">
                <a16:creationId xmlns:a16="http://schemas.microsoft.com/office/drawing/2014/main" id="{3D189F6B-16FE-4965-85E2-40E565787410}"/>
              </a:ext>
            </a:extLst>
          </p:cNvPr>
          <p:cNvSpPr>
            <a:spLocks noChangeArrowheads="1"/>
          </p:cNvSpPr>
          <p:nvPr/>
        </p:nvSpPr>
        <p:spPr bwMode="auto">
          <a:xfrm>
            <a:off x="990600" y="3200400"/>
            <a:ext cx="1524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583" name="Text Box 21">
            <a:extLst>
              <a:ext uri="{FF2B5EF4-FFF2-40B4-BE49-F238E27FC236}">
                <a16:creationId xmlns:a16="http://schemas.microsoft.com/office/drawing/2014/main" id="{9FFB45D9-8C62-4C46-8781-9B1BBD8FF808}"/>
              </a:ext>
            </a:extLst>
          </p:cNvPr>
          <p:cNvSpPr txBox="1">
            <a:spLocks noChangeArrowheads="1"/>
          </p:cNvSpPr>
          <p:nvPr/>
        </p:nvSpPr>
        <p:spPr bwMode="auto">
          <a:xfrm>
            <a:off x="533400" y="4610100"/>
            <a:ext cx="2451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Comparison indicates </a:t>
            </a:r>
          </a:p>
          <a:p>
            <a:pPr eaLnBrk="1" hangingPunct="1"/>
            <a:r>
              <a:rPr lang="en-US" altLang="en-US">
                <a:latin typeface="Times New Roman" panose="02020603050405020304" pitchFamily="18" charset="0"/>
              </a:rPr>
              <a:t>that current SEG should </a:t>
            </a:r>
          </a:p>
          <a:p>
            <a:pPr eaLnBrk="1" hangingPunct="1"/>
            <a:r>
              <a:rPr lang="en-US" altLang="en-US">
                <a:latin typeface="Times New Roman" panose="02020603050405020304" pitchFamily="18" charset="0"/>
              </a:rPr>
              <a:t>be increased (slightly) to</a:t>
            </a:r>
          </a:p>
          <a:p>
            <a:pPr eaLnBrk="1" hangingPunct="1"/>
            <a:r>
              <a:rPr lang="en-US" altLang="en-US">
                <a:latin typeface="Times New Roman" panose="02020603050405020304" pitchFamily="18" charset="0"/>
              </a:rPr>
              <a:t>get closer to a BEG.</a:t>
            </a:r>
          </a:p>
        </p:txBody>
      </p:sp>
      <p:sp>
        <p:nvSpPr>
          <p:cNvPr id="66584" name="Text Box 22">
            <a:extLst>
              <a:ext uri="{FF2B5EF4-FFF2-40B4-BE49-F238E27FC236}">
                <a16:creationId xmlns:a16="http://schemas.microsoft.com/office/drawing/2014/main" id="{9C5943FC-6984-4675-9261-D64A27782B71}"/>
              </a:ext>
            </a:extLst>
          </p:cNvPr>
          <p:cNvSpPr txBox="1">
            <a:spLocks noChangeArrowheads="1"/>
          </p:cNvSpPr>
          <p:nvPr/>
        </p:nvSpPr>
        <p:spPr bwMode="auto">
          <a:xfrm>
            <a:off x="6019800" y="1981200"/>
            <a:ext cx="278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Range of SEG can be based </a:t>
            </a:r>
          </a:p>
          <a:p>
            <a:pPr eaLnBrk="1" hangingPunct="1"/>
            <a:r>
              <a:rPr lang="en-US" altLang="en-US" dirty="0">
                <a:latin typeface="Times New Roman" panose="02020603050405020304" pitchFamily="18" charset="0"/>
              </a:rPr>
              <a:t>on ability to manage.</a:t>
            </a:r>
          </a:p>
        </p:txBody>
      </p:sp>
      <p:sp>
        <p:nvSpPr>
          <p:cNvPr id="66585" name="Text Box 23">
            <a:extLst>
              <a:ext uri="{FF2B5EF4-FFF2-40B4-BE49-F238E27FC236}">
                <a16:creationId xmlns:a16="http://schemas.microsoft.com/office/drawing/2014/main" id="{00BD27A4-09D6-47B2-881B-80896036B1A8}"/>
              </a:ext>
            </a:extLst>
          </p:cNvPr>
          <p:cNvSpPr txBox="1">
            <a:spLocks noChangeArrowheads="1"/>
          </p:cNvSpPr>
          <p:nvPr/>
        </p:nvSpPr>
        <p:spPr bwMode="auto">
          <a:xfrm>
            <a:off x="4343400" y="5334000"/>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rPr>
              <a:t>Kenai Sockeye</a:t>
            </a:r>
          </a:p>
        </p:txBody>
      </p:sp>
      <p:sp>
        <p:nvSpPr>
          <p:cNvPr id="26" name="Text Box 2">
            <a:extLst>
              <a:ext uri="{FF2B5EF4-FFF2-40B4-BE49-F238E27FC236}">
                <a16:creationId xmlns:a16="http://schemas.microsoft.com/office/drawing/2014/main" id="{E3FC36B5-D503-4255-BBB5-D3AE04D37961}"/>
              </a:ext>
            </a:extLst>
          </p:cNvPr>
          <p:cNvSpPr txBox="1">
            <a:spLocks noChangeArrowheads="1"/>
          </p:cNvSpPr>
          <p:nvPr/>
        </p:nvSpPr>
        <p:spPr bwMode="auto">
          <a:xfrm>
            <a:off x="1050925" y="457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SEG range based on</a:t>
            </a:r>
            <a:endParaRPr lang="en-US" altLang="en-US" sz="2400" b="1" dirty="0">
              <a:effectLst>
                <a:outerShdw blurRad="38100" dist="38100" dir="2700000" algn="tl">
                  <a:srgbClr val="C0C0C0"/>
                </a:outerShdw>
              </a:effectLst>
              <a:latin typeface="Times New Roman" panose="02020603050405020304" pitchFamily="18" charset="0"/>
            </a:endParaRPr>
          </a:p>
        </p:txBody>
      </p:sp>
      <p:sp>
        <p:nvSpPr>
          <p:cNvPr id="27" name="Text Box 3">
            <a:extLst>
              <a:ext uri="{FF2B5EF4-FFF2-40B4-BE49-F238E27FC236}">
                <a16:creationId xmlns:a16="http://schemas.microsoft.com/office/drawing/2014/main" id="{985AF250-D8BE-4355-9244-83E6D6B37D29}"/>
              </a:ext>
            </a:extLst>
          </p:cNvPr>
          <p:cNvSpPr txBox="1">
            <a:spLocks noChangeArrowheads="1"/>
          </p:cNvSpPr>
          <p:nvPr/>
        </p:nvSpPr>
        <p:spPr bwMode="auto">
          <a:xfrm>
            <a:off x="4618038" y="457200"/>
            <a:ext cx="3840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stock-recruit data: (1)</a:t>
            </a:r>
            <a:r>
              <a:rPr lang="en-US" altLang="en-US" sz="2400" dirty="0">
                <a:latin typeface="Times New Roman" panose="02020603050405020304" pitchFamily="18" charset="0"/>
              </a:rPr>
              <a:t> </a:t>
            </a:r>
          </a:p>
        </p:txBody>
      </p:sp>
      <p:graphicFrame>
        <p:nvGraphicFramePr>
          <p:cNvPr id="28" name="Object 5">
            <a:extLst>
              <a:ext uri="{FF2B5EF4-FFF2-40B4-BE49-F238E27FC236}">
                <a16:creationId xmlns:a16="http://schemas.microsoft.com/office/drawing/2014/main" id="{A8AC25C1-1034-463E-8B6B-3FCAB882F682}"/>
              </a:ext>
            </a:extLst>
          </p:cNvPr>
          <p:cNvGraphicFramePr>
            <a:graphicFrameLocks noChangeAspect="1"/>
          </p:cNvGraphicFramePr>
          <p:nvPr>
            <p:extLst>
              <p:ext uri="{D42A27DB-BD31-4B8C-83A1-F6EECF244321}">
                <p14:modId xmlns:p14="http://schemas.microsoft.com/office/powerpoint/2010/main" val="125092404"/>
              </p:ext>
            </p:extLst>
          </p:nvPr>
        </p:nvGraphicFramePr>
        <p:xfrm>
          <a:off x="3929063" y="457200"/>
          <a:ext cx="719137" cy="496887"/>
        </p:xfrm>
        <a:graphic>
          <a:graphicData uri="http://schemas.openxmlformats.org/presentationml/2006/ole">
            <mc:AlternateContent xmlns:mc="http://schemas.openxmlformats.org/markup-compatibility/2006">
              <mc:Choice xmlns:v="urn:schemas-microsoft-com:vml" Requires="v">
                <p:oleObj spid="_x0000_s67157" r:id="rId12" imgW="368140" imgH="253890" progId="Equation.3">
                  <p:embed/>
                </p:oleObj>
              </mc:Choice>
              <mc:Fallback>
                <p:oleObj r:id="rId12" imgW="368140" imgH="253890" progId="Equation.3">
                  <p:embed/>
                  <p:pic>
                    <p:nvPicPr>
                      <p:cNvPr id="64519" name="Object 5">
                        <a:extLst>
                          <a:ext uri="{FF2B5EF4-FFF2-40B4-BE49-F238E27FC236}">
                            <a16:creationId xmlns:a16="http://schemas.microsoft.com/office/drawing/2014/main" id="{1F737D77-D6B7-4063-99C3-29E5D61088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9063" y="457200"/>
                        <a:ext cx="7191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Line 6">
            <a:extLst>
              <a:ext uri="{FF2B5EF4-FFF2-40B4-BE49-F238E27FC236}">
                <a16:creationId xmlns:a16="http://schemas.microsoft.com/office/drawing/2014/main" id="{E70AF8AE-E679-4731-8821-5488A6827C36}"/>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2">
            <a:extLst>
              <a:ext uri="{FF2B5EF4-FFF2-40B4-BE49-F238E27FC236}">
                <a16:creationId xmlns:a16="http://schemas.microsoft.com/office/drawing/2014/main" id="{6AB6ACB6-C95E-43BF-B798-18B07FB6C4F3}"/>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0659" name="Slide Number Placeholder 3">
            <a:extLst>
              <a:ext uri="{FF2B5EF4-FFF2-40B4-BE49-F238E27FC236}">
                <a16:creationId xmlns:a16="http://schemas.microsoft.com/office/drawing/2014/main" id="{17A68B8D-BC39-4C23-8BC4-BC374E4CF72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3D0ACA-7CF4-4E05-8103-F4C2CDBB0ECC}" type="slidenum">
              <a:rPr lang="en-US" altLang="en-US">
                <a:latin typeface="Times New Roman" panose="02020603050405020304" pitchFamily="18" charset="0"/>
                <a:cs typeface="Times New Roman" panose="02020603050405020304" pitchFamily="18" charset="0"/>
              </a:rPr>
              <a:pPr/>
              <a:t>28</a:t>
            </a:fld>
            <a:endParaRPr lang="en-US" altLang="en-US" dirty="0">
              <a:latin typeface="Times New Roman" panose="02020603050405020304" pitchFamily="18" charset="0"/>
              <a:cs typeface="Times New Roman" panose="02020603050405020304" pitchFamily="18" charset="0"/>
            </a:endParaRPr>
          </a:p>
        </p:txBody>
      </p:sp>
      <p:sp>
        <p:nvSpPr>
          <p:cNvPr id="57346" name="Rectangle 2">
            <a:extLst>
              <a:ext uri="{FF2B5EF4-FFF2-40B4-BE49-F238E27FC236}">
                <a16:creationId xmlns:a16="http://schemas.microsoft.com/office/drawing/2014/main" id="{07D93EEB-AA1A-4C81-B96E-4C90758B5EFF}"/>
              </a:ext>
            </a:extLst>
          </p:cNvPr>
          <p:cNvSpPr>
            <a:spLocks noChangeArrowheads="1"/>
          </p:cNvSpPr>
          <p:nvPr/>
        </p:nvSpPr>
        <p:spPr bwMode="auto">
          <a:xfrm>
            <a:off x="594360" y="274320"/>
            <a:ext cx="7467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r>
              <a:rPr lang="en-US" altLang="en-US" sz="2400" dirty="0">
                <a:latin typeface="Times New Roman" panose="02020603050405020304" pitchFamily="18" charset="0"/>
              </a:rPr>
              <a:t>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Determining the Range of the BEG: </a:t>
            </a:r>
          </a:p>
        </p:txBody>
      </p:sp>
      <mc:AlternateContent xmlns:mc="http://schemas.openxmlformats.org/markup-compatibility/2006" xmlns:a14="http://schemas.microsoft.com/office/drawing/2010/main">
        <mc:Choice Requires="a14">
          <p:sp>
            <p:nvSpPr>
              <p:cNvPr id="70661" name="Text Box 3">
                <a:extLst>
                  <a:ext uri="{FF2B5EF4-FFF2-40B4-BE49-F238E27FC236}">
                    <a16:creationId xmlns:a16="http://schemas.microsoft.com/office/drawing/2014/main" id="{4703DEC7-1020-4404-B241-F46A4FB77C4C}"/>
                  </a:ext>
                </a:extLst>
              </p:cNvPr>
              <p:cNvSpPr txBox="1">
                <a:spLocks noChangeArrowheads="1"/>
              </p:cNvSpPr>
              <p:nvPr/>
            </p:nvSpPr>
            <p:spPr bwMode="auto">
              <a:xfrm>
                <a:off x="457200" y="1600200"/>
                <a:ext cx="8153400" cy="34267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sz="2400" b="1" dirty="0">
                    <a:latin typeface="Times New Roman" panose="02020603050405020304" pitchFamily="18" charset="0"/>
                  </a:rPr>
                  <a:t>Past Solutions:</a:t>
                </a:r>
              </a:p>
              <a:p>
                <a:pPr marL="463550" indent="-285750" eaLnBrk="1" hangingPunct="1">
                  <a:buFont typeface="Wingdings" panose="05000000000000000000" pitchFamily="2" charset="2"/>
                  <a:buChar char="Ø"/>
                </a:pPr>
                <a14:m>
                  <m:oMath xmlns:m="http://schemas.openxmlformats.org/officeDocument/2006/math">
                    <m:r>
                      <a:rPr lang="en-US" sz="2000" i="1">
                        <a:solidFill>
                          <a:srgbClr val="000000"/>
                        </a:solidFill>
                        <a:latin typeface="Cambria Math" panose="02040503050406030204" pitchFamily="18" charset="0"/>
                      </a:rPr>
                      <m:t>0.80×</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𝑆</m:t>
                            </m:r>
                          </m:e>
                        </m:acc>
                      </m:e>
                      <m:sub>
                        <m:r>
                          <a:rPr lang="en-US" sz="2000" i="1">
                            <a:solidFill>
                              <a:srgbClr val="000000"/>
                            </a:solidFill>
                            <a:latin typeface="Cambria Math" panose="02040503050406030204" pitchFamily="18" charset="0"/>
                          </a:rPr>
                          <m:t>𝑀𝑆𝑌</m:t>
                        </m:r>
                      </m:sub>
                    </m:sSub>
                    <m:r>
                      <a:rPr lang="en-US" sz="2000" i="1">
                        <a:solidFill>
                          <a:srgbClr val="000000"/>
                        </a:solidFill>
                        <a:latin typeface="Cambria Math" panose="02040503050406030204" pitchFamily="18" charset="0"/>
                      </a:rPr>
                      <m:t>↔1.6×</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𝑆</m:t>
                            </m:r>
                          </m:e>
                        </m:acc>
                      </m:e>
                      <m:sub>
                        <m:r>
                          <a:rPr lang="en-US" sz="2000" i="1">
                            <a:solidFill>
                              <a:srgbClr val="000000"/>
                            </a:solidFill>
                            <a:latin typeface="Cambria Math" panose="02040503050406030204" pitchFamily="18" charset="0"/>
                          </a:rPr>
                          <m:t>𝑀𝑆𝑌</m:t>
                        </m:r>
                      </m:sub>
                    </m:sSub>
                  </m:oMath>
                </a14:m>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r>
                  <a:rPr lang="en-US" altLang="en-US" dirty="0">
                    <a:latin typeface="Times New Roman" panose="02020603050405020304" pitchFamily="18" charset="0"/>
                  </a:rPr>
                  <a:t>Range of escapements that are expected to produce at least 90% of MSY determined from an estimated production model</a:t>
                </a:r>
                <a:r>
                  <a:rPr lang="en-US" dirty="0">
                    <a:solidFill>
                      <a:srgbClr val="000000"/>
                    </a:solidFill>
                    <a:latin typeface="Times New Roman" panose="02020603050405020304" pitchFamily="18" charset="0"/>
                    <a:cs typeface="Times New Roman" panose="02020603050405020304" pitchFamily="18" charset="0"/>
                  </a:rPr>
                  <a:t> </a:t>
                </a:r>
                <a:endParaRPr lang="en-US" sz="2000" dirty="0"/>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eaLnBrk="1" hangingPunct="1">
                  <a:spcAft>
                    <a:spcPts val="1200"/>
                  </a:spcAft>
                </a:pPr>
                <a:r>
                  <a:rPr lang="en-US" altLang="en-US" sz="2400" b="1" dirty="0">
                    <a:latin typeface="Times New Roman" panose="02020603050405020304" pitchFamily="18" charset="0"/>
                  </a:rPr>
                  <a:t>Current Recommendation:</a:t>
                </a:r>
              </a:p>
              <a:p>
                <a:pPr marL="463550" indent="-285750" eaLnBrk="1" hangingPunct="1">
                  <a:buFont typeface="Wingdings" panose="05000000000000000000" pitchFamily="2" charset="2"/>
                  <a:buChar char="Ø"/>
                </a:pPr>
                <a:r>
                  <a:rPr lang="en-US" altLang="en-US" dirty="0">
                    <a:latin typeface="Times New Roman" panose="02020603050405020304" pitchFamily="18" charset="0"/>
                  </a:rPr>
                  <a:t>Optimal yield profiles and related tools that account for uncertainty</a:t>
                </a:r>
              </a:p>
              <a:p>
                <a:pPr marL="463550" indent="-285750" eaLnBrk="1" hangingPunct="1">
                  <a:buFont typeface="Wingdings" panose="05000000000000000000" pitchFamily="2" charset="2"/>
                  <a:buChar char="Ø"/>
                </a:pPr>
                <a:r>
                  <a:rPr lang="en-US" altLang="en-US" dirty="0">
                    <a:latin typeface="Times New Roman" panose="02020603050405020304" pitchFamily="18" charset="0"/>
                  </a:rPr>
                  <a:t>Covered in next lecture and lab exercise</a:t>
                </a:r>
              </a:p>
            </p:txBody>
          </p:sp>
        </mc:Choice>
        <mc:Fallback xmlns="">
          <p:sp>
            <p:nvSpPr>
              <p:cNvPr id="70661" name="Text Box 3">
                <a:extLst>
                  <a:ext uri="{FF2B5EF4-FFF2-40B4-BE49-F238E27FC236}">
                    <a16:creationId xmlns:a16="http://schemas.microsoft.com/office/drawing/2014/main" id="{4703DEC7-1020-4404-B241-F46A4FB77C4C}"/>
                  </a:ext>
                </a:extLst>
              </p:cNvPr>
              <p:cNvSpPr txBox="1">
                <a:spLocks noRot="1" noChangeAspect="1" noMove="1" noResize="1" noEditPoints="1" noAdjustHandles="1" noChangeArrowheads="1" noChangeShapeType="1" noTextEdit="1"/>
              </p:cNvSpPr>
              <p:nvPr/>
            </p:nvSpPr>
            <p:spPr bwMode="auto">
              <a:xfrm>
                <a:off x="457200" y="1600200"/>
                <a:ext cx="8153400" cy="3426772"/>
              </a:xfrm>
              <a:prstGeom prst="rect">
                <a:avLst/>
              </a:prstGeom>
              <a:blipFill>
                <a:blip r:embed="rId3"/>
                <a:stretch>
                  <a:fillRect l="-1121" t="-1423" b="-17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0662" name="Rectangle 4">
            <a:extLst>
              <a:ext uri="{FF2B5EF4-FFF2-40B4-BE49-F238E27FC236}">
                <a16:creationId xmlns:a16="http://schemas.microsoft.com/office/drawing/2014/main" id="{641F2D8B-95F0-49BE-96C2-895911A4C9F8}"/>
              </a:ext>
            </a:extLst>
          </p:cNvPr>
          <p:cNvSpPr>
            <a:spLocks noChangeArrowheads="1"/>
          </p:cNvSpPr>
          <p:nvPr/>
        </p:nvSpPr>
        <p:spPr bwMode="auto">
          <a:xfrm>
            <a:off x="37909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0665" name="Text Box 7">
            <a:extLst>
              <a:ext uri="{FF2B5EF4-FFF2-40B4-BE49-F238E27FC236}">
                <a16:creationId xmlns:a16="http://schemas.microsoft.com/office/drawing/2014/main" id="{7E9E2541-4494-4973-95B3-8D015C2A88F9}"/>
              </a:ext>
            </a:extLst>
          </p:cNvPr>
          <p:cNvSpPr txBox="1">
            <a:spLocks noChangeArrowheads="1"/>
          </p:cNvSpPr>
          <p:nvPr/>
        </p:nvSpPr>
        <p:spPr bwMode="auto">
          <a:xfrm>
            <a:off x="4147366" y="1676400"/>
            <a:ext cx="44958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latin typeface="Times New Roman" panose="02020603050405020304" pitchFamily="18" charset="0"/>
              </a:rPr>
              <a:t>Eggers, D.M. 1993. Robust harvest policies for Pacific salmon fisheries, p. 85-106 </a:t>
            </a:r>
            <a:r>
              <a:rPr lang="en-US" altLang="en-US" sz="1200" i="1" dirty="0">
                <a:latin typeface="Times New Roman" panose="02020603050405020304" pitchFamily="18" charset="0"/>
              </a:rPr>
              <a:t>In</a:t>
            </a:r>
            <a:r>
              <a:rPr lang="en-US" altLang="en-US" sz="1200" dirty="0">
                <a:latin typeface="Times New Roman" panose="02020603050405020304" pitchFamily="18" charset="0"/>
              </a:rPr>
              <a:t> Proceedings of the International Symposium on Management Strategies for Exploited Fish Populations, Alaska Sea Grant College Program, Fairbanks,  AK</a:t>
            </a:r>
          </a:p>
        </p:txBody>
      </p:sp>
      <p:sp>
        <p:nvSpPr>
          <p:cNvPr id="70670" name="Text Box 12">
            <a:extLst>
              <a:ext uri="{FF2B5EF4-FFF2-40B4-BE49-F238E27FC236}">
                <a16:creationId xmlns:a16="http://schemas.microsoft.com/office/drawing/2014/main" id="{2F1460A6-6AA2-4F33-8896-B8B6A33172C2}"/>
              </a:ext>
            </a:extLst>
          </p:cNvPr>
          <p:cNvSpPr txBox="1">
            <a:spLocks noChangeArrowheads="1"/>
          </p:cNvSpPr>
          <p:nvPr/>
        </p:nvSpPr>
        <p:spPr bwMode="auto">
          <a:xfrm>
            <a:off x="1143000" y="5638800"/>
            <a:ext cx="750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imes New Roman" panose="02020603050405020304" pitchFamily="18" charset="0"/>
              </a:rPr>
              <a:t>confidence or credibility intervals </a:t>
            </a:r>
            <a:r>
              <a:rPr lang="en-US" altLang="en-US" sz="2400" dirty="0">
                <a:solidFill>
                  <a:srgbClr val="FF0000"/>
                </a:solidFill>
                <a:latin typeface="Times New Roman" panose="02020603050405020304" pitchFamily="18" charset="0"/>
                <a:cs typeface="Times New Roman" panose="02020603050405020304" pitchFamily="18" charset="0"/>
              </a:rPr>
              <a:t>≠ escapement goal ranges</a:t>
            </a:r>
          </a:p>
        </p:txBody>
      </p:sp>
      <p:sp>
        <p:nvSpPr>
          <p:cNvPr id="70671" name="Line 13">
            <a:extLst>
              <a:ext uri="{FF2B5EF4-FFF2-40B4-BE49-F238E27FC236}">
                <a16:creationId xmlns:a16="http://schemas.microsoft.com/office/drawing/2014/main" id="{131C9822-F805-4824-8E68-96E1317DEC01}"/>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672" name="Picture 14" descr="MCIN00056_0000[1]">
            <a:extLst>
              <a:ext uri="{FF2B5EF4-FFF2-40B4-BE49-F238E27FC236}">
                <a16:creationId xmlns:a16="http://schemas.microsoft.com/office/drawing/2014/main" id="{ECFB0A23-8CE0-4DE7-969C-DE57D68DC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486400"/>
            <a:ext cx="7858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7" name="Text Box 11">
            <a:extLst>
              <a:ext uri="{FF2B5EF4-FFF2-40B4-BE49-F238E27FC236}">
                <a16:creationId xmlns:a16="http://schemas.microsoft.com/office/drawing/2014/main" id="{B94AC871-B895-4B38-8812-8730CF428EB4}"/>
              </a:ext>
            </a:extLst>
          </p:cNvPr>
          <p:cNvSpPr txBox="1">
            <a:spLocks noChangeArrowheads="1"/>
          </p:cNvSpPr>
          <p:nvPr/>
        </p:nvSpPr>
        <p:spPr bwMode="auto">
          <a:xfrm>
            <a:off x="457200" y="3352800"/>
            <a:ext cx="8305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latin typeface="Times New Roman" panose="02020603050405020304" pitchFamily="18" charset="0"/>
              </a:rPr>
              <a:t>No </a:t>
            </a:r>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(most likely a Lower Bound SEG):</a:t>
            </a:r>
          </a:p>
          <a:p>
            <a:pPr eaLnBrk="1" hangingPunct="1"/>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If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can be estimated, the goal should be the lower end of the BEG range around the estimate of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(although the goal will be an SEG). </a:t>
            </a:r>
          </a:p>
          <a:p>
            <a:pPr marL="914400" indent="-285750" eaLnBrk="1" hangingPunct="1">
              <a:buFont typeface="Wingdings" panose="05000000000000000000" pitchFamily="2" charset="2"/>
              <a:buChar char="Ø"/>
            </a:pPr>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If no estimate of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is available, the goal will most likely be a function of the mean of past escapements designed to preserve the </a:t>
            </a:r>
            <a:r>
              <a:rPr lang="en-US" altLang="en-US" i="1" dirty="0">
                <a:latin typeface="Times New Roman" panose="02020603050405020304" pitchFamily="18" charset="0"/>
              </a:rPr>
              <a:t>status quo</a:t>
            </a:r>
            <a:r>
              <a:rPr lang="en-US" altLang="en-US" dirty="0">
                <a:latin typeface="Times New Roman" panose="02020603050405020304" pitchFamily="18" charset="0"/>
              </a:rPr>
              <a:t>.</a:t>
            </a:r>
          </a:p>
          <a:p>
            <a:pPr eaLnBrk="1" hangingPunct="1"/>
            <a:endParaRPr lang="en-US" altLang="en-US" sz="1000" dirty="0">
              <a:latin typeface="Times New Roman" panose="02020603050405020304" pitchFamily="18" charset="0"/>
            </a:endParaRPr>
          </a:p>
          <a:p>
            <a:pPr eaLnBrk="1" hangingPunct="1"/>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and Low Fishing Power:</a:t>
            </a:r>
          </a:p>
          <a:p>
            <a:pPr eaLnBrk="1" hangingPunct="1"/>
            <a:endParaRPr lang="en-US" altLang="en-US" sz="1000" b="1"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Forget the goal and drop the </a:t>
            </a:r>
            <a:r>
              <a:rPr lang="en-US" altLang="en-US" dirty="0" err="1">
                <a:latin typeface="Times New Roman" panose="02020603050405020304" pitchFamily="18" charset="0"/>
              </a:rPr>
              <a:t>inseason</a:t>
            </a:r>
            <a:r>
              <a:rPr lang="en-US" altLang="en-US" dirty="0">
                <a:latin typeface="Times New Roman" panose="02020603050405020304" pitchFamily="18" charset="0"/>
              </a:rPr>
              <a:t> management; neither are needed.</a:t>
            </a:r>
          </a:p>
        </p:txBody>
      </p:sp>
      <p:sp>
        <p:nvSpPr>
          <p:cNvPr id="72706" name="Footer Placeholder 2">
            <a:extLst>
              <a:ext uri="{FF2B5EF4-FFF2-40B4-BE49-F238E27FC236}">
                <a16:creationId xmlns:a16="http://schemas.microsoft.com/office/drawing/2014/main" id="{03DF0C38-8521-40AC-96EA-C4C9F37DAF48}"/>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2707" name="Slide Number Placeholder 3">
            <a:extLst>
              <a:ext uri="{FF2B5EF4-FFF2-40B4-BE49-F238E27FC236}">
                <a16:creationId xmlns:a16="http://schemas.microsoft.com/office/drawing/2014/main" id="{97C4D122-8EBF-4FDB-BA30-0B79F093F2D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803FDB-D436-4512-B519-5BA4B908ADAB}" type="slidenum">
              <a:rPr lang="en-US" altLang="en-US">
                <a:latin typeface="Times New Roman" panose="02020603050405020304" pitchFamily="18" charset="0"/>
                <a:cs typeface="Times New Roman" panose="02020603050405020304" pitchFamily="18" charset="0"/>
              </a:rPr>
              <a:pPr/>
              <a:t>29</a:t>
            </a:fld>
            <a:endParaRPr lang="en-US" altLang="en-US" dirty="0">
              <a:latin typeface="Times New Roman" panose="02020603050405020304" pitchFamily="18" charset="0"/>
              <a:cs typeface="Times New Roman" panose="02020603050405020304" pitchFamily="18" charset="0"/>
            </a:endParaRPr>
          </a:p>
        </p:txBody>
      </p:sp>
      <p:sp>
        <p:nvSpPr>
          <p:cNvPr id="59394" name="Rectangle 2">
            <a:extLst>
              <a:ext uri="{FF2B5EF4-FFF2-40B4-BE49-F238E27FC236}">
                <a16:creationId xmlns:a16="http://schemas.microsoft.com/office/drawing/2014/main" id="{38C0E78C-21F0-45BA-8F05-FB04A72D8DED}"/>
              </a:ext>
            </a:extLst>
          </p:cNvPr>
          <p:cNvSpPr>
            <a:spLocks noChangeArrowheads="1"/>
          </p:cNvSpPr>
          <p:nvPr/>
        </p:nvSpPr>
        <p:spPr bwMode="auto">
          <a:xfrm>
            <a:off x="594360" y="274320"/>
            <a:ext cx="77114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r>
              <a:rPr lang="en-US" altLang="en-US" sz="2400" dirty="0">
                <a:latin typeface="Times New Roman" panose="02020603050405020304" pitchFamily="18" charset="0"/>
              </a:rPr>
              <a:t> </a:t>
            </a:r>
            <a:endParaRPr lang="en-US" altLang="en-US" sz="800" dirty="0">
              <a:latin typeface="Times New Roman" panose="02020603050405020304" pitchFamily="18" charset="0"/>
            </a:endParaRP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Determining the Range/Lower Bound of the SEG:</a:t>
            </a:r>
          </a:p>
        </p:txBody>
      </p:sp>
      <p:sp>
        <p:nvSpPr>
          <p:cNvPr id="72709" name="Text Box 3">
            <a:extLst>
              <a:ext uri="{FF2B5EF4-FFF2-40B4-BE49-F238E27FC236}">
                <a16:creationId xmlns:a16="http://schemas.microsoft.com/office/drawing/2014/main" id="{DE87B14E-C1AA-4288-93AF-14A048A1F102}"/>
              </a:ext>
            </a:extLst>
          </p:cNvPr>
          <p:cNvSpPr txBox="1">
            <a:spLocks noChangeArrowheads="1"/>
          </p:cNvSpPr>
          <p:nvPr/>
        </p:nvSpPr>
        <p:spPr bwMode="auto">
          <a:xfrm>
            <a:off x="457200" y="1600200"/>
            <a:ext cx="84582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latin typeface="Times New Roman" panose="02020603050405020304" pitchFamily="18" charset="0"/>
              </a:rPr>
              <a:t>High Fishing Power and </a:t>
            </a:r>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w/ an SEG range:</a:t>
            </a:r>
          </a:p>
          <a:p>
            <a:pPr eaLnBrk="1" hangingPunct="1"/>
            <a:endParaRPr lang="en-US" altLang="en-US" sz="1000" b="1"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Range judged by managers to be broad enough to avoid a possible “whip-saw”            management concern while maintaining the </a:t>
            </a:r>
            <a:r>
              <a:rPr lang="en-US" altLang="en-US" i="1" dirty="0">
                <a:latin typeface="Times New Roman" panose="02020603050405020304" pitchFamily="18" charset="0"/>
              </a:rPr>
              <a:t>status quo</a:t>
            </a:r>
            <a:r>
              <a:rPr lang="en-US" altLang="en-US" dirty="0">
                <a:latin typeface="Times New Roman" panose="02020603050405020304" pitchFamily="18" charset="0"/>
              </a:rPr>
              <a:t>.</a:t>
            </a:r>
          </a:p>
          <a:p>
            <a:pPr marL="914400" indent="-285750" eaLnBrk="1" hangingPunct="1">
              <a:buFont typeface="Wingdings" panose="05000000000000000000" pitchFamily="2" charset="2"/>
              <a:buChar char="Ø"/>
            </a:pPr>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Range that has in the past resulted in fishing annually.</a:t>
            </a:r>
          </a:p>
        </p:txBody>
      </p:sp>
      <p:sp>
        <p:nvSpPr>
          <p:cNvPr id="72710" name="Rectangle 4">
            <a:extLst>
              <a:ext uri="{FF2B5EF4-FFF2-40B4-BE49-F238E27FC236}">
                <a16:creationId xmlns:a16="http://schemas.microsoft.com/office/drawing/2014/main" id="{62E45F96-128D-4519-BA86-1A56741E157C}"/>
              </a:ext>
            </a:extLst>
          </p:cNvPr>
          <p:cNvSpPr>
            <a:spLocks noChangeArrowheads="1"/>
          </p:cNvSpPr>
          <p:nvPr/>
        </p:nvSpPr>
        <p:spPr bwMode="auto">
          <a:xfrm>
            <a:off x="37909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714" name="Line 8">
            <a:extLst>
              <a:ext uri="{FF2B5EF4-FFF2-40B4-BE49-F238E27FC236}">
                <a16:creationId xmlns:a16="http://schemas.microsoft.com/office/drawing/2014/main" id="{A1E0C99A-8D95-4BB8-A7B0-AC2249CEACF1}"/>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C567B674-CE17-498A-8DE9-1B465E30D7B0}"/>
              </a:ext>
            </a:extLst>
          </p:cNvPr>
          <p:cNvSpPr>
            <a:spLocks noGrp="1"/>
          </p:cNvSpPr>
          <p:nvPr>
            <p:ph type="ftr" sz="quarter" idx="11"/>
          </p:nvPr>
        </p:nvSpPr>
        <p:spPr>
          <a:xfrm>
            <a:off x="3497700" y="6245225"/>
            <a:ext cx="214860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Factors</a:t>
            </a:r>
          </a:p>
        </p:txBody>
      </p:sp>
      <p:sp>
        <p:nvSpPr>
          <p:cNvPr id="11267" name="Slide Number Placeholder 3">
            <a:extLst>
              <a:ext uri="{FF2B5EF4-FFF2-40B4-BE49-F238E27FC236}">
                <a16:creationId xmlns:a16="http://schemas.microsoft.com/office/drawing/2014/main" id="{ADFFA3FD-1902-4A3A-95DA-155A388C6AC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793875-9F9A-414A-9EA0-F457B2A0D033}" type="slidenum">
              <a:rPr lang="en-US" altLang="en-US">
                <a:latin typeface="Times New Roman" panose="02020603050405020304" pitchFamily="18" charset="0"/>
                <a:cs typeface="Times New Roman" panose="02020603050405020304" pitchFamily="18" charset="0"/>
              </a:rPr>
              <a:pPr/>
              <a:t>3</a:t>
            </a:fld>
            <a:endParaRPr lang="en-US" altLang="en-US" dirty="0">
              <a:latin typeface="Times New Roman" panose="02020603050405020304" pitchFamily="18" charset="0"/>
              <a:cs typeface="Times New Roman" panose="02020603050405020304" pitchFamily="18" charset="0"/>
            </a:endParaRPr>
          </a:p>
        </p:txBody>
      </p:sp>
      <p:sp>
        <p:nvSpPr>
          <p:cNvPr id="8194" name="Text Box 2">
            <a:extLst>
              <a:ext uri="{FF2B5EF4-FFF2-40B4-BE49-F238E27FC236}">
                <a16:creationId xmlns:a16="http://schemas.microsoft.com/office/drawing/2014/main" id="{0FA66DEC-A5CD-4C82-B649-9ECEE7DF7A50}"/>
              </a:ext>
            </a:extLst>
          </p:cNvPr>
          <p:cNvSpPr txBox="1">
            <a:spLocks noChangeArrowheads="1"/>
          </p:cNvSpPr>
          <p:nvPr/>
        </p:nvSpPr>
        <p:spPr bwMode="auto">
          <a:xfrm>
            <a:off x="533400" y="685800"/>
            <a:ext cx="68835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Adding or Eliminating Escapement Goals:</a:t>
            </a:r>
          </a:p>
        </p:txBody>
      </p:sp>
      <p:sp>
        <p:nvSpPr>
          <p:cNvPr id="8195" name="Text Box 3">
            <a:extLst>
              <a:ext uri="{FF2B5EF4-FFF2-40B4-BE49-F238E27FC236}">
                <a16:creationId xmlns:a16="http://schemas.microsoft.com/office/drawing/2014/main" id="{9CC32E89-28C8-4217-B190-5D980A37EC92}"/>
              </a:ext>
            </a:extLst>
          </p:cNvPr>
          <p:cNvSpPr txBox="1">
            <a:spLocks noChangeArrowheads="1"/>
          </p:cNvSpPr>
          <p:nvPr/>
        </p:nvSpPr>
        <p:spPr bwMode="auto">
          <a:xfrm>
            <a:off x="2286000" y="4049713"/>
            <a:ext cx="6416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b="1" dirty="0">
                <a:solidFill>
                  <a:schemeClr val="accent2"/>
                </a:solidFill>
                <a:latin typeface="Times New Roman" panose="02020603050405020304" pitchFamily="18" charset="0"/>
              </a:rPr>
              <a:t>No Goal Needed</a:t>
            </a:r>
            <a:r>
              <a:rPr lang="en-US" altLang="en-US" dirty="0">
                <a:latin typeface="Times New Roman" panose="02020603050405020304" pitchFamily="18" charset="0"/>
              </a:rPr>
              <a:t> (NGN) if in the future there will be no stock assessment to estimate, index, or count escapement, even if there is stock-specific information from past stock assessment. An unfortunate, but necessary rule given finite funding.</a:t>
            </a:r>
          </a:p>
        </p:txBody>
      </p:sp>
      <p:sp>
        <p:nvSpPr>
          <p:cNvPr id="11270" name="Text Box 4">
            <a:extLst>
              <a:ext uri="{FF2B5EF4-FFF2-40B4-BE49-F238E27FC236}">
                <a16:creationId xmlns:a16="http://schemas.microsoft.com/office/drawing/2014/main" id="{ADA2DD59-13D9-4EC8-A199-EAF35AEE2FF9}"/>
              </a:ext>
            </a:extLst>
          </p:cNvPr>
          <p:cNvSpPr txBox="1">
            <a:spLocks noChangeArrowheads="1"/>
          </p:cNvSpPr>
          <p:nvPr/>
        </p:nvSpPr>
        <p:spPr bwMode="auto">
          <a:xfrm>
            <a:off x="2362200" y="2280443"/>
            <a:ext cx="609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Establishing or keeping a goal at all presumes that stock-specific data on escapements will be available in the future regardless of their availability in the past.</a:t>
            </a:r>
          </a:p>
        </p:txBody>
      </p:sp>
      <p:pic>
        <p:nvPicPr>
          <p:cNvPr id="11271" name="Picture 5" descr="BD07303_">
            <a:extLst>
              <a:ext uri="{FF2B5EF4-FFF2-40B4-BE49-F238E27FC236}">
                <a16:creationId xmlns:a16="http://schemas.microsoft.com/office/drawing/2014/main" id="{10AA0CA8-7D88-4F98-B142-65586A77A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86200"/>
            <a:ext cx="15240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6" descr="BD07305_">
            <a:extLst>
              <a:ext uri="{FF2B5EF4-FFF2-40B4-BE49-F238E27FC236}">
                <a16:creationId xmlns:a16="http://schemas.microsoft.com/office/drawing/2014/main" id="{ADB0EAD7-3FE6-48C2-8CCC-91F2AA1C7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15240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a:extLst>
              <a:ext uri="{FF2B5EF4-FFF2-40B4-BE49-F238E27FC236}">
                <a16:creationId xmlns:a16="http://schemas.microsoft.com/office/drawing/2014/main" id="{122CC57A-A15A-40B1-9339-14ED0A9AA92E}"/>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4755" name="Slide Number Placeholder 3">
            <a:extLst>
              <a:ext uri="{FF2B5EF4-FFF2-40B4-BE49-F238E27FC236}">
                <a16:creationId xmlns:a16="http://schemas.microsoft.com/office/drawing/2014/main" id="{0D3EBFC8-BAC3-4248-A954-20B7556D80B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8F73F1-7611-46FF-8F06-BD32E04D7627}" type="slidenum">
              <a:rPr lang="en-US" altLang="en-US">
                <a:latin typeface="Times New Roman" panose="02020603050405020304" pitchFamily="18" charset="0"/>
                <a:cs typeface="Times New Roman" panose="02020603050405020304" pitchFamily="18" charset="0"/>
              </a:rPr>
              <a:pPr/>
              <a:t>30</a:t>
            </a:fld>
            <a:endParaRPr lang="en-US" altLang="en-US">
              <a:latin typeface="Times New Roman" panose="02020603050405020304" pitchFamily="18" charset="0"/>
              <a:cs typeface="Times New Roman" panose="02020603050405020304" pitchFamily="18" charset="0"/>
            </a:endParaRPr>
          </a:p>
        </p:txBody>
      </p:sp>
      <p:sp>
        <p:nvSpPr>
          <p:cNvPr id="61442" name="Rectangle 2">
            <a:extLst>
              <a:ext uri="{FF2B5EF4-FFF2-40B4-BE49-F238E27FC236}">
                <a16:creationId xmlns:a16="http://schemas.microsoft.com/office/drawing/2014/main" id="{7318560C-5BD0-4BF7-A2C7-A9F1D9302797}"/>
              </a:ext>
            </a:extLst>
          </p:cNvPr>
          <p:cNvSpPr>
            <a:spLocks noChangeArrowheads="1"/>
          </p:cNvSpPr>
          <p:nvPr/>
        </p:nvSpPr>
        <p:spPr bwMode="auto">
          <a:xfrm>
            <a:off x="594360" y="274320"/>
            <a:ext cx="44967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endParaRPr lang="en-US" altLang="en-US" sz="2400" dirty="0">
              <a:latin typeface="Times New Roman" panose="02020603050405020304" pitchFamily="18" charset="0"/>
            </a:endParaRPr>
          </a:p>
          <a:p>
            <a:pPr eaLnBrk="1" hangingPunct="1">
              <a:defRPr/>
            </a:pPr>
            <a:r>
              <a:rPr lang="en-US" altLang="en-US" sz="8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SEGs and the </a:t>
            </a:r>
            <a:r>
              <a:rPr lang="en-US" altLang="en-US" sz="2400" b="1" i="1" dirty="0">
                <a:effectLst>
                  <a:outerShdw blurRad="38100" dist="38100" dir="2700000" algn="tl">
                    <a:srgbClr val="C0C0C0"/>
                  </a:outerShdw>
                </a:effectLst>
                <a:latin typeface="Times New Roman" panose="02020603050405020304" pitchFamily="18" charset="0"/>
              </a:rPr>
              <a:t>Status Quo</a:t>
            </a:r>
            <a:r>
              <a:rPr lang="en-US" altLang="en-US" sz="2400" b="1" dirty="0">
                <a:effectLst>
                  <a:outerShdw blurRad="38100" dist="38100" dir="2700000" algn="tl">
                    <a:srgbClr val="C0C0C0"/>
                  </a:outerShdw>
                </a:effectLst>
                <a:latin typeface="Times New Roman" panose="02020603050405020304" pitchFamily="18" charset="0"/>
              </a:rPr>
              <a:t>:</a:t>
            </a:r>
          </a:p>
        </p:txBody>
      </p:sp>
      <p:sp>
        <p:nvSpPr>
          <p:cNvPr id="74757" name="Line 3">
            <a:extLst>
              <a:ext uri="{FF2B5EF4-FFF2-40B4-BE49-F238E27FC236}">
                <a16:creationId xmlns:a16="http://schemas.microsoft.com/office/drawing/2014/main" id="{1D64BE31-F267-4836-A4A5-E5A94884F49B}"/>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8" name="Text Box 4">
            <a:extLst>
              <a:ext uri="{FF2B5EF4-FFF2-40B4-BE49-F238E27FC236}">
                <a16:creationId xmlns:a16="http://schemas.microsoft.com/office/drawing/2014/main" id="{072B8B11-12AD-476F-959A-7E579AEF87AB}"/>
              </a:ext>
            </a:extLst>
          </p:cNvPr>
          <p:cNvSpPr txBox="1">
            <a:spLocks noChangeArrowheads="1"/>
          </p:cNvSpPr>
          <p:nvPr/>
        </p:nvSpPr>
        <p:spPr bwMode="auto">
          <a:xfrm>
            <a:off x="685800" y="1524000"/>
            <a:ext cx="777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While there is only one escapement S</a:t>
            </a:r>
            <a:r>
              <a:rPr lang="en-US" altLang="en-US" sz="2400" baseline="-25000" dirty="0">
                <a:latin typeface="Times New Roman" panose="02020603050405020304" pitchFamily="18" charset="0"/>
              </a:rPr>
              <a:t>MSY</a:t>
            </a:r>
            <a:r>
              <a:rPr lang="en-US" altLang="en-US" sz="2400" dirty="0">
                <a:latin typeface="Times New Roman" panose="02020603050405020304" pitchFamily="18" charset="0"/>
              </a:rPr>
              <a:t> that will maximize the expectation of yield from a targeted stock, there are many escapements that could provide sustainable yields.  Which set of these escapements should be the preferred SEG? </a:t>
            </a:r>
          </a:p>
        </p:txBody>
      </p:sp>
      <p:sp>
        <p:nvSpPr>
          <p:cNvPr id="74759" name="Text Box 5">
            <a:extLst>
              <a:ext uri="{FF2B5EF4-FFF2-40B4-BE49-F238E27FC236}">
                <a16:creationId xmlns:a16="http://schemas.microsoft.com/office/drawing/2014/main" id="{23240784-ABEC-4718-B09F-4C49FA8AAF51}"/>
              </a:ext>
            </a:extLst>
          </p:cNvPr>
          <p:cNvSpPr txBox="1">
            <a:spLocks noChangeArrowheads="1"/>
          </p:cNvSpPr>
          <p:nvPr/>
        </p:nvSpPr>
        <p:spPr bwMode="auto">
          <a:xfrm>
            <a:off x="685800" y="3336925"/>
            <a:ext cx="777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Most often the preferred SEG is the one most likely to perpetuate the </a:t>
            </a:r>
            <a:r>
              <a:rPr lang="en-US" altLang="en-US" sz="2400" i="1" dirty="0">
                <a:latin typeface="Times New Roman" panose="02020603050405020304" pitchFamily="18" charset="0"/>
              </a:rPr>
              <a:t>status quo </a:t>
            </a:r>
            <a:r>
              <a:rPr lang="en-US" altLang="en-US" sz="2400" dirty="0">
                <a:latin typeface="Times New Roman" panose="02020603050405020304" pitchFamily="18" charset="0"/>
              </a:rPr>
              <a:t>in the fishery. If past escapements have produced a “successful” fishery, users will be reluctant to change goals for the sake of “experimentation”, or even to increase yields in the long-term. Social and economic history provides an inertia that defines the preferred SEG.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a:extLst>
              <a:ext uri="{FF2B5EF4-FFF2-40B4-BE49-F238E27FC236}">
                <a16:creationId xmlns:a16="http://schemas.microsoft.com/office/drawing/2014/main" id="{5D28DC65-D708-4D99-9DC5-6947FDC0544A}"/>
              </a:ext>
            </a:extLst>
          </p:cNvPr>
          <p:cNvSpPr>
            <a:spLocks noGrp="1"/>
          </p:cNvSpPr>
          <p:nvPr>
            <p:ph type="ftr" sz="quarter" idx="11"/>
          </p:nvPr>
        </p:nvSpPr>
        <p:spPr>
          <a:xfrm>
            <a:off x="3590032" y="6245225"/>
            <a:ext cx="196393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Being Prepared</a:t>
            </a:r>
          </a:p>
        </p:txBody>
      </p:sp>
      <p:sp>
        <p:nvSpPr>
          <p:cNvPr id="76803" name="Slide Number Placeholder 3">
            <a:extLst>
              <a:ext uri="{FF2B5EF4-FFF2-40B4-BE49-F238E27FC236}">
                <a16:creationId xmlns:a16="http://schemas.microsoft.com/office/drawing/2014/main" id="{0DE20339-A22E-4967-B476-F910D483DE5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B216B0-668A-433F-A6FC-0C18844C21AB}" type="slidenum">
              <a:rPr lang="en-US" altLang="en-US">
                <a:latin typeface="Times New Roman" panose="02020603050405020304" pitchFamily="18" charset="0"/>
                <a:cs typeface="Times New Roman" panose="02020603050405020304" pitchFamily="18" charset="0"/>
              </a:rPr>
              <a:pPr/>
              <a:t>31</a:t>
            </a:fld>
            <a:endParaRPr lang="en-US" altLang="en-US" dirty="0">
              <a:latin typeface="Times New Roman" panose="02020603050405020304" pitchFamily="18" charset="0"/>
              <a:cs typeface="Times New Roman" panose="02020603050405020304" pitchFamily="18" charset="0"/>
            </a:endParaRPr>
          </a:p>
        </p:txBody>
      </p:sp>
      <p:sp>
        <p:nvSpPr>
          <p:cNvPr id="63490" name="Rectangle 2">
            <a:extLst>
              <a:ext uri="{FF2B5EF4-FFF2-40B4-BE49-F238E27FC236}">
                <a16:creationId xmlns:a16="http://schemas.microsoft.com/office/drawing/2014/main" id="{19A6A78E-CD99-4EC2-BBAD-4F138E263476}"/>
              </a:ext>
            </a:extLst>
          </p:cNvPr>
          <p:cNvSpPr>
            <a:spLocks noChangeArrowheads="1"/>
          </p:cNvSpPr>
          <p:nvPr/>
        </p:nvSpPr>
        <p:spPr bwMode="auto">
          <a:xfrm>
            <a:off x="594360" y="274320"/>
            <a:ext cx="5506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endParaRPr lang="en-US" altLang="en-US" sz="2400" dirty="0">
              <a:latin typeface="Times New Roman" panose="02020603050405020304" pitchFamily="18" charset="0"/>
            </a:endParaRPr>
          </a:p>
          <a:p>
            <a:pPr eaLnBrk="1" hangingPunct="1">
              <a:defRPr/>
            </a:pPr>
            <a:r>
              <a:rPr lang="en-US" altLang="en-US" sz="8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Being Prepared to Change Goals:</a:t>
            </a:r>
          </a:p>
        </p:txBody>
      </p:sp>
      <p:pic>
        <p:nvPicPr>
          <p:cNvPr id="76805" name="Picture 3" descr="BD07304_">
            <a:extLst>
              <a:ext uri="{FF2B5EF4-FFF2-40B4-BE49-F238E27FC236}">
                <a16:creationId xmlns:a16="http://schemas.microsoft.com/office/drawing/2014/main" id="{B7C7D10C-9D67-4145-8B76-F130876D2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74320"/>
            <a:ext cx="11398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4">
            <a:extLst>
              <a:ext uri="{FF2B5EF4-FFF2-40B4-BE49-F238E27FC236}">
                <a16:creationId xmlns:a16="http://schemas.microsoft.com/office/drawing/2014/main" id="{AF33D7AB-6DA7-497B-AFA6-DE3CA2F966EC}"/>
              </a:ext>
            </a:extLst>
          </p:cNvPr>
          <p:cNvSpPr txBox="1">
            <a:spLocks noChangeArrowheads="1"/>
          </p:cNvSpPr>
          <p:nvPr/>
        </p:nvSpPr>
        <p:spPr bwMode="auto">
          <a:xfrm>
            <a:off x="594360" y="1465957"/>
            <a:ext cx="80010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sz="2400" dirty="0">
                <a:latin typeface="Times New Roman" panose="02020603050405020304" pitchFamily="18" charset="0"/>
              </a:rPr>
              <a:t>If a goal is to be meaningfully raised or lowered, EGA should include projections of:</a:t>
            </a:r>
          </a:p>
          <a:p>
            <a:pPr marL="463550" indent="-231775" eaLnBrk="1" hangingPunct="1">
              <a:spcAft>
                <a:spcPts val="1200"/>
              </a:spcAft>
              <a:buFont typeface="Wingdings" panose="05000000000000000000" pitchFamily="2" charset="2"/>
              <a:buChar char="Ø"/>
            </a:pPr>
            <a:r>
              <a:rPr lang="en-US" altLang="en-US" sz="2000" dirty="0">
                <a:latin typeface="Times New Roman" panose="02020603050405020304" pitchFamily="18" charset="0"/>
              </a:rPr>
              <a:t>Short-term losses and long-term gains in average yield expected from the change;</a:t>
            </a:r>
          </a:p>
          <a:p>
            <a:pPr marL="463550" indent="-231775" eaLnBrk="1" hangingPunct="1">
              <a:spcAft>
                <a:spcPts val="1200"/>
              </a:spcAft>
              <a:buFont typeface="Wingdings" panose="05000000000000000000" pitchFamily="2" charset="2"/>
              <a:buChar char="Ø"/>
            </a:pPr>
            <a:r>
              <a:rPr lang="en-US" altLang="en-US" sz="2000" dirty="0">
                <a:latin typeface="Times New Roman" panose="02020603050405020304" pitchFamily="18" charset="0"/>
              </a:rPr>
              <a:t>Likely frequency of restrictions and closures with the new goals; and</a:t>
            </a:r>
          </a:p>
          <a:p>
            <a:pPr marL="463550" indent="-231775" eaLnBrk="1" hangingPunct="1">
              <a:buFont typeface="Wingdings" panose="05000000000000000000" pitchFamily="2" charset="2"/>
              <a:buChar char="Ø"/>
            </a:pPr>
            <a:r>
              <a:rPr lang="en-US" altLang="en-US" sz="2000" dirty="0">
                <a:latin typeface="Times New Roman" panose="02020603050405020304" pitchFamily="18" charset="0"/>
              </a:rPr>
              <a:t>Likely impacts (if any) on allocation of yields among users.</a:t>
            </a:r>
          </a:p>
          <a:p>
            <a:pPr eaLnBrk="1" hangingPunct="1"/>
            <a:endParaRPr lang="en-US" altLang="en-US" sz="2000" dirty="0">
              <a:latin typeface="Times New Roman" panose="02020603050405020304" pitchFamily="18" charset="0"/>
            </a:endParaRPr>
          </a:p>
          <a:p>
            <a:pPr eaLnBrk="1" hangingPunct="1"/>
            <a:r>
              <a:rPr lang="en-US" altLang="en-US" sz="2400" dirty="0">
                <a:latin typeface="Times New Roman" panose="02020603050405020304" pitchFamily="18" charset="0"/>
              </a:rPr>
              <a:t>These questions invariably arise before the Board whenever a big change in goals is on the table. Simulation of fitted models or generic models based on habitat can be vehicles for this analysis. Be proactive.  </a:t>
            </a:r>
          </a:p>
        </p:txBody>
      </p:sp>
      <p:sp>
        <p:nvSpPr>
          <p:cNvPr id="76807" name="Line 5">
            <a:extLst>
              <a:ext uri="{FF2B5EF4-FFF2-40B4-BE49-F238E27FC236}">
                <a16:creationId xmlns:a16="http://schemas.microsoft.com/office/drawing/2014/main" id="{BBA73F6D-9149-44EA-9262-12F7FF1F1FF6}"/>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3">
            <a:extLst>
              <a:ext uri="{FF2B5EF4-FFF2-40B4-BE49-F238E27FC236}">
                <a16:creationId xmlns:a16="http://schemas.microsoft.com/office/drawing/2014/main" id="{B57BE0CE-E154-4BF6-9861-D322CB6E16EB}"/>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0" name="Footer Placeholder 2">
            <a:extLst>
              <a:ext uri="{FF2B5EF4-FFF2-40B4-BE49-F238E27FC236}">
                <a16:creationId xmlns:a16="http://schemas.microsoft.com/office/drawing/2014/main" id="{E77E3E38-1518-48F4-A215-C9811407C94D}"/>
              </a:ext>
            </a:extLst>
          </p:cNvPr>
          <p:cNvSpPr>
            <a:spLocks noGrp="1"/>
          </p:cNvSpPr>
          <p:nvPr>
            <p:ph type="ftr" sz="quarter" idx="11"/>
          </p:nvPr>
        </p:nvSpPr>
        <p:spPr>
          <a:xfrm>
            <a:off x="3423352" y="6245225"/>
            <a:ext cx="2297296"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78851" name="Slide Number Placeholder 3">
            <a:extLst>
              <a:ext uri="{FF2B5EF4-FFF2-40B4-BE49-F238E27FC236}">
                <a16:creationId xmlns:a16="http://schemas.microsoft.com/office/drawing/2014/main" id="{2016DD45-D5E8-4678-BF25-A05160A65E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42AA1F-9E58-491E-9FC7-98C10B299023}" type="slidenum">
              <a:rPr lang="en-US" altLang="en-US">
                <a:latin typeface="Times New Roman" panose="02020603050405020304" pitchFamily="18" charset="0"/>
                <a:cs typeface="Times New Roman" panose="02020603050405020304" pitchFamily="18" charset="0"/>
              </a:rPr>
              <a:pPr/>
              <a:t>32</a:t>
            </a:fld>
            <a:endParaRPr lang="en-US" altLang="en-US" dirty="0">
              <a:latin typeface="Times New Roman" panose="02020603050405020304" pitchFamily="18" charset="0"/>
              <a:cs typeface="Times New Roman" panose="02020603050405020304" pitchFamily="18" charset="0"/>
            </a:endParaRPr>
          </a:p>
        </p:txBody>
      </p:sp>
      <p:sp>
        <p:nvSpPr>
          <p:cNvPr id="65538" name="Text Box 2">
            <a:extLst>
              <a:ext uri="{FF2B5EF4-FFF2-40B4-BE49-F238E27FC236}">
                <a16:creationId xmlns:a16="http://schemas.microsoft.com/office/drawing/2014/main" id="{E5AFCCCA-DF04-4C06-AF2C-D58A598F4CAC}"/>
              </a:ext>
            </a:extLst>
          </p:cNvPr>
          <p:cNvSpPr txBox="1">
            <a:spLocks noChangeArrowheads="1"/>
          </p:cNvSpPr>
          <p:nvPr/>
        </p:nvSpPr>
        <p:spPr bwMode="auto">
          <a:xfrm>
            <a:off x="457200" y="457200"/>
            <a:ext cx="39388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(1)</a:t>
            </a:r>
            <a:endParaRPr lang="en-US" altLang="en-US" sz="2800" dirty="0">
              <a:latin typeface="Times New Roman" panose="02020603050405020304" pitchFamily="18" charset="0"/>
              <a:cs typeface="Times New Roman" panose="02020603050405020304" pitchFamily="18" charset="0"/>
            </a:endParaRPr>
          </a:p>
        </p:txBody>
      </p:sp>
      <p:sp>
        <p:nvSpPr>
          <p:cNvPr id="78853" name="Text Box 3">
            <a:extLst>
              <a:ext uri="{FF2B5EF4-FFF2-40B4-BE49-F238E27FC236}">
                <a16:creationId xmlns:a16="http://schemas.microsoft.com/office/drawing/2014/main" id="{84326DD7-29C8-45E8-9008-0CEDDB60F775}"/>
              </a:ext>
            </a:extLst>
          </p:cNvPr>
          <p:cNvSpPr txBox="1">
            <a:spLocks noChangeArrowheads="1"/>
          </p:cNvSpPr>
          <p:nvPr/>
        </p:nvSpPr>
        <p:spPr bwMode="auto">
          <a:xfrm>
            <a:off x="457200" y="1752600"/>
            <a:ext cx="82296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Purpose of a goal for a non-targeted stock is to provide sustained yields with a low probability of having a “management concern” under current fishing power and stock productivity.</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Each potential lower bound SEG carries with it a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of having a management concern because of random variation in harvest rates and in random process error.</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That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can be estimated from past observations of escapement for any potential lower bound SEG, or a lower bound SEG can be determined that will carry an acceptable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of an unnecessary management concern.</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Past observations of escapement are presumed to represent a stable (stationary) level of fishing power, a stable (stationary) level of productivity, and a consistent  management regime.</a:t>
            </a:r>
          </a:p>
        </p:txBody>
      </p:sp>
      <p:sp>
        <p:nvSpPr>
          <p:cNvPr id="78855" name="Rectangle 5">
            <a:extLst>
              <a:ext uri="{FF2B5EF4-FFF2-40B4-BE49-F238E27FC236}">
                <a16:creationId xmlns:a16="http://schemas.microsoft.com/office/drawing/2014/main" id="{93B7DBC5-F650-4B2C-9D2A-06A626DA263D}"/>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8856" name="Rectangle 6">
            <a:extLst>
              <a:ext uri="{FF2B5EF4-FFF2-40B4-BE49-F238E27FC236}">
                <a16:creationId xmlns:a16="http://schemas.microsoft.com/office/drawing/2014/main" id="{A9E076D4-2841-4344-B784-49FBA971A33C}"/>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 name="Group 2">
            <a:extLst>
              <a:ext uri="{FF2B5EF4-FFF2-40B4-BE49-F238E27FC236}">
                <a16:creationId xmlns:a16="http://schemas.microsoft.com/office/drawing/2014/main" id="{9763D121-96A5-4C21-940E-6497B0BD8E55}"/>
              </a:ext>
            </a:extLst>
          </p:cNvPr>
          <p:cNvGrpSpPr/>
          <p:nvPr/>
        </p:nvGrpSpPr>
        <p:grpSpPr>
          <a:xfrm>
            <a:off x="5715000" y="457199"/>
            <a:ext cx="2971800" cy="971552"/>
            <a:chOff x="5715000" y="457199"/>
            <a:chExt cx="2971800" cy="971552"/>
          </a:xfrm>
        </p:grpSpPr>
        <p:sp>
          <p:nvSpPr>
            <p:cNvPr id="2" name="Rectangle 1">
              <a:extLst>
                <a:ext uri="{FF2B5EF4-FFF2-40B4-BE49-F238E27FC236}">
                  <a16:creationId xmlns:a16="http://schemas.microsoft.com/office/drawing/2014/main" id="{C4A5A4B8-F5D0-4587-A0BC-716981BF3A02}"/>
                </a:ext>
              </a:extLst>
            </p:cNvPr>
            <p:cNvSpPr/>
            <p:nvPr/>
          </p:nvSpPr>
          <p:spPr>
            <a:xfrm>
              <a:off x="5715000" y="458343"/>
              <a:ext cx="2971800" cy="969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53A085-48AE-43E9-80FC-10E1356DE8CA}"/>
                </a:ext>
              </a:extLst>
            </p:cNvPr>
            <p:cNvPicPr>
              <a:picLocks noChangeAspect="1"/>
            </p:cNvPicPr>
            <p:nvPr/>
          </p:nvPicPr>
          <p:blipFill>
            <a:blip r:embed="rId3"/>
            <a:stretch>
              <a:fillRect/>
            </a:stretch>
          </p:blipFill>
          <p:spPr>
            <a:xfrm>
              <a:off x="6083797" y="457199"/>
              <a:ext cx="2234206" cy="971552"/>
            </a:xfrm>
            <a:prstGeom prst="rect">
              <a:avLst/>
            </a:prstGeom>
            <a:solidFill>
              <a:schemeClr val="bg1"/>
            </a:solidFill>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a:extLst>
              <a:ext uri="{FF2B5EF4-FFF2-40B4-BE49-F238E27FC236}">
                <a16:creationId xmlns:a16="http://schemas.microsoft.com/office/drawing/2014/main" id="{1476DF8E-7F7C-40EC-BB4D-FAC0B301553E}"/>
              </a:ext>
            </a:extLst>
          </p:cNvPr>
          <p:cNvSpPr>
            <a:spLocks noGrp="1"/>
          </p:cNvSpPr>
          <p:nvPr>
            <p:ph type="ftr" sz="quarter" idx="11"/>
          </p:nvPr>
        </p:nvSpPr>
        <p:spPr>
          <a:xfrm>
            <a:off x="3423351" y="6245225"/>
            <a:ext cx="2297296"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80899" name="Slide Number Placeholder 3">
            <a:extLst>
              <a:ext uri="{FF2B5EF4-FFF2-40B4-BE49-F238E27FC236}">
                <a16:creationId xmlns:a16="http://schemas.microsoft.com/office/drawing/2014/main" id="{36478B3A-B8BD-42A6-BD3F-58CEF4800E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F4F89D-E6D2-4121-9E4A-DC264D8CF101}" type="slidenum">
              <a:rPr lang="en-US" altLang="en-US">
                <a:latin typeface="Times New Roman" panose="02020603050405020304" pitchFamily="18" charset="0"/>
                <a:cs typeface="Times New Roman" panose="02020603050405020304" pitchFamily="18" charset="0"/>
              </a:rPr>
              <a:pPr/>
              <a:t>33</a:t>
            </a:fld>
            <a:endParaRPr lang="en-US" altLang="en-US" dirty="0">
              <a:latin typeface="Times New Roman" panose="02020603050405020304" pitchFamily="18" charset="0"/>
              <a:cs typeface="Times New Roman" panose="02020603050405020304" pitchFamily="18" charset="0"/>
            </a:endParaRPr>
          </a:p>
        </p:txBody>
      </p:sp>
      <p:sp>
        <p:nvSpPr>
          <p:cNvPr id="67586" name="Text Box 2">
            <a:extLst>
              <a:ext uri="{FF2B5EF4-FFF2-40B4-BE49-F238E27FC236}">
                <a16:creationId xmlns:a16="http://schemas.microsoft.com/office/drawing/2014/main" id="{96DDCCD0-673D-496E-B197-4387622A9F75}"/>
              </a:ext>
            </a:extLst>
          </p:cNvPr>
          <p:cNvSpPr txBox="1">
            <a:spLocks noChangeArrowheads="1"/>
          </p:cNvSpPr>
          <p:nvPr/>
        </p:nvSpPr>
        <p:spPr bwMode="auto">
          <a:xfrm>
            <a:off x="457200" y="457200"/>
            <a:ext cx="8320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(2)</a:t>
            </a:r>
            <a:endParaRPr lang="en-US" altLang="en-US" sz="2800" dirty="0">
              <a:latin typeface="Times New Roman" panose="02020603050405020304" pitchFamily="18" charset="0"/>
              <a:cs typeface="Times New Roman" panose="02020603050405020304" pitchFamily="18" charset="0"/>
            </a:endParaRPr>
          </a:p>
        </p:txBody>
      </p:sp>
      <p:sp>
        <p:nvSpPr>
          <p:cNvPr id="80902" name="Rectangle 4">
            <a:extLst>
              <a:ext uri="{FF2B5EF4-FFF2-40B4-BE49-F238E27FC236}">
                <a16:creationId xmlns:a16="http://schemas.microsoft.com/office/drawing/2014/main" id="{5B3A2FCF-F31D-4361-A2A8-ACAAA255DE0A}"/>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3" name="Rectangle 5">
            <a:extLst>
              <a:ext uri="{FF2B5EF4-FFF2-40B4-BE49-F238E27FC236}">
                <a16:creationId xmlns:a16="http://schemas.microsoft.com/office/drawing/2014/main" id="{6022893D-FF45-42B6-826A-9170C76E315D}"/>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4" name="Text Box 6">
            <a:extLst>
              <a:ext uri="{FF2B5EF4-FFF2-40B4-BE49-F238E27FC236}">
                <a16:creationId xmlns:a16="http://schemas.microsoft.com/office/drawing/2014/main" id="{B4DDC858-135D-495B-B111-8DE4EF5B8980}"/>
              </a:ext>
            </a:extLst>
          </p:cNvPr>
          <p:cNvSpPr txBox="1">
            <a:spLocks noChangeArrowheads="1"/>
          </p:cNvSpPr>
          <p:nvPr/>
        </p:nvSpPr>
        <p:spPr bwMode="auto">
          <a:xfrm>
            <a:off x="533400" y="1324213"/>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pPr>
            <a:r>
              <a:rPr lang="en-US" altLang="en-US" sz="2400" b="1" dirty="0">
                <a:latin typeface="Times New Roman" panose="02020603050405020304" pitchFamily="18" charset="0"/>
              </a:rPr>
              <a:t>Risk Analysis</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Assess probability that series of low escapements occur in a row</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Uses normal probability theory to estimate risk of this occurrence, which might generate a management concern</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Balance with risk of not detecting a real drop in mean escapements over time</a:t>
            </a:r>
          </a:p>
          <a:p>
            <a:pPr eaLnBrk="1" hangingPunct="1"/>
            <a:endParaRPr lang="en-US" altLang="en-US" dirty="0">
              <a:latin typeface="Times New Roman" panose="02020603050405020304" pitchFamily="18" charset="0"/>
            </a:endParaRPr>
          </a:p>
          <a:p>
            <a:pPr eaLnBrk="1" hangingPunct="1">
              <a:spcAft>
                <a:spcPts val="600"/>
              </a:spcAft>
            </a:pPr>
            <a:r>
              <a:rPr lang="en-US" altLang="en-US" sz="2400" b="1" dirty="0">
                <a:latin typeface="Times New Roman" panose="02020603050405020304" pitchFamily="18" charset="0"/>
              </a:rPr>
              <a:t>Note</a:t>
            </a:r>
            <a:endParaRPr lang="en-US" altLang="en-US" sz="2400" dirty="0">
              <a:latin typeface="Times New Roman" panose="02020603050405020304" pitchFamily="18" charset="0"/>
            </a:endParaRP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Important to assess whether escapement data are serially correlated</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Method does not mandate maximum risk level</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Risk Analysis </a:t>
            </a:r>
            <a:r>
              <a:rPr lang="en-US" altLang="en-US" b="1" dirty="0">
                <a:solidFill>
                  <a:srgbClr val="FF0000"/>
                </a:solidFill>
                <a:latin typeface="Times New Roman" panose="02020603050405020304" pitchFamily="18" charset="0"/>
              </a:rPr>
              <a:t>Does not </a:t>
            </a:r>
            <a:r>
              <a:rPr lang="en-US" altLang="en-US" dirty="0">
                <a:latin typeface="Times New Roman" panose="02020603050405020304" pitchFamily="18" charset="0"/>
              </a:rPr>
              <a:t>provide an escapement goal recommendation</a:t>
            </a:r>
          </a:p>
          <a:p>
            <a:pPr marL="285750" indent="-285750" eaLnBrk="1" hangingPunct="1">
              <a:buFont typeface="Arial" panose="020B0604020202020204" pitchFamily="34" charset="0"/>
              <a:buChar char="•"/>
            </a:pPr>
            <a:r>
              <a:rPr lang="en-US" altLang="en-US" dirty="0">
                <a:latin typeface="Times New Roman" panose="02020603050405020304" pitchFamily="18" charset="0"/>
              </a:rPr>
              <a:t>Rather it describes the risk for given escapement goal</a:t>
            </a:r>
          </a:p>
        </p:txBody>
      </p:sp>
      <p:sp>
        <p:nvSpPr>
          <p:cNvPr id="80905" name="Rectangle 7">
            <a:extLst>
              <a:ext uri="{FF2B5EF4-FFF2-40B4-BE49-F238E27FC236}">
                <a16:creationId xmlns:a16="http://schemas.microsoft.com/office/drawing/2014/main" id="{E664F0CA-3093-42A4-B1C0-63CBF948F65D}"/>
              </a:ext>
            </a:extLst>
          </p:cNvPr>
          <p:cNvSpPr>
            <a:spLocks noChangeArrowheads="1"/>
          </p:cNvSpPr>
          <p:nvPr/>
        </p:nvSpPr>
        <p:spPr bwMode="auto">
          <a:xfrm>
            <a:off x="36718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6" name="Rectangle 8">
            <a:extLst>
              <a:ext uri="{FF2B5EF4-FFF2-40B4-BE49-F238E27FC236}">
                <a16:creationId xmlns:a16="http://schemas.microsoft.com/office/drawing/2014/main" id="{9F076A1E-973C-402B-88D2-DF2E91E947EB}"/>
              </a:ext>
            </a:extLst>
          </p:cNvPr>
          <p:cNvSpPr>
            <a:spLocks noChangeArrowheads="1"/>
          </p:cNvSpPr>
          <p:nvPr/>
        </p:nvSpPr>
        <p:spPr bwMode="auto">
          <a:xfrm>
            <a:off x="216693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8" name="Rectangle 10">
            <a:extLst>
              <a:ext uri="{FF2B5EF4-FFF2-40B4-BE49-F238E27FC236}">
                <a16:creationId xmlns:a16="http://schemas.microsoft.com/office/drawing/2014/main" id="{D04B3408-A11F-4AB3-8EB6-848C48867F0E}"/>
              </a:ext>
            </a:extLst>
          </p:cNvPr>
          <p:cNvSpPr>
            <a:spLocks noChangeArrowheads="1"/>
          </p:cNvSpPr>
          <p:nvPr/>
        </p:nvSpPr>
        <p:spPr bwMode="auto">
          <a:xfrm>
            <a:off x="35242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12" name="Text Box 14">
            <a:extLst>
              <a:ext uri="{FF2B5EF4-FFF2-40B4-BE49-F238E27FC236}">
                <a16:creationId xmlns:a16="http://schemas.microsoft.com/office/drawing/2014/main" id="{B6B2F0A9-CB40-4EB6-8BED-F0D83A814077}"/>
              </a:ext>
            </a:extLst>
          </p:cNvPr>
          <p:cNvSpPr txBox="1">
            <a:spLocks noChangeArrowheads="1"/>
          </p:cNvSpPr>
          <p:nvPr/>
        </p:nvSpPr>
        <p:spPr bwMode="auto">
          <a:xfrm>
            <a:off x="3886200" y="5419636"/>
            <a:ext cx="4648200" cy="600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100" dirty="0">
                <a:latin typeface="Times New Roman" panose="02020603050405020304" pitchFamily="18" charset="0"/>
              </a:rPr>
              <a:t>Bernard, D.R. et al. 2009. Estimating risk of management error from Precautionary Reference Points (PRPs) for non-targeted salmon stocks. Alaska Department of Fish and Game, Special Publication No. 09-09, Anchorage.</a:t>
            </a:r>
          </a:p>
        </p:txBody>
      </p:sp>
      <p:sp>
        <p:nvSpPr>
          <p:cNvPr id="17" name="Line 3">
            <a:extLst>
              <a:ext uri="{FF2B5EF4-FFF2-40B4-BE49-F238E27FC236}">
                <a16:creationId xmlns:a16="http://schemas.microsoft.com/office/drawing/2014/main" id="{5BE1A800-27E0-4E5B-B860-18C34B5BF6D6}"/>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a:extLst>
              <a:ext uri="{FF2B5EF4-FFF2-40B4-BE49-F238E27FC236}">
                <a16:creationId xmlns:a16="http://schemas.microsoft.com/office/drawing/2014/main" id="{EC37D88E-8299-4AFF-A8F4-C37472098BFF}"/>
              </a:ext>
            </a:extLst>
          </p:cNvPr>
          <p:cNvSpPr>
            <a:spLocks noGrp="1"/>
          </p:cNvSpPr>
          <p:nvPr>
            <p:ph type="ftr" sz="quarter" idx="11"/>
          </p:nvPr>
        </p:nvSpPr>
        <p:spPr>
          <a:xfrm>
            <a:off x="3437778" y="6245225"/>
            <a:ext cx="2268442"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87043" name="Slide Number Placeholder 5">
            <a:extLst>
              <a:ext uri="{FF2B5EF4-FFF2-40B4-BE49-F238E27FC236}">
                <a16:creationId xmlns:a16="http://schemas.microsoft.com/office/drawing/2014/main" id="{9BB405E9-4CB5-4879-A43C-AAEFD65CB57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1868E-8C1B-4950-9364-C2CFF6DF433D}" type="slidenum">
              <a:rPr lang="en-US" altLang="en-US">
                <a:latin typeface="Times New Roman" panose="02020603050405020304" pitchFamily="18" charset="0"/>
                <a:cs typeface="Times New Roman" panose="02020603050405020304" pitchFamily="18" charset="0"/>
              </a:rPr>
              <a:pPr/>
              <a:t>34</a:t>
            </a:fld>
            <a:endParaRPr lang="en-US" altLang="en-US" dirty="0">
              <a:latin typeface="Times New Roman" panose="02020603050405020304" pitchFamily="18" charset="0"/>
              <a:cs typeface="Times New Roman" panose="02020603050405020304" pitchFamily="18" charset="0"/>
            </a:endParaRPr>
          </a:p>
        </p:txBody>
      </p:sp>
      <p:sp>
        <p:nvSpPr>
          <p:cNvPr id="73730" name="Text Box 2">
            <a:extLst>
              <a:ext uri="{FF2B5EF4-FFF2-40B4-BE49-F238E27FC236}">
                <a16:creationId xmlns:a16="http://schemas.microsoft.com/office/drawing/2014/main" id="{947F466B-5A5B-4818-996E-1EC026704534}"/>
              </a:ext>
            </a:extLst>
          </p:cNvPr>
          <p:cNvSpPr txBox="1">
            <a:spLocks noChangeArrowheads="1"/>
          </p:cNvSpPr>
          <p:nvPr/>
        </p:nvSpPr>
        <p:spPr bwMode="auto">
          <a:xfrm>
            <a:off x="457200" y="457200"/>
            <a:ext cx="5573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(3) – example</a:t>
            </a:r>
            <a:endParaRPr lang="en-US" altLang="en-US" sz="2800" dirty="0">
              <a:latin typeface="Times New Roman" panose="02020603050405020304" pitchFamily="18" charset="0"/>
              <a:cs typeface="Times New Roman" panose="02020603050405020304" pitchFamily="18" charset="0"/>
            </a:endParaRPr>
          </a:p>
        </p:txBody>
      </p:sp>
      <p:sp>
        <p:nvSpPr>
          <p:cNvPr id="87046" name="Rectangle 4">
            <a:extLst>
              <a:ext uri="{FF2B5EF4-FFF2-40B4-BE49-F238E27FC236}">
                <a16:creationId xmlns:a16="http://schemas.microsoft.com/office/drawing/2014/main" id="{DA7941D5-735C-4F06-9697-36ED7339732A}"/>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7" name="Rectangle 5">
            <a:extLst>
              <a:ext uri="{FF2B5EF4-FFF2-40B4-BE49-F238E27FC236}">
                <a16:creationId xmlns:a16="http://schemas.microsoft.com/office/drawing/2014/main" id="{471330B8-EC26-46D5-A2C9-B81B4CFCEEF3}"/>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8" name="Rectangle 6">
            <a:extLst>
              <a:ext uri="{FF2B5EF4-FFF2-40B4-BE49-F238E27FC236}">
                <a16:creationId xmlns:a16="http://schemas.microsoft.com/office/drawing/2014/main" id="{143B3FF0-54D0-4BAB-8ED8-BC47A2EDDEA0}"/>
              </a:ext>
            </a:extLst>
          </p:cNvPr>
          <p:cNvSpPr>
            <a:spLocks noChangeArrowheads="1"/>
          </p:cNvSpPr>
          <p:nvPr/>
        </p:nvSpPr>
        <p:spPr bwMode="auto">
          <a:xfrm>
            <a:off x="36718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9" name="Rectangle 7">
            <a:extLst>
              <a:ext uri="{FF2B5EF4-FFF2-40B4-BE49-F238E27FC236}">
                <a16:creationId xmlns:a16="http://schemas.microsoft.com/office/drawing/2014/main" id="{B8503D9E-37BD-4BD7-8A7A-630231D1407B}"/>
              </a:ext>
            </a:extLst>
          </p:cNvPr>
          <p:cNvSpPr>
            <a:spLocks noChangeArrowheads="1"/>
          </p:cNvSpPr>
          <p:nvPr/>
        </p:nvSpPr>
        <p:spPr bwMode="auto">
          <a:xfrm>
            <a:off x="216693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50" name="Rectangle 8">
            <a:extLst>
              <a:ext uri="{FF2B5EF4-FFF2-40B4-BE49-F238E27FC236}">
                <a16:creationId xmlns:a16="http://schemas.microsoft.com/office/drawing/2014/main" id="{9B21BAD1-3F5B-4B3E-8EE0-06A2B84F53E2}"/>
              </a:ext>
            </a:extLst>
          </p:cNvPr>
          <p:cNvSpPr>
            <a:spLocks noChangeArrowheads="1"/>
          </p:cNvSpPr>
          <p:nvPr/>
        </p:nvSpPr>
        <p:spPr bwMode="auto">
          <a:xfrm>
            <a:off x="35242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87053" name="Picture 12">
            <a:extLst>
              <a:ext uri="{FF2B5EF4-FFF2-40B4-BE49-F238E27FC236}">
                <a16:creationId xmlns:a16="http://schemas.microsoft.com/office/drawing/2014/main" id="{731140F3-7890-4408-8462-BB22E09AE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054" y="1861344"/>
            <a:ext cx="5410200" cy="365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4" name="Oval 13">
            <a:extLst>
              <a:ext uri="{FF2B5EF4-FFF2-40B4-BE49-F238E27FC236}">
                <a16:creationId xmlns:a16="http://schemas.microsoft.com/office/drawing/2014/main" id="{040E33C7-5E8C-460D-B475-CC36C00F84D3}"/>
              </a:ext>
            </a:extLst>
          </p:cNvPr>
          <p:cNvSpPr>
            <a:spLocks noChangeArrowheads="1"/>
          </p:cNvSpPr>
          <p:nvPr/>
        </p:nvSpPr>
        <p:spPr bwMode="auto">
          <a:xfrm>
            <a:off x="5199347" y="4583113"/>
            <a:ext cx="230188" cy="379412"/>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55" name="Line 14">
            <a:extLst>
              <a:ext uri="{FF2B5EF4-FFF2-40B4-BE49-F238E27FC236}">
                <a16:creationId xmlns:a16="http://schemas.microsoft.com/office/drawing/2014/main" id="{AF0DC572-616C-4490-A415-73C4E0879F83}"/>
              </a:ext>
            </a:extLst>
          </p:cNvPr>
          <p:cNvSpPr>
            <a:spLocks noChangeShapeType="1"/>
          </p:cNvSpPr>
          <p:nvPr/>
        </p:nvSpPr>
        <p:spPr bwMode="auto">
          <a:xfrm>
            <a:off x="2895599" y="2666999"/>
            <a:ext cx="2268537" cy="191611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9">
            <a:extLst>
              <a:ext uri="{FF2B5EF4-FFF2-40B4-BE49-F238E27FC236}">
                <a16:creationId xmlns:a16="http://schemas.microsoft.com/office/drawing/2014/main" id="{071BE2C2-C357-4509-8D0C-551805313B82}"/>
              </a:ext>
            </a:extLst>
          </p:cNvPr>
          <p:cNvSpPr txBox="1">
            <a:spLocks noChangeArrowheads="1"/>
          </p:cNvSpPr>
          <p:nvPr/>
        </p:nvSpPr>
        <p:spPr bwMode="auto">
          <a:xfrm>
            <a:off x="526653" y="1447800"/>
            <a:ext cx="2667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latin typeface="Times New Roman" panose="02020603050405020304" pitchFamily="18" charset="0"/>
              </a:rPr>
              <a:t>The probability of observing 3 years in a row below 8,000 fish in the escapement survey is ~7% or once in 14 years.  A 90% drop in the mean survey would also be detected ~93% of the time at a lower bound SEG of 8,000. The management objective in this case is to maintain the existing average escapement survey of 22,443 fish, while avoiding a management concern.</a:t>
            </a:r>
          </a:p>
        </p:txBody>
      </p:sp>
      <p:sp>
        <p:nvSpPr>
          <p:cNvPr id="2" name="TextBox 1">
            <a:extLst>
              <a:ext uri="{FF2B5EF4-FFF2-40B4-BE49-F238E27FC236}">
                <a16:creationId xmlns:a16="http://schemas.microsoft.com/office/drawing/2014/main" id="{C232DA8F-05FA-487C-AE6C-BCA31ADBD60E}"/>
              </a:ext>
            </a:extLst>
          </p:cNvPr>
          <p:cNvSpPr txBox="1"/>
          <p:nvPr/>
        </p:nvSpPr>
        <p:spPr>
          <a:xfrm>
            <a:off x="5638800" y="5172417"/>
            <a:ext cx="979755" cy="161583"/>
          </a:xfrm>
          <a:prstGeom prst="rect">
            <a:avLst/>
          </a:prstGeom>
          <a:solidFill>
            <a:schemeClr val="bg1"/>
          </a:solidFill>
        </p:spPr>
        <p:txBody>
          <a:bodyPr wrap="none" tIns="0" bIns="0" rtlCol="0">
            <a:spAutoFit/>
          </a:bodyPr>
          <a:lstStyle/>
          <a:p>
            <a:pPr algn="ctr"/>
            <a:r>
              <a:rPr lang="en-US" sz="1050" b="1" dirty="0"/>
              <a:t>Escapement</a:t>
            </a:r>
          </a:p>
        </p:txBody>
      </p:sp>
      <p:sp>
        <p:nvSpPr>
          <p:cNvPr id="18" name="Line 3">
            <a:extLst>
              <a:ext uri="{FF2B5EF4-FFF2-40B4-BE49-F238E27FC236}">
                <a16:creationId xmlns:a16="http://schemas.microsoft.com/office/drawing/2014/main" id="{29BFE170-D35E-4C14-82FF-98C0DF7B2C2C}"/>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a:extLst>
              <a:ext uri="{FF2B5EF4-FFF2-40B4-BE49-F238E27FC236}">
                <a16:creationId xmlns:a16="http://schemas.microsoft.com/office/drawing/2014/main" id="{BCC557A8-95BF-42E2-8D52-6343148AA33E}"/>
              </a:ext>
            </a:extLst>
          </p:cNvPr>
          <p:cNvSpPr>
            <a:spLocks noGrp="1"/>
          </p:cNvSpPr>
          <p:nvPr>
            <p:ph type="ftr" sz="quarter" idx="11"/>
          </p:nvPr>
        </p:nvSpPr>
        <p:spPr>
          <a:xfrm>
            <a:off x="3353333" y="6245225"/>
            <a:ext cx="2437334"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Goal Types</a:t>
            </a:r>
          </a:p>
        </p:txBody>
      </p:sp>
      <p:sp>
        <p:nvSpPr>
          <p:cNvPr id="13315" name="Slide Number Placeholder 3">
            <a:extLst>
              <a:ext uri="{FF2B5EF4-FFF2-40B4-BE49-F238E27FC236}">
                <a16:creationId xmlns:a16="http://schemas.microsoft.com/office/drawing/2014/main" id="{40666B4C-3EF9-4094-9910-64EE106E156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F0788D-555C-4695-878B-5279570E1E4A}" type="slidenum">
              <a:rPr lang="en-US" altLang="en-US">
                <a:latin typeface="Times New Roman" panose="02020603050405020304" pitchFamily="18" charset="0"/>
                <a:cs typeface="Times New Roman" panose="02020603050405020304" pitchFamily="18" charset="0"/>
              </a:rPr>
              <a:pPr/>
              <a:t>4</a:t>
            </a:fld>
            <a:endParaRPr lang="en-US" altLang="en-US" dirty="0">
              <a:latin typeface="Times New Roman" panose="02020603050405020304" pitchFamily="18" charset="0"/>
              <a:cs typeface="Times New Roman" panose="02020603050405020304" pitchFamily="18" charset="0"/>
            </a:endParaRPr>
          </a:p>
        </p:txBody>
      </p:sp>
      <p:sp>
        <p:nvSpPr>
          <p:cNvPr id="13316" name="Text Box 4">
            <a:extLst>
              <a:ext uri="{FF2B5EF4-FFF2-40B4-BE49-F238E27FC236}">
                <a16:creationId xmlns:a16="http://schemas.microsoft.com/office/drawing/2014/main" id="{24F22693-47EA-41C3-829B-337DBF1B7492}"/>
              </a:ext>
            </a:extLst>
          </p:cNvPr>
          <p:cNvSpPr txBox="1">
            <a:spLocks noChangeArrowheads="1"/>
          </p:cNvSpPr>
          <p:nvPr/>
        </p:nvSpPr>
        <p:spPr bwMode="auto">
          <a:xfrm>
            <a:off x="658108" y="2133600"/>
            <a:ext cx="78518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Arial" panose="020B0604020202020204" pitchFamily="34" charset="0"/>
              <a:buChar char="•"/>
            </a:pPr>
            <a:r>
              <a:rPr lang="en-US" altLang="en-US" sz="2400" dirty="0">
                <a:latin typeface="Times New Roman" panose="02020603050405020304" pitchFamily="18" charset="0"/>
              </a:rPr>
              <a:t>BEG range – highest potential for achieving MSY</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SEG range – achieve sustainable yields over entire range</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Lower Bound SEG – sustainable yields with considerations</a:t>
            </a:r>
            <a:br>
              <a:rPr lang="en-US" altLang="en-US" sz="2400" dirty="0">
                <a:latin typeface="Times New Roman" panose="02020603050405020304" pitchFamily="18" charset="0"/>
              </a:rPr>
            </a:b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SET – avoid jeopardy of extirpation</a:t>
            </a:r>
          </a:p>
        </p:txBody>
      </p:sp>
      <p:sp>
        <p:nvSpPr>
          <p:cNvPr id="97282" name="Text Box 2">
            <a:extLst>
              <a:ext uri="{FF2B5EF4-FFF2-40B4-BE49-F238E27FC236}">
                <a16:creationId xmlns:a16="http://schemas.microsoft.com/office/drawing/2014/main" id="{57E341CF-11DA-4D76-8A9A-6B06151FEB6B}"/>
              </a:ext>
            </a:extLst>
          </p:cNvPr>
          <p:cNvSpPr txBox="1">
            <a:spLocks noChangeArrowheads="1"/>
          </p:cNvSpPr>
          <p:nvPr/>
        </p:nvSpPr>
        <p:spPr bwMode="auto">
          <a:xfrm>
            <a:off x="2826715" y="612648"/>
            <a:ext cx="34905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Review of Goal Types</a:t>
            </a:r>
          </a:p>
        </p:txBody>
      </p:sp>
      <p:sp>
        <p:nvSpPr>
          <p:cNvPr id="13318" name="Line 3">
            <a:extLst>
              <a:ext uri="{FF2B5EF4-FFF2-40B4-BE49-F238E27FC236}">
                <a16:creationId xmlns:a16="http://schemas.microsoft.com/office/drawing/2014/main" id="{D377FA0C-F549-4006-930A-EDE2AF6DF4E1}"/>
              </a:ext>
            </a:extLst>
          </p:cNvPr>
          <p:cNvSpPr>
            <a:spLocks noChangeShapeType="1"/>
          </p:cNvSpPr>
          <p:nvPr/>
        </p:nvSpPr>
        <p:spPr bwMode="auto">
          <a:xfrm>
            <a:off x="1295400" y="1133856"/>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5">
            <a:extLst>
              <a:ext uri="{FF2B5EF4-FFF2-40B4-BE49-F238E27FC236}">
                <a16:creationId xmlns:a16="http://schemas.microsoft.com/office/drawing/2014/main" id="{41F9D232-D885-4DB7-B8C0-5A4834A718EC}"/>
              </a:ext>
            </a:extLst>
          </p:cNvPr>
          <p:cNvSpPr>
            <a:spLocks noChangeShapeType="1"/>
          </p:cNvSpPr>
          <p:nvPr/>
        </p:nvSpPr>
        <p:spPr bwMode="auto">
          <a:xfrm>
            <a:off x="1066800" y="4572000"/>
            <a:ext cx="457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Footer Placeholder 2">
            <a:extLst>
              <a:ext uri="{FF2B5EF4-FFF2-40B4-BE49-F238E27FC236}">
                <a16:creationId xmlns:a16="http://schemas.microsoft.com/office/drawing/2014/main" id="{51085766-EF09-4009-957F-AAEC57C55C8A}"/>
              </a:ext>
            </a:extLst>
          </p:cNvPr>
          <p:cNvSpPr>
            <a:spLocks noGrp="1"/>
          </p:cNvSpPr>
          <p:nvPr>
            <p:ph type="ftr" sz="quarter" idx="11"/>
          </p:nvPr>
        </p:nvSpPr>
        <p:spPr>
          <a:xfrm>
            <a:off x="3855329"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1051" name="Slide Number Placeholder 3">
            <a:extLst>
              <a:ext uri="{FF2B5EF4-FFF2-40B4-BE49-F238E27FC236}">
                <a16:creationId xmlns:a16="http://schemas.microsoft.com/office/drawing/2014/main" id="{13EB327D-9B33-4B4B-8BE7-7C374A7D2B6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5</a:t>
            </a:fld>
            <a:endParaRPr lang="en-US" altLang="en-US" dirty="0">
              <a:latin typeface="Times New Roman" panose="02020603050405020304" pitchFamily="18" charset="0"/>
              <a:cs typeface="Times New Roman" panose="02020603050405020304" pitchFamily="18" charset="0"/>
            </a:endParaRPr>
          </a:p>
        </p:txBody>
      </p:sp>
      <p:sp>
        <p:nvSpPr>
          <p:cNvPr id="10242" name="Rectangle 2">
            <a:extLst>
              <a:ext uri="{FF2B5EF4-FFF2-40B4-BE49-F238E27FC236}">
                <a16:creationId xmlns:a16="http://schemas.microsoft.com/office/drawing/2014/main" id="{BE887FE4-9969-4988-829E-5A83011D851A}"/>
              </a:ext>
            </a:extLst>
          </p:cNvPr>
          <p:cNvSpPr>
            <a:spLocks noChangeArrowheads="1"/>
          </p:cNvSpPr>
          <p:nvPr/>
        </p:nvSpPr>
        <p:spPr bwMode="auto">
          <a:xfrm>
            <a:off x="457200" y="167472"/>
            <a:ext cx="8229600"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eaLnBrk="1" hangingPunct="1">
              <a:defRPr/>
            </a:pPr>
            <a:r>
              <a:rPr lang="en-US" alt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Guidelines &amp; Procedures for Choosing a BEG, SEG,</a:t>
            </a:r>
          </a:p>
          <a:p>
            <a:pPr eaLnBrk="1" hangingPunct="1">
              <a:defRPr/>
            </a:pPr>
            <a:r>
              <a:rPr lang="en-US" alt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Have a Goal at All</a:t>
            </a:r>
          </a:p>
        </p:txBody>
      </p:sp>
      <p:grpSp>
        <p:nvGrpSpPr>
          <p:cNvPr id="16" name="Group 15">
            <a:extLst>
              <a:ext uri="{FF2B5EF4-FFF2-40B4-BE49-F238E27FC236}">
                <a16:creationId xmlns:a16="http://schemas.microsoft.com/office/drawing/2014/main" id="{1B317B50-79C3-4CFC-B7CC-6D85ACDC8FCD}"/>
              </a:ext>
            </a:extLst>
          </p:cNvPr>
          <p:cNvGrpSpPr/>
          <p:nvPr/>
        </p:nvGrpSpPr>
        <p:grpSpPr>
          <a:xfrm>
            <a:off x="457200" y="1444625"/>
            <a:ext cx="3697340" cy="1616076"/>
            <a:chOff x="457200" y="1444625"/>
            <a:chExt cx="3697340" cy="1616076"/>
          </a:xfrm>
        </p:grpSpPr>
        <p:cxnSp>
          <p:nvCxnSpPr>
            <p:cNvPr id="1036" name="_s1036">
              <a:extLst>
                <a:ext uri="{FF2B5EF4-FFF2-40B4-BE49-F238E27FC236}">
                  <a16:creationId xmlns:a16="http://schemas.microsoft.com/office/drawing/2014/main" id="{E3D126F0-2FDF-4DFB-B293-B8F5D4E78666}"/>
                </a:ext>
              </a:extLst>
            </p:cNvPr>
            <p:cNvCxnSpPr>
              <a:cxnSpLocks noChangeShapeType="1"/>
              <a:stCxn id="5" idx="0"/>
              <a:endCxn id="3" idx="2"/>
            </p:cNvCxnSpPr>
            <p:nvPr/>
          </p:nvCxnSpPr>
          <p:spPr bwMode="auto">
            <a:xfrm rot="5400000" flipH="1">
              <a:off x="2791891" y="1605509"/>
              <a:ext cx="323850" cy="1294307"/>
            </a:xfrm>
            <a:prstGeom prst="bentConnector3">
              <a:avLst>
                <a:gd name="adj1" fmla="val 5796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7" name="_s1037">
              <a:extLst>
                <a:ext uri="{FF2B5EF4-FFF2-40B4-BE49-F238E27FC236}">
                  <a16:creationId xmlns:a16="http://schemas.microsoft.com/office/drawing/2014/main" id="{38A23731-7271-441E-8F85-5E47BD77A5EF}"/>
                </a:ext>
              </a:extLst>
            </p:cNvPr>
            <p:cNvCxnSpPr>
              <a:cxnSpLocks noChangeShapeType="1"/>
              <a:stCxn id="4" idx="0"/>
              <a:endCxn id="3" idx="2"/>
            </p:cNvCxnSpPr>
            <p:nvPr/>
          </p:nvCxnSpPr>
          <p:spPr bwMode="auto">
            <a:xfrm rot="16200000">
              <a:off x="1497585" y="1603922"/>
              <a:ext cx="323850" cy="1295893"/>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1038">
              <a:extLst>
                <a:ext uri="{FF2B5EF4-FFF2-40B4-BE49-F238E27FC236}">
                  <a16:creationId xmlns:a16="http://schemas.microsoft.com/office/drawing/2014/main" id="{A6AA6FC8-9329-48AA-BE41-353F02312574}"/>
                </a:ext>
              </a:extLst>
            </p:cNvPr>
            <p:cNvSpPr>
              <a:spLocks noChangeArrowheads="1"/>
            </p:cNvSpPr>
            <p:nvPr/>
          </p:nvSpPr>
          <p:spPr bwMode="auto">
            <a:xfrm>
              <a:off x="1751507" y="1444625"/>
              <a:ext cx="1108726"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4" name="_s1039">
              <a:extLst>
                <a:ext uri="{FF2B5EF4-FFF2-40B4-BE49-F238E27FC236}">
                  <a16:creationId xmlns:a16="http://schemas.microsoft.com/office/drawing/2014/main" id="{0F06EFAD-817A-4F2C-A87C-84FC391BAD4B}"/>
                </a:ext>
              </a:extLst>
            </p:cNvPr>
            <p:cNvSpPr>
              <a:spLocks noChangeArrowheads="1"/>
            </p:cNvSpPr>
            <p:nvPr/>
          </p:nvSpPr>
          <p:spPr bwMode="auto">
            <a:xfrm>
              <a:off x="457200" y="2414588"/>
              <a:ext cx="1108726"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Non-Targeted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a:t>
              </a:r>
            </a:p>
          </p:txBody>
        </p:sp>
        <p:sp>
          <p:nvSpPr>
            <p:cNvPr id="5" name="_s1040">
              <a:extLst>
                <a:ext uri="{FF2B5EF4-FFF2-40B4-BE49-F238E27FC236}">
                  <a16:creationId xmlns:a16="http://schemas.microsoft.com/office/drawing/2014/main" id="{ACE8CA15-EE89-4451-BCF0-C505845BF129}"/>
                </a:ext>
              </a:extLst>
            </p:cNvPr>
            <p:cNvSpPr>
              <a:spLocks noChangeArrowheads="1"/>
            </p:cNvSpPr>
            <p:nvPr/>
          </p:nvSpPr>
          <p:spPr bwMode="auto">
            <a:xfrm>
              <a:off x="3044228" y="2414588"/>
              <a:ext cx="1110312"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Targeted Stock</a:t>
              </a:r>
            </a:p>
          </p:txBody>
        </p:sp>
      </p:grpSp>
      <p:grpSp>
        <p:nvGrpSpPr>
          <p:cNvPr id="21" name="Group 20">
            <a:extLst>
              <a:ext uri="{FF2B5EF4-FFF2-40B4-BE49-F238E27FC236}">
                <a16:creationId xmlns:a16="http://schemas.microsoft.com/office/drawing/2014/main" id="{235C2DE0-0F7C-47A3-882B-9E055D649D79}"/>
              </a:ext>
            </a:extLst>
          </p:cNvPr>
          <p:cNvGrpSpPr/>
          <p:nvPr/>
        </p:nvGrpSpPr>
        <p:grpSpPr>
          <a:xfrm>
            <a:off x="1102767" y="3059906"/>
            <a:ext cx="4993233" cy="970757"/>
            <a:chOff x="1102767" y="3059906"/>
            <a:chExt cx="4993233" cy="970757"/>
          </a:xfrm>
        </p:grpSpPr>
        <p:cxnSp>
          <p:nvCxnSpPr>
            <p:cNvPr id="1032" name="_s1032">
              <a:extLst>
                <a:ext uri="{FF2B5EF4-FFF2-40B4-BE49-F238E27FC236}">
                  <a16:creationId xmlns:a16="http://schemas.microsoft.com/office/drawing/2014/main" id="{85A95978-BFE3-4CF1-939B-16F2A6A51A57}"/>
                </a:ext>
              </a:extLst>
            </p:cNvPr>
            <p:cNvCxnSpPr>
              <a:cxnSpLocks noChangeShapeType="1"/>
              <a:stCxn id="9" idx="0"/>
              <a:endCxn id="5" idx="2"/>
            </p:cNvCxnSpPr>
            <p:nvPr/>
          </p:nvCxnSpPr>
          <p:spPr bwMode="auto">
            <a:xfrm rot="5400000" flipH="1">
              <a:off x="4409775" y="2251895"/>
              <a:ext cx="323850" cy="1941460"/>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a16="http://schemas.microsoft.com/office/drawing/2014/main" id="{2A951249-6C03-4A8D-B83E-91BE26EA2701}"/>
                </a:ext>
              </a:extLst>
            </p:cNvPr>
            <p:cNvCxnSpPr>
              <a:cxnSpLocks noChangeShapeType="1"/>
              <a:stCxn id="8" idx="0"/>
              <a:endCxn id="5" idx="2"/>
            </p:cNvCxnSpPr>
            <p:nvPr/>
          </p:nvCxnSpPr>
          <p:spPr bwMode="auto">
            <a:xfrm rot="5400000" flipH="1">
              <a:off x="3762621" y="2899048"/>
              <a:ext cx="323850" cy="647153"/>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a16="http://schemas.microsoft.com/office/drawing/2014/main" id="{FA7DAAA4-7222-4A29-A590-AD620E780EAA}"/>
                </a:ext>
              </a:extLst>
            </p:cNvPr>
            <p:cNvCxnSpPr>
              <a:cxnSpLocks noChangeShapeType="1"/>
              <a:stCxn id="7" idx="0"/>
              <a:endCxn id="5" idx="2"/>
            </p:cNvCxnSpPr>
            <p:nvPr/>
          </p:nvCxnSpPr>
          <p:spPr bwMode="auto">
            <a:xfrm rot="16200000">
              <a:off x="3115468" y="2897462"/>
              <a:ext cx="323850" cy="648740"/>
            </a:xfrm>
            <a:prstGeom prst="bentConnector3">
              <a:avLst>
                <a:gd name="adj1" fmla="val 58066"/>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5" name="_s1035">
              <a:extLst>
                <a:ext uri="{FF2B5EF4-FFF2-40B4-BE49-F238E27FC236}">
                  <a16:creationId xmlns:a16="http://schemas.microsoft.com/office/drawing/2014/main" id="{CC8BBA45-83C6-4BF6-ACE9-296B523B0C84}"/>
                </a:ext>
              </a:extLst>
            </p:cNvPr>
            <p:cNvCxnSpPr>
              <a:cxnSpLocks noChangeShapeType="1"/>
              <a:stCxn id="6" idx="0"/>
              <a:endCxn id="5" idx="2"/>
            </p:cNvCxnSpPr>
            <p:nvPr/>
          </p:nvCxnSpPr>
          <p:spPr bwMode="auto">
            <a:xfrm rot="16200000">
              <a:off x="2468315" y="2250308"/>
              <a:ext cx="323850" cy="1943046"/>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6" name="_s1041">
              <a:extLst>
                <a:ext uri="{FF2B5EF4-FFF2-40B4-BE49-F238E27FC236}">
                  <a16:creationId xmlns:a16="http://schemas.microsoft.com/office/drawing/2014/main" id="{043A5189-8D41-4DB0-AA71-4D9A2AEE178B}"/>
                </a:ext>
              </a:extLst>
            </p:cNvPr>
            <p:cNvSpPr>
              <a:spLocks noChangeArrowheads="1"/>
            </p:cNvSpPr>
            <p:nvPr/>
          </p:nvSpPr>
          <p:spPr bwMode="auto">
            <a:xfrm>
              <a:off x="1102767" y="3384550"/>
              <a:ext cx="1108726"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Stock-specific</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d</a:t>
              </a:r>
              <a:r>
                <a:rPr kumimoji="0" lang="en-US" altLang="en-US" sz="1100" b="1" i="0" u="none" strike="noStrike" cap="none" normalizeH="0" baseline="0" dirty="0">
                  <a:ln>
                    <a:noFill/>
                  </a:ln>
                  <a:solidFill>
                    <a:schemeClr val="tx1"/>
                  </a:solidFill>
                  <a:effectLst/>
                  <a:latin typeface="Arial" panose="020B0604020202020204" pitchFamily="34" charset="0"/>
                </a:rPr>
                <a:t>ata</a:t>
              </a:r>
            </a:p>
          </p:txBody>
        </p:sp>
        <p:sp>
          <p:nvSpPr>
            <p:cNvPr id="7" name="_s1042">
              <a:extLst>
                <a:ext uri="{FF2B5EF4-FFF2-40B4-BE49-F238E27FC236}">
                  <a16:creationId xmlns:a16="http://schemas.microsoft.com/office/drawing/2014/main" id="{2B3FCB34-6D36-43DC-8916-FE9F4B7468A9}"/>
                </a:ext>
              </a:extLst>
            </p:cNvPr>
            <p:cNvSpPr>
              <a:spLocks noChangeArrowheads="1"/>
            </p:cNvSpPr>
            <p:nvPr/>
          </p:nvSpPr>
          <p:spPr bwMode="auto">
            <a:xfrm>
              <a:off x="2397074" y="3384550"/>
              <a:ext cx="1110312" cy="6461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050" b="1" dirty="0"/>
                <a:t>FEW </a:t>
              </a:r>
            </a:p>
            <a:p>
              <a:pPr lvl="0" algn="ctr" eaLnBrk="1" hangingPunct="1"/>
              <a:r>
                <a:rPr lang="en-US" altLang="en-US" sz="1050" b="1" dirty="0"/>
                <a:t>Escapement</a:t>
              </a: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Catch data</a:t>
              </a:r>
            </a:p>
          </p:txBody>
        </p:sp>
        <p:sp>
          <p:nvSpPr>
            <p:cNvPr id="8" name="_s1043">
              <a:extLst>
                <a:ext uri="{FF2B5EF4-FFF2-40B4-BE49-F238E27FC236}">
                  <a16:creationId xmlns:a16="http://schemas.microsoft.com/office/drawing/2014/main" id="{E1C1E8FB-CB83-4A09-895E-C7D8F1C9A5E3}"/>
                </a:ext>
              </a:extLst>
            </p:cNvPr>
            <p:cNvSpPr>
              <a:spLocks noChangeArrowheads="1"/>
            </p:cNvSpPr>
            <p:nvPr/>
          </p:nvSpPr>
          <p:spPr bwMode="auto">
            <a:xfrm>
              <a:off x="3692967" y="3384550"/>
              <a:ext cx="1108726" cy="646113"/>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FEW Catch data</a:t>
              </a:r>
            </a:p>
          </p:txBody>
        </p:sp>
        <p:sp>
          <p:nvSpPr>
            <p:cNvPr id="9" name="_s1044">
              <a:extLst>
                <a:ext uri="{FF2B5EF4-FFF2-40B4-BE49-F238E27FC236}">
                  <a16:creationId xmlns:a16="http://schemas.microsoft.com/office/drawing/2014/main" id="{397FBA7D-831D-4D55-8A2A-2902A7A64EDF}"/>
                </a:ext>
              </a:extLst>
            </p:cNvPr>
            <p:cNvSpPr>
              <a:spLocks noChangeArrowheads="1"/>
            </p:cNvSpPr>
            <p:nvPr/>
          </p:nvSpPr>
          <p:spPr bwMode="auto">
            <a:xfrm>
              <a:off x="4987274" y="3384550"/>
              <a:ext cx="1108726" cy="646113"/>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Catch data</a:t>
              </a:r>
            </a:p>
          </p:txBody>
        </p:sp>
      </p:grpSp>
      <p:grpSp>
        <p:nvGrpSpPr>
          <p:cNvPr id="18" name="Group 17">
            <a:extLst>
              <a:ext uri="{FF2B5EF4-FFF2-40B4-BE49-F238E27FC236}">
                <a16:creationId xmlns:a16="http://schemas.microsoft.com/office/drawing/2014/main" id="{9D5B6E9C-51F2-472C-A28D-5A1A7E3F34D8}"/>
              </a:ext>
            </a:extLst>
          </p:cNvPr>
          <p:cNvGrpSpPr/>
          <p:nvPr/>
        </p:nvGrpSpPr>
        <p:grpSpPr>
          <a:xfrm>
            <a:off x="457200" y="4030663"/>
            <a:ext cx="1200723" cy="1939925"/>
            <a:chOff x="457200" y="4030663"/>
            <a:chExt cx="1200723" cy="1939925"/>
          </a:xfrm>
        </p:grpSpPr>
        <p:cxnSp>
          <p:nvCxnSpPr>
            <p:cNvPr id="1029" name="_s1029">
              <a:extLst>
                <a:ext uri="{FF2B5EF4-FFF2-40B4-BE49-F238E27FC236}">
                  <a16:creationId xmlns:a16="http://schemas.microsoft.com/office/drawing/2014/main" id="{60737DA3-31E6-4648-A0D8-5A92E463092D}"/>
                </a:ext>
              </a:extLst>
            </p:cNvPr>
            <p:cNvCxnSpPr>
              <a:cxnSpLocks noChangeShapeType="1"/>
              <a:stCxn id="12" idx="0"/>
              <a:endCxn id="10" idx="2"/>
            </p:cNvCxnSpPr>
            <p:nvPr/>
          </p:nvCxnSpPr>
          <p:spPr bwMode="auto">
            <a:xfrm rot="16200000">
              <a:off x="848845" y="5162550"/>
              <a:ext cx="323850" cy="0"/>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a16="http://schemas.microsoft.com/office/drawing/2014/main" id="{E6008D3B-79C8-4C9E-9A2F-626386622D41}"/>
                </a:ext>
              </a:extLst>
            </p:cNvPr>
            <p:cNvCxnSpPr>
              <a:cxnSpLocks noChangeShapeType="1"/>
              <a:stCxn id="10" idx="0"/>
              <a:endCxn id="6" idx="2"/>
            </p:cNvCxnSpPr>
            <p:nvPr/>
          </p:nvCxnSpPr>
          <p:spPr bwMode="auto">
            <a:xfrm rot="16200000">
              <a:off x="1172422" y="3869011"/>
              <a:ext cx="323850" cy="647153"/>
            </a:xfrm>
            <a:prstGeom prst="bentConnector3">
              <a:avLst>
                <a:gd name="adj1" fmla="val 56149"/>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10" name="_s1045">
              <a:extLst>
                <a:ext uri="{FF2B5EF4-FFF2-40B4-BE49-F238E27FC236}">
                  <a16:creationId xmlns:a16="http://schemas.microsoft.com/office/drawing/2014/main" id="{B37C3598-DAA1-44CD-9237-75AF9D35B46B}"/>
                </a:ext>
              </a:extLst>
            </p:cNvPr>
            <p:cNvSpPr>
              <a:spLocks noChangeArrowheads="1"/>
            </p:cNvSpPr>
            <p:nvPr/>
          </p:nvSpPr>
          <p:spPr bwMode="auto">
            <a:xfrm>
              <a:off x="457200" y="4354513"/>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Sockeye</a:t>
              </a:r>
            </a:p>
          </p:txBody>
        </p:sp>
        <p:sp>
          <p:nvSpPr>
            <p:cNvPr id="12" name="_s1047">
              <a:extLst>
                <a:ext uri="{FF2B5EF4-FFF2-40B4-BE49-F238E27FC236}">
                  <a16:creationId xmlns:a16="http://schemas.microsoft.com/office/drawing/2014/main" id="{EB28CE0F-7740-4BA7-A872-F8DB239317B6}"/>
                </a:ext>
              </a:extLst>
            </p:cNvPr>
            <p:cNvSpPr>
              <a:spLocks noChangeArrowheads="1"/>
            </p:cNvSpPr>
            <p:nvPr/>
          </p:nvSpPr>
          <p:spPr bwMode="auto">
            <a:xfrm>
              <a:off x="457200" y="5324475"/>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SOL</a:t>
              </a:r>
            </a:p>
          </p:txBody>
        </p:sp>
      </p:grpSp>
      <p:grpSp>
        <p:nvGrpSpPr>
          <p:cNvPr id="22" name="Group 21">
            <a:extLst>
              <a:ext uri="{FF2B5EF4-FFF2-40B4-BE49-F238E27FC236}">
                <a16:creationId xmlns:a16="http://schemas.microsoft.com/office/drawing/2014/main" id="{E60E9090-7A56-45FC-88DA-50FEEF086B48}"/>
              </a:ext>
            </a:extLst>
          </p:cNvPr>
          <p:cNvGrpSpPr/>
          <p:nvPr/>
        </p:nvGrpSpPr>
        <p:grpSpPr>
          <a:xfrm>
            <a:off x="1658716" y="4029869"/>
            <a:ext cx="1198345" cy="1940719"/>
            <a:chOff x="1658716" y="4029869"/>
            <a:chExt cx="1198345" cy="1940719"/>
          </a:xfrm>
        </p:grpSpPr>
        <p:sp>
          <p:nvSpPr>
            <p:cNvPr id="11" name="_s1046">
              <a:extLst>
                <a:ext uri="{FF2B5EF4-FFF2-40B4-BE49-F238E27FC236}">
                  <a16:creationId xmlns:a16="http://schemas.microsoft.com/office/drawing/2014/main" id="{061CFB32-5F27-4198-AEFB-3D3ACC8A4B84}"/>
                </a:ext>
              </a:extLst>
            </p:cNvPr>
            <p:cNvSpPr>
              <a:spLocks noChangeArrowheads="1"/>
            </p:cNvSpPr>
            <p:nvPr/>
          </p:nvSpPr>
          <p:spPr bwMode="auto">
            <a:xfrm>
              <a:off x="1749921" y="4354513"/>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p:txBody>
        </p:sp>
        <p:cxnSp>
          <p:nvCxnSpPr>
            <p:cNvPr id="1028" name="_s1028">
              <a:extLst>
                <a:ext uri="{FF2B5EF4-FFF2-40B4-BE49-F238E27FC236}">
                  <a16:creationId xmlns:a16="http://schemas.microsoft.com/office/drawing/2014/main" id="{79DDD400-C8B8-4C95-B722-FAAA0749A887}"/>
                </a:ext>
              </a:extLst>
            </p:cNvPr>
            <p:cNvCxnSpPr>
              <a:cxnSpLocks noChangeShapeType="1"/>
              <a:stCxn id="13" idx="0"/>
              <a:endCxn id="11" idx="2"/>
            </p:cNvCxnSpPr>
            <p:nvPr/>
          </p:nvCxnSpPr>
          <p:spPr bwMode="auto">
            <a:xfrm rot="16200000">
              <a:off x="2143152" y="5160964"/>
              <a:ext cx="323850" cy="1586"/>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a16="http://schemas.microsoft.com/office/drawing/2014/main" id="{10739B76-DBA7-4D9B-B9CB-8960E52346DE}"/>
                </a:ext>
              </a:extLst>
            </p:cNvPr>
            <p:cNvCxnSpPr>
              <a:cxnSpLocks noChangeShapeType="1"/>
              <a:stCxn id="11" idx="0"/>
              <a:endCxn id="6" idx="2"/>
            </p:cNvCxnSpPr>
            <p:nvPr/>
          </p:nvCxnSpPr>
          <p:spPr bwMode="auto">
            <a:xfrm rot="5400000" flipH="1">
              <a:off x="1819575" y="3869010"/>
              <a:ext cx="323850" cy="645567"/>
            </a:xfrm>
            <a:prstGeom prst="bentConnector3">
              <a:avLst>
                <a:gd name="adj1" fmla="val 56724"/>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13" name="_s1048">
              <a:extLst>
                <a:ext uri="{FF2B5EF4-FFF2-40B4-BE49-F238E27FC236}">
                  <a16:creationId xmlns:a16="http://schemas.microsoft.com/office/drawing/2014/main" id="{2170F84B-EE37-4587-A778-F5F10B960C4F}"/>
                </a:ext>
              </a:extLst>
            </p:cNvPr>
            <p:cNvSpPr>
              <a:spLocks noChangeArrowheads="1"/>
            </p:cNvSpPr>
            <p:nvPr/>
          </p:nvSpPr>
          <p:spPr bwMode="auto">
            <a:xfrm>
              <a:off x="1749921" y="5324475"/>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based on Ŝ</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“general”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habitat model </a:t>
              </a:r>
            </a:p>
          </p:txBody>
        </p:sp>
      </p:grpSp>
      <p:sp>
        <p:nvSpPr>
          <p:cNvPr id="14" name="Picture 26" descr="MCSY01896_0000[1]">
            <a:extLst>
              <a:ext uri="{FF2B5EF4-FFF2-40B4-BE49-F238E27FC236}">
                <a16:creationId xmlns:a16="http://schemas.microsoft.com/office/drawing/2014/main" id="{8B8414D9-B9B6-41F6-B464-2EEFD68141EE}"/>
              </a:ext>
            </a:extLst>
          </p:cNvPr>
          <p:cNvSpPr>
            <a:spLocks noChangeAspect="1" noChangeArrowheads="1"/>
          </p:cNvSpPr>
          <p:nvPr/>
        </p:nvSpPr>
        <p:spPr bwMode="auto">
          <a:xfrm>
            <a:off x="1905364" y="1514475"/>
            <a:ext cx="685221" cy="54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29">
            <a:extLst>
              <a:ext uri="{FF2B5EF4-FFF2-40B4-BE49-F238E27FC236}">
                <a16:creationId xmlns:a16="http://schemas.microsoft.com/office/drawing/2014/main" id="{E5B5A8A6-C377-4B2D-A2F5-BD3C39333156}"/>
              </a:ext>
            </a:extLst>
          </p:cNvPr>
          <p:cNvSpPr>
            <a:spLocks noChangeShapeType="1"/>
          </p:cNvSpPr>
          <p:nvPr/>
        </p:nvSpPr>
        <p:spPr bwMode="auto">
          <a:xfrm>
            <a:off x="457200" y="112471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Text Box 30">
            <a:extLst>
              <a:ext uri="{FF2B5EF4-FFF2-40B4-BE49-F238E27FC236}">
                <a16:creationId xmlns:a16="http://schemas.microsoft.com/office/drawing/2014/main" id="{0B7E2762-FF69-43FD-98C6-D4CF79F3E707}"/>
              </a:ext>
            </a:extLst>
          </p:cNvPr>
          <p:cNvSpPr txBox="1">
            <a:spLocks noChangeArrowheads="1"/>
          </p:cNvSpPr>
          <p:nvPr/>
        </p:nvSpPr>
        <p:spPr bwMode="auto">
          <a:xfrm>
            <a:off x="5410200" y="1367529"/>
            <a:ext cx="327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latin typeface="Times New Roman" panose="02020603050405020304" pitchFamily="18" charset="0"/>
              </a:rPr>
              <a:t>based on PRECAUTIONARY principles &amp;  PRACTICALITY</a:t>
            </a:r>
          </a:p>
        </p:txBody>
      </p:sp>
      <p:pic>
        <p:nvPicPr>
          <p:cNvPr id="32" name="Picture 31">
            <a:extLst>
              <a:ext uri="{FF2B5EF4-FFF2-40B4-BE49-F238E27FC236}">
                <a16:creationId xmlns:a16="http://schemas.microsoft.com/office/drawing/2014/main" id="{44C024CE-8C68-4339-9691-7D6798159F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28873" y="1499393"/>
            <a:ext cx="838201" cy="533400"/>
          </a:xfrm>
          <a:prstGeom prst="rect">
            <a:avLst/>
          </a:prstGeom>
        </p:spPr>
      </p:pic>
      <p:grpSp>
        <p:nvGrpSpPr>
          <p:cNvPr id="20" name="Group 19">
            <a:extLst>
              <a:ext uri="{FF2B5EF4-FFF2-40B4-BE49-F238E27FC236}">
                <a16:creationId xmlns:a16="http://schemas.microsoft.com/office/drawing/2014/main" id="{AF345189-057E-4691-B031-ACAF338BF508}"/>
              </a:ext>
            </a:extLst>
          </p:cNvPr>
          <p:cNvGrpSpPr/>
          <p:nvPr/>
        </p:nvGrpSpPr>
        <p:grpSpPr>
          <a:xfrm>
            <a:off x="3024427" y="4898848"/>
            <a:ext cx="5432187" cy="830997"/>
            <a:chOff x="3024427" y="4898848"/>
            <a:chExt cx="5432187" cy="830997"/>
          </a:xfrm>
        </p:grpSpPr>
        <p:sp>
          <p:nvSpPr>
            <p:cNvPr id="1053" name="Text Box 27">
              <a:extLst>
                <a:ext uri="{FF2B5EF4-FFF2-40B4-BE49-F238E27FC236}">
                  <a16:creationId xmlns:a16="http://schemas.microsoft.com/office/drawing/2014/main" id="{A80519D2-81B7-4FCF-A2EC-A3FC942F8E30}"/>
                </a:ext>
              </a:extLst>
            </p:cNvPr>
            <p:cNvSpPr txBox="1">
              <a:spLocks noChangeArrowheads="1"/>
            </p:cNvSpPr>
            <p:nvPr/>
          </p:nvSpPr>
          <p:spPr bwMode="auto">
            <a:xfrm>
              <a:off x="3792189" y="4898848"/>
              <a:ext cx="4664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latin typeface="Times New Roman" panose="02020603050405020304" pitchFamily="18" charset="0"/>
                </a:rPr>
                <a:t>Do not attempt establishing a Lower Bound SEG with a habitat model if there will be no stock assessment in the future.</a:t>
              </a:r>
            </a:p>
          </p:txBody>
        </p:sp>
        <p:sp>
          <p:nvSpPr>
            <p:cNvPr id="15" name="Arrow: Left 14">
              <a:extLst>
                <a:ext uri="{FF2B5EF4-FFF2-40B4-BE49-F238E27FC236}">
                  <a16:creationId xmlns:a16="http://schemas.microsoft.com/office/drawing/2014/main" id="{B92E869C-CD4A-476B-8C36-841E5A0F8BCF}"/>
                </a:ext>
              </a:extLst>
            </p:cNvPr>
            <p:cNvSpPr/>
            <p:nvPr/>
          </p:nvSpPr>
          <p:spPr>
            <a:xfrm rot="20481391">
              <a:off x="3024427" y="5181767"/>
              <a:ext cx="700893" cy="533400"/>
            </a:xfrm>
            <a:prstGeom prst="leftArrow">
              <a:avLst/>
            </a:prstGeom>
            <a:gradFill flip="none" rotWithShape="1">
              <a:gsLst>
                <a:gs pos="0">
                  <a:srgbClr val="FF0000"/>
                </a:gs>
                <a:gs pos="100000">
                  <a:schemeClr val="tx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a:extLst>
              <a:ext uri="{FF2B5EF4-FFF2-40B4-BE49-F238E27FC236}">
                <a16:creationId xmlns:a16="http://schemas.microsoft.com/office/drawing/2014/main" id="{7DC361A7-A9E1-46D1-A92C-15522E19E48C}"/>
              </a:ext>
            </a:extLst>
          </p:cNvPr>
          <p:cNvSpPr txBox="1">
            <a:spLocks noChangeArrowheads="1"/>
          </p:cNvSpPr>
          <p:nvPr/>
        </p:nvSpPr>
        <p:spPr bwMode="auto">
          <a:xfrm>
            <a:off x="593725" y="269875"/>
            <a:ext cx="4095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No Stock-Specific Data</a:t>
            </a:r>
          </a:p>
        </p:txBody>
      </p:sp>
      <p:pic>
        <p:nvPicPr>
          <p:cNvPr id="2" name="Picture 1">
            <a:extLst>
              <a:ext uri="{FF2B5EF4-FFF2-40B4-BE49-F238E27FC236}">
                <a16:creationId xmlns:a16="http://schemas.microsoft.com/office/drawing/2014/main" id="{A17DD605-365A-42C4-8C91-3AF6D07BB717}"/>
              </a:ext>
            </a:extLst>
          </p:cNvPr>
          <p:cNvPicPr>
            <a:picLocks noChangeAspect="1"/>
          </p:cNvPicPr>
          <p:nvPr/>
        </p:nvPicPr>
        <p:blipFill>
          <a:blip r:embed="rId3"/>
          <a:stretch>
            <a:fillRect/>
          </a:stretch>
        </p:blipFill>
        <p:spPr>
          <a:xfrm>
            <a:off x="1188720" y="1947264"/>
            <a:ext cx="6766560" cy="3924601"/>
          </a:xfrm>
          <a:prstGeom prst="rect">
            <a:avLst/>
          </a:prstGeom>
        </p:spPr>
      </p:pic>
      <p:sp>
        <p:nvSpPr>
          <p:cNvPr id="5" name="TextBox 4">
            <a:extLst>
              <a:ext uri="{FF2B5EF4-FFF2-40B4-BE49-F238E27FC236}">
                <a16:creationId xmlns:a16="http://schemas.microsoft.com/office/drawing/2014/main" id="{1A21DB74-4923-4311-9519-4E8D78267ED9}"/>
              </a:ext>
            </a:extLst>
          </p:cNvPr>
          <p:cNvSpPr txBox="1"/>
          <p:nvPr/>
        </p:nvSpPr>
        <p:spPr>
          <a:xfrm>
            <a:off x="3436112" y="1447800"/>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6" name="Footer Placeholder 2">
            <a:extLst>
              <a:ext uri="{FF2B5EF4-FFF2-40B4-BE49-F238E27FC236}">
                <a16:creationId xmlns:a16="http://schemas.microsoft.com/office/drawing/2014/main" id="{F1201C97-8485-4ADD-9CE5-8E053B2F6992}"/>
              </a:ext>
            </a:extLst>
          </p:cNvPr>
          <p:cNvSpPr>
            <a:spLocks noGrp="1"/>
          </p:cNvSpPr>
          <p:nvPr>
            <p:ph type="ftr" sz="quarter" idx="11"/>
          </p:nvPr>
        </p:nvSpPr>
        <p:spPr>
          <a:xfrm>
            <a:off x="3855330"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7" name="Slide Number Placeholder 3">
            <a:extLst>
              <a:ext uri="{FF2B5EF4-FFF2-40B4-BE49-F238E27FC236}">
                <a16:creationId xmlns:a16="http://schemas.microsoft.com/office/drawing/2014/main" id="{93195F5C-7124-49E2-92A9-C340BB9A119D}"/>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6</a:t>
            </a:fld>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85E8B212-923D-4861-A3E9-10CCEEAA91C2}"/>
              </a:ext>
            </a:extLst>
          </p:cNvPr>
          <p:cNvSpPr txBox="1">
            <a:spLocks noGrp="1"/>
          </p:cNvSpPr>
          <p:nvPr/>
        </p:nvSpPr>
        <p:spPr bwMode="auto">
          <a:xfrm>
            <a:off x="3855329" y="6248400"/>
            <a:ext cx="1433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No Data</a:t>
            </a:r>
          </a:p>
        </p:txBody>
      </p:sp>
      <p:sp>
        <p:nvSpPr>
          <p:cNvPr id="18435" name="Slide Number Placeholder 3">
            <a:extLst>
              <a:ext uri="{FF2B5EF4-FFF2-40B4-BE49-F238E27FC236}">
                <a16:creationId xmlns:a16="http://schemas.microsoft.com/office/drawing/2014/main" id="{A73A4AE8-D930-41EE-B5BC-5E5E687D9E04}"/>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C5C49D2-3D83-4E83-B21E-5C691EFF5DD5}" type="slidenum">
              <a:rPr lang="en-US" altLang="en-US" sz="1400">
                <a:latin typeface="Times New Roman" panose="02020603050405020304" pitchFamily="18" charset="0"/>
              </a:rPr>
              <a:pPr algn="r" eaLnBrk="1" hangingPunct="1">
                <a:spcBef>
                  <a:spcPct val="0"/>
                </a:spcBef>
                <a:buFontTx/>
                <a:buNone/>
              </a:pPr>
              <a:t>7</a:t>
            </a:fld>
            <a:endParaRPr lang="en-US" altLang="en-US" sz="1400" dirty="0">
              <a:latin typeface="Times New Roman" panose="02020603050405020304" pitchFamily="18" charset="0"/>
            </a:endParaRPr>
          </a:p>
        </p:txBody>
      </p:sp>
      <p:sp>
        <p:nvSpPr>
          <p:cNvPr id="427010" name="Text Box 2">
            <a:extLst>
              <a:ext uri="{FF2B5EF4-FFF2-40B4-BE49-F238E27FC236}">
                <a16:creationId xmlns:a16="http://schemas.microsoft.com/office/drawing/2014/main" id="{376FB123-8C63-4E10-9A92-85E2F3EF7F74}"/>
              </a:ext>
            </a:extLst>
          </p:cNvPr>
          <p:cNvSpPr txBox="1">
            <a:spLocks noChangeArrowheads="1"/>
          </p:cNvSpPr>
          <p:nvPr/>
        </p:nvSpPr>
        <p:spPr bwMode="auto">
          <a:xfrm>
            <a:off x="593725" y="269875"/>
            <a:ext cx="6574107" cy="1200329"/>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Targeted Stocks –</a:t>
            </a:r>
          </a:p>
          <a:p>
            <a:pPr eaLnBrk="1" hangingPunct="1">
              <a:defRPr/>
            </a:pPr>
            <a:r>
              <a:rPr lang="en-US" sz="2400" b="1" dirty="0">
                <a:effectLst>
                  <a:outerShdw blurRad="38100" dist="38100" dir="2700000" algn="tl">
                    <a:srgbClr val="C0C0C0"/>
                  </a:outerShdw>
                </a:effectLst>
                <a:latin typeface="Times New Roman" pitchFamily="18" charset="0"/>
              </a:rPr>
              <a:t>	No Stock-Specific Data –</a:t>
            </a:r>
          </a:p>
          <a:p>
            <a:pPr eaLnBrk="1" hangingPunct="1">
              <a:defRPr/>
            </a:pPr>
            <a:r>
              <a:rPr lang="en-US" sz="2400" b="1" dirty="0">
                <a:effectLst>
                  <a:outerShdw blurRad="38100" dist="38100" dir="2700000" algn="tl">
                    <a:srgbClr val="C0C0C0"/>
                  </a:outerShdw>
                </a:effectLst>
                <a:latin typeface="Times New Roman" pitchFamily="18" charset="0"/>
              </a:rPr>
              <a:t>		Watershed Model for Chinook: (1)</a:t>
            </a:r>
          </a:p>
        </p:txBody>
      </p:sp>
      <p:sp>
        <p:nvSpPr>
          <p:cNvPr id="18437" name="Line 3">
            <a:extLst>
              <a:ext uri="{FF2B5EF4-FFF2-40B4-BE49-F238E27FC236}">
                <a16:creationId xmlns:a16="http://schemas.microsoft.com/office/drawing/2014/main" id="{D6F72997-4292-4647-AE3E-B7A355F37A07}"/>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Text Box 4">
            <a:extLst>
              <a:ext uri="{FF2B5EF4-FFF2-40B4-BE49-F238E27FC236}">
                <a16:creationId xmlns:a16="http://schemas.microsoft.com/office/drawing/2014/main" id="{B11538A2-427F-4E94-820A-09DA4BD98F4B}"/>
              </a:ext>
            </a:extLst>
          </p:cNvPr>
          <p:cNvSpPr txBox="1">
            <a:spLocks noChangeArrowheads="1"/>
          </p:cNvSpPr>
          <p:nvPr/>
        </p:nvSpPr>
        <p:spPr bwMode="auto">
          <a:xfrm>
            <a:off x="274636" y="5638800"/>
            <a:ext cx="3382964" cy="7694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dirty="0" err="1">
                <a:latin typeface="Times New Roman" panose="02020603050405020304" pitchFamily="18" charset="0"/>
              </a:rPr>
              <a:t>Parken</a:t>
            </a:r>
            <a:r>
              <a:rPr lang="en-US" altLang="en-US" sz="1100" dirty="0">
                <a:latin typeface="Times New Roman" panose="02020603050405020304" pitchFamily="18" charset="0"/>
              </a:rPr>
              <a:t>, C. et al. 2006. Habitat-based methods to estimate escapement goals for Chinook salmon stocks in British Columbia, 2004. Res. Doc. 2006/083. Ottawa, ON: Canadian Science Advisory Secretariat.</a:t>
            </a:r>
          </a:p>
        </p:txBody>
      </p:sp>
      <p:sp>
        <p:nvSpPr>
          <p:cNvPr id="18439" name="Text Box 5">
            <a:extLst>
              <a:ext uri="{FF2B5EF4-FFF2-40B4-BE49-F238E27FC236}">
                <a16:creationId xmlns:a16="http://schemas.microsoft.com/office/drawing/2014/main" id="{15DCAF3B-2D6C-4231-85AB-D1B9DC6FEDD6}"/>
              </a:ext>
            </a:extLst>
          </p:cNvPr>
          <p:cNvSpPr txBox="1">
            <a:spLocks noChangeArrowheads="1"/>
          </p:cNvSpPr>
          <p:nvPr/>
        </p:nvSpPr>
        <p:spPr bwMode="auto">
          <a:xfrm>
            <a:off x="685800" y="1682750"/>
            <a:ext cx="7924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accent2"/>
                </a:solidFill>
                <a:latin typeface="Times New Roman" panose="02020603050405020304" pitchFamily="18" charset="0"/>
              </a:rPr>
              <a:t>Based on premise that </a:t>
            </a:r>
            <a:r>
              <a:rPr lang="en-US" altLang="en-US" sz="1800" dirty="0">
                <a:solidFill>
                  <a:srgbClr val="FF0000"/>
                </a:solidFill>
                <a:latin typeface="Times New Roman" panose="02020603050405020304" pitchFamily="18" charset="0"/>
              </a:rPr>
              <a:t>equilibrium abundance (S</a:t>
            </a:r>
            <a:r>
              <a:rPr lang="en-US" altLang="en-US" sz="1800" baseline="-25000" dirty="0">
                <a:solidFill>
                  <a:srgbClr val="FF0000"/>
                </a:solidFill>
                <a:latin typeface="Times New Roman" panose="02020603050405020304" pitchFamily="18" charset="0"/>
              </a:rPr>
              <a:t>EQ</a:t>
            </a:r>
            <a:r>
              <a:rPr lang="en-US" altLang="en-US" sz="1800" dirty="0">
                <a:solidFill>
                  <a:srgbClr val="FF0000"/>
                </a:solidFill>
                <a:latin typeface="Times New Roman" panose="02020603050405020304" pitchFamily="18" charset="0"/>
              </a:rPr>
              <a:t>)</a:t>
            </a:r>
            <a:r>
              <a:rPr lang="en-US" altLang="en-US" sz="1800" dirty="0">
                <a:solidFill>
                  <a:schemeClr val="accent2"/>
                </a:solidFill>
                <a:latin typeface="Times New Roman" panose="02020603050405020304" pitchFamily="18" charset="0"/>
              </a:rPr>
              <a:t> is specific to watershed area and intrinsic rate of increase is specific to large geographies.</a:t>
            </a:r>
          </a:p>
        </p:txBody>
      </p:sp>
      <p:sp>
        <p:nvSpPr>
          <p:cNvPr id="18440" name="Text Box 6">
            <a:extLst>
              <a:ext uri="{FF2B5EF4-FFF2-40B4-BE49-F238E27FC236}">
                <a16:creationId xmlns:a16="http://schemas.microsoft.com/office/drawing/2014/main" id="{FC13A117-BAE1-485A-9E75-B4C4F7D8BB3C}"/>
              </a:ext>
            </a:extLst>
          </p:cNvPr>
          <p:cNvSpPr txBox="1">
            <a:spLocks noChangeArrowheads="1"/>
          </p:cNvSpPr>
          <p:nvPr/>
        </p:nvSpPr>
        <p:spPr bwMode="auto">
          <a:xfrm>
            <a:off x="685800" y="23304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Regressing estimates of S</a:t>
            </a:r>
            <a:r>
              <a:rPr lang="en-US" altLang="en-US" sz="1800" baseline="-25000" dirty="0">
                <a:latin typeface="Times New Roman" panose="02020603050405020304" pitchFamily="18" charset="0"/>
              </a:rPr>
              <a:t>EQ</a:t>
            </a:r>
            <a:r>
              <a:rPr lang="en-US" altLang="en-US" sz="1800" dirty="0">
                <a:latin typeface="Times New Roman" panose="02020603050405020304" pitchFamily="18" charset="0"/>
              </a:rPr>
              <a:t> against watershed area for 25 populations (stream and ocean-type) from Oregon to the Yukon River:</a:t>
            </a:r>
          </a:p>
        </p:txBody>
      </p:sp>
      <p:sp>
        <p:nvSpPr>
          <p:cNvPr id="18441" name="Rectangle 7">
            <a:extLst>
              <a:ext uri="{FF2B5EF4-FFF2-40B4-BE49-F238E27FC236}">
                <a16:creationId xmlns:a16="http://schemas.microsoft.com/office/drawing/2014/main" id="{5512D80F-E285-4C04-920E-C83985CD016F}"/>
              </a:ext>
            </a:extLst>
          </p:cNvPr>
          <p:cNvSpPr>
            <a:spLocks noChangeArrowheads="1"/>
          </p:cNvSpPr>
          <p:nvPr/>
        </p:nvSpPr>
        <p:spPr bwMode="auto">
          <a:xfrm>
            <a:off x="1919288" y="1581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2" name="Group 1">
            <a:extLst>
              <a:ext uri="{FF2B5EF4-FFF2-40B4-BE49-F238E27FC236}">
                <a16:creationId xmlns:a16="http://schemas.microsoft.com/office/drawing/2014/main" id="{E7F3449B-9150-4046-94AC-EB13CA2824F7}"/>
              </a:ext>
            </a:extLst>
          </p:cNvPr>
          <p:cNvGrpSpPr/>
          <p:nvPr/>
        </p:nvGrpSpPr>
        <p:grpSpPr>
          <a:xfrm>
            <a:off x="861219" y="2862263"/>
            <a:ext cx="7421563" cy="2928937"/>
            <a:chOff x="762000" y="2951163"/>
            <a:chExt cx="7421563" cy="2928937"/>
          </a:xfrm>
        </p:grpSpPr>
        <p:pic>
          <p:nvPicPr>
            <p:cNvPr id="18442" name="Picture 8">
              <a:extLst>
                <a:ext uri="{FF2B5EF4-FFF2-40B4-BE49-F238E27FC236}">
                  <a16:creationId xmlns:a16="http://schemas.microsoft.com/office/drawing/2014/main" id="{770C71EB-AA49-40C7-972D-BE8D8AA52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58" b="6458"/>
            <a:stretch>
              <a:fillRect/>
            </a:stretch>
          </p:blipFill>
          <p:spPr bwMode="auto">
            <a:xfrm>
              <a:off x="762000" y="3048000"/>
              <a:ext cx="40386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a:extLst>
                <a:ext uri="{FF2B5EF4-FFF2-40B4-BE49-F238E27FC236}">
                  <a16:creationId xmlns:a16="http://schemas.microsoft.com/office/drawing/2014/main" id="{1F62B427-7B33-4D0A-BF00-5BAD37D2D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51163"/>
              <a:ext cx="3382963"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A642DB7E-F61A-4C90-B40A-98980A8D4328}"/>
              </a:ext>
            </a:extLst>
          </p:cNvPr>
          <p:cNvSpPr txBox="1">
            <a:spLocks noGrp="1"/>
          </p:cNvSpPr>
          <p:nvPr/>
        </p:nvSpPr>
        <p:spPr bwMode="auto">
          <a:xfrm>
            <a:off x="3855330" y="6248400"/>
            <a:ext cx="1433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No Data</a:t>
            </a:r>
          </a:p>
        </p:txBody>
      </p:sp>
      <p:sp>
        <p:nvSpPr>
          <p:cNvPr id="20483" name="Slide Number Placeholder 3">
            <a:extLst>
              <a:ext uri="{FF2B5EF4-FFF2-40B4-BE49-F238E27FC236}">
                <a16:creationId xmlns:a16="http://schemas.microsoft.com/office/drawing/2014/main" id="{4105C878-2A84-40CB-83C0-8374849D9D9F}"/>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8C4074A-3E76-4EEA-9287-C72ACF340FD7}" type="slidenum">
              <a:rPr lang="en-US" altLang="en-US" sz="1400">
                <a:latin typeface="Times New Roman" panose="02020603050405020304" pitchFamily="18" charset="0"/>
              </a:rPr>
              <a:pPr algn="r" eaLnBrk="1" hangingPunct="1">
                <a:spcBef>
                  <a:spcPct val="0"/>
                </a:spcBef>
                <a:buFontTx/>
                <a:buNone/>
              </a:pPr>
              <a:t>8</a:t>
            </a:fld>
            <a:endParaRPr lang="en-US" altLang="en-US" sz="1400" dirty="0">
              <a:latin typeface="Times New Roman" panose="02020603050405020304" pitchFamily="18" charset="0"/>
            </a:endParaRPr>
          </a:p>
        </p:txBody>
      </p:sp>
      <p:sp>
        <p:nvSpPr>
          <p:cNvPr id="429058" name="Text Box 2">
            <a:extLst>
              <a:ext uri="{FF2B5EF4-FFF2-40B4-BE49-F238E27FC236}">
                <a16:creationId xmlns:a16="http://schemas.microsoft.com/office/drawing/2014/main" id="{A1A155DC-F026-4E95-8640-EBB73BBAB63A}"/>
              </a:ext>
            </a:extLst>
          </p:cNvPr>
          <p:cNvSpPr txBox="1">
            <a:spLocks noChangeArrowheads="1"/>
          </p:cNvSpPr>
          <p:nvPr/>
        </p:nvSpPr>
        <p:spPr bwMode="auto">
          <a:xfrm>
            <a:off x="593725" y="269875"/>
            <a:ext cx="6659067" cy="1200329"/>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Targeted Stocks –</a:t>
            </a:r>
          </a:p>
          <a:p>
            <a:pPr eaLnBrk="1" hangingPunct="1">
              <a:defRPr/>
            </a:pPr>
            <a:r>
              <a:rPr lang="en-US" sz="2400" b="1" dirty="0">
                <a:effectLst>
                  <a:outerShdw blurRad="38100" dist="38100" dir="2700000" algn="tl">
                    <a:srgbClr val="C0C0C0"/>
                  </a:outerShdw>
                </a:effectLst>
                <a:latin typeface="Times New Roman" pitchFamily="18" charset="0"/>
              </a:rPr>
              <a:t>	No Stock-Specific Data –</a:t>
            </a:r>
          </a:p>
          <a:p>
            <a:pPr eaLnBrk="1" hangingPunct="1">
              <a:defRPr/>
            </a:pPr>
            <a:r>
              <a:rPr lang="en-US" sz="2400" b="1" dirty="0">
                <a:effectLst>
                  <a:outerShdw blurRad="38100" dist="38100" dir="2700000" algn="tl">
                    <a:srgbClr val="C0C0C0"/>
                  </a:outerShdw>
                </a:effectLst>
                <a:latin typeface="Times New Roman" pitchFamily="18" charset="0"/>
              </a:rPr>
              <a:t>		Watershed Model for Chinook: (2)</a:t>
            </a:r>
          </a:p>
        </p:txBody>
      </p:sp>
      <p:sp>
        <p:nvSpPr>
          <p:cNvPr id="20485" name="Line 3">
            <a:extLst>
              <a:ext uri="{FF2B5EF4-FFF2-40B4-BE49-F238E27FC236}">
                <a16:creationId xmlns:a16="http://schemas.microsoft.com/office/drawing/2014/main" id="{F42DB042-60DC-4B83-919F-3AE2609775D7}"/>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Rectangle 4">
            <a:extLst>
              <a:ext uri="{FF2B5EF4-FFF2-40B4-BE49-F238E27FC236}">
                <a16:creationId xmlns:a16="http://schemas.microsoft.com/office/drawing/2014/main" id="{D6A42CAE-7A13-4901-AAAB-E5E3149F65FF}"/>
              </a:ext>
            </a:extLst>
          </p:cNvPr>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87" name="Object 5">
            <a:extLst>
              <a:ext uri="{FF2B5EF4-FFF2-40B4-BE49-F238E27FC236}">
                <a16:creationId xmlns:a16="http://schemas.microsoft.com/office/drawing/2014/main" id="{C91F3A86-9E6E-43E2-90C0-7B9D1F59BDCD}"/>
              </a:ext>
            </a:extLst>
          </p:cNvPr>
          <p:cNvGraphicFramePr>
            <a:graphicFrameLocks noChangeAspect="1"/>
          </p:cNvGraphicFramePr>
          <p:nvPr/>
        </p:nvGraphicFramePr>
        <p:xfrm>
          <a:off x="3429000" y="5172075"/>
          <a:ext cx="2438400" cy="466725"/>
        </p:xfrm>
        <a:graphic>
          <a:graphicData uri="http://schemas.openxmlformats.org/presentationml/2006/ole">
            <mc:AlternateContent xmlns:mc="http://schemas.openxmlformats.org/markup-compatibility/2006">
              <mc:Choice xmlns:v="urn:schemas-microsoft-com:vml" Requires="v">
                <p:oleObj spid="_x0000_s21363" name="Equation" r:id="rId4" imgW="1586811" imgH="304668" progId="Equation.3">
                  <p:embed/>
                </p:oleObj>
              </mc:Choice>
              <mc:Fallback>
                <p:oleObj name="Equation" r:id="rId4" imgW="1586811" imgH="30466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172075"/>
                        <a:ext cx="2438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Rectangle 6">
            <a:extLst>
              <a:ext uri="{FF2B5EF4-FFF2-40B4-BE49-F238E27FC236}">
                <a16:creationId xmlns:a16="http://schemas.microsoft.com/office/drawing/2014/main" id="{C0043250-F024-42DF-9969-61D6AB75D9C0}"/>
              </a:ext>
            </a:extLst>
          </p:cNvPr>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89" name="Object 7">
            <a:extLst>
              <a:ext uri="{FF2B5EF4-FFF2-40B4-BE49-F238E27FC236}">
                <a16:creationId xmlns:a16="http://schemas.microsoft.com/office/drawing/2014/main" id="{F222310A-3F5C-432F-9770-AB926AF5A52C}"/>
              </a:ext>
            </a:extLst>
          </p:cNvPr>
          <p:cNvGraphicFramePr>
            <a:graphicFrameLocks noChangeAspect="1"/>
          </p:cNvGraphicFramePr>
          <p:nvPr/>
        </p:nvGraphicFramePr>
        <p:xfrm>
          <a:off x="1397000" y="3876675"/>
          <a:ext cx="2946400" cy="565150"/>
        </p:xfrm>
        <a:graphic>
          <a:graphicData uri="http://schemas.openxmlformats.org/presentationml/2006/ole">
            <mc:AlternateContent xmlns:mc="http://schemas.openxmlformats.org/markup-compatibility/2006">
              <mc:Choice xmlns:v="urn:schemas-microsoft-com:vml" Requires="v">
                <p:oleObj spid="_x0000_s21364" name="Equation" r:id="rId6" imgW="1739900" imgH="330200" progId="Equation.3">
                  <p:embed/>
                </p:oleObj>
              </mc:Choice>
              <mc:Fallback>
                <p:oleObj name="Equation" r:id="rId6" imgW="17399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876675"/>
                        <a:ext cx="29464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8">
            <a:extLst>
              <a:ext uri="{FF2B5EF4-FFF2-40B4-BE49-F238E27FC236}">
                <a16:creationId xmlns:a16="http://schemas.microsoft.com/office/drawing/2014/main" id="{CDA2E65F-1ED6-4673-9505-054D48D68098}"/>
              </a:ext>
            </a:extLst>
          </p:cNvPr>
          <p:cNvSpPr txBox="1">
            <a:spLocks noChangeArrowheads="1"/>
          </p:cNvSpPr>
          <p:nvPr/>
        </p:nvSpPr>
        <p:spPr bwMode="auto">
          <a:xfrm>
            <a:off x="517525" y="3052763"/>
            <a:ext cx="7926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rPr>
              <a:t>Using relationships for Ricker’s model involving biological reference points</a:t>
            </a:r>
          </a:p>
          <a:p>
            <a:pPr eaLnBrk="1" hangingPunct="1">
              <a:spcBef>
                <a:spcPct val="0"/>
              </a:spcBef>
              <a:buFontTx/>
              <a:buNone/>
            </a:pPr>
            <a:r>
              <a:rPr lang="en-US" altLang="en-US" sz="2000" dirty="0">
                <a:latin typeface="Times New Roman" panose="02020603050405020304" pitchFamily="18" charset="0"/>
              </a:rPr>
              <a:t>	with substitutions of estimates from the watershed models:</a:t>
            </a:r>
          </a:p>
        </p:txBody>
      </p:sp>
      <p:graphicFrame>
        <p:nvGraphicFramePr>
          <p:cNvPr id="20491" name="Object 10">
            <a:extLst>
              <a:ext uri="{FF2B5EF4-FFF2-40B4-BE49-F238E27FC236}">
                <a16:creationId xmlns:a16="http://schemas.microsoft.com/office/drawing/2014/main" id="{081A4AB6-E0AF-4F00-A63C-B0BF1B27EF00}"/>
              </a:ext>
            </a:extLst>
          </p:cNvPr>
          <p:cNvGraphicFramePr>
            <a:graphicFrameLocks noChangeAspect="1"/>
          </p:cNvGraphicFramePr>
          <p:nvPr/>
        </p:nvGraphicFramePr>
        <p:xfrm>
          <a:off x="5334000" y="3876675"/>
          <a:ext cx="1676400" cy="558800"/>
        </p:xfrm>
        <a:graphic>
          <a:graphicData uri="http://schemas.openxmlformats.org/presentationml/2006/ole">
            <mc:AlternateContent xmlns:mc="http://schemas.openxmlformats.org/markup-compatibility/2006">
              <mc:Choice xmlns:v="urn:schemas-microsoft-com:vml" Requires="v">
                <p:oleObj spid="_x0000_s21365" name="Equation" r:id="rId8" imgW="1002865" imgH="330057" progId="Equation.3">
                  <p:embed/>
                </p:oleObj>
              </mc:Choice>
              <mc:Fallback>
                <p:oleObj name="Equation" r:id="rId8" imgW="1002865" imgH="330057"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876675"/>
                        <a:ext cx="1676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1">
            <a:extLst>
              <a:ext uri="{FF2B5EF4-FFF2-40B4-BE49-F238E27FC236}">
                <a16:creationId xmlns:a16="http://schemas.microsoft.com/office/drawing/2014/main" id="{8933C046-DC25-4D45-BC27-302FD70DDE8C}"/>
              </a:ext>
            </a:extLst>
          </p:cNvPr>
          <p:cNvSpPr>
            <a:spLocks noChangeArrowheads="1"/>
          </p:cNvSpPr>
          <p:nvPr/>
        </p:nvSpPr>
        <p:spPr bwMode="auto">
          <a:xfrm>
            <a:off x="0" y="3821113"/>
            <a:ext cx="793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sp>
        <p:nvSpPr>
          <p:cNvPr id="20493" name="Rectangle 13">
            <a:extLst>
              <a:ext uri="{FF2B5EF4-FFF2-40B4-BE49-F238E27FC236}">
                <a16:creationId xmlns:a16="http://schemas.microsoft.com/office/drawing/2014/main" id="{1962193B-736C-4134-8876-AE13CB94AC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94" name="Object 15">
            <a:extLst>
              <a:ext uri="{FF2B5EF4-FFF2-40B4-BE49-F238E27FC236}">
                <a16:creationId xmlns:a16="http://schemas.microsoft.com/office/drawing/2014/main" id="{68402FA3-F314-484E-869E-9585A833C0C5}"/>
              </a:ext>
            </a:extLst>
          </p:cNvPr>
          <p:cNvGraphicFramePr>
            <a:graphicFrameLocks noChangeAspect="1"/>
          </p:cNvGraphicFramePr>
          <p:nvPr/>
        </p:nvGraphicFramePr>
        <p:xfrm>
          <a:off x="557213" y="4627563"/>
          <a:ext cx="6805612" cy="401637"/>
        </p:xfrm>
        <a:graphic>
          <a:graphicData uri="http://schemas.openxmlformats.org/presentationml/2006/ole">
            <mc:AlternateContent xmlns:mc="http://schemas.openxmlformats.org/markup-compatibility/2006">
              <mc:Choice xmlns:v="urn:schemas-microsoft-com:vml" Requires="v">
                <p:oleObj spid="_x0000_s21366" name="Equation" r:id="rId10" imgW="4089400" imgH="241300" progId="Equation.3">
                  <p:embed/>
                </p:oleObj>
              </mc:Choice>
              <mc:Fallback>
                <p:oleObj name="Equation" r:id="rId10" imgW="4089400" imgH="2413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13" y="4627563"/>
                        <a:ext cx="680561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17">
            <a:extLst>
              <a:ext uri="{FF2B5EF4-FFF2-40B4-BE49-F238E27FC236}">
                <a16:creationId xmlns:a16="http://schemas.microsoft.com/office/drawing/2014/main" id="{0F414974-CC63-481A-8C84-EF1021F30611}"/>
              </a:ext>
            </a:extLst>
          </p:cNvPr>
          <p:cNvGraphicFramePr>
            <a:graphicFrameLocks noChangeAspect="1"/>
          </p:cNvGraphicFramePr>
          <p:nvPr/>
        </p:nvGraphicFramePr>
        <p:xfrm>
          <a:off x="755650" y="1828800"/>
          <a:ext cx="1925638" cy="439738"/>
        </p:xfrm>
        <a:graphic>
          <a:graphicData uri="http://schemas.openxmlformats.org/presentationml/2006/ole">
            <mc:AlternateContent xmlns:mc="http://schemas.openxmlformats.org/markup-compatibility/2006">
              <mc:Choice xmlns:v="urn:schemas-microsoft-com:vml" Requires="v">
                <p:oleObj spid="_x0000_s21367" name="Equation" r:id="rId12" imgW="1219200" imgH="279400" progId="Equation.3">
                  <p:embed/>
                </p:oleObj>
              </mc:Choice>
              <mc:Fallback>
                <p:oleObj name="Equation" r:id="rId12" imgW="1219200" imgH="2794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1828800"/>
                        <a:ext cx="19256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6" name="Text Box 18">
            <a:extLst>
              <a:ext uri="{FF2B5EF4-FFF2-40B4-BE49-F238E27FC236}">
                <a16:creationId xmlns:a16="http://schemas.microsoft.com/office/drawing/2014/main" id="{78EFF171-E531-4D03-8C99-B178EBA6E6A8}"/>
              </a:ext>
            </a:extLst>
          </p:cNvPr>
          <p:cNvSpPr txBox="1">
            <a:spLocks noChangeArrowheads="1"/>
          </p:cNvSpPr>
          <p:nvPr/>
        </p:nvSpPr>
        <p:spPr bwMode="auto">
          <a:xfrm>
            <a:off x="3035300" y="1916113"/>
            <a:ext cx="534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where </a:t>
            </a:r>
            <a:r>
              <a:rPr lang="en-US" altLang="en-US" sz="1800" b="1" dirty="0">
                <a:latin typeface="Times New Roman" panose="02020603050405020304" pitchFamily="18" charset="0"/>
              </a:rPr>
              <a:t>W</a:t>
            </a:r>
            <a:r>
              <a:rPr lang="en-US" altLang="en-US" sz="1800" dirty="0">
                <a:latin typeface="Times New Roman" panose="02020603050405020304" pitchFamily="18" charset="0"/>
              </a:rPr>
              <a:t> is watershed size in km</a:t>
            </a:r>
            <a:r>
              <a:rPr lang="en-US" altLang="en-US" sz="1800" baseline="30000" dirty="0">
                <a:latin typeface="Times New Roman" panose="02020603050405020304" pitchFamily="18" charset="0"/>
              </a:rPr>
              <a:t>2</a:t>
            </a:r>
            <a:r>
              <a:rPr lang="en-US" altLang="en-US" sz="1800" dirty="0">
                <a:latin typeface="Times New Roman" panose="02020603050405020304" pitchFamily="18" charset="0"/>
              </a:rPr>
              <a:t> below any barriers to </a:t>
            </a:r>
          </a:p>
          <a:p>
            <a:pPr eaLnBrk="1" hangingPunct="1">
              <a:spcBef>
                <a:spcPct val="0"/>
              </a:spcBef>
              <a:buFontTx/>
              <a:buNone/>
            </a:pPr>
            <a:r>
              <a:rPr lang="en-US" altLang="en-US" sz="1800" dirty="0">
                <a:latin typeface="Times New Roman" panose="02020603050405020304" pitchFamily="18" charset="0"/>
              </a:rPr>
              <a:t>     upstream migration on 4</a:t>
            </a:r>
            <a:r>
              <a:rPr lang="en-US" altLang="en-US" sz="1800" baseline="30000" dirty="0">
                <a:latin typeface="Times New Roman" panose="02020603050405020304" pitchFamily="18" charset="0"/>
              </a:rPr>
              <a:t>th</a:t>
            </a:r>
            <a:r>
              <a:rPr lang="en-US" altLang="en-US" sz="1800" dirty="0">
                <a:latin typeface="Times New Roman" panose="02020603050405020304" pitchFamily="18" charset="0"/>
              </a:rPr>
              <a:t> order or higher streams</a:t>
            </a:r>
          </a:p>
        </p:txBody>
      </p:sp>
      <p:graphicFrame>
        <p:nvGraphicFramePr>
          <p:cNvPr id="20497" name="Object 17">
            <a:extLst>
              <a:ext uri="{FF2B5EF4-FFF2-40B4-BE49-F238E27FC236}">
                <a16:creationId xmlns:a16="http://schemas.microsoft.com/office/drawing/2014/main" id="{6FC66002-A128-461A-AAB0-253451C21DB1}"/>
              </a:ext>
            </a:extLst>
          </p:cNvPr>
          <p:cNvGraphicFramePr>
            <a:graphicFrameLocks noChangeAspect="1"/>
          </p:cNvGraphicFramePr>
          <p:nvPr/>
        </p:nvGraphicFramePr>
        <p:xfrm>
          <a:off x="746125" y="2144713"/>
          <a:ext cx="1120775" cy="500062"/>
        </p:xfrm>
        <a:graphic>
          <a:graphicData uri="http://schemas.openxmlformats.org/presentationml/2006/ole">
            <mc:AlternateContent xmlns:mc="http://schemas.openxmlformats.org/markup-compatibility/2006">
              <mc:Choice xmlns:v="urn:schemas-microsoft-com:vml" Requires="v">
                <p:oleObj spid="_x0000_s21368" name="Equation" r:id="rId14" imgW="710891" imgH="317362" progId="Equation.3">
                  <p:embed/>
                </p:oleObj>
              </mc:Choice>
              <mc:Fallback>
                <p:oleObj name="Equation" r:id="rId14" imgW="710891" imgH="31736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125" y="2144713"/>
                        <a:ext cx="11207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8" name="Text Box 19">
            <a:extLst>
              <a:ext uri="{FF2B5EF4-FFF2-40B4-BE49-F238E27FC236}">
                <a16:creationId xmlns:a16="http://schemas.microsoft.com/office/drawing/2014/main" id="{3E7030B8-80FA-4172-B974-345183E131B3}"/>
              </a:ext>
            </a:extLst>
          </p:cNvPr>
          <p:cNvSpPr txBox="1">
            <a:spLocks noChangeArrowheads="1"/>
          </p:cNvSpPr>
          <p:nvPr/>
        </p:nvSpPr>
        <p:spPr bwMode="auto">
          <a:xfrm>
            <a:off x="2736850" y="175260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4800">
                <a:latin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890B8487-DDE5-4F2F-8E24-5CE2118CD0FF}"/>
              </a:ext>
            </a:extLst>
          </p:cNvPr>
          <p:cNvSpPr>
            <a:spLocks noGrp="1"/>
          </p:cNvSpPr>
          <p:nvPr>
            <p:ph type="ftr" sz="quarter" idx="11"/>
          </p:nvPr>
        </p:nvSpPr>
        <p:spPr>
          <a:xfrm>
            <a:off x="3855329"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24579" name="Slide Number Placeholder 3">
            <a:extLst>
              <a:ext uri="{FF2B5EF4-FFF2-40B4-BE49-F238E27FC236}">
                <a16:creationId xmlns:a16="http://schemas.microsoft.com/office/drawing/2014/main" id="{CD158F1E-0376-458B-AFB4-29ED7AE4FBF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A8E246-92D1-4438-BCDB-C7D229D607DE}" type="slidenum">
              <a:rPr lang="en-US" altLang="en-US">
                <a:latin typeface="Times New Roman" panose="02020603050405020304" pitchFamily="18" charset="0"/>
                <a:cs typeface="Times New Roman" panose="02020603050405020304" pitchFamily="18" charset="0"/>
              </a:rPr>
              <a:pPr/>
              <a:t>9</a:t>
            </a:fld>
            <a:endParaRPr lang="en-US" altLang="en-US">
              <a:latin typeface="Times New Roman" panose="02020603050405020304" pitchFamily="18" charset="0"/>
              <a:cs typeface="Times New Roman" panose="02020603050405020304" pitchFamily="18" charset="0"/>
            </a:endParaRPr>
          </a:p>
        </p:txBody>
      </p:sp>
      <p:sp>
        <p:nvSpPr>
          <p:cNvPr id="18434" name="Text Box 2">
            <a:extLst>
              <a:ext uri="{FF2B5EF4-FFF2-40B4-BE49-F238E27FC236}">
                <a16:creationId xmlns:a16="http://schemas.microsoft.com/office/drawing/2014/main" id="{E5BB705A-B598-495A-AD50-107C5FB219CF}"/>
              </a:ext>
            </a:extLst>
          </p:cNvPr>
          <p:cNvSpPr txBox="1">
            <a:spLocks noChangeArrowheads="1"/>
          </p:cNvSpPr>
          <p:nvPr/>
        </p:nvSpPr>
        <p:spPr bwMode="auto">
          <a:xfrm>
            <a:off x="593725" y="269875"/>
            <a:ext cx="63682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No Stock-Specific Data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Stream Length Model for</a:t>
            </a:r>
            <a:r>
              <a:rPr lang="en-US" altLang="en-US" sz="24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Coho:</a:t>
            </a:r>
          </a:p>
        </p:txBody>
      </p:sp>
      <p:sp>
        <p:nvSpPr>
          <p:cNvPr id="18435" name="Text Box 3">
            <a:extLst>
              <a:ext uri="{FF2B5EF4-FFF2-40B4-BE49-F238E27FC236}">
                <a16:creationId xmlns:a16="http://schemas.microsoft.com/office/drawing/2014/main" id="{BF4F1EDC-2783-43AD-AA2D-765CA10B70FF}"/>
              </a:ext>
            </a:extLst>
          </p:cNvPr>
          <p:cNvSpPr txBox="1">
            <a:spLocks noChangeArrowheads="1"/>
          </p:cNvSpPr>
          <p:nvPr/>
        </p:nvSpPr>
        <p:spPr bwMode="auto">
          <a:xfrm>
            <a:off x="406509" y="1644650"/>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dirty="0">
                <a:solidFill>
                  <a:schemeClr val="accent2"/>
                </a:solidFill>
                <a:latin typeface="Times New Roman" panose="02020603050405020304" pitchFamily="18" charset="0"/>
              </a:rPr>
              <a:t>Based on assumption </a:t>
            </a:r>
            <a:r>
              <a:rPr lang="en-US" altLang="en-US" u="sng" dirty="0">
                <a:solidFill>
                  <a:srgbClr val="FF0066"/>
                </a:solidFill>
                <a:latin typeface="Times New Roman" panose="02020603050405020304" pitchFamily="18" charset="0"/>
              </a:rPr>
              <a:t>carrying capacity</a:t>
            </a:r>
            <a:r>
              <a:rPr lang="en-US" altLang="en-US" dirty="0">
                <a:solidFill>
                  <a:schemeClr val="accent2"/>
                </a:solidFill>
                <a:latin typeface="Times New Roman" panose="02020603050405020304" pitchFamily="18" charset="0"/>
              </a:rPr>
              <a:t> of smolts is related to stream length and general estimate of </a:t>
            </a:r>
            <a:r>
              <a:rPr lang="en-US" altLang="en-US" dirty="0">
                <a:solidFill>
                  <a:srgbClr val="FF0066"/>
                </a:solidFill>
                <a:latin typeface="Times New Roman" panose="02020603050405020304" pitchFamily="18" charset="0"/>
                <a:sym typeface="Symbol" panose="05050102010706020507" pitchFamily="18" charset="2"/>
              </a:rPr>
              <a:t> =</a:t>
            </a:r>
            <a:r>
              <a:rPr lang="en-US" altLang="en-US" dirty="0">
                <a:solidFill>
                  <a:schemeClr val="accent2"/>
                </a:solidFill>
                <a:latin typeface="Times New Roman" panose="02020603050405020304" pitchFamily="18" charset="0"/>
              </a:rPr>
              <a:t> 42.5 smolts per </a:t>
            </a:r>
            <a:r>
              <a:rPr lang="en-US" altLang="en-US" dirty="0" err="1">
                <a:solidFill>
                  <a:schemeClr val="accent2"/>
                </a:solidFill>
                <a:latin typeface="Times New Roman" panose="02020603050405020304" pitchFamily="18" charset="0"/>
              </a:rPr>
              <a:t>spawner</a:t>
            </a:r>
            <a:endParaRPr lang="en-US" altLang="en-US" dirty="0">
              <a:solidFill>
                <a:schemeClr val="accent2"/>
              </a:solidFill>
              <a:latin typeface="Times New Roman" panose="02020603050405020304" pitchFamily="18" charset="0"/>
            </a:endParaRPr>
          </a:p>
        </p:txBody>
      </p:sp>
      <p:sp>
        <p:nvSpPr>
          <p:cNvPr id="24582" name="Text Box 4">
            <a:extLst>
              <a:ext uri="{FF2B5EF4-FFF2-40B4-BE49-F238E27FC236}">
                <a16:creationId xmlns:a16="http://schemas.microsoft.com/office/drawing/2014/main" id="{FEEB8EFD-799E-43BF-8ED6-3E0065365686}"/>
              </a:ext>
            </a:extLst>
          </p:cNvPr>
          <p:cNvSpPr txBox="1">
            <a:spLocks noChangeArrowheads="1"/>
          </p:cNvSpPr>
          <p:nvPr/>
        </p:nvSpPr>
        <p:spPr bwMode="auto">
          <a:xfrm>
            <a:off x="250165" y="5231249"/>
            <a:ext cx="3597274"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latin typeface="Times New Roman" panose="02020603050405020304" pitchFamily="18" charset="0"/>
              </a:rPr>
              <a:t>Bradford, M.J. et al. 1997. Empirical review of </a:t>
            </a:r>
            <a:r>
              <a:rPr lang="en-US" altLang="en-US" sz="1000" dirty="0" err="1">
                <a:latin typeface="Times New Roman" panose="02020603050405020304" pitchFamily="18" charset="0"/>
              </a:rPr>
              <a:t>coho</a:t>
            </a:r>
            <a:r>
              <a:rPr lang="en-US" altLang="en-US" sz="1000" dirty="0">
                <a:latin typeface="Times New Roman" panose="02020603050405020304" pitchFamily="18" charset="0"/>
              </a:rPr>
              <a:t> salmon smolt abundance and the prediction of smolt  production at the regional level. Trans. Am. Fish. Soc. 126:49-64.</a:t>
            </a:r>
          </a:p>
          <a:p>
            <a:pPr eaLnBrk="1" hangingPunct="1"/>
            <a:endParaRPr lang="en-US" altLang="en-US" sz="1000" dirty="0">
              <a:latin typeface="Times New Roman" panose="02020603050405020304" pitchFamily="18" charset="0"/>
            </a:endParaRPr>
          </a:p>
          <a:p>
            <a:pPr eaLnBrk="1" hangingPunct="1"/>
            <a:r>
              <a:rPr lang="en-US" altLang="en-US" sz="1000" dirty="0">
                <a:latin typeface="Times New Roman" panose="02020603050405020304" pitchFamily="18" charset="0"/>
              </a:rPr>
              <a:t>Bradford, M.J. et al. 2000. Reference points for </a:t>
            </a:r>
            <a:r>
              <a:rPr lang="en-US" altLang="en-US" sz="1000" dirty="0" err="1">
                <a:latin typeface="Times New Roman" panose="02020603050405020304" pitchFamily="18" charset="0"/>
              </a:rPr>
              <a:t>coho</a:t>
            </a:r>
            <a:r>
              <a:rPr lang="en-US" altLang="en-US" sz="1000" dirty="0">
                <a:latin typeface="Times New Roman" panose="02020603050405020304" pitchFamily="18" charset="0"/>
              </a:rPr>
              <a:t> salmon (</a:t>
            </a:r>
            <a:r>
              <a:rPr lang="en-US" altLang="en-US" sz="1000" i="1" dirty="0">
                <a:latin typeface="Times New Roman" panose="02020603050405020304" pitchFamily="18" charset="0"/>
              </a:rPr>
              <a:t>Oncorhynchus kisutch</a:t>
            </a:r>
            <a:r>
              <a:rPr lang="en-US" altLang="en-US" sz="1000" dirty="0">
                <a:latin typeface="Times New Roman" panose="02020603050405020304" pitchFamily="18" charset="0"/>
              </a:rPr>
              <a:t>) harvest rates and escapement goals based on freshwater production. Can. J. Fish. </a:t>
            </a:r>
            <a:r>
              <a:rPr lang="en-US" altLang="en-US" sz="1000" dirty="0" err="1">
                <a:latin typeface="Times New Roman" panose="02020603050405020304" pitchFamily="18" charset="0"/>
              </a:rPr>
              <a:t>Aquat</a:t>
            </a:r>
            <a:r>
              <a:rPr lang="en-US" altLang="en-US" sz="1000" dirty="0">
                <a:latin typeface="Times New Roman" panose="02020603050405020304" pitchFamily="18" charset="0"/>
              </a:rPr>
              <a:t>. Sci. 57:677-686.</a:t>
            </a:r>
          </a:p>
        </p:txBody>
      </p:sp>
      <p:sp>
        <p:nvSpPr>
          <p:cNvPr id="24584" name="Rectangle 6">
            <a:extLst>
              <a:ext uri="{FF2B5EF4-FFF2-40B4-BE49-F238E27FC236}">
                <a16:creationId xmlns:a16="http://schemas.microsoft.com/office/drawing/2014/main" id="{310AAAF0-6ED1-4AF7-BA29-5D220F6F3C2B}"/>
              </a:ext>
            </a:extLst>
          </p:cNvPr>
          <p:cNvSpPr>
            <a:spLocks noChangeArrowheads="1"/>
          </p:cNvSpPr>
          <p:nvPr/>
        </p:nvSpPr>
        <p:spPr bwMode="auto">
          <a:xfrm>
            <a:off x="31956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4588" name="Picture 10" descr="Bradford97a">
            <a:extLst>
              <a:ext uri="{FF2B5EF4-FFF2-40B4-BE49-F238E27FC236}">
                <a16:creationId xmlns:a16="http://schemas.microsoft.com/office/drawing/2014/main" id="{226EC66B-85AD-4538-9F88-A349047002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468"/>
          <a:stretch/>
        </p:blipFill>
        <p:spPr bwMode="auto">
          <a:xfrm>
            <a:off x="5780710" y="2133600"/>
            <a:ext cx="2954605" cy="203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3">
            <a:extLst>
              <a:ext uri="{FF2B5EF4-FFF2-40B4-BE49-F238E27FC236}">
                <a16:creationId xmlns:a16="http://schemas.microsoft.com/office/drawing/2014/main" id="{3E4C5123-E80C-46B6-B03D-666485BCE455}"/>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 name="Picture 8">
            <a:extLst>
              <a:ext uri="{FF2B5EF4-FFF2-40B4-BE49-F238E27FC236}">
                <a16:creationId xmlns:a16="http://schemas.microsoft.com/office/drawing/2014/main" id="{2A65AED7-7A7E-4F63-A199-5EAF8C45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285" y="4136401"/>
            <a:ext cx="2715515" cy="215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8">
            <a:extLst>
              <a:ext uri="{FF2B5EF4-FFF2-40B4-BE49-F238E27FC236}">
                <a16:creationId xmlns:a16="http://schemas.microsoft.com/office/drawing/2014/main" id="{C49E93A8-B158-4130-B9CB-87B955CDBA1D}"/>
              </a:ext>
            </a:extLst>
          </p:cNvPr>
          <p:cNvSpPr txBox="1">
            <a:spLocks noChangeArrowheads="1"/>
          </p:cNvSpPr>
          <p:nvPr/>
        </p:nvSpPr>
        <p:spPr bwMode="auto">
          <a:xfrm>
            <a:off x="406509" y="2425988"/>
            <a:ext cx="5156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rPr>
              <a:t>Using biological reference points equations from hockey stick model estimate S</a:t>
            </a:r>
            <a:r>
              <a:rPr lang="en-US" altLang="en-US" sz="2000" baseline="-25000" dirty="0">
                <a:latin typeface="Times New Roman" panose="02020603050405020304" pitchFamily="18" charset="0"/>
              </a:rPr>
              <a:t>MSY</a:t>
            </a:r>
            <a:r>
              <a:rPr lang="en-US" altLang="en-US" sz="2000" dirty="0">
                <a:latin typeface="Times New Roman" panose="02020603050405020304" pitchFamily="18" charset="0"/>
              </a:rPr>
              <a:t>	</a:t>
            </a:r>
          </a:p>
        </p:txBody>
      </p:sp>
      <p:sp>
        <p:nvSpPr>
          <p:cNvPr id="13" name="Text Box 3">
            <a:extLst>
              <a:ext uri="{FF2B5EF4-FFF2-40B4-BE49-F238E27FC236}">
                <a16:creationId xmlns:a16="http://schemas.microsoft.com/office/drawing/2014/main" id="{018F6C0C-107B-417E-932E-EF02897DE18C}"/>
              </a:ext>
            </a:extLst>
          </p:cNvPr>
          <p:cNvSpPr txBox="1">
            <a:spLocks noChangeArrowheads="1"/>
          </p:cNvSpPr>
          <p:nvPr/>
        </p:nvSpPr>
        <p:spPr bwMode="auto">
          <a:xfrm>
            <a:off x="457200" y="3315151"/>
            <a:ext cx="53862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dirty="0">
                <a:latin typeface="Times New Roman" panose="02020603050405020304" pitchFamily="18" charset="0"/>
              </a:rPr>
              <a:t>Questions</a:t>
            </a:r>
            <a:r>
              <a:rPr lang="en-US" altLang="en-US" dirty="0">
                <a:latin typeface="Times New Roman" panose="02020603050405020304" pitchFamily="18" charset="0"/>
              </a:rPr>
              <a:t>:</a:t>
            </a:r>
          </a:p>
          <a:p>
            <a:pPr marL="457200" indent="-169863" eaLnBrk="1" hangingPunct="1">
              <a:spcAft>
                <a:spcPts val="600"/>
              </a:spcAft>
              <a:buFont typeface="Arial" panose="020B0604020202020204" pitchFamily="34" charset="0"/>
              <a:buChar char="•"/>
            </a:pPr>
            <a:r>
              <a:rPr lang="en-US" altLang="en-US" dirty="0">
                <a:latin typeface="Times New Roman" panose="02020603050405020304" pitchFamily="18" charset="0"/>
              </a:rPr>
              <a:t>Will an escapement goal that max. smolt production also max. yields?</a:t>
            </a:r>
            <a:endParaRPr lang="en-US" altLang="en-US" sz="800" dirty="0">
              <a:latin typeface="Times New Roman" panose="02020603050405020304" pitchFamily="18" charset="0"/>
            </a:endParaRPr>
          </a:p>
          <a:p>
            <a:pPr marL="457200" indent="-169863" eaLnBrk="1" hangingPunct="1">
              <a:spcAft>
                <a:spcPts val="600"/>
              </a:spcAft>
              <a:buFont typeface="Arial" panose="020B0604020202020204" pitchFamily="34" charset="0"/>
              <a:buChar char="•"/>
            </a:pPr>
            <a:r>
              <a:rPr lang="en-US" altLang="en-US" dirty="0">
                <a:latin typeface="Times New Roman" panose="02020603050405020304" pitchFamily="18" charset="0"/>
              </a:rPr>
              <a:t>Is there “overcompensation”? </a:t>
            </a:r>
          </a:p>
          <a:p>
            <a:pPr marL="457200" indent="-169863" eaLnBrk="1" hangingPunct="1">
              <a:buFont typeface="Arial" panose="020B0604020202020204" pitchFamily="34" charset="0"/>
              <a:buChar char="•"/>
            </a:pPr>
            <a:r>
              <a:rPr lang="en-US" altLang="en-US" dirty="0">
                <a:latin typeface="Times New Roman" panose="02020603050405020304" pitchFamily="18" charset="0"/>
              </a:rPr>
              <a:t>Would an SEG be defensible?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4492</TotalTime>
  <Words>5947</Words>
  <Application>Microsoft Office PowerPoint</Application>
  <PresentationFormat>On-screen Show (4:3)</PresentationFormat>
  <Paragraphs>804</Paragraphs>
  <Slides>34</Slides>
  <Notes>34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1" baseType="lpstr">
      <vt:lpstr>Arial</vt:lpstr>
      <vt:lpstr>Cambria Math</vt:lpstr>
      <vt:lpstr>Times New Roman</vt:lpstr>
      <vt:lpstr>Wingdings</vt:lpstr>
      <vt:lpstr>Default Design</vt:lpstr>
      <vt:lpstr>Equation</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 CLARK</dc:creator>
  <cp:lastModifiedBy>Munro, Andrew R (DFG)</cp:lastModifiedBy>
  <cp:revision>276</cp:revision>
  <cp:lastPrinted>2019-09-17T22:29:34Z</cp:lastPrinted>
  <dcterms:created xsi:type="dcterms:W3CDTF">2006-09-11T23:18:42Z</dcterms:created>
  <dcterms:modified xsi:type="dcterms:W3CDTF">2019-09-27T23:19:23Z</dcterms:modified>
</cp:coreProperties>
</file>