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8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9E30-30EC-4A08-90BC-961C4CA9D4C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F25A-13E0-48CE-9E5E-4A35065C0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353" b="1"/>
          <a:stretch/>
        </p:blipFill>
        <p:spPr>
          <a:xfrm>
            <a:off x="3524250" y="3209925"/>
            <a:ext cx="7500937" cy="308327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48826"/>
              </p:ext>
            </p:extLst>
          </p:nvPr>
        </p:nvGraphicFramePr>
        <p:xfrm>
          <a:off x="520700" y="103534"/>
          <a:ext cx="2298700" cy="637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862"/>
                <a:gridCol w="988976"/>
                <a:gridCol w="654862"/>
              </a:tblGrid>
              <a:tr h="15769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Escapement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67,553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251,110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201,161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554,162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110,369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466,173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51,273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152,649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234,821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214,841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134,853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93,342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255,794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779,754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233,578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701,566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74,003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227,033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142,360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344,179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95,805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493,692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452,892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988,764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312,699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1,010,999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39,851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1,147,980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210,601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1,380,189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204,190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383,623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832,093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5,995,149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520,303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4,351,924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611,588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3,236,089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734,040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1,513,725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551,272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1,846,153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3,669,136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1,210,266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1,118,873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1,976,757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664,580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1,335,148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446,845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1,548,738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655,739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761,247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551,319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1,416,870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1,095,241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2,092,574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429,182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1,905,456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2,557,339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567,863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1,398,722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752,513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1,189,247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7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563,334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425,915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38650" y="366058"/>
            <a:ext cx="5162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Nushagak</a:t>
            </a:r>
            <a:r>
              <a:rPr lang="en-US" sz="3200" dirty="0" smtClean="0"/>
              <a:t> River Sockeye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583882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51 brood years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1925" y="1064716"/>
            <a:ext cx="7053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	</a:t>
            </a:r>
            <a:r>
              <a:rPr lang="en-US" dirty="0" smtClean="0">
                <a:solidFill>
                  <a:schemeClr val="dk1"/>
                </a:solidFill>
              </a:rPr>
              <a:t>S and R, 1959-2009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Method</a:t>
            </a:r>
            <a:r>
              <a:rPr lang="en-US" dirty="0" smtClean="0">
                <a:solidFill>
                  <a:schemeClr val="dk1"/>
                </a:solidFill>
              </a:rPr>
              <a:t>:  	SRA (Follow lab instructions)</a:t>
            </a:r>
          </a:p>
          <a:p>
            <a:endParaRPr lang="en-US" dirty="0" smtClean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Issue</a:t>
            </a:r>
            <a:r>
              <a:rPr lang="en-US" dirty="0" smtClean="0">
                <a:solidFill>
                  <a:schemeClr val="dk1"/>
                </a:solidFill>
              </a:rPr>
              <a:t>:		No easy way to get harvest rates</a:t>
            </a: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endParaRPr lang="en-US" dirty="0" smtClean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 smtClean="0">
                <a:solidFill>
                  <a:schemeClr val="dk1"/>
                </a:solidFill>
              </a:rPr>
              <a:t>More Info</a:t>
            </a:r>
            <a:r>
              <a:rPr lang="en-US" dirty="0" smtClean="0">
                <a:solidFill>
                  <a:schemeClr val="dk1"/>
                </a:solidFill>
              </a:rPr>
              <a:t>:	Erickson et al FMS 18-06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54577"/>
              </p:ext>
            </p:extLst>
          </p:nvPr>
        </p:nvGraphicFramePr>
        <p:xfrm>
          <a:off x="209549" y="68580"/>
          <a:ext cx="4995093" cy="672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371"/>
                <a:gridCol w="1271152"/>
                <a:gridCol w="572914"/>
                <a:gridCol w="572914"/>
                <a:gridCol w="572914"/>
                <a:gridCol w="572914"/>
                <a:gridCol w="572914"/>
              </a:tblGrid>
              <a:tr h="69602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Return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Year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Escapement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age.6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1978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1,535,690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23,791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1,410,720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997,108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11,827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1979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1,136,990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82,894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1,319,590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711,604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23,428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1,812,320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56,870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2,475,740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1,348,410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16,695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2,657,730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82,359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2,833,010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2,603,730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69,404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1,368,380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83,426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1,540,540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661,772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14,933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1,246,140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12,945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1,092,060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1,320,780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18,983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2,294,960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38,802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2,824,220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2,163,830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22,705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3,257,830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30,502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1,402,040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893,277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12,285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2,889,930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37,336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884,616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1,285,640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80,397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1,027,450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23,585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1,147,660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1,626,920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47,806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2,556,340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31,610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823,334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668,707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20,703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2,174,760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991,100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2,080,370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87,344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1,278,090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33,743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1,327,390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1,926,840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71,927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1,837,260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48,469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2,259,220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1,960,660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36,402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1,964,950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90,032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2,179,890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1,062,100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1,513,060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43,513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561,968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260,312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8,964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3,167,320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10,257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723,350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694,285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9,444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3,646,620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16,211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445,324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239,053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4,594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3,656,790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10,195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311,251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425,834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19,317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1,389,210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1,853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119,187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444,707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26,942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906,001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2,667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813,293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325,409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1999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1,059,030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17,812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899,584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615,662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8,291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490,083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16,091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758,033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221,234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494,043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92,552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2,461,590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2,942,250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133,202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1,209,290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67,433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1,040,400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885,875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48,423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1,189,040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37,218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1,126,580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1,108,010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35,982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1,370,590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20,281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889,988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608,397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9,410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2,638,440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36,446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1,025,360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277,701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2,606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3,838,210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57,604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1,242,620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1,204,610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54,058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1,890,930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133,712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1,148,650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679,462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44,663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1,863,290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65,180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1,728,480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1,958,250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84,081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1,489,330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22,323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1,342,120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1,416,490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24,889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1,364,600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29,118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989,220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1,181,900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41,805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2,068,170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19,539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765,527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988,419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32,817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2,061,000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39,142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1,562,990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1,612,540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72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2,796,590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25,860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1,980,710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1,911,090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11,876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1,586,040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1,907,500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69602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3,009,760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76925" y="409575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Yukon River Summer Chum</a:t>
            </a:r>
            <a:endParaRPr lang="en-US" sz="2800" dirty="0" smtClean="0"/>
          </a:p>
          <a:p>
            <a:pPr algn="ctr"/>
            <a:r>
              <a:rPr lang="en-US" sz="2800" dirty="0" smtClean="0"/>
              <a:t>1978-2017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05450" y="17208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</a:t>
            </a:r>
            <a:r>
              <a:rPr lang="en-US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Brood table by</a:t>
            </a:r>
            <a:r>
              <a:rPr lang="en-US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age</a:t>
            </a: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endParaRPr 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 smtClean="0">
                <a:solidFill>
                  <a:schemeClr val="dk1"/>
                </a:solidFill>
              </a:rPr>
              <a:t>Method</a:t>
            </a:r>
            <a:r>
              <a:rPr lang="en-US" dirty="0" smtClean="0">
                <a:solidFill>
                  <a:schemeClr val="dk1"/>
                </a:solidFill>
              </a:rPr>
              <a:t>:	Complete table, conduct SRA as before</a:t>
            </a:r>
          </a:p>
          <a:p>
            <a:pPr lvl="0">
              <a:defRPr/>
            </a:pPr>
            <a:r>
              <a:rPr lang="en-US" dirty="0" smtClean="0">
                <a:solidFill>
                  <a:schemeClr val="dk1"/>
                </a:solidFill>
              </a:rPr>
              <a:t>		Undo brood table to </a:t>
            </a:r>
            <a:r>
              <a:rPr lang="en-US" dirty="0">
                <a:solidFill>
                  <a:schemeClr val="dk1"/>
                </a:solidFill>
              </a:rPr>
              <a:t>get </a:t>
            </a:r>
            <a:r>
              <a:rPr lang="en-US" dirty="0" smtClean="0">
                <a:solidFill>
                  <a:schemeClr val="dk1"/>
                </a:solidFill>
              </a:rPr>
              <a:t>harvest rates</a:t>
            </a:r>
            <a:endParaRPr lang="en-US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Issue</a:t>
            </a:r>
            <a:r>
              <a:rPr lang="en-US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	Note that S and R were not directly estimated;</a:t>
            </a:r>
            <a:r>
              <a:rPr lang="en-US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baseline="0" dirty="0">
                <a:solidFill>
                  <a:schemeClr val="dk1"/>
                </a:solidFill>
              </a:rPr>
              <a:t>	</a:t>
            </a:r>
            <a:r>
              <a:rPr lang="en-US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they were reconstructed from historical data using </a:t>
            </a:r>
          </a:p>
          <a:p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multiple information sources.  Some escapements</a:t>
            </a:r>
          </a:p>
          <a:p>
            <a:r>
              <a:rPr lang="en-US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	have measurement error CVs of 0.30</a:t>
            </a:r>
          </a:p>
          <a:p>
            <a:endParaRPr lang="en-US" baseline="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b="1" dirty="0" smtClean="0">
                <a:solidFill>
                  <a:schemeClr val="dk1"/>
                </a:solidFill>
              </a:rPr>
              <a:t>More Info</a:t>
            </a:r>
            <a:r>
              <a:rPr lang="en-US" dirty="0" smtClean="0">
                <a:solidFill>
                  <a:schemeClr val="dk1"/>
                </a:solidFill>
              </a:rPr>
              <a:t>:  </a:t>
            </a:r>
            <a:r>
              <a:rPr lang="en-US" dirty="0" err="1" smtClean="0">
                <a:solidFill>
                  <a:schemeClr val="dk1"/>
                </a:solidFill>
              </a:rPr>
              <a:t>Hamachan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and </a:t>
            </a:r>
            <a:r>
              <a:rPr lang="en-US" dirty="0" err="1">
                <a:solidFill>
                  <a:schemeClr val="dk1"/>
                </a:solidFill>
              </a:rPr>
              <a:t>Conitz</a:t>
            </a:r>
            <a:r>
              <a:rPr lang="en-US" dirty="0">
                <a:solidFill>
                  <a:schemeClr val="dk1"/>
                </a:solidFill>
              </a:rPr>
              <a:t> FMS </a:t>
            </a:r>
            <a:r>
              <a:rPr lang="en-US" dirty="0" smtClean="0">
                <a:solidFill>
                  <a:schemeClr val="dk1"/>
                </a:solidFill>
              </a:rPr>
              <a:t>15-07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76925" y="409575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Kasilof</a:t>
            </a:r>
            <a:r>
              <a:rPr lang="en-US" sz="3200" dirty="0" smtClean="0"/>
              <a:t> River Sockeye</a:t>
            </a:r>
          </a:p>
          <a:p>
            <a:pPr algn="ctr"/>
            <a:r>
              <a:rPr lang="en-US" sz="2800" dirty="0" smtClean="0"/>
              <a:t>1968-2018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16185"/>
              </p:ext>
            </p:extLst>
          </p:nvPr>
        </p:nvGraphicFramePr>
        <p:xfrm>
          <a:off x="-19" y="-7"/>
          <a:ext cx="6264308" cy="7269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242"/>
                <a:gridCol w="666940"/>
                <a:gridCol w="375509"/>
                <a:gridCol w="375509"/>
                <a:gridCol w="375509"/>
                <a:gridCol w="375509"/>
                <a:gridCol w="375509"/>
                <a:gridCol w="258522"/>
                <a:gridCol w="492496"/>
                <a:gridCol w="517154"/>
                <a:gridCol w="233864"/>
                <a:gridCol w="366211"/>
                <a:gridCol w="384807"/>
                <a:gridCol w="375509"/>
                <a:gridCol w="375509"/>
                <a:gridCol w="375509"/>
              </a:tblGrid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Brood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Adult 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Escapement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90,958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46,964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91,887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115,486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86,418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1973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40,880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14,079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71,540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85,255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6,389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2,588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48,884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36,811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8,744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69,392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142,058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115,995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107,438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101,308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51,297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158,410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119,001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103,393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114,377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49,258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119,165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206,299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176,558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38,748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38,332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155,527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180,735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80,966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34,636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4,521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188,314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246,019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111,456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20,631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16,890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262,271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149,225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368,132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33,934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184,204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172,123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358,492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41,369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215,730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407,690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364,997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104,687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46,809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238,413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264,207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204,991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112,060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53,408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512,827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854,061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485,118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258,171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2,937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52,479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283,054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529,984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679,270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220,031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3,504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71,144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256,707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348,596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345,805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266,602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95,613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204,336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255,882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353,642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239,227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141,028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2,489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164,952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62,021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163,788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252,891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147,663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101,750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123,311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1,476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90,632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233,646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232,645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189,244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49,795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188,819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159,892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330,225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248,546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150,016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151,801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63,863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197,694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173,302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174,387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218,826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147,703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189,085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145,680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133,336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202,428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222,798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110,369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174,950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113,166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264,511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185,940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414,977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205,588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68,223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263,780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145,659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453,802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122,402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102,874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259,045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195,201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155,518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125,775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51,892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1999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312,481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237,182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297,531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196,873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92,168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263,631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208,276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190,926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56,162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74,041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318,735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217,593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377,605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109,373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235,732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1,542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206,816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4,941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279,338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118,996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53,153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353,526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2,972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279,767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264,189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248,417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65,542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523,653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614,279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224,666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511,584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65,365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360,065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4,747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420,057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468,763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191,547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139,448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389,645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10,152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663,235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573,939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515,285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109,599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365,184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517,851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292,890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222,994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114,216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327,018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5,672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622,458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2,836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603,710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282,320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58,449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326,283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128,287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24,088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501,436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298,674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142,431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295,265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1,719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8,596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226,513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12,034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255,738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58,286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245,721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11,741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110,448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21,782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249,075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207,535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209,155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374,523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42,815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215,278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28,080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66,847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237,982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41,424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489,654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1,906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19,460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346,060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11,636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268,221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318,776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37,013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440,192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18,970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467,313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29,448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324,152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227,315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31,544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470,677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2,232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5,522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246,611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12,219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409,452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415,209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83,653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239,981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7,664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143,497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97,688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188,641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32,518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358,724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22,034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284,613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32,073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152,743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191,458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117,098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58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388,009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4,649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368,806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9,001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73,061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242,906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4,579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56771" y="0"/>
            <a:ext cx="1096886" cy="7269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05450" y="28904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	</a:t>
            </a:r>
            <a:r>
              <a:rPr lang="en-US" dirty="0" smtClean="0">
                <a:solidFill>
                  <a:schemeClr val="dk1"/>
                </a:solidFill>
              </a:rPr>
              <a:t>Annual r</a:t>
            </a:r>
            <a:r>
              <a:rPr lang="en-US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un by</a:t>
            </a:r>
            <a:r>
              <a:rPr lang="en-US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age, escapement, harvest</a:t>
            </a:r>
          </a:p>
          <a:p>
            <a:endParaRPr lang="en-US" baseline="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b="1" dirty="0" smtClean="0">
                <a:solidFill>
                  <a:schemeClr val="dk1"/>
                </a:solidFill>
              </a:rPr>
              <a:t>Method</a:t>
            </a:r>
            <a:r>
              <a:rPr lang="en-US" dirty="0" smtClean="0">
                <a:solidFill>
                  <a:schemeClr val="dk1"/>
                </a:solidFill>
              </a:rPr>
              <a:t>: 		Construct brood table</a:t>
            </a:r>
          </a:p>
          <a:p>
            <a:pPr lvl="0">
              <a:defRPr/>
            </a:pPr>
            <a:endParaRPr lang="en-US" dirty="0" smtClean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 smtClean="0">
                <a:solidFill>
                  <a:schemeClr val="dk1"/>
                </a:solidFill>
              </a:rPr>
              <a:t>More Info</a:t>
            </a:r>
            <a:r>
              <a:rPr lang="en-US" dirty="0" smtClean="0">
                <a:solidFill>
                  <a:schemeClr val="dk1"/>
                </a:solidFill>
              </a:rPr>
              <a:t>:	Erickson et al FMS 17-03</a:t>
            </a:r>
          </a:p>
          <a:p>
            <a:pPr lvl="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7493" y="1400970"/>
            <a:ext cx="516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McNeil River Chum</a:t>
            </a:r>
          </a:p>
          <a:p>
            <a:pPr algn="ctr"/>
            <a:r>
              <a:rPr lang="en-US" sz="2800" dirty="0" smtClean="0"/>
              <a:t>1976-2018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67412"/>
              </p:ext>
            </p:extLst>
          </p:nvPr>
        </p:nvGraphicFramePr>
        <p:xfrm>
          <a:off x="0" y="0"/>
          <a:ext cx="2158408" cy="6868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895"/>
                <a:gridCol w="928618"/>
                <a:gridCol w="614895"/>
              </a:tblGrid>
              <a:tr h="152167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FishTicket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62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Escapement</a:t>
                      </a:r>
                      <a:r>
                        <a:rPr lang="en-US" sz="900" u="none" strike="noStrike" baseline="30000">
                          <a:effectLst/>
                        </a:rPr>
                        <a:t>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Harvest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109.1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52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29634"/>
              </p:ext>
            </p:extLst>
          </p:nvPr>
        </p:nvGraphicFramePr>
        <p:xfrm>
          <a:off x="2241993" y="14355"/>
          <a:ext cx="2095500" cy="565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</a:tblGrid>
              <a:tr h="18415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Pooled Scale Age Counts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598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2670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</a:t>
                      </a:r>
                      <a:endParaRPr lang="en-US" sz="1100" b="0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2883605" y="3077166"/>
            <a:ext cx="8710788" cy="326871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Annual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AUC estimates of e</a:t>
            </a:r>
            <a:r>
              <a:rPr lang="en-US" sz="1600" dirty="0">
                <a:solidFill>
                  <a:schemeClr val="dk1"/>
                </a:solidFill>
                <a:effectLst/>
              </a:rPr>
              <a:t>scapement from aerial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surveys (</a:t>
            </a:r>
            <a:r>
              <a:rPr lang="en-US" sz="1600" dirty="0">
                <a:solidFill>
                  <a:schemeClr val="dk1"/>
                </a:solidFill>
                <a:effectLst/>
              </a:rPr>
              <a:t>combined with ground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 surveys?)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dk1"/>
                </a:solidFill>
                <a:effectLst/>
              </a:rPr>
              <a:t>	Annual harvests (U</a:t>
            </a:r>
            <a:r>
              <a:rPr lang="en-US" sz="1600" dirty="0">
                <a:solidFill>
                  <a:schemeClr val="dk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dk1"/>
                </a:solidFill>
                <a:effectLst/>
              </a:rPr>
              <a:t>ave</a:t>
            </a:r>
            <a:r>
              <a:rPr lang="en-US" sz="1600" dirty="0">
                <a:solidFill>
                  <a:schemeClr val="dk1"/>
                </a:solidFill>
                <a:effectLst/>
              </a:rPr>
              <a:t> 37% 1976-1988 but near zero thereafter)</a:t>
            </a:r>
            <a:endParaRPr lang="en-US" sz="1600" dirty="0"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Pooled estimate of average age comp from 10 years of data (n = 3400)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endParaRPr lang="en-US" sz="1600" dirty="0" smtClean="0">
              <a:solidFill>
                <a:schemeClr val="dk1"/>
              </a:solidFill>
              <a:effectLst/>
            </a:endParaRPr>
          </a:p>
          <a:p>
            <a:r>
              <a:rPr lang="en-US" sz="1600" b="1" dirty="0" smtClean="0">
                <a:solidFill>
                  <a:schemeClr val="dk1"/>
                </a:solidFill>
                <a:effectLst/>
              </a:rPr>
              <a:t>Issues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:	</a:t>
            </a:r>
            <a:r>
              <a:rPr lang="en-US" sz="1600" dirty="0"/>
              <a:t>Complications due to bear predation </a:t>
            </a:r>
            <a:endParaRPr lang="en-US" sz="1600" dirty="0" smtClean="0"/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Productivity has declined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Stock of management concern declared 2016</a:t>
            </a:r>
            <a:endParaRPr lang="en-US" sz="1600" dirty="0">
              <a:solidFill>
                <a:schemeClr val="dk1"/>
              </a:solidFill>
              <a:effectLst/>
            </a:endParaRP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  <a:endParaRPr lang="en-US" sz="1600" dirty="0" smtClean="0">
              <a:solidFill>
                <a:schemeClr val="dk1"/>
              </a:solidFill>
              <a:effectLst/>
            </a:endParaRPr>
          </a:p>
          <a:p>
            <a:r>
              <a:rPr lang="en-US" sz="1600" b="1" dirty="0" smtClean="0"/>
              <a:t>Method</a:t>
            </a:r>
            <a:r>
              <a:rPr lang="en-US" sz="1600" dirty="0" smtClean="0"/>
              <a:t>:	</a:t>
            </a:r>
            <a:r>
              <a:rPr lang="en-US" sz="1600" dirty="0"/>
              <a:t>C</a:t>
            </a:r>
            <a:r>
              <a:rPr lang="en-US" sz="1600" dirty="0" smtClean="0"/>
              <a:t>onstruct brood table from pooled scale age data</a:t>
            </a:r>
          </a:p>
          <a:p>
            <a:r>
              <a:rPr lang="en-US" sz="160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Conduct SRA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Compare with percentile method SEGs</a:t>
            </a:r>
          </a:p>
          <a:p>
            <a:endParaRPr lang="en-US" sz="1600" dirty="0"/>
          </a:p>
          <a:p>
            <a:r>
              <a:rPr lang="en-US" sz="1600" b="1" dirty="0" smtClean="0"/>
              <a:t>More info</a:t>
            </a:r>
            <a:r>
              <a:rPr lang="en-US" sz="1600" dirty="0" smtClean="0"/>
              <a:t>:	Otis et al., 2016 SP16-12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>
              <a:solidFill>
                <a:schemeClr val="dk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0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" y="14508"/>
            <a:ext cx="7943850" cy="372427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2165120" y="3935813"/>
            <a:ext cx="9286522" cy="273079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dk1"/>
                </a:solidFill>
                <a:effectLst/>
              </a:rPr>
              <a:t>Data</a:t>
            </a:r>
            <a:r>
              <a:rPr lang="en-US" sz="1600" dirty="0">
                <a:solidFill>
                  <a:schemeClr val="dk1"/>
                </a:solidFill>
                <a:effectLst/>
              </a:rPr>
              <a:t>:	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Annual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AUC estimates of e</a:t>
            </a:r>
            <a:r>
              <a:rPr lang="en-US" sz="1600" dirty="0">
                <a:solidFill>
                  <a:schemeClr val="dk1"/>
                </a:solidFill>
                <a:effectLst/>
              </a:rPr>
              <a:t>scapement from 134 aerial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surveys across 8 districts. </a:t>
            </a:r>
            <a:endParaRPr lang="en-US" sz="1600" baseline="0" dirty="0" smtClean="0">
              <a:solidFill>
                <a:schemeClr val="dk1"/>
              </a:solidFill>
              <a:effectLst/>
            </a:endParaRPr>
          </a:p>
          <a:p>
            <a:r>
              <a:rPr lang="en-US" sz="1600" dirty="0"/>
              <a:t>	Sound-wide harvests , not by </a:t>
            </a:r>
            <a:r>
              <a:rPr lang="en-US" sz="1600" dirty="0" smtClean="0"/>
              <a:t>district</a:t>
            </a:r>
          </a:p>
          <a:p>
            <a:endParaRPr lang="en-US" sz="1600" dirty="0" smtClean="0"/>
          </a:p>
          <a:p>
            <a:r>
              <a:rPr lang="en-US" sz="1600" b="1" dirty="0" smtClean="0"/>
              <a:t>Issues</a:t>
            </a:r>
            <a:r>
              <a:rPr lang="en-US" sz="1600" dirty="0" smtClean="0"/>
              <a:t>:	Escapements are an index- they underestimate actual escapement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Notice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that harvests can be  &gt;10-fold larger than the escapement estimates</a:t>
            </a: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(Naive </a:t>
            </a:r>
            <a:r>
              <a:rPr lang="en-US" sz="1600" baseline="0" dirty="0">
                <a:solidFill>
                  <a:schemeClr val="dk1"/>
                </a:solidFill>
                <a:effectLst/>
              </a:rPr>
              <a:t>harvest rates 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exceed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 90%)</a:t>
            </a:r>
            <a:endParaRPr lang="en-US" sz="1600" baseline="0" dirty="0">
              <a:solidFill>
                <a:schemeClr val="dk1"/>
              </a:solidFill>
              <a:effectLst/>
            </a:endParaRPr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600" b="1" baseline="0" dirty="0" smtClean="0">
                <a:solidFill>
                  <a:schemeClr val="dk1"/>
                </a:solidFill>
                <a:effectLst/>
              </a:rPr>
              <a:t>Method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:	Sound wide SRA, separately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 for odd and even, 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allowing for underestimated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 escapements</a:t>
            </a:r>
            <a:endParaRPr lang="en-US" sz="1600" dirty="0" smtClean="0"/>
          </a:p>
          <a:p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Assume an 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expansion factor, conduct SRA, convert results to escapement index currency  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Assume different </a:t>
            </a:r>
            <a:r>
              <a:rPr lang="en-US" sz="1600" dirty="0" err="1" smtClean="0">
                <a:solidFill>
                  <a:schemeClr val="dk1"/>
                </a:solidFill>
                <a:effectLst/>
              </a:rPr>
              <a:t>xfactor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, repeat  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If results similar, they are robust to assumptions</a:t>
            </a:r>
            <a:endParaRPr lang="en-US" sz="1600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8357191" y="1275907"/>
            <a:ext cx="37532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</a:rPr>
              <a:t>Prince William Sound Pink Salmon </a:t>
            </a:r>
            <a:endParaRPr lang="en-US" sz="3200" dirty="0" smtClean="0">
              <a:solidFill>
                <a:schemeClr val="dk1"/>
              </a:solidFill>
            </a:endParaRPr>
          </a:p>
          <a:p>
            <a:pPr algn="ctr"/>
            <a:r>
              <a:rPr lang="en-US" sz="2800" dirty="0" smtClean="0">
                <a:solidFill>
                  <a:schemeClr val="dk1"/>
                </a:solidFill>
              </a:rPr>
              <a:t>1981-2015</a:t>
            </a:r>
          </a:p>
          <a:p>
            <a:pPr algn="ctr"/>
            <a:r>
              <a:rPr lang="en-US" sz="2400" dirty="0" err="1" smtClean="0">
                <a:solidFill>
                  <a:schemeClr val="dk1"/>
                </a:solidFill>
              </a:rPr>
              <a:t>Haught</a:t>
            </a:r>
            <a:r>
              <a:rPr lang="en-US" sz="2400" dirty="0" smtClean="0">
                <a:solidFill>
                  <a:schemeClr val="dk1"/>
                </a:solidFill>
              </a:rPr>
              <a:t> et al 2017 FMS17-10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4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29450" y="651660"/>
            <a:ext cx="51625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Unalakleet</a:t>
            </a:r>
            <a:r>
              <a:rPr lang="en-US" sz="2800" dirty="0" smtClean="0"/>
              <a:t> River Chinook</a:t>
            </a:r>
            <a:endParaRPr lang="en-US" sz="2400" dirty="0" smtClean="0"/>
          </a:p>
          <a:p>
            <a:pPr algn="ctr"/>
            <a:r>
              <a:rPr lang="en-US" sz="2400" dirty="0" smtClean="0"/>
              <a:t>1982-2019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536269" y="1754847"/>
            <a:ext cx="440409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Data:  	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T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ower counts North River 1984+	</a:t>
            </a:r>
          </a:p>
          <a:p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Weir </a:t>
            </a:r>
            <a:r>
              <a:rPr lang="en-US" sz="1600" baseline="0" dirty="0" err="1" smtClean="0">
                <a:solidFill>
                  <a:schemeClr val="dk1"/>
                </a:solidFill>
                <a:effectLst/>
              </a:rPr>
              <a:t>Unalakleet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 </a:t>
            </a:r>
            <a:r>
              <a:rPr lang="en-US" sz="1600" baseline="0" dirty="0" err="1" smtClean="0">
                <a:solidFill>
                  <a:schemeClr val="dk1"/>
                </a:solidFill>
                <a:effectLst/>
              </a:rPr>
              <a:t>mainstem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 2010</a:t>
            </a:r>
            <a:r>
              <a:rPr lang="en-US" sz="1600" dirty="0">
                <a:solidFill>
                  <a:schemeClr val="dk1"/>
                </a:solidFill>
              </a:rPr>
              <a:t>+</a:t>
            </a:r>
            <a:endParaRPr lang="en-US" sz="1600" baseline="0" dirty="0" smtClean="0">
              <a:solidFill>
                <a:schemeClr val="dk1"/>
              </a:solidFill>
              <a:effectLst/>
            </a:endParaRPr>
          </a:p>
          <a:p>
            <a:r>
              <a:rPr lang="en-US" sz="1600" baseline="0" dirty="0" smtClean="0">
                <a:solidFill>
                  <a:schemeClr val="dk1"/>
                </a:solidFill>
                <a:effectLst/>
              </a:rPr>
              <a:t> 	Tagging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 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North vs </a:t>
            </a:r>
            <a:r>
              <a:rPr lang="en-US" sz="1600" baseline="0" dirty="0" err="1" smtClean="0">
                <a:solidFill>
                  <a:schemeClr val="dk1"/>
                </a:solidFill>
                <a:effectLst/>
              </a:rPr>
              <a:t>mainstem</a:t>
            </a:r>
            <a:endParaRPr lang="en-US" sz="1600" baseline="0" dirty="0" smtClean="0">
              <a:solidFill>
                <a:schemeClr val="dk1"/>
              </a:solidFill>
              <a:effectLst/>
            </a:endParaRPr>
          </a:p>
          <a:p>
            <a:r>
              <a:rPr lang="en-US" sz="1600" baseline="0" dirty="0" smtClean="0">
                <a:solidFill>
                  <a:schemeClr val="dk1"/>
                </a:solidFill>
                <a:effectLst/>
              </a:rPr>
              <a:t>	CPUE </a:t>
            </a:r>
            <a:r>
              <a:rPr lang="en-US" sz="1600" baseline="0" dirty="0" err="1" smtClean="0">
                <a:solidFill>
                  <a:schemeClr val="dk1"/>
                </a:solidFill>
                <a:effectLst/>
              </a:rPr>
              <a:t>comm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 fishery (</a:t>
            </a:r>
            <a:r>
              <a:rPr lang="en-US" sz="1600" baseline="0" dirty="0" err="1" smtClean="0">
                <a:solidFill>
                  <a:schemeClr val="dk1"/>
                </a:solidFill>
                <a:effectLst/>
              </a:rPr>
              <a:t>abund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 index)</a:t>
            </a:r>
          </a:p>
          <a:p>
            <a:r>
              <a:rPr lang="en-US" sz="1600" baseline="0" dirty="0" smtClean="0">
                <a:solidFill>
                  <a:schemeClr val="dk1"/>
                </a:solidFill>
                <a:effectLst/>
              </a:rPr>
              <a:t>	Aerial surveys</a:t>
            </a:r>
            <a:r>
              <a:rPr lang="en-US" sz="1600" dirty="0" smtClean="0">
                <a:solidFill>
                  <a:schemeClr val="dk1"/>
                </a:solidFill>
                <a:effectLst/>
              </a:rPr>
              <a:t> (spotty)</a:t>
            </a:r>
            <a:r>
              <a:rPr lang="en-US" sz="1400" baseline="0" dirty="0" smtClean="0">
                <a:solidFill>
                  <a:schemeClr val="dk1"/>
                </a:solidFill>
                <a:effectLst/>
              </a:rPr>
              <a:t>	</a:t>
            </a:r>
          </a:p>
          <a:p>
            <a:r>
              <a:rPr lang="en-US" sz="1400" baseline="0" dirty="0" smtClean="0">
                <a:solidFill>
                  <a:schemeClr val="dk1"/>
                </a:solidFill>
                <a:effectLst/>
              </a:rPr>
              <a:t>	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Scale sample ages (</a:t>
            </a:r>
            <a:r>
              <a:rPr lang="en-US" sz="1600" baseline="0" dirty="0" err="1" smtClean="0">
                <a:solidFill>
                  <a:schemeClr val="dk1"/>
                </a:solidFill>
                <a:effectLst/>
              </a:rPr>
              <a:t>testfish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smtClean="0">
                <a:solidFill>
                  <a:schemeClr val="dk1"/>
                </a:solidFill>
              </a:rPr>
              <a:t>‘85-’10)</a:t>
            </a:r>
            <a:r>
              <a:rPr lang="en-US" sz="1400" baseline="0" dirty="0" smtClean="0">
                <a:solidFill>
                  <a:schemeClr val="dk1"/>
                </a:solidFill>
                <a:effectLst/>
              </a:rPr>
              <a:t>	</a:t>
            </a:r>
          </a:p>
          <a:p>
            <a:endParaRPr lang="en-US" b="1" dirty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Issue:	</a:t>
            </a:r>
            <a:r>
              <a:rPr lang="en-US" sz="1600" dirty="0" smtClean="0">
                <a:solidFill>
                  <a:schemeClr val="dk1"/>
                </a:solidFill>
              </a:rPr>
              <a:t>Stock of concern since ???</a:t>
            </a:r>
            <a:endParaRPr lang="en-US" sz="1600" b="1" dirty="0" smtClean="0">
              <a:solidFill>
                <a:schemeClr val="dk1"/>
              </a:solidFill>
            </a:endParaRPr>
          </a:p>
          <a:p>
            <a:r>
              <a:rPr lang="en-US" sz="1600" b="1" dirty="0">
                <a:solidFill>
                  <a:schemeClr val="dk1"/>
                </a:solidFill>
              </a:rPr>
              <a:t>	</a:t>
            </a:r>
            <a:r>
              <a:rPr lang="en-US" sz="1600" dirty="0" smtClean="0">
                <a:solidFill>
                  <a:schemeClr val="dk1"/>
                </a:solidFill>
              </a:rPr>
              <a:t>Percentile goal okay?</a:t>
            </a:r>
          </a:p>
          <a:p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</a:rPr>
              <a:t>Harv</a:t>
            </a:r>
            <a:r>
              <a:rPr lang="en-US" sz="1600" dirty="0" smtClean="0">
                <a:solidFill>
                  <a:schemeClr val="dk1"/>
                </a:solidFill>
              </a:rPr>
              <a:t> rate poorly understood</a:t>
            </a:r>
          </a:p>
          <a:p>
            <a:endParaRPr lang="en-US" sz="1400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b="1" dirty="0" smtClean="0">
                <a:solidFill>
                  <a:schemeClr val="dk1"/>
                </a:solidFill>
              </a:rPr>
              <a:t>Method</a:t>
            </a:r>
            <a:r>
              <a:rPr lang="en-US" dirty="0" smtClean="0">
                <a:solidFill>
                  <a:schemeClr val="dk1"/>
                </a:solidFill>
              </a:rPr>
              <a:t>:	</a:t>
            </a:r>
            <a:r>
              <a:rPr lang="en-US" sz="1600" dirty="0" smtClean="0">
                <a:solidFill>
                  <a:schemeClr val="dk1"/>
                </a:solidFill>
              </a:rPr>
              <a:t>Reconstruct historical abundance</a:t>
            </a:r>
          </a:p>
          <a:p>
            <a:pPr lvl="0">
              <a:defRPr/>
            </a:pPr>
            <a:r>
              <a:rPr lang="en-US" sz="1600" baseline="0" dirty="0">
                <a:solidFill>
                  <a:schemeClr val="dk1"/>
                </a:solidFill>
                <a:effectLst/>
              </a:rPr>
              <a:t>	</a:t>
            </a:r>
            <a:r>
              <a:rPr lang="en-US" sz="1600" baseline="0" dirty="0" smtClean="0">
                <a:solidFill>
                  <a:schemeClr val="dk1"/>
                </a:solidFill>
                <a:effectLst/>
              </a:rPr>
              <a:t>Get approx. harvest rate</a:t>
            </a:r>
          </a:p>
          <a:p>
            <a:pPr lvl="0">
              <a:defRPr/>
            </a:pPr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dirty="0" smtClean="0">
                <a:solidFill>
                  <a:schemeClr val="dk1"/>
                </a:solidFill>
              </a:rPr>
              <a:t>Consider SRA</a:t>
            </a:r>
            <a:endParaRPr lang="en-US" sz="1600" baseline="0" dirty="0" smtClean="0">
              <a:solidFill>
                <a:schemeClr val="dk1"/>
              </a:solidFill>
              <a:effectLst/>
            </a:endParaRPr>
          </a:p>
          <a:p>
            <a:r>
              <a:rPr lang="en-US" baseline="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lvl="0">
              <a:defRPr/>
            </a:pPr>
            <a:r>
              <a:rPr lang="en-US" b="1" dirty="0" smtClean="0">
                <a:solidFill>
                  <a:schemeClr val="dk1"/>
                </a:solidFill>
              </a:rPr>
              <a:t>More </a:t>
            </a:r>
          </a:p>
          <a:p>
            <a:pPr lvl="0">
              <a:defRPr/>
            </a:pPr>
            <a:r>
              <a:rPr lang="en-US" b="1" dirty="0" smtClean="0">
                <a:solidFill>
                  <a:schemeClr val="dk1"/>
                </a:solidFill>
              </a:rPr>
              <a:t>Info</a:t>
            </a:r>
            <a:r>
              <a:rPr lang="en-US" dirty="0" smtClean="0">
                <a:solidFill>
                  <a:schemeClr val="dk1"/>
                </a:solidFill>
              </a:rPr>
              <a:t>:	</a:t>
            </a:r>
            <a:r>
              <a:rPr lang="en-US" sz="1600" dirty="0" smtClean="0">
                <a:solidFill>
                  <a:schemeClr val="dk1"/>
                </a:solidFill>
              </a:rPr>
              <a:t>Leon 2018 SP18-17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8" y="928103"/>
            <a:ext cx="70961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865691"/>
            <a:ext cx="7410450" cy="51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3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1383</Words>
  <Application>Microsoft Office PowerPoint</Application>
  <PresentationFormat>Widescreen</PresentationFormat>
  <Paragraphs>1412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fleischman</dc:creator>
  <cp:lastModifiedBy>steve fleischman</cp:lastModifiedBy>
  <cp:revision>17</cp:revision>
  <dcterms:created xsi:type="dcterms:W3CDTF">2019-09-24T03:36:34Z</dcterms:created>
  <dcterms:modified xsi:type="dcterms:W3CDTF">2019-09-24T07:38:31Z</dcterms:modified>
</cp:coreProperties>
</file>