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2" r:id="rId6"/>
    <p:sldId id="265" r:id="rId7"/>
    <p:sldId id="258" r:id="rId8"/>
    <p:sldId id="263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8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5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1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1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4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6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3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3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5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3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0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amachan.shinyapps.io/Spawner_Recru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3353" b="1"/>
          <a:stretch/>
        </p:blipFill>
        <p:spPr>
          <a:xfrm>
            <a:off x="3524250" y="3209925"/>
            <a:ext cx="7500937" cy="308327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48826"/>
              </p:ext>
            </p:extLst>
          </p:nvPr>
        </p:nvGraphicFramePr>
        <p:xfrm>
          <a:off x="520700" y="103534"/>
          <a:ext cx="2298700" cy="637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4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9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Escapement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return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67,553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251,110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201,161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554,162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110,369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466,173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51,273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152,649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234,821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214,841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134,853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93,342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255,794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779,754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233,578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701,566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74,003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227,033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142,360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344,179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95,805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493,692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452,892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988,764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312,699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1,010,999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39,851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1,147,980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210,601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1,380,189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204,190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383,623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832,093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5,995,149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520,303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4,351,924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611,588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3,236,089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734,040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1,513,725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551,272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1,846,153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3,669,136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1,210,266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1,118,873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1,976,757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664,580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1,335,148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446,845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1,548,738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655,739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761,247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551,319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1,416,870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1,095,241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2,092,574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429,182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1,905,456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534,460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2,557,339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567,863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1,398,722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752,513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1,189,247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563,334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425,915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38650" y="366058"/>
            <a:ext cx="5162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Nushagak</a:t>
            </a:r>
            <a:r>
              <a:rPr lang="en-US" sz="3200" dirty="0"/>
              <a:t> River Sockeye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300" y="5838825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51 brood years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1925" y="1064716"/>
            <a:ext cx="70532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Data:  		</a:t>
            </a:r>
            <a:r>
              <a:rPr lang="en-US" dirty="0">
                <a:solidFill>
                  <a:schemeClr val="dk1"/>
                </a:solidFill>
              </a:rPr>
              <a:t>S and R, 1959-2009</a:t>
            </a:r>
          </a:p>
          <a:p>
            <a:endParaRPr lang="en-US" dirty="0">
              <a:solidFill>
                <a:schemeClr val="dk1"/>
              </a:solidFill>
            </a:endParaRPr>
          </a:p>
          <a:p>
            <a:r>
              <a:rPr lang="en-US" b="1" dirty="0">
                <a:solidFill>
                  <a:schemeClr val="dk1"/>
                </a:solidFill>
              </a:rPr>
              <a:t>Method</a:t>
            </a:r>
            <a:r>
              <a:rPr lang="en-US" dirty="0">
                <a:solidFill>
                  <a:schemeClr val="dk1"/>
                </a:solidFill>
              </a:rPr>
              <a:t>:  	SRA (Follow lab instructions)</a:t>
            </a:r>
          </a:p>
          <a:p>
            <a:endParaRPr lang="en-US" dirty="0">
              <a:solidFill>
                <a:schemeClr val="dk1"/>
              </a:solidFill>
            </a:endParaRPr>
          </a:p>
          <a:p>
            <a:r>
              <a:rPr lang="en-US" b="1" dirty="0">
                <a:solidFill>
                  <a:schemeClr val="dk1"/>
                </a:solidFill>
              </a:rPr>
              <a:t>Issue</a:t>
            </a:r>
            <a:r>
              <a:rPr lang="en-US" dirty="0">
                <a:solidFill>
                  <a:schemeClr val="dk1"/>
                </a:solidFill>
              </a:rPr>
              <a:t>:		No easy way to get harvest rates</a:t>
            </a:r>
          </a:p>
          <a:p>
            <a:pPr lvl="0">
              <a:defRPr/>
            </a:pPr>
            <a:endParaRPr lang="en-US" dirty="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b="1" dirty="0">
                <a:solidFill>
                  <a:schemeClr val="dk1"/>
                </a:solidFill>
              </a:rPr>
              <a:t>More Info</a:t>
            </a:r>
            <a:r>
              <a:rPr lang="en-US" dirty="0">
                <a:solidFill>
                  <a:schemeClr val="dk1"/>
                </a:solidFill>
              </a:rPr>
              <a:t>:	Erickson et al FMS 18-06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9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63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854577"/>
              </p:ext>
            </p:extLst>
          </p:nvPr>
        </p:nvGraphicFramePr>
        <p:xfrm>
          <a:off x="209549" y="68580"/>
          <a:ext cx="4995093" cy="672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602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Return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Year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Escapement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age.3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age.4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age.5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age.6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1978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1,535,690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23,791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1,410,720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997,108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11,827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1979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1,136,990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82,894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1,319,590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711,604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23,428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1,812,320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56,870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2,475,740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1,348,410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16,695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2,657,730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82,359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2,833,010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2,603,730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69,404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1,368,380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83,426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1,540,540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661,772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14,933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1,246,140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12,945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1,092,060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1,320,780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18,983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2,294,960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38,802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2,824,220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2,163,830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22,705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3,257,830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30,502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1,402,040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893,277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12,285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2,889,930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37,336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884,616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1,285,640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80,397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1,027,450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23,585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1,147,660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1,626,920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47,806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2,556,340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31,610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823,334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668,707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20,703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2,174,760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19,397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991,100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2,080,370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87,344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1,278,090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33,743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1,327,390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1,926,840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71,927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1,837,260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48,469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2,259,220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1,960,660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36,402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1,964,950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90,032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2,179,890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1,062,100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20,930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1,513,060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43,513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561,968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260,312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8,964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3,167,320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10,257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723,350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694,285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9,444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3,646,620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16,211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445,324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239,053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4,594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3,656,790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10,195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311,251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425,834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19,317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1,389,210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1,853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119,187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444,707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26,942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906,001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2,667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813,293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325,409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1,059,030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17,812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899,584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615,662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8,291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490,083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16,091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758,033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221,234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494,043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92,552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2,461,590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2,942,250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133,202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1,209,290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67,433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1,040,400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885,875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48,423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1,189,040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37,218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1,126,580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1,108,010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35,982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1,370,590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20,281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889,988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608,397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9,410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2,638,440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36,446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1,025,360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277,701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2,606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3,838,210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57,604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1,242,620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1,204,610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54,058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1,890,930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133,712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1,148,650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679,462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44,663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1,863,290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65,180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1,728,480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1,958,250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84,081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1,489,330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22,323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1,342,120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1,416,490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24,889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1,364,600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29,118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989,220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1,181,900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41,805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2,068,170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19,539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765,527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988,419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32,817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2,061,000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39,142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1,562,990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1,612,540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2,796,590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25,860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1,980,710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1,911,090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11,876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1,586,040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1,907,500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3,009,760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76925" y="409575"/>
            <a:ext cx="5162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Yukon River Summer Chum</a:t>
            </a:r>
            <a:endParaRPr lang="en-US" sz="2800" dirty="0"/>
          </a:p>
          <a:p>
            <a:pPr algn="ctr"/>
            <a:r>
              <a:rPr lang="en-US" sz="2800" dirty="0"/>
              <a:t>1978-2017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5450" y="172084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Data:  	</a:t>
            </a:r>
            <a:r>
              <a:rPr lang="en-US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Brood table by</a:t>
            </a:r>
            <a:r>
              <a:rPr lang="en-US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age</a:t>
            </a:r>
          </a:p>
          <a:p>
            <a:pPr lvl="0">
              <a:defRPr/>
            </a:pPr>
            <a:endParaRPr lang="en-US" dirty="0">
              <a:solidFill>
                <a:schemeClr val="dk1"/>
              </a:solidFill>
            </a:endParaRPr>
          </a:p>
          <a:p>
            <a:pPr lvl="0">
              <a:defRPr/>
            </a:pPr>
            <a:endParaRPr lang="en-US" dirty="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b="1" dirty="0">
                <a:solidFill>
                  <a:schemeClr val="dk1"/>
                </a:solidFill>
              </a:rPr>
              <a:t>Method</a:t>
            </a:r>
            <a:r>
              <a:rPr lang="en-US" dirty="0">
                <a:solidFill>
                  <a:schemeClr val="dk1"/>
                </a:solidFill>
              </a:rPr>
              <a:t>:	Complete table, conduct SRA as before</a:t>
            </a:r>
          </a:p>
          <a:p>
            <a:pPr lvl="0">
              <a:defRPr/>
            </a:pPr>
            <a:r>
              <a:rPr lang="en-US" dirty="0">
                <a:solidFill>
                  <a:schemeClr val="dk1"/>
                </a:solidFill>
              </a:rPr>
              <a:t>		Undo brood table to get harvest rates</a:t>
            </a:r>
            <a:endParaRPr lang="en-US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Issue</a:t>
            </a:r>
            <a:r>
              <a:rPr lang="en-US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	Note that S and R were not directly estimated;</a:t>
            </a:r>
            <a:r>
              <a:rPr lang="en-US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baseline="0" dirty="0">
                <a:solidFill>
                  <a:schemeClr val="dk1"/>
                </a:solidFill>
              </a:rPr>
              <a:t>	</a:t>
            </a:r>
            <a:r>
              <a:rPr lang="en-US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they were reconstructed from historical data using </a:t>
            </a:r>
          </a:p>
          <a:p>
            <a:r>
              <a:rPr lang="en-US" dirty="0">
                <a:solidFill>
                  <a:schemeClr val="dk1"/>
                </a:solidFill>
              </a:rPr>
              <a:t>	</a:t>
            </a:r>
            <a:r>
              <a:rPr lang="en-US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multiple information sources.  Some escapements</a:t>
            </a:r>
          </a:p>
          <a:p>
            <a:r>
              <a:rPr lang="en-US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	have measurement error CVs of 0.30</a:t>
            </a:r>
          </a:p>
          <a:p>
            <a:endParaRPr lang="en-US" baseline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b="1" dirty="0">
                <a:solidFill>
                  <a:schemeClr val="dk1"/>
                </a:solidFill>
              </a:rPr>
              <a:t>More Info</a:t>
            </a:r>
            <a:r>
              <a:rPr lang="en-US" dirty="0">
                <a:solidFill>
                  <a:schemeClr val="dk1"/>
                </a:solidFill>
              </a:rPr>
              <a:t>:  </a:t>
            </a:r>
            <a:r>
              <a:rPr lang="en-US" dirty="0" err="1">
                <a:solidFill>
                  <a:schemeClr val="dk1"/>
                </a:solidFill>
              </a:rPr>
              <a:t>Hamachan</a:t>
            </a:r>
            <a:r>
              <a:rPr lang="en-US" dirty="0">
                <a:solidFill>
                  <a:schemeClr val="dk1"/>
                </a:solidFill>
              </a:rPr>
              <a:t> and </a:t>
            </a:r>
            <a:r>
              <a:rPr lang="en-US" dirty="0" err="1">
                <a:solidFill>
                  <a:schemeClr val="dk1"/>
                </a:solidFill>
              </a:rPr>
              <a:t>Conitz</a:t>
            </a:r>
            <a:r>
              <a:rPr lang="en-US" dirty="0">
                <a:solidFill>
                  <a:schemeClr val="dk1"/>
                </a:solidFill>
              </a:rPr>
              <a:t> FMS 15-07</a:t>
            </a:r>
          </a:p>
          <a:p>
            <a:pPr lvl="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2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76925" y="409575"/>
            <a:ext cx="5162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Kasilof</a:t>
            </a:r>
            <a:r>
              <a:rPr lang="en-US" sz="3200" dirty="0"/>
              <a:t> River Sockeye</a:t>
            </a:r>
          </a:p>
          <a:p>
            <a:pPr algn="ctr"/>
            <a:r>
              <a:rPr lang="en-US" sz="2800" dirty="0"/>
              <a:t>1968-2018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816185"/>
              </p:ext>
            </p:extLst>
          </p:nvPr>
        </p:nvGraphicFramePr>
        <p:xfrm>
          <a:off x="-19" y="-7"/>
          <a:ext cx="6264308" cy="7269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8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24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1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38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2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48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Brood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Adult Return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Year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Escapement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90,958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46,964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1970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38,797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1971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91,887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1972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115,486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86,418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1973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40,880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12,833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42,653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14,079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71,540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38,507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85,255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6,389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2,588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48,884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36,811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8,744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69,392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5,484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142,058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115,995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107,438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101,308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51,297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158,410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2,753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119,001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2,433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103,393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114,377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49,258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119,165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206,299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176,558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38,748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38,332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155,527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180,735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80,966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34,636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4,521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188,314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4,087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246,019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111,456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20,631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1,350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16,890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262,271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149,225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368,132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33,934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8,677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184,204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2,465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172,123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358,492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51,558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41,369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215,730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407,690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364,997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104,687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46,809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238,413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264,207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204,991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112,060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53,408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512,827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2,187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854,061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1,742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485,118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258,171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2,937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52,479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283,054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529,984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679,270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220,031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3,504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71,144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1,199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256,707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348,596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345,805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266,602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95,613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204,336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255,882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353,642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239,227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1,718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141,028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2,489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164,952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62,021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163,788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252,891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65,366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147,663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101,750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133,572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123,311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1,476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90,632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233,646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133,031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232,645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189,244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49,795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188,819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159,892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330,225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248,546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150,016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151,801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63,863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197,694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173,302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174,387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218,826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147,703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189,085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145,680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133,336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202,428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222,798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110,369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174,950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113,166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264,511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185,940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414,977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205,588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68,223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263,780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145,659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453,802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122,402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102,874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259,045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195,201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1,883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155,518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125,775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1,496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51,892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1999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312,481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237,182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297,531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196,873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92,168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263,631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208,276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1,202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190,926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56,162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74,041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318,735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1,386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217,593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377,605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109,373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1,141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42,235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235,732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1,542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206,816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4,941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279,338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118,996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1,958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53,153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353,526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2,972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279,767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1,343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264,189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248,417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65,542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523,653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1,287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614,279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1,272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224,666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511,584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1,194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65,365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360,065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4,747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420,057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1,918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468,763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191,547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139,448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389,645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10,152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663,235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7,708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573,939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515,285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109,599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365,184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7,406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517,851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1,852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292,890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222,994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114,216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327,018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5,672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622,458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2,836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603,710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282,320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58,449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326,283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8,066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128,287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24,088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501,436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298,674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1,989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142,431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295,265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1,719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8,596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226,513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12,034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255,738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255,738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58,286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245,721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11,741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110,448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21,782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249,075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207,535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209,155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374,523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42,815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215,278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28,080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66,847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237,982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41,424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489,654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1,906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19,460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346,060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11,636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268,221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318,776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37,013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440,192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4,191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18,970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467,313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29,448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324,152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227,315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31,544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470,677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2,232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5,522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246,611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12,219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409,452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415,209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83,653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239,981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7,664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143,497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9,406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97,688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188,641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32,518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50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358,724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22,034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284,613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32,073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152,743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191,458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117,098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51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388,009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4,649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368,806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9,001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73,061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242,906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4,579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56771" y="0"/>
            <a:ext cx="1096886" cy="7269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05450" y="289042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Data:  		</a:t>
            </a:r>
            <a:r>
              <a:rPr lang="en-US" dirty="0">
                <a:solidFill>
                  <a:schemeClr val="dk1"/>
                </a:solidFill>
              </a:rPr>
              <a:t>Annual r</a:t>
            </a:r>
            <a:r>
              <a:rPr lang="en-US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un by</a:t>
            </a:r>
            <a:r>
              <a:rPr lang="en-US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age, escapement, harvest</a:t>
            </a:r>
          </a:p>
          <a:p>
            <a:endParaRPr lang="en-US" baseline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b="1" dirty="0">
                <a:solidFill>
                  <a:schemeClr val="dk1"/>
                </a:solidFill>
              </a:rPr>
              <a:t>Method</a:t>
            </a:r>
            <a:r>
              <a:rPr lang="en-US" dirty="0">
                <a:solidFill>
                  <a:schemeClr val="dk1"/>
                </a:solidFill>
              </a:rPr>
              <a:t>: 		Construct brood table</a:t>
            </a:r>
          </a:p>
          <a:p>
            <a:pPr lvl="0">
              <a:defRPr/>
            </a:pPr>
            <a:endParaRPr lang="en-US" dirty="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b="1" dirty="0">
                <a:solidFill>
                  <a:schemeClr val="dk1"/>
                </a:solidFill>
              </a:rPr>
              <a:t>More Info</a:t>
            </a:r>
            <a:r>
              <a:rPr lang="en-US" dirty="0">
                <a:solidFill>
                  <a:schemeClr val="dk1"/>
                </a:solidFill>
              </a:rPr>
              <a:t>:	Erickson et al FMS 17-03</a:t>
            </a:r>
          </a:p>
          <a:p>
            <a:pPr lvl="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2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06005" y="219442"/>
            <a:ext cx="5162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Auke Creek Coho</a:t>
            </a:r>
          </a:p>
          <a:p>
            <a:pPr algn="ctr"/>
            <a:r>
              <a:rPr lang="en-US" sz="2800" dirty="0"/>
              <a:t>1980-2019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397340" y="1235105"/>
            <a:ext cx="7376844" cy="4508149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dk1"/>
                </a:solidFill>
                <a:effectLst/>
              </a:rPr>
              <a:t>Data</a:t>
            </a:r>
            <a:r>
              <a:rPr lang="en-US" sz="1600" dirty="0">
                <a:solidFill>
                  <a:schemeClr val="dk1"/>
                </a:solidFill>
                <a:effectLst/>
              </a:rPr>
              <a:t>:	Annual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 escapement counts at a weir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>
                <a:solidFill>
                  <a:schemeClr val="dk1"/>
                </a:solidFill>
                <a:effectLst/>
              </a:rPr>
              <a:t>	Annual harvest estimates from CWT</a:t>
            </a:r>
            <a:endParaRPr lang="en-US" sz="1600" dirty="0">
              <a:effectLst/>
            </a:endParaRP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Scale age data from escapement</a:t>
            </a: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</a:t>
            </a:r>
            <a:endParaRPr lang="en-US" sz="1600" dirty="0">
              <a:solidFill>
                <a:schemeClr val="dk1"/>
              </a:solidFill>
              <a:effectLst/>
            </a:endParaRPr>
          </a:p>
          <a:p>
            <a:r>
              <a:rPr lang="en-US" sz="1600" b="1" dirty="0">
                <a:solidFill>
                  <a:schemeClr val="dk1"/>
                </a:solidFill>
                <a:effectLst/>
              </a:rPr>
              <a:t>Issues</a:t>
            </a:r>
            <a:r>
              <a:rPr lang="en-US" sz="1600" dirty="0">
                <a:solidFill>
                  <a:schemeClr val="dk1"/>
                </a:solidFill>
                <a:effectLst/>
              </a:rPr>
              <a:t>:	</a:t>
            </a:r>
            <a:r>
              <a:rPr lang="en-US" sz="1600" dirty="0"/>
              <a:t>No scale age data from harvest</a:t>
            </a:r>
          </a:p>
          <a:p>
            <a:r>
              <a:rPr lang="en-US" sz="1600" dirty="0"/>
              <a:t>	Scale age data missing for jacks in 81, 85, 87, 89 and no data in 18 and 19</a:t>
            </a:r>
          </a:p>
          <a:p>
            <a:r>
              <a:rPr lang="en-US" sz="1600" dirty="0"/>
              <a:t>	Include jacks or not?</a:t>
            </a:r>
            <a:endParaRPr lang="en-US" sz="1600" dirty="0">
              <a:solidFill>
                <a:schemeClr val="dk1"/>
              </a:solidFill>
              <a:effectLst/>
            </a:endParaRPr>
          </a:p>
          <a:p>
            <a:r>
              <a:rPr lang="en-US" sz="1600" dirty="0">
                <a:solidFill>
                  <a:schemeClr val="dk1"/>
                </a:solidFill>
                <a:effectLst/>
              </a:rPr>
              <a:t>	</a:t>
            </a:r>
          </a:p>
          <a:p>
            <a:r>
              <a:rPr lang="en-US" sz="1600" b="1" dirty="0"/>
              <a:t>Method</a:t>
            </a:r>
            <a:r>
              <a:rPr lang="en-US" sz="1600" dirty="0"/>
              <a:t>:	Construct brood table from annual scale age data</a:t>
            </a:r>
          </a:p>
          <a:p>
            <a:r>
              <a:rPr lang="en-US" sz="1600" dirty="0">
                <a:solidFill>
                  <a:schemeClr val="dk1"/>
                </a:solidFill>
                <a:effectLst/>
              </a:rPr>
              <a:t>	Conduct SRA</a:t>
            </a:r>
          </a:p>
          <a:p>
            <a:endParaRPr lang="en-US" sz="1600" dirty="0"/>
          </a:p>
          <a:p>
            <a:r>
              <a:rPr lang="en-US" sz="1600" b="1" dirty="0"/>
              <a:t>More info</a:t>
            </a:r>
            <a:r>
              <a:rPr lang="en-US" sz="1600" dirty="0"/>
              <a:t>:	Clark et al., 1994 RIR 1J94-26</a:t>
            </a:r>
          </a:p>
          <a:p>
            <a:endParaRPr lang="en-US" sz="1600" dirty="0"/>
          </a:p>
          <a:p>
            <a:endParaRPr lang="en-US" sz="1600" dirty="0">
              <a:solidFill>
                <a:schemeClr val="dk1"/>
              </a:solidFill>
              <a:effectLst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B099AC-AB73-4689-83BA-8C38015D8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42688"/>
              </p:ext>
            </p:extLst>
          </p:nvPr>
        </p:nvGraphicFramePr>
        <p:xfrm>
          <a:off x="0" y="1"/>
          <a:ext cx="2095500" cy="68809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96152178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58132865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52192714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964280667"/>
                    </a:ext>
                  </a:extLst>
                </a:gridCol>
              </a:tblGrid>
              <a:tr h="154825"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Escapement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0984058"/>
                  </a:ext>
                </a:extLst>
              </a:tr>
              <a:tr h="320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Jacks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Adults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Harvest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867447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3488712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1981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7447414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1982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335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75779292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1983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473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698305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487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6001412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937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5218489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1986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498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19732114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1987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531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09222626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736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9195848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1209853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678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53683183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183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1175822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271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1,020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5690895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1993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876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654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8002101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1994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1,253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1,402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5872605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3338537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1996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637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9807533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376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0194466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1998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861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1461023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1999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599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290102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335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41703547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9834006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1,112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01455798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551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9525704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68332123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446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299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4086654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299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3005182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2007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5758246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2384786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71013864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345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76403150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375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276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34858459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245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4857866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531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36445672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1,440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370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444057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173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53679899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237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2793150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275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93176141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167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5853148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296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73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394500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9573D8-A26A-489C-96AA-9796D6C9C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880291"/>
              </p:ext>
            </p:extLst>
          </p:nvPr>
        </p:nvGraphicFramePr>
        <p:xfrm>
          <a:off x="2095500" y="10274"/>
          <a:ext cx="1934960" cy="6870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740">
                  <a:extLst>
                    <a:ext uri="{9D8B030D-6E8A-4147-A177-3AD203B41FA5}">
                      <a16:colId xmlns:a16="http://schemas.microsoft.com/office/drawing/2014/main" val="1642980026"/>
                    </a:ext>
                  </a:extLst>
                </a:gridCol>
                <a:gridCol w="483740">
                  <a:extLst>
                    <a:ext uri="{9D8B030D-6E8A-4147-A177-3AD203B41FA5}">
                      <a16:colId xmlns:a16="http://schemas.microsoft.com/office/drawing/2014/main" val="13297870"/>
                    </a:ext>
                  </a:extLst>
                </a:gridCol>
                <a:gridCol w="483740">
                  <a:extLst>
                    <a:ext uri="{9D8B030D-6E8A-4147-A177-3AD203B41FA5}">
                      <a16:colId xmlns:a16="http://schemas.microsoft.com/office/drawing/2014/main" val="3422472921"/>
                    </a:ext>
                  </a:extLst>
                </a:gridCol>
                <a:gridCol w="483740">
                  <a:extLst>
                    <a:ext uri="{9D8B030D-6E8A-4147-A177-3AD203B41FA5}">
                      <a16:colId xmlns:a16="http://schemas.microsoft.com/office/drawing/2014/main" val="952480459"/>
                    </a:ext>
                  </a:extLst>
                </a:gridCol>
              </a:tblGrid>
              <a:tr h="16630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Age Count Data from Escapement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7353056"/>
                  </a:ext>
                </a:extLst>
              </a:tr>
              <a:tr h="306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15045119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8760133"/>
                  </a:ext>
                </a:extLst>
              </a:tr>
              <a:tr h="15838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no data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3605236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1548896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186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63598400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2765381"/>
                  </a:ext>
                </a:extLst>
              </a:tr>
              <a:tr h="15838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no data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94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8437909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79092248"/>
                  </a:ext>
                </a:extLst>
              </a:tr>
              <a:tr h="15838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no data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6944391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12643690"/>
                  </a:ext>
                </a:extLst>
              </a:tr>
              <a:tr h="15838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no data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98162733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6816191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4926586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164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4131992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135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9141883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24088230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1206326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8307174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132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56026586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2612984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4364965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88321261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137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3899744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137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41592434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5967549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43464772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94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85803843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10426985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51142803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3091547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0035678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7337770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94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45900578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47556013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08395643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164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8639844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31121510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2345118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41095321"/>
                  </a:ext>
                </a:extLst>
              </a:tr>
              <a:tr h="31676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 data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23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24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7493" y="1400970"/>
            <a:ext cx="5162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McNeil River Chum</a:t>
            </a:r>
          </a:p>
          <a:p>
            <a:pPr algn="ctr"/>
            <a:r>
              <a:rPr lang="en-US" sz="2800" dirty="0"/>
              <a:t>1976-2018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067412"/>
              </p:ext>
            </p:extLst>
          </p:nvPr>
        </p:nvGraphicFramePr>
        <p:xfrm>
          <a:off x="0" y="0"/>
          <a:ext cx="2158408" cy="68680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167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FishTicket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6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Year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Escapement</a:t>
                      </a:r>
                      <a:r>
                        <a:rPr lang="en-US" sz="900" u="none" strike="noStrike" baseline="30000">
                          <a:effectLst/>
                        </a:rPr>
                        <a:t>b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Harvest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109.1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67.9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59.1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55.7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29634"/>
              </p:ext>
            </p:extLst>
          </p:nvPr>
        </p:nvGraphicFramePr>
        <p:xfrm>
          <a:off x="2241993" y="14355"/>
          <a:ext cx="2095500" cy="565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415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Pooled Scale Age Counts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598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2670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147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3418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1"/>
          <p:cNvSpPr txBox="1"/>
          <p:nvPr/>
        </p:nvSpPr>
        <p:spPr>
          <a:xfrm>
            <a:off x="2883605" y="3077166"/>
            <a:ext cx="8710788" cy="3268717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dk1"/>
                </a:solidFill>
                <a:effectLst/>
              </a:rPr>
              <a:t>Data</a:t>
            </a:r>
            <a:r>
              <a:rPr lang="en-US" sz="1600" dirty="0">
                <a:solidFill>
                  <a:schemeClr val="dk1"/>
                </a:solidFill>
                <a:effectLst/>
              </a:rPr>
              <a:t>:	Annual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 AUC estimates of e</a:t>
            </a:r>
            <a:r>
              <a:rPr lang="en-US" sz="1600" dirty="0">
                <a:solidFill>
                  <a:schemeClr val="dk1"/>
                </a:solidFill>
                <a:effectLst/>
              </a:rPr>
              <a:t>scapement from aerial 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surveys (</a:t>
            </a:r>
            <a:r>
              <a:rPr lang="en-US" sz="1600" dirty="0">
                <a:solidFill>
                  <a:schemeClr val="dk1"/>
                </a:solidFill>
                <a:effectLst/>
              </a:rPr>
              <a:t>combined with ground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 surveys?)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>
                <a:solidFill>
                  <a:schemeClr val="dk1"/>
                </a:solidFill>
                <a:effectLst/>
              </a:rPr>
              <a:t>	Annual harvests (U</a:t>
            </a:r>
            <a:r>
              <a:rPr lang="en-US" sz="1600" dirty="0">
                <a:solidFill>
                  <a:schemeClr val="dk1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dk1"/>
                </a:solidFill>
                <a:effectLst/>
              </a:rPr>
              <a:t>ave</a:t>
            </a:r>
            <a:r>
              <a:rPr lang="en-US" sz="1600" dirty="0">
                <a:solidFill>
                  <a:schemeClr val="dk1"/>
                </a:solidFill>
                <a:effectLst/>
              </a:rPr>
              <a:t> 37% 1976-1988 but near zero thereafter)</a:t>
            </a:r>
            <a:endParaRPr lang="en-US" sz="1600" dirty="0">
              <a:effectLst/>
            </a:endParaRP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Pooled estimate of average age comp from 10 years of data (n = 3400)</a:t>
            </a: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</a:t>
            </a:r>
            <a:endParaRPr lang="en-US" sz="1600" dirty="0">
              <a:solidFill>
                <a:schemeClr val="dk1"/>
              </a:solidFill>
              <a:effectLst/>
            </a:endParaRPr>
          </a:p>
          <a:p>
            <a:r>
              <a:rPr lang="en-US" sz="1600" b="1" dirty="0">
                <a:solidFill>
                  <a:schemeClr val="dk1"/>
                </a:solidFill>
                <a:effectLst/>
              </a:rPr>
              <a:t>Issues</a:t>
            </a:r>
            <a:r>
              <a:rPr lang="en-US" sz="1600" dirty="0">
                <a:solidFill>
                  <a:schemeClr val="dk1"/>
                </a:solidFill>
                <a:effectLst/>
              </a:rPr>
              <a:t>:	</a:t>
            </a:r>
            <a:r>
              <a:rPr lang="en-US" sz="1600" dirty="0"/>
              <a:t>Complications due to bear predation </a:t>
            </a:r>
          </a:p>
          <a:p>
            <a:r>
              <a:rPr lang="en-US" sz="1600" dirty="0">
                <a:solidFill>
                  <a:schemeClr val="dk1"/>
                </a:solidFill>
                <a:effectLst/>
              </a:rPr>
              <a:t>	Productivity has declined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chemeClr val="dk1"/>
                </a:solidFill>
                <a:effectLst/>
              </a:rPr>
              <a:t>Stock of management concern declared 2016</a:t>
            </a:r>
          </a:p>
          <a:p>
            <a:r>
              <a:rPr lang="en-US" sz="1600" dirty="0">
                <a:solidFill>
                  <a:schemeClr val="dk1"/>
                </a:solidFill>
                <a:effectLst/>
              </a:rPr>
              <a:t>	</a:t>
            </a:r>
          </a:p>
          <a:p>
            <a:r>
              <a:rPr lang="en-US" sz="1600" b="1" dirty="0"/>
              <a:t>Method</a:t>
            </a:r>
            <a:r>
              <a:rPr lang="en-US" sz="1600" dirty="0"/>
              <a:t>:	Construct brood table from pooled scale age data</a:t>
            </a:r>
          </a:p>
          <a:p>
            <a:r>
              <a:rPr lang="en-US" sz="1600" dirty="0">
                <a:solidFill>
                  <a:schemeClr val="dk1"/>
                </a:solidFill>
                <a:effectLst/>
              </a:rPr>
              <a:t>	Conduct SRA</a:t>
            </a:r>
          </a:p>
          <a:p>
            <a:r>
              <a:rPr lang="en-US" sz="1600" dirty="0"/>
              <a:t>	Compare with percentile method SEGs</a:t>
            </a:r>
          </a:p>
          <a:p>
            <a:endParaRPr lang="en-US" sz="1600" dirty="0"/>
          </a:p>
          <a:p>
            <a:r>
              <a:rPr lang="en-US" sz="1600" b="1" dirty="0"/>
              <a:t>More info</a:t>
            </a:r>
            <a:r>
              <a:rPr lang="en-US" sz="1600" dirty="0"/>
              <a:t>:	Otis et al., 2016 SP16-12</a:t>
            </a:r>
          </a:p>
          <a:p>
            <a:endParaRPr lang="en-US" sz="1600" dirty="0"/>
          </a:p>
          <a:p>
            <a:endParaRPr lang="en-US" sz="1600" dirty="0">
              <a:solidFill>
                <a:schemeClr val="dk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909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61408" y="159262"/>
            <a:ext cx="5430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Situk</a:t>
            </a:r>
            <a:r>
              <a:rPr lang="en-US" sz="3200" dirty="0"/>
              <a:t> River Chinook</a:t>
            </a:r>
          </a:p>
          <a:p>
            <a:pPr algn="ctr"/>
            <a:r>
              <a:rPr lang="en-US" sz="2800" dirty="0"/>
              <a:t>1989-2019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761408" y="1174925"/>
            <a:ext cx="5430592" cy="5683075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dk1"/>
                </a:solidFill>
                <a:effectLst/>
              </a:rPr>
              <a:t>Data</a:t>
            </a:r>
            <a:r>
              <a:rPr lang="en-US" sz="1600" dirty="0">
                <a:solidFill>
                  <a:schemeClr val="dk1"/>
                </a:solidFill>
                <a:effectLst/>
              </a:rPr>
              <a:t>:	Annual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 escapement counts at a weir</a:t>
            </a: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Annual harvest by fishery: sport (above and below 	weir), commercial gillnet, and subsistence</a:t>
            </a:r>
            <a:endParaRPr lang="en-US" sz="1600" dirty="0">
              <a:effectLst/>
            </a:endParaRP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</a:t>
            </a:r>
            <a:r>
              <a:rPr lang="en-US" sz="1600" dirty="0"/>
              <a:t>Age proportions from s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cale age data by 	escapement and fishery</a:t>
            </a: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</a:t>
            </a:r>
            <a:endParaRPr lang="en-US" sz="1600" dirty="0">
              <a:solidFill>
                <a:schemeClr val="dk1"/>
              </a:solidFill>
              <a:effectLst/>
            </a:endParaRPr>
          </a:p>
          <a:p>
            <a:r>
              <a:rPr lang="en-US" sz="1600" b="1" dirty="0">
                <a:solidFill>
                  <a:schemeClr val="dk1"/>
                </a:solidFill>
                <a:effectLst/>
              </a:rPr>
              <a:t>Issues</a:t>
            </a:r>
            <a:r>
              <a:rPr lang="en-US" sz="1600" dirty="0">
                <a:solidFill>
                  <a:schemeClr val="dk1"/>
                </a:solidFill>
                <a:effectLst/>
              </a:rPr>
              <a:t>:	H</a:t>
            </a:r>
            <a:r>
              <a:rPr lang="en-US" sz="1600" dirty="0"/>
              <a:t>arvest above the weir</a:t>
            </a:r>
          </a:p>
          <a:p>
            <a:r>
              <a:rPr lang="en-US" sz="1600" dirty="0"/>
              <a:t>	Scale age data sporadic</a:t>
            </a:r>
          </a:p>
          <a:p>
            <a:r>
              <a:rPr lang="en-US" sz="1600" dirty="0"/>
              <a:t>	Strong temporal autocorrelation – time varying 	productivity? In addition to fitting a SLR model, also 	try fitting an AR1 model:	</a:t>
            </a:r>
            <a:r>
              <a:rPr lang="en-US" sz="1600" u="sng" dirty="0">
                <a:hlinkClick r:id="rId2"/>
              </a:rPr>
              <a:t>https://hamachan.shinyapps.io/Spawner_Recruit/</a:t>
            </a:r>
            <a:endParaRPr lang="en-US" sz="1600" dirty="0"/>
          </a:p>
          <a:p>
            <a:r>
              <a:rPr lang="en-US" sz="1600" dirty="0">
                <a:solidFill>
                  <a:schemeClr val="dk1"/>
                </a:solidFill>
                <a:effectLst/>
              </a:rPr>
              <a:t>	</a:t>
            </a:r>
          </a:p>
          <a:p>
            <a:r>
              <a:rPr lang="en-US" sz="1600" b="1" dirty="0"/>
              <a:t>Method</a:t>
            </a:r>
            <a:r>
              <a:rPr lang="en-US" sz="1600" dirty="0"/>
              <a:t>:	Construct brood table</a:t>
            </a:r>
          </a:p>
          <a:p>
            <a:r>
              <a:rPr lang="en-US" sz="1600" dirty="0">
                <a:solidFill>
                  <a:schemeClr val="dk1"/>
                </a:solidFill>
                <a:effectLst/>
              </a:rPr>
              <a:t>	Conduct SRA</a:t>
            </a:r>
          </a:p>
          <a:p>
            <a:endParaRPr lang="en-US" sz="1600" dirty="0"/>
          </a:p>
          <a:p>
            <a:r>
              <a:rPr lang="en-US" sz="1600" b="1" dirty="0"/>
              <a:t>More info</a:t>
            </a:r>
            <a:r>
              <a:rPr lang="en-US" sz="1600" dirty="0"/>
              <a:t>:	McPherson et al., 2004 FMS 05-04</a:t>
            </a:r>
          </a:p>
          <a:p>
            <a:endParaRPr lang="en-US" sz="1600" dirty="0"/>
          </a:p>
          <a:p>
            <a:endParaRPr lang="en-US" sz="1600" dirty="0">
              <a:solidFill>
                <a:schemeClr val="dk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AD1A37-B8C4-45ED-93D0-69751742D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923" y="0"/>
            <a:ext cx="354364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23D65-0C1F-453C-A20B-978253FA5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6076" y="0"/>
            <a:ext cx="29633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6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" y="14508"/>
            <a:ext cx="7943850" cy="3601995"/>
          </a:xfrm>
          <a:prstGeom prst="rect">
            <a:avLst/>
          </a:prstGeom>
        </p:spPr>
      </p:pic>
      <p:sp>
        <p:nvSpPr>
          <p:cNvPr id="4" name="TextBox 1"/>
          <p:cNvSpPr txBox="1"/>
          <p:nvPr/>
        </p:nvSpPr>
        <p:spPr>
          <a:xfrm>
            <a:off x="2144572" y="3616503"/>
            <a:ext cx="9286522" cy="3241497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dk1"/>
                </a:solidFill>
                <a:effectLst/>
              </a:rPr>
              <a:t>Data</a:t>
            </a:r>
            <a:r>
              <a:rPr lang="en-US" sz="1600" dirty="0">
                <a:solidFill>
                  <a:schemeClr val="dk1"/>
                </a:solidFill>
                <a:effectLst/>
              </a:rPr>
              <a:t>:	Annual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 AUC estimates of e</a:t>
            </a:r>
            <a:r>
              <a:rPr lang="en-US" sz="1600" dirty="0">
                <a:solidFill>
                  <a:schemeClr val="dk1"/>
                </a:solidFill>
                <a:effectLst/>
              </a:rPr>
              <a:t>scapement from 134 aerial 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surveys across 8 districts. </a:t>
            </a:r>
          </a:p>
          <a:p>
            <a:r>
              <a:rPr lang="en-US" sz="1600" dirty="0"/>
              <a:t>	Sound-wide harvests , not by district</a:t>
            </a:r>
          </a:p>
          <a:p>
            <a:endParaRPr lang="en-US" sz="1600" dirty="0"/>
          </a:p>
          <a:p>
            <a:r>
              <a:rPr lang="en-US" sz="1600" b="1" dirty="0"/>
              <a:t>Issues</a:t>
            </a:r>
            <a:r>
              <a:rPr lang="en-US" sz="1600" dirty="0"/>
              <a:t>:	Escapements are an index- they underestimate actual escapement</a:t>
            </a:r>
          </a:p>
          <a:p>
            <a:r>
              <a:rPr lang="en-US" sz="1600" dirty="0"/>
              <a:t>	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Notice that harvests can be  &gt;10-fold larger than the escapement estimates</a:t>
            </a: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(Naive harvest rates exceed</a:t>
            </a:r>
            <a:r>
              <a:rPr lang="en-US" sz="1600" dirty="0">
                <a:solidFill>
                  <a:schemeClr val="dk1"/>
                </a:solidFill>
                <a:effectLst/>
              </a:rPr>
              <a:t> 90%)</a:t>
            </a:r>
            <a:endParaRPr lang="en-US" sz="1600" baseline="0" dirty="0">
              <a:solidFill>
                <a:schemeClr val="dk1"/>
              </a:solidFill>
              <a:effectLst/>
            </a:endParaRP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</a:t>
            </a:r>
          </a:p>
          <a:p>
            <a:r>
              <a:rPr lang="en-US" sz="1600" b="1" baseline="0" dirty="0">
                <a:solidFill>
                  <a:schemeClr val="dk1"/>
                </a:solidFill>
                <a:effectLst/>
              </a:rPr>
              <a:t>Method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:	Sound wide SRA, separately</a:t>
            </a:r>
            <a:r>
              <a:rPr lang="en-US" sz="1600" dirty="0">
                <a:solidFill>
                  <a:schemeClr val="dk1"/>
                </a:solidFill>
                <a:effectLst/>
              </a:rPr>
              <a:t> for odd and even, 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allowing for underestimated</a:t>
            </a:r>
            <a:r>
              <a:rPr lang="en-US" sz="1600" dirty="0">
                <a:solidFill>
                  <a:schemeClr val="dk1"/>
                </a:solidFill>
                <a:effectLst/>
              </a:rPr>
              <a:t> escapements</a:t>
            </a:r>
            <a:endParaRPr lang="en-US" sz="1600" dirty="0"/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Assume an </a:t>
            </a:r>
            <a:r>
              <a:rPr lang="en-US" sz="1600" dirty="0">
                <a:solidFill>
                  <a:schemeClr val="dk1"/>
                </a:solidFill>
                <a:effectLst/>
              </a:rPr>
              <a:t>expansion factor, conduct SRA, convert results to escapement index currency  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chemeClr val="dk1"/>
                </a:solidFill>
                <a:effectLst/>
              </a:rPr>
              <a:t>Assume different </a:t>
            </a:r>
            <a:r>
              <a:rPr lang="en-US" sz="1600" dirty="0" err="1">
                <a:solidFill>
                  <a:schemeClr val="dk1"/>
                </a:solidFill>
                <a:effectLst/>
              </a:rPr>
              <a:t>xfactor</a:t>
            </a:r>
            <a:r>
              <a:rPr lang="en-US" sz="1600" dirty="0">
                <a:solidFill>
                  <a:schemeClr val="dk1"/>
                </a:solidFill>
                <a:effectLst/>
              </a:rPr>
              <a:t>, repeat  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chemeClr val="dk1"/>
                </a:solidFill>
                <a:effectLst/>
              </a:rPr>
              <a:t>If results similar, they are robust to assumptions</a:t>
            </a:r>
          </a:p>
          <a:p>
            <a:endParaRPr lang="en-US" sz="1600" b="1" dirty="0"/>
          </a:p>
          <a:p>
            <a:r>
              <a:rPr lang="en-US" sz="1600" b="1" dirty="0"/>
              <a:t>More info</a:t>
            </a:r>
            <a:r>
              <a:rPr lang="en-US" sz="1600" dirty="0"/>
              <a:t>:	Haught et al 2017 FMS17-10</a:t>
            </a:r>
          </a:p>
          <a:p>
            <a:endParaRPr lang="en-US" sz="1600" dirty="0"/>
          </a:p>
          <a:p>
            <a:endParaRPr lang="en-US" sz="1600" cap="all" dirty="0"/>
          </a:p>
        </p:txBody>
      </p:sp>
      <p:sp>
        <p:nvSpPr>
          <p:cNvPr id="5" name="TextBox 4"/>
          <p:cNvSpPr txBox="1"/>
          <p:nvPr/>
        </p:nvSpPr>
        <p:spPr>
          <a:xfrm>
            <a:off x="8357191" y="1275907"/>
            <a:ext cx="375329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dk1"/>
                </a:solidFill>
              </a:rPr>
              <a:t>Prince William Sound Pink Salmon </a:t>
            </a:r>
          </a:p>
          <a:p>
            <a:pPr algn="ctr"/>
            <a:r>
              <a:rPr lang="en-US" sz="2800" dirty="0">
                <a:solidFill>
                  <a:schemeClr val="dk1"/>
                </a:solidFill>
              </a:rPr>
              <a:t>1981-2015</a:t>
            </a:r>
          </a:p>
        </p:txBody>
      </p:sp>
    </p:spTree>
    <p:extLst>
      <p:ext uri="{BB962C8B-B14F-4D97-AF65-F5344CB8AC3E}">
        <p14:creationId xmlns:p14="http://schemas.microsoft.com/office/powerpoint/2010/main" val="350814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29450" y="651660"/>
            <a:ext cx="51625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Unalakleet</a:t>
            </a:r>
            <a:r>
              <a:rPr lang="en-US" sz="2800" dirty="0"/>
              <a:t> River Chinook</a:t>
            </a:r>
            <a:endParaRPr lang="en-US" sz="2400" dirty="0"/>
          </a:p>
          <a:p>
            <a:pPr algn="ctr"/>
            <a:r>
              <a:rPr lang="en-US" sz="2400" dirty="0"/>
              <a:t>1982-2019</a:t>
            </a:r>
          </a:p>
        </p:txBody>
      </p:sp>
      <p:sp>
        <p:nvSpPr>
          <p:cNvPr id="4" name="Rectangle 3"/>
          <p:cNvSpPr/>
          <p:nvPr/>
        </p:nvSpPr>
        <p:spPr>
          <a:xfrm>
            <a:off x="7536269" y="1754847"/>
            <a:ext cx="440409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Data:  	</a:t>
            </a:r>
            <a:r>
              <a:rPr lang="en-US" sz="1600" dirty="0">
                <a:solidFill>
                  <a:schemeClr val="dk1"/>
                </a:solidFill>
                <a:effectLst/>
              </a:rPr>
              <a:t>T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ower counts North River 1984+	</a:t>
            </a:r>
          </a:p>
          <a:p>
            <a:r>
              <a:rPr lang="en-US" sz="1600" dirty="0">
                <a:solidFill>
                  <a:schemeClr val="dk1"/>
                </a:solidFill>
              </a:rPr>
              <a:t>	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Weir </a:t>
            </a:r>
            <a:r>
              <a:rPr lang="en-US" sz="1600" baseline="0" dirty="0" err="1">
                <a:solidFill>
                  <a:schemeClr val="dk1"/>
                </a:solidFill>
                <a:effectLst/>
              </a:rPr>
              <a:t>Unalakleet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 </a:t>
            </a:r>
            <a:r>
              <a:rPr lang="en-US" sz="1600" baseline="0" dirty="0" err="1">
                <a:solidFill>
                  <a:schemeClr val="dk1"/>
                </a:solidFill>
                <a:effectLst/>
              </a:rPr>
              <a:t>mainstem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 2010</a:t>
            </a:r>
            <a:r>
              <a:rPr lang="en-US" sz="1600" dirty="0">
                <a:solidFill>
                  <a:schemeClr val="dk1"/>
                </a:solidFill>
              </a:rPr>
              <a:t>+</a:t>
            </a:r>
            <a:endParaRPr lang="en-US" sz="1600" baseline="0" dirty="0">
              <a:solidFill>
                <a:schemeClr val="dk1"/>
              </a:solidFill>
              <a:effectLst/>
            </a:endParaRP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 	Tagging</a:t>
            </a:r>
            <a:r>
              <a:rPr lang="en-US" sz="1600" dirty="0">
                <a:solidFill>
                  <a:schemeClr val="dk1"/>
                </a:solidFill>
                <a:effectLst/>
              </a:rPr>
              <a:t> 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North vs </a:t>
            </a:r>
            <a:r>
              <a:rPr lang="en-US" sz="1600" baseline="0" dirty="0" err="1">
                <a:solidFill>
                  <a:schemeClr val="dk1"/>
                </a:solidFill>
                <a:effectLst/>
              </a:rPr>
              <a:t>mainstem</a:t>
            </a:r>
            <a:endParaRPr lang="en-US" sz="1600" baseline="0" dirty="0">
              <a:solidFill>
                <a:schemeClr val="dk1"/>
              </a:solidFill>
              <a:effectLst/>
            </a:endParaRP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CPUE </a:t>
            </a:r>
            <a:r>
              <a:rPr lang="en-US" sz="1600" baseline="0" dirty="0" err="1">
                <a:solidFill>
                  <a:schemeClr val="dk1"/>
                </a:solidFill>
                <a:effectLst/>
              </a:rPr>
              <a:t>comm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 fishery (</a:t>
            </a:r>
            <a:r>
              <a:rPr lang="en-US" sz="1600" baseline="0" dirty="0" err="1">
                <a:solidFill>
                  <a:schemeClr val="dk1"/>
                </a:solidFill>
                <a:effectLst/>
              </a:rPr>
              <a:t>abund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 index)</a:t>
            </a: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Aerial surveys</a:t>
            </a:r>
            <a:r>
              <a:rPr lang="en-US" sz="1600" dirty="0">
                <a:solidFill>
                  <a:schemeClr val="dk1"/>
                </a:solidFill>
                <a:effectLst/>
              </a:rPr>
              <a:t> (spotty)</a:t>
            </a:r>
            <a:r>
              <a:rPr lang="en-US" sz="1400" baseline="0" dirty="0">
                <a:solidFill>
                  <a:schemeClr val="dk1"/>
                </a:solidFill>
                <a:effectLst/>
              </a:rPr>
              <a:t>	</a:t>
            </a:r>
          </a:p>
          <a:p>
            <a:r>
              <a:rPr lang="en-US" sz="1400" baseline="0" dirty="0">
                <a:solidFill>
                  <a:schemeClr val="dk1"/>
                </a:solidFill>
                <a:effectLst/>
              </a:rPr>
              <a:t>	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Scale sample ages (</a:t>
            </a:r>
            <a:r>
              <a:rPr lang="en-US" sz="1600" baseline="0" dirty="0" err="1">
                <a:solidFill>
                  <a:schemeClr val="dk1"/>
                </a:solidFill>
                <a:effectLst/>
              </a:rPr>
              <a:t>testfish</a:t>
            </a:r>
            <a:r>
              <a:rPr lang="en-US" sz="1600" dirty="0">
                <a:solidFill>
                  <a:schemeClr val="dk1"/>
                </a:solidFill>
              </a:rPr>
              <a:t> ‘85-’10)</a:t>
            </a:r>
            <a:r>
              <a:rPr lang="en-US" sz="1400" baseline="0" dirty="0">
                <a:solidFill>
                  <a:schemeClr val="dk1"/>
                </a:solidFill>
                <a:effectLst/>
              </a:rPr>
              <a:t>	</a:t>
            </a:r>
          </a:p>
          <a:p>
            <a:endParaRPr lang="en-US" b="1" dirty="0">
              <a:solidFill>
                <a:schemeClr val="dk1"/>
              </a:solidFill>
            </a:endParaRPr>
          </a:p>
          <a:p>
            <a:r>
              <a:rPr lang="en-US" b="1" dirty="0">
                <a:solidFill>
                  <a:schemeClr val="dk1"/>
                </a:solidFill>
              </a:rPr>
              <a:t>Issue:	</a:t>
            </a:r>
            <a:r>
              <a:rPr lang="en-US" sz="1600" dirty="0">
                <a:solidFill>
                  <a:schemeClr val="dk1"/>
                </a:solidFill>
              </a:rPr>
              <a:t>Stock of concern since ???</a:t>
            </a:r>
            <a:endParaRPr lang="en-US" sz="1600" b="1" dirty="0">
              <a:solidFill>
                <a:schemeClr val="dk1"/>
              </a:solidFill>
            </a:endParaRPr>
          </a:p>
          <a:p>
            <a:r>
              <a:rPr lang="en-US" sz="1600" b="1" dirty="0">
                <a:solidFill>
                  <a:schemeClr val="dk1"/>
                </a:solidFill>
              </a:rPr>
              <a:t>	</a:t>
            </a:r>
            <a:r>
              <a:rPr lang="en-US" sz="1600" dirty="0">
                <a:solidFill>
                  <a:schemeClr val="dk1"/>
                </a:solidFill>
              </a:rPr>
              <a:t>Percentile goal okay?</a:t>
            </a:r>
          </a:p>
          <a:p>
            <a:r>
              <a:rPr lang="en-US" sz="1600" dirty="0">
                <a:solidFill>
                  <a:schemeClr val="dk1"/>
                </a:solidFill>
              </a:rPr>
              <a:t>	</a:t>
            </a:r>
            <a:r>
              <a:rPr lang="en-US" sz="1600" dirty="0" err="1">
                <a:solidFill>
                  <a:schemeClr val="dk1"/>
                </a:solidFill>
              </a:rPr>
              <a:t>Harv</a:t>
            </a:r>
            <a:r>
              <a:rPr lang="en-US" sz="1600" dirty="0">
                <a:solidFill>
                  <a:schemeClr val="dk1"/>
                </a:solidFill>
              </a:rPr>
              <a:t> rate poorly understood</a:t>
            </a:r>
          </a:p>
          <a:p>
            <a:endParaRPr lang="en-US" sz="1400" dirty="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b="1" dirty="0">
                <a:solidFill>
                  <a:schemeClr val="dk1"/>
                </a:solidFill>
              </a:rPr>
              <a:t>Method</a:t>
            </a:r>
            <a:r>
              <a:rPr lang="en-US" dirty="0">
                <a:solidFill>
                  <a:schemeClr val="dk1"/>
                </a:solidFill>
              </a:rPr>
              <a:t>:	</a:t>
            </a:r>
            <a:r>
              <a:rPr lang="en-US" sz="1600" dirty="0">
                <a:solidFill>
                  <a:schemeClr val="dk1"/>
                </a:solidFill>
              </a:rPr>
              <a:t>Reconstruct historical abundance</a:t>
            </a:r>
          </a:p>
          <a:p>
            <a:pPr lvl="0">
              <a:defRPr/>
            </a:pPr>
            <a:r>
              <a:rPr lang="en-US" sz="1600" baseline="0" dirty="0">
                <a:solidFill>
                  <a:schemeClr val="dk1"/>
                </a:solidFill>
                <a:effectLst/>
              </a:rPr>
              <a:t>	Get approx. harvest rate</a:t>
            </a:r>
          </a:p>
          <a:p>
            <a:pPr lvl="0">
              <a:defRPr/>
            </a:pPr>
            <a:r>
              <a:rPr lang="en-US" sz="1600" dirty="0">
                <a:solidFill>
                  <a:schemeClr val="dk1"/>
                </a:solidFill>
              </a:rPr>
              <a:t>	Consider SRA</a:t>
            </a:r>
            <a:endParaRPr lang="en-US" sz="1600" baseline="0" dirty="0">
              <a:solidFill>
                <a:schemeClr val="dk1"/>
              </a:solidFill>
              <a:effectLst/>
            </a:endParaRPr>
          </a:p>
          <a:p>
            <a:r>
              <a:rPr lang="en-US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pPr lvl="0">
              <a:defRPr/>
            </a:pPr>
            <a:r>
              <a:rPr lang="en-US" b="1" dirty="0">
                <a:solidFill>
                  <a:schemeClr val="dk1"/>
                </a:solidFill>
              </a:rPr>
              <a:t>More </a:t>
            </a:r>
          </a:p>
          <a:p>
            <a:pPr lvl="0">
              <a:defRPr/>
            </a:pPr>
            <a:r>
              <a:rPr lang="en-US" b="1" dirty="0">
                <a:solidFill>
                  <a:schemeClr val="dk1"/>
                </a:solidFill>
              </a:rPr>
              <a:t>Info</a:t>
            </a:r>
            <a:r>
              <a:rPr lang="en-US" dirty="0">
                <a:solidFill>
                  <a:schemeClr val="dk1"/>
                </a:solidFill>
              </a:rPr>
              <a:t>:	</a:t>
            </a:r>
            <a:r>
              <a:rPr lang="en-US" sz="1600" dirty="0">
                <a:solidFill>
                  <a:schemeClr val="dk1"/>
                </a:solidFill>
              </a:rPr>
              <a:t>Leon 2018 SP18-17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8" y="928103"/>
            <a:ext cx="70961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3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865691"/>
            <a:ext cx="7410450" cy="512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0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1726</Words>
  <Application>Microsoft Office PowerPoint</Application>
  <PresentationFormat>Widescreen</PresentationFormat>
  <Paragraphs>1760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fleischman</dc:creator>
  <cp:lastModifiedBy>Peterson, Randy L (DFG)</cp:lastModifiedBy>
  <cp:revision>29</cp:revision>
  <dcterms:created xsi:type="dcterms:W3CDTF">2019-09-24T03:36:34Z</dcterms:created>
  <dcterms:modified xsi:type="dcterms:W3CDTF">2019-11-11T23:13:03Z</dcterms:modified>
</cp:coreProperties>
</file>