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297" r:id="rId2"/>
    <p:sldId id="258" r:id="rId3"/>
    <p:sldId id="874" r:id="rId4"/>
    <p:sldId id="875" r:id="rId5"/>
    <p:sldId id="302" r:id="rId6"/>
    <p:sldId id="869" r:id="rId7"/>
    <p:sldId id="868" r:id="rId8"/>
    <p:sldId id="879" r:id="rId9"/>
    <p:sldId id="857" r:id="rId10"/>
    <p:sldId id="823" r:id="rId11"/>
    <p:sldId id="870" r:id="rId12"/>
    <p:sldId id="845" r:id="rId13"/>
    <p:sldId id="854" r:id="rId14"/>
    <p:sldId id="891" r:id="rId15"/>
    <p:sldId id="270" r:id="rId16"/>
    <p:sldId id="272" r:id="rId17"/>
    <p:sldId id="439" r:id="rId18"/>
    <p:sldId id="445" r:id="rId19"/>
    <p:sldId id="880" r:id="rId20"/>
    <p:sldId id="844" r:id="rId21"/>
    <p:sldId id="843" r:id="rId22"/>
    <p:sldId id="876" r:id="rId23"/>
    <p:sldId id="866" r:id="rId24"/>
    <p:sldId id="849" r:id="rId25"/>
    <p:sldId id="884" r:id="rId26"/>
    <p:sldId id="262" r:id="rId27"/>
    <p:sldId id="856" r:id="rId28"/>
    <p:sldId id="892" r:id="rId29"/>
    <p:sldId id="301" r:id="rId30"/>
    <p:sldId id="893" r:id="rId31"/>
    <p:sldId id="260" r:id="rId32"/>
    <p:sldId id="871" r:id="rId33"/>
    <p:sldId id="878" r:id="rId34"/>
    <p:sldId id="867" r:id="rId35"/>
    <p:sldId id="863" r:id="rId36"/>
    <p:sldId id="887" r:id="rId37"/>
    <p:sldId id="888" r:id="rId38"/>
    <p:sldId id="889" r:id="rId39"/>
    <p:sldId id="890" r:id="rId40"/>
    <p:sldId id="864" r:id="rId41"/>
    <p:sldId id="885" r:id="rId42"/>
    <p:sldId id="851" r:id="rId43"/>
    <p:sldId id="877" r:id="rId44"/>
    <p:sldId id="865" r:id="rId45"/>
  </p:sldIdLst>
  <p:sldSz cx="9144000" cy="6858000" type="screen4x3"/>
  <p:notesSz cx="6858000" cy="92964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CCFF"/>
    <a:srgbClr val="FF5050"/>
    <a:srgbClr val="66CCFF"/>
    <a:srgbClr val="66FFFF"/>
    <a:srgbClr val="FF0066"/>
    <a:srgbClr val="00CC00"/>
    <a:srgbClr val="FF9900"/>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54" autoAdjust="0"/>
    <p:restoredTop sz="63937" autoAdjust="0"/>
  </p:normalViewPr>
  <p:slideViewPr>
    <p:cSldViewPr>
      <p:cViewPr varScale="1">
        <p:scale>
          <a:sx n="107" d="100"/>
          <a:sy n="107" d="100"/>
        </p:scale>
        <p:origin x="3252" y="102"/>
      </p:cViewPr>
      <p:guideLst>
        <p:guide orient="horz" pos="2160"/>
        <p:guide pos="2880"/>
      </p:guideLst>
    </p:cSldViewPr>
  </p:slideViewPr>
  <p:outlineViewPr>
    <p:cViewPr>
      <p:scale>
        <a:sx n="33" d="100"/>
        <a:sy n="33" d="100"/>
      </p:scale>
      <p:origin x="0" y="-175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5" d="100"/>
          <a:sy n="125" d="100"/>
        </p:scale>
        <p:origin x="4932"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0.wmf"/><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9939"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9940"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9941"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FA944B8-2EB4-4A26-84F6-AF34D3D1F394}"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05828"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416425"/>
            <a:ext cx="50292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8DFD301-2B9E-4190-A1DB-5D86AAF10FC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p>
            <a:fld id="{F97154B4-07A7-4B88-BC79-49F12462849E}" type="slidenum">
              <a:rPr lang="en-US" smtClean="0"/>
              <a:pPr/>
              <a:t>1</a:t>
            </a:fld>
            <a:endParaRPr lang="en-US"/>
          </a:p>
        </p:txBody>
      </p:sp>
      <p:sp>
        <p:nvSpPr>
          <p:cNvPr id="219139" name="Rectangle 2"/>
          <p:cNvSpPr>
            <a:spLocks noGrp="1" noRot="1" noChangeAspect="1" noChangeArrowheads="1" noTextEdit="1"/>
          </p:cNvSpPr>
          <p:nvPr>
            <p:ph type="sldImg"/>
          </p:nvPr>
        </p:nvSpPr>
        <p:spPr>
          <a:ln/>
        </p:spPr>
      </p:sp>
      <p:sp>
        <p:nvSpPr>
          <p:cNvPr id="219140" name="Rectangle 3"/>
          <p:cNvSpPr>
            <a:spLocks noGrp="1" noChangeArrowheads="1"/>
          </p:cNvSpPr>
          <p:nvPr>
            <p:ph type="body" idx="1"/>
          </p:nvPr>
        </p:nvSpPr>
        <p:spPr>
          <a:noFill/>
          <a:ln/>
        </p:spPr>
        <p:txBody>
          <a:bodyPr/>
          <a:lstStyle/>
          <a:p>
            <a:pPr eaLnBrk="1" hangingPunct="1"/>
            <a:r>
              <a:rPr lang="en-US" dirty="0"/>
              <a:t>Introductions</a:t>
            </a:r>
          </a:p>
          <a:p>
            <a:pPr eaLnBrk="1" hangingPunct="1"/>
            <a:r>
              <a:rPr lang="en-US" dirty="0"/>
              <a:t>Grand outline: Theory/Practice, Methods, Estimation. Lab and Case Studies intermixed</a:t>
            </a:r>
          </a:p>
          <a:p>
            <a:pPr eaLnBrk="1" hangingPunct="1"/>
            <a:r>
              <a:rPr lang="en-US" dirty="0"/>
              <a:t>Theory/Practice: Lay groundwork for future sections, develop intuition, understand situations where we are data limited.</a:t>
            </a:r>
          </a:p>
          <a:p>
            <a:pPr eaLnBrk="1" hangingPunct="1"/>
            <a:r>
              <a:rPr lang="en-US" dirty="0"/>
              <a:t>Theory: Deterministic</a:t>
            </a:r>
          </a:p>
          <a:p>
            <a:pPr eaLnBrk="1" hangingPunct="1"/>
            <a:r>
              <a:rPr lang="en-US" dirty="0"/>
              <a:t>Practice: add variability, add complications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a:t>The safest thing to say is that depensation appears to be rare over the range of escapements we typically see.</a:t>
            </a:r>
            <a:r>
              <a:rPr lang="en-US" baseline="0" dirty="0"/>
              <a:t> i.e. by setting escapement goals w</a:t>
            </a:r>
            <a:r>
              <a:rPr lang="en-US" dirty="0"/>
              <a:t>e manage against very low escapements which you would need to document depensation.  </a:t>
            </a:r>
          </a:p>
          <a:p>
            <a:r>
              <a:rPr lang="en-US" dirty="0"/>
              <a:t>The graphs show a SR relationship and associated point estimates on the left</a:t>
            </a:r>
            <a:r>
              <a:rPr lang="en-US" baseline="0" dirty="0"/>
              <a:t>-</a:t>
            </a:r>
            <a:r>
              <a:rPr lang="en-US" dirty="0"/>
              <a:t>hand side.</a:t>
            </a:r>
            <a:r>
              <a:rPr lang="en-US" baseline="0" dirty="0"/>
              <a:t> In the right-hand side is the same population’s annual spawning abundance estimates with the current goal range shown by the pink shaded region.</a:t>
            </a:r>
          </a:p>
          <a:p>
            <a:r>
              <a:rPr lang="en-US" baseline="0" dirty="0"/>
              <a:t>Very small escapements are infrequent, although significant management actions were sometimes necessary to reach (or approach) the lower end of the goal. Conversely, large escapement are common, i.e. escapements in the range necessary to document over-compensation occur frequently.</a:t>
            </a:r>
            <a:endParaRPr lang="en-US" dirty="0"/>
          </a:p>
        </p:txBody>
      </p:sp>
      <p:sp>
        <p:nvSpPr>
          <p:cNvPr id="4" name="Slide Number Placeholder 3"/>
          <p:cNvSpPr>
            <a:spLocks noGrp="1"/>
          </p:cNvSpPr>
          <p:nvPr>
            <p:ph type="sldNum" sz="quarter" idx="10"/>
          </p:nvPr>
        </p:nvSpPr>
        <p:spPr/>
        <p:txBody>
          <a:bodyPr/>
          <a:lstStyle/>
          <a:p>
            <a:pPr>
              <a:defRPr/>
            </a:pPr>
            <a:fld id="{58DFD301-2B9E-4190-A1DB-5D86AAF10FC3}"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Note: This will be a hip pocket slide.</a:t>
            </a:r>
          </a:p>
          <a:p>
            <a:endParaRPr lang="en-US" dirty="0"/>
          </a:p>
          <a:p>
            <a:r>
              <a:rPr lang="en-US" dirty="0"/>
              <a:t>With respect to these definitions it’s useful to distinguish between a mechanism and demographic pattern. We will use depensation as an example to illustrate that point and a point about depensation in general.</a:t>
            </a:r>
          </a:p>
          <a:p>
            <a:r>
              <a:rPr lang="en-US" dirty="0"/>
              <a:t>A mechanism is depensatory if it reduces survival as population size decreases.</a:t>
            </a:r>
          </a:p>
          <a:p>
            <a:r>
              <a:rPr lang="en-US" dirty="0"/>
              <a:t>Demographic depensation show up in our SR curves as reduced per capita population growth rate with decreasing population size.</a:t>
            </a:r>
          </a:p>
          <a:p>
            <a:endParaRPr lang="en-US" dirty="0"/>
          </a:p>
          <a:p>
            <a:r>
              <a:rPr lang="en-US" dirty="0"/>
              <a:t>The main graph shows the probability of a salmon being killed by a bear increases as the population size decreases, this is a depensatory mechanism. If it was strong enough it might show up in the demographics.</a:t>
            </a:r>
          </a:p>
          <a:p>
            <a:r>
              <a:rPr lang="en-US" dirty="0"/>
              <a:t>This population did not show a demographic depensation, the authors tested for and rejected depensation with model selection. I plotted their estimated SR relationship in the smaller graphic. They explicitly tested for significance of a depensatory parameter, but we already know there is no depensation in this SR relationship; the slope of per capita recruitment </a:t>
            </a:r>
            <a:r>
              <a:rPr lang="en-US" dirty="0" err="1"/>
              <a:t>vrs</a:t>
            </a:r>
            <a:r>
              <a:rPr lang="en-US" dirty="0"/>
              <a:t>. spawning abundance is always negative.</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58DFD301-2B9E-4190-A1DB-5D86AAF10FC3}" type="slidenum">
              <a:rPr lang="en-US" smtClean="0"/>
              <a:pPr>
                <a:defRPr/>
              </a:pPr>
              <a:t>11</a:t>
            </a:fld>
            <a:endParaRPr lang="en-US"/>
          </a:p>
        </p:txBody>
      </p:sp>
    </p:spTree>
    <p:extLst>
      <p:ext uri="{BB962C8B-B14F-4D97-AF65-F5344CB8AC3E}">
        <p14:creationId xmlns:p14="http://schemas.microsoft.com/office/powerpoint/2010/main" val="1277276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4092892-A693-49FB-A089-7525B7CABAA5}"/>
              </a:ext>
            </a:extLst>
          </p:cNvPr>
          <p:cNvSpPr>
            <a:spLocks noGrp="1"/>
          </p:cNvSpPr>
          <p:nvPr>
            <p:ph type="body" idx="1"/>
          </p:nvPr>
        </p:nvSpPr>
        <p:spPr/>
        <p:txBody>
          <a:bodyPr/>
          <a:lstStyle/>
          <a:p>
            <a:r>
              <a:rPr lang="en-US" dirty="0"/>
              <a:t>In this class we will focus on compensatory dynamics, mostly overcompensation.</a:t>
            </a:r>
          </a:p>
          <a:p>
            <a:r>
              <a:rPr lang="en-US" dirty="0"/>
              <a:t>Our interest in these stock recruit curves is practical. There are a few points on the SR curves that are of special interest to us as fishery managers. Let’s look at the SR curves shown on the top two panels.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Seq is the point where the </a:t>
            </a:r>
            <a:r>
              <a:rPr lang="en-US" dirty="0" err="1"/>
              <a:t>spawners</a:t>
            </a:r>
            <a:r>
              <a:rPr lang="en-US" dirty="0"/>
              <a:t> replace themselves with recruits. “Equilibrium abundance</a:t>
            </a:r>
            <a:r>
              <a:rPr lang="en-US" baseline="0" dirty="0"/>
              <a:t> or </a:t>
            </a:r>
            <a:r>
              <a:rPr lang="en-US" dirty="0"/>
              <a:t>Unfished equilibrium”</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err="1"/>
              <a:t>Smax</a:t>
            </a:r>
            <a:r>
              <a:rPr lang="en-US" dirty="0"/>
              <a:t> is the spawning abundance that results in maximum recruitment. With overcompensation </a:t>
            </a:r>
            <a:r>
              <a:rPr lang="en-US" dirty="0" err="1"/>
              <a:t>Smax</a:t>
            </a:r>
            <a:r>
              <a:rPr lang="en-US" dirty="0"/>
              <a:t> usually occurs at smaller spawning abundances than Seq. Not so with compensation (inf but Seq is an equilibrium)</a:t>
            </a:r>
          </a:p>
          <a:p>
            <a:endParaRPr lang="en-US" dirty="0"/>
          </a:p>
          <a:p>
            <a:r>
              <a:rPr lang="en-US" dirty="0"/>
              <a:t>Now look at the bottom panel, which is the sustained yield (number of recruits in excess of the number that spawned, vertical distance between the 1:1 line and the SR curve) associated with each spawning abundance.</a:t>
            </a:r>
          </a:p>
          <a:p>
            <a:r>
              <a:rPr lang="en-US" dirty="0" err="1"/>
              <a:t>Smsy</a:t>
            </a:r>
            <a:r>
              <a:rPr lang="en-US" dirty="0"/>
              <a:t> is the spawning abundance associated with maximum sustained yield. It occurs at a smaller spawning abundance than </a:t>
            </a:r>
            <a:r>
              <a:rPr lang="en-US" dirty="0" err="1"/>
              <a:t>Smax</a:t>
            </a:r>
            <a:r>
              <a:rPr lang="en-US" dirty="0"/>
              <a:t> or Seq.</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err="1"/>
              <a:t>Umsy</a:t>
            </a:r>
            <a:r>
              <a:rPr lang="en-US" dirty="0"/>
              <a:t> is the harvest rate associated with maximum sustained yield.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t>In Alaska, when possible we focus on </a:t>
            </a:r>
            <a:r>
              <a:rPr lang="en-US" b="0" dirty="0" err="1"/>
              <a:t>S_msy</a:t>
            </a:r>
            <a:r>
              <a:rPr lang="en-US" b="0" dirty="0"/>
              <a:t> to guide our choice of an escapement goal.</a:t>
            </a:r>
          </a:p>
          <a:p>
            <a:r>
              <a:rPr lang="en-US" b="0" dirty="0"/>
              <a:t> </a:t>
            </a:r>
            <a:r>
              <a:rPr lang="en-US" b="0" dirty="0" err="1"/>
              <a:t>S_eq</a:t>
            </a:r>
            <a:r>
              <a:rPr lang="en-US" b="0" dirty="0"/>
              <a:t> is an important quantity too. Since yield is zero at </a:t>
            </a:r>
            <a:r>
              <a:rPr lang="en-US" b="0" dirty="0" err="1"/>
              <a:t>S_eq</a:t>
            </a:r>
            <a:r>
              <a:rPr lang="en-US" b="0" dirty="0"/>
              <a:t> it represents an obvious maximum upper escapement goal bound.</a:t>
            </a: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4092892-A693-49FB-A089-7525B7CABAA5}"/>
              </a:ext>
            </a:extLst>
          </p:cNvPr>
          <p:cNvSpPr>
            <a:spLocks noGrp="1"/>
          </p:cNvSpPr>
          <p:nvPr>
            <p:ph type="body" idx="1"/>
          </p:nvPr>
        </p:nvSpPr>
        <p:spPr/>
        <p:txBody>
          <a:bodyPr/>
          <a:lstStyle/>
          <a:p>
            <a:r>
              <a:rPr lang="en-US" dirty="0"/>
              <a:t>To change a biological reference point into a goal range we need to decide on how close we hope to get to optimal performance. </a:t>
            </a:r>
          </a:p>
          <a:p>
            <a:r>
              <a:rPr lang="en-US" dirty="0"/>
              <a:t>Typically, we want to be some high percentage of </a:t>
            </a:r>
            <a:r>
              <a:rPr lang="en-US" dirty="0" err="1"/>
              <a:t>MSY</a:t>
            </a:r>
            <a:r>
              <a:rPr lang="en-US" dirty="0"/>
              <a:t>.</a:t>
            </a:r>
          </a:p>
          <a:p>
            <a:r>
              <a:rPr lang="en-US" dirty="0"/>
              <a:t>The top two panels are like the last slide. The bottom panel shows the goal range under 3 separate performance expectations. </a:t>
            </a:r>
          </a:p>
          <a:p>
            <a:r>
              <a:rPr lang="en-US" dirty="0"/>
              <a:t>Steps:</a:t>
            </a:r>
          </a:p>
          <a:p>
            <a:r>
              <a:rPr lang="en-US" dirty="0"/>
              <a:t>1) Estimate the SR relationship and associated yield,</a:t>
            </a:r>
          </a:p>
          <a:p>
            <a:r>
              <a:rPr lang="en-US" dirty="0"/>
              <a:t>2) decide how close you want to be to maximum sustained yield,</a:t>
            </a:r>
          </a:p>
          <a:p>
            <a:r>
              <a:rPr lang="en-US" dirty="0"/>
              <a:t>3) your goal range comes from the spawning abundances associated with the performance you want.</a:t>
            </a:r>
          </a:p>
          <a:p>
            <a:endParaRPr lang="en-US" dirty="0"/>
          </a:p>
          <a:p>
            <a:r>
              <a:rPr lang="en-US" dirty="0"/>
              <a:t>In the lab we will see how to express uncertainty around this goal range. The bottom panel will take on new meaning once we do that.</a:t>
            </a:r>
          </a:p>
          <a:p>
            <a:endParaRPr lang="en-US" dirty="0"/>
          </a:p>
          <a:p>
            <a:r>
              <a:rPr lang="en-US" dirty="0"/>
              <a:t>Often, we won't be able to estimate the stock recruit relationship and set the goal range this directly. But we will fall back on these concepts to try and find escapements associated with surplus yield (Andrew’s section).</a:t>
            </a:r>
          </a:p>
        </p:txBody>
      </p:sp>
    </p:spTree>
    <p:extLst>
      <p:ext uri="{BB962C8B-B14F-4D97-AF65-F5344CB8AC3E}">
        <p14:creationId xmlns:p14="http://schemas.microsoft.com/office/powerpoint/2010/main" val="1667731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p>
            <a:fld id="{0A63A73F-3D07-4700-8D54-7584F6130D29}" type="slidenum">
              <a:rPr lang="en-US" smtClean="0"/>
              <a:pPr/>
              <a:t>14</a:t>
            </a:fld>
            <a:endParaRPr lang="en-US"/>
          </a:p>
        </p:txBody>
      </p:sp>
      <p:sp>
        <p:nvSpPr>
          <p:cNvPr id="221187" name="Rectangle 2"/>
          <p:cNvSpPr>
            <a:spLocks noGrp="1" noRot="1" noChangeAspect="1" noChangeArrowheads="1" noTextEdit="1"/>
          </p:cNvSpPr>
          <p:nvPr>
            <p:ph type="sldImg"/>
          </p:nvPr>
        </p:nvSpPr>
        <p:spPr>
          <a:ln/>
        </p:spPr>
      </p:sp>
      <p:sp>
        <p:nvSpPr>
          <p:cNvPr id="221188" name="Rectangle 3"/>
          <p:cNvSpPr>
            <a:spLocks noGrp="1" noChangeArrowheads="1"/>
          </p:cNvSpPr>
          <p:nvPr>
            <p:ph type="body" idx="1"/>
          </p:nvPr>
        </p:nvSpPr>
        <p:spPr>
          <a:noFill/>
          <a:ln/>
        </p:spPr>
        <p:txBody>
          <a:bodyPr/>
          <a:lstStyle/>
          <a:p>
            <a:pPr eaLnBrk="1" hangingPunct="1"/>
            <a:r>
              <a:rPr lang="en-US" dirty="0"/>
              <a:t>The most common stock-recruit relationships can be represented by two parameters; one parameter describes stock productivity at low abundances and the other parameter controls density dependence.</a:t>
            </a:r>
          </a:p>
          <a:p>
            <a:pPr eaLnBrk="1" hangingPunct="1"/>
            <a:r>
              <a:rPr lang="en-US" dirty="0"/>
              <a:t>Tradition to call the productivity parameter alpha and the density </a:t>
            </a:r>
            <a:r>
              <a:rPr lang="en-US" dirty="0" err="1"/>
              <a:t>dependance</a:t>
            </a:r>
            <a:r>
              <a:rPr lang="en-US" dirty="0"/>
              <a:t> parameter beta.</a:t>
            </a:r>
          </a:p>
          <a:p>
            <a:pPr eaLnBrk="1" hangingPunct="1"/>
            <a:endParaRPr lang="en-US" dirty="0"/>
          </a:p>
        </p:txBody>
      </p:sp>
    </p:spTree>
    <p:extLst>
      <p:ext uri="{BB962C8B-B14F-4D97-AF65-F5344CB8AC3E}">
        <p14:creationId xmlns:p14="http://schemas.microsoft.com/office/powerpoint/2010/main" val="2387658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p:spPr>
        <p:txBody>
          <a:bodyPr/>
          <a:lstStyle/>
          <a:p>
            <a:fld id="{9370B2CC-D700-4739-A753-CA264562A941}" type="slidenum">
              <a:rPr lang="en-US" smtClean="0"/>
              <a:pPr/>
              <a:t>15</a:t>
            </a:fld>
            <a:endParaRPr lang="en-US"/>
          </a:p>
        </p:txBody>
      </p:sp>
      <p:sp>
        <p:nvSpPr>
          <p:cNvPr id="225283" name="Rectangle 2"/>
          <p:cNvSpPr>
            <a:spLocks noGrp="1" noRot="1" noChangeAspect="1" noChangeArrowheads="1" noTextEdit="1"/>
          </p:cNvSpPr>
          <p:nvPr>
            <p:ph type="sldImg"/>
          </p:nvPr>
        </p:nvSpPr>
        <p:spPr>
          <a:ln/>
        </p:spPr>
      </p:sp>
      <p:sp>
        <p:nvSpPr>
          <p:cNvPr id="225284" name="Rectangle 3"/>
          <p:cNvSpPr>
            <a:spLocks noGrp="1" noChangeArrowheads="1"/>
          </p:cNvSpPr>
          <p:nvPr>
            <p:ph type="body" idx="1"/>
          </p:nvPr>
        </p:nvSpPr>
        <p:spPr>
          <a:noFill/>
          <a:ln/>
        </p:spPr>
        <p:txBody>
          <a:bodyPr/>
          <a:lstStyle/>
          <a:p>
            <a:pPr eaLnBrk="1" hangingPunct="1"/>
            <a:r>
              <a:rPr lang="en-US" dirty="0"/>
              <a:t>There are two very well known 2 parameter models. </a:t>
            </a:r>
          </a:p>
          <a:p>
            <a:pPr eaLnBrk="1" hangingPunct="1"/>
            <a:r>
              <a:rPr lang="en-US" dirty="0" err="1"/>
              <a:t>Beverton</a:t>
            </a:r>
            <a:r>
              <a:rPr lang="en-US" dirty="0"/>
              <a:t>-Holt is the model associated with compensatory dynamics. </a:t>
            </a:r>
          </a:p>
          <a:p>
            <a:pPr eaLnBrk="1" hangingPunct="1"/>
            <a:r>
              <a:rPr lang="en-US" dirty="0"/>
              <a:t>I’m showing one parameterization here, although many parameterizations exist. </a:t>
            </a:r>
          </a:p>
          <a:p>
            <a:pPr eaLnBrk="1" hangingPunct="1"/>
            <a:r>
              <a:rPr lang="en-US" dirty="0"/>
              <a:t>The colored equation ties the </a:t>
            </a:r>
            <a:r>
              <a:rPr lang="en-US" dirty="0" err="1"/>
              <a:t>BH</a:t>
            </a:r>
            <a:r>
              <a:rPr lang="en-US" dirty="0"/>
              <a:t> equation back to the general model on the previous slide.</a:t>
            </a:r>
          </a:p>
          <a:p>
            <a:pPr eaLnBrk="1" hangingPunct="1"/>
            <a:r>
              <a:rPr lang="en-US" dirty="0"/>
              <a:t>The model can be derived by assuming mortality is a function of recruitment. </a:t>
            </a:r>
          </a:p>
          <a:p>
            <a:pPr eaLnBrk="1" hangingPunct="1"/>
            <a:r>
              <a:rPr lang="en-US" dirty="0"/>
              <a:t>It is commonly used with Marine populations but also used in freshwater populations that do not show obvious overcompensation. </a:t>
            </a:r>
          </a:p>
          <a:p>
            <a:pPr eaLnBrk="1" hangingPunct="1"/>
            <a:r>
              <a:rPr lang="en-US" dirty="0"/>
              <a:t>Alpha is the slope of the curve near the origin (few </a:t>
            </a:r>
            <a:r>
              <a:rPr lang="en-US" dirty="0" err="1"/>
              <a:t>spawners</a:t>
            </a:r>
            <a:r>
              <a:rPr lang="en-US" dirty="0"/>
              <a:t>). Notice alpha prime in the reference point formulas. We will learn about alpha prime later. </a:t>
            </a:r>
          </a:p>
          <a:p>
            <a:pPr eaLnBrk="1" hangingPunct="1"/>
            <a:r>
              <a:rPr lang="en-US" dirty="0"/>
              <a:t>Also notice I subscripted beta to emphasize it’s a different beta than we will see for the Ricker curve on the next slide (Alpha has the exact same meaning for the Ricker model).</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p:spPr>
        <p:txBody>
          <a:bodyPr/>
          <a:lstStyle/>
          <a:p>
            <a:fld id="{A872ADA5-427D-491C-A251-738C59345ABC}" type="slidenum">
              <a:rPr lang="en-US" smtClean="0"/>
              <a:pPr/>
              <a:t>16</a:t>
            </a:fld>
            <a:endParaRPr lang="en-US"/>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noFill/>
          <a:ln/>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b="0" dirty="0"/>
              <a:t>The Ricker model is the most commonly used SR relationship at </a:t>
            </a:r>
            <a:r>
              <a:rPr lang="en-US" b="0" dirty="0" err="1"/>
              <a:t>ADF&amp;G</a:t>
            </a:r>
            <a:r>
              <a:rPr lang="en-US" b="0" dirty="0"/>
              <a:t>.</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colored equation ties the Ricker equation back to the general model two slides ago.</a:t>
            </a:r>
            <a:endParaRPr lang="en-US" b="0"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b="0" dirty="0"/>
              <a:t>The Ricker model is associated with over-compensatory dynamics although we will see it</a:t>
            </a:r>
            <a:r>
              <a:rPr lang="en-US" b="0" baseline="0" dirty="0"/>
              <a:t> can approximate strict compensatory dynamics as well.</a:t>
            </a:r>
            <a:endParaRPr lang="en-US" b="0" dirty="0"/>
          </a:p>
          <a:p>
            <a:pPr defTabSz="933420" eaLnBrk="1" hangingPunct="1">
              <a:defRPr/>
            </a:pPr>
            <a:r>
              <a:rPr lang="en-US" b="0" dirty="0"/>
              <a:t>Because</a:t>
            </a:r>
            <a:r>
              <a:rPr lang="en-US" b="0" baseline="0" dirty="0"/>
              <a:t> of this flexibility and the fact that it results in precautionary management advice, i</a:t>
            </a:r>
            <a:r>
              <a:rPr lang="en-US" b="0" dirty="0"/>
              <a:t>t is commonly used with freshwater populations.</a:t>
            </a:r>
          </a:p>
          <a:p>
            <a:pPr marL="0" marR="0" lvl="0" indent="0" algn="l" defTabSz="933420" rtl="0" eaLnBrk="1" fontAlgn="base" latinLnBrk="0" hangingPunct="1">
              <a:lnSpc>
                <a:spcPct val="100000"/>
              </a:lnSpc>
              <a:spcBef>
                <a:spcPct val="30000"/>
              </a:spcBef>
              <a:spcAft>
                <a:spcPct val="0"/>
              </a:spcAft>
              <a:buClrTx/>
              <a:buSzTx/>
              <a:buFontTx/>
              <a:buNone/>
              <a:tabLst/>
              <a:defRPr/>
            </a:pPr>
            <a:r>
              <a:rPr lang="en-US" b="0" dirty="0"/>
              <a:t>The model can be derived by assuming mortality is a function of spawning abundance.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This is the model we plan to work with in the lab.</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You will see these reference point formulas often. We will use them extensively in the lab and they will be used with a lot of the methods Andrew will discuss in the next section.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p>
            <a:fld id="{03CB84B2-C01B-4227-A81B-311FCAB9B894}" type="slidenum">
              <a:rPr lang="en-US" smtClean="0"/>
              <a:pPr/>
              <a:t>17</a:t>
            </a:fld>
            <a:endParaRPr lang="en-US"/>
          </a:p>
        </p:txBody>
      </p:sp>
      <p:sp>
        <p:nvSpPr>
          <p:cNvPr id="231427" name="Rectangle 2"/>
          <p:cNvSpPr>
            <a:spLocks noGrp="1" noRot="1" noChangeAspect="1" noChangeArrowheads="1" noTextEdit="1"/>
          </p:cNvSpPr>
          <p:nvPr>
            <p:ph type="sldImg"/>
          </p:nvPr>
        </p:nvSpPr>
        <p:spPr>
          <a:ln/>
        </p:spPr>
      </p:sp>
      <p:sp>
        <p:nvSpPr>
          <p:cNvPr id="231428" name="Rectangle 3"/>
          <p:cNvSpPr>
            <a:spLocks noGrp="1" noChangeArrowheads="1"/>
          </p:cNvSpPr>
          <p:nvPr>
            <p:ph type="body" idx="1"/>
          </p:nvPr>
        </p:nvSpPr>
        <p:spPr>
          <a:noFill/>
          <a:ln/>
        </p:spPr>
        <p:txBody>
          <a:bodyPr/>
          <a:lstStyle/>
          <a:p>
            <a:pPr eaLnBrk="1" hangingPunct="1"/>
            <a:r>
              <a:rPr lang="en-US" dirty="0"/>
              <a:t>In the literature it is common practice to fit both models and select the one with the best fit.</a:t>
            </a:r>
          </a:p>
          <a:p>
            <a:pPr eaLnBrk="1" hangingPunct="1"/>
            <a:r>
              <a:rPr lang="en-US" b="0" dirty="0"/>
              <a:t>At </a:t>
            </a:r>
            <a:r>
              <a:rPr lang="en-US" b="0" dirty="0" err="1"/>
              <a:t>ADF&amp;G</a:t>
            </a:r>
            <a:r>
              <a:rPr lang="en-US" b="0" dirty="0"/>
              <a:t> we nearly</a:t>
            </a:r>
            <a:r>
              <a:rPr lang="en-US" b="0" baseline="0" dirty="0"/>
              <a:t> always use the Ricker model. There are three reasons.</a:t>
            </a:r>
          </a:p>
          <a:p>
            <a:pPr eaLnBrk="1" hangingPunct="1"/>
            <a:endParaRPr lang="en-US" b="0" baseline="0"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b="0" baseline="0" dirty="0"/>
              <a:t>The first reason is that </a:t>
            </a:r>
            <a:r>
              <a:rPr lang="en-US" sz="1200" b="0" dirty="0"/>
              <a:t>overcompensation is observed frequently.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dirty="0"/>
              <a:t>The figure shows an example for Chignik</a:t>
            </a:r>
            <a:r>
              <a:rPr lang="en-US" sz="1200" b="0" baseline="0" dirty="0"/>
              <a:t> sockeye, </a:t>
            </a:r>
            <a:r>
              <a:rPr lang="en-US" sz="1200" b="0" dirty="0"/>
              <a:t>where we have observed large spawning events that resulted in very poor recruitment.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dirty="0"/>
              <a:t>This occurs frequently enough that when we don’t observe obvious overcompensation we often assume it exists.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b="0" dirty="0">
                <a:cs typeface="Times New Roman" pitchFamily="18" charset="0"/>
              </a:rPr>
              <a:t>This situation commonly occurs in heavily fished stocks where escapements large</a:t>
            </a:r>
            <a:r>
              <a:rPr lang="en-US" b="0" baseline="0" dirty="0">
                <a:cs typeface="Times New Roman" pitchFamily="18" charset="0"/>
              </a:rPr>
              <a:t> enough </a:t>
            </a:r>
            <a:r>
              <a:rPr lang="en-US" b="0" dirty="0">
                <a:cs typeface="Times New Roman" pitchFamily="18" charset="0"/>
              </a:rPr>
              <a:t>to display overcompensation occur infrequently. We will see examples of that later in the course.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p>
            <a:fld id="{027CCC5F-E161-498C-BF1D-7496BC27287D}" type="slidenum">
              <a:rPr lang="en-US" smtClean="0"/>
              <a:pPr/>
              <a:t>18</a:t>
            </a:fld>
            <a:endParaRPr lang="en-US"/>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noFill/>
          <a:ln/>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b="0" baseline="0" dirty="0"/>
              <a:t>The second reason is that </a:t>
            </a:r>
            <a:r>
              <a:rPr lang="en-US" sz="1200" b="0" dirty="0"/>
              <a:t>the Ricker model is flexible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dirty="0"/>
              <a:t>It does</a:t>
            </a:r>
            <a:r>
              <a:rPr lang="en-US" sz="1200" b="0" baseline="0" dirty="0"/>
              <a:t> a decent job of fitting data generated with strict compensatory (</a:t>
            </a:r>
            <a:r>
              <a:rPr lang="en-US" sz="1200" b="0" baseline="0" dirty="0" err="1"/>
              <a:t>Beverton</a:t>
            </a:r>
            <a:r>
              <a:rPr lang="en-US" sz="1200" b="0" baseline="0" dirty="0"/>
              <a:t>-Holt) dynamics.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baseline="0" dirty="0"/>
              <a:t>The graphic shows three simulated SR datasets, with different values for alpha.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baseline="0" dirty="0"/>
              <a:t>The black line is the assumed SR relationship (</a:t>
            </a:r>
            <a:r>
              <a:rPr lang="en-US" sz="1200" b="0" baseline="0" dirty="0" err="1"/>
              <a:t>Beverton</a:t>
            </a:r>
            <a:r>
              <a:rPr lang="en-US" sz="1200" b="0" baseline="0" dirty="0"/>
              <a:t>-Holt), the black dots are the simulated recruitments and the red lines are the fitted Ricker curves.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baseline="0" dirty="0"/>
              <a:t>You can see that particularly at low productivity the Ricker curve approximates the </a:t>
            </a:r>
            <a:r>
              <a:rPr lang="en-US" sz="1200" b="0" baseline="0" dirty="0" err="1"/>
              <a:t>BH</a:t>
            </a:r>
            <a:r>
              <a:rPr lang="en-US" sz="1200" b="0" baseline="0" dirty="0"/>
              <a:t> curve well. Even at higher values of alpha the Ricker curve is pretty close to the </a:t>
            </a:r>
            <a:r>
              <a:rPr lang="en-US" sz="1200" b="0" baseline="0" dirty="0" err="1"/>
              <a:t>BH</a:t>
            </a:r>
            <a:r>
              <a:rPr lang="en-US" sz="1200" b="0" baseline="0" dirty="0"/>
              <a:t> curve over the range of most escapements.</a:t>
            </a:r>
            <a:endParaRPr lang="en-US" sz="1200" b="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p>
            <a:fld id="{027CCC5F-E161-498C-BF1D-7496BC27287D}" type="slidenum">
              <a:rPr lang="en-US" smtClean="0"/>
              <a:pPr/>
              <a:t>19</a:t>
            </a:fld>
            <a:endParaRPr lang="en-US"/>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noFill/>
          <a:ln/>
        </p:spPr>
        <p:txBody>
          <a:bodyPr/>
          <a:lstStyle/>
          <a:p>
            <a:pPr eaLnBrk="1" hangingPunct="1"/>
            <a:r>
              <a:rPr lang="en-US" dirty="0"/>
              <a:t>Finally, the Ricker model is precautionary under escapement goal management.</a:t>
            </a:r>
          </a:p>
          <a:p>
            <a:pPr eaLnBrk="1" hangingPunct="1"/>
            <a:r>
              <a:rPr lang="en-US" dirty="0"/>
              <a:t>Consider the graph first. Ricker and </a:t>
            </a:r>
            <a:r>
              <a:rPr lang="en-US" dirty="0" err="1"/>
              <a:t>BH</a:t>
            </a:r>
            <a:r>
              <a:rPr lang="en-US" dirty="0"/>
              <a:t> SR relationships are plotted with the same initial productivity and the same equilibrium abundance. </a:t>
            </a:r>
          </a:p>
          <a:p>
            <a:pPr eaLnBrk="1" hangingPunct="1"/>
            <a:r>
              <a:rPr lang="en-US" dirty="0"/>
              <a:t>Think of these two curves as describing the same population but with two different assumptions about SR dynamics. </a:t>
            </a:r>
          </a:p>
          <a:p>
            <a:pPr eaLnBrk="1" hangingPunct="1"/>
            <a:r>
              <a:rPr lang="en-US" dirty="0"/>
              <a:t>Also shown is the value for </a:t>
            </a:r>
            <a:r>
              <a:rPr lang="en-US" dirty="0" err="1"/>
              <a:t>Smsy</a:t>
            </a:r>
            <a:r>
              <a:rPr lang="en-US" dirty="0"/>
              <a:t> for each curve, notice </a:t>
            </a:r>
            <a:r>
              <a:rPr lang="en-US" dirty="0" err="1"/>
              <a:t>Smsy</a:t>
            </a:r>
            <a:r>
              <a:rPr lang="en-US" dirty="0"/>
              <a:t> is larger for the Ricker curve than it is for the </a:t>
            </a:r>
            <a:r>
              <a:rPr lang="en-US" dirty="0" err="1"/>
              <a:t>BH</a:t>
            </a:r>
            <a:r>
              <a:rPr lang="en-US" dirty="0"/>
              <a:t> curve. </a:t>
            </a:r>
          </a:p>
          <a:p>
            <a:pPr eaLnBrk="1" hangingPunct="1"/>
            <a:r>
              <a:rPr lang="en-US" dirty="0"/>
              <a:t>This will result in conservative management when using an escapement goal because larger values of </a:t>
            </a:r>
            <a:r>
              <a:rPr lang="en-US" dirty="0" err="1"/>
              <a:t>Smsy</a:t>
            </a:r>
            <a:r>
              <a:rPr lang="en-US" dirty="0"/>
              <a:t> leads to larger escapement goal bounds and less fishing for the same run sizes.</a:t>
            </a:r>
          </a:p>
          <a:p>
            <a:pPr eaLnBrk="1" hangingPunct="1"/>
            <a:endParaRPr lang="en-US" dirty="0"/>
          </a:p>
          <a:p>
            <a:pPr eaLnBrk="1" hangingPunct="1"/>
            <a:r>
              <a:rPr lang="en-US" dirty="0"/>
              <a:t>The table shows this relationship explicitly, the yellow cell is the typical situation at </a:t>
            </a:r>
            <a:r>
              <a:rPr lang="en-US" dirty="0" err="1"/>
              <a:t>ADF&amp;G</a:t>
            </a:r>
            <a:r>
              <a:rPr lang="en-US" dirty="0"/>
              <a:t>. Notice the converse situation (assuming </a:t>
            </a:r>
            <a:r>
              <a:rPr lang="en-US" dirty="0" err="1"/>
              <a:t>BH</a:t>
            </a:r>
            <a:r>
              <a:rPr lang="en-US" dirty="0"/>
              <a:t> dynamics when the population is Ricker will result in a lower escapement goal and excess fishing. </a:t>
            </a:r>
          </a:p>
          <a:p>
            <a:pPr eaLnBrk="1" hangingPunct="1"/>
            <a:r>
              <a:rPr lang="en-US" dirty="0"/>
              <a:t>Not convinced? The reference supports this argument for a wide range of productivities, process errors and levels of harvest (Although not for extremely high harvest rates).</a:t>
            </a:r>
          </a:p>
        </p:txBody>
      </p:sp>
    </p:spTree>
    <p:extLst>
      <p:ext uri="{BB962C8B-B14F-4D97-AF65-F5344CB8AC3E}">
        <p14:creationId xmlns:p14="http://schemas.microsoft.com/office/powerpoint/2010/main" val="4000607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3C799D4A-4292-4052-AE91-A755DC51B028}" type="slidenum">
              <a:rPr lang="en-US" smtClean="0"/>
              <a:pPr/>
              <a:t>2</a:t>
            </a:fld>
            <a:endParaRPr lang="en-US"/>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p:spPr>
        <p:txBody>
          <a:bodyPr/>
          <a:lstStyle/>
          <a:p>
            <a:pPr eaLnBrk="1" hangingPunct="1"/>
            <a:r>
              <a:rPr lang="en-US" dirty="0"/>
              <a:t>These slide motivates the rest of the section.</a:t>
            </a:r>
          </a:p>
          <a:p>
            <a:pPr eaLnBrk="1" hangingPunct="1"/>
            <a:r>
              <a:rPr lang="en-US" dirty="0"/>
              <a:t>We plan to talk about the relationship between the number of spawning salmon and the number returning from each spawning event (Recruits). </a:t>
            </a:r>
          </a:p>
          <a:p>
            <a:pPr eaLnBrk="1" hangingPunct="1"/>
            <a:r>
              <a:rPr lang="en-US" dirty="0"/>
              <a:t>In the first part of this section we will talk about the black line, which is the deterministic stock-recruit relationship that we assume generates the spawning abundance data we observe.</a:t>
            </a:r>
          </a:p>
          <a:p>
            <a:pPr eaLnBrk="1" hangingPunct="1"/>
            <a:r>
              <a:rPr lang="en-US" dirty="0"/>
              <a:t>We will talk about the shape of the line, how it is parameterized and what it means to fisheries management.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A0189FC8-4B01-4A64-94DF-B8C817480480}"/>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t>We will consider the Ricker curve from here on out.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t>Here is another plot of the Ricker SR relationship on the top panel and per capita recruitment on the bottom panel.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t>The graphs show how the SR relationship changes for 4 different values alpha, all with the same beta.</a:t>
            </a:r>
          </a:p>
          <a:p>
            <a:endParaRPr lang="en-US" dirty="0"/>
          </a:p>
          <a:p>
            <a:r>
              <a:rPr lang="en-US" dirty="0"/>
              <a:t>Alpha describes production at small spawning abundances and has a large effect on the shape of the curve and the resulting yield. </a:t>
            </a:r>
          </a:p>
          <a:p>
            <a:r>
              <a:rPr lang="en-US" dirty="0"/>
              <a:t>Alpha describes the slope at intercept.</a:t>
            </a:r>
          </a:p>
          <a:p>
            <a:r>
              <a:rPr lang="en-US" dirty="0"/>
              <a:t>On the lower panel you can read alpha right off the y-intercept.</a:t>
            </a:r>
          </a:p>
          <a:p>
            <a:endParaRPr lang="en-US" dirty="0"/>
          </a:p>
          <a:p>
            <a:r>
              <a:rPr lang="en-US" dirty="0"/>
              <a:t>Recall that </a:t>
            </a:r>
            <a:r>
              <a:rPr lang="en-US" dirty="0" err="1"/>
              <a:t>S_max</a:t>
            </a:r>
            <a:r>
              <a:rPr lang="en-US" dirty="0"/>
              <a:t> = 1/beta.</a:t>
            </a:r>
          </a:p>
          <a:p>
            <a:r>
              <a:rPr lang="en-US" dirty="0"/>
              <a:t>So you can see that all four lines use the same beta in the SR plot, by seeing that all 4 curves peak at the same value of S.</a:t>
            </a:r>
          </a:p>
          <a:p>
            <a:endParaRPr lang="en-US" dirty="0"/>
          </a:p>
          <a:p>
            <a:pPr eaLnBrk="1" hangingPunct="1"/>
            <a:r>
              <a:rPr lang="en-US" dirty="0"/>
              <a:t>The table shows that a lot of life history is wrapped up in alpha (Bradford 1995).</a:t>
            </a:r>
          </a:p>
          <a:p>
            <a:pPr eaLnBrk="1" hangingPunct="1"/>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BC290F2D-FFB1-4F55-BE02-BEE515F73353}"/>
              </a:ext>
            </a:extLst>
          </p:cNvPr>
          <p:cNvSpPr>
            <a:spLocks noGrp="1"/>
          </p:cNvSpPr>
          <p:nvPr>
            <p:ph type="body" idx="1"/>
          </p:nvPr>
        </p:nvSpPr>
        <p:spPr/>
        <p:txBody>
          <a:bodyPr/>
          <a:lstStyle/>
          <a:p>
            <a:r>
              <a:rPr lang="en-US" b="0" dirty="0"/>
              <a:t>Here is a similar plot showing the SR relationship for 4 values of beta all with the same alpha.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t>The Ricker SR relationship on the top panel and per capita recruitment on the bottom panel. </a:t>
            </a:r>
          </a:p>
          <a:p>
            <a:endParaRPr lang="en-US" b="0" dirty="0"/>
          </a:p>
          <a:p>
            <a:r>
              <a:rPr lang="en-US" b="0" dirty="0"/>
              <a:t>The cleanest way to think about beta is as controlling the rate of decline in recruits per </a:t>
            </a:r>
            <a:r>
              <a:rPr lang="en-US" b="0" dirty="0" err="1"/>
              <a:t>spawners</a:t>
            </a:r>
            <a:r>
              <a:rPr lang="en-US" b="0" dirty="0"/>
              <a:t> as population size increases. (see lower panel). </a:t>
            </a:r>
          </a:p>
          <a:p>
            <a:r>
              <a:rPr lang="en-US" dirty="0"/>
              <a:t>Smaller populations decline from the same initial productivity more quickly than larger populations.</a:t>
            </a:r>
          </a:p>
          <a:p>
            <a:r>
              <a:rPr lang="en-US" dirty="0"/>
              <a:t>When beta is effectively zero there is no density dependence.</a:t>
            </a:r>
          </a:p>
          <a:p>
            <a:endParaRPr lang="en-US" dirty="0"/>
          </a:p>
          <a:p>
            <a:r>
              <a:rPr lang="en-US" dirty="0"/>
              <a:t>Recall that alpha is the slope at the origin and or the per capita recruitment at very low </a:t>
            </a:r>
            <a:r>
              <a:rPr lang="en-US" dirty="0" err="1"/>
              <a:t>spawing</a:t>
            </a:r>
            <a:r>
              <a:rPr lang="en-US" dirty="0"/>
              <a:t> abundance.</a:t>
            </a:r>
          </a:p>
          <a:p>
            <a:r>
              <a:rPr lang="en-US" dirty="0"/>
              <a:t>So you can see all four lines use the same alpha in the SR plot, by noticing that all 4 curves have the same slope at the origin.</a:t>
            </a:r>
          </a:p>
          <a:p>
            <a:r>
              <a:rPr lang="en-US" dirty="0"/>
              <a:t>Or you can see it in the R/S plot by noticing that all 4 lines have the same R/S at S = 0.</a:t>
            </a:r>
          </a:p>
          <a:p>
            <a:endParaRPr lang="en-US" dirty="0"/>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BC290F2D-FFB1-4F55-BE02-BEE515F73353}"/>
              </a:ext>
            </a:extLst>
          </p:cNvPr>
          <p:cNvSpPr>
            <a:spLocks noGrp="1"/>
          </p:cNvSpPr>
          <p:nvPr>
            <p:ph type="body" idx="1"/>
          </p:nvPr>
        </p:nvSpPr>
        <p:spPr/>
        <p:txBody>
          <a:bodyPr/>
          <a:lstStyle/>
          <a:p>
            <a:r>
              <a:rPr lang="en-US" b="0" dirty="0"/>
              <a:t>For salmonids density dependence occurs in freshwater. </a:t>
            </a:r>
          </a:p>
          <a:p>
            <a:r>
              <a:rPr lang="en-US" b="0" dirty="0"/>
              <a:t>The graph shows SR relationships for 3 life history phases of Atlantic salmon in Scotland. </a:t>
            </a:r>
          </a:p>
          <a:p>
            <a:r>
              <a:rPr lang="en-US" b="0" dirty="0"/>
              <a:t>On the top left we have a SR relationship where </a:t>
            </a:r>
            <a:r>
              <a:rPr lang="en-US" b="0" dirty="0" err="1"/>
              <a:t>spawing</a:t>
            </a:r>
            <a:r>
              <a:rPr lang="en-US" b="0" dirty="0"/>
              <a:t> abundance is represented by the number of eggs and recruitment is the number of emergent fry.</a:t>
            </a:r>
          </a:p>
          <a:p>
            <a:r>
              <a:rPr lang="en-US" b="0" dirty="0"/>
              <a:t>	Looks like strict compensation. </a:t>
            </a:r>
          </a:p>
          <a:p>
            <a:r>
              <a:rPr lang="en-US" b="0" dirty="0"/>
              <a:t>The bottom left is the next life history stage; </a:t>
            </a:r>
            <a:r>
              <a:rPr lang="en-US" b="0" dirty="0" err="1"/>
              <a:t>spawing</a:t>
            </a:r>
            <a:r>
              <a:rPr lang="en-US" b="0" dirty="0"/>
              <a:t> abundance is represented by the number of emergent fry and recruitment is the number of smolts. 	Also looks like strict compensation. </a:t>
            </a:r>
          </a:p>
          <a:p>
            <a:r>
              <a:rPr lang="en-US" b="0" dirty="0"/>
              <a:t>On the top right the same population is shown for the entire freshwater life history; </a:t>
            </a:r>
            <a:r>
              <a:rPr lang="en-US" b="0" dirty="0" err="1"/>
              <a:t>spawing</a:t>
            </a:r>
            <a:r>
              <a:rPr lang="en-US" b="0" dirty="0"/>
              <a:t> abundance is represented by the number of eggs and recruitment is the number of smolts (or the combination of the two graphs on the right hand side). </a:t>
            </a:r>
          </a:p>
          <a:p>
            <a:r>
              <a:rPr lang="en-US" b="0" dirty="0"/>
              <a:t>	Now the density dependence looks like over-compensation. </a:t>
            </a:r>
          </a:p>
          <a:p>
            <a:r>
              <a:rPr lang="en-US" b="0" dirty="0"/>
              <a:t>On the bottom right is the saltwater part of the life cycle (smolt to Adult). </a:t>
            </a:r>
          </a:p>
          <a:p>
            <a:r>
              <a:rPr lang="en-US" b="0" dirty="0"/>
              <a:t>	Density dependence is negligible (i.e. it’s close to a strait line with a very small slope).</a:t>
            </a:r>
          </a:p>
        </p:txBody>
      </p:sp>
    </p:spTree>
    <p:extLst>
      <p:ext uri="{BB962C8B-B14F-4D97-AF65-F5344CB8AC3E}">
        <p14:creationId xmlns:p14="http://schemas.microsoft.com/office/powerpoint/2010/main" val="15996801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p>
            <a:fld id="{F97154B4-07A7-4B88-BC79-49F12462849E}" type="slidenum">
              <a:rPr lang="en-US" smtClean="0"/>
              <a:pPr/>
              <a:t>23</a:t>
            </a:fld>
            <a:endParaRPr lang="en-US"/>
          </a:p>
        </p:txBody>
      </p:sp>
      <p:sp>
        <p:nvSpPr>
          <p:cNvPr id="219139" name="Rectangle 2"/>
          <p:cNvSpPr>
            <a:spLocks noGrp="1" noRot="1" noChangeAspect="1" noChangeArrowheads="1" noTextEdit="1"/>
          </p:cNvSpPr>
          <p:nvPr>
            <p:ph type="sldImg"/>
          </p:nvPr>
        </p:nvSpPr>
        <p:spPr>
          <a:ln/>
        </p:spPr>
      </p:sp>
      <p:sp>
        <p:nvSpPr>
          <p:cNvPr id="219140" name="Rectangle 3"/>
          <p:cNvSpPr>
            <a:spLocks noGrp="1" noChangeArrowheads="1"/>
          </p:cNvSpPr>
          <p:nvPr>
            <p:ph type="body" idx="1"/>
          </p:nvPr>
        </p:nvSpPr>
        <p:spPr>
          <a:noFill/>
          <a:ln/>
        </p:spPr>
        <p:txBody>
          <a:bodyPr/>
          <a:lstStyle/>
          <a:p>
            <a:pPr eaLnBrk="1" hangingPunct="1"/>
            <a:r>
              <a:rPr lang="en-US" b="0" dirty="0"/>
              <a:t>Practice: add variability, add complications</a:t>
            </a:r>
          </a:p>
        </p:txBody>
      </p:sp>
    </p:spTree>
    <p:extLst>
      <p:ext uri="{BB962C8B-B14F-4D97-AF65-F5344CB8AC3E}">
        <p14:creationId xmlns:p14="http://schemas.microsoft.com/office/powerpoint/2010/main" val="11555390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B3364C8-BFA8-47D6-841C-2526AB1E179C}"/>
              </a:ext>
            </a:extLst>
          </p:cNvPr>
          <p:cNvSpPr>
            <a:spLocks noGrp="1"/>
          </p:cNvSpPr>
          <p:nvPr>
            <p:ph type="body" idx="1"/>
          </p:nvPr>
        </p:nvSpPr>
        <p:spPr/>
        <p:txBody>
          <a:bodyPr/>
          <a:lstStyle/>
          <a:p>
            <a:r>
              <a:rPr lang="en-US" dirty="0"/>
              <a:t>Of course these stock recruit relationships are not perfect.  How could they be? We are trying to use two parameters to describe all of the factors affecting the population.</a:t>
            </a:r>
          </a:p>
          <a:p>
            <a:r>
              <a:rPr lang="en-US" dirty="0"/>
              <a:t>Process error describes how well the actual recruitment tracks the stock recruit relationship.</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 parameter sigma controls the size of the errors (larger Sigma, larger errors).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Sigma can be thought of as the CV of </a:t>
            </a:r>
            <a:r>
              <a:rPr lang="en-US" b="0" dirty="0"/>
              <a:t>R (not quite, but close for small CV).</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t>You may notice that the range of escapements we observe increase as sigma increases as well. This is an artifact of the simulation. Think back to the deterministic dynamics we discussed. In this case we are ignoring harvest, so we are still reflecting on the 1:1 line and large process errors can take us to vey different parts of the curve.</a:t>
            </a:r>
          </a:p>
          <a:p>
            <a:endParaRPr lang="en-US" dirty="0"/>
          </a:p>
          <a:p>
            <a:r>
              <a:rPr lang="en-US" dirty="0"/>
              <a:t>We will characterize these errors statistically first, and then try to think about the biology.</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txBox="1">
            <a:spLocks noGrp="1" noChangeArrowheads="1"/>
          </p:cNvSpPr>
          <p:nvPr/>
        </p:nvSpPr>
        <p:spPr bwMode="auto">
          <a:xfrm>
            <a:off x="3972560" y="8831264"/>
            <a:ext cx="3037840" cy="465137"/>
          </a:xfrm>
          <a:prstGeom prst="rect">
            <a:avLst/>
          </a:prstGeom>
          <a:noFill/>
          <a:ln w="9525">
            <a:noFill/>
            <a:miter lim="800000"/>
            <a:headEnd/>
            <a:tailEnd/>
          </a:ln>
        </p:spPr>
        <p:txBody>
          <a:bodyPr anchor="b"/>
          <a:lstStyle/>
          <a:p>
            <a:pPr algn="r"/>
            <a:fld id="{60EE20F2-8A32-4D8D-A61C-D170A1410E7E}" type="slidenum">
              <a:rPr lang="en-US" sz="1200"/>
              <a:pPr algn="r"/>
              <a:t>25</a:t>
            </a:fld>
            <a:endParaRPr lang="en-US" sz="1200"/>
          </a:p>
        </p:txBody>
      </p:sp>
      <p:sp>
        <p:nvSpPr>
          <p:cNvPr id="280579" name="Rectangle 2"/>
          <p:cNvSpPr>
            <a:spLocks noGrp="1" noRot="1" noChangeAspect="1" noChangeArrowheads="1" noTextEdit="1"/>
          </p:cNvSpPr>
          <p:nvPr>
            <p:ph type="sldImg"/>
          </p:nvPr>
        </p:nvSpPr>
        <p:spPr>
          <a:xfrm>
            <a:off x="1181100" y="693738"/>
            <a:ext cx="4648200" cy="3486150"/>
          </a:xfrm>
          <a:ln/>
        </p:spPr>
      </p:sp>
      <p:sp>
        <p:nvSpPr>
          <p:cNvPr id="280580" name="Rectangle 3"/>
          <p:cNvSpPr>
            <a:spLocks noGrp="1" noChangeArrowheads="1"/>
          </p:cNvSpPr>
          <p:nvPr>
            <p:ph type="body" idx="1"/>
          </p:nvPr>
        </p:nvSpPr>
        <p:spPr>
          <a:xfrm>
            <a:off x="934720" y="4416425"/>
            <a:ext cx="5140960" cy="4186238"/>
          </a:xfrm>
          <a:noFill/>
          <a:ln/>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I stole this slide from the estimation section.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For now the point is that you can write the Ricker curve as a linear relationship.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Log alpha is the intercept and beta is the slope.</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This is standard practice so we will see the linear form in a lot of the research.</a:t>
            </a:r>
          </a:p>
          <a:p>
            <a:pPr eaLnBrk="1" hangingPunct="1"/>
            <a:endParaRPr lang="en-US" dirty="0"/>
          </a:p>
        </p:txBody>
      </p:sp>
    </p:spTree>
    <p:extLst>
      <p:ext uri="{BB962C8B-B14F-4D97-AF65-F5344CB8AC3E}">
        <p14:creationId xmlns:p14="http://schemas.microsoft.com/office/powerpoint/2010/main" val="7133961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p:spPr>
        <p:txBody>
          <a:bodyPr/>
          <a:lstStyle/>
          <a:p>
            <a:fld id="{BFA5BE01-6F05-45E2-B086-CAB1702A5BC7}" type="slidenum">
              <a:rPr lang="en-US" smtClean="0"/>
              <a:pPr/>
              <a:t>26</a:t>
            </a:fld>
            <a:endParaRPr lang="en-US"/>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noFill/>
          <a:ln/>
        </p:spPr>
        <p:txBody>
          <a:bodyPr/>
          <a:lstStyle/>
          <a:p>
            <a:pPr eaLnBrk="1" hangingPunct="1"/>
            <a:r>
              <a:rPr lang="en-US" dirty="0"/>
              <a:t>Process error is usually treated as a Log-Normal random variate for theoretical and practical reasons.</a:t>
            </a:r>
          </a:p>
          <a:p>
            <a:pPr eaLnBrk="1" hangingPunct="1"/>
            <a:endParaRPr lang="en-US" dirty="0"/>
          </a:p>
          <a:p>
            <a:pPr eaLnBrk="1" hangingPunct="1"/>
            <a:r>
              <a:rPr lang="en-US" dirty="0"/>
              <a:t>The first equation is the linear model form of the Ricker SR equation. </a:t>
            </a:r>
          </a:p>
          <a:p>
            <a:pPr eaLnBrk="1" hangingPunct="1"/>
            <a:r>
              <a:rPr lang="en-US" dirty="0"/>
              <a:t>The errors are assumed to follow a normal distribution with a mean of zero and standard deviation of sigma.</a:t>
            </a:r>
          </a:p>
          <a:p>
            <a:pPr eaLnBrk="1" hangingPunct="1"/>
            <a:r>
              <a:rPr lang="en-US" dirty="0"/>
              <a:t>The top panel of the graph shows a histogram with 5000 draws from a Normal distribution. The line represents the normal PDF that generated the data. Notice that the normal distribution is symmetric and has the same mean and median (zero).</a:t>
            </a:r>
          </a:p>
          <a:p>
            <a:pPr eaLnBrk="1" hangingPunct="1"/>
            <a:endParaRPr lang="en-US" dirty="0"/>
          </a:p>
          <a:p>
            <a:pPr eaLnBrk="1" hangingPunct="1"/>
            <a:r>
              <a:rPr lang="en-US" dirty="0"/>
              <a:t>The second equation is standard Ricker SR equation. Its just algebra to get here but notice the normal errors are exponentiated. </a:t>
            </a:r>
          </a:p>
          <a:p>
            <a:pPr eaLnBrk="1" hangingPunct="1"/>
            <a:r>
              <a:rPr lang="en-US" dirty="0"/>
              <a:t>In this form the error distribution is lognormal.</a:t>
            </a:r>
          </a:p>
          <a:p>
            <a:pPr eaLnBrk="1" hangingPunct="1"/>
            <a:r>
              <a:rPr lang="en-US" dirty="0"/>
              <a:t>The bottom panel of the graph shows a histogram of the same with 5000 draws as the top panel with the natural exponential function applied. </a:t>
            </a:r>
          </a:p>
          <a:p>
            <a:pPr eaLnBrk="1" hangingPunct="1"/>
            <a:r>
              <a:rPr lang="en-US" dirty="0"/>
              <a:t>The line represents the lognormal PDF with the same parameters as the normal above.</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Lognormal errors derive from theory regarding multiplicative survival rates, fit the data better and ensure recruitments are positive.</a:t>
            </a:r>
          </a:p>
          <a:p>
            <a:pPr eaLnBrk="1" hangingPunct="1"/>
            <a:r>
              <a:rPr lang="en-US" dirty="0"/>
              <a:t>Notice that the lognormal distribution is asymmetric and the mean is larger than the median. Thus we need a correction when interested in average Recruitment or Sustained Yield.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p:spPr>
        <p:txBody>
          <a:bodyPr/>
          <a:lstStyle/>
          <a:p>
            <a:fld id="{BFA5BE01-6F05-45E2-B086-CAB1702A5BC7}" type="slidenum">
              <a:rPr lang="en-US" smtClean="0"/>
              <a:pPr/>
              <a:t>27</a:t>
            </a:fld>
            <a:endParaRPr lang="en-US"/>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noFill/>
          <a:ln/>
        </p:spPr>
        <p:txBody>
          <a:bodyPr/>
          <a:lstStyle/>
          <a:p>
            <a:pPr eaLnBrk="1" hangingPunct="1"/>
            <a:r>
              <a:rPr lang="en-US" dirty="0"/>
              <a:t>Here is the correction to get the mean of a lognormal random variable.</a:t>
            </a:r>
          </a:p>
          <a:p>
            <a:pPr eaLnBrk="1" hangingPunct="1"/>
            <a:r>
              <a:rPr lang="en-US" dirty="0"/>
              <a:t>The size of the correction increases with increasing process error (sigma).</a:t>
            </a:r>
          </a:p>
          <a:p>
            <a:pPr eaLnBrk="1" hangingPunct="1"/>
            <a:r>
              <a:rPr lang="en-US" dirty="0"/>
              <a:t>When using the Ricker equation we include the correction in log alpha. </a:t>
            </a:r>
          </a:p>
          <a:p>
            <a:pPr eaLnBrk="1" hangingPunct="1"/>
            <a:r>
              <a:rPr lang="en-US" dirty="0"/>
              <a:t>Note the equation for log alpha prime and the use of log alpha prime in the reference point equations.</a:t>
            </a:r>
          </a:p>
        </p:txBody>
      </p:sp>
    </p:spTree>
    <p:extLst>
      <p:ext uri="{BB962C8B-B14F-4D97-AF65-F5344CB8AC3E}">
        <p14:creationId xmlns:p14="http://schemas.microsoft.com/office/powerpoint/2010/main" val="7554533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p:spPr>
        <p:txBody>
          <a:bodyPr/>
          <a:lstStyle/>
          <a:p>
            <a:fld id="{BFA5BE01-6F05-45E2-B086-CAB1702A5BC7}" type="slidenum">
              <a:rPr lang="en-US" smtClean="0"/>
              <a:pPr/>
              <a:t>28</a:t>
            </a:fld>
            <a:endParaRPr lang="en-US"/>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noFill/>
          <a:ln/>
        </p:spPr>
        <p:txBody>
          <a:bodyPr/>
          <a:lstStyle/>
          <a:p>
            <a:pPr eaLnBrk="1" hangingPunct="1"/>
            <a:r>
              <a:rPr lang="en-US" dirty="0"/>
              <a:t>The graphs show the correction in practice, following through from the Ricker curve all the way to a goal proposal.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pink line shows average recruitment (top), average yield (middle) and the resulting goal (bottom).</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	These curves/reference points were created using log alpha prime.</a:t>
            </a:r>
          </a:p>
          <a:p>
            <a:pPr eaLnBrk="1" hangingPunct="1"/>
            <a:r>
              <a:rPr lang="en-US" dirty="0"/>
              <a:t>The teal line shows median recruitment (top), median yield (middle) and the resulting goal (bottom).</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	These curves/reference points were created using log alpha.</a:t>
            </a:r>
          </a:p>
          <a:p>
            <a:pPr eaLnBrk="1" hangingPunct="1"/>
            <a:endParaRPr lang="en-US" dirty="0"/>
          </a:p>
          <a:p>
            <a:pPr eaLnBrk="1" hangingPunct="1"/>
            <a:endParaRPr lang="en-US" dirty="0"/>
          </a:p>
          <a:p>
            <a:pPr eaLnBrk="1" hangingPunct="1"/>
            <a:endParaRPr lang="en-US" dirty="0"/>
          </a:p>
          <a:p>
            <a:pPr eaLnBrk="1" hangingPunct="1"/>
            <a:endParaRPr lang="en-US" dirty="0"/>
          </a:p>
        </p:txBody>
      </p:sp>
    </p:spTree>
    <p:extLst>
      <p:ext uri="{BB962C8B-B14F-4D97-AF65-F5344CB8AC3E}">
        <p14:creationId xmlns:p14="http://schemas.microsoft.com/office/powerpoint/2010/main" val="27394987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p:spPr>
        <p:txBody>
          <a:bodyPr/>
          <a:lstStyle/>
          <a:p>
            <a:fld id="{F3AF2916-6B24-47F7-B871-D5EDC1F191EB}" type="slidenum">
              <a:rPr lang="en-US" smtClean="0"/>
              <a:pPr/>
              <a:t>29</a:t>
            </a:fld>
            <a:endParaRPr lang="en-US"/>
          </a:p>
        </p:txBody>
      </p:sp>
      <p:sp>
        <p:nvSpPr>
          <p:cNvPr id="239619" name="Rectangle 2"/>
          <p:cNvSpPr>
            <a:spLocks noGrp="1" noRot="1" noChangeAspect="1" noChangeArrowheads="1" noTextEdit="1"/>
          </p:cNvSpPr>
          <p:nvPr>
            <p:ph type="sldImg"/>
          </p:nvPr>
        </p:nvSpPr>
        <p:spPr>
          <a:ln/>
        </p:spPr>
      </p:sp>
      <p:sp>
        <p:nvSpPr>
          <p:cNvPr id="239620" name="Rectangle 3"/>
          <p:cNvSpPr>
            <a:spLocks noGrp="1" noChangeArrowheads="1"/>
          </p:cNvSpPr>
          <p:nvPr>
            <p:ph type="body" idx="1"/>
          </p:nvPr>
        </p:nvSpPr>
        <p:spPr>
          <a:noFill/>
          <a:ln/>
        </p:spPr>
        <p:txBody>
          <a:bodyPr/>
          <a:lstStyle/>
          <a:p>
            <a:pPr eaLnBrk="1" hangingPunct="1"/>
            <a:r>
              <a:rPr lang="en-US" dirty="0"/>
              <a:t>The standard assumption is </a:t>
            </a:r>
            <a:r>
              <a:rPr lang="en-US" dirty="0" err="1"/>
              <a:t>iid</a:t>
            </a:r>
            <a:r>
              <a:rPr lang="en-US" dirty="0"/>
              <a:t> normal errors, i.e. the errors come from a common distribution. </a:t>
            </a:r>
          </a:p>
          <a:p>
            <a:pPr eaLnBrk="1" hangingPunct="1"/>
            <a:r>
              <a:rPr lang="en-US" dirty="0"/>
              <a:t>Graphically, the errors are centered on zero and homoscedastic.</a:t>
            </a:r>
          </a:p>
          <a:p>
            <a:pPr eaLnBrk="1" hangingPunct="1"/>
            <a:endParaRPr lang="en-US" dirty="0"/>
          </a:p>
          <a:p>
            <a:pPr eaLnBrk="1" hangingPunct="1"/>
            <a:r>
              <a:rPr lang="en-US" dirty="0"/>
              <a:t>Serial correlation amongst the errors means the current error is a function of prior errors.</a:t>
            </a:r>
          </a:p>
          <a:p>
            <a:pPr eaLnBrk="1" hangingPunct="1"/>
            <a:r>
              <a:rPr lang="en-US" dirty="0"/>
              <a:t>Usually use an AR(1) model… the current error is a function of the error 1 year before</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Graphically, the errors trend on either side of zero.</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eaLnBrk="1" hangingPunct="1"/>
            <a:r>
              <a:rPr lang="en-US" dirty="0"/>
              <a:t>It’s easy to think of mechanistic drivers for this pattern when generations of fish overlap in space and time.</a:t>
            </a:r>
          </a:p>
          <a:p>
            <a:pPr eaLnBrk="1" hangingPunct="1"/>
            <a:r>
              <a:rPr lang="en-US" dirty="0"/>
              <a:t>In practice, we test for serial correlated errors and model the correlation when detected.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3C799D4A-4292-4052-AE91-A755DC51B028}" type="slidenum">
              <a:rPr lang="en-US" smtClean="0"/>
              <a:pPr/>
              <a:t>3</a:t>
            </a:fld>
            <a:endParaRPr lang="en-US"/>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p:spPr>
        <p:txBody>
          <a:bodyPr/>
          <a:lstStyle/>
          <a:p>
            <a:pPr eaLnBrk="1" hangingPunct="1"/>
            <a:r>
              <a:rPr lang="en-US" dirty="0"/>
              <a:t>In the second half we will talk about the mechanisms that distribute the actual recruitments (dots) around the assumed relationship and how we parameterize those mechanisms.</a:t>
            </a:r>
          </a:p>
        </p:txBody>
      </p:sp>
    </p:spTree>
    <p:extLst>
      <p:ext uri="{BB962C8B-B14F-4D97-AF65-F5344CB8AC3E}">
        <p14:creationId xmlns:p14="http://schemas.microsoft.com/office/powerpoint/2010/main" val="12460161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p:spPr>
        <p:txBody>
          <a:bodyPr/>
          <a:lstStyle/>
          <a:p>
            <a:fld id="{F3AF2916-6B24-47F7-B871-D5EDC1F191EB}" type="slidenum">
              <a:rPr lang="en-US" smtClean="0"/>
              <a:pPr/>
              <a:t>30</a:t>
            </a:fld>
            <a:endParaRPr lang="en-US"/>
          </a:p>
        </p:txBody>
      </p:sp>
      <p:sp>
        <p:nvSpPr>
          <p:cNvPr id="239619" name="Rectangle 2"/>
          <p:cNvSpPr>
            <a:spLocks noGrp="1" noRot="1" noChangeAspect="1" noChangeArrowheads="1" noTextEdit="1"/>
          </p:cNvSpPr>
          <p:nvPr>
            <p:ph type="sldImg"/>
          </p:nvPr>
        </p:nvSpPr>
        <p:spPr>
          <a:ln/>
        </p:spPr>
      </p:sp>
      <p:sp>
        <p:nvSpPr>
          <p:cNvPr id="239620" name="Rectangle 3"/>
          <p:cNvSpPr>
            <a:spLocks noGrp="1" noChangeArrowheads="1"/>
          </p:cNvSpPr>
          <p:nvPr>
            <p:ph type="body" idx="1"/>
          </p:nvPr>
        </p:nvSpPr>
        <p:spPr>
          <a:noFill/>
          <a:ln/>
        </p:spPr>
        <p:txBody>
          <a:bodyPr/>
          <a:lstStyle/>
          <a:p>
            <a:pPr eaLnBrk="1" hangingPunct="1"/>
            <a:r>
              <a:rPr lang="en-US" dirty="0"/>
              <a:t>This animations shows how serial correlated errors manifest.</a:t>
            </a:r>
          </a:p>
          <a:p>
            <a:pPr eaLnBrk="1" hangingPunct="1"/>
            <a:r>
              <a:rPr lang="en-US" dirty="0"/>
              <a:t>Each panel has the same random component, the same random draws </a:t>
            </a:r>
            <a:r>
              <a:rPr lang="en-US" dirty="0" err="1"/>
              <a:t>a_y</a:t>
            </a:r>
            <a:r>
              <a:rPr lang="en-US" dirty="0"/>
              <a:t> in the equation above.</a:t>
            </a:r>
          </a:p>
          <a:p>
            <a:pPr eaLnBrk="1" hangingPunct="1"/>
            <a:endParaRPr lang="en-US" dirty="0"/>
          </a:p>
          <a:p>
            <a:pPr eaLnBrk="1" hangingPunct="1"/>
            <a:r>
              <a:rPr lang="en-US" dirty="0"/>
              <a:t>On the left-hand side the errors are uncorrelated because phi = 0.</a:t>
            </a:r>
          </a:p>
          <a:p>
            <a:pPr eaLnBrk="1" hangingPunct="1"/>
            <a:r>
              <a:rPr lang="en-US" dirty="0"/>
              <a:t>	For each generation a new random error, centered on zero is generated.</a:t>
            </a:r>
          </a:p>
          <a:p>
            <a:pPr eaLnBrk="1" hangingPunct="1"/>
            <a:r>
              <a:rPr lang="en-US" dirty="0"/>
              <a:t>On the right hand side we have serial correlated errors with a large value of phi.   </a:t>
            </a:r>
          </a:p>
          <a:p>
            <a:pPr eaLnBrk="1" hangingPunct="1"/>
            <a:r>
              <a:rPr lang="en-US" dirty="0"/>
              <a:t>	The grey dots are 80% of the prior years error (phi*epsilon_y-1).</a:t>
            </a:r>
          </a:p>
          <a:p>
            <a:pPr eaLnBrk="1" hangingPunct="1"/>
            <a:r>
              <a:rPr lang="en-US" dirty="0"/>
              <a:t>	The dotted arrow shows the addition of </a:t>
            </a:r>
            <a:r>
              <a:rPr lang="en-US" dirty="0" err="1"/>
              <a:t>a_y</a:t>
            </a:r>
            <a:r>
              <a:rPr lang="en-US" dirty="0"/>
              <a:t> to the grey dot. </a:t>
            </a:r>
          </a:p>
          <a:p>
            <a:pPr eaLnBrk="1" hangingPunct="1"/>
            <a:r>
              <a:rPr lang="en-US" dirty="0"/>
              <a:t>	The black dot is the total error (</a:t>
            </a:r>
            <a:r>
              <a:rPr lang="en-US" dirty="0" err="1"/>
              <a:t>epsilon_y</a:t>
            </a:r>
            <a:r>
              <a:rPr lang="en-US" dirty="0"/>
              <a:t>) after random variation is applied.</a:t>
            </a:r>
          </a:p>
          <a:p>
            <a:pPr eaLnBrk="1" hangingPunct="1"/>
            <a:r>
              <a:rPr lang="en-US" dirty="0"/>
              <a:t>	The solid black line is the size of the prior years error.</a:t>
            </a:r>
          </a:p>
          <a:p>
            <a:pPr eaLnBrk="1" hangingPunct="1"/>
            <a:r>
              <a:rPr lang="en-US" dirty="0"/>
              <a:t>	Watch this for awhile and notice that each grey dot is 80% of the black dot that precedes it. </a:t>
            </a:r>
          </a:p>
        </p:txBody>
      </p:sp>
    </p:spTree>
    <p:extLst>
      <p:ext uri="{BB962C8B-B14F-4D97-AF65-F5344CB8AC3E}">
        <p14:creationId xmlns:p14="http://schemas.microsoft.com/office/powerpoint/2010/main" val="17610367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B9F9CE04-6E79-4B6B-9B4D-EAF75AE79397}" type="slidenum">
              <a:rPr lang="en-US" smtClean="0"/>
              <a:pPr/>
              <a:t>31</a:t>
            </a:fld>
            <a:endParaRPr lang="en-US"/>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p:spPr>
        <p:txBody>
          <a:bodyPr/>
          <a:lstStyle/>
          <a:p>
            <a:pPr eaLnBrk="1" hangingPunct="1"/>
            <a:r>
              <a:rPr lang="en-US" dirty="0"/>
              <a:t>This is not a comprehensive list but I wanted to emphasize that the process error term (potentially) contains a lot of information.</a:t>
            </a:r>
          </a:p>
          <a:p>
            <a:pPr eaLnBrk="1" hangingPunct="1"/>
            <a:r>
              <a:rPr lang="en-US" dirty="0"/>
              <a:t>The idea is that we can use biological knowledge to identify major mechanisms and move some process error into the deterministic part of our equation.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B9F9CE04-6E79-4B6B-9B4D-EAF75AE79397}" type="slidenum">
              <a:rPr lang="en-US" smtClean="0"/>
              <a:pPr/>
              <a:t>32</a:t>
            </a:fld>
            <a:endParaRPr lang="en-US"/>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p:spPr>
        <p:txBody>
          <a:bodyPr/>
          <a:lstStyle/>
          <a:p>
            <a:pPr eaLnBrk="1" hangingPunct="1"/>
            <a:r>
              <a:rPr lang="en-US" dirty="0"/>
              <a:t>Let’s look at the Ricker SR relationship to think about how the terms interact. </a:t>
            </a:r>
          </a:p>
          <a:p>
            <a:pPr eaLnBrk="1" hangingPunct="1"/>
            <a:r>
              <a:rPr lang="en-US" dirty="0"/>
              <a:t>The bar chart shows the three terms in the Ricker equation; productivity in white, density dependence in grey and process error in black. </a:t>
            </a:r>
          </a:p>
          <a:p>
            <a:pPr eaLnBrk="1" hangingPunct="1"/>
            <a:r>
              <a:rPr lang="en-US" dirty="0"/>
              <a:t>The graph is showing the magnitude and sign of each term in the linear form of the Ricker equation. </a:t>
            </a:r>
          </a:p>
          <a:p>
            <a:pPr eaLnBrk="1" hangingPunct="1"/>
            <a:r>
              <a:rPr lang="en-US" dirty="0"/>
              <a:t>The number above each column represent s the sum of the components (ln(r/s)). </a:t>
            </a:r>
          </a:p>
          <a:p>
            <a:pPr eaLnBrk="1" hangingPunct="1"/>
            <a:r>
              <a:rPr lang="en-US" dirty="0"/>
              <a:t>Notice that productivity is constant while density dependence varies annually through S. Process error also varies annually. </a:t>
            </a:r>
          </a:p>
          <a:p>
            <a:pPr eaLnBrk="1" hangingPunct="1"/>
            <a:endParaRPr lang="en-US" dirty="0"/>
          </a:p>
          <a:p>
            <a:pPr eaLnBrk="1" hangingPunct="1"/>
            <a:r>
              <a:rPr lang="en-US" dirty="0"/>
              <a:t>The inset shows the SR relationship where the datapoints are labeled with the year code. </a:t>
            </a:r>
          </a:p>
          <a:p>
            <a:pPr eaLnBrk="1" hangingPunct="1"/>
            <a:r>
              <a:rPr lang="en-US" dirty="0"/>
              <a:t>Let’s look at a year 11 and year 15. </a:t>
            </a:r>
          </a:p>
          <a:p>
            <a:pPr eaLnBrk="1" hangingPunct="1"/>
            <a:r>
              <a:rPr lang="en-US" dirty="0"/>
              <a:t>In year 11 spawning abundance was very small and actual recruitment is close the expected value (i.e. the line) but above it.</a:t>
            </a:r>
          </a:p>
          <a:p>
            <a:pPr eaLnBrk="1" hangingPunct="1"/>
            <a:r>
              <a:rPr lang="en-US" dirty="0"/>
              <a:t>	In the bar chart we expect to see a small density dependent component and a small, positive process error component.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In year 15 spawning abundance was very large and actual recruitment is far above the expected value.</a:t>
            </a:r>
          </a:p>
          <a:p>
            <a:pPr eaLnBrk="1" hangingPunct="1"/>
            <a:r>
              <a:rPr lang="en-US" dirty="0"/>
              <a:t>	In the bar chart we expect to see a large density dependent component and a large, positive process error component.</a:t>
            </a:r>
          </a:p>
          <a:p>
            <a:pPr eaLnBrk="1" hangingPunct="1"/>
            <a:endParaRPr lang="en-US" dirty="0"/>
          </a:p>
          <a:p>
            <a:pPr eaLnBrk="1" hangingPunct="1"/>
            <a:r>
              <a:rPr lang="en-US" dirty="0"/>
              <a:t>Lastly notice that the errors are patterned, with positive and negative errors clumped together (serial correlation). </a:t>
            </a:r>
          </a:p>
          <a:p>
            <a:pPr eaLnBrk="1" hangingPunct="1"/>
            <a:r>
              <a:rPr lang="en-US" dirty="0"/>
              <a:t>We can think about these trends as describing high and low productivity periods for our stock (time-varying productivity). </a:t>
            </a:r>
          </a:p>
          <a:p>
            <a:pPr eaLnBrk="1" hangingPunct="1"/>
            <a:r>
              <a:rPr lang="en-US" dirty="0"/>
              <a:t>For example; productivity was below average between years 1 and 5. </a:t>
            </a:r>
          </a:p>
          <a:p>
            <a:pPr eaLnBrk="1" hangingPunct="1"/>
            <a:r>
              <a:rPr lang="en-US" dirty="0"/>
              <a:t>Why productivity? If alpha varies with time the whole Ricker curve moves up and down, if beta varies with time then effect is only felt during large escapements.</a:t>
            </a:r>
          </a:p>
        </p:txBody>
      </p:sp>
    </p:spTree>
    <p:extLst>
      <p:ext uri="{BB962C8B-B14F-4D97-AF65-F5344CB8AC3E}">
        <p14:creationId xmlns:p14="http://schemas.microsoft.com/office/powerpoint/2010/main" val="26752947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B9F9CE04-6E79-4B6B-9B4D-EAF75AE79397}" type="slidenum">
              <a:rPr lang="en-US" smtClean="0"/>
              <a:pPr/>
              <a:t>33</a:t>
            </a:fld>
            <a:endParaRPr lang="en-US"/>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authors who produced this graphic worked with a model where log alpha varied annually.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In effect they took the low frequency variation in process error and attributed it to time varying productivity (white).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grey is the density dependent effect.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black is the remaining process error.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eaLnBrk="1" hangingPunct="1"/>
            <a:r>
              <a:rPr lang="en-US" dirty="0"/>
              <a:t>Remember alpha is the product of fecundity, freshwater survival and marine survival. It's unlikely all three of those things are constant from year to year.</a:t>
            </a:r>
          </a:p>
          <a:p>
            <a:pPr eaLnBrk="1" hangingPunct="1"/>
            <a:endParaRPr lang="en-US" dirty="0"/>
          </a:p>
          <a:p>
            <a:pPr eaLnBrk="1" hangingPunct="1"/>
            <a:r>
              <a:rPr lang="en-US" dirty="0"/>
              <a:t>Think about this graphic in terms of stocks you are familiar with. </a:t>
            </a:r>
          </a:p>
          <a:p>
            <a:pPr eaLnBrk="1" hangingPunct="1"/>
            <a:r>
              <a:rPr lang="en-US" dirty="0"/>
              <a:t>For me, b-c are reminiscent of recent Chinook salmon productivity because there is an extended period of low productivity followed but an incomplete rebound. </a:t>
            </a:r>
          </a:p>
          <a:p>
            <a:pPr eaLnBrk="1" hangingPunct="1"/>
            <a:r>
              <a:rPr lang="en-US" dirty="0"/>
              <a:t>Notice in c productivity declined to the point where the stock was temporarily incapable for replacing itself. </a:t>
            </a:r>
          </a:p>
          <a:p>
            <a:pPr eaLnBrk="1" hangingPunct="1"/>
            <a:r>
              <a:rPr lang="en-US" dirty="0"/>
              <a:t>What’s different is that for these stocks the low productivity period was masked because the stocks were in a period of high abundance (large grey bars). Also, note sometimes the remaining process error compensates for low productivity (arrow in d) sometimes it magnifies it (low productivity years in fig a). Figure d is alarming productivity is trending toward 0!</a:t>
            </a:r>
          </a:p>
        </p:txBody>
      </p:sp>
    </p:spTree>
    <p:extLst>
      <p:ext uri="{BB962C8B-B14F-4D97-AF65-F5344CB8AC3E}">
        <p14:creationId xmlns:p14="http://schemas.microsoft.com/office/powerpoint/2010/main" val="23286501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B9F9CE04-6E79-4B6B-9B4D-EAF75AE79397}" type="slidenum">
              <a:rPr lang="en-US" smtClean="0"/>
              <a:pPr/>
              <a:t>34</a:t>
            </a:fld>
            <a:endParaRPr lang="en-US"/>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p:spPr>
        <p:txBody>
          <a:bodyPr/>
          <a:lstStyle/>
          <a:p>
            <a:pPr eaLnBrk="1" hangingPunct="1"/>
            <a:r>
              <a:rPr lang="en-US" dirty="0"/>
              <a:t>Once you have the idea that productivity can vary through time it’s natural to start thinking about mechanisms. </a:t>
            </a:r>
          </a:p>
          <a:p>
            <a:pPr eaLnBrk="1" hangingPunct="1"/>
            <a:endParaRPr lang="en-US" dirty="0"/>
          </a:p>
          <a:p>
            <a:pPr eaLnBrk="1" hangingPunct="1"/>
            <a:r>
              <a:rPr lang="en-US" dirty="0"/>
              <a:t>Here is an example of competition between populations/species.</a:t>
            </a:r>
          </a:p>
          <a:p>
            <a:pPr eaLnBrk="1" hangingPunct="1"/>
            <a:r>
              <a:rPr lang="en-US" dirty="0"/>
              <a:t>This example is from Chum salmon in Norton Sound. </a:t>
            </a:r>
          </a:p>
          <a:p>
            <a:pPr eaLnBrk="1" hangingPunct="1"/>
            <a:r>
              <a:rPr lang="en-US" dirty="0"/>
              <a:t>The authors suspect an oceanic food limitation caused by significant numbers of hatchery chum salmon and wild pink salmon sharing the ocean environment. </a:t>
            </a:r>
          </a:p>
          <a:p>
            <a:pPr eaLnBrk="1" hangingPunct="1"/>
            <a:endParaRPr lang="en-US" dirty="0"/>
          </a:p>
          <a:p>
            <a:pPr eaLnBrk="1" hangingPunct="1"/>
            <a:r>
              <a:rPr lang="en-US" dirty="0"/>
              <a:t>Suitably lagged abundances for these populations are included as covariates.</a:t>
            </a:r>
          </a:p>
          <a:p>
            <a:pPr eaLnBrk="1" hangingPunct="1"/>
            <a:r>
              <a:rPr lang="en-US" dirty="0"/>
              <a:t>Notice both parameters are negative so abundance for these two extant populations are acting to attenuate productivity.</a:t>
            </a:r>
          </a:p>
          <a:p>
            <a:pPr eaLnBrk="1" hangingPunct="1"/>
            <a:endParaRPr lang="en-US" dirty="0"/>
          </a:p>
          <a:p>
            <a:pPr eaLnBrk="1" hangingPunct="1"/>
            <a:r>
              <a:rPr lang="en-US" dirty="0"/>
              <a:t>May only be a correlation but this model accounted for more process error than the standard Ricker.</a:t>
            </a:r>
          </a:p>
          <a:p>
            <a:pPr eaLnBrk="1" hangingPunct="1"/>
            <a:r>
              <a:rPr lang="en-US" dirty="0"/>
              <a:t>This seems feasible. If Chum/pink have similar food requirements you could imaging a negative relationship between marine survival and their abundance.</a:t>
            </a:r>
          </a:p>
        </p:txBody>
      </p:sp>
    </p:spTree>
    <p:extLst>
      <p:ext uri="{BB962C8B-B14F-4D97-AF65-F5344CB8AC3E}">
        <p14:creationId xmlns:p14="http://schemas.microsoft.com/office/powerpoint/2010/main" val="6353217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B9F9CE04-6E79-4B6B-9B4D-EAF75AE79397}" type="slidenum">
              <a:rPr lang="en-US" smtClean="0"/>
              <a:pPr/>
              <a:t>35</a:t>
            </a:fld>
            <a:endParaRPr lang="en-US"/>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p:spPr>
        <p:txBody>
          <a:bodyPr/>
          <a:lstStyle/>
          <a:p>
            <a:pPr eaLnBrk="1" hangingPunct="1"/>
            <a:r>
              <a:rPr lang="en-US" dirty="0"/>
              <a:t>Here is an example of an environmental covariate (Sea surface temperature) for a Ricker relationship with several pink salmon stocks.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Environmental covariates in SR relationships have a reputation for being spurious. Most don’t stand up to reexamination.</a:t>
            </a:r>
          </a:p>
          <a:p>
            <a:pPr eaLnBrk="1" hangingPunct="1"/>
            <a:r>
              <a:rPr lang="en-US" dirty="0"/>
              <a:t>These authors wrote a bunch of papers in support of SST as a covariate. </a:t>
            </a:r>
          </a:p>
          <a:p>
            <a:pPr eaLnBrk="1" hangingPunct="1"/>
            <a:r>
              <a:rPr lang="en-US" dirty="0"/>
              <a:t>In general, they identified covariation in productivity (Ricker residuals) between stocks on a scale of ~500km. </a:t>
            </a:r>
          </a:p>
          <a:p>
            <a:pPr eaLnBrk="1" hangingPunct="1"/>
            <a:r>
              <a:rPr lang="en-US" dirty="0"/>
              <a:t>They then found an environmental covariate (SST) that varied on approximately the same scale.</a:t>
            </a:r>
          </a:p>
          <a:p>
            <a:pPr eaLnBrk="1" hangingPunct="1"/>
            <a:endParaRPr lang="en-US" dirty="0"/>
          </a:p>
          <a:p>
            <a:pPr eaLnBrk="1" hangingPunct="1"/>
            <a:r>
              <a:rPr lang="en-US" dirty="0"/>
              <a:t>The left-hand graph shows a measure of model fit for 24 models they tried. </a:t>
            </a:r>
          </a:p>
          <a:p>
            <a:pPr eaLnBrk="1" hangingPunct="1"/>
            <a:r>
              <a:rPr lang="en-US" dirty="0"/>
              <a:t>Lower numbers are better and every model that included SST was a better fit to the data than every model without it.</a:t>
            </a:r>
          </a:p>
          <a:p>
            <a:pPr eaLnBrk="1" hangingPunct="1"/>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With does SST have to do with productivity?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authors speculate SST is correlated with early marine survival because this is the time period when geographically proximate stocks would be similarly affected.</a:t>
            </a:r>
          </a:p>
          <a:p>
            <a:pPr eaLnBrk="1" hangingPunct="1"/>
            <a:r>
              <a:rPr lang="en-US" dirty="0"/>
              <a:t>What’s interesting is that the SST parameter estimate was patterned.</a:t>
            </a:r>
          </a:p>
          <a:p>
            <a:pPr eaLnBrk="1" hangingPunct="1"/>
            <a:r>
              <a:rPr lang="en-US" dirty="0"/>
              <a:t>In Southern regions increases in SST attenuated productivity (negative parameter). </a:t>
            </a:r>
          </a:p>
          <a:p>
            <a:pPr eaLnBrk="1" hangingPunct="1"/>
            <a:r>
              <a:rPr lang="en-US" dirty="0"/>
              <a:t>In Northern regions increases in SST accentuated productivity (positive parameter).</a:t>
            </a:r>
          </a:p>
          <a:p>
            <a:pPr eaLnBrk="1" hangingPunct="1"/>
            <a:endParaRPr lang="en-US" dirty="0"/>
          </a:p>
        </p:txBody>
      </p:sp>
    </p:spTree>
    <p:extLst>
      <p:ext uri="{BB962C8B-B14F-4D97-AF65-F5344CB8AC3E}">
        <p14:creationId xmlns:p14="http://schemas.microsoft.com/office/powerpoint/2010/main" val="23724208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B9F9CE04-6E79-4B6B-9B4D-EAF75AE79397}" type="slidenum">
              <a:rPr lang="en-US" smtClean="0"/>
              <a:pPr/>
              <a:t>36</a:t>
            </a:fld>
            <a:endParaRPr lang="en-US"/>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p:spPr>
        <p:txBody>
          <a:bodyPr/>
          <a:lstStyle/>
          <a:p>
            <a:r>
              <a:rPr lang="en-US" baseline="0" dirty="0"/>
              <a:t>So we have been talking about time-varying productivity and shown some examples including time-varying productivity in SR models using covariates. </a:t>
            </a:r>
          </a:p>
          <a:p>
            <a:endParaRPr lang="en-US" baseline="0" dirty="0"/>
          </a:p>
          <a:p>
            <a:r>
              <a:rPr lang="en-US" baseline="0" dirty="0"/>
              <a:t>Let’s walk through a toy example to emphasize something about management reference points.</a:t>
            </a:r>
          </a:p>
          <a:p>
            <a:r>
              <a:rPr lang="en-US" baseline="0" dirty="0"/>
              <a:t>Imagine a stock with this SR relationship (</a:t>
            </a:r>
            <a:r>
              <a:rPr lang="en-US" sz="1200" baseline="0" dirty="0"/>
              <a:t>Ricker; alpha=6, beta=0.007) and recall the table from earlier in the lecture about the life history components wrapped up in alpha.</a:t>
            </a:r>
          </a:p>
          <a:p>
            <a:r>
              <a:rPr lang="en-US" sz="1200" baseline="0" dirty="0"/>
              <a:t>Also recall that the freshwater life history stages are usually considered density dependent while the saltwater component of life history is usually considered density independent. </a:t>
            </a:r>
          </a:p>
          <a:p>
            <a:r>
              <a:rPr lang="en-US" sz="1200" baseline="0" dirty="0"/>
              <a:t>The DD numbers depend on S (expressed here as eggs), but the DI number (marine survival) does not.</a:t>
            </a:r>
          </a:p>
        </p:txBody>
      </p:sp>
    </p:spTree>
    <p:extLst>
      <p:ext uri="{BB962C8B-B14F-4D97-AF65-F5344CB8AC3E}">
        <p14:creationId xmlns:p14="http://schemas.microsoft.com/office/powerpoint/2010/main" val="32957725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B9F9CE04-6E79-4B6B-9B4D-EAF75AE79397}" type="slidenum">
              <a:rPr lang="en-US" smtClean="0"/>
              <a:pPr/>
              <a:t>37</a:t>
            </a:fld>
            <a:endParaRPr lang="en-US"/>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aseline="0" dirty="0"/>
              <a:t>Now imagine that the ocean environment changes and the marine survival for this stock declines by 50%.</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aseline="0" dirty="0"/>
              <a:t>Because marine survival is density-independent, alpha also decreases by 50%, as does recruitment for all escapement (all points on the Ricker curve drop halfway towards the X axis).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aseline="0" dirty="0"/>
              <a:t>You can see that in the Ricker equation and in the graphic showing the new SR relationship in blue. </a:t>
            </a:r>
          </a:p>
          <a:p>
            <a:endParaRPr lang="en-US" sz="1200" baseline="0" dirty="0"/>
          </a:p>
          <a:p>
            <a:pPr eaLnBrk="1" hangingPunct="1"/>
            <a:endParaRPr lang="en-US" dirty="0"/>
          </a:p>
        </p:txBody>
      </p:sp>
    </p:spTree>
    <p:extLst>
      <p:ext uri="{BB962C8B-B14F-4D97-AF65-F5344CB8AC3E}">
        <p14:creationId xmlns:p14="http://schemas.microsoft.com/office/powerpoint/2010/main" val="10485493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B9F9CE04-6E79-4B6B-9B4D-EAF75AE79397}" type="slidenum">
              <a:rPr lang="en-US" smtClean="0"/>
              <a:pPr/>
              <a:t>38</a:t>
            </a:fld>
            <a:endParaRPr lang="en-US"/>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kern="1200" baseline="0" dirty="0">
                <a:solidFill>
                  <a:schemeClr val="dk1"/>
                </a:solidFill>
                <a:effectLst/>
                <a:latin typeface="Times New Roman" pitchFamily="18" charset="0"/>
                <a:ea typeface="+mn-ea"/>
                <a:cs typeface="+mn-cs"/>
              </a:rPr>
              <a:t>Now look at Seq. </a:t>
            </a:r>
          </a:p>
          <a:p>
            <a:pPr marL="0" marR="0" lvl="0" indent="0" defTabSz="914400" eaLnBrk="1" fontAlgn="auto" latinLnBrk="0" hangingPunct="1">
              <a:lnSpc>
                <a:spcPct val="100000"/>
              </a:lnSpc>
              <a:spcBef>
                <a:spcPts val="0"/>
              </a:spcBef>
              <a:spcAft>
                <a:spcPts val="0"/>
              </a:spcAft>
              <a:buClrTx/>
              <a:buSzTx/>
              <a:buFontTx/>
              <a:buNone/>
              <a:tabLst/>
              <a:defRPr/>
            </a:pPr>
            <a:r>
              <a:rPr lang="en-US" sz="1200" kern="1200" baseline="0" dirty="0">
                <a:solidFill>
                  <a:schemeClr val="dk1"/>
                </a:solidFill>
                <a:effectLst/>
                <a:latin typeface="Times New Roman" pitchFamily="18" charset="0"/>
                <a:ea typeface="+mn-ea"/>
                <a:cs typeface="+mn-cs"/>
              </a:rPr>
              <a:t>Seq dropped from 256 down to 157 through the effect of lag alpha.</a:t>
            </a:r>
          </a:p>
          <a:p>
            <a:pPr marL="0" marR="0" lvl="0" indent="0" defTabSz="914400" eaLnBrk="1" fontAlgn="auto" latinLnBrk="0" hangingPunct="1">
              <a:lnSpc>
                <a:spcPct val="100000"/>
              </a:lnSpc>
              <a:spcBef>
                <a:spcPts val="0"/>
              </a:spcBef>
              <a:spcAft>
                <a:spcPts val="0"/>
              </a:spcAft>
              <a:buClrTx/>
              <a:buSzTx/>
              <a:buFontTx/>
              <a:buNone/>
              <a:tabLst/>
              <a:defRPr/>
            </a:pPr>
            <a:r>
              <a:rPr lang="en-US" sz="1200" kern="1200" baseline="0" dirty="0">
                <a:solidFill>
                  <a:schemeClr val="dk1"/>
                </a:solidFill>
                <a:effectLst/>
                <a:latin typeface="Times New Roman" pitchFamily="18" charset="0"/>
                <a:ea typeface="+mn-ea"/>
                <a:cs typeface="+mn-cs"/>
              </a:rPr>
              <a:t>You can see this in the equation for the reference point and in the graphic.</a:t>
            </a:r>
          </a:p>
          <a:p>
            <a:pPr marL="0" marR="0" lvl="0" indent="0" defTabSz="914400" eaLnBrk="1" fontAlgn="auto" latinLnBrk="0" hangingPunct="1">
              <a:lnSpc>
                <a:spcPct val="100000"/>
              </a:lnSpc>
              <a:spcBef>
                <a:spcPts val="0"/>
              </a:spcBef>
              <a:spcAft>
                <a:spcPts val="0"/>
              </a:spcAft>
              <a:buClrTx/>
              <a:buSzTx/>
              <a:buFontTx/>
              <a:buNone/>
              <a:tabLst/>
              <a:defRPr/>
            </a:pPr>
            <a:endParaRPr lang="en-US" sz="1200" kern="1200" baseline="0" dirty="0">
              <a:solidFill>
                <a:schemeClr val="dk1"/>
              </a:solidFill>
              <a:effectLst/>
              <a:latin typeface="Times New Roman" pitchFamily="18" charset="0"/>
              <a:ea typeface="+mn-ea"/>
              <a:cs typeface="+mn-cs"/>
            </a:endParaRPr>
          </a:p>
        </p:txBody>
      </p:sp>
    </p:spTree>
    <p:extLst>
      <p:ext uri="{BB962C8B-B14F-4D97-AF65-F5344CB8AC3E}">
        <p14:creationId xmlns:p14="http://schemas.microsoft.com/office/powerpoint/2010/main" val="6377350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B9F9CE04-6E79-4B6B-9B4D-EAF75AE79397}" type="slidenum">
              <a:rPr lang="en-US" smtClean="0"/>
              <a:pPr/>
              <a:t>39</a:t>
            </a:fld>
            <a:endParaRPr lang="en-US"/>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kern="1200" baseline="0" dirty="0">
                <a:solidFill>
                  <a:schemeClr val="dk1"/>
                </a:solidFill>
                <a:effectLst/>
                <a:latin typeface="Times New Roman" pitchFamily="18" charset="0"/>
                <a:ea typeface="+mn-ea"/>
                <a:cs typeface="+mn-cs"/>
              </a:rPr>
              <a:t>Finally, </a:t>
            </a:r>
            <a:r>
              <a:rPr lang="en-US" sz="1200" kern="1200" baseline="0" dirty="0" err="1">
                <a:solidFill>
                  <a:schemeClr val="dk1"/>
                </a:solidFill>
                <a:effectLst/>
                <a:latin typeface="Times New Roman" pitchFamily="18" charset="0"/>
                <a:ea typeface="+mn-ea"/>
                <a:cs typeface="+mn-cs"/>
              </a:rPr>
              <a:t>Smsy</a:t>
            </a:r>
            <a:r>
              <a:rPr lang="en-US" sz="1200" kern="1200" baseline="0" dirty="0">
                <a:solidFill>
                  <a:schemeClr val="dk1"/>
                </a:solidFill>
                <a:effectLst/>
                <a:latin typeface="Times New Roman" pitchFamily="18" charset="0"/>
                <a:ea typeface="+mn-ea"/>
                <a:cs typeface="+mn-cs"/>
              </a:rPr>
              <a:t> also changes. </a:t>
            </a:r>
          </a:p>
          <a:p>
            <a:pPr marL="0" marR="0" lvl="0" indent="0" defTabSz="914400" eaLnBrk="1" fontAlgn="auto" latinLnBrk="0" hangingPunct="1">
              <a:lnSpc>
                <a:spcPct val="100000"/>
              </a:lnSpc>
              <a:spcBef>
                <a:spcPts val="0"/>
              </a:spcBef>
              <a:spcAft>
                <a:spcPts val="0"/>
              </a:spcAft>
              <a:buClrTx/>
              <a:buSzTx/>
              <a:buFontTx/>
              <a:buNone/>
              <a:tabLst/>
              <a:defRPr/>
            </a:pPr>
            <a:r>
              <a:rPr lang="en-US" sz="1200" kern="1200" baseline="0" dirty="0">
                <a:solidFill>
                  <a:schemeClr val="dk1"/>
                </a:solidFill>
                <a:effectLst/>
                <a:latin typeface="Times New Roman" pitchFamily="18" charset="0"/>
                <a:ea typeface="+mn-ea"/>
                <a:cs typeface="+mn-cs"/>
              </a:rPr>
              <a:t>Seq dropped through the effect of lag alpha.</a:t>
            </a:r>
          </a:p>
          <a:p>
            <a:pPr marL="0" marR="0" lvl="0" indent="0" defTabSz="914400" eaLnBrk="1" fontAlgn="auto" latinLnBrk="0" hangingPunct="1">
              <a:lnSpc>
                <a:spcPct val="100000"/>
              </a:lnSpc>
              <a:spcBef>
                <a:spcPts val="0"/>
              </a:spcBef>
              <a:spcAft>
                <a:spcPts val="0"/>
              </a:spcAft>
              <a:buClrTx/>
              <a:buSzTx/>
              <a:buFontTx/>
              <a:buNone/>
              <a:tabLst/>
              <a:defRPr/>
            </a:pPr>
            <a:r>
              <a:rPr lang="en-US" sz="1200" kern="1200" baseline="0" dirty="0">
                <a:solidFill>
                  <a:schemeClr val="dk1"/>
                </a:solidFill>
                <a:effectLst/>
                <a:latin typeface="Times New Roman" pitchFamily="18" charset="0"/>
                <a:ea typeface="+mn-ea"/>
                <a:cs typeface="+mn-cs"/>
              </a:rPr>
              <a:t>You can see this in the equation for the reference point and in the graphic.</a:t>
            </a:r>
          </a:p>
          <a:p>
            <a:pPr marL="0" marR="0" lvl="0" indent="0" defTabSz="914400" eaLnBrk="1" fontAlgn="auto" latinLnBrk="0" hangingPunct="1">
              <a:lnSpc>
                <a:spcPct val="100000"/>
              </a:lnSpc>
              <a:spcBef>
                <a:spcPts val="0"/>
              </a:spcBef>
              <a:spcAft>
                <a:spcPts val="0"/>
              </a:spcAft>
              <a:buClrTx/>
              <a:buSzTx/>
              <a:buFontTx/>
              <a:buNone/>
              <a:tabLst/>
              <a:defRPr/>
            </a:pPr>
            <a:endParaRPr lang="en-US" sz="1200" kern="1200" baseline="0" dirty="0">
              <a:solidFill>
                <a:schemeClr val="dk1"/>
              </a:solidFill>
              <a:effectLst/>
              <a:latin typeface="Times New Roman" pitchFamily="18"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200" kern="1200" baseline="0" dirty="0">
                <a:solidFill>
                  <a:schemeClr val="dk1"/>
                </a:solidFill>
                <a:effectLst/>
                <a:latin typeface="Times New Roman" pitchFamily="18" charset="0"/>
                <a:ea typeface="+mn-ea"/>
                <a:cs typeface="+mn-cs"/>
              </a:rPr>
              <a:t>It’s interesting to think about these changes because plausible changes in marine survival have large ramifications on the SR dynamics and the resulting management advice.</a:t>
            </a:r>
          </a:p>
          <a:p>
            <a:pPr marL="0" marR="0" lvl="0" indent="0" defTabSz="914400" eaLnBrk="1" fontAlgn="auto" latinLnBrk="0" hangingPunct="1">
              <a:lnSpc>
                <a:spcPct val="100000"/>
              </a:lnSpc>
              <a:spcBef>
                <a:spcPts val="0"/>
              </a:spcBef>
              <a:spcAft>
                <a:spcPts val="0"/>
              </a:spcAft>
              <a:buClrTx/>
              <a:buSzTx/>
              <a:buFontTx/>
              <a:buNone/>
              <a:tabLst/>
              <a:defRPr/>
            </a:pPr>
            <a:r>
              <a:rPr lang="en-US" sz="1200" kern="1200" baseline="0" dirty="0">
                <a:solidFill>
                  <a:schemeClr val="dk1"/>
                </a:solidFill>
                <a:effectLst/>
                <a:latin typeface="Times New Roman" pitchFamily="18" charset="0"/>
                <a:ea typeface="+mn-ea"/>
                <a:cs typeface="+mn-cs"/>
              </a:rPr>
              <a:t>The implication is that escapements which maximize yield are also time varying.</a:t>
            </a:r>
          </a:p>
          <a:p>
            <a:pPr marL="0" marR="0" lvl="0" indent="0" defTabSz="914400" eaLnBrk="1" fontAlgn="auto" latinLnBrk="0" hangingPunct="1">
              <a:lnSpc>
                <a:spcPct val="100000"/>
              </a:lnSpc>
              <a:spcBef>
                <a:spcPts val="0"/>
              </a:spcBef>
              <a:spcAft>
                <a:spcPts val="0"/>
              </a:spcAft>
              <a:buClrTx/>
              <a:buSzTx/>
              <a:buFontTx/>
              <a:buNone/>
              <a:tabLst/>
              <a:defRPr/>
            </a:pPr>
            <a:r>
              <a:rPr lang="en-US" sz="1200" kern="1200" baseline="0" dirty="0">
                <a:solidFill>
                  <a:schemeClr val="dk1"/>
                </a:solidFill>
                <a:effectLst/>
                <a:latin typeface="Times New Roman" pitchFamily="18" charset="0"/>
                <a:ea typeface="+mn-ea"/>
                <a:cs typeface="+mn-cs"/>
              </a:rPr>
              <a:t>Reminder, we like to think about this, but it’s not obviously actionable. We usually model average productivity across years. </a:t>
            </a:r>
          </a:p>
          <a:p>
            <a:pPr marL="0" marR="0" lvl="0" indent="0" defTabSz="914400" eaLnBrk="1" fontAlgn="auto" latinLnBrk="0" hangingPunct="1">
              <a:lnSpc>
                <a:spcPct val="100000"/>
              </a:lnSpc>
              <a:spcBef>
                <a:spcPts val="0"/>
              </a:spcBef>
              <a:spcAft>
                <a:spcPts val="0"/>
              </a:spcAft>
              <a:buClrTx/>
              <a:buSzTx/>
              <a:buFontTx/>
              <a:buNone/>
              <a:tabLst/>
              <a:defRPr/>
            </a:pPr>
            <a:endParaRPr lang="en-US" sz="1200" kern="1200" baseline="0" dirty="0">
              <a:solidFill>
                <a:schemeClr val="dk1"/>
              </a:solidFill>
              <a:effectLst/>
              <a:latin typeface="Times New Roman" pitchFamily="18"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200" kern="1200" baseline="0" dirty="0">
                <a:solidFill>
                  <a:schemeClr val="dk1"/>
                </a:solidFill>
                <a:effectLst/>
                <a:latin typeface="Times New Roman" pitchFamily="18" charset="0"/>
                <a:ea typeface="+mn-ea"/>
                <a:cs typeface="+mn-cs"/>
              </a:rPr>
              <a:t>What about Fecundity? If fecundity varies you would expect associated changes in density dependence.</a:t>
            </a:r>
          </a:p>
          <a:p>
            <a:pPr marL="0" marR="0" lvl="0" indent="0" defTabSz="914400" eaLnBrk="1" fontAlgn="auto" latinLnBrk="0" hangingPunct="1">
              <a:lnSpc>
                <a:spcPct val="100000"/>
              </a:lnSpc>
              <a:spcBef>
                <a:spcPts val="0"/>
              </a:spcBef>
              <a:spcAft>
                <a:spcPts val="0"/>
              </a:spcAft>
              <a:buClrTx/>
              <a:buSzTx/>
              <a:buFontTx/>
              <a:buNone/>
              <a:tabLst/>
              <a:defRPr/>
            </a:pPr>
            <a:r>
              <a:rPr lang="en-US" sz="1200" kern="1200" baseline="0" dirty="0">
                <a:solidFill>
                  <a:schemeClr val="dk1"/>
                </a:solidFill>
                <a:effectLst/>
                <a:latin typeface="Times New Roman" pitchFamily="18" charset="0"/>
                <a:ea typeface="+mn-ea"/>
                <a:cs typeface="+mn-cs"/>
              </a:rPr>
              <a:t>This means changes in size/age at maturity will not carry through to alpha and recruitment as directly, i.e. they will be mediated by changes in ova-smolt survival in the opposite direction.</a:t>
            </a:r>
          </a:p>
        </p:txBody>
      </p:sp>
    </p:spTree>
    <p:extLst>
      <p:ext uri="{BB962C8B-B14F-4D97-AF65-F5344CB8AC3E}">
        <p14:creationId xmlns:p14="http://schemas.microsoft.com/office/powerpoint/2010/main" val="1688263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3C799D4A-4292-4052-AE91-A755DC51B028}" type="slidenum">
              <a:rPr lang="en-US" smtClean="0"/>
              <a:pPr/>
              <a:t>4</a:t>
            </a:fld>
            <a:endParaRPr lang="en-US"/>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p:spPr>
        <p:txBody>
          <a:bodyPr/>
          <a:lstStyle/>
          <a:p>
            <a:pPr eaLnBrk="1" hangingPunct="1"/>
            <a:r>
              <a:rPr lang="en-US" dirty="0"/>
              <a:t>The red line is just a reminder that in practice we don’t know the SR relationship, instead we estimate it. Matt will talk about that at length.</a:t>
            </a:r>
          </a:p>
        </p:txBody>
      </p:sp>
    </p:spTree>
    <p:extLst>
      <p:ext uri="{BB962C8B-B14F-4D97-AF65-F5344CB8AC3E}">
        <p14:creationId xmlns:p14="http://schemas.microsoft.com/office/powerpoint/2010/main" val="2848134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B9F9CE04-6E79-4B6B-9B4D-EAF75AE79397}" type="slidenum">
              <a:rPr lang="en-US" smtClean="0"/>
              <a:pPr/>
              <a:t>40</a:t>
            </a:fld>
            <a:endParaRPr lang="en-US"/>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p:spPr>
        <p:txBody>
          <a:bodyPr/>
          <a:lstStyle/>
          <a:p>
            <a:pPr eaLnBrk="1" hangingPunct="1"/>
            <a:r>
              <a:rPr lang="en-US" dirty="0"/>
              <a:t>Hip Pocket Slide</a:t>
            </a:r>
          </a:p>
          <a:p>
            <a:pPr eaLnBrk="1" hangingPunct="1"/>
            <a:endParaRPr lang="en-US" dirty="0"/>
          </a:p>
          <a:p>
            <a:pPr eaLnBrk="1" hangingPunct="1"/>
            <a:r>
              <a:rPr lang="en-US" dirty="0"/>
              <a:t>This SR relationship is from Icelandic Cod. </a:t>
            </a:r>
          </a:p>
          <a:p>
            <a:pPr eaLnBrk="1" hangingPunct="1"/>
            <a:r>
              <a:rPr lang="en-US" dirty="0"/>
              <a:t>The authors know that fecundity varies with maternal age (</a:t>
            </a:r>
            <a:r>
              <a:rPr lang="en-US" dirty="0" err="1"/>
              <a:t>i</a:t>
            </a:r>
            <a:r>
              <a:rPr lang="en-US" dirty="0"/>
              <a:t> indicates an age class) and also that older females produce higher quality eggs.</a:t>
            </a:r>
          </a:p>
          <a:p>
            <a:pPr eaLnBrk="1" hangingPunct="1"/>
            <a:r>
              <a:rPr lang="en-US" dirty="0"/>
              <a:t>They tested a variety of modified Ricker curves to account for these factors. </a:t>
            </a:r>
          </a:p>
          <a:p>
            <a:pPr eaLnBrk="1" hangingPunct="1"/>
            <a:r>
              <a:rPr lang="en-US" dirty="0"/>
              <a:t>Their final model includes fecundity (</a:t>
            </a:r>
            <a:r>
              <a:rPr lang="en-US" dirty="0" err="1"/>
              <a:t>E_i</a:t>
            </a:r>
            <a:r>
              <a:rPr lang="en-US" dirty="0"/>
              <a:t>) directly as a measure of productivity. Recall that fecundity is usually tied up in alpha. </a:t>
            </a:r>
          </a:p>
          <a:p>
            <a:pPr eaLnBrk="1" hangingPunct="1"/>
            <a:r>
              <a:rPr lang="en-US" dirty="0"/>
              <a:t>These authors argue there is no reason to use the same measure of abundance for density independent and density dependent covariates.</a:t>
            </a:r>
          </a:p>
          <a:p>
            <a:pPr eaLnBrk="1" hangingPunct="1"/>
            <a:r>
              <a:rPr lang="en-US" dirty="0"/>
              <a:t>The final model also includes a different beta parameter for each age class.</a:t>
            </a:r>
          </a:p>
          <a:p>
            <a:pPr eaLnBrk="1" hangingPunct="1"/>
            <a:endParaRPr lang="en-US" dirty="0"/>
          </a:p>
          <a:p>
            <a:pPr eaLnBrk="1" hangingPunct="1"/>
            <a:r>
              <a:rPr lang="en-US" dirty="0"/>
              <a:t>The results are shown in the graphic. On the right-hand side we see 1958 was a brood year with a large spawning abundance of older females. </a:t>
            </a:r>
          </a:p>
          <a:p>
            <a:pPr eaLnBrk="1" hangingPunct="1"/>
            <a:r>
              <a:rPr lang="en-US" dirty="0"/>
              <a:t>On the left-hand side we see the resulting SR-relationship (</a:t>
            </a:r>
            <a:r>
              <a:rPr lang="en-US" dirty="0" err="1"/>
              <a:t>spawners</a:t>
            </a:r>
            <a:r>
              <a:rPr lang="en-US" dirty="0"/>
              <a:t> in 1000s tons </a:t>
            </a:r>
            <a:r>
              <a:rPr lang="en-US" dirty="0" err="1"/>
              <a:t>vrs</a:t>
            </a:r>
            <a:r>
              <a:rPr lang="en-US" dirty="0"/>
              <a:t>. recruits millions).</a:t>
            </a:r>
          </a:p>
          <a:p>
            <a:pPr eaLnBrk="1" hangingPunct="1"/>
            <a:r>
              <a:rPr lang="en-US" dirty="0"/>
              <a:t>The 1958 SR relationship is the dot-dash line.</a:t>
            </a:r>
          </a:p>
          <a:p>
            <a:pPr eaLnBrk="1" hangingPunct="1"/>
            <a:endParaRPr lang="en-US" dirty="0"/>
          </a:p>
          <a:p>
            <a:pPr eaLnBrk="1" hangingPunct="1"/>
            <a:r>
              <a:rPr lang="en-US" dirty="0"/>
              <a:t>I’m not sure how applicable this is to spawning salmon abut it’s interesting to think about how these terms interact.</a:t>
            </a:r>
          </a:p>
        </p:txBody>
      </p:sp>
    </p:spTree>
    <p:extLst>
      <p:ext uri="{BB962C8B-B14F-4D97-AF65-F5344CB8AC3E}">
        <p14:creationId xmlns:p14="http://schemas.microsoft.com/office/powerpoint/2010/main" val="9059225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p>
            <a:fld id="{FB33AE4F-0972-4777-8774-72FC783AAF64}" type="slidenum">
              <a:rPr lang="en-US" smtClean="0"/>
              <a:pPr/>
              <a:t>41</a:t>
            </a:fld>
            <a:endParaRPr lang="en-US"/>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a:ln/>
        </p:spPr>
        <p:txBody>
          <a:bodyPr/>
          <a:lstStyle/>
          <a:p>
            <a:pPr eaLnBrk="1" hangingPunct="1"/>
            <a:r>
              <a:rPr lang="en-US" dirty="0"/>
              <a:t>We are going to shift gears slightly and wrap up with a few notes about SR data.</a:t>
            </a:r>
          </a:p>
          <a:p>
            <a:pPr eaLnBrk="1" hangingPunct="1"/>
            <a:endParaRPr lang="en-US" dirty="0"/>
          </a:p>
          <a:p>
            <a:pPr eaLnBrk="1" hangingPunct="1"/>
            <a:r>
              <a:rPr lang="en-US" dirty="0"/>
              <a:t>The first point is that recruitment is reconstructed from spawning abundance. </a:t>
            </a:r>
          </a:p>
          <a:p>
            <a:pPr eaLnBrk="1" hangingPunct="1"/>
            <a:r>
              <a:rPr lang="en-US" dirty="0"/>
              <a:t>This table shows </a:t>
            </a:r>
            <a:r>
              <a:rPr lang="en-US" dirty="0" err="1"/>
              <a:t>spawners</a:t>
            </a:r>
            <a:r>
              <a:rPr lang="en-US" dirty="0"/>
              <a:t> and recruits for a population that matures over 3-5 years without harvest (far left and far right). </a:t>
            </a:r>
          </a:p>
          <a:p>
            <a:pPr eaLnBrk="1" hangingPunct="1"/>
            <a:r>
              <a:rPr lang="en-US" dirty="0"/>
              <a:t>To get the pair we observe a spawning event (green) and wait. </a:t>
            </a:r>
          </a:p>
          <a:p>
            <a:pPr eaLnBrk="1" hangingPunct="1"/>
            <a:r>
              <a:rPr lang="en-US" dirty="0"/>
              <a:t>	Wait 3 years for the age-3 recruits (light green), 4 years for the age-4 recruits (medium green), and 5 years for the age-5 recruits (dark green).</a:t>
            </a:r>
          </a:p>
          <a:p>
            <a:pPr eaLnBrk="1" hangingPunct="1"/>
            <a:endParaRPr lang="en-US" dirty="0"/>
          </a:p>
          <a:p>
            <a:pPr eaLnBrk="1" hangingPunct="1"/>
            <a:r>
              <a:rPr lang="en-US" dirty="0"/>
              <a:t>Sometimes we have trouble reconstruction recruitment, it’s pretty data intensive.</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	The lag between a spawning event and observing the subsequent return truncates your time series.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	In this example 1 year of missing age data effects 3 years of recruitment.</a:t>
            </a:r>
          </a:p>
          <a:p>
            <a:pPr eaLnBrk="1" hangingPunct="1"/>
            <a:r>
              <a:rPr lang="en-US" dirty="0"/>
              <a:t>	Missing or incomplete harvest data underestimates recruitment.</a:t>
            </a:r>
          </a:p>
          <a:p>
            <a:pPr eaLnBrk="1" hangingPunct="1"/>
            <a:r>
              <a:rPr lang="en-US" dirty="0"/>
              <a:t>The following sections deals with all sorts of methods available to us when we have incomplete information.</a:t>
            </a:r>
          </a:p>
          <a:p>
            <a:pPr eaLnBrk="1" hangingPunct="1"/>
            <a:endParaRPr lang="en-US" dirty="0"/>
          </a:p>
          <a:p>
            <a:pPr eaLnBrk="1" hangingPunct="1"/>
            <a:r>
              <a:rPr lang="en-US" dirty="0"/>
              <a:t>Another point is that our estimates of spawning escapement and recruitment are based on the same observations.</a:t>
            </a:r>
          </a:p>
          <a:p>
            <a:pPr eaLnBrk="1" hangingPunct="1"/>
            <a:endParaRPr lang="en-US" dirty="0"/>
          </a:p>
        </p:txBody>
      </p:sp>
    </p:spTree>
    <p:extLst>
      <p:ext uri="{BB962C8B-B14F-4D97-AF65-F5344CB8AC3E}">
        <p14:creationId xmlns:p14="http://schemas.microsoft.com/office/powerpoint/2010/main" val="11549502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p>
            <a:fld id="{FB33AE4F-0972-4777-8774-72FC783AAF64}" type="slidenum">
              <a:rPr lang="en-US" smtClean="0"/>
              <a:pPr/>
              <a:t>42</a:t>
            </a:fld>
            <a:endParaRPr lang="en-US"/>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a:ln/>
        </p:spPr>
        <p:txBody>
          <a:bodyPr/>
          <a:lstStyle/>
          <a:p>
            <a:pPr eaLnBrk="1" hangingPunct="1"/>
            <a:r>
              <a:rPr lang="en-US" dirty="0"/>
              <a:t>Errors in estimating escapement are called measurement errors. </a:t>
            </a:r>
          </a:p>
          <a:p>
            <a:pPr eaLnBrk="1" hangingPunct="1"/>
            <a:r>
              <a:rPr lang="en-US" dirty="0"/>
              <a:t>Some methods (weirs) might be close to error free. </a:t>
            </a:r>
          </a:p>
          <a:p>
            <a:pPr eaLnBrk="1" hangingPunct="1"/>
            <a:r>
              <a:rPr lang="en-US" dirty="0"/>
              <a:t>Other methods (aerial surveys) may include substantial </a:t>
            </a:r>
            <a:r>
              <a:rPr lang="en-US" b="0" dirty="0"/>
              <a:t>error (not to mention bias).  </a:t>
            </a:r>
          </a:p>
          <a:p>
            <a:pPr eaLnBrk="1" hangingPunct="1"/>
            <a:r>
              <a:rPr lang="en-US" dirty="0"/>
              <a:t>If we are building a brood table, the errors in measuring escapement propagate through to recruitment. </a:t>
            </a:r>
          </a:p>
          <a:p>
            <a:pPr eaLnBrk="1" hangingPunct="1"/>
            <a:endParaRPr lang="en-US" dirty="0"/>
          </a:p>
        </p:txBody>
      </p:sp>
    </p:spTree>
    <p:extLst>
      <p:ext uri="{BB962C8B-B14F-4D97-AF65-F5344CB8AC3E}">
        <p14:creationId xmlns:p14="http://schemas.microsoft.com/office/powerpoint/2010/main" val="2039740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p>
            <a:fld id="{FB33AE4F-0972-4777-8774-72FC783AAF64}" type="slidenum">
              <a:rPr lang="en-US" smtClean="0"/>
              <a:pPr/>
              <a:t>43</a:t>
            </a:fld>
            <a:endParaRPr lang="en-US"/>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a:ln/>
        </p:spPr>
        <p:txBody>
          <a:bodyPr/>
          <a:lstStyle/>
          <a:p>
            <a:pPr eaLnBrk="1" hangingPunct="1"/>
            <a:r>
              <a:rPr lang="en-US" dirty="0"/>
              <a:t>The slide shows deterministic series of draws from the Ricker curve (black), and the same series with 2 levels of observation error </a:t>
            </a:r>
            <a:r>
              <a:rPr lang="en-US" b="0" dirty="0"/>
              <a:t>applied [red, CV(S) of 0.1 and 0.3].</a:t>
            </a:r>
          </a:p>
          <a:p>
            <a:pPr eaLnBrk="1" hangingPunct="1"/>
            <a:r>
              <a:rPr lang="en-US" b="0" dirty="0"/>
              <a:t>Errors propagate horizontally and vertically.</a:t>
            </a:r>
          </a:p>
          <a:p>
            <a:pPr eaLnBrk="1" hangingPunct="1"/>
            <a:r>
              <a:rPr lang="en-US" dirty="0"/>
              <a:t>The lines show the parameter estimates were affected by observation error.</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At this point we just need to understand that concept, measurement error will be discussed in greater detail later in the course.</a:t>
            </a:r>
          </a:p>
          <a:p>
            <a:pPr eaLnBrk="1" hangingPunct="1"/>
            <a:endParaRPr lang="en-US" dirty="0"/>
          </a:p>
        </p:txBody>
      </p:sp>
    </p:spTree>
    <p:extLst>
      <p:ext uri="{BB962C8B-B14F-4D97-AF65-F5344CB8AC3E}">
        <p14:creationId xmlns:p14="http://schemas.microsoft.com/office/powerpoint/2010/main" val="11957839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62A7C3FB-4075-43D8-8482-224634D50858}"/>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We saw earlier that applying harvest can change equilibrium abundance in the SR relationship.</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If we generate data under two ranges of harvest rates we see that parameter estimation is affected by harvest policy.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Recall that alpha is the slope of the SR curve at the origin and beta is the reciprocal the </a:t>
            </a:r>
            <a:r>
              <a:rPr lang="en-US" dirty="0" err="1"/>
              <a:t>Smax</a:t>
            </a:r>
            <a:r>
              <a:rPr lang="en-US" dirty="0"/>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Under lower to moderate harvest rates (left side) we have some information about both parameters (alpha and beta).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	Thinking about our management reference points we are in a decent position for estimating </a:t>
            </a:r>
            <a:r>
              <a:rPr lang="en-US" dirty="0" err="1"/>
              <a:t>Smsy</a:t>
            </a:r>
            <a:r>
              <a:rPr lang="en-US" dirty="0"/>
              <a:t> (uses both alpha and beta).</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Under a moderate to high harvest rate (right side) we have a lot of data informing alpha but not much informing beta.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	With respect to </a:t>
            </a:r>
            <a:r>
              <a:rPr lang="en-US" dirty="0" err="1"/>
              <a:t>Smsy</a:t>
            </a:r>
            <a:r>
              <a:rPr lang="en-US" dirty="0"/>
              <a:t> the variability in beta could be problematic.</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This concept will come up repeatedly in the following sections and you will see it in the lab.</a:t>
            </a:r>
          </a:p>
        </p:txBody>
      </p:sp>
    </p:spTree>
    <p:extLst>
      <p:ext uri="{BB962C8B-B14F-4D97-AF65-F5344CB8AC3E}">
        <p14:creationId xmlns:p14="http://schemas.microsoft.com/office/powerpoint/2010/main" val="2270085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p>
            <a:fld id="{0A63A73F-3D07-4700-8D54-7584F6130D29}" type="slidenum">
              <a:rPr lang="en-US" smtClean="0"/>
              <a:pPr/>
              <a:t>5</a:t>
            </a:fld>
            <a:endParaRPr lang="en-US"/>
          </a:p>
        </p:txBody>
      </p:sp>
      <p:sp>
        <p:nvSpPr>
          <p:cNvPr id="221187" name="Rectangle 2"/>
          <p:cNvSpPr>
            <a:spLocks noGrp="1" noRot="1" noChangeAspect="1" noChangeArrowheads="1" noTextEdit="1"/>
          </p:cNvSpPr>
          <p:nvPr>
            <p:ph type="sldImg"/>
          </p:nvPr>
        </p:nvSpPr>
        <p:spPr>
          <a:ln/>
        </p:spPr>
      </p:sp>
      <p:sp>
        <p:nvSpPr>
          <p:cNvPr id="221188" name="Rectangle 3"/>
          <p:cNvSpPr>
            <a:spLocks noGrp="1" noChangeArrowheads="1"/>
          </p:cNvSpPr>
          <p:nvPr>
            <p:ph type="body" idx="1"/>
          </p:nvPr>
        </p:nvSpPr>
        <p:spPr>
          <a:noFill/>
          <a:ln/>
        </p:spPr>
        <p:txBody>
          <a:bodyPr/>
          <a:lstStyle/>
          <a:p>
            <a:pPr eaLnBrk="1" hangingPunct="1"/>
            <a:r>
              <a:rPr lang="en-US" dirty="0"/>
              <a:t>We assume a relationship between spawning abundance and subsequent recruits.  (Stock-Recruit or </a:t>
            </a:r>
            <a:r>
              <a:rPr lang="en-US" dirty="0" err="1"/>
              <a:t>Spawner</a:t>
            </a:r>
            <a:r>
              <a:rPr lang="en-US" dirty="0"/>
              <a:t>-Recruit relationship).</a:t>
            </a:r>
          </a:p>
          <a:p>
            <a:pPr eaLnBrk="1" hangingPunct="1"/>
            <a:r>
              <a:rPr lang="en-US" dirty="0"/>
              <a:t>There are a lot of models that could explain the relationship. This is one of the most popular for salmon and far and away the most common choice in </a:t>
            </a:r>
            <a:r>
              <a:rPr lang="en-US" dirty="0" err="1"/>
              <a:t>ADF&amp;G</a:t>
            </a:r>
            <a:r>
              <a:rPr lang="en-US" dirty="0"/>
              <a:t>.</a:t>
            </a:r>
          </a:p>
          <a:p>
            <a:pPr eaLnBrk="1" hangingPunct="1"/>
            <a:r>
              <a:rPr lang="en-US" dirty="0"/>
              <a:t>One of the first things to consider is that this relationship is recursive. In this simple example we have a single age class and no harvest. </a:t>
            </a:r>
          </a:p>
          <a:p>
            <a:pPr eaLnBrk="1" hangingPunct="1"/>
            <a:r>
              <a:rPr lang="en-US" dirty="0"/>
              <a:t>	So for any initial escapement we move up to find the predicted number of recruits (vertical line), use that number for next years escapement (horizontal line) and repeat. We see the population converges to a stable equilibrium pretty quickly. </a:t>
            </a:r>
          </a:p>
          <a:p>
            <a:pPr eaLnBrk="1" hangingPunct="1"/>
            <a:r>
              <a:rPr lang="en-US" dirty="0"/>
              <a:t>	The top side panel is the actual spawning abundance data we would have collected had we been monitoring this highly contrived population.</a:t>
            </a:r>
          </a:p>
          <a:p>
            <a:pPr eaLnBrk="1" hangingPunct="1"/>
            <a:r>
              <a:rPr lang="en-US" dirty="0"/>
              <a:t>	The bottom panel shows the number of recruits per </a:t>
            </a:r>
            <a:r>
              <a:rPr lang="en-US" dirty="0" err="1"/>
              <a:t>spawner</a:t>
            </a:r>
            <a:r>
              <a:rPr lang="en-US" dirty="0"/>
              <a:t> for each generation.</a:t>
            </a:r>
            <a:r>
              <a:rPr lang="en-US" baseline="0" dirty="0"/>
              <a:t> </a:t>
            </a:r>
            <a:r>
              <a:rPr lang="en-US" dirty="0"/>
              <a:t>An important thing to notice is that per capita recruitment is largest at the smallest spawning abundance and declines as the population size increases. </a:t>
            </a:r>
          </a:p>
          <a:p>
            <a:pPr eaLnBrk="1" hangingPunct="1"/>
            <a:r>
              <a:rPr lang="en-US" dirty="0"/>
              <a:t>This change is called density dependence.</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mn-ea"/>
                <a:cs typeface="+mn-cs"/>
              </a:rPr>
              <a:t>Notice that density dependence induces stability in this example.</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p>
            <a:fld id="{0A63A73F-3D07-4700-8D54-7584F6130D29}" type="slidenum">
              <a:rPr lang="en-US" smtClean="0"/>
              <a:pPr/>
              <a:t>6</a:t>
            </a:fld>
            <a:endParaRPr lang="en-US"/>
          </a:p>
        </p:txBody>
      </p:sp>
      <p:sp>
        <p:nvSpPr>
          <p:cNvPr id="221187" name="Rectangle 2"/>
          <p:cNvSpPr>
            <a:spLocks noGrp="1" noRot="1" noChangeAspect="1" noChangeArrowheads="1" noTextEdit="1"/>
          </p:cNvSpPr>
          <p:nvPr>
            <p:ph type="sldImg"/>
          </p:nvPr>
        </p:nvSpPr>
        <p:spPr>
          <a:ln/>
        </p:spPr>
      </p:sp>
      <p:sp>
        <p:nvSpPr>
          <p:cNvPr id="221188" name="Rectangle 3"/>
          <p:cNvSpPr>
            <a:spLocks noGrp="1" noChangeArrowheads="1"/>
          </p:cNvSpPr>
          <p:nvPr>
            <p:ph type="body" idx="1"/>
          </p:nvPr>
        </p:nvSpPr>
        <p:spPr>
          <a:noFill/>
          <a:ln/>
        </p:spPr>
        <p:txBody>
          <a:bodyPr/>
          <a:lstStyle/>
          <a:p>
            <a:r>
              <a:rPr lang="en-US" sz="1200" kern="1200" dirty="0">
                <a:solidFill>
                  <a:schemeClr val="tx1"/>
                </a:solidFill>
                <a:effectLst/>
                <a:latin typeface="Times New Roman" pitchFamily="18" charset="0"/>
                <a:ea typeface="+mn-ea"/>
                <a:cs typeface="+mn-cs"/>
              </a:rPr>
              <a:t>Before we talk about density dependence it’s worth thinking about how harvest policy interacts with the SR dynamics. On the previous slide we assumed all recruits were allowed to spawn. The relationship between recruits and the resultant </a:t>
            </a:r>
            <a:r>
              <a:rPr lang="en-US" sz="1200" kern="1200" dirty="0" err="1">
                <a:solidFill>
                  <a:schemeClr val="tx1"/>
                </a:solidFill>
                <a:effectLst/>
                <a:latin typeface="Times New Roman" pitchFamily="18" charset="0"/>
                <a:ea typeface="+mn-ea"/>
                <a:cs typeface="+mn-cs"/>
              </a:rPr>
              <a:t>spawners</a:t>
            </a:r>
            <a:r>
              <a:rPr lang="en-US" sz="1200" kern="1200" dirty="0">
                <a:solidFill>
                  <a:schemeClr val="tx1"/>
                </a:solidFill>
                <a:effectLst/>
                <a:latin typeface="Times New Roman" pitchFamily="18" charset="0"/>
                <a:ea typeface="+mn-ea"/>
                <a:cs typeface="+mn-cs"/>
              </a:rPr>
              <a:t> is called the Recruit-</a:t>
            </a:r>
            <a:r>
              <a:rPr lang="en-US" sz="1200" kern="1200" dirty="0" err="1">
                <a:solidFill>
                  <a:schemeClr val="tx1"/>
                </a:solidFill>
                <a:effectLst/>
                <a:latin typeface="Times New Roman" pitchFamily="18" charset="0"/>
                <a:ea typeface="+mn-ea"/>
                <a:cs typeface="+mn-cs"/>
              </a:rPr>
              <a:t>Spawner</a:t>
            </a:r>
            <a:r>
              <a:rPr lang="en-US" sz="1200" kern="1200" dirty="0">
                <a:solidFill>
                  <a:schemeClr val="tx1"/>
                </a:solidFill>
                <a:effectLst/>
                <a:latin typeface="Times New Roman" pitchFamily="18" charset="0"/>
                <a:ea typeface="+mn-ea"/>
                <a:cs typeface="+mn-cs"/>
              </a:rPr>
              <a:t> relationship (</a:t>
            </a:r>
            <a:r>
              <a:rPr lang="en-US" sz="1200" kern="1200" dirty="0" err="1">
                <a:solidFill>
                  <a:schemeClr val="tx1"/>
                </a:solidFill>
                <a:effectLst/>
                <a:latin typeface="Times New Roman" pitchFamily="18" charset="0"/>
                <a:ea typeface="+mn-ea"/>
                <a:cs typeface="+mn-cs"/>
              </a:rPr>
              <a:t>RSR</a:t>
            </a:r>
            <a:r>
              <a:rPr lang="en-US" sz="1200" kern="1200" dirty="0">
                <a:solidFill>
                  <a:schemeClr val="tx1"/>
                </a:solidFill>
                <a:effectLst/>
                <a:latin typeface="Times New Roman" pitchFamily="18" charset="0"/>
                <a:ea typeface="+mn-ea"/>
                <a:cs typeface="+mn-cs"/>
              </a:rPr>
              <a:t>). </a:t>
            </a:r>
          </a:p>
          <a:p>
            <a:r>
              <a:rPr lang="en-US" sz="1200" kern="1200" dirty="0">
                <a:solidFill>
                  <a:schemeClr val="tx1"/>
                </a:solidFill>
                <a:effectLst/>
                <a:latin typeface="Times New Roman" pitchFamily="18" charset="0"/>
                <a:ea typeface="+mn-ea"/>
                <a:cs typeface="+mn-cs"/>
              </a:rPr>
              <a:t>In this slide I show SR dynamics with 3 different but very simple </a:t>
            </a:r>
            <a:r>
              <a:rPr lang="en-US" sz="1200" kern="1200" dirty="0" err="1">
                <a:solidFill>
                  <a:schemeClr val="tx1"/>
                </a:solidFill>
                <a:effectLst/>
                <a:latin typeface="Times New Roman" pitchFamily="18" charset="0"/>
                <a:ea typeface="+mn-ea"/>
                <a:cs typeface="+mn-cs"/>
              </a:rPr>
              <a:t>RSR</a:t>
            </a:r>
            <a:r>
              <a:rPr lang="en-US" sz="1200" kern="1200" dirty="0">
                <a:solidFill>
                  <a:schemeClr val="tx1"/>
                </a:solidFill>
                <a:effectLst/>
                <a:latin typeface="Times New Roman" pitchFamily="18" charset="0"/>
                <a:ea typeface="+mn-ea"/>
                <a:cs typeface="+mn-cs"/>
              </a:rPr>
              <a:t>, all fixed harvest rates: 0%, 50 and 75%. </a:t>
            </a:r>
          </a:p>
          <a:p>
            <a:r>
              <a:rPr lang="en-US" sz="1200" kern="1200" dirty="0">
                <a:solidFill>
                  <a:schemeClr val="tx1"/>
                </a:solidFill>
                <a:effectLst/>
                <a:latin typeface="Times New Roman" pitchFamily="18" charset="0"/>
                <a:ea typeface="+mn-ea"/>
                <a:cs typeface="+mn-cs"/>
              </a:rPr>
              <a:t>One the side panels we have the same two as before, spawning abundance and Recruits per </a:t>
            </a:r>
            <a:r>
              <a:rPr lang="en-US" sz="1200" kern="1200" dirty="0" err="1">
                <a:solidFill>
                  <a:schemeClr val="tx1"/>
                </a:solidFill>
                <a:effectLst/>
                <a:latin typeface="Times New Roman" pitchFamily="18" charset="0"/>
                <a:ea typeface="+mn-ea"/>
                <a:cs typeface="+mn-cs"/>
              </a:rPr>
              <a:t>spawner</a:t>
            </a:r>
            <a:r>
              <a:rPr lang="en-US" sz="1200" kern="1200" dirty="0">
                <a:solidFill>
                  <a:schemeClr val="tx1"/>
                </a:solidFill>
                <a:effectLst/>
                <a:latin typeface="Times New Roman" pitchFamily="18" charset="0"/>
                <a:ea typeface="+mn-ea"/>
                <a:cs typeface="+mn-cs"/>
              </a:rPr>
              <a:t>,</a:t>
            </a:r>
            <a:r>
              <a:rPr lang="en-US" sz="1200" kern="1200" baseline="0" dirty="0">
                <a:solidFill>
                  <a:schemeClr val="tx1"/>
                </a:solidFill>
                <a:effectLst/>
                <a:latin typeface="Times New Roman" pitchFamily="18" charset="0"/>
                <a:ea typeface="+mn-ea"/>
                <a:cs typeface="+mn-cs"/>
              </a:rPr>
              <a:t> and two more,</a:t>
            </a:r>
            <a:r>
              <a:rPr lang="en-US" sz="1200" kern="1200" dirty="0">
                <a:solidFill>
                  <a:schemeClr val="tx1"/>
                </a:solidFill>
                <a:effectLst/>
                <a:latin typeface="Times New Roman" pitchFamily="18" charset="0"/>
                <a:ea typeface="+mn-ea"/>
                <a:cs typeface="+mn-cs"/>
              </a:rPr>
              <a:t> annual recruitment and yield.</a:t>
            </a:r>
          </a:p>
          <a:p>
            <a:r>
              <a:rPr lang="en-US" sz="1200" kern="1200" dirty="0">
                <a:solidFill>
                  <a:schemeClr val="tx1"/>
                </a:solidFill>
                <a:effectLst/>
                <a:latin typeface="Times New Roman" pitchFamily="18" charset="0"/>
                <a:ea typeface="+mn-ea"/>
                <a:cs typeface="+mn-cs"/>
              </a:rPr>
              <a:t>To map the trajectories under a fixed harvest rate, we see that instead of reflecting on the 1:1 line the </a:t>
            </a:r>
            <a:r>
              <a:rPr lang="en-US" sz="1200" kern="1200" dirty="0" err="1">
                <a:solidFill>
                  <a:schemeClr val="tx1"/>
                </a:solidFill>
                <a:effectLst/>
                <a:latin typeface="Times New Roman" pitchFamily="18" charset="0"/>
                <a:ea typeface="+mn-ea"/>
                <a:cs typeface="+mn-cs"/>
              </a:rPr>
              <a:t>spawners</a:t>
            </a:r>
            <a:r>
              <a:rPr lang="en-US" sz="1200" kern="1200" dirty="0">
                <a:solidFill>
                  <a:schemeClr val="tx1"/>
                </a:solidFill>
                <a:effectLst/>
                <a:latin typeface="Times New Roman" pitchFamily="18" charset="0"/>
                <a:ea typeface="+mn-ea"/>
                <a:cs typeface="+mn-cs"/>
              </a:rPr>
              <a:t> are some percentage of recruits.  </a:t>
            </a:r>
          </a:p>
          <a:p>
            <a:r>
              <a:rPr lang="en-US" sz="1200" kern="1200" dirty="0">
                <a:solidFill>
                  <a:schemeClr val="tx1"/>
                </a:solidFill>
                <a:effectLst/>
                <a:latin typeface="Times New Roman" pitchFamily="18" charset="0"/>
                <a:ea typeface="+mn-ea"/>
                <a:cs typeface="+mn-cs"/>
              </a:rPr>
              <a:t>But things get interesting on the right-hand side. Compare the </a:t>
            </a:r>
            <a:r>
              <a:rPr lang="en-US" sz="1200" kern="1200" dirty="0" err="1">
                <a:solidFill>
                  <a:schemeClr val="tx1"/>
                </a:solidFill>
                <a:effectLst/>
                <a:latin typeface="Times New Roman" pitchFamily="18" charset="0"/>
                <a:ea typeface="+mn-ea"/>
                <a:cs typeface="+mn-cs"/>
              </a:rPr>
              <a:t>spawners</a:t>
            </a:r>
            <a:r>
              <a:rPr lang="en-US" sz="1200" kern="1200" dirty="0">
                <a:solidFill>
                  <a:schemeClr val="tx1"/>
                </a:solidFill>
                <a:effectLst/>
                <a:latin typeface="Times New Roman" pitchFamily="18" charset="0"/>
                <a:ea typeface="+mn-ea"/>
                <a:cs typeface="+mn-cs"/>
              </a:rPr>
              <a:t> and recruit time series. Without harvest it</a:t>
            </a:r>
            <a:r>
              <a:rPr lang="mr-IN" sz="1200" kern="1200" dirty="0">
                <a:solidFill>
                  <a:schemeClr val="tx1"/>
                </a:solidFill>
                <a:effectLst/>
                <a:latin typeface="Times New Roman" pitchFamily="18" charset="0"/>
                <a:ea typeface="+mn-ea"/>
                <a:cs typeface="+mn-cs"/>
              </a:rPr>
              <a:t>’</a:t>
            </a:r>
            <a:r>
              <a:rPr lang="en-US" sz="1200" kern="1200" dirty="0">
                <a:solidFill>
                  <a:schemeClr val="tx1"/>
                </a:solidFill>
                <a:effectLst/>
                <a:latin typeface="Times New Roman" pitchFamily="18" charset="0"/>
                <a:ea typeface="+mn-ea"/>
                <a:cs typeface="+mn-cs"/>
              </a:rPr>
              <a:t>s the same graphic with a 1-year lag. With harvest recruits are higher than </a:t>
            </a:r>
            <a:r>
              <a:rPr lang="en-US" sz="1200" kern="1200" dirty="0" err="1">
                <a:solidFill>
                  <a:schemeClr val="tx1"/>
                </a:solidFill>
                <a:effectLst/>
                <a:latin typeface="Times New Roman" pitchFamily="18" charset="0"/>
                <a:ea typeface="+mn-ea"/>
                <a:cs typeface="+mn-cs"/>
              </a:rPr>
              <a:t>spawners</a:t>
            </a:r>
            <a:r>
              <a:rPr lang="en-US" sz="1200" kern="1200" dirty="0">
                <a:solidFill>
                  <a:schemeClr val="tx1"/>
                </a:solidFill>
                <a:effectLst/>
                <a:latin typeface="Times New Roman" pitchFamily="18" charset="0"/>
                <a:ea typeface="+mn-ea"/>
                <a:cs typeface="+mn-cs"/>
              </a:rPr>
              <a:t>, in fact, moderate harvest leads to higher recruitment than no harvest at all. This is because with this </a:t>
            </a:r>
            <a:r>
              <a:rPr lang="en-US" sz="1200" kern="1200" dirty="0" err="1">
                <a:solidFill>
                  <a:schemeClr val="tx1"/>
                </a:solidFill>
                <a:effectLst/>
                <a:latin typeface="Times New Roman" pitchFamily="18" charset="0"/>
                <a:ea typeface="+mn-ea"/>
                <a:cs typeface="+mn-cs"/>
              </a:rPr>
              <a:t>SRR</a:t>
            </a:r>
            <a:r>
              <a:rPr lang="en-US" sz="1200" kern="1200" dirty="0">
                <a:solidFill>
                  <a:schemeClr val="tx1"/>
                </a:solidFill>
                <a:effectLst/>
                <a:latin typeface="Times New Roman" pitchFamily="18" charset="0"/>
                <a:ea typeface="+mn-ea"/>
                <a:cs typeface="+mn-cs"/>
              </a:rPr>
              <a:t> recruitment reaches a maximum and then declines as S increases. </a:t>
            </a:r>
          </a:p>
          <a:p>
            <a:r>
              <a:rPr lang="en-US" sz="1200" kern="1200" dirty="0">
                <a:solidFill>
                  <a:schemeClr val="tx1"/>
                </a:solidFill>
                <a:effectLst/>
                <a:latin typeface="Times New Roman" pitchFamily="18" charset="0"/>
                <a:ea typeface="+mn-ea"/>
                <a:cs typeface="+mn-cs"/>
              </a:rPr>
              <a:t>Now look at recruits per </a:t>
            </a:r>
            <a:r>
              <a:rPr lang="en-US" sz="1200" kern="1200" dirty="0" err="1">
                <a:solidFill>
                  <a:schemeClr val="tx1"/>
                </a:solidFill>
                <a:effectLst/>
                <a:latin typeface="Times New Roman" pitchFamily="18" charset="0"/>
                <a:ea typeface="+mn-ea"/>
                <a:cs typeface="+mn-cs"/>
              </a:rPr>
              <a:t>spawner</a:t>
            </a:r>
            <a:r>
              <a:rPr lang="en-US" sz="1200" kern="1200" dirty="0">
                <a:solidFill>
                  <a:schemeClr val="tx1"/>
                </a:solidFill>
                <a:effectLst/>
                <a:latin typeface="Times New Roman" pitchFamily="18" charset="0"/>
                <a:ea typeface="+mn-ea"/>
                <a:cs typeface="+mn-cs"/>
              </a:rPr>
              <a:t> graph. Harvest keeps the population in a state of higher per capita production than the situation with no harvest. The highest</a:t>
            </a:r>
            <a:r>
              <a:rPr lang="en-US" sz="1200" kern="1200" baseline="0" dirty="0">
                <a:solidFill>
                  <a:schemeClr val="tx1"/>
                </a:solidFill>
                <a:effectLst/>
                <a:latin typeface="Times New Roman" pitchFamily="18" charset="0"/>
                <a:ea typeface="+mn-ea"/>
                <a:cs typeface="+mn-cs"/>
              </a:rPr>
              <a:t> harvest rate is associated with the highest per capita production.</a:t>
            </a:r>
          </a:p>
          <a:p>
            <a:r>
              <a:rPr lang="en-US" sz="1200" kern="1200" baseline="0" dirty="0">
                <a:solidFill>
                  <a:schemeClr val="tx1"/>
                </a:solidFill>
                <a:effectLst/>
                <a:latin typeface="Times New Roman" pitchFamily="18" charset="0"/>
                <a:ea typeface="+mn-ea"/>
                <a:cs typeface="+mn-cs"/>
              </a:rPr>
              <a:t>Now let us consider yield </a:t>
            </a:r>
            <a:r>
              <a:rPr lang="en-US" dirty="0"/>
              <a:t>(number of recruits in excess of the number that spawned, vertical distance between the 1:1 line and the SR curve)</a:t>
            </a:r>
            <a:r>
              <a:rPr lang="en-US" sz="1200" kern="1200" baseline="0" dirty="0">
                <a:solidFill>
                  <a:schemeClr val="tx1"/>
                </a:solidFill>
                <a:effectLst/>
                <a:latin typeface="Times New Roman" pitchFamily="18" charset="0"/>
                <a:ea typeface="+mn-ea"/>
                <a:cs typeface="+mn-cs"/>
              </a:rPr>
              <a:t>. Yield is higher with a moderate harvest rate than with the larger harvest rate. </a:t>
            </a:r>
            <a:r>
              <a:rPr lang="en-US" sz="1200" kern="1200" dirty="0">
                <a:solidFill>
                  <a:schemeClr val="tx1"/>
                </a:solidFill>
                <a:effectLst/>
                <a:latin typeface="Times New Roman" pitchFamily="18" charset="0"/>
                <a:ea typeface="+mn-ea"/>
                <a:cs typeface="+mn-cs"/>
              </a:rPr>
              <a:t>For the next 3 days we will talk about figuring out where yield is maximized. </a:t>
            </a:r>
          </a:p>
          <a:p>
            <a:r>
              <a:rPr lang="en-US" sz="1200" kern="1200" dirty="0">
                <a:solidFill>
                  <a:schemeClr val="tx1"/>
                </a:solidFill>
                <a:effectLst/>
                <a:latin typeface="Times New Roman" pitchFamily="18" charset="0"/>
                <a:ea typeface="+mn-ea"/>
                <a:cs typeface="+mn-cs"/>
              </a:rPr>
              <a:t> </a:t>
            </a:r>
          </a:p>
          <a:p>
            <a:r>
              <a:rPr lang="en-US" sz="1200" kern="1200" dirty="0">
                <a:solidFill>
                  <a:schemeClr val="tx1"/>
                </a:solidFill>
                <a:effectLst/>
                <a:latin typeface="Times New Roman" pitchFamily="18" charset="0"/>
                <a:ea typeface="+mn-ea"/>
                <a:cs typeface="+mn-cs"/>
              </a:rPr>
              <a:t>In practical terms this is a pretty great situation to be in. Harvesting some fish can result in more fish returning! Stocks that are harvested compensate by increasing per capita production!</a:t>
            </a:r>
          </a:p>
        </p:txBody>
      </p:sp>
    </p:spTree>
    <p:extLst>
      <p:ext uri="{BB962C8B-B14F-4D97-AF65-F5344CB8AC3E}">
        <p14:creationId xmlns:p14="http://schemas.microsoft.com/office/powerpoint/2010/main" val="316857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p>
            <a:fld id="{0A63A73F-3D07-4700-8D54-7584F6130D29}" type="slidenum">
              <a:rPr lang="en-US" smtClean="0"/>
              <a:pPr/>
              <a:t>7</a:t>
            </a:fld>
            <a:endParaRPr lang="en-US"/>
          </a:p>
        </p:txBody>
      </p:sp>
      <p:sp>
        <p:nvSpPr>
          <p:cNvPr id="221187" name="Rectangle 2"/>
          <p:cNvSpPr>
            <a:spLocks noGrp="1" noRot="1" noChangeAspect="1" noChangeArrowheads="1" noTextEdit="1"/>
          </p:cNvSpPr>
          <p:nvPr>
            <p:ph type="sldImg"/>
          </p:nvPr>
        </p:nvSpPr>
        <p:spPr>
          <a:ln/>
        </p:spPr>
      </p:sp>
      <p:sp>
        <p:nvSpPr>
          <p:cNvPr id="221188" name="Rectangle 3"/>
          <p:cNvSpPr>
            <a:spLocks noGrp="1" noChangeArrowheads="1"/>
          </p:cNvSpPr>
          <p:nvPr>
            <p:ph type="body" idx="1"/>
          </p:nvPr>
        </p:nvSpPr>
        <p:spPr>
          <a:noFill/>
          <a:ln/>
        </p:spPr>
        <p:txBody>
          <a:bodyPr/>
          <a:lstStyle/>
          <a:p>
            <a:pPr defTabSz="933420" eaLnBrk="1" hangingPunct="1">
              <a:defRPr/>
            </a:pPr>
            <a:r>
              <a:rPr lang="en-US" dirty="0"/>
              <a:t>You</a:t>
            </a:r>
            <a:r>
              <a:rPr lang="en-US" baseline="0" dirty="0"/>
              <a:t> will see </a:t>
            </a:r>
            <a:r>
              <a:rPr lang="en-US" dirty="0"/>
              <a:t>3 types of density dependence in the literature: compensation, over-compensation and depensation. </a:t>
            </a:r>
          </a:p>
          <a:p>
            <a:pPr defTabSz="933420" eaLnBrk="1" hangingPunct="1">
              <a:defRPr/>
            </a:pPr>
            <a:r>
              <a:rPr lang="en-US" dirty="0"/>
              <a:t>Over-compensation is just a special case of compensation, we will look at both of those in this slide.</a:t>
            </a:r>
            <a:endParaRPr lang="en-US" baseline="0" dirty="0"/>
          </a:p>
          <a:p>
            <a:pPr defTabSz="933420" eaLnBrk="1" hangingPunct="1">
              <a:defRPr/>
            </a:pPr>
            <a:r>
              <a:rPr lang="en-US" dirty="0"/>
              <a:t>Compensatory dynamics describe the situation where per capita production increases with reduced population sizes (thus</a:t>
            </a:r>
            <a:r>
              <a:rPr lang="en-US" baseline="0" dirty="0"/>
              <a:t> “</a:t>
            </a:r>
            <a:r>
              <a:rPr lang="en-US" i="1" baseline="0" dirty="0"/>
              <a:t>c</a:t>
            </a:r>
            <a:r>
              <a:rPr lang="en-US" i="1" dirty="0"/>
              <a:t>ompensating”</a:t>
            </a:r>
            <a:r>
              <a:rPr lang="en-US" dirty="0"/>
              <a:t> for reduced population size). Slope of R/S always</a:t>
            </a:r>
            <a:r>
              <a:rPr lang="en-US" baseline="0" dirty="0"/>
              <a:t> </a:t>
            </a:r>
            <a:r>
              <a:rPr lang="en-US" dirty="0"/>
              <a:t>negative. Notice recruitment approaches an asymptote at high abundance</a:t>
            </a:r>
          </a:p>
          <a:p>
            <a:pPr defTabSz="933420" eaLnBrk="1" hangingPunct="1">
              <a:defRPr/>
            </a:pPr>
            <a:endParaRPr lang="en-US" dirty="0"/>
          </a:p>
          <a:p>
            <a:pPr defTabSz="933420" eaLnBrk="1" hangingPunct="1">
              <a:defRPr/>
            </a:pPr>
            <a:r>
              <a:rPr lang="en-US" dirty="0"/>
              <a:t>Over-compensation is a special case of compensation</a:t>
            </a:r>
            <a:r>
              <a:rPr lang="en-US" baseline="0" dirty="0"/>
              <a:t> in which R reaches a maximum and actually declines at very high abundance</a:t>
            </a:r>
            <a:r>
              <a:rPr lang="en-US" dirty="0"/>
              <a:t>. Our animation</a:t>
            </a:r>
            <a:r>
              <a:rPr lang="en-US" baseline="0" dirty="0"/>
              <a:t> was an example of over-compensation</a:t>
            </a:r>
            <a:r>
              <a:rPr lang="en-US" b="1" baseline="0" dirty="0"/>
              <a:t>. </a:t>
            </a:r>
            <a:endParaRPr lang="en-US" b="1"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Recalling our previous examples compensation and over-compensation will behave similarly (and stably) at low abundances.</a:t>
            </a:r>
          </a:p>
        </p:txBody>
      </p:sp>
    </p:spTree>
    <p:extLst>
      <p:ext uri="{BB962C8B-B14F-4D97-AF65-F5344CB8AC3E}">
        <p14:creationId xmlns:p14="http://schemas.microsoft.com/office/powerpoint/2010/main" val="3337684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p>
            <a:fld id="{0A63A73F-3D07-4700-8D54-7584F6130D29}" type="slidenum">
              <a:rPr lang="en-US" smtClean="0"/>
              <a:pPr/>
              <a:t>8</a:t>
            </a:fld>
            <a:endParaRPr lang="en-US"/>
          </a:p>
        </p:txBody>
      </p:sp>
      <p:sp>
        <p:nvSpPr>
          <p:cNvPr id="221187" name="Rectangle 2"/>
          <p:cNvSpPr>
            <a:spLocks noGrp="1" noRot="1" noChangeAspect="1" noChangeArrowheads="1" noTextEdit="1"/>
          </p:cNvSpPr>
          <p:nvPr>
            <p:ph type="sldImg"/>
          </p:nvPr>
        </p:nvSpPr>
        <p:spPr>
          <a:ln/>
        </p:spPr>
      </p:sp>
      <p:sp>
        <p:nvSpPr>
          <p:cNvPr id="221188" name="Rectangle 3"/>
          <p:cNvSpPr>
            <a:spLocks noGrp="1" noChangeArrowheads="1"/>
          </p:cNvSpPr>
          <p:nvPr>
            <p:ph type="body" idx="1"/>
          </p:nvPr>
        </p:nvSpPr>
        <p:spPr>
          <a:noFill/>
          <a:ln/>
        </p:spPr>
        <p:txBody>
          <a:bodyPr/>
          <a:lstStyle/>
          <a:p>
            <a:pPr defTabSz="933420" eaLnBrk="1" hangingPunct="1">
              <a:defRPr/>
            </a:pPr>
            <a:r>
              <a:rPr lang="en-US" dirty="0"/>
              <a:t>Depensation describes a situation where per capita production </a:t>
            </a:r>
            <a:r>
              <a:rPr lang="en-US" b="0" dirty="0"/>
              <a:t>decreases, rather</a:t>
            </a:r>
            <a:r>
              <a:rPr lang="en-US" b="0" baseline="0" dirty="0"/>
              <a:t> than increases</a:t>
            </a:r>
            <a:r>
              <a:rPr lang="en-US" baseline="0" dirty="0"/>
              <a:t>,</a:t>
            </a:r>
            <a:r>
              <a:rPr lang="en-US" dirty="0"/>
              <a:t> at the smallest population sizes. The slope of R/S is positive for small populations.  </a:t>
            </a:r>
          </a:p>
          <a:p>
            <a:pPr defTabSz="933420" eaLnBrk="1" hangingPunct="1">
              <a:defRPr/>
            </a:pPr>
            <a:endParaRPr lang="en-US" dirty="0"/>
          </a:p>
          <a:p>
            <a:pPr defTabSz="933420" eaLnBrk="1" hangingPunct="1">
              <a:defRPr/>
            </a:pPr>
            <a:r>
              <a:rPr lang="en-US" dirty="0"/>
              <a:t>This is worrisome because such a population may be slow to rebound from low spawning abundances, thus exacerbating a population</a:t>
            </a:r>
            <a:r>
              <a:rPr lang="en-US" baseline="0" dirty="0"/>
              <a:t> decline</a:t>
            </a:r>
            <a:r>
              <a:rPr lang="en-US" dirty="0"/>
              <a:t>.  If recruitment dips below the replacement line at small abundances there may be a minimum threshold below which </a:t>
            </a:r>
            <a:r>
              <a:rPr lang="en-US" b="0" dirty="0"/>
              <a:t>extirpation</a:t>
            </a:r>
            <a:r>
              <a:rPr lang="en-US" b="0" baseline="0" dirty="0"/>
              <a:t> </a:t>
            </a:r>
            <a:r>
              <a:rPr lang="en-US" dirty="0"/>
              <a:t>occurs.  </a:t>
            </a:r>
          </a:p>
          <a:p>
            <a:pPr defTabSz="933420" eaLnBrk="1" hangingPunct="1">
              <a:defRPr/>
            </a:pPr>
            <a:r>
              <a:rPr lang="en-US" dirty="0"/>
              <a:t>Compared</a:t>
            </a:r>
            <a:r>
              <a:rPr lang="en-US" baseline="0" dirty="0"/>
              <a:t> to populations with </a:t>
            </a:r>
            <a:r>
              <a:rPr lang="en-US" dirty="0"/>
              <a:t>compensatory and over-compensatory dynamics, populations with depensatory dynamics</a:t>
            </a:r>
            <a:r>
              <a:rPr lang="en-US" baseline="0" dirty="0"/>
              <a:t> </a:t>
            </a:r>
            <a:r>
              <a:rPr lang="en-US" dirty="0"/>
              <a:t>will be less robust and less stable. </a:t>
            </a:r>
          </a:p>
          <a:p>
            <a:pPr defTabSz="933420" eaLnBrk="1" hangingPunct="1">
              <a:defRPr/>
            </a:pPr>
            <a:r>
              <a:rPr lang="en-US" dirty="0"/>
              <a:t>Because of these ramifications for population</a:t>
            </a:r>
            <a:r>
              <a:rPr lang="en-US" baseline="0" dirty="0"/>
              <a:t> viability,</a:t>
            </a:r>
            <a:r>
              <a:rPr lang="en-US" dirty="0"/>
              <a:t> depensation has received a lot of attention in the literature.</a:t>
            </a:r>
          </a:p>
        </p:txBody>
      </p:sp>
    </p:spTree>
    <p:extLst>
      <p:ext uri="{BB962C8B-B14F-4D97-AF65-F5344CB8AC3E}">
        <p14:creationId xmlns:p14="http://schemas.microsoft.com/office/powerpoint/2010/main" val="2238845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So compensation and over-compensation are frequently assumed, while depensation is rarely considered. Why?</a:t>
            </a:r>
          </a:p>
          <a:p>
            <a:endParaRPr lang="en-US" dirty="0"/>
          </a:p>
          <a:p>
            <a:r>
              <a:rPr lang="en-US" dirty="0"/>
              <a:t>The graph shows a parameter estimate related to depensation</a:t>
            </a:r>
            <a:r>
              <a:rPr lang="en-US" baseline="0" dirty="0"/>
              <a:t> </a:t>
            </a:r>
            <a:r>
              <a:rPr lang="en-US" dirty="0"/>
              <a:t>(&lt;1 associated with depensation). The left-hand side shows the posterior distribution of the parameter value for the salmonid family while the right-hand side shows a histogram of point estimates for individual salmonid populations.</a:t>
            </a:r>
          </a:p>
          <a:p>
            <a:endParaRPr lang="en-US" dirty="0"/>
          </a:p>
          <a:p>
            <a:r>
              <a:rPr lang="en-US" dirty="0"/>
              <a:t>Note that the posterior distribution of the salmonid family is broad, and individual populations did have parameter estimates consistent with depensation.</a:t>
            </a:r>
          </a:p>
          <a:p>
            <a:r>
              <a:rPr lang="en-US" dirty="0"/>
              <a:t>The authors concluded that while depensation does not appear to be the norm, there isn’t enough evidence to dismiss entirely.</a:t>
            </a:r>
          </a:p>
          <a:p>
            <a:endParaRPr lang="en-US" dirty="0"/>
          </a:p>
        </p:txBody>
      </p:sp>
      <p:sp>
        <p:nvSpPr>
          <p:cNvPr id="4" name="Slide Number Placeholder 3"/>
          <p:cNvSpPr>
            <a:spLocks noGrp="1"/>
          </p:cNvSpPr>
          <p:nvPr>
            <p:ph type="sldNum" sz="quarter" idx="10"/>
          </p:nvPr>
        </p:nvSpPr>
        <p:spPr/>
        <p:txBody>
          <a:bodyPr/>
          <a:lstStyle/>
          <a:p>
            <a:pPr>
              <a:defRPr/>
            </a:pPr>
            <a:fld id="{58DFD301-2B9E-4190-A1DB-5D86AAF10FC3}" type="slidenum">
              <a:rPr lang="en-US" smtClean="0"/>
              <a:pPr>
                <a:defRPr/>
              </a:pPr>
              <a:t>9</a:t>
            </a:fld>
            <a:endParaRPr lang="en-US"/>
          </a:p>
        </p:txBody>
      </p:sp>
    </p:spTree>
    <p:extLst>
      <p:ext uri="{BB962C8B-B14F-4D97-AF65-F5344CB8AC3E}">
        <p14:creationId xmlns:p14="http://schemas.microsoft.com/office/powerpoint/2010/main" val="1733469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879F239D-F0AB-43B9-91BB-817F262D7D89}" type="datetimeFigureOut">
              <a:rPr lang="en-US"/>
              <a:pPr>
                <a:defRPr/>
              </a:pPr>
              <a:t>10/2/2019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Stochastic, single-stock models</a:t>
            </a:r>
          </a:p>
        </p:txBody>
      </p:sp>
      <p:sp>
        <p:nvSpPr>
          <p:cNvPr id="6" name="Rectangle 6"/>
          <p:cNvSpPr>
            <a:spLocks noGrp="1" noChangeArrowheads="1"/>
          </p:cNvSpPr>
          <p:nvPr>
            <p:ph type="sldNum" sz="quarter" idx="12"/>
          </p:nvPr>
        </p:nvSpPr>
        <p:spPr>
          <a:ln/>
        </p:spPr>
        <p:txBody>
          <a:bodyPr/>
          <a:lstStyle>
            <a:lvl1pPr>
              <a:defRPr/>
            </a:lvl1pPr>
          </a:lstStyle>
          <a:p>
            <a:pPr>
              <a:defRPr/>
            </a:pPr>
            <a:fld id="{10E88FE7-AFB8-466E-BB55-0870D5CF21F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D50B0AF0-F082-4392-BBE4-40EC3E82B234}" type="datetimeFigureOut">
              <a:rPr lang="en-US"/>
              <a:pPr>
                <a:defRPr/>
              </a:pPr>
              <a:t>10/2/2019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Stochastic, single-stock models</a:t>
            </a:r>
          </a:p>
        </p:txBody>
      </p:sp>
      <p:sp>
        <p:nvSpPr>
          <p:cNvPr id="6" name="Rectangle 6"/>
          <p:cNvSpPr>
            <a:spLocks noGrp="1" noChangeArrowheads="1"/>
          </p:cNvSpPr>
          <p:nvPr>
            <p:ph type="sldNum" sz="quarter" idx="12"/>
          </p:nvPr>
        </p:nvSpPr>
        <p:spPr>
          <a:ln/>
        </p:spPr>
        <p:txBody>
          <a:bodyPr/>
          <a:lstStyle>
            <a:lvl1pPr>
              <a:defRPr/>
            </a:lvl1pPr>
          </a:lstStyle>
          <a:p>
            <a:pPr>
              <a:defRPr/>
            </a:pPr>
            <a:fld id="{D58657A7-D385-4D27-873D-405CFC54133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6101377B-0349-41CC-93D6-FDBD1A493E57}" type="datetimeFigureOut">
              <a:rPr lang="en-US"/>
              <a:pPr>
                <a:defRPr/>
              </a:pPr>
              <a:t>10/2/2019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Stochastic, single-stock models</a:t>
            </a:r>
          </a:p>
        </p:txBody>
      </p:sp>
      <p:sp>
        <p:nvSpPr>
          <p:cNvPr id="6" name="Rectangle 6"/>
          <p:cNvSpPr>
            <a:spLocks noGrp="1" noChangeArrowheads="1"/>
          </p:cNvSpPr>
          <p:nvPr>
            <p:ph type="sldNum" sz="quarter" idx="12"/>
          </p:nvPr>
        </p:nvSpPr>
        <p:spPr>
          <a:ln/>
        </p:spPr>
        <p:txBody>
          <a:bodyPr/>
          <a:lstStyle>
            <a:lvl1pPr>
              <a:defRPr/>
            </a:lvl1pPr>
          </a:lstStyle>
          <a:p>
            <a:pPr>
              <a:defRPr/>
            </a:pPr>
            <a:fld id="{0C585526-08C8-4F92-9C84-3F728035632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fld id="{1036E0EB-8B29-4448-A83D-AF35F34C268B}" type="datetimeFigureOut">
              <a:rPr lang="en-US"/>
              <a:pPr>
                <a:defRPr/>
              </a:pPr>
              <a:t>10/2/2019</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Stochastic, single-stock models</a:t>
            </a:r>
          </a:p>
        </p:txBody>
      </p:sp>
      <p:sp>
        <p:nvSpPr>
          <p:cNvPr id="5" name="Rectangle 6"/>
          <p:cNvSpPr>
            <a:spLocks noGrp="1" noChangeArrowheads="1"/>
          </p:cNvSpPr>
          <p:nvPr>
            <p:ph type="sldNum" sz="quarter" idx="12"/>
          </p:nvPr>
        </p:nvSpPr>
        <p:spPr>
          <a:ln/>
        </p:spPr>
        <p:txBody>
          <a:bodyPr/>
          <a:lstStyle>
            <a:lvl1pPr>
              <a:defRPr/>
            </a:lvl1pPr>
          </a:lstStyle>
          <a:p>
            <a:pPr>
              <a:defRPr/>
            </a:pPr>
            <a:fld id="{0E001D52-A4AB-402B-997B-27580105CB3D}"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fld id="{0A7504E4-2020-41EC-8611-1F33C415A44C}" type="datetimeFigureOut">
              <a:rPr lang="en-US"/>
              <a:pPr>
                <a:defRPr/>
              </a:pPr>
              <a:t>10/2/2019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Stochastic, single-stock models</a:t>
            </a:r>
          </a:p>
        </p:txBody>
      </p:sp>
      <p:sp>
        <p:nvSpPr>
          <p:cNvPr id="6" name="Rectangle 6"/>
          <p:cNvSpPr>
            <a:spLocks noGrp="1" noChangeArrowheads="1"/>
          </p:cNvSpPr>
          <p:nvPr>
            <p:ph type="sldNum" sz="quarter" idx="12"/>
          </p:nvPr>
        </p:nvSpPr>
        <p:spPr>
          <a:ln/>
        </p:spPr>
        <p:txBody>
          <a:bodyPr/>
          <a:lstStyle>
            <a:lvl1pPr>
              <a:defRPr/>
            </a:lvl1pPr>
          </a:lstStyle>
          <a:p>
            <a:pPr>
              <a:defRPr/>
            </a:pPr>
            <a:fld id="{1C7AFDD8-7602-448B-9E6E-902A77ABA60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84896D2E-5984-4FE3-A950-BABF68B27E5D}" type="datetimeFigureOut">
              <a:rPr lang="en-US"/>
              <a:pPr>
                <a:defRPr/>
              </a:pPr>
              <a:t>10/2/2019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Stochastic, single-stock models</a:t>
            </a:r>
          </a:p>
        </p:txBody>
      </p:sp>
      <p:sp>
        <p:nvSpPr>
          <p:cNvPr id="6" name="Rectangle 6"/>
          <p:cNvSpPr>
            <a:spLocks noGrp="1" noChangeArrowheads="1"/>
          </p:cNvSpPr>
          <p:nvPr>
            <p:ph type="sldNum" sz="quarter" idx="12"/>
          </p:nvPr>
        </p:nvSpPr>
        <p:spPr>
          <a:ln/>
        </p:spPr>
        <p:txBody>
          <a:bodyPr/>
          <a:lstStyle>
            <a:lvl1pPr>
              <a:defRPr/>
            </a:lvl1pPr>
          </a:lstStyle>
          <a:p>
            <a:pPr>
              <a:defRPr/>
            </a:pPr>
            <a:fld id="{EA22B996-06DD-4E37-AFD5-57EFD2B5E88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67F704B-FDFA-4DBE-B4B8-CD5312823E51}" type="datetimeFigureOut">
              <a:rPr lang="en-US"/>
              <a:pPr>
                <a:defRPr/>
              </a:pPr>
              <a:t>10/2/2019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Stochastic, single-stock models</a:t>
            </a:r>
          </a:p>
        </p:txBody>
      </p:sp>
      <p:sp>
        <p:nvSpPr>
          <p:cNvPr id="6" name="Rectangle 6"/>
          <p:cNvSpPr>
            <a:spLocks noGrp="1" noChangeArrowheads="1"/>
          </p:cNvSpPr>
          <p:nvPr>
            <p:ph type="sldNum" sz="quarter" idx="12"/>
          </p:nvPr>
        </p:nvSpPr>
        <p:spPr>
          <a:ln/>
        </p:spPr>
        <p:txBody>
          <a:bodyPr/>
          <a:lstStyle>
            <a:lvl1pPr>
              <a:defRPr/>
            </a:lvl1pPr>
          </a:lstStyle>
          <a:p>
            <a:pPr>
              <a:defRPr/>
            </a:pPr>
            <a:fld id="{FDC0CA48-FFAC-4772-B8BF-646647EDB46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5F375EE8-7C72-49CD-81CE-E2C203CDE9B9}" type="datetimeFigureOut">
              <a:rPr lang="en-US"/>
              <a:pPr>
                <a:defRPr/>
              </a:pPr>
              <a:t>10/2/2019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Stochastic, single-stock models</a:t>
            </a:r>
          </a:p>
        </p:txBody>
      </p:sp>
      <p:sp>
        <p:nvSpPr>
          <p:cNvPr id="7" name="Rectangle 6"/>
          <p:cNvSpPr>
            <a:spLocks noGrp="1" noChangeArrowheads="1"/>
          </p:cNvSpPr>
          <p:nvPr>
            <p:ph type="sldNum" sz="quarter" idx="12"/>
          </p:nvPr>
        </p:nvSpPr>
        <p:spPr>
          <a:ln/>
        </p:spPr>
        <p:txBody>
          <a:bodyPr/>
          <a:lstStyle>
            <a:lvl1pPr>
              <a:defRPr/>
            </a:lvl1pPr>
          </a:lstStyle>
          <a:p>
            <a:pPr>
              <a:defRPr/>
            </a:pPr>
            <a:fld id="{9D7BD8D2-26EB-4687-9146-6957D0CCCFC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EBD308F0-51E1-44B8-B0B6-5F0953740221}" type="datetimeFigureOut">
              <a:rPr lang="en-US"/>
              <a:pPr>
                <a:defRPr/>
              </a:pPr>
              <a:t>10/2/2019</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Stochastic, single-stock models</a:t>
            </a:r>
          </a:p>
        </p:txBody>
      </p:sp>
      <p:sp>
        <p:nvSpPr>
          <p:cNvPr id="9" name="Rectangle 6"/>
          <p:cNvSpPr>
            <a:spLocks noGrp="1" noChangeArrowheads="1"/>
          </p:cNvSpPr>
          <p:nvPr>
            <p:ph type="sldNum" sz="quarter" idx="12"/>
          </p:nvPr>
        </p:nvSpPr>
        <p:spPr>
          <a:ln/>
        </p:spPr>
        <p:txBody>
          <a:bodyPr/>
          <a:lstStyle>
            <a:lvl1pPr>
              <a:defRPr/>
            </a:lvl1pPr>
          </a:lstStyle>
          <a:p>
            <a:pPr>
              <a:defRPr/>
            </a:pPr>
            <a:fld id="{6D487F69-7676-4064-8CB4-5B49885EADE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7BF81613-1E16-4331-A546-43300EE62C82}" type="datetimeFigureOut">
              <a:rPr lang="en-US"/>
              <a:pPr>
                <a:defRPr/>
              </a:pPr>
              <a:t>10/2/2019</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Stochastic, single-stock models</a:t>
            </a:r>
          </a:p>
        </p:txBody>
      </p:sp>
      <p:sp>
        <p:nvSpPr>
          <p:cNvPr id="5" name="Rectangle 6"/>
          <p:cNvSpPr>
            <a:spLocks noGrp="1" noChangeArrowheads="1"/>
          </p:cNvSpPr>
          <p:nvPr>
            <p:ph type="sldNum" sz="quarter" idx="12"/>
          </p:nvPr>
        </p:nvSpPr>
        <p:spPr>
          <a:ln/>
        </p:spPr>
        <p:txBody>
          <a:bodyPr/>
          <a:lstStyle>
            <a:lvl1pPr>
              <a:defRPr/>
            </a:lvl1pPr>
          </a:lstStyle>
          <a:p>
            <a:pPr>
              <a:defRPr/>
            </a:pPr>
            <a:fld id="{FBC22254-8C82-4596-9539-56AF1DDACB4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417BA97F-16E7-4C2D-A71E-B5A2F08D21ED}" type="datetimeFigureOut">
              <a:rPr lang="en-US"/>
              <a:pPr>
                <a:defRPr/>
              </a:pPr>
              <a:t>10/2/2019</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Stochastic, single-stock models</a:t>
            </a:r>
          </a:p>
        </p:txBody>
      </p:sp>
      <p:sp>
        <p:nvSpPr>
          <p:cNvPr id="4" name="Rectangle 6"/>
          <p:cNvSpPr>
            <a:spLocks noGrp="1" noChangeArrowheads="1"/>
          </p:cNvSpPr>
          <p:nvPr>
            <p:ph type="sldNum" sz="quarter" idx="12"/>
          </p:nvPr>
        </p:nvSpPr>
        <p:spPr>
          <a:ln/>
        </p:spPr>
        <p:txBody>
          <a:bodyPr/>
          <a:lstStyle>
            <a:lvl1pPr>
              <a:defRPr/>
            </a:lvl1pPr>
          </a:lstStyle>
          <a:p>
            <a:pPr>
              <a:defRPr/>
            </a:pPr>
            <a:fld id="{172CD580-DADA-432E-96BC-24F85C15BB8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666E0ED-506D-409D-B3F1-ADA78126F2BD}" type="datetimeFigureOut">
              <a:rPr lang="en-US"/>
              <a:pPr>
                <a:defRPr/>
              </a:pPr>
              <a:t>10/2/2019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Stochastic, single-stock models</a:t>
            </a:r>
          </a:p>
        </p:txBody>
      </p:sp>
      <p:sp>
        <p:nvSpPr>
          <p:cNvPr id="7" name="Rectangle 6"/>
          <p:cNvSpPr>
            <a:spLocks noGrp="1" noChangeArrowheads="1"/>
          </p:cNvSpPr>
          <p:nvPr>
            <p:ph type="sldNum" sz="quarter" idx="12"/>
          </p:nvPr>
        </p:nvSpPr>
        <p:spPr>
          <a:ln/>
        </p:spPr>
        <p:txBody>
          <a:bodyPr/>
          <a:lstStyle>
            <a:lvl1pPr>
              <a:defRPr/>
            </a:lvl1pPr>
          </a:lstStyle>
          <a:p>
            <a:pPr>
              <a:defRPr/>
            </a:pPr>
            <a:fld id="{92C04B9C-5764-4226-A6E3-7AA51AFAA97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4DFCF139-2D0A-4456-818A-6CDAAD68BC22}" type="datetimeFigureOut">
              <a:rPr lang="en-US"/>
              <a:pPr>
                <a:defRPr/>
              </a:pPr>
              <a:t>10/2/2019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Stochastic, single-stock models</a:t>
            </a:r>
          </a:p>
        </p:txBody>
      </p:sp>
      <p:sp>
        <p:nvSpPr>
          <p:cNvPr id="7" name="Rectangle 6"/>
          <p:cNvSpPr>
            <a:spLocks noGrp="1" noChangeArrowheads="1"/>
          </p:cNvSpPr>
          <p:nvPr>
            <p:ph type="sldNum" sz="quarter" idx="12"/>
          </p:nvPr>
        </p:nvSpPr>
        <p:spPr>
          <a:ln/>
        </p:spPr>
        <p:txBody>
          <a:bodyPr/>
          <a:lstStyle>
            <a:lvl1pPr>
              <a:defRPr/>
            </a:lvl1pPr>
          </a:lstStyle>
          <a:p>
            <a:pPr>
              <a:defRPr/>
            </a:pPr>
            <a:fld id="{BE399E80-3461-4CCC-9B1D-6E59FFF23D8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5539"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FD70C19D-C092-423B-B2FF-2581101CB20F}" type="datetimeFigureOut">
              <a:rPr lang="en-US"/>
              <a:pPr>
                <a:defRPr/>
              </a:pPr>
              <a:t>10/2/2019</a:t>
            </a:fld>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t>Stochastic, single-stock models</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8D6CAC53-2EFF-43FC-A030-9B9CA6C6421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1.png"/><Relationship Id="rId5" Type="http://schemas.openxmlformats.org/officeDocument/2006/relationships/image" Target="../media/image30.w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2.png"/><Relationship Id="rId7" Type="http://schemas.openxmlformats.org/officeDocument/2006/relationships/image" Target="../media/image340.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330.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7.png"/><Relationship Id="rId5" Type="http://schemas.openxmlformats.org/officeDocument/2006/relationships/image" Target="../media/image30.w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5.bin"/><Relationship Id="rId3" Type="http://schemas.openxmlformats.org/officeDocument/2006/relationships/notesSlide" Target="../notesSlides/notesSlide27.xml"/><Relationship Id="rId7" Type="http://schemas.openxmlformats.org/officeDocument/2006/relationships/oleObject" Target="../embeddings/oleObject2.bin"/><Relationship Id="rId12" Type="http://schemas.openxmlformats.org/officeDocument/2006/relationships/image" Target="../media/image40.wmf"/><Relationship Id="rId2" Type="http://schemas.openxmlformats.org/officeDocument/2006/relationships/slideLayout" Target="../slideLayouts/slideLayout2.xml"/><Relationship Id="rId16" Type="http://schemas.openxmlformats.org/officeDocument/2006/relationships/image" Target="../media/image42.wmf"/><Relationship Id="rId1" Type="http://schemas.openxmlformats.org/officeDocument/2006/relationships/vmlDrawing" Target="../drawings/vmlDrawing3.vml"/><Relationship Id="rId6" Type="http://schemas.openxmlformats.org/officeDocument/2006/relationships/image" Target="../media/image43.png"/><Relationship Id="rId11" Type="http://schemas.openxmlformats.org/officeDocument/2006/relationships/oleObject" Target="../embeddings/oleObject4.bin"/><Relationship Id="rId5" Type="http://schemas.openxmlformats.org/officeDocument/2006/relationships/image" Target="../media/image30.wmf"/><Relationship Id="rId15" Type="http://schemas.openxmlformats.org/officeDocument/2006/relationships/oleObject" Target="../embeddings/oleObject6.bin"/><Relationship Id="rId10" Type="http://schemas.openxmlformats.org/officeDocument/2006/relationships/image" Target="../media/image39.wmf"/><Relationship Id="rId4" Type="http://schemas.openxmlformats.org/officeDocument/2006/relationships/oleObject" Target="../embeddings/oleObject1.bin"/><Relationship Id="rId9" Type="http://schemas.openxmlformats.org/officeDocument/2006/relationships/oleObject" Target="../embeddings/oleObject3.bin"/><Relationship Id="rId14" Type="http://schemas.openxmlformats.org/officeDocument/2006/relationships/image" Target="../media/image41.wmf"/></Relationships>
</file>

<file path=ppt/slides/_rels/slide28.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notesSlide" Target="../notesSlides/notesSlide28.xml"/><Relationship Id="rId7"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0.wmf"/><Relationship Id="rId5" Type="http://schemas.openxmlformats.org/officeDocument/2006/relationships/oleObject" Target="../embeddings/oleObject1.bin"/><Relationship Id="rId4" Type="http://schemas.openxmlformats.org/officeDocument/2006/relationships/image" Target="../media/image430.png"/></Relationships>
</file>

<file path=ppt/slides/_rels/slide29.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48.gif"/><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390.png"/><Relationship Id="rId4" Type="http://schemas.openxmlformats.org/officeDocument/2006/relationships/image" Target="../media/image50.png"/></Relationships>
</file>

<file path=ppt/slides/_rels/slide33.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51.emf"/></Relationships>
</file>

<file path=ppt/slides/_rels/slide34.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310.png"/></Relationships>
</file>

<file path=ppt/slides/_rels/slide35.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image" Target="../media/image54.emf"/><Relationship Id="rId4" Type="http://schemas.openxmlformats.org/officeDocument/2006/relationships/image" Target="../media/image53.emf"/></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500.png"/></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01.png"/><Relationship Id="rId2" Type="http://schemas.openxmlformats.org/officeDocument/2006/relationships/notesSlide" Target="../notesSlides/notesSlide40.xml"/><Relationship Id="rId1" Type="http://schemas.openxmlformats.org/officeDocument/2006/relationships/slideLayout" Target="../slideLayouts/slideLayout7.xml"/><Relationship Id="rId5" Type="http://schemas.openxmlformats.org/officeDocument/2006/relationships/image" Target="../media/image60.jpg"/><Relationship Id="rId4" Type="http://schemas.openxmlformats.org/officeDocument/2006/relationships/image" Target="../media/image59.jpg"/></Relationships>
</file>

<file path=ppt/slides/_rels/slide41.xml.rels><?xml version="1.0" encoding="UTF-8" standalone="yes"?>
<Relationships xmlns="http://schemas.openxmlformats.org/package/2006/relationships"><Relationship Id="rId3" Type="http://schemas.openxmlformats.org/officeDocument/2006/relationships/image" Target="../media/image61.tmp"/><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image" Target="../media/image64.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63.png"/><Relationship Id="rId5" Type="http://schemas.openxmlformats.org/officeDocument/2006/relationships/image" Target="../media/image30.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2"/>
          <p:cNvSpPr>
            <a:spLocks noGrp="1"/>
          </p:cNvSpPr>
          <p:nvPr>
            <p:ph type="ftr" sz="quarter" idx="11"/>
          </p:nvPr>
        </p:nvSpPr>
        <p:spPr>
          <a:noFill/>
        </p:spPr>
        <p:txBody>
          <a:bodyPr/>
          <a:lstStyle/>
          <a:p>
            <a:r>
              <a:rPr lang="en-US" dirty="0"/>
              <a:t>Stock-Recruit Theory</a:t>
            </a:r>
          </a:p>
        </p:txBody>
      </p:sp>
      <p:sp>
        <p:nvSpPr>
          <p:cNvPr id="78851" name="Slide Number Placeholder 3"/>
          <p:cNvSpPr>
            <a:spLocks noGrp="1"/>
          </p:cNvSpPr>
          <p:nvPr>
            <p:ph type="sldNum" sz="quarter" idx="12"/>
          </p:nvPr>
        </p:nvSpPr>
        <p:spPr>
          <a:noFill/>
        </p:spPr>
        <p:txBody>
          <a:bodyPr/>
          <a:lstStyle/>
          <a:p>
            <a:fld id="{951D43CE-ED90-4007-9F4F-02E1A5BEDBDC}" type="slidenum">
              <a:rPr lang="en-US" smtClean="0"/>
              <a:pPr/>
              <a:t>1</a:t>
            </a:fld>
            <a:endParaRPr lang="en-US"/>
          </a:p>
        </p:txBody>
      </p:sp>
      <p:sp>
        <p:nvSpPr>
          <p:cNvPr id="78852" name="Rectangle 1026"/>
          <p:cNvSpPr>
            <a:spLocks noChangeArrowheads="1"/>
          </p:cNvSpPr>
          <p:nvPr/>
        </p:nvSpPr>
        <p:spPr bwMode="auto">
          <a:xfrm>
            <a:off x="2057400" y="685800"/>
            <a:ext cx="6705600" cy="1739900"/>
          </a:xfrm>
          <a:prstGeom prst="rect">
            <a:avLst/>
          </a:prstGeom>
          <a:noFill/>
          <a:ln w="9525">
            <a:noFill/>
            <a:miter lim="800000"/>
            <a:headEnd/>
            <a:tailEnd/>
          </a:ln>
        </p:spPr>
        <p:txBody>
          <a:bodyPr>
            <a:spAutoFit/>
          </a:bodyPr>
          <a:lstStyle/>
          <a:p>
            <a:pPr algn="ctr" eaLnBrk="0" hangingPunct="0"/>
            <a:r>
              <a:rPr lang="en-US" sz="3600" b="1" dirty="0">
                <a:solidFill>
                  <a:schemeClr val="tx2"/>
                </a:solidFill>
              </a:rPr>
              <a:t>Mechanics </a:t>
            </a:r>
          </a:p>
          <a:p>
            <a:pPr algn="ctr" eaLnBrk="0" hangingPunct="0"/>
            <a:r>
              <a:rPr lang="en-US" sz="3600" b="1" dirty="0">
                <a:solidFill>
                  <a:schemeClr val="tx2"/>
                </a:solidFill>
              </a:rPr>
              <a:t>of Escapement Goal Analysis in Alaska</a:t>
            </a:r>
          </a:p>
        </p:txBody>
      </p:sp>
      <p:pic>
        <p:nvPicPr>
          <p:cNvPr id="78853" name="Picture 1027" descr="adfgcolor"/>
          <p:cNvPicPr>
            <a:picLocks noChangeAspect="1" noChangeArrowheads="1"/>
          </p:cNvPicPr>
          <p:nvPr/>
        </p:nvPicPr>
        <p:blipFill>
          <a:blip r:embed="rId3" cstate="print"/>
          <a:srcRect/>
          <a:stretch>
            <a:fillRect/>
          </a:stretch>
        </p:blipFill>
        <p:spPr bwMode="auto">
          <a:xfrm>
            <a:off x="228600" y="533400"/>
            <a:ext cx="1828800" cy="1828800"/>
          </a:xfrm>
          <a:prstGeom prst="rect">
            <a:avLst/>
          </a:prstGeom>
          <a:noFill/>
          <a:ln w="9525">
            <a:noFill/>
            <a:miter lim="800000"/>
            <a:headEnd/>
            <a:tailEnd/>
          </a:ln>
        </p:spPr>
      </p:pic>
      <p:sp>
        <p:nvSpPr>
          <p:cNvPr id="78854" name="Text Box 1028"/>
          <p:cNvSpPr txBox="1">
            <a:spLocks noChangeArrowheads="1"/>
          </p:cNvSpPr>
          <p:nvPr/>
        </p:nvSpPr>
        <p:spPr bwMode="auto">
          <a:xfrm>
            <a:off x="990600" y="2577726"/>
            <a:ext cx="4111767" cy="2862322"/>
          </a:xfrm>
          <a:prstGeom prst="rect">
            <a:avLst/>
          </a:prstGeom>
          <a:noFill/>
          <a:ln w="9525">
            <a:noFill/>
            <a:miter lim="800000"/>
            <a:headEnd/>
            <a:tailEnd/>
          </a:ln>
        </p:spPr>
        <p:txBody>
          <a:bodyPr wrap="none">
            <a:spAutoFit/>
          </a:bodyPr>
          <a:lstStyle/>
          <a:p>
            <a:r>
              <a:rPr lang="en-US" sz="2000" b="1" dirty="0">
                <a:cs typeface="Times New Roman" pitchFamily="18" charset="0"/>
              </a:rPr>
              <a:t>Stock-Recruit Theory:</a:t>
            </a:r>
            <a:endParaRPr lang="en-US" sz="2000" dirty="0"/>
          </a:p>
          <a:p>
            <a:pPr marL="342900" indent="-342900">
              <a:buFont typeface="Arial" panose="020B0604020202020204" pitchFamily="34" charset="0"/>
              <a:buChar char="•"/>
            </a:pPr>
            <a:r>
              <a:rPr lang="en-US" sz="2000" dirty="0"/>
              <a:t>Introduction</a:t>
            </a:r>
          </a:p>
          <a:p>
            <a:pPr marL="342900" indent="-342900">
              <a:buFont typeface="Arial" panose="020B0604020202020204" pitchFamily="34" charset="0"/>
              <a:buChar char="•"/>
            </a:pPr>
            <a:r>
              <a:rPr lang="en-US" sz="2000" dirty="0"/>
              <a:t>Deterministic Stock Dynamics</a:t>
            </a:r>
          </a:p>
          <a:p>
            <a:pPr marL="342900" indent="-342900">
              <a:buFont typeface="Arial" panose="020B0604020202020204" pitchFamily="34" charset="0"/>
              <a:buChar char="•"/>
            </a:pPr>
            <a:r>
              <a:rPr lang="en-US" sz="2000" dirty="0"/>
              <a:t>Biological Reference Points</a:t>
            </a:r>
          </a:p>
          <a:p>
            <a:pPr marL="342900" indent="-342900">
              <a:buFont typeface="Arial" panose="020B0604020202020204" pitchFamily="34" charset="0"/>
              <a:buChar char="•"/>
            </a:pPr>
            <a:r>
              <a:rPr lang="en-US" sz="2000" dirty="0"/>
              <a:t>Two-parameter Production Models</a:t>
            </a:r>
          </a:p>
          <a:p>
            <a:endParaRPr lang="en-US" sz="2000" dirty="0"/>
          </a:p>
          <a:p>
            <a:r>
              <a:rPr lang="en-US" sz="2000" b="1" dirty="0">
                <a:solidFill>
                  <a:schemeClr val="bg1">
                    <a:lumMod val="65000"/>
                  </a:schemeClr>
                </a:solidFill>
                <a:cs typeface="Times New Roman" pitchFamily="18" charset="0"/>
              </a:rPr>
              <a:t>Stock-Recruit Theory in Practice:</a:t>
            </a:r>
          </a:p>
          <a:p>
            <a:pPr marL="342900" indent="-342900">
              <a:buFont typeface="Arial" panose="020B0604020202020204" pitchFamily="34" charset="0"/>
              <a:buChar char="•"/>
            </a:pPr>
            <a:r>
              <a:rPr lang="en-US" sz="2000" dirty="0">
                <a:solidFill>
                  <a:schemeClr val="bg1">
                    <a:lumMod val="75000"/>
                  </a:schemeClr>
                </a:solidFill>
              </a:rPr>
              <a:t>Process Error</a:t>
            </a:r>
          </a:p>
          <a:p>
            <a:pPr marL="342900" indent="-342900">
              <a:buFont typeface="Arial" panose="020B0604020202020204" pitchFamily="34" charset="0"/>
              <a:buChar char="•"/>
            </a:pPr>
            <a:r>
              <a:rPr lang="en-US" sz="2000" dirty="0">
                <a:solidFill>
                  <a:schemeClr val="bg1">
                    <a:lumMod val="75000"/>
                  </a:schemeClr>
                </a:solidFill>
              </a:rPr>
              <a:t>SR data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Number Placeholder 3"/>
          <p:cNvSpPr>
            <a:spLocks noGrp="1"/>
          </p:cNvSpPr>
          <p:nvPr>
            <p:ph type="sldNum" sz="quarter" idx="12"/>
          </p:nvPr>
        </p:nvSpPr>
        <p:spPr>
          <a:noFill/>
        </p:spPr>
        <p:txBody>
          <a:bodyPr/>
          <a:lstStyle/>
          <a:p>
            <a:fld id="{CB6AEC0F-E022-4256-8794-B84AC34AE391}" type="slidenum">
              <a:rPr lang="en-US" smtClean="0"/>
              <a:pPr/>
              <a:t>10</a:t>
            </a:fld>
            <a:endParaRPr lang="en-US"/>
          </a:p>
        </p:txBody>
      </p:sp>
      <p:sp>
        <p:nvSpPr>
          <p:cNvPr id="186371" name="Text Box 2"/>
          <p:cNvSpPr txBox="1">
            <a:spLocks noChangeArrowheads="1"/>
          </p:cNvSpPr>
          <p:nvPr/>
        </p:nvSpPr>
        <p:spPr bwMode="auto">
          <a:xfrm>
            <a:off x="5943600" y="2362200"/>
            <a:ext cx="1295400" cy="457200"/>
          </a:xfrm>
          <a:prstGeom prst="rect">
            <a:avLst/>
          </a:prstGeom>
          <a:noFill/>
          <a:ln w="9525">
            <a:noFill/>
            <a:miter lim="800000"/>
            <a:headEnd/>
            <a:tailEnd/>
          </a:ln>
        </p:spPr>
        <p:txBody>
          <a:bodyPr>
            <a:spAutoFit/>
          </a:bodyPr>
          <a:lstStyle/>
          <a:p>
            <a:pPr>
              <a:spcBef>
                <a:spcPct val="50000"/>
              </a:spcBef>
            </a:pPr>
            <a:endParaRPr lang="en-US"/>
          </a:p>
        </p:txBody>
      </p:sp>
      <p:sp>
        <p:nvSpPr>
          <p:cNvPr id="186372" name="Rectangle 3"/>
          <p:cNvSpPr>
            <a:spLocks noChangeArrowheads="1"/>
          </p:cNvSpPr>
          <p:nvPr/>
        </p:nvSpPr>
        <p:spPr bwMode="auto">
          <a:xfrm>
            <a:off x="3538538" y="3200400"/>
            <a:ext cx="9144000" cy="0"/>
          </a:xfrm>
          <a:prstGeom prst="rect">
            <a:avLst/>
          </a:prstGeom>
          <a:noFill/>
          <a:ln w="9525">
            <a:noFill/>
            <a:miter lim="800000"/>
            <a:headEnd/>
            <a:tailEnd/>
          </a:ln>
        </p:spPr>
        <p:txBody>
          <a:bodyPr>
            <a:spAutoFit/>
          </a:bodyPr>
          <a:lstStyle/>
          <a:p>
            <a:endParaRPr lang="en-US"/>
          </a:p>
        </p:txBody>
      </p:sp>
      <p:sp>
        <p:nvSpPr>
          <p:cNvPr id="186373" name="Rectangle 4"/>
          <p:cNvSpPr>
            <a:spLocks noChangeArrowheads="1"/>
          </p:cNvSpPr>
          <p:nvPr/>
        </p:nvSpPr>
        <p:spPr bwMode="auto">
          <a:xfrm>
            <a:off x="3538538" y="3200400"/>
            <a:ext cx="9144000" cy="0"/>
          </a:xfrm>
          <a:prstGeom prst="rect">
            <a:avLst/>
          </a:prstGeom>
          <a:noFill/>
          <a:ln w="9525">
            <a:noFill/>
            <a:miter lim="800000"/>
            <a:headEnd/>
            <a:tailEnd/>
          </a:ln>
        </p:spPr>
        <p:txBody>
          <a:bodyPr>
            <a:spAutoFit/>
          </a:bodyPr>
          <a:lstStyle/>
          <a:p>
            <a:endParaRPr lang="en-US"/>
          </a:p>
        </p:txBody>
      </p:sp>
      <p:sp>
        <p:nvSpPr>
          <p:cNvPr id="186374" name="Line 5"/>
          <p:cNvSpPr>
            <a:spLocks noChangeShapeType="1"/>
          </p:cNvSpPr>
          <p:nvPr/>
        </p:nvSpPr>
        <p:spPr bwMode="auto">
          <a:xfrm>
            <a:off x="762000" y="1143000"/>
            <a:ext cx="7696200" cy="0"/>
          </a:xfrm>
          <a:prstGeom prst="line">
            <a:avLst/>
          </a:prstGeom>
          <a:noFill/>
          <a:ln w="9525">
            <a:solidFill>
              <a:schemeClr val="tx1"/>
            </a:solidFill>
            <a:round/>
            <a:headEnd/>
            <a:tailEnd/>
          </a:ln>
        </p:spPr>
        <p:txBody>
          <a:bodyPr/>
          <a:lstStyle/>
          <a:p>
            <a:endParaRPr lang="en-US"/>
          </a:p>
        </p:txBody>
      </p:sp>
      <p:sp>
        <p:nvSpPr>
          <p:cNvPr id="186377" name="Footer Placeholder 2"/>
          <p:cNvSpPr>
            <a:spLocks noGrp="1"/>
          </p:cNvSpPr>
          <p:nvPr>
            <p:ph type="ftr" sz="quarter" idx="11"/>
          </p:nvPr>
        </p:nvSpPr>
        <p:spPr>
          <a:xfrm>
            <a:off x="3124200" y="6356350"/>
            <a:ext cx="2895600" cy="365125"/>
          </a:xfrm>
          <a:noFill/>
        </p:spPr>
        <p:txBody>
          <a:bodyPr/>
          <a:lstStyle/>
          <a:p>
            <a:r>
              <a:rPr lang="en-US" dirty="0"/>
              <a:t>Theory - Dynamics</a:t>
            </a:r>
          </a:p>
        </p:txBody>
      </p:sp>
      <p:sp>
        <p:nvSpPr>
          <p:cNvPr id="17" name="Text Box 5"/>
          <p:cNvSpPr txBox="1">
            <a:spLocks noChangeArrowheads="1"/>
          </p:cNvSpPr>
          <p:nvPr/>
        </p:nvSpPr>
        <p:spPr bwMode="auto">
          <a:xfrm>
            <a:off x="685800" y="609600"/>
            <a:ext cx="6030818" cy="461665"/>
          </a:xfrm>
          <a:prstGeom prst="rect">
            <a:avLst/>
          </a:prstGeom>
          <a:noFill/>
          <a:ln w="9525">
            <a:noFill/>
            <a:miter lim="800000"/>
            <a:headEnd/>
            <a:tailEnd/>
          </a:ln>
          <a:effectLst/>
        </p:spPr>
        <p:txBody>
          <a:bodyPr wrap="none">
            <a:spAutoFit/>
          </a:bodyPr>
          <a:lstStyle/>
          <a:p>
            <a:pPr>
              <a:defRPr/>
            </a:pPr>
            <a:r>
              <a:rPr lang="en-US" b="1" dirty="0">
                <a:effectLst>
                  <a:outerShdw blurRad="38100" dist="38100" dir="2700000" algn="tl">
                    <a:srgbClr val="C0C0C0"/>
                  </a:outerShdw>
                </a:effectLst>
              </a:rPr>
              <a:t>… but we see a limited range of escapements</a:t>
            </a:r>
            <a:endParaRPr lang="en-US" dirty="0">
              <a:effectLst>
                <a:outerShdw blurRad="38100" dist="38100" dir="2700000" algn="tl">
                  <a:srgbClr val="C0C0C0"/>
                </a:outerShdw>
              </a:effectLst>
            </a:endParaRPr>
          </a:p>
        </p:txBody>
      </p:sp>
      <p:pic>
        <p:nvPicPr>
          <p:cNvPr id="4" name="Picture 3">
            <a:extLst>
              <a:ext uri="{FF2B5EF4-FFF2-40B4-BE49-F238E27FC236}">
                <a16:creationId xmlns:a16="http://schemas.microsoft.com/office/drawing/2014/main" id="{BF9BFBB7-54BB-4FBA-B137-AC2647B71140}"/>
              </a:ext>
            </a:extLst>
          </p:cNvPr>
          <p:cNvPicPr>
            <a:picLocks noChangeAspect="1"/>
          </p:cNvPicPr>
          <p:nvPr/>
        </p:nvPicPr>
        <p:blipFill>
          <a:blip r:embed="rId3"/>
          <a:stretch>
            <a:fillRect/>
          </a:stretch>
        </p:blipFill>
        <p:spPr>
          <a:xfrm>
            <a:off x="4648200" y="2756267"/>
            <a:ext cx="4484501" cy="2816233"/>
          </a:xfrm>
          <a:prstGeom prst="rect">
            <a:avLst/>
          </a:prstGeom>
        </p:spPr>
      </p:pic>
      <p:pic>
        <p:nvPicPr>
          <p:cNvPr id="13" name="Picture" descr="Figure 13.- Plausible spawner-recruit relationships for Kenai River late-run Chinook salmon 75 cm METF and longer, as derived from an age-structured state-space model fitted to abundance, harvest, and age data for 1986-2015. Posterior medians of R and S are plotted as brood year labels with 90% credibility intervals plotted as light dashed lines. The heavy dashed line is the Ricker relationship constructed from ln(\alpha) and \beta posterior medians. Ricker relationships are also plotted (light grey lines) for 40 paired values of ln(\alpha) and \beta sampled from the posterior probability distribution, representing plausible Ricker relationships that could have generated the observed data. Recruits replace spawners (R = S) on the diagonal line.">
            <a:extLst>
              <a:ext uri="{FF2B5EF4-FFF2-40B4-BE49-F238E27FC236}">
                <a16:creationId xmlns:a16="http://schemas.microsoft.com/office/drawing/2014/main" id="{AE1D79C5-9730-4009-9A05-3EC6018000F0}"/>
              </a:ext>
            </a:extLst>
          </p:cNvPr>
          <p:cNvPicPr/>
          <p:nvPr/>
        </p:nvPicPr>
        <p:blipFill>
          <a:blip r:embed="rId4"/>
          <a:stretch>
            <a:fillRect/>
          </a:stretch>
        </p:blipFill>
        <p:spPr bwMode="auto">
          <a:xfrm>
            <a:off x="76200" y="1217364"/>
            <a:ext cx="4754880" cy="4652586"/>
          </a:xfrm>
          <a:prstGeom prst="rect">
            <a:avLst/>
          </a:prstGeom>
          <a:noFill/>
          <a:ln w="9525">
            <a:noFill/>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Number Placeholder 3"/>
          <p:cNvSpPr>
            <a:spLocks noGrp="1"/>
          </p:cNvSpPr>
          <p:nvPr>
            <p:ph type="sldNum" sz="quarter" idx="12"/>
          </p:nvPr>
        </p:nvSpPr>
        <p:spPr>
          <a:noFill/>
        </p:spPr>
        <p:txBody>
          <a:bodyPr/>
          <a:lstStyle/>
          <a:p>
            <a:fld id="{CB6AEC0F-E022-4256-8794-B84AC34AE391}" type="slidenum">
              <a:rPr lang="en-US" smtClean="0"/>
              <a:pPr/>
              <a:t>11</a:t>
            </a:fld>
            <a:endParaRPr lang="en-US"/>
          </a:p>
        </p:txBody>
      </p:sp>
      <p:sp>
        <p:nvSpPr>
          <p:cNvPr id="186374" name="Line 5"/>
          <p:cNvSpPr>
            <a:spLocks noChangeShapeType="1"/>
          </p:cNvSpPr>
          <p:nvPr/>
        </p:nvSpPr>
        <p:spPr bwMode="auto">
          <a:xfrm>
            <a:off x="762000" y="1143000"/>
            <a:ext cx="7696200" cy="0"/>
          </a:xfrm>
          <a:prstGeom prst="line">
            <a:avLst/>
          </a:prstGeom>
          <a:noFill/>
          <a:ln w="9525">
            <a:solidFill>
              <a:schemeClr val="tx1"/>
            </a:solidFill>
            <a:round/>
            <a:headEnd/>
            <a:tailEnd/>
          </a:ln>
        </p:spPr>
        <p:txBody>
          <a:bodyPr/>
          <a:lstStyle/>
          <a:p>
            <a:endParaRPr lang="en-US"/>
          </a:p>
        </p:txBody>
      </p:sp>
      <p:sp>
        <p:nvSpPr>
          <p:cNvPr id="186377" name="Footer Placeholder 2"/>
          <p:cNvSpPr>
            <a:spLocks noGrp="1"/>
          </p:cNvSpPr>
          <p:nvPr>
            <p:ph type="ftr" sz="quarter" idx="11"/>
          </p:nvPr>
        </p:nvSpPr>
        <p:spPr>
          <a:xfrm>
            <a:off x="3124200" y="6356350"/>
            <a:ext cx="2895600" cy="365125"/>
          </a:xfrm>
          <a:noFill/>
        </p:spPr>
        <p:txBody>
          <a:bodyPr/>
          <a:lstStyle/>
          <a:p>
            <a:r>
              <a:rPr lang="en-US" dirty="0"/>
              <a:t>Theory - Dynamics</a:t>
            </a:r>
          </a:p>
        </p:txBody>
      </p:sp>
      <p:sp>
        <p:nvSpPr>
          <p:cNvPr id="17" name="Text Box 5"/>
          <p:cNvSpPr txBox="1">
            <a:spLocks noChangeArrowheads="1"/>
          </p:cNvSpPr>
          <p:nvPr/>
        </p:nvSpPr>
        <p:spPr bwMode="auto">
          <a:xfrm>
            <a:off x="685800" y="609600"/>
            <a:ext cx="4365298" cy="461665"/>
          </a:xfrm>
          <a:prstGeom prst="rect">
            <a:avLst/>
          </a:prstGeom>
          <a:noFill/>
          <a:ln w="9525">
            <a:noFill/>
            <a:miter lim="800000"/>
            <a:headEnd/>
            <a:tailEnd/>
          </a:ln>
          <a:effectLst/>
        </p:spPr>
        <p:txBody>
          <a:bodyPr wrap="none">
            <a:spAutoFit/>
          </a:bodyPr>
          <a:lstStyle/>
          <a:p>
            <a:pPr>
              <a:defRPr/>
            </a:pPr>
            <a:r>
              <a:rPr lang="en-US" b="1" dirty="0">
                <a:effectLst>
                  <a:outerShdw blurRad="38100" dist="38100" dir="2700000" algn="tl">
                    <a:srgbClr val="C0C0C0"/>
                  </a:outerShdw>
                </a:effectLst>
              </a:rPr>
              <a:t>Mechanisms vs. Demographics</a:t>
            </a:r>
            <a:endParaRPr lang="en-US" dirty="0">
              <a:effectLst>
                <a:outerShdw blurRad="38100" dist="38100" dir="2700000" algn="tl">
                  <a:srgbClr val="C0C0C0"/>
                </a:outerShdw>
              </a:effectLst>
            </a:endParaRPr>
          </a:p>
        </p:txBody>
      </p:sp>
      <p:sp>
        <p:nvSpPr>
          <p:cNvPr id="23" name="TextBox 22">
            <a:extLst>
              <a:ext uri="{FF2B5EF4-FFF2-40B4-BE49-F238E27FC236}">
                <a16:creationId xmlns:a16="http://schemas.microsoft.com/office/drawing/2014/main" id="{095DB11C-6E66-4341-A3AF-A842F4100233}"/>
              </a:ext>
            </a:extLst>
          </p:cNvPr>
          <p:cNvSpPr txBox="1"/>
          <p:nvPr/>
        </p:nvSpPr>
        <p:spPr>
          <a:xfrm>
            <a:off x="685800" y="1188184"/>
            <a:ext cx="7772400" cy="1477328"/>
          </a:xfrm>
          <a:prstGeom prst="rect">
            <a:avLst/>
          </a:prstGeom>
          <a:noFill/>
        </p:spPr>
        <p:txBody>
          <a:bodyPr wrap="square">
            <a:spAutoFit/>
          </a:bodyPr>
          <a:lstStyle/>
          <a:p>
            <a:pPr>
              <a:defRPr/>
            </a:pPr>
            <a:r>
              <a:rPr lang="en-US" sz="1800" dirty="0">
                <a:effectLst>
                  <a:outerShdw blurRad="38100" dist="38100" dir="2700000" algn="tl">
                    <a:srgbClr val="000000">
                      <a:alpha val="43137"/>
                    </a:srgbClr>
                  </a:outerShdw>
                </a:effectLst>
                <a:cs typeface="Times New Roman" pitchFamily="18" charset="0"/>
              </a:rPr>
              <a:t>Depensatory mechanisms reduce survival as the population size decreases:</a:t>
            </a:r>
            <a:endParaRPr lang="en-US" sz="800" dirty="0">
              <a:effectLst>
                <a:outerShdw blurRad="38100" dist="38100" dir="2700000" algn="tl">
                  <a:srgbClr val="000000">
                    <a:alpha val="43137"/>
                  </a:srgbClr>
                </a:outerShdw>
              </a:effectLst>
              <a:cs typeface="Times New Roman" pitchFamily="18" charset="0"/>
            </a:endParaRPr>
          </a:p>
          <a:p>
            <a:pPr>
              <a:defRPr/>
            </a:pPr>
            <a:r>
              <a:rPr lang="en-US" sz="1800" dirty="0">
                <a:effectLst>
                  <a:outerShdw blurRad="38100" dist="38100" dir="2700000" algn="tl">
                    <a:srgbClr val="000000">
                      <a:alpha val="43137"/>
                    </a:srgbClr>
                  </a:outerShdw>
                </a:effectLst>
                <a:cs typeface="Times New Roman" pitchFamily="18" charset="0"/>
              </a:rPr>
              <a:t>       1) predation by an efficient predator;</a:t>
            </a:r>
          </a:p>
          <a:p>
            <a:pPr>
              <a:defRPr/>
            </a:pPr>
            <a:r>
              <a:rPr lang="en-US" sz="1800" dirty="0">
                <a:effectLst>
                  <a:outerShdw blurRad="38100" dist="38100" dir="2700000" algn="tl">
                    <a:srgbClr val="000000">
                      <a:alpha val="43137"/>
                    </a:srgbClr>
                  </a:outerShdw>
                </a:effectLst>
                <a:cs typeface="Times New Roman" pitchFamily="18" charset="0"/>
              </a:rPr>
              <a:t>       2) significant effect of MDNs on juvenile survival; </a:t>
            </a:r>
          </a:p>
          <a:p>
            <a:pPr>
              <a:defRPr/>
            </a:pPr>
            <a:r>
              <a:rPr lang="en-US" sz="1800" dirty="0">
                <a:effectLst>
                  <a:outerShdw blurRad="38100" dist="38100" dir="2700000" algn="tl">
                    <a:srgbClr val="000000">
                      <a:alpha val="43137"/>
                    </a:srgbClr>
                  </a:outerShdw>
                </a:effectLst>
                <a:cs typeface="Times New Roman" pitchFamily="18" charset="0"/>
              </a:rPr>
              <a:t>       3) lack of reproductive encounters among adults; or</a:t>
            </a:r>
          </a:p>
          <a:p>
            <a:pPr>
              <a:defRPr/>
            </a:pPr>
            <a:r>
              <a:rPr lang="en-US" sz="1800" dirty="0">
                <a:effectLst>
                  <a:outerShdw blurRad="38100" dist="38100" dir="2700000" algn="tl">
                    <a:srgbClr val="000000">
                      <a:alpha val="43137"/>
                    </a:srgbClr>
                  </a:outerShdw>
                </a:effectLst>
                <a:cs typeface="Times New Roman" pitchFamily="18" charset="0"/>
              </a:rPr>
              <a:t>       4) loss of genetic viability.</a:t>
            </a:r>
          </a:p>
        </p:txBody>
      </p:sp>
      <p:pic>
        <p:nvPicPr>
          <p:cNvPr id="10" name="Picture 9">
            <a:extLst>
              <a:ext uri="{FF2B5EF4-FFF2-40B4-BE49-F238E27FC236}">
                <a16:creationId xmlns:a16="http://schemas.microsoft.com/office/drawing/2014/main" id="{DCE8F818-8612-401D-B268-C846F8BFD219}"/>
              </a:ext>
            </a:extLst>
          </p:cNvPr>
          <p:cNvPicPr>
            <a:picLocks noChangeAspect="1"/>
          </p:cNvPicPr>
          <p:nvPr/>
        </p:nvPicPr>
        <p:blipFill>
          <a:blip r:embed="rId3"/>
          <a:stretch>
            <a:fillRect/>
          </a:stretch>
        </p:blipFill>
        <p:spPr>
          <a:xfrm>
            <a:off x="773206" y="2710695"/>
            <a:ext cx="5166474" cy="3385299"/>
          </a:xfrm>
          <a:prstGeom prst="rect">
            <a:avLst/>
          </a:prstGeom>
        </p:spPr>
      </p:pic>
      <p:sp>
        <p:nvSpPr>
          <p:cNvPr id="26" name="Text Box 15">
            <a:extLst>
              <a:ext uri="{FF2B5EF4-FFF2-40B4-BE49-F238E27FC236}">
                <a16:creationId xmlns:a16="http://schemas.microsoft.com/office/drawing/2014/main" id="{F3953BC1-6469-4CF8-A508-741720DEDFF7}"/>
              </a:ext>
            </a:extLst>
          </p:cNvPr>
          <p:cNvSpPr txBox="1">
            <a:spLocks noChangeArrowheads="1"/>
          </p:cNvSpPr>
          <p:nvPr/>
        </p:nvSpPr>
        <p:spPr bwMode="auto">
          <a:xfrm>
            <a:off x="5867400" y="5298012"/>
            <a:ext cx="2819400" cy="830997"/>
          </a:xfrm>
          <a:prstGeom prst="rect">
            <a:avLst/>
          </a:prstGeom>
          <a:noFill/>
          <a:ln w="9525">
            <a:noFill/>
            <a:miter lim="800000"/>
            <a:headEnd/>
            <a:tailEnd/>
          </a:ln>
        </p:spPr>
        <p:txBody>
          <a:bodyPr wrap="square">
            <a:spAutoFit/>
          </a:bodyPr>
          <a:lstStyle/>
          <a:p>
            <a:r>
              <a:rPr lang="en-US" sz="1200" dirty="0">
                <a:cs typeface="Times New Roman" pitchFamily="18" charset="0"/>
              </a:rPr>
              <a:t>Quinn T.P. et al. 2014. Can intense predation by bears exert a depensatory effect on recruitment in a Pacific salmon population?  </a:t>
            </a:r>
            <a:r>
              <a:rPr lang="en-US" sz="1200" dirty="0" err="1">
                <a:cs typeface="Times New Roman" pitchFamily="18" charset="0"/>
              </a:rPr>
              <a:t>Oecologia</a:t>
            </a:r>
            <a:r>
              <a:rPr lang="en-US" sz="1200" dirty="0">
                <a:cs typeface="Times New Roman" pitchFamily="18" charset="0"/>
              </a:rPr>
              <a:t>. 176:445-456.</a:t>
            </a:r>
          </a:p>
        </p:txBody>
      </p:sp>
      <p:pic>
        <p:nvPicPr>
          <p:cNvPr id="3" name="Picture 2">
            <a:extLst>
              <a:ext uri="{FF2B5EF4-FFF2-40B4-BE49-F238E27FC236}">
                <a16:creationId xmlns:a16="http://schemas.microsoft.com/office/drawing/2014/main" id="{BF0A450A-1A25-42DE-82E2-F3B37635E236}"/>
              </a:ext>
            </a:extLst>
          </p:cNvPr>
          <p:cNvPicPr>
            <a:picLocks noChangeAspect="1"/>
          </p:cNvPicPr>
          <p:nvPr/>
        </p:nvPicPr>
        <p:blipFill>
          <a:blip r:embed="rId4"/>
          <a:stretch>
            <a:fillRect/>
          </a:stretch>
        </p:blipFill>
        <p:spPr>
          <a:xfrm>
            <a:off x="5935965" y="1981218"/>
            <a:ext cx="3107877" cy="3107877"/>
          </a:xfrm>
          <a:prstGeom prst="rect">
            <a:avLst/>
          </a:prstGeom>
        </p:spPr>
      </p:pic>
      <p:sp>
        <p:nvSpPr>
          <p:cNvPr id="2" name="TextBox 1">
            <a:extLst>
              <a:ext uri="{FF2B5EF4-FFF2-40B4-BE49-F238E27FC236}">
                <a16:creationId xmlns:a16="http://schemas.microsoft.com/office/drawing/2014/main" id="{EBA1DDD0-F455-46AD-B923-206A3CC12D1A}"/>
              </a:ext>
            </a:extLst>
          </p:cNvPr>
          <p:cNvSpPr txBox="1"/>
          <p:nvPr/>
        </p:nvSpPr>
        <p:spPr>
          <a:xfrm>
            <a:off x="2438400" y="5089095"/>
            <a:ext cx="2362200" cy="307777"/>
          </a:xfrm>
          <a:prstGeom prst="rect">
            <a:avLst/>
          </a:prstGeom>
          <a:solidFill>
            <a:schemeClr val="bg1"/>
          </a:solidFill>
        </p:spPr>
        <p:txBody>
          <a:bodyPr wrap="square" rtlCol="0">
            <a:spAutoFit/>
          </a:bodyPr>
          <a:lstStyle/>
          <a:p>
            <a:pPr algn="ctr"/>
            <a:r>
              <a:rPr lang="en-US" sz="1400" dirty="0" err="1">
                <a:solidFill>
                  <a:schemeClr val="bg2">
                    <a:lumMod val="75000"/>
                  </a:schemeClr>
                </a:solidFill>
                <a:latin typeface="Arial" panose="020B0604020202020204" pitchFamily="34" charset="0"/>
                <a:cs typeface="Arial" panose="020B0604020202020204" pitchFamily="34" charset="0"/>
              </a:rPr>
              <a:t>Spawners</a:t>
            </a:r>
            <a:endParaRPr lang="en-US" sz="1400" dirty="0">
              <a:solidFill>
                <a:schemeClr val="bg2">
                  <a:lumMod val="75000"/>
                </a:schemeClr>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427325B4-7E98-4F53-8356-EF6D85DC317E}"/>
              </a:ext>
            </a:extLst>
          </p:cNvPr>
          <p:cNvSpPr txBox="1"/>
          <p:nvPr/>
        </p:nvSpPr>
        <p:spPr>
          <a:xfrm rot="16200000">
            <a:off x="-157490" y="3488692"/>
            <a:ext cx="2362200" cy="523220"/>
          </a:xfrm>
          <a:prstGeom prst="rect">
            <a:avLst/>
          </a:prstGeom>
          <a:solidFill>
            <a:schemeClr val="bg1"/>
          </a:solidFill>
        </p:spPr>
        <p:txBody>
          <a:bodyPr wrap="square" rtlCol="0">
            <a:spAutoFit/>
          </a:bodyPr>
          <a:lstStyle/>
          <a:p>
            <a:pPr algn="ctr"/>
            <a:r>
              <a:rPr lang="en-US" sz="1400" dirty="0">
                <a:solidFill>
                  <a:schemeClr val="bg2">
                    <a:lumMod val="75000"/>
                  </a:schemeClr>
                </a:solidFill>
                <a:latin typeface="Arial" panose="020B0604020202020204" pitchFamily="34" charset="0"/>
                <a:cs typeface="Arial" panose="020B0604020202020204" pitchFamily="34" charset="0"/>
              </a:rPr>
              <a:t>Percent of the </a:t>
            </a:r>
            <a:r>
              <a:rPr lang="en-US" sz="1400" dirty="0" err="1">
                <a:solidFill>
                  <a:schemeClr val="bg2">
                    <a:lumMod val="75000"/>
                  </a:schemeClr>
                </a:solidFill>
                <a:latin typeface="Arial" panose="020B0604020202020204" pitchFamily="34" charset="0"/>
                <a:cs typeface="Arial" panose="020B0604020202020204" pitchFamily="34" charset="0"/>
              </a:rPr>
              <a:t>spawners</a:t>
            </a:r>
            <a:r>
              <a:rPr lang="en-US" sz="1400" dirty="0">
                <a:solidFill>
                  <a:schemeClr val="bg2">
                    <a:lumMod val="75000"/>
                  </a:schemeClr>
                </a:solidFill>
                <a:latin typeface="Arial" panose="020B0604020202020204" pitchFamily="34" charset="0"/>
                <a:cs typeface="Arial" panose="020B0604020202020204" pitchFamily="34" charset="0"/>
              </a:rPr>
              <a:t> killed by bears</a:t>
            </a:r>
          </a:p>
        </p:txBody>
      </p:sp>
    </p:spTree>
    <p:extLst>
      <p:ext uri="{BB962C8B-B14F-4D97-AF65-F5344CB8AC3E}">
        <p14:creationId xmlns:p14="http://schemas.microsoft.com/office/powerpoint/2010/main" val="2897622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3"/>
          <p:cNvSpPr>
            <a:spLocks noGrp="1"/>
          </p:cNvSpPr>
          <p:nvPr>
            <p:ph type="ftr" sz="quarter" idx="11"/>
          </p:nvPr>
        </p:nvSpPr>
        <p:spPr>
          <a:noFill/>
        </p:spPr>
        <p:txBody>
          <a:bodyPr/>
          <a:lstStyle/>
          <a:p>
            <a:r>
              <a:rPr lang="en-US" dirty="0"/>
              <a:t>Theory – Biological Reference Points</a:t>
            </a:r>
          </a:p>
        </p:txBody>
      </p:sp>
      <p:sp>
        <p:nvSpPr>
          <p:cNvPr id="83971" name="Slide Number Placeholder 4"/>
          <p:cNvSpPr>
            <a:spLocks noGrp="1"/>
          </p:cNvSpPr>
          <p:nvPr>
            <p:ph type="sldNum" sz="quarter" idx="12"/>
          </p:nvPr>
        </p:nvSpPr>
        <p:spPr>
          <a:noFill/>
        </p:spPr>
        <p:txBody>
          <a:bodyPr/>
          <a:lstStyle/>
          <a:p>
            <a:fld id="{B891B6DA-8143-45B3-950D-BEDC6F273096}" type="slidenum">
              <a:rPr lang="en-US" smtClean="0"/>
              <a:pPr/>
              <a:t>12</a:t>
            </a:fld>
            <a:endParaRPr lang="en-US"/>
          </a:p>
        </p:txBody>
      </p:sp>
      <p:sp>
        <p:nvSpPr>
          <p:cNvPr id="83975" name="Text Box 36"/>
          <p:cNvSpPr txBox="1">
            <a:spLocks noChangeArrowheads="1"/>
          </p:cNvSpPr>
          <p:nvPr/>
        </p:nvSpPr>
        <p:spPr bwMode="auto">
          <a:xfrm>
            <a:off x="615950" y="482600"/>
            <a:ext cx="3765005" cy="461665"/>
          </a:xfrm>
          <a:prstGeom prst="rect">
            <a:avLst/>
          </a:prstGeom>
          <a:noFill/>
          <a:ln w="9525">
            <a:noFill/>
            <a:miter lim="800000"/>
            <a:headEnd/>
            <a:tailEnd/>
          </a:ln>
        </p:spPr>
        <p:txBody>
          <a:bodyPr wrap="none">
            <a:spAutoFit/>
          </a:bodyPr>
          <a:lstStyle/>
          <a:p>
            <a:r>
              <a:rPr lang="en-US" b="1" dirty="0"/>
              <a:t>Biological Reference Points</a:t>
            </a:r>
          </a:p>
        </p:txBody>
      </p:sp>
      <p:sp>
        <p:nvSpPr>
          <p:cNvPr id="83976" name="Line 37"/>
          <p:cNvSpPr>
            <a:spLocks noChangeShapeType="1"/>
          </p:cNvSpPr>
          <p:nvPr/>
        </p:nvSpPr>
        <p:spPr bwMode="auto">
          <a:xfrm>
            <a:off x="685800" y="1295400"/>
            <a:ext cx="8001000" cy="0"/>
          </a:xfrm>
          <a:prstGeom prst="line">
            <a:avLst/>
          </a:prstGeom>
          <a:noFill/>
          <a:ln w="9525">
            <a:solidFill>
              <a:schemeClr val="tx1"/>
            </a:solidFill>
            <a:round/>
            <a:headEnd/>
            <a:tailEnd/>
          </a:ln>
        </p:spPr>
        <p:txBody>
          <a:bodyPr/>
          <a:lstStyle/>
          <a:p>
            <a:endParaRPr lang="en-US"/>
          </a:p>
        </p:txBody>
      </p:sp>
      <p:sp>
        <p:nvSpPr>
          <p:cNvPr id="83977" name="Text Box 39"/>
          <p:cNvSpPr txBox="1">
            <a:spLocks noChangeArrowheads="1"/>
          </p:cNvSpPr>
          <p:nvPr/>
        </p:nvSpPr>
        <p:spPr bwMode="auto">
          <a:xfrm>
            <a:off x="400404" y="1417340"/>
            <a:ext cx="3638196" cy="4103688"/>
          </a:xfrm>
          <a:prstGeom prst="rect">
            <a:avLst/>
          </a:prstGeom>
          <a:noFill/>
          <a:ln w="9525">
            <a:noFill/>
            <a:miter lim="800000"/>
            <a:headEnd/>
            <a:tailEnd/>
          </a:ln>
        </p:spPr>
        <p:txBody>
          <a:bodyPr wrap="square">
            <a:spAutoFit/>
          </a:bodyPr>
          <a:lstStyle/>
          <a:p>
            <a:r>
              <a:rPr lang="en-US" sz="1800" dirty="0"/>
              <a:t>From the shape of the stock recruit relationship we can identify some reference points that are helpful for management.</a:t>
            </a:r>
          </a:p>
          <a:p>
            <a:endParaRPr lang="en-US" sz="1800" dirty="0"/>
          </a:p>
          <a:p>
            <a:r>
              <a:rPr lang="en-US" sz="1600" dirty="0"/>
              <a:t>S</a:t>
            </a:r>
            <a:r>
              <a:rPr lang="en-US" sz="1600" baseline="-25000" dirty="0"/>
              <a:t>eq </a:t>
            </a:r>
            <a:r>
              <a:rPr lang="en-US" sz="1600" dirty="0"/>
              <a:t>= equilibrium abundance</a:t>
            </a:r>
          </a:p>
          <a:p>
            <a:endParaRPr lang="en-US" sz="1600" dirty="0"/>
          </a:p>
          <a:p>
            <a:r>
              <a:rPr lang="en-US" sz="1600" dirty="0" err="1"/>
              <a:t>S</a:t>
            </a:r>
            <a:r>
              <a:rPr lang="en-US" sz="1600" baseline="-25000" dirty="0" err="1"/>
              <a:t>max</a:t>
            </a:r>
            <a:r>
              <a:rPr lang="en-US" sz="1600" dirty="0"/>
              <a:t> = escapement associated with maximum recruitment</a:t>
            </a:r>
          </a:p>
          <a:p>
            <a:endParaRPr lang="en-US" sz="1600" dirty="0"/>
          </a:p>
          <a:p>
            <a:r>
              <a:rPr lang="en-US" sz="1600" dirty="0" err="1"/>
              <a:t>S</a:t>
            </a:r>
            <a:r>
              <a:rPr lang="en-US" sz="1600" baseline="-25000" dirty="0" err="1"/>
              <a:t>msy</a:t>
            </a:r>
            <a:r>
              <a:rPr lang="en-US" sz="1600" dirty="0"/>
              <a:t> = escapement associated with maximum sustained yield</a:t>
            </a:r>
          </a:p>
          <a:p>
            <a:endParaRPr lang="en-US" sz="1600" dirty="0"/>
          </a:p>
          <a:p>
            <a:r>
              <a:rPr lang="en-US" sz="1600" dirty="0" err="1"/>
              <a:t>U</a:t>
            </a:r>
            <a:r>
              <a:rPr lang="en-US" sz="1600" baseline="-25000" dirty="0" err="1"/>
              <a:t>msy</a:t>
            </a:r>
            <a:r>
              <a:rPr lang="en-US" sz="1600" dirty="0"/>
              <a:t> =harvest rate associated with maximum sustained yield</a:t>
            </a:r>
          </a:p>
          <a:p>
            <a:endParaRPr lang="en-US" sz="1600" baseline="-25000" dirty="0"/>
          </a:p>
        </p:txBody>
      </p:sp>
      <p:pic>
        <p:nvPicPr>
          <p:cNvPr id="3" name="Picture 2">
            <a:extLst>
              <a:ext uri="{FF2B5EF4-FFF2-40B4-BE49-F238E27FC236}">
                <a16:creationId xmlns:a16="http://schemas.microsoft.com/office/drawing/2014/main" id="{1E8D3846-C22F-43B2-A5DA-BE2B713DD4FF}"/>
              </a:ext>
            </a:extLst>
          </p:cNvPr>
          <p:cNvPicPr>
            <a:picLocks noChangeAspect="1"/>
          </p:cNvPicPr>
          <p:nvPr/>
        </p:nvPicPr>
        <p:blipFill>
          <a:blip r:embed="rId3"/>
          <a:stretch>
            <a:fillRect/>
          </a:stretch>
        </p:blipFill>
        <p:spPr>
          <a:xfrm>
            <a:off x="4191000" y="1348509"/>
            <a:ext cx="4876800" cy="4876800"/>
          </a:xfrm>
          <a:prstGeom prst="rect">
            <a:avLst/>
          </a:prstGeom>
        </p:spPr>
      </p:pic>
    </p:spTree>
    <p:extLst>
      <p:ext uri="{BB962C8B-B14F-4D97-AF65-F5344CB8AC3E}">
        <p14:creationId xmlns:p14="http://schemas.microsoft.com/office/powerpoint/2010/main" val="942019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3"/>
          <p:cNvSpPr>
            <a:spLocks noGrp="1"/>
          </p:cNvSpPr>
          <p:nvPr>
            <p:ph type="ftr" sz="quarter" idx="11"/>
          </p:nvPr>
        </p:nvSpPr>
        <p:spPr>
          <a:noFill/>
        </p:spPr>
        <p:txBody>
          <a:bodyPr/>
          <a:lstStyle/>
          <a:p>
            <a:r>
              <a:rPr lang="en-US" dirty="0"/>
              <a:t>Theory – Biological Reference Points</a:t>
            </a:r>
          </a:p>
        </p:txBody>
      </p:sp>
      <p:sp>
        <p:nvSpPr>
          <p:cNvPr id="83971" name="Slide Number Placeholder 4"/>
          <p:cNvSpPr>
            <a:spLocks noGrp="1"/>
          </p:cNvSpPr>
          <p:nvPr>
            <p:ph type="sldNum" sz="quarter" idx="12"/>
          </p:nvPr>
        </p:nvSpPr>
        <p:spPr>
          <a:noFill/>
        </p:spPr>
        <p:txBody>
          <a:bodyPr/>
          <a:lstStyle/>
          <a:p>
            <a:fld id="{B891B6DA-8143-45B3-950D-BEDC6F273096}" type="slidenum">
              <a:rPr lang="en-US" smtClean="0"/>
              <a:pPr/>
              <a:t>13</a:t>
            </a:fld>
            <a:endParaRPr lang="en-US"/>
          </a:p>
        </p:txBody>
      </p:sp>
      <p:sp>
        <p:nvSpPr>
          <p:cNvPr id="83975" name="Text Box 36"/>
          <p:cNvSpPr txBox="1">
            <a:spLocks noChangeArrowheads="1"/>
          </p:cNvSpPr>
          <p:nvPr/>
        </p:nvSpPr>
        <p:spPr bwMode="auto">
          <a:xfrm>
            <a:off x="615950" y="482600"/>
            <a:ext cx="4201022" cy="461665"/>
          </a:xfrm>
          <a:prstGeom prst="rect">
            <a:avLst/>
          </a:prstGeom>
          <a:noFill/>
          <a:ln w="9525">
            <a:noFill/>
            <a:miter lim="800000"/>
            <a:headEnd/>
            <a:tailEnd/>
          </a:ln>
        </p:spPr>
        <p:txBody>
          <a:bodyPr wrap="none">
            <a:spAutoFit/>
          </a:bodyPr>
          <a:lstStyle/>
          <a:p>
            <a:r>
              <a:rPr lang="en-US" b="1" dirty="0"/>
              <a:t>Biological Reference Points (2)</a:t>
            </a:r>
          </a:p>
        </p:txBody>
      </p:sp>
      <p:sp>
        <p:nvSpPr>
          <p:cNvPr id="83976" name="Line 37"/>
          <p:cNvSpPr>
            <a:spLocks noChangeShapeType="1"/>
          </p:cNvSpPr>
          <p:nvPr/>
        </p:nvSpPr>
        <p:spPr bwMode="auto">
          <a:xfrm>
            <a:off x="685800" y="1295400"/>
            <a:ext cx="8001000" cy="0"/>
          </a:xfrm>
          <a:prstGeom prst="line">
            <a:avLst/>
          </a:prstGeom>
          <a:noFill/>
          <a:ln w="9525">
            <a:solidFill>
              <a:schemeClr val="tx1"/>
            </a:solidFill>
            <a:round/>
            <a:headEnd/>
            <a:tailEnd/>
          </a:ln>
        </p:spPr>
        <p:txBody>
          <a:bodyPr/>
          <a:lstStyle/>
          <a:p>
            <a:endParaRPr lang="en-US"/>
          </a:p>
        </p:txBody>
      </p:sp>
      <p:sp>
        <p:nvSpPr>
          <p:cNvPr id="83977" name="Text Box 39"/>
          <p:cNvSpPr txBox="1">
            <a:spLocks noChangeArrowheads="1"/>
          </p:cNvSpPr>
          <p:nvPr/>
        </p:nvSpPr>
        <p:spPr bwMode="auto">
          <a:xfrm>
            <a:off x="400404" y="1417340"/>
            <a:ext cx="3771192" cy="3139321"/>
          </a:xfrm>
          <a:prstGeom prst="rect">
            <a:avLst/>
          </a:prstGeom>
          <a:noFill/>
          <a:ln w="9525">
            <a:noFill/>
            <a:miter lim="800000"/>
            <a:headEnd/>
            <a:tailEnd/>
          </a:ln>
        </p:spPr>
        <p:txBody>
          <a:bodyPr wrap="square">
            <a:spAutoFit/>
          </a:bodyPr>
          <a:lstStyle/>
          <a:p>
            <a:r>
              <a:rPr lang="en-US" sz="1800" dirty="0"/>
              <a:t>To set a goal around a biological reference point we need to decide on an acceptable level of performance relative to the reference (Typically some large multiple of maximum sustained yield). </a:t>
            </a:r>
          </a:p>
          <a:p>
            <a:endParaRPr lang="en-US" sz="1800" dirty="0"/>
          </a:p>
          <a:p>
            <a:r>
              <a:rPr lang="en-US" sz="1800" dirty="0"/>
              <a:t>High performance requirements are associated with narrower goals, lower performance requirements are associated with wider goals. </a:t>
            </a:r>
          </a:p>
        </p:txBody>
      </p:sp>
      <p:pic>
        <p:nvPicPr>
          <p:cNvPr id="444418" name="Picture 2">
            <a:extLst>
              <a:ext uri="{FF2B5EF4-FFF2-40B4-BE49-F238E27FC236}">
                <a16:creationId xmlns:a16="http://schemas.microsoft.com/office/drawing/2014/main" id="{06F175DE-EE9E-485B-BCDB-F06CD53FE1E8}"/>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171596" y="1316299"/>
            <a:ext cx="4972404" cy="497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244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2"/>
          <p:cNvSpPr>
            <a:spLocks noGrp="1"/>
          </p:cNvSpPr>
          <p:nvPr>
            <p:ph type="ftr" sz="quarter" idx="11"/>
          </p:nvPr>
        </p:nvSpPr>
        <p:spPr>
          <a:noFill/>
        </p:spPr>
        <p:txBody>
          <a:bodyPr/>
          <a:lstStyle/>
          <a:p>
            <a:r>
              <a:rPr lang="en-US" dirty="0"/>
              <a:t>Theory - Two-parameter Models</a:t>
            </a:r>
          </a:p>
        </p:txBody>
      </p:sp>
      <p:sp>
        <p:nvSpPr>
          <p:cNvPr id="80899" name="Slide Number Placeholder 3"/>
          <p:cNvSpPr>
            <a:spLocks noGrp="1"/>
          </p:cNvSpPr>
          <p:nvPr>
            <p:ph type="sldNum" sz="quarter" idx="12"/>
          </p:nvPr>
        </p:nvSpPr>
        <p:spPr>
          <a:noFill/>
        </p:spPr>
        <p:txBody>
          <a:bodyPr/>
          <a:lstStyle/>
          <a:p>
            <a:fld id="{6B1FF5C7-4214-4AA2-97DE-8B595B93B154}" type="slidenum">
              <a:rPr lang="en-US" smtClean="0"/>
              <a:pPr/>
              <a:t>14</a:t>
            </a:fld>
            <a:endParaRPr lang="en-US"/>
          </a:p>
        </p:txBody>
      </p:sp>
      <p:sp>
        <p:nvSpPr>
          <p:cNvPr id="75780" name="Text Box 4"/>
          <p:cNvSpPr txBox="1">
            <a:spLocks noChangeArrowheads="1"/>
          </p:cNvSpPr>
          <p:nvPr/>
        </p:nvSpPr>
        <p:spPr bwMode="auto">
          <a:xfrm>
            <a:off x="914400" y="457200"/>
            <a:ext cx="4789773" cy="461665"/>
          </a:xfrm>
          <a:prstGeom prst="rect">
            <a:avLst/>
          </a:prstGeom>
          <a:noFill/>
          <a:ln w="9525">
            <a:noFill/>
            <a:miter lim="800000"/>
            <a:headEnd/>
            <a:tailEnd/>
          </a:ln>
          <a:effectLst/>
        </p:spPr>
        <p:txBody>
          <a:bodyPr wrap="none">
            <a:spAutoFit/>
          </a:bodyPr>
          <a:lstStyle/>
          <a:p>
            <a:pPr>
              <a:defRPr/>
            </a:pPr>
            <a:r>
              <a:rPr lang="en-US" b="1" dirty="0">
                <a:effectLst>
                  <a:outerShdw blurRad="38100" dist="38100" dir="2700000" algn="tl">
                    <a:srgbClr val="C0C0C0"/>
                  </a:outerShdw>
                </a:effectLst>
              </a:rPr>
              <a:t>Two Parameter Production Models</a:t>
            </a:r>
          </a:p>
        </p:txBody>
      </p:sp>
      <p:sp>
        <p:nvSpPr>
          <p:cNvPr id="80901" name="Line 5"/>
          <p:cNvSpPr>
            <a:spLocks noChangeShapeType="1"/>
          </p:cNvSpPr>
          <p:nvPr/>
        </p:nvSpPr>
        <p:spPr bwMode="auto">
          <a:xfrm>
            <a:off x="990600" y="1219200"/>
            <a:ext cx="7239000" cy="0"/>
          </a:xfrm>
          <a:prstGeom prst="line">
            <a:avLst/>
          </a:prstGeom>
          <a:noFill/>
          <a:ln w="9525">
            <a:solidFill>
              <a:schemeClr val="tx1"/>
            </a:solidFill>
            <a:round/>
            <a:headEnd/>
            <a:tailEnd/>
          </a:ln>
        </p:spPr>
        <p:txBody>
          <a:bodyPr/>
          <a:lstStyle/>
          <a:p>
            <a:endParaRPr lang="en-US"/>
          </a:p>
        </p:txBody>
      </p:sp>
      <p:sp>
        <p:nvSpPr>
          <p:cNvPr id="75782" name="Text Box 6"/>
          <p:cNvSpPr txBox="1">
            <a:spLocks noChangeArrowheads="1"/>
          </p:cNvSpPr>
          <p:nvPr/>
        </p:nvSpPr>
        <p:spPr bwMode="auto">
          <a:xfrm>
            <a:off x="762000" y="1447800"/>
            <a:ext cx="7791450" cy="1371600"/>
          </a:xfrm>
          <a:prstGeom prst="rect">
            <a:avLst/>
          </a:prstGeom>
          <a:noFill/>
          <a:ln w="9525">
            <a:noFill/>
            <a:miter lim="800000"/>
            <a:headEnd/>
            <a:tailEnd/>
          </a:ln>
          <a:effectLst/>
        </p:spPr>
        <p:txBody>
          <a:bodyPr wrap="none">
            <a:spAutoFit/>
          </a:bodyPr>
          <a:lstStyle/>
          <a:p>
            <a:pPr>
              <a:defRPr/>
            </a:pPr>
            <a:r>
              <a:rPr lang="en-US" sz="2000" dirty="0"/>
              <a:t> R = S </a:t>
            </a:r>
            <a:r>
              <a:rPr lang="en-US" sz="2000" dirty="0">
                <a:sym typeface="Symbol" pitchFamily="18" charset="2"/>
              </a:rPr>
              <a:t> </a:t>
            </a:r>
            <a:r>
              <a:rPr lang="en-US" sz="2000" dirty="0">
                <a:solidFill>
                  <a:srgbClr val="009900"/>
                </a:solidFill>
                <a:effectLst>
                  <a:outerShdw blurRad="38100" dist="38100" dir="2700000" algn="tl">
                    <a:srgbClr val="C0C0C0"/>
                  </a:outerShdw>
                </a:effectLst>
                <a:sym typeface="Symbol" pitchFamily="18" charset="2"/>
              </a:rPr>
              <a:t>(</a:t>
            </a:r>
            <a:r>
              <a:rPr lang="en-US" sz="2000" b="1" dirty="0">
                <a:solidFill>
                  <a:srgbClr val="009900"/>
                </a:solidFill>
                <a:effectLst>
                  <a:outerShdw blurRad="38100" dist="38100" dir="2700000" algn="tl">
                    <a:srgbClr val="C0C0C0"/>
                  </a:outerShdw>
                </a:effectLst>
                <a:sym typeface="Symbol" pitchFamily="18" charset="2"/>
              </a:rPr>
              <a:t>average per-adult generation of ova</a:t>
            </a:r>
            <a:r>
              <a:rPr lang="en-US" sz="2000" dirty="0">
                <a:solidFill>
                  <a:srgbClr val="009900"/>
                </a:solidFill>
                <a:effectLst>
                  <a:outerShdw blurRad="38100" dist="38100" dir="2700000" algn="tl">
                    <a:srgbClr val="C0C0C0"/>
                  </a:outerShdw>
                </a:effectLst>
                <a:sym typeface="Symbol" pitchFamily="18" charset="2"/>
              </a:rPr>
              <a:t>)</a:t>
            </a:r>
            <a:r>
              <a:rPr lang="en-US" sz="2000" dirty="0">
                <a:solidFill>
                  <a:srgbClr val="009900"/>
                </a:solidFill>
                <a:sym typeface="Symbol" pitchFamily="18" charset="2"/>
              </a:rPr>
              <a:t> </a:t>
            </a:r>
            <a:r>
              <a:rPr lang="en-US" sz="2000" b="1" dirty="0">
                <a:solidFill>
                  <a:srgbClr val="009900"/>
                </a:solidFill>
                <a:effectLst>
                  <a:outerShdw blurRad="38100" dist="38100" dir="2700000" algn="tl">
                    <a:srgbClr val="C0C0C0"/>
                  </a:outerShdw>
                </a:effectLst>
                <a:sym typeface="Symbol" pitchFamily="18" charset="2"/>
              </a:rPr>
              <a:t></a:t>
            </a:r>
          </a:p>
          <a:p>
            <a:pPr>
              <a:defRPr/>
            </a:pPr>
            <a:r>
              <a:rPr lang="en-US" sz="2000" b="1" dirty="0">
                <a:solidFill>
                  <a:srgbClr val="009900"/>
                </a:solidFill>
                <a:effectLst>
                  <a:outerShdw blurRad="38100" dist="38100" dir="2700000" algn="tl">
                    <a:srgbClr val="C0C0C0"/>
                  </a:outerShdw>
                </a:effectLst>
                <a:sym typeface="Symbol" pitchFamily="18" charset="2"/>
              </a:rPr>
              <a:t>                                     (average survival rate of ova to adult)</a:t>
            </a:r>
            <a:r>
              <a:rPr lang="en-US" sz="2000" dirty="0">
                <a:sym typeface="Symbol" pitchFamily="18" charset="2"/>
              </a:rPr>
              <a:t> </a:t>
            </a:r>
            <a:r>
              <a:rPr lang="en-US" dirty="0">
                <a:sym typeface="Symbol" pitchFamily="18" charset="2"/>
              </a:rPr>
              <a:t></a:t>
            </a:r>
          </a:p>
          <a:p>
            <a:pPr>
              <a:defRPr/>
            </a:pPr>
            <a:r>
              <a:rPr lang="en-US" sz="2000" dirty="0">
                <a:solidFill>
                  <a:srgbClr val="FF0066"/>
                </a:solidFill>
                <a:effectLst>
                  <a:outerShdw blurRad="38100" dist="38100" dir="2700000" algn="tl">
                    <a:srgbClr val="C0C0C0"/>
                  </a:outerShdw>
                </a:effectLst>
                <a:sym typeface="Symbol" pitchFamily="18" charset="2"/>
              </a:rPr>
              <a:t>                                                                     </a:t>
            </a:r>
            <a:r>
              <a:rPr lang="en-US" sz="2000" b="1" dirty="0">
                <a:solidFill>
                  <a:srgbClr val="FF0066"/>
                </a:solidFill>
                <a:effectLst>
                  <a:outerShdw blurRad="38100" dist="38100" dir="2700000" algn="tl">
                    <a:srgbClr val="C0C0C0"/>
                  </a:outerShdw>
                </a:effectLst>
                <a:sym typeface="Symbol" pitchFamily="18" charset="2"/>
              </a:rPr>
              <a:t>(discount due to competition)</a:t>
            </a:r>
            <a:r>
              <a:rPr lang="en-US" sz="2000" dirty="0">
                <a:solidFill>
                  <a:srgbClr val="FF0066"/>
                </a:solidFill>
                <a:sym typeface="Symbol" pitchFamily="18" charset="2"/>
              </a:rPr>
              <a:t> </a:t>
            </a:r>
          </a:p>
          <a:p>
            <a:pPr>
              <a:defRPr/>
            </a:pPr>
            <a:r>
              <a:rPr lang="en-US" sz="2000" dirty="0"/>
              <a:t>                                            </a:t>
            </a:r>
          </a:p>
        </p:txBody>
      </p:sp>
      <mc:AlternateContent xmlns:mc="http://schemas.openxmlformats.org/markup-compatibility/2006" xmlns:a14="http://schemas.microsoft.com/office/drawing/2010/main">
        <mc:Choice Requires="a14">
          <p:sp>
            <p:nvSpPr>
              <p:cNvPr id="75785" name="Text Box 9"/>
              <p:cNvSpPr txBox="1">
                <a:spLocks noChangeArrowheads="1"/>
              </p:cNvSpPr>
              <p:nvPr/>
            </p:nvSpPr>
            <p:spPr bwMode="auto">
              <a:xfrm>
                <a:off x="3097632" y="2601394"/>
                <a:ext cx="2083968" cy="461665"/>
              </a:xfrm>
              <a:prstGeom prst="rect">
                <a:avLst/>
              </a:prstGeom>
              <a:noFill/>
              <a:ln w="9525">
                <a:noFill/>
                <a:miter lim="800000"/>
                <a:headEnd/>
                <a:tailEnd/>
              </a:ln>
              <a:effectLst/>
            </p:spPr>
            <p:txBody>
              <a:bodyPr wrap="none">
                <a:spAutoFit/>
              </a:bodyPr>
              <a:lstStyle/>
              <a:p>
                <a:pPr>
                  <a:defRPr/>
                </a:pPr>
                <a:r>
                  <a:rPr lang="en-US" sz="2000" dirty="0"/>
                  <a:t>R = S </a:t>
                </a:r>
                <a:r>
                  <a:rPr lang="en-US" sz="2000" dirty="0">
                    <a:sym typeface="Symbol" pitchFamily="18" charset="2"/>
                  </a:rPr>
                  <a:t> </a:t>
                </a:r>
                <a:r>
                  <a:rPr lang="en-US" sz="2000" dirty="0">
                    <a:solidFill>
                      <a:srgbClr val="009900"/>
                    </a:solidFill>
                    <a:effectLst>
                      <a:outerShdw blurRad="38100" dist="38100" dir="2700000" algn="tl">
                        <a:srgbClr val="C0C0C0"/>
                      </a:outerShdw>
                    </a:effectLst>
                    <a:sym typeface="Symbol" pitchFamily="18" charset="2"/>
                  </a:rPr>
                  <a:t></a:t>
                </a:r>
                <a:r>
                  <a:rPr lang="en-US" sz="2000" dirty="0">
                    <a:solidFill>
                      <a:srgbClr val="009900"/>
                    </a:solidFill>
                    <a:sym typeface="Symbol" pitchFamily="18" charset="2"/>
                  </a:rPr>
                  <a:t> </a:t>
                </a:r>
                <a:r>
                  <a:rPr lang="en-US" sz="2000" dirty="0">
                    <a:sym typeface="Symbol" pitchFamily="18" charset="2"/>
                  </a:rPr>
                  <a:t> </a:t>
                </a:r>
                <a:r>
                  <a:rPr lang="en-US" i="1" dirty="0">
                    <a:solidFill>
                      <a:srgbClr val="FF0066"/>
                    </a:solidFill>
                    <a:sym typeface="Symbol" pitchFamily="18" charset="2"/>
                  </a:rPr>
                  <a:t>f</a:t>
                </a:r>
                <a:r>
                  <a:rPr lang="en-US" sz="2000" dirty="0">
                    <a:solidFill>
                      <a:srgbClr val="FF0066"/>
                    </a:solidFill>
                    <a:sym typeface="Symbol" pitchFamily="18" charset="2"/>
                  </a:rPr>
                  <a:t>(S|</a:t>
                </a:r>
                <a14:m>
                  <m:oMath xmlns:m="http://schemas.openxmlformats.org/officeDocument/2006/math">
                    <m:r>
                      <a:rPr lang="en-US" sz="2000" i="1" smtClean="0">
                        <a:solidFill>
                          <a:srgbClr val="FF0066"/>
                        </a:solidFill>
                        <a:latin typeface="Cambria Math" panose="02040503050406030204" pitchFamily="18" charset="0"/>
                      </a:rPr>
                      <m:t>𝛽</m:t>
                    </m:r>
                  </m:oMath>
                </a14:m>
                <a:r>
                  <a:rPr lang="en-US" sz="2000" dirty="0">
                    <a:solidFill>
                      <a:srgbClr val="FF0066"/>
                    </a:solidFill>
                    <a:sym typeface="Symbol" pitchFamily="18" charset="2"/>
                  </a:rPr>
                  <a:t>)</a:t>
                </a:r>
              </a:p>
            </p:txBody>
          </p:sp>
        </mc:Choice>
        <mc:Fallback xmlns="">
          <p:sp>
            <p:nvSpPr>
              <p:cNvPr id="75785" name="Text Box 9"/>
              <p:cNvSpPr txBox="1">
                <a:spLocks noRot="1" noChangeAspect="1" noMove="1" noResize="1" noEditPoints="1" noAdjustHandles="1" noChangeArrowheads="1" noChangeShapeType="1" noTextEdit="1"/>
              </p:cNvSpPr>
              <p:nvPr/>
            </p:nvSpPr>
            <p:spPr bwMode="auto">
              <a:xfrm>
                <a:off x="3097632" y="2601394"/>
                <a:ext cx="2083968" cy="461665"/>
              </a:xfrm>
              <a:prstGeom prst="rect">
                <a:avLst/>
              </a:prstGeom>
              <a:blipFill>
                <a:blip r:embed="rId3"/>
                <a:stretch>
                  <a:fillRect l="-2924" t="-10667" r="-2632" b="-30667"/>
                </a:stretch>
              </a:blipFill>
              <a:ln w="9525">
                <a:noFill/>
                <a:miter lim="800000"/>
                <a:headEnd/>
                <a:tailEnd/>
              </a:ln>
              <a:effectLst/>
            </p:spPr>
            <p:txBody>
              <a:bodyPr/>
              <a:lstStyle/>
              <a:p>
                <a:r>
                  <a:rPr lang="en-US">
                    <a:noFill/>
                  </a:rPr>
                  <a:t> </a:t>
                </a:r>
              </a:p>
            </p:txBody>
          </p:sp>
        </mc:Fallback>
      </mc:AlternateContent>
      <p:sp>
        <p:nvSpPr>
          <p:cNvPr id="80904" name="Line 14"/>
          <p:cNvSpPr>
            <a:spLocks noChangeShapeType="1"/>
          </p:cNvSpPr>
          <p:nvPr/>
        </p:nvSpPr>
        <p:spPr bwMode="auto">
          <a:xfrm>
            <a:off x="3733800" y="2209800"/>
            <a:ext cx="304800" cy="457200"/>
          </a:xfrm>
          <a:prstGeom prst="line">
            <a:avLst/>
          </a:prstGeom>
          <a:noFill/>
          <a:ln w="9525">
            <a:solidFill>
              <a:srgbClr val="009900"/>
            </a:solidFill>
            <a:round/>
            <a:headEnd/>
            <a:tailEnd type="triangle" w="med" len="med"/>
          </a:ln>
        </p:spPr>
        <p:txBody>
          <a:bodyPr/>
          <a:lstStyle/>
          <a:p>
            <a:endParaRPr lang="en-US"/>
          </a:p>
        </p:txBody>
      </p:sp>
      <p:sp>
        <p:nvSpPr>
          <p:cNvPr id="80905" name="Line 15"/>
          <p:cNvSpPr>
            <a:spLocks noChangeShapeType="1"/>
          </p:cNvSpPr>
          <p:nvPr/>
        </p:nvSpPr>
        <p:spPr bwMode="auto">
          <a:xfrm flipH="1">
            <a:off x="4800600" y="2438400"/>
            <a:ext cx="381000" cy="228600"/>
          </a:xfrm>
          <a:prstGeom prst="line">
            <a:avLst/>
          </a:prstGeom>
          <a:noFill/>
          <a:ln w="9525">
            <a:solidFill>
              <a:srgbClr val="FF0066"/>
            </a:solidFill>
            <a:round/>
            <a:headEnd/>
            <a:tailEnd type="triangle" w="med" len="med"/>
          </a:ln>
        </p:spPr>
        <p:txBody>
          <a:bodyPr/>
          <a:lstStyle/>
          <a:p>
            <a:endParaRPr lang="en-US"/>
          </a:p>
        </p:txBody>
      </p:sp>
      <p:sp>
        <p:nvSpPr>
          <p:cNvPr id="75793" name="Text Box 17"/>
          <p:cNvSpPr txBox="1">
            <a:spLocks noChangeArrowheads="1"/>
          </p:cNvSpPr>
          <p:nvPr/>
        </p:nvSpPr>
        <p:spPr bwMode="auto">
          <a:xfrm>
            <a:off x="255814" y="3369765"/>
            <a:ext cx="4800600" cy="923330"/>
          </a:xfrm>
          <a:prstGeom prst="rect">
            <a:avLst/>
          </a:prstGeom>
          <a:noFill/>
          <a:ln w="9525">
            <a:noFill/>
            <a:miter lim="800000"/>
            <a:headEnd/>
            <a:tailEnd/>
          </a:ln>
          <a:effectLst/>
        </p:spPr>
        <p:txBody>
          <a:bodyPr>
            <a:spAutoFit/>
          </a:bodyPr>
          <a:lstStyle/>
          <a:p>
            <a:pPr>
              <a:defRPr/>
            </a:pPr>
            <a:r>
              <a:rPr lang="en-US" sz="1800" b="1" dirty="0">
                <a:solidFill>
                  <a:srgbClr val="009900"/>
                </a:solidFill>
                <a:effectLst>
                  <a:outerShdw blurRad="38100" dist="38100" dir="2700000" algn="tl">
                    <a:srgbClr val="C0C0C0"/>
                  </a:outerShdw>
                </a:effectLst>
              </a:rPr>
              <a:t>Parameter (</a:t>
            </a:r>
            <a:r>
              <a:rPr lang="en-US" sz="1800" b="1" dirty="0">
                <a:solidFill>
                  <a:srgbClr val="009900"/>
                </a:solidFill>
                <a:effectLst>
                  <a:outerShdw blurRad="38100" dist="38100" dir="2700000" algn="tl">
                    <a:srgbClr val="C0C0C0"/>
                  </a:outerShdw>
                </a:effectLst>
                <a:sym typeface="Symbol" pitchFamily="18" charset="2"/>
              </a:rPr>
              <a:t></a:t>
            </a:r>
            <a:r>
              <a:rPr lang="en-US" sz="1800" b="1" dirty="0">
                <a:solidFill>
                  <a:srgbClr val="009900"/>
                </a:solidFill>
                <a:effectLst>
                  <a:outerShdw blurRad="38100" dist="38100" dir="2700000" algn="tl">
                    <a:srgbClr val="C0C0C0"/>
                  </a:outerShdw>
                </a:effectLst>
              </a:rPr>
              <a:t>) </a:t>
            </a:r>
            <a:r>
              <a:rPr lang="en-US" sz="1800" dirty="0"/>
              <a:t>is the expected productivity as abundance of </a:t>
            </a:r>
            <a:r>
              <a:rPr lang="en-US" sz="1800" dirty="0" err="1"/>
              <a:t>spawners</a:t>
            </a:r>
            <a:r>
              <a:rPr lang="en-US" sz="1800" dirty="0"/>
              <a:t> nears zero (often considered to be </a:t>
            </a:r>
            <a:r>
              <a:rPr lang="en-US" sz="1800" b="1" u="sng" dirty="0">
                <a:solidFill>
                  <a:schemeClr val="accent2"/>
                </a:solidFill>
                <a:effectLst>
                  <a:outerShdw blurRad="38100" dist="38100" dir="2700000" algn="tl">
                    <a:srgbClr val="C0C0C0"/>
                  </a:outerShdw>
                </a:effectLst>
              </a:rPr>
              <a:t>species and regionally specific</a:t>
            </a:r>
            <a:r>
              <a:rPr lang="en-US" sz="1800" dirty="0"/>
              <a:t>).</a:t>
            </a:r>
          </a:p>
        </p:txBody>
      </p:sp>
      <mc:AlternateContent xmlns:mc="http://schemas.openxmlformats.org/markup-compatibility/2006" xmlns:a14="http://schemas.microsoft.com/office/drawing/2010/main">
        <mc:Choice Requires="a14">
          <p:sp>
            <p:nvSpPr>
              <p:cNvPr id="75794" name="Text Box 18"/>
              <p:cNvSpPr txBox="1">
                <a:spLocks noChangeArrowheads="1"/>
              </p:cNvSpPr>
              <p:nvPr/>
            </p:nvSpPr>
            <p:spPr bwMode="auto">
              <a:xfrm>
                <a:off x="228600" y="4876800"/>
                <a:ext cx="4572000" cy="1477328"/>
              </a:xfrm>
              <a:prstGeom prst="rect">
                <a:avLst/>
              </a:prstGeom>
              <a:noFill/>
              <a:ln w="9525">
                <a:noFill/>
                <a:miter lim="800000"/>
                <a:headEnd/>
                <a:tailEnd/>
              </a:ln>
              <a:effectLst/>
            </p:spPr>
            <p:txBody>
              <a:bodyPr>
                <a:spAutoFit/>
              </a:bodyPr>
              <a:lstStyle/>
              <a:p>
                <a:pPr>
                  <a:defRPr/>
                </a:pPr>
                <a:r>
                  <a:rPr lang="en-US" sz="1800" b="1" dirty="0">
                    <a:solidFill>
                      <a:srgbClr val="FF0066"/>
                    </a:solidFill>
                    <a:effectLst>
                      <a:outerShdw blurRad="38100" dist="38100" dir="2700000" algn="tl">
                        <a:srgbClr val="C0C0C0"/>
                      </a:outerShdw>
                    </a:effectLst>
                  </a:rPr>
                  <a:t>Parameter (</a:t>
                </a:r>
                <a14:m>
                  <m:oMath xmlns:m="http://schemas.openxmlformats.org/officeDocument/2006/math">
                    <m:r>
                      <a:rPr lang="en-US" sz="1800" i="1">
                        <a:solidFill>
                          <a:srgbClr val="FF0066"/>
                        </a:solidFill>
                        <a:latin typeface="Cambria Math" panose="02040503050406030204" pitchFamily="18" charset="0"/>
                      </a:rPr>
                      <m:t>𝛽</m:t>
                    </m:r>
                  </m:oMath>
                </a14:m>
                <a:r>
                  <a:rPr lang="en-US" sz="1800" b="1" dirty="0">
                    <a:solidFill>
                      <a:srgbClr val="FF0066"/>
                    </a:solidFill>
                    <a:effectLst>
                      <a:outerShdw blurRad="38100" dist="38100" dir="2700000" algn="tl">
                        <a:srgbClr val="C0C0C0"/>
                      </a:outerShdw>
                    </a:effectLst>
                  </a:rPr>
                  <a:t>)</a:t>
                </a:r>
                <a:r>
                  <a:rPr lang="en-US" sz="1800" dirty="0"/>
                  <a:t> controls density dependence, i.e. the relationship between </a:t>
                </a:r>
                <a:r>
                  <a:rPr lang="en-US" sz="1800" dirty="0" err="1"/>
                  <a:t>spawners</a:t>
                </a:r>
                <a:r>
                  <a:rPr lang="en-US" sz="1800" dirty="0"/>
                  <a:t> and subsequent recruits as spawning abundance increases (often considered to be </a:t>
                </a:r>
                <a:r>
                  <a:rPr lang="en-US" sz="1800" b="1" u="sng" dirty="0">
                    <a:solidFill>
                      <a:schemeClr val="accent2"/>
                    </a:solidFill>
                    <a:effectLst>
                      <a:outerShdw blurRad="38100" dist="38100" dir="2700000" algn="tl">
                        <a:srgbClr val="C0C0C0"/>
                      </a:outerShdw>
                    </a:effectLst>
                  </a:rPr>
                  <a:t>watershed specific</a:t>
                </a:r>
                <a:r>
                  <a:rPr lang="en-US" sz="1800" dirty="0"/>
                  <a:t>).	</a:t>
                </a:r>
              </a:p>
            </p:txBody>
          </p:sp>
        </mc:Choice>
        <mc:Fallback xmlns="">
          <p:sp>
            <p:nvSpPr>
              <p:cNvPr id="75794" name="Text Box 18"/>
              <p:cNvSpPr txBox="1">
                <a:spLocks noRot="1" noChangeAspect="1" noMove="1" noResize="1" noEditPoints="1" noAdjustHandles="1" noChangeArrowheads="1" noChangeShapeType="1" noTextEdit="1"/>
              </p:cNvSpPr>
              <p:nvPr/>
            </p:nvSpPr>
            <p:spPr bwMode="auto">
              <a:xfrm>
                <a:off x="228600" y="4876800"/>
                <a:ext cx="4572000" cy="1477328"/>
              </a:xfrm>
              <a:prstGeom prst="rect">
                <a:avLst/>
              </a:prstGeom>
              <a:blipFill>
                <a:blip r:embed="rId4"/>
                <a:stretch>
                  <a:fillRect l="-1333" t="-2479" b="-7438"/>
                </a:stretch>
              </a:blipFill>
              <a:ln w="9525">
                <a:noFill/>
                <a:miter lim="800000"/>
                <a:headEnd/>
                <a:tailEnd/>
              </a:ln>
              <a:effectLst/>
            </p:spPr>
            <p:txBody>
              <a:bodyPr/>
              <a:lstStyle/>
              <a:p>
                <a:r>
                  <a:rPr lang="en-US">
                    <a:noFill/>
                  </a:rPr>
                  <a:t> </a:t>
                </a:r>
              </a:p>
            </p:txBody>
          </p:sp>
        </mc:Fallback>
      </mc:AlternateContent>
      <p:pic>
        <p:nvPicPr>
          <p:cNvPr id="19" name="Picture 18">
            <a:extLst>
              <a:ext uri="{FF2B5EF4-FFF2-40B4-BE49-F238E27FC236}">
                <a16:creationId xmlns:a16="http://schemas.microsoft.com/office/drawing/2014/main" id="{696C965B-A66D-4A02-9F62-0E563ED0410D}"/>
              </a:ext>
            </a:extLst>
          </p:cNvPr>
          <p:cNvPicPr>
            <a:picLocks noChangeAspect="1"/>
          </p:cNvPicPr>
          <p:nvPr/>
        </p:nvPicPr>
        <p:blipFill>
          <a:blip r:embed="rId5"/>
          <a:stretch>
            <a:fillRect/>
          </a:stretch>
        </p:blipFill>
        <p:spPr>
          <a:xfrm>
            <a:off x="5370298" y="2535382"/>
            <a:ext cx="3713017" cy="3713017"/>
          </a:xfrm>
          <a:prstGeom prst="rect">
            <a:avLst/>
          </a:prstGeom>
        </p:spPr>
      </p:pic>
      <p:cxnSp>
        <p:nvCxnSpPr>
          <p:cNvPr id="15" name="Straight Arrow Connector 14">
            <a:extLst>
              <a:ext uri="{FF2B5EF4-FFF2-40B4-BE49-F238E27FC236}">
                <a16:creationId xmlns:a16="http://schemas.microsoft.com/office/drawing/2014/main" id="{31634D35-4258-4545-86DC-BB5A1D5AC024}"/>
              </a:ext>
            </a:extLst>
          </p:cNvPr>
          <p:cNvCxnSpPr>
            <a:cxnSpLocks/>
          </p:cNvCxnSpPr>
          <p:nvPr/>
        </p:nvCxnSpPr>
        <p:spPr>
          <a:xfrm flipV="1">
            <a:off x="6019800" y="4931894"/>
            <a:ext cx="181239" cy="956612"/>
          </a:xfrm>
          <a:prstGeom prst="straightConnector1">
            <a:avLst/>
          </a:prstGeom>
          <a:ln w="88900">
            <a:solidFill>
              <a:srgbClr val="009900"/>
            </a:solidFill>
            <a:tailEnd type="triangle"/>
          </a:ln>
        </p:spPr>
        <p:style>
          <a:lnRef idx="3">
            <a:schemeClr val="dk1"/>
          </a:lnRef>
          <a:fillRef idx="0">
            <a:schemeClr val="dk1"/>
          </a:fillRef>
          <a:effectRef idx="2">
            <a:schemeClr val="dk1"/>
          </a:effectRef>
          <a:fontRef idx="minor">
            <a:schemeClr val="tx1"/>
          </a:fontRef>
        </p:style>
      </p:cxnSp>
      <p:cxnSp>
        <p:nvCxnSpPr>
          <p:cNvPr id="3" name="Straight Arrow Connector 2">
            <a:extLst>
              <a:ext uri="{FF2B5EF4-FFF2-40B4-BE49-F238E27FC236}">
                <a16:creationId xmlns:a16="http://schemas.microsoft.com/office/drawing/2014/main" id="{C17CA270-9DB5-4347-B10B-014AB2F134F2}"/>
              </a:ext>
            </a:extLst>
          </p:cNvPr>
          <p:cNvCxnSpPr>
            <a:cxnSpLocks/>
          </p:cNvCxnSpPr>
          <p:nvPr/>
        </p:nvCxnSpPr>
        <p:spPr>
          <a:xfrm>
            <a:off x="6093006" y="4006611"/>
            <a:ext cx="460194" cy="295362"/>
          </a:xfrm>
          <a:prstGeom prst="straightConnector1">
            <a:avLst/>
          </a:prstGeom>
          <a:ln w="88900">
            <a:solidFill>
              <a:srgbClr val="FF0066"/>
            </a:solidFill>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C84D4DA5-1341-4E4C-8231-0A744D2F18D2}"/>
              </a:ext>
            </a:extLst>
          </p:cNvPr>
          <p:cNvCxnSpPr>
            <a:cxnSpLocks/>
          </p:cNvCxnSpPr>
          <p:nvPr/>
        </p:nvCxnSpPr>
        <p:spPr>
          <a:xfrm>
            <a:off x="6201039" y="2871276"/>
            <a:ext cx="1702125" cy="1235559"/>
          </a:xfrm>
          <a:prstGeom prst="straightConnector1">
            <a:avLst/>
          </a:prstGeom>
          <a:ln w="88900">
            <a:solidFill>
              <a:srgbClr val="FF0066"/>
            </a:solidFill>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75DD7E74-7F0E-4317-A8E9-A98D619581D8}"/>
              </a:ext>
            </a:extLst>
          </p:cNvPr>
          <p:cNvCxnSpPr>
            <a:cxnSpLocks/>
          </p:cNvCxnSpPr>
          <p:nvPr/>
        </p:nvCxnSpPr>
        <p:spPr>
          <a:xfrm>
            <a:off x="6110419" y="3441885"/>
            <a:ext cx="882940" cy="571778"/>
          </a:xfrm>
          <a:prstGeom prst="straightConnector1">
            <a:avLst/>
          </a:prstGeom>
          <a:ln w="88900">
            <a:solidFill>
              <a:srgbClr val="FF0066"/>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58848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Footer Placeholder 2"/>
          <p:cNvSpPr>
            <a:spLocks noGrp="1"/>
          </p:cNvSpPr>
          <p:nvPr>
            <p:ph type="ftr" sz="quarter" idx="11"/>
          </p:nvPr>
        </p:nvSpPr>
        <p:spPr>
          <a:noFill/>
        </p:spPr>
        <p:txBody>
          <a:bodyPr/>
          <a:lstStyle/>
          <a:p>
            <a:r>
              <a:rPr lang="en-US" dirty="0"/>
              <a:t>Theory - Two-parameter Models</a:t>
            </a:r>
          </a:p>
        </p:txBody>
      </p:sp>
      <p:sp>
        <p:nvSpPr>
          <p:cNvPr id="1030" name="Slide Number Placeholder 3"/>
          <p:cNvSpPr>
            <a:spLocks noGrp="1"/>
          </p:cNvSpPr>
          <p:nvPr>
            <p:ph type="sldNum" sz="quarter" idx="12"/>
          </p:nvPr>
        </p:nvSpPr>
        <p:spPr>
          <a:noFill/>
        </p:spPr>
        <p:txBody>
          <a:bodyPr/>
          <a:lstStyle/>
          <a:p>
            <a:fld id="{2C1C97D0-5CF0-4670-8479-01BF0FFD6604}" type="slidenum">
              <a:rPr lang="en-US" smtClean="0"/>
              <a:pPr/>
              <a:t>15</a:t>
            </a:fld>
            <a:endParaRPr lang="en-US"/>
          </a:p>
        </p:txBody>
      </p:sp>
      <p:sp>
        <p:nvSpPr>
          <p:cNvPr id="1031" name="Text Box 2"/>
          <p:cNvSpPr txBox="1">
            <a:spLocks noChangeArrowheads="1"/>
          </p:cNvSpPr>
          <p:nvPr/>
        </p:nvSpPr>
        <p:spPr bwMode="auto">
          <a:xfrm>
            <a:off x="609600" y="650875"/>
            <a:ext cx="7848600" cy="461665"/>
          </a:xfrm>
          <a:prstGeom prst="rect">
            <a:avLst/>
          </a:prstGeom>
          <a:noFill/>
          <a:ln w="9525">
            <a:noFill/>
            <a:miter lim="800000"/>
            <a:headEnd/>
            <a:tailEnd/>
          </a:ln>
        </p:spPr>
        <p:txBody>
          <a:bodyPr>
            <a:spAutoFit/>
          </a:bodyPr>
          <a:lstStyle/>
          <a:p>
            <a:r>
              <a:rPr lang="en-US" b="1" dirty="0" err="1">
                <a:solidFill>
                  <a:schemeClr val="tx2"/>
                </a:solidFill>
              </a:rPr>
              <a:t>Beverton</a:t>
            </a:r>
            <a:r>
              <a:rPr lang="en-US" b="1" dirty="0">
                <a:solidFill>
                  <a:schemeClr val="tx2"/>
                </a:solidFill>
              </a:rPr>
              <a:t> &amp; Holt’s Model: Strict Compensation</a:t>
            </a:r>
          </a:p>
        </p:txBody>
      </p:sp>
      <p:sp>
        <p:nvSpPr>
          <p:cNvPr id="1032" name="Rectangle 9"/>
          <p:cNvSpPr>
            <a:spLocks noChangeArrowheads="1"/>
          </p:cNvSpPr>
          <p:nvPr/>
        </p:nvSpPr>
        <p:spPr bwMode="auto">
          <a:xfrm>
            <a:off x="4119563" y="3219450"/>
            <a:ext cx="9144000" cy="0"/>
          </a:xfrm>
          <a:prstGeom prst="rect">
            <a:avLst/>
          </a:prstGeom>
          <a:noFill/>
          <a:ln w="9525">
            <a:noFill/>
            <a:miter lim="800000"/>
            <a:headEnd/>
            <a:tailEnd/>
          </a:ln>
        </p:spPr>
        <p:txBody>
          <a:bodyPr>
            <a:spAutoFit/>
          </a:bodyPr>
          <a:lstStyle/>
          <a:p>
            <a:endParaRPr lang="en-US"/>
          </a:p>
        </p:txBody>
      </p:sp>
      <p:sp>
        <p:nvSpPr>
          <p:cNvPr id="1033" name="Rectangle 11"/>
          <p:cNvSpPr>
            <a:spLocks noChangeArrowheads="1"/>
          </p:cNvSpPr>
          <p:nvPr/>
        </p:nvSpPr>
        <p:spPr bwMode="auto">
          <a:xfrm>
            <a:off x="4005263" y="3219450"/>
            <a:ext cx="9144000" cy="0"/>
          </a:xfrm>
          <a:prstGeom prst="rect">
            <a:avLst/>
          </a:prstGeom>
          <a:noFill/>
          <a:ln w="9525">
            <a:noFill/>
            <a:miter lim="800000"/>
            <a:headEnd/>
            <a:tailEnd/>
          </a:ln>
        </p:spPr>
        <p:txBody>
          <a:bodyPr>
            <a:spAutoFit/>
          </a:bodyPr>
          <a:lstStyle/>
          <a:p>
            <a:endParaRPr lang="en-US"/>
          </a:p>
        </p:txBody>
      </p:sp>
      <mc:AlternateContent xmlns:mc="http://schemas.openxmlformats.org/markup-compatibility/2006" xmlns:a14="http://schemas.microsoft.com/office/drawing/2010/main">
        <mc:Choice Requires="a14">
          <p:sp>
            <p:nvSpPr>
              <p:cNvPr id="1026" name="Object 14"/>
              <p:cNvSpPr txBox="1"/>
              <p:nvPr/>
            </p:nvSpPr>
            <p:spPr bwMode="auto">
              <a:xfrm>
                <a:off x="706632" y="1553090"/>
                <a:ext cx="7620000" cy="4238106"/>
              </a:xfrm>
              <a:prstGeom prst="rect">
                <a:avLst/>
              </a:prstGeom>
              <a:noFill/>
            </p:spPr>
            <p:txBody>
              <a:bodyPr>
                <a:normAutofit fontScale="77500" lnSpcReduction="20000"/>
              </a:bodyPr>
              <a:lstStyle/>
              <a:p>
                <a14:m>
                  <m:oMath xmlns:m="http://schemas.openxmlformats.org/officeDocument/2006/math">
                    <m:r>
                      <a:rPr lang="en-US" sz="3600" i="1" smtClean="0">
                        <a:solidFill>
                          <a:srgbClr val="000000"/>
                        </a:solidFill>
                        <a:latin typeface="Cambria Math" panose="02040503050406030204" pitchFamily="18" charset="0"/>
                      </a:rPr>
                      <m:t>𝑅</m:t>
                    </m:r>
                    <m:r>
                      <a:rPr lang="en-US" sz="3600" i="1" smtClean="0">
                        <a:solidFill>
                          <a:srgbClr val="000000"/>
                        </a:solidFill>
                        <a:latin typeface="Cambria Math" panose="02040503050406030204" pitchFamily="18" charset="0"/>
                      </a:rPr>
                      <m:t>=</m:t>
                    </m:r>
                    <m:f>
                      <m:fPr>
                        <m:ctrlPr>
                          <a:rPr lang="en-US" sz="3600" i="1">
                            <a:solidFill>
                              <a:srgbClr val="000000"/>
                            </a:solidFill>
                            <a:latin typeface="Cambria Math" panose="02040503050406030204" pitchFamily="18" charset="0"/>
                          </a:rPr>
                        </m:ctrlPr>
                      </m:fPr>
                      <m:num>
                        <m:r>
                          <a:rPr lang="en-US" sz="3600" i="1">
                            <a:solidFill>
                              <a:srgbClr val="000000"/>
                            </a:solidFill>
                            <a:latin typeface="Cambria Math" panose="02040503050406030204" pitchFamily="18" charset="0"/>
                          </a:rPr>
                          <m:t>𝛼</m:t>
                        </m:r>
                        <m:r>
                          <a:rPr lang="en-US" sz="3600" i="1">
                            <a:solidFill>
                              <a:srgbClr val="000000"/>
                            </a:solidFill>
                            <a:latin typeface="Cambria Math" panose="02040503050406030204" pitchFamily="18" charset="0"/>
                          </a:rPr>
                          <m:t>𝑆</m:t>
                        </m:r>
                      </m:num>
                      <m:den>
                        <m:r>
                          <a:rPr lang="en-US" sz="3600" i="1">
                            <a:solidFill>
                              <a:srgbClr val="000000"/>
                            </a:solidFill>
                            <a:latin typeface="Cambria Math" panose="02040503050406030204" pitchFamily="18" charset="0"/>
                          </a:rPr>
                          <m:t>1+</m:t>
                        </m:r>
                        <m:sSub>
                          <m:sSubPr>
                            <m:ctrlPr>
                              <a:rPr lang="en-US" sz="3600" i="1" smtClean="0">
                                <a:solidFill>
                                  <a:srgbClr val="000000"/>
                                </a:solidFill>
                                <a:latin typeface="Cambria Math" panose="02040503050406030204" pitchFamily="18" charset="0"/>
                              </a:rPr>
                            </m:ctrlPr>
                          </m:sSubPr>
                          <m:e>
                            <m:r>
                              <a:rPr lang="en-US" sz="3600" i="1">
                                <a:solidFill>
                                  <a:srgbClr val="000000"/>
                                </a:solidFill>
                                <a:latin typeface="Cambria Math" panose="02040503050406030204" pitchFamily="18" charset="0"/>
                              </a:rPr>
                              <m:t>𝛽</m:t>
                            </m:r>
                          </m:e>
                          <m:sub>
                            <m:r>
                              <a:rPr lang="en-US" sz="3600" b="0" i="1" smtClean="0">
                                <a:solidFill>
                                  <a:srgbClr val="000000"/>
                                </a:solidFill>
                                <a:latin typeface="Cambria Math" panose="02040503050406030204" pitchFamily="18" charset="0"/>
                              </a:rPr>
                              <m:t>𝐵𝐻</m:t>
                            </m:r>
                          </m:sub>
                        </m:sSub>
                        <m:r>
                          <a:rPr lang="en-US" sz="3600" i="1">
                            <a:solidFill>
                              <a:srgbClr val="000000"/>
                            </a:solidFill>
                            <a:latin typeface="Cambria Math" panose="02040503050406030204" pitchFamily="18" charset="0"/>
                          </a:rPr>
                          <m:t>𝑆</m:t>
                        </m:r>
                      </m:den>
                    </m:f>
                    <m:r>
                      <a:rPr lang="en-US" sz="3600" b="0" i="1" smtClean="0">
                        <a:solidFill>
                          <a:srgbClr val="000000"/>
                        </a:solidFill>
                        <a:latin typeface="Cambria Math" panose="02040503050406030204" pitchFamily="18" charset="0"/>
                      </a:rPr>
                      <m:t>=</m:t>
                    </m:r>
                    <m:r>
                      <a:rPr lang="en-US" sz="3600" i="1" smtClean="0">
                        <a:solidFill>
                          <a:srgbClr val="009900"/>
                        </a:solidFill>
                        <a:latin typeface="Cambria Math" panose="02040503050406030204" pitchFamily="18" charset="0"/>
                      </a:rPr>
                      <m:t>𝛼</m:t>
                    </m:r>
                    <m:r>
                      <a:rPr lang="en-US" sz="3600" i="1">
                        <a:solidFill>
                          <a:schemeClr val="tx1"/>
                        </a:solidFill>
                        <a:latin typeface="Cambria Math" panose="02040503050406030204" pitchFamily="18" charset="0"/>
                      </a:rPr>
                      <m:t>𝑆</m:t>
                    </m:r>
                    <m:sSup>
                      <m:sSupPr>
                        <m:ctrlPr>
                          <a:rPr lang="en-US" sz="3600" i="1" smtClean="0">
                            <a:solidFill>
                              <a:srgbClr val="FF0066"/>
                            </a:solidFill>
                            <a:latin typeface="Cambria Math" panose="02040503050406030204" pitchFamily="18" charset="0"/>
                          </a:rPr>
                        </m:ctrlPr>
                      </m:sSupPr>
                      <m:e>
                        <m:d>
                          <m:dPr>
                            <m:ctrlPr>
                              <a:rPr lang="en-US" sz="3600" i="1" smtClean="0">
                                <a:solidFill>
                                  <a:srgbClr val="FF0066"/>
                                </a:solidFill>
                                <a:latin typeface="Cambria Math" panose="02040503050406030204" pitchFamily="18" charset="0"/>
                              </a:rPr>
                            </m:ctrlPr>
                          </m:dPr>
                          <m:e>
                            <m:r>
                              <a:rPr lang="en-US" sz="3600" i="1">
                                <a:solidFill>
                                  <a:srgbClr val="FF0066"/>
                                </a:solidFill>
                                <a:latin typeface="Cambria Math" panose="02040503050406030204" pitchFamily="18" charset="0"/>
                              </a:rPr>
                              <m:t>1+</m:t>
                            </m:r>
                            <m:sSub>
                              <m:sSubPr>
                                <m:ctrlPr>
                                  <a:rPr lang="en-US" sz="3600" i="1">
                                    <a:solidFill>
                                      <a:srgbClr val="FF0066"/>
                                    </a:solidFill>
                                    <a:latin typeface="Cambria Math" panose="02040503050406030204" pitchFamily="18" charset="0"/>
                                  </a:rPr>
                                </m:ctrlPr>
                              </m:sSubPr>
                              <m:e>
                                <m:r>
                                  <a:rPr lang="en-US" sz="3600" i="1">
                                    <a:solidFill>
                                      <a:srgbClr val="FF0066"/>
                                    </a:solidFill>
                                    <a:latin typeface="Cambria Math" panose="02040503050406030204" pitchFamily="18" charset="0"/>
                                  </a:rPr>
                                  <m:t>𝛽</m:t>
                                </m:r>
                              </m:e>
                              <m:sub>
                                <m:r>
                                  <a:rPr lang="en-US" sz="3600" i="1">
                                    <a:solidFill>
                                      <a:srgbClr val="FF0066"/>
                                    </a:solidFill>
                                    <a:latin typeface="Cambria Math" panose="02040503050406030204" pitchFamily="18" charset="0"/>
                                  </a:rPr>
                                  <m:t>𝐵𝐻</m:t>
                                </m:r>
                              </m:sub>
                            </m:sSub>
                            <m:r>
                              <a:rPr lang="en-US" sz="3600" i="1">
                                <a:solidFill>
                                  <a:srgbClr val="FF0066"/>
                                </a:solidFill>
                                <a:latin typeface="Cambria Math" panose="02040503050406030204" pitchFamily="18" charset="0"/>
                              </a:rPr>
                              <m:t>𝑆</m:t>
                            </m:r>
                          </m:e>
                        </m:d>
                      </m:e>
                      <m:sup>
                        <m:r>
                          <a:rPr lang="en-US" sz="3600" b="0" i="1" smtClean="0">
                            <a:solidFill>
                              <a:srgbClr val="FF0066"/>
                            </a:solidFill>
                            <a:latin typeface="Cambria Math" panose="02040503050406030204" pitchFamily="18" charset="0"/>
                          </a:rPr>
                          <m:t>−1</m:t>
                        </m:r>
                      </m:sup>
                    </m:sSup>
                    <m:r>
                      <a:rPr lang="en-US" sz="3600" b="0" i="0" smtClean="0">
                        <a:solidFill>
                          <a:srgbClr val="000000"/>
                        </a:solidFill>
                        <a:latin typeface="Cambria Math" panose="02040503050406030204" pitchFamily="18" charset="0"/>
                      </a:rPr>
                      <m:t>     </m:t>
                    </m:r>
                  </m:oMath>
                </a14:m>
                <a:r>
                  <a:rPr lang="en-US" sz="2600" dirty="0">
                    <a:latin typeface="+mn-lt"/>
                  </a:rPr>
                  <a:t>for </a:t>
                </a:r>
                <a14:m>
                  <m:oMath xmlns:m="http://schemas.openxmlformats.org/officeDocument/2006/math">
                    <m:r>
                      <a:rPr lang="en-US" sz="2600" i="1">
                        <a:solidFill>
                          <a:srgbClr val="000000"/>
                        </a:solidFill>
                        <a:latin typeface="Cambria Math" panose="02040503050406030204" pitchFamily="18" charset="0"/>
                      </a:rPr>
                      <m:t>𝛼</m:t>
                    </m:r>
                  </m:oMath>
                </a14:m>
                <a:r>
                  <a:rPr lang="en-US" sz="2600" dirty="0">
                    <a:latin typeface="+mn-lt"/>
                  </a:rPr>
                  <a:t> &gt; 1 and </a:t>
                </a:r>
                <a14:m>
                  <m:oMath xmlns:m="http://schemas.openxmlformats.org/officeDocument/2006/math">
                    <m:sSub>
                      <m:sSubPr>
                        <m:ctrlPr>
                          <a:rPr lang="en-US" sz="2600" i="1">
                            <a:solidFill>
                              <a:srgbClr val="000000"/>
                            </a:solidFill>
                            <a:latin typeface="Cambria Math" panose="02040503050406030204" pitchFamily="18" charset="0"/>
                          </a:rPr>
                        </m:ctrlPr>
                      </m:sSubPr>
                      <m:e>
                        <m:r>
                          <a:rPr lang="en-US" sz="2600" b="0" i="1" smtClean="0">
                            <a:solidFill>
                              <a:srgbClr val="000000"/>
                            </a:solidFill>
                            <a:latin typeface="Cambria Math" panose="02040503050406030204" pitchFamily="18" charset="0"/>
                          </a:rPr>
                          <m:t> </m:t>
                        </m:r>
                        <m:r>
                          <a:rPr lang="en-US" sz="2600" i="1">
                            <a:solidFill>
                              <a:srgbClr val="000000"/>
                            </a:solidFill>
                            <a:latin typeface="Cambria Math" panose="02040503050406030204" pitchFamily="18" charset="0"/>
                          </a:rPr>
                          <m:t>𝛽</m:t>
                        </m:r>
                      </m:e>
                      <m:sub>
                        <m:r>
                          <a:rPr lang="en-US" sz="2600" i="1">
                            <a:solidFill>
                              <a:srgbClr val="000000"/>
                            </a:solidFill>
                            <a:latin typeface="Cambria Math" panose="02040503050406030204" pitchFamily="18" charset="0"/>
                          </a:rPr>
                          <m:t>𝐵𝐻</m:t>
                        </m:r>
                      </m:sub>
                    </m:sSub>
                  </m:oMath>
                </a14:m>
                <a:r>
                  <a:rPr lang="en-US" sz="2600" dirty="0">
                    <a:latin typeface="+mn-lt"/>
                  </a:rPr>
                  <a:t>&gt; 0</a:t>
                </a:r>
              </a:p>
              <a:p>
                <a:endParaRPr lang="en-US" sz="4100" dirty="0"/>
              </a:p>
              <a:p>
                <a:endParaRPr lang="en-US" dirty="0"/>
              </a:p>
              <a:p>
                <a:endParaRPr lang="en-US" dirty="0"/>
              </a:p>
              <a:p>
                <a:pP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𝑆</m:t>
                          </m:r>
                        </m:e>
                        <m:sub>
                          <m:r>
                            <a:rPr lang="en-US" i="1">
                              <a:solidFill>
                                <a:srgbClr val="000000"/>
                              </a:solidFill>
                              <a:latin typeface="Cambria Math" panose="02040503050406030204" pitchFamily="18" charset="0"/>
                            </a:rPr>
                            <m:t>𝑀𝑆𝑌</m:t>
                          </m:r>
                        </m:sub>
                      </m:sSub>
                      <m:r>
                        <a:rPr lang="en-US" i="1">
                          <a:solidFill>
                            <a:srgbClr val="000000"/>
                          </a:solidFill>
                          <a:latin typeface="Cambria Math" panose="02040503050406030204" pitchFamily="18" charset="0"/>
                        </a:rPr>
                        <m:t>= </m:t>
                      </m:r>
                      <m:f>
                        <m:fPr>
                          <m:ctrlPr>
                            <a:rPr lang="en-US" i="1">
                              <a:solidFill>
                                <a:srgbClr val="000000"/>
                              </a:solidFill>
                              <a:latin typeface="Cambria Math" panose="02040503050406030204" pitchFamily="18" charset="0"/>
                            </a:rPr>
                          </m:ctrlPr>
                        </m:fPr>
                        <m:num>
                          <m:rad>
                            <m:radPr>
                              <m:degHide m:val="on"/>
                              <m:ctrlPr>
                                <a:rPr lang="en-US" i="1">
                                  <a:solidFill>
                                    <a:srgbClr val="000000"/>
                                  </a:solidFill>
                                  <a:latin typeface="Cambria Math" panose="02040503050406030204" pitchFamily="18" charset="0"/>
                                </a:rPr>
                              </m:ctrlPr>
                            </m:radPr>
                            <m:deg/>
                            <m:e>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𝛼</m:t>
                                  </m:r>
                                </m:e>
                                <m:sup>
                                  <m:r>
                                    <a:rPr lang="en-US" i="1">
                                      <a:solidFill>
                                        <a:srgbClr val="000000"/>
                                      </a:solidFill>
                                      <a:latin typeface="Cambria Math" panose="02040503050406030204" pitchFamily="18" charset="0"/>
                                    </a:rPr>
                                    <m:t>′</m:t>
                                  </m:r>
                                </m:sup>
                              </m:sSup>
                            </m:e>
                          </m:rad>
                          <m:r>
                            <a:rPr lang="en-US" i="1">
                              <a:solidFill>
                                <a:srgbClr val="000000"/>
                              </a:solidFill>
                              <a:latin typeface="Cambria Math" panose="02040503050406030204" pitchFamily="18" charset="0"/>
                            </a:rPr>
                            <m:t>−1</m:t>
                          </m:r>
                        </m:num>
                        <m:den>
                          <m:sSub>
                            <m:sSubPr>
                              <m:ctrlPr>
                                <a:rPr lang="en-US" i="1" smtClean="0">
                                  <a:solidFill>
                                    <a:srgbClr val="000000"/>
                                  </a:solidFill>
                                  <a:latin typeface="Cambria Math" panose="02040503050406030204" pitchFamily="18" charset="0"/>
                                </a:rPr>
                              </m:ctrlPr>
                            </m:sSubPr>
                            <m:e>
                              <m:r>
                                <a:rPr lang="en-US" i="1" smtClean="0">
                                  <a:solidFill>
                                    <a:srgbClr val="000000"/>
                                  </a:solidFill>
                                  <a:latin typeface="Cambria Math" panose="02040503050406030204" pitchFamily="18" charset="0"/>
                                  <a:ea typeface="Cambria Math" panose="02040503050406030204" pitchFamily="18" charset="0"/>
                                </a:rPr>
                                <m:t>𝛽</m:t>
                              </m:r>
                            </m:e>
                            <m:sub>
                              <m:r>
                                <a:rPr lang="en-US" b="0" i="1" smtClean="0">
                                  <a:solidFill>
                                    <a:srgbClr val="000000"/>
                                  </a:solidFill>
                                  <a:latin typeface="Cambria Math" panose="02040503050406030204" pitchFamily="18" charset="0"/>
                                </a:rPr>
                                <m:t>𝐵𝐻</m:t>
                              </m:r>
                            </m:sub>
                          </m:sSub>
                        </m:den>
                      </m:f>
                    </m:oMath>
                  </m:oMathPara>
                </a14:m>
                <a:endParaRPr lang="en-US" dirty="0"/>
              </a:p>
              <a:p>
                <a:endParaRPr lang="en-US" dirty="0"/>
              </a:p>
              <a:p>
                <a:pP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𝑆</m:t>
                          </m:r>
                        </m:e>
                        <m:sub>
                          <m:r>
                            <a:rPr lang="en-US" i="1">
                              <a:solidFill>
                                <a:srgbClr val="000000"/>
                              </a:solidFill>
                              <a:latin typeface="Cambria Math" panose="02040503050406030204" pitchFamily="18" charset="0"/>
                            </a:rPr>
                            <m:t>𝐸𝑄</m:t>
                          </m:r>
                        </m:sub>
                      </m:sSub>
                      <m:r>
                        <a:rPr lang="en-US" i="1">
                          <a:solidFill>
                            <a:srgbClr val="000000"/>
                          </a:solidFill>
                          <a:latin typeface="Cambria Math" panose="02040503050406030204" pitchFamily="18" charset="0"/>
                        </a:rPr>
                        <m:t>= </m:t>
                      </m:r>
                      <m:f>
                        <m:fPr>
                          <m:ctrlPr>
                            <a:rPr lang="en-US" i="1">
                              <a:solidFill>
                                <a:srgbClr val="000000"/>
                              </a:solidFill>
                              <a:latin typeface="Cambria Math" panose="02040503050406030204" pitchFamily="18" charset="0"/>
                            </a:rPr>
                          </m:ctrlPr>
                        </m:fPr>
                        <m:num>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𝛼</m:t>
                              </m:r>
                            </m:e>
                            <m:sup>
                              <m:r>
                                <a:rPr lang="en-US" i="1">
                                  <a:solidFill>
                                    <a:srgbClr val="000000"/>
                                  </a:solidFill>
                                  <a:latin typeface="Cambria Math" panose="02040503050406030204" pitchFamily="18" charset="0"/>
                                </a:rPr>
                                <m:t>′</m:t>
                              </m:r>
                            </m:sup>
                          </m:sSup>
                          <m:r>
                            <a:rPr lang="en-US" i="1">
                              <a:solidFill>
                                <a:srgbClr val="000000"/>
                              </a:solidFill>
                              <a:latin typeface="Cambria Math" panose="02040503050406030204" pitchFamily="18" charset="0"/>
                            </a:rPr>
                            <m:t>−1</m:t>
                          </m:r>
                        </m:num>
                        <m:den>
                          <m:sSub>
                            <m:sSubPr>
                              <m:ctrlPr>
                                <a:rPr lang="en-US" i="1" smtClean="0">
                                  <a:solidFill>
                                    <a:srgbClr val="000000"/>
                                  </a:solidFill>
                                  <a:latin typeface="Cambria Math" panose="02040503050406030204" pitchFamily="18" charset="0"/>
                                </a:rPr>
                              </m:ctrlPr>
                            </m:sSubPr>
                            <m:e>
                              <m:r>
                                <a:rPr lang="en-US" i="1" smtClean="0">
                                  <a:solidFill>
                                    <a:srgbClr val="000000"/>
                                  </a:solidFill>
                                  <a:latin typeface="Cambria Math" panose="02040503050406030204" pitchFamily="18" charset="0"/>
                                  <a:ea typeface="Cambria Math" panose="02040503050406030204" pitchFamily="18" charset="0"/>
                                </a:rPr>
                                <m:t>𝛽</m:t>
                              </m:r>
                            </m:e>
                            <m:sub>
                              <m:r>
                                <a:rPr lang="en-US" b="0" i="1" smtClean="0">
                                  <a:solidFill>
                                    <a:srgbClr val="000000"/>
                                  </a:solidFill>
                                  <a:latin typeface="Cambria Math" panose="02040503050406030204" pitchFamily="18" charset="0"/>
                                </a:rPr>
                                <m:t>𝐵𝐻</m:t>
                              </m:r>
                            </m:sub>
                          </m:sSub>
                        </m:den>
                      </m:f>
                    </m:oMath>
                  </m:oMathPara>
                </a14:m>
                <a:endParaRPr lang="en-US" dirty="0"/>
              </a:p>
              <a:p>
                <a:endParaRPr lang="en-US" dirty="0"/>
              </a:p>
              <a:p>
                <a:pP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𝑈</m:t>
                          </m:r>
                        </m:e>
                        <m:sub>
                          <m:r>
                            <a:rPr lang="en-US" i="1">
                              <a:solidFill>
                                <a:srgbClr val="000000"/>
                              </a:solidFill>
                              <a:latin typeface="Cambria Math" panose="02040503050406030204" pitchFamily="18" charset="0"/>
                            </a:rPr>
                            <m:t>𝑀𝑆𝑌</m:t>
                          </m:r>
                        </m:sub>
                      </m:sSub>
                      <m:r>
                        <a:rPr lang="en-US" i="1">
                          <a:solidFill>
                            <a:srgbClr val="000000"/>
                          </a:solidFill>
                          <a:latin typeface="Cambria Math" panose="02040503050406030204" pitchFamily="18" charset="0"/>
                        </a:rPr>
                        <m:t>= 1−</m:t>
                      </m:r>
                      <m:f>
                        <m:fPr>
                          <m:ctrlPr>
                            <a:rPr lang="en-US" i="1">
                              <a:solidFill>
                                <a:srgbClr val="000000"/>
                              </a:solidFill>
                              <a:latin typeface="Cambria Math" panose="02040503050406030204" pitchFamily="18" charset="0"/>
                            </a:rPr>
                          </m:ctrlPr>
                        </m:fPr>
                        <m:num>
                          <m:rad>
                            <m:radPr>
                              <m:degHide m:val="on"/>
                              <m:ctrlPr>
                                <a:rPr lang="en-US" i="1">
                                  <a:solidFill>
                                    <a:srgbClr val="000000"/>
                                  </a:solidFill>
                                  <a:latin typeface="Cambria Math" panose="02040503050406030204" pitchFamily="18" charset="0"/>
                                </a:rPr>
                              </m:ctrlPr>
                            </m:radPr>
                            <m:deg/>
                            <m:e>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𝛼</m:t>
                                  </m:r>
                                </m:e>
                                <m:sup>
                                  <m:r>
                                    <a:rPr lang="en-US" i="1">
                                      <a:solidFill>
                                        <a:srgbClr val="000000"/>
                                      </a:solidFill>
                                      <a:latin typeface="Cambria Math" panose="02040503050406030204" pitchFamily="18" charset="0"/>
                                    </a:rPr>
                                    <m:t>′</m:t>
                                  </m:r>
                                </m:sup>
                              </m:sSup>
                            </m:e>
                          </m:rad>
                        </m:num>
                        <m:den>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𝛼</m:t>
                              </m:r>
                            </m:e>
                            <m:sup>
                              <m:r>
                                <a:rPr lang="en-US" i="1">
                                  <a:solidFill>
                                    <a:srgbClr val="000000"/>
                                  </a:solidFill>
                                  <a:latin typeface="Cambria Math" panose="02040503050406030204" pitchFamily="18" charset="0"/>
                                </a:rPr>
                                <m:t>′</m:t>
                              </m:r>
                            </m:sup>
                          </m:sSup>
                        </m:den>
                      </m:f>
                    </m:oMath>
                  </m:oMathPara>
                </a14:m>
                <a:endParaRPr lang="en-US" dirty="0"/>
              </a:p>
            </p:txBody>
          </p:sp>
        </mc:Choice>
        <mc:Fallback xmlns="">
          <p:sp>
            <p:nvSpPr>
              <p:cNvPr id="1026" name="Object 14"/>
              <p:cNvSpPr txBox="1">
                <a:spLocks noRot="1" noChangeAspect="1" noMove="1" noResize="1" noEditPoints="1" noAdjustHandles="1" noChangeArrowheads="1" noChangeShapeType="1" noTextEdit="1"/>
              </p:cNvSpPr>
              <p:nvPr/>
            </p:nvSpPr>
            <p:spPr bwMode="auto">
              <a:xfrm>
                <a:off x="706632" y="1553090"/>
                <a:ext cx="7620000" cy="4238106"/>
              </a:xfrm>
              <a:prstGeom prst="rect">
                <a:avLst/>
              </a:prstGeom>
              <a:blipFill>
                <a:blip r:embed="rId3"/>
                <a:stretch>
                  <a:fillRect/>
                </a:stretch>
              </a:blipFill>
            </p:spPr>
            <p:txBody>
              <a:bodyPr/>
              <a:lstStyle/>
              <a:p>
                <a:r>
                  <a:rPr lang="en-US">
                    <a:noFill/>
                  </a:rPr>
                  <a:t> </a:t>
                </a:r>
              </a:p>
            </p:txBody>
          </p:sp>
        </mc:Fallback>
      </mc:AlternateContent>
      <p:sp>
        <p:nvSpPr>
          <p:cNvPr id="1034" name="Rectangle 13"/>
          <p:cNvSpPr>
            <a:spLocks noChangeArrowheads="1"/>
          </p:cNvSpPr>
          <p:nvPr/>
        </p:nvSpPr>
        <p:spPr bwMode="auto">
          <a:xfrm>
            <a:off x="3700463" y="3219450"/>
            <a:ext cx="9144000" cy="0"/>
          </a:xfrm>
          <a:prstGeom prst="rect">
            <a:avLst/>
          </a:prstGeom>
          <a:noFill/>
          <a:ln w="9525">
            <a:noFill/>
            <a:miter lim="800000"/>
            <a:headEnd/>
            <a:tailEnd/>
          </a:ln>
        </p:spPr>
        <p:txBody>
          <a:bodyPr>
            <a:spAutoFit/>
          </a:bodyPr>
          <a:lstStyle/>
          <a:p>
            <a:endParaRPr lang="en-US"/>
          </a:p>
        </p:txBody>
      </p:sp>
      <p:sp>
        <p:nvSpPr>
          <p:cNvPr id="1035" name="Line 16"/>
          <p:cNvSpPr>
            <a:spLocks noChangeShapeType="1"/>
          </p:cNvSpPr>
          <p:nvPr/>
        </p:nvSpPr>
        <p:spPr bwMode="auto">
          <a:xfrm>
            <a:off x="685800" y="1295400"/>
            <a:ext cx="7620000" cy="0"/>
          </a:xfrm>
          <a:prstGeom prst="line">
            <a:avLst/>
          </a:prstGeom>
          <a:noFill/>
          <a:ln w="9525">
            <a:solidFill>
              <a:schemeClr val="tx1"/>
            </a:solidFill>
            <a:round/>
            <a:headEnd/>
            <a:tailEnd/>
          </a:ln>
        </p:spPr>
        <p:txBody>
          <a:bodyPr/>
          <a:lstStyle/>
          <a:p>
            <a:endParaRPr lang="en-US"/>
          </a:p>
        </p:txBody>
      </p:sp>
      <p:pic>
        <p:nvPicPr>
          <p:cNvPr id="1036" name="Picture 17"/>
          <p:cNvPicPr>
            <a:picLocks noChangeAspect="1" noChangeArrowheads="1"/>
          </p:cNvPicPr>
          <p:nvPr/>
        </p:nvPicPr>
        <p:blipFill>
          <a:blip r:embed="rId4" cstate="print"/>
          <a:srcRect/>
          <a:stretch>
            <a:fillRect/>
          </a:stretch>
        </p:blipFill>
        <p:spPr bwMode="auto">
          <a:xfrm>
            <a:off x="4147667" y="2467499"/>
            <a:ext cx="4405783" cy="3628502"/>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92E5962-405B-4E88-8632-1F47DA453B89}"/>
                  </a:ext>
                </a:extLst>
              </p:cNvPr>
              <p:cNvSpPr txBox="1"/>
              <p:nvPr/>
            </p:nvSpPr>
            <p:spPr>
              <a:xfrm>
                <a:off x="0" y="6536323"/>
                <a:ext cx="2590800" cy="307777"/>
              </a:xfrm>
              <a:prstGeom prst="rect">
                <a:avLst/>
              </a:prstGeom>
              <a:noFill/>
            </p:spPr>
            <p:txBody>
              <a:bodyPr wrap="square" rtlCol="0">
                <a:spAutoFit/>
              </a:bodyPr>
              <a:lstStyle/>
              <a:p>
                <a:r>
                  <a:rPr lang="en-US" sz="1400" dirty="0">
                    <a:solidFill>
                      <a:srgbClr val="000000"/>
                    </a:solidFill>
                  </a:rPr>
                  <a:t>Note: </a:t>
                </a:r>
                <a14:m>
                  <m:oMath xmlns:m="http://schemas.openxmlformats.org/officeDocument/2006/math">
                    <m:sSup>
                      <m:sSupPr>
                        <m:ctrlPr>
                          <a:rPr lang="en-US" sz="1400" i="1">
                            <a:solidFill>
                              <a:srgbClr val="000000"/>
                            </a:solidFill>
                            <a:latin typeface="Cambria Math" panose="02040503050406030204" pitchFamily="18" charset="0"/>
                          </a:rPr>
                        </m:ctrlPr>
                      </m:sSupPr>
                      <m:e>
                        <m:r>
                          <a:rPr lang="en-US" sz="1400" i="1">
                            <a:solidFill>
                              <a:srgbClr val="000000"/>
                            </a:solidFill>
                            <a:latin typeface="Cambria Math" panose="02040503050406030204" pitchFamily="18" charset="0"/>
                          </a:rPr>
                          <m:t>𝛼</m:t>
                        </m:r>
                      </m:e>
                      <m:sup>
                        <m:r>
                          <a:rPr lang="en-US" sz="1400" i="1">
                            <a:solidFill>
                              <a:srgbClr val="000000"/>
                            </a:solidFill>
                            <a:latin typeface="Cambria Math" panose="02040503050406030204" pitchFamily="18" charset="0"/>
                          </a:rPr>
                          <m:t>′</m:t>
                        </m:r>
                      </m:sup>
                    </m:sSup>
                  </m:oMath>
                </a14:m>
                <a:r>
                  <a:rPr lang="en-US" sz="1400" dirty="0"/>
                  <a:t> defined on slide 27</a:t>
                </a:r>
              </a:p>
            </p:txBody>
          </p:sp>
        </mc:Choice>
        <mc:Fallback xmlns="">
          <p:sp>
            <p:nvSpPr>
              <p:cNvPr id="2" name="TextBox 1">
                <a:extLst>
                  <a:ext uri="{FF2B5EF4-FFF2-40B4-BE49-F238E27FC236}">
                    <a16:creationId xmlns:a16="http://schemas.microsoft.com/office/drawing/2014/main" id="{F92E5962-405B-4E88-8632-1F47DA453B89}"/>
                  </a:ext>
                </a:extLst>
              </p:cNvPr>
              <p:cNvSpPr txBox="1">
                <a:spLocks noRot="1" noChangeAspect="1" noMove="1" noResize="1" noEditPoints="1" noAdjustHandles="1" noChangeArrowheads="1" noChangeShapeType="1" noTextEdit="1"/>
              </p:cNvSpPr>
              <p:nvPr/>
            </p:nvSpPr>
            <p:spPr>
              <a:xfrm>
                <a:off x="0" y="6536323"/>
                <a:ext cx="2590800" cy="307777"/>
              </a:xfrm>
              <a:prstGeom prst="rect">
                <a:avLst/>
              </a:prstGeom>
              <a:blipFill>
                <a:blip r:embed="rId5"/>
                <a:stretch>
                  <a:fillRect l="-706" t="-3922" b="-19608"/>
                </a:stretch>
              </a:blipFill>
            </p:spPr>
            <p:txBody>
              <a:bodyPr/>
              <a:lstStyle/>
              <a:p>
                <a:r>
                  <a:rPr 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Footer Placeholder 2"/>
          <p:cNvSpPr>
            <a:spLocks noGrp="1"/>
          </p:cNvSpPr>
          <p:nvPr>
            <p:ph type="ftr" sz="quarter" idx="11"/>
          </p:nvPr>
        </p:nvSpPr>
        <p:spPr>
          <a:noFill/>
        </p:spPr>
        <p:txBody>
          <a:bodyPr/>
          <a:lstStyle/>
          <a:p>
            <a:r>
              <a:rPr lang="en-US" dirty="0"/>
              <a:t>Theory - Two-parameter Models</a:t>
            </a:r>
          </a:p>
        </p:txBody>
      </p:sp>
      <p:sp>
        <p:nvSpPr>
          <p:cNvPr id="4102" name="Slide Number Placeholder 3"/>
          <p:cNvSpPr>
            <a:spLocks noGrp="1"/>
          </p:cNvSpPr>
          <p:nvPr>
            <p:ph type="sldNum" sz="quarter" idx="12"/>
          </p:nvPr>
        </p:nvSpPr>
        <p:spPr>
          <a:noFill/>
        </p:spPr>
        <p:txBody>
          <a:bodyPr/>
          <a:lstStyle/>
          <a:p>
            <a:fld id="{3BC222E5-37FC-47FE-B39F-5252299FCB09}" type="slidenum">
              <a:rPr lang="en-US" smtClean="0"/>
              <a:pPr/>
              <a:t>16</a:t>
            </a:fld>
            <a:endParaRPr lang="en-US"/>
          </a:p>
        </p:txBody>
      </p:sp>
      <p:sp>
        <p:nvSpPr>
          <p:cNvPr id="4103" name="Rectangle 1034"/>
          <p:cNvSpPr>
            <a:spLocks noChangeArrowheads="1"/>
          </p:cNvSpPr>
          <p:nvPr/>
        </p:nvSpPr>
        <p:spPr bwMode="auto">
          <a:xfrm>
            <a:off x="3814763" y="3328988"/>
            <a:ext cx="9144000" cy="0"/>
          </a:xfrm>
          <a:prstGeom prst="rect">
            <a:avLst/>
          </a:prstGeom>
          <a:noFill/>
          <a:ln w="9525">
            <a:noFill/>
            <a:miter lim="800000"/>
            <a:headEnd/>
            <a:tailEnd/>
          </a:ln>
        </p:spPr>
        <p:txBody>
          <a:bodyPr>
            <a:spAutoFit/>
          </a:bodyPr>
          <a:lstStyle/>
          <a:p>
            <a:endParaRPr lang="en-US"/>
          </a:p>
        </p:txBody>
      </p:sp>
      <mc:AlternateContent xmlns:mc="http://schemas.openxmlformats.org/markup-compatibility/2006" xmlns:a14="http://schemas.microsoft.com/office/drawing/2010/main">
        <mc:Choice Requires="a14">
          <p:sp>
            <p:nvSpPr>
              <p:cNvPr id="4099" name="Object 1033"/>
              <p:cNvSpPr txBox="1"/>
              <p:nvPr/>
            </p:nvSpPr>
            <p:spPr bwMode="auto">
              <a:xfrm>
                <a:off x="762000" y="1504951"/>
                <a:ext cx="7239000" cy="3219450"/>
              </a:xfrm>
              <a:prstGeom prst="rect">
                <a:avLst/>
              </a:prstGeom>
              <a:noFill/>
            </p:spPr>
            <p:txBody>
              <a:bodyPr>
                <a:normAutofit fontScale="77500" lnSpcReduction="20000"/>
              </a:bodyPr>
              <a:lstStyle/>
              <a:p>
                <a14:m>
                  <m:oMath xmlns:m="http://schemas.openxmlformats.org/officeDocument/2006/math">
                    <m:r>
                      <a:rPr lang="en-US" sz="4100" i="1" smtClean="0">
                        <a:solidFill>
                          <a:srgbClr val="000000"/>
                        </a:solidFill>
                        <a:latin typeface="Cambria Math" panose="02040503050406030204" pitchFamily="18" charset="0"/>
                      </a:rPr>
                      <m:t>𝑅</m:t>
                    </m:r>
                    <m:r>
                      <a:rPr lang="en-US" sz="4100" i="1" smtClean="0">
                        <a:solidFill>
                          <a:srgbClr val="000000"/>
                        </a:solidFill>
                        <a:latin typeface="Cambria Math" panose="02040503050406030204" pitchFamily="18" charset="0"/>
                      </a:rPr>
                      <m:t>=</m:t>
                    </m:r>
                    <m:r>
                      <a:rPr lang="en-US" sz="4100" i="1">
                        <a:solidFill>
                          <a:srgbClr val="000000"/>
                        </a:solidFill>
                        <a:latin typeface="Cambria Math" panose="02040503050406030204" pitchFamily="18" charset="0"/>
                      </a:rPr>
                      <m:t>𝑆</m:t>
                    </m:r>
                    <m:sSup>
                      <m:sSupPr>
                        <m:ctrlPr>
                          <a:rPr lang="en-US" sz="4100" i="1">
                            <a:solidFill>
                              <a:srgbClr val="000000"/>
                            </a:solidFill>
                            <a:latin typeface="Cambria Math" panose="02040503050406030204" pitchFamily="18" charset="0"/>
                          </a:rPr>
                        </m:ctrlPr>
                      </m:sSupPr>
                      <m:e>
                        <m:r>
                          <a:rPr lang="en-US" sz="4100" i="1">
                            <a:solidFill>
                              <a:srgbClr val="000000"/>
                            </a:solidFill>
                            <a:latin typeface="Cambria Math" panose="02040503050406030204" pitchFamily="18" charset="0"/>
                          </a:rPr>
                          <m:t>𝑒</m:t>
                        </m:r>
                      </m:e>
                      <m:sup>
                        <m:r>
                          <m:rPr>
                            <m:sty m:val="p"/>
                          </m:rPr>
                          <a:rPr lang="en-US" sz="4100">
                            <a:solidFill>
                              <a:srgbClr val="000000"/>
                            </a:solidFill>
                            <a:latin typeface="Cambria Math" panose="02040503050406030204" pitchFamily="18" charset="0"/>
                          </a:rPr>
                          <m:t>ln</m:t>
                        </m:r>
                        <m:r>
                          <a:rPr lang="en-US" sz="4100" i="1">
                            <a:solidFill>
                              <a:srgbClr val="000000"/>
                            </a:solidFill>
                            <a:latin typeface="Cambria Math" panose="02040503050406030204" pitchFamily="18" charset="0"/>
                          </a:rPr>
                          <m:t>⁡(</m:t>
                        </m:r>
                        <m:r>
                          <a:rPr lang="en-US" sz="4100" i="1">
                            <a:solidFill>
                              <a:srgbClr val="000000"/>
                            </a:solidFill>
                            <a:latin typeface="Cambria Math" panose="02040503050406030204" pitchFamily="18" charset="0"/>
                          </a:rPr>
                          <m:t>𝛼</m:t>
                        </m:r>
                        <m:r>
                          <a:rPr lang="en-US" sz="4100" i="1">
                            <a:solidFill>
                              <a:srgbClr val="000000"/>
                            </a:solidFill>
                            <a:latin typeface="Cambria Math" panose="02040503050406030204" pitchFamily="18" charset="0"/>
                          </a:rPr>
                          <m:t>)−</m:t>
                        </m:r>
                        <m:r>
                          <a:rPr lang="en-US" sz="4100" i="1">
                            <a:solidFill>
                              <a:srgbClr val="000000"/>
                            </a:solidFill>
                            <a:latin typeface="Cambria Math" panose="02040503050406030204" pitchFamily="18" charset="0"/>
                          </a:rPr>
                          <m:t>𝛽</m:t>
                        </m:r>
                        <m:r>
                          <a:rPr lang="en-US" sz="4100" i="1">
                            <a:solidFill>
                              <a:srgbClr val="000000"/>
                            </a:solidFill>
                            <a:latin typeface="Cambria Math" panose="02040503050406030204" pitchFamily="18" charset="0"/>
                          </a:rPr>
                          <m:t>𝑆</m:t>
                        </m:r>
                      </m:sup>
                    </m:sSup>
                    <m:r>
                      <a:rPr lang="en-US" sz="4100" b="0" i="1" smtClean="0">
                        <a:solidFill>
                          <a:srgbClr val="000000"/>
                        </a:solidFill>
                        <a:latin typeface="Cambria Math" panose="02040503050406030204" pitchFamily="18" charset="0"/>
                      </a:rPr>
                      <m:t>=</m:t>
                    </m:r>
                    <m:r>
                      <a:rPr lang="en-US" sz="4100" i="1" smtClean="0">
                        <a:solidFill>
                          <a:srgbClr val="009900"/>
                        </a:solidFill>
                        <a:latin typeface="Cambria Math" panose="02040503050406030204" pitchFamily="18" charset="0"/>
                      </a:rPr>
                      <m:t>𝛼</m:t>
                    </m:r>
                    <m:r>
                      <a:rPr lang="en-US" sz="4100" i="1" smtClean="0">
                        <a:solidFill>
                          <a:srgbClr val="000000"/>
                        </a:solidFill>
                        <a:latin typeface="Cambria Math" panose="02040503050406030204" pitchFamily="18" charset="0"/>
                      </a:rPr>
                      <m:t>𝑆</m:t>
                    </m:r>
                    <m:sSup>
                      <m:sSupPr>
                        <m:ctrlPr>
                          <a:rPr lang="en-US" sz="4100" i="1" smtClean="0">
                            <a:solidFill>
                              <a:srgbClr val="FF5050"/>
                            </a:solidFill>
                            <a:latin typeface="Cambria Math" panose="02040503050406030204" pitchFamily="18" charset="0"/>
                          </a:rPr>
                        </m:ctrlPr>
                      </m:sSupPr>
                      <m:e>
                        <m:r>
                          <a:rPr lang="en-US" sz="4100" i="1">
                            <a:solidFill>
                              <a:srgbClr val="FF5050"/>
                            </a:solidFill>
                            <a:latin typeface="Cambria Math" panose="02040503050406030204" pitchFamily="18" charset="0"/>
                          </a:rPr>
                          <m:t>𝑒</m:t>
                        </m:r>
                      </m:e>
                      <m:sup>
                        <m:r>
                          <a:rPr lang="en-US" sz="4100" i="1">
                            <a:solidFill>
                              <a:srgbClr val="FF5050"/>
                            </a:solidFill>
                            <a:latin typeface="Cambria Math" panose="02040503050406030204" pitchFamily="18" charset="0"/>
                          </a:rPr>
                          <m:t>−</m:t>
                        </m:r>
                        <m:r>
                          <a:rPr lang="en-US" sz="4100" i="1">
                            <a:solidFill>
                              <a:srgbClr val="FF5050"/>
                            </a:solidFill>
                            <a:latin typeface="Cambria Math" panose="02040503050406030204" pitchFamily="18" charset="0"/>
                          </a:rPr>
                          <m:t>𝛽</m:t>
                        </m:r>
                        <m:r>
                          <a:rPr lang="en-US" sz="4100" i="1">
                            <a:solidFill>
                              <a:srgbClr val="FF5050"/>
                            </a:solidFill>
                            <a:latin typeface="Cambria Math" panose="02040503050406030204" pitchFamily="18" charset="0"/>
                          </a:rPr>
                          <m:t>𝑆</m:t>
                        </m:r>
                      </m:sup>
                    </m:sSup>
                  </m:oMath>
                </a14:m>
                <a:r>
                  <a:rPr lang="en-US" sz="2600" dirty="0"/>
                  <a:t>         for </a:t>
                </a:r>
                <a14:m>
                  <m:oMath xmlns:m="http://schemas.openxmlformats.org/officeDocument/2006/math">
                    <m:r>
                      <a:rPr lang="en-US" sz="2600" i="1">
                        <a:solidFill>
                          <a:srgbClr val="000000"/>
                        </a:solidFill>
                        <a:latin typeface="Cambria Math" panose="02040503050406030204" pitchFamily="18" charset="0"/>
                      </a:rPr>
                      <m:t>𝛼</m:t>
                    </m:r>
                  </m:oMath>
                </a14:m>
                <a:r>
                  <a:rPr lang="en-US" sz="2600" dirty="0"/>
                  <a:t> &gt; 1 and  </a:t>
                </a:r>
                <a14:m>
                  <m:oMath xmlns:m="http://schemas.openxmlformats.org/officeDocument/2006/math">
                    <m:r>
                      <a:rPr lang="en-US" sz="2600" i="1">
                        <a:solidFill>
                          <a:srgbClr val="000000"/>
                        </a:solidFill>
                        <a:latin typeface="Cambria Math" panose="02040503050406030204" pitchFamily="18" charset="0"/>
                      </a:rPr>
                      <m:t>𝛽</m:t>
                    </m:r>
                  </m:oMath>
                </a14:m>
                <a:r>
                  <a:rPr lang="en-US" sz="2600" dirty="0"/>
                  <a:t> &gt; 0</a:t>
                </a:r>
              </a:p>
              <a:p>
                <a:endParaRPr lang="en-US" dirty="0"/>
              </a:p>
              <a:p>
                <a:pP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𝑆</m:t>
                          </m:r>
                        </m:e>
                        <m:sub>
                          <m:r>
                            <a:rPr lang="en-US" i="1">
                              <a:solidFill>
                                <a:srgbClr val="000000"/>
                              </a:solidFill>
                              <a:latin typeface="Cambria Math" panose="02040503050406030204" pitchFamily="18" charset="0"/>
                            </a:rPr>
                            <m:t>𝐸𝑄</m:t>
                          </m:r>
                        </m:sub>
                      </m:sSub>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sSup>
                            <m:sSupPr>
                              <m:ctrlPr>
                                <a:rPr lang="en-US" i="1">
                                  <a:solidFill>
                                    <a:srgbClr val="000000"/>
                                  </a:solidFill>
                                  <a:latin typeface="Cambria Math" panose="02040503050406030204" pitchFamily="18" charset="0"/>
                                </a:rPr>
                              </m:ctrlPr>
                            </m:sSupPr>
                            <m:e>
                              <m:func>
                                <m:funcPr>
                                  <m:ctrlPr>
                                    <a:rPr lang="en-US" i="1">
                                      <a:solidFill>
                                        <a:srgbClr val="000000"/>
                                      </a:solidFill>
                                      <a:latin typeface="Cambria Math" panose="02040503050406030204" pitchFamily="18" charset="0"/>
                                    </a:rPr>
                                  </m:ctrlPr>
                                </m:funcPr>
                                <m:fName>
                                  <m:r>
                                    <m:rPr>
                                      <m:sty m:val="p"/>
                                    </m:rPr>
                                    <a:rPr lang="en-US">
                                      <a:solidFill>
                                        <a:srgbClr val="000000"/>
                                      </a:solidFill>
                                      <a:latin typeface="Cambria Math" panose="02040503050406030204" pitchFamily="18" charset="0"/>
                                    </a:rPr>
                                    <m:t>ln</m:t>
                                  </m:r>
                                </m:fName>
                                <m:e>
                                  <m:r>
                                    <a:rPr lang="en-US" i="1">
                                      <a:solidFill>
                                        <a:srgbClr val="000000"/>
                                      </a:solidFill>
                                      <a:latin typeface="Cambria Math" panose="02040503050406030204" pitchFamily="18" charset="0"/>
                                    </a:rPr>
                                    <m:t>𝛼</m:t>
                                  </m:r>
                                </m:e>
                              </m:func>
                            </m:e>
                            <m:sup>
                              <m:r>
                                <a:rPr lang="en-US" i="1">
                                  <a:solidFill>
                                    <a:srgbClr val="000000"/>
                                  </a:solidFill>
                                  <a:latin typeface="Cambria Math" panose="02040503050406030204" pitchFamily="18" charset="0"/>
                                </a:rPr>
                                <m:t>′</m:t>
                              </m:r>
                            </m:sup>
                          </m:sSup>
                        </m:num>
                        <m:den>
                          <m:r>
                            <a:rPr lang="en-US" i="1">
                              <a:solidFill>
                                <a:srgbClr val="000000"/>
                              </a:solidFill>
                              <a:latin typeface="Cambria Math" panose="02040503050406030204" pitchFamily="18" charset="0"/>
                            </a:rPr>
                            <m:t>𝛽</m:t>
                          </m:r>
                        </m:den>
                      </m:f>
                    </m:oMath>
                  </m:oMathPara>
                </a14:m>
                <a:endParaRPr lang="en-US" dirty="0"/>
              </a:p>
              <a:p>
                <a:endParaRPr lang="en-US" dirty="0"/>
              </a:p>
              <a:p>
                <a:pP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𝑆</m:t>
                          </m:r>
                        </m:e>
                        <m:sub>
                          <m:r>
                            <a:rPr lang="en-US" i="1">
                              <a:solidFill>
                                <a:srgbClr val="000000"/>
                              </a:solidFill>
                              <a:latin typeface="Cambria Math" panose="02040503050406030204" pitchFamily="18" charset="0"/>
                            </a:rPr>
                            <m:t>𝑀𝐴𝑋</m:t>
                          </m:r>
                        </m:sub>
                      </m:sSub>
                      <m:r>
                        <a:rPr lang="en-US" i="1">
                          <a:solidFill>
                            <a:srgbClr val="000000"/>
                          </a:solidFill>
                          <a:latin typeface="Cambria Math" panose="02040503050406030204" pitchFamily="18" charset="0"/>
                        </a:rPr>
                        <m:t>=</m:t>
                      </m:r>
                      <m:f>
                        <m:fPr>
                          <m:type m:val="skw"/>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𝛽</m:t>
                          </m:r>
                        </m:den>
                      </m:f>
                    </m:oMath>
                  </m:oMathPara>
                </a14:m>
                <a:endParaRPr lang="en-US" dirty="0"/>
              </a:p>
              <a:p>
                <a:endParaRPr lang="en-US" dirty="0"/>
              </a:p>
              <a:p>
                <a:pP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𝑆</m:t>
                          </m:r>
                        </m:e>
                        <m:sub>
                          <m:r>
                            <a:rPr lang="en-US" i="1">
                              <a:solidFill>
                                <a:srgbClr val="000000"/>
                              </a:solidFill>
                              <a:latin typeface="Cambria Math" panose="02040503050406030204" pitchFamily="18" charset="0"/>
                            </a:rPr>
                            <m:t>𝑀𝑆𝑌</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𝑆</m:t>
                          </m:r>
                        </m:e>
                        <m:sub>
                          <m:r>
                            <a:rPr lang="en-US" i="1">
                              <a:solidFill>
                                <a:srgbClr val="000000"/>
                              </a:solidFill>
                              <a:latin typeface="Cambria Math" panose="02040503050406030204" pitchFamily="18" charset="0"/>
                            </a:rPr>
                            <m:t>𝐸𝑄</m:t>
                          </m:r>
                        </m:sub>
                      </m:sSub>
                      <m:r>
                        <a:rPr lang="en-US" i="1">
                          <a:solidFill>
                            <a:srgbClr val="000000"/>
                          </a:solidFill>
                          <a:latin typeface="Cambria Math" panose="02040503050406030204" pitchFamily="18" charset="0"/>
                        </a:rPr>
                        <m:t>(0.5−0.07</m:t>
                      </m:r>
                      <m:sSup>
                        <m:sSupPr>
                          <m:ctrlPr>
                            <a:rPr lang="en-US" i="1">
                              <a:solidFill>
                                <a:srgbClr val="000000"/>
                              </a:solidFill>
                              <a:latin typeface="Cambria Math" panose="02040503050406030204" pitchFamily="18" charset="0"/>
                            </a:rPr>
                          </m:ctrlPr>
                        </m:sSupPr>
                        <m:e>
                          <m:func>
                            <m:funcPr>
                              <m:ctrlPr>
                                <a:rPr lang="en-US" i="1">
                                  <a:solidFill>
                                    <a:srgbClr val="000000"/>
                                  </a:solidFill>
                                  <a:latin typeface="Cambria Math" panose="02040503050406030204" pitchFamily="18" charset="0"/>
                                </a:rPr>
                              </m:ctrlPr>
                            </m:funcPr>
                            <m:fName>
                              <m:r>
                                <m:rPr>
                                  <m:sty m:val="p"/>
                                </m:rPr>
                                <a:rPr lang="en-US">
                                  <a:solidFill>
                                    <a:srgbClr val="000000"/>
                                  </a:solidFill>
                                  <a:latin typeface="Cambria Math" panose="02040503050406030204" pitchFamily="18" charset="0"/>
                                </a:rPr>
                                <m:t>ln</m:t>
                              </m:r>
                            </m:fName>
                            <m:e>
                              <m:r>
                                <a:rPr lang="en-US" i="1">
                                  <a:solidFill>
                                    <a:srgbClr val="000000"/>
                                  </a:solidFill>
                                  <a:latin typeface="Cambria Math" panose="02040503050406030204" pitchFamily="18" charset="0"/>
                                </a:rPr>
                                <m:t>𝛼</m:t>
                              </m:r>
                            </m:e>
                          </m:func>
                        </m:e>
                        <m:sup>
                          <m:r>
                            <a:rPr lang="en-US" i="1">
                              <a:solidFill>
                                <a:srgbClr val="000000"/>
                              </a:solidFill>
                              <a:latin typeface="Cambria Math" panose="02040503050406030204" pitchFamily="18" charset="0"/>
                            </a:rPr>
                            <m:t>′</m:t>
                          </m:r>
                        </m:sup>
                      </m:sSup>
                      <m:r>
                        <a:rPr lang="en-US" i="1">
                          <a:solidFill>
                            <a:srgbClr val="000000"/>
                          </a:solidFill>
                          <a:latin typeface="Cambria Math" panose="02040503050406030204" pitchFamily="18" charset="0"/>
                        </a:rPr>
                        <m:t>)</m:t>
                      </m:r>
                    </m:oMath>
                  </m:oMathPara>
                </a14:m>
                <a:endParaRPr lang="en-US" dirty="0"/>
              </a:p>
              <a:p>
                <a:endParaRPr lang="en-US" dirty="0"/>
              </a:p>
              <a:p>
                <a:pP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𝑈</m:t>
                          </m:r>
                        </m:e>
                        <m:sub>
                          <m:r>
                            <a:rPr lang="en-US" i="1">
                              <a:solidFill>
                                <a:srgbClr val="000000"/>
                              </a:solidFill>
                              <a:latin typeface="Cambria Math" panose="02040503050406030204" pitchFamily="18" charset="0"/>
                            </a:rPr>
                            <m:t>𝑀𝑆𝑌</m:t>
                          </m:r>
                        </m:sub>
                      </m:sSub>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func>
                            <m:funcPr>
                              <m:ctrlPr>
                                <a:rPr lang="en-US" i="1">
                                  <a:solidFill>
                                    <a:srgbClr val="000000"/>
                                  </a:solidFill>
                                  <a:latin typeface="Cambria Math" panose="02040503050406030204" pitchFamily="18" charset="0"/>
                                </a:rPr>
                              </m:ctrlPr>
                            </m:funcPr>
                            <m:fName>
                              <m:r>
                                <m:rPr>
                                  <m:sty m:val="p"/>
                                </m:rPr>
                                <a:rPr lang="en-US">
                                  <a:solidFill>
                                    <a:srgbClr val="000000"/>
                                  </a:solidFill>
                                  <a:latin typeface="Cambria Math" panose="02040503050406030204" pitchFamily="18" charset="0"/>
                                </a:rPr>
                                <m:t>ln</m:t>
                              </m:r>
                            </m:fName>
                            <m:e>
                              <m:r>
                                <a:rPr lang="en-US" i="1">
                                  <a:solidFill>
                                    <a:srgbClr val="000000"/>
                                  </a:solidFill>
                                  <a:latin typeface="Cambria Math" panose="02040503050406030204" pitchFamily="18" charset="0"/>
                                </a:rPr>
                                <m:t>𝛼</m:t>
                              </m:r>
                            </m:e>
                          </m:func>
                        </m:e>
                        <m:sup>
                          <m:r>
                            <a:rPr lang="en-US" i="1">
                              <a:solidFill>
                                <a:srgbClr val="000000"/>
                              </a:solidFill>
                              <a:latin typeface="Cambria Math" panose="02040503050406030204" pitchFamily="18" charset="0"/>
                            </a:rPr>
                            <m:t>′</m:t>
                          </m:r>
                        </m:sup>
                      </m:sSup>
                      <m:r>
                        <a:rPr lang="en-US" i="1">
                          <a:solidFill>
                            <a:srgbClr val="000000"/>
                          </a:solidFill>
                          <a:latin typeface="Cambria Math" panose="02040503050406030204" pitchFamily="18" charset="0"/>
                        </a:rPr>
                        <m:t>(0.5−0.07</m:t>
                      </m:r>
                      <m:sSup>
                        <m:sSupPr>
                          <m:ctrlPr>
                            <a:rPr lang="en-US" i="1">
                              <a:solidFill>
                                <a:srgbClr val="000000"/>
                              </a:solidFill>
                              <a:latin typeface="Cambria Math" panose="02040503050406030204" pitchFamily="18" charset="0"/>
                            </a:rPr>
                          </m:ctrlPr>
                        </m:sSupPr>
                        <m:e>
                          <m:func>
                            <m:funcPr>
                              <m:ctrlPr>
                                <a:rPr lang="en-US" i="1">
                                  <a:solidFill>
                                    <a:srgbClr val="000000"/>
                                  </a:solidFill>
                                  <a:latin typeface="Cambria Math" panose="02040503050406030204" pitchFamily="18" charset="0"/>
                                </a:rPr>
                              </m:ctrlPr>
                            </m:funcPr>
                            <m:fName>
                              <m:r>
                                <m:rPr>
                                  <m:sty m:val="p"/>
                                </m:rPr>
                                <a:rPr lang="en-US">
                                  <a:solidFill>
                                    <a:srgbClr val="000000"/>
                                  </a:solidFill>
                                  <a:latin typeface="Cambria Math" panose="02040503050406030204" pitchFamily="18" charset="0"/>
                                </a:rPr>
                                <m:t>ln</m:t>
                              </m:r>
                            </m:fName>
                            <m:e>
                              <m:r>
                                <a:rPr lang="en-US" i="1">
                                  <a:solidFill>
                                    <a:srgbClr val="000000"/>
                                  </a:solidFill>
                                  <a:latin typeface="Cambria Math" panose="02040503050406030204" pitchFamily="18" charset="0"/>
                                </a:rPr>
                                <m:t>𝛼</m:t>
                              </m:r>
                            </m:e>
                          </m:func>
                        </m:e>
                        <m:sup>
                          <m:r>
                            <a:rPr lang="en-US" i="1">
                              <a:solidFill>
                                <a:srgbClr val="000000"/>
                              </a:solidFill>
                              <a:latin typeface="Cambria Math" panose="02040503050406030204" pitchFamily="18" charset="0"/>
                            </a:rPr>
                            <m:t>′</m:t>
                          </m:r>
                        </m:sup>
                      </m:sSup>
                      <m:r>
                        <a:rPr lang="en-US" i="1">
                          <a:solidFill>
                            <a:srgbClr val="000000"/>
                          </a:solidFill>
                          <a:latin typeface="Cambria Math" panose="02040503050406030204" pitchFamily="18" charset="0"/>
                        </a:rPr>
                        <m:t>)</m:t>
                      </m:r>
                    </m:oMath>
                  </m:oMathPara>
                </a14:m>
                <a:endParaRPr lang="en-US" dirty="0"/>
              </a:p>
              <a:p>
                <a:endParaRPr lang="en-US" dirty="0"/>
              </a:p>
              <a:p>
                <a:endParaRPr lang="en-US" dirty="0"/>
              </a:p>
              <a:p>
                <a:endParaRPr lang="en-US" dirty="0"/>
              </a:p>
              <a:p>
                <a:endParaRPr lang="en-US" dirty="0"/>
              </a:p>
            </p:txBody>
          </p:sp>
        </mc:Choice>
        <mc:Fallback xmlns="">
          <p:sp>
            <p:nvSpPr>
              <p:cNvPr id="4099" name="Object 1033"/>
              <p:cNvSpPr txBox="1">
                <a:spLocks noRot="1" noChangeAspect="1" noMove="1" noResize="1" noEditPoints="1" noAdjustHandles="1" noChangeArrowheads="1" noChangeShapeType="1" noTextEdit="1"/>
              </p:cNvSpPr>
              <p:nvPr/>
            </p:nvSpPr>
            <p:spPr bwMode="auto">
              <a:xfrm>
                <a:off x="762000" y="1504951"/>
                <a:ext cx="7239000" cy="3219450"/>
              </a:xfrm>
              <a:prstGeom prst="rect">
                <a:avLst/>
              </a:prstGeom>
              <a:blipFill>
                <a:blip r:embed="rId3"/>
                <a:stretch>
                  <a:fillRect t="-189" r="-253"/>
                </a:stretch>
              </a:blipFill>
            </p:spPr>
            <p:txBody>
              <a:bodyPr/>
              <a:lstStyle/>
              <a:p>
                <a:r>
                  <a:rPr lang="en-US">
                    <a:noFill/>
                  </a:rPr>
                  <a:t> </a:t>
                </a:r>
              </a:p>
            </p:txBody>
          </p:sp>
        </mc:Fallback>
      </mc:AlternateContent>
      <p:sp>
        <p:nvSpPr>
          <p:cNvPr id="4104" name="Rectangle 1036"/>
          <p:cNvSpPr>
            <a:spLocks noChangeArrowheads="1"/>
          </p:cNvSpPr>
          <p:nvPr/>
        </p:nvSpPr>
        <p:spPr bwMode="auto">
          <a:xfrm>
            <a:off x="4024313" y="3314700"/>
            <a:ext cx="9144000" cy="0"/>
          </a:xfrm>
          <a:prstGeom prst="rect">
            <a:avLst/>
          </a:prstGeom>
          <a:noFill/>
          <a:ln w="9525">
            <a:noFill/>
            <a:miter lim="800000"/>
            <a:headEnd/>
            <a:tailEnd/>
          </a:ln>
        </p:spPr>
        <p:txBody>
          <a:bodyPr>
            <a:spAutoFit/>
          </a:bodyPr>
          <a:lstStyle/>
          <a:p>
            <a:endParaRPr lang="en-US"/>
          </a:p>
        </p:txBody>
      </p:sp>
      <p:sp>
        <p:nvSpPr>
          <p:cNvPr id="4105" name="Rectangle 1040"/>
          <p:cNvSpPr>
            <a:spLocks noChangeArrowheads="1"/>
          </p:cNvSpPr>
          <p:nvPr/>
        </p:nvSpPr>
        <p:spPr bwMode="auto">
          <a:xfrm>
            <a:off x="3386138" y="3219450"/>
            <a:ext cx="9144000" cy="0"/>
          </a:xfrm>
          <a:prstGeom prst="rect">
            <a:avLst/>
          </a:prstGeom>
          <a:noFill/>
          <a:ln w="9525">
            <a:noFill/>
            <a:miter lim="800000"/>
            <a:headEnd/>
            <a:tailEnd/>
          </a:ln>
        </p:spPr>
        <p:txBody>
          <a:bodyPr>
            <a:spAutoFit/>
          </a:bodyPr>
          <a:lstStyle/>
          <a:p>
            <a:endParaRPr lang="en-US"/>
          </a:p>
        </p:txBody>
      </p:sp>
      <p:sp>
        <p:nvSpPr>
          <p:cNvPr id="4106" name="Rectangle 1042"/>
          <p:cNvSpPr>
            <a:spLocks noChangeArrowheads="1"/>
          </p:cNvSpPr>
          <p:nvPr/>
        </p:nvSpPr>
        <p:spPr bwMode="auto">
          <a:xfrm>
            <a:off x="3700463" y="3309938"/>
            <a:ext cx="9144000" cy="0"/>
          </a:xfrm>
          <a:prstGeom prst="rect">
            <a:avLst/>
          </a:prstGeom>
          <a:noFill/>
          <a:ln w="9525">
            <a:noFill/>
            <a:miter lim="800000"/>
            <a:headEnd/>
            <a:tailEnd/>
          </a:ln>
        </p:spPr>
        <p:txBody>
          <a:bodyPr>
            <a:spAutoFit/>
          </a:bodyPr>
          <a:lstStyle/>
          <a:p>
            <a:endParaRPr lang="en-US"/>
          </a:p>
        </p:txBody>
      </p:sp>
      <p:sp>
        <p:nvSpPr>
          <p:cNvPr id="4107" name="Rectangle 1044"/>
          <p:cNvSpPr>
            <a:spLocks noChangeArrowheads="1"/>
          </p:cNvSpPr>
          <p:nvPr/>
        </p:nvSpPr>
        <p:spPr bwMode="auto">
          <a:xfrm>
            <a:off x="4195763" y="3262313"/>
            <a:ext cx="9144000" cy="0"/>
          </a:xfrm>
          <a:prstGeom prst="rect">
            <a:avLst/>
          </a:prstGeom>
          <a:noFill/>
          <a:ln w="9525">
            <a:noFill/>
            <a:miter lim="800000"/>
            <a:headEnd/>
            <a:tailEnd/>
          </a:ln>
        </p:spPr>
        <p:txBody>
          <a:bodyPr>
            <a:spAutoFit/>
          </a:bodyPr>
          <a:lstStyle/>
          <a:p>
            <a:endParaRPr lang="en-US"/>
          </a:p>
        </p:txBody>
      </p:sp>
      <p:pic>
        <p:nvPicPr>
          <p:cNvPr id="4108" name="Picture 1050"/>
          <p:cNvPicPr>
            <a:picLocks noChangeAspect="1" noChangeArrowheads="1"/>
          </p:cNvPicPr>
          <p:nvPr/>
        </p:nvPicPr>
        <p:blipFill>
          <a:blip r:embed="rId4" cstate="print"/>
          <a:srcRect/>
          <a:stretch>
            <a:fillRect/>
          </a:stretch>
        </p:blipFill>
        <p:spPr bwMode="auto">
          <a:xfrm>
            <a:off x="4339146" y="2514606"/>
            <a:ext cx="4504817" cy="3667120"/>
          </a:xfrm>
          <a:prstGeom prst="rect">
            <a:avLst/>
          </a:prstGeom>
          <a:noFill/>
          <a:ln w="9525">
            <a:noFill/>
            <a:miter lim="800000"/>
            <a:headEnd/>
            <a:tailEnd/>
          </a:ln>
        </p:spPr>
      </p:pic>
      <p:sp>
        <p:nvSpPr>
          <p:cNvPr id="4109" name="Text Box 3086"/>
          <p:cNvSpPr txBox="1">
            <a:spLocks noChangeArrowheads="1"/>
          </p:cNvSpPr>
          <p:nvPr/>
        </p:nvSpPr>
        <p:spPr bwMode="auto">
          <a:xfrm>
            <a:off x="735013" y="533400"/>
            <a:ext cx="7570787" cy="457200"/>
          </a:xfrm>
          <a:prstGeom prst="rect">
            <a:avLst/>
          </a:prstGeom>
          <a:noFill/>
          <a:ln w="9525">
            <a:noFill/>
            <a:miter lim="800000"/>
            <a:headEnd/>
            <a:tailEnd/>
          </a:ln>
        </p:spPr>
        <p:txBody>
          <a:bodyPr>
            <a:spAutoFit/>
          </a:bodyPr>
          <a:lstStyle/>
          <a:p>
            <a:r>
              <a:rPr lang="en-US" b="1" dirty="0">
                <a:solidFill>
                  <a:schemeClr val="tx2"/>
                </a:solidFill>
              </a:rPr>
              <a:t>Ricker’s Model: Over-Compensation</a:t>
            </a:r>
            <a:endParaRPr lang="en-US" sz="2000" b="1" dirty="0">
              <a:solidFill>
                <a:schemeClr val="tx2"/>
              </a:solidFill>
            </a:endParaRPr>
          </a:p>
        </p:txBody>
      </p:sp>
      <p:sp>
        <p:nvSpPr>
          <p:cNvPr id="4110" name="Line 3087"/>
          <p:cNvSpPr>
            <a:spLocks noChangeShapeType="1"/>
          </p:cNvSpPr>
          <p:nvPr/>
        </p:nvSpPr>
        <p:spPr bwMode="auto">
          <a:xfrm>
            <a:off x="762000" y="1219200"/>
            <a:ext cx="7620000" cy="0"/>
          </a:xfrm>
          <a:prstGeom prst="line">
            <a:avLst/>
          </a:prstGeom>
          <a:noFill/>
          <a:ln w="9525">
            <a:solidFill>
              <a:schemeClr val="tx1"/>
            </a:solidFill>
            <a:round/>
            <a:headEnd/>
            <a:tailEnd/>
          </a:ln>
        </p:spPr>
        <p:txBody>
          <a:bodyPr/>
          <a:lstStyle/>
          <a:p>
            <a:endParaRPr lang="en-US"/>
          </a:p>
        </p:txBody>
      </p:sp>
      <p:sp>
        <p:nvSpPr>
          <p:cNvPr id="4" name="Rectangle 3">
            <a:extLst>
              <a:ext uri="{FF2B5EF4-FFF2-40B4-BE49-F238E27FC236}">
                <a16:creationId xmlns:a16="http://schemas.microsoft.com/office/drawing/2014/main" id="{B0977C4D-705B-4B4D-BCCC-094D150D1278}"/>
              </a:ext>
            </a:extLst>
          </p:cNvPr>
          <p:cNvSpPr/>
          <p:nvPr/>
        </p:nvSpPr>
        <p:spPr>
          <a:xfrm>
            <a:off x="735013" y="5039493"/>
            <a:ext cx="3328988" cy="954107"/>
          </a:xfrm>
          <a:prstGeom prst="rect">
            <a:avLst/>
          </a:prstGeom>
        </p:spPr>
        <p:txBody>
          <a:bodyPr wrap="square">
            <a:spAutoFit/>
          </a:bodyPr>
          <a:lstStyle/>
          <a:p>
            <a:r>
              <a:rPr lang="en-US" sz="1400" dirty="0" err="1"/>
              <a:t>Hilborn</a:t>
            </a:r>
            <a:r>
              <a:rPr lang="en-US" sz="1400" dirty="0"/>
              <a:t>, R. 1985. Simplified calculation of optimum stock size from Ricker’s stock recruitment curve. Can. J. Fish. </a:t>
            </a:r>
            <a:r>
              <a:rPr lang="en-US" sz="1400" dirty="0" err="1"/>
              <a:t>Aquat</a:t>
            </a:r>
            <a:r>
              <a:rPr lang="en-US" sz="1400" dirty="0"/>
              <a:t>. Sci. 42:1833-1834.</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2F4DE43-1C38-446A-AB85-12D0C4547374}"/>
                  </a:ext>
                </a:extLst>
              </p:cNvPr>
              <p:cNvSpPr txBox="1"/>
              <p:nvPr/>
            </p:nvSpPr>
            <p:spPr>
              <a:xfrm>
                <a:off x="0" y="6536323"/>
                <a:ext cx="2590800" cy="307777"/>
              </a:xfrm>
              <a:prstGeom prst="rect">
                <a:avLst/>
              </a:prstGeom>
              <a:noFill/>
            </p:spPr>
            <p:txBody>
              <a:bodyPr wrap="square" rtlCol="0">
                <a:spAutoFit/>
              </a:bodyPr>
              <a:lstStyle/>
              <a:p>
                <a:r>
                  <a:rPr lang="en-US" sz="1400" dirty="0">
                    <a:solidFill>
                      <a:srgbClr val="000000"/>
                    </a:solidFill>
                  </a:rPr>
                  <a:t>Note: </a:t>
                </a:r>
                <a14:m>
                  <m:oMath xmlns:m="http://schemas.openxmlformats.org/officeDocument/2006/math">
                    <m:sSup>
                      <m:sSupPr>
                        <m:ctrlPr>
                          <a:rPr lang="en-US" sz="1400" i="1">
                            <a:solidFill>
                              <a:srgbClr val="000000"/>
                            </a:solidFill>
                            <a:latin typeface="Cambria Math" panose="02040503050406030204" pitchFamily="18" charset="0"/>
                          </a:rPr>
                        </m:ctrlPr>
                      </m:sSupPr>
                      <m:e>
                        <m:r>
                          <a:rPr lang="en-US" sz="1400" i="1">
                            <a:solidFill>
                              <a:srgbClr val="000000"/>
                            </a:solidFill>
                            <a:latin typeface="Cambria Math" panose="02040503050406030204" pitchFamily="18" charset="0"/>
                          </a:rPr>
                          <m:t>𝛼</m:t>
                        </m:r>
                      </m:e>
                      <m:sup>
                        <m:r>
                          <a:rPr lang="en-US" sz="1400" i="1">
                            <a:solidFill>
                              <a:srgbClr val="000000"/>
                            </a:solidFill>
                            <a:latin typeface="Cambria Math" panose="02040503050406030204" pitchFamily="18" charset="0"/>
                          </a:rPr>
                          <m:t>′</m:t>
                        </m:r>
                      </m:sup>
                    </m:sSup>
                  </m:oMath>
                </a14:m>
                <a:r>
                  <a:rPr lang="en-US" sz="1400" dirty="0"/>
                  <a:t> defined on slide 27</a:t>
                </a:r>
              </a:p>
            </p:txBody>
          </p:sp>
        </mc:Choice>
        <mc:Fallback xmlns="">
          <p:sp>
            <p:nvSpPr>
              <p:cNvPr id="14" name="TextBox 13">
                <a:extLst>
                  <a:ext uri="{FF2B5EF4-FFF2-40B4-BE49-F238E27FC236}">
                    <a16:creationId xmlns:a16="http://schemas.microsoft.com/office/drawing/2014/main" id="{12F4DE43-1C38-446A-AB85-12D0C4547374}"/>
                  </a:ext>
                </a:extLst>
              </p:cNvPr>
              <p:cNvSpPr txBox="1">
                <a:spLocks noRot="1" noChangeAspect="1" noMove="1" noResize="1" noEditPoints="1" noAdjustHandles="1" noChangeArrowheads="1" noChangeShapeType="1" noTextEdit="1"/>
              </p:cNvSpPr>
              <p:nvPr/>
            </p:nvSpPr>
            <p:spPr>
              <a:xfrm>
                <a:off x="0" y="6536323"/>
                <a:ext cx="2590800" cy="307777"/>
              </a:xfrm>
              <a:prstGeom prst="rect">
                <a:avLst/>
              </a:prstGeom>
              <a:blipFill>
                <a:blip r:embed="rId3"/>
                <a:stretch>
                  <a:fillRect l="-706" t="-3922" b="-19608"/>
                </a:stretch>
              </a:blipFill>
            </p:spPr>
            <p:txBody>
              <a:bodyPr/>
              <a:lstStyle/>
              <a:p>
                <a:r>
                  <a:rPr 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4"/>
          <p:cNvSpPr>
            <a:spLocks noGrp="1"/>
          </p:cNvSpPr>
          <p:nvPr>
            <p:ph type="ftr" sz="quarter" idx="11"/>
          </p:nvPr>
        </p:nvSpPr>
        <p:spPr>
          <a:noFill/>
        </p:spPr>
        <p:txBody>
          <a:bodyPr/>
          <a:lstStyle/>
          <a:p>
            <a:r>
              <a:rPr lang="en-US" dirty="0"/>
              <a:t>Theory - Two-parameter Models</a:t>
            </a:r>
          </a:p>
        </p:txBody>
      </p:sp>
      <p:sp>
        <p:nvSpPr>
          <p:cNvPr id="86019" name="Slide Number Placeholder 5"/>
          <p:cNvSpPr>
            <a:spLocks noGrp="1"/>
          </p:cNvSpPr>
          <p:nvPr>
            <p:ph type="sldNum" sz="quarter" idx="12"/>
          </p:nvPr>
        </p:nvSpPr>
        <p:spPr>
          <a:noFill/>
        </p:spPr>
        <p:txBody>
          <a:bodyPr/>
          <a:lstStyle/>
          <a:p>
            <a:fld id="{DB29FFB0-C7C0-4E2F-BE57-0245EB2F919A}" type="slidenum">
              <a:rPr lang="en-US" smtClean="0"/>
              <a:pPr/>
              <a:t>17</a:t>
            </a:fld>
            <a:endParaRPr lang="en-US"/>
          </a:p>
        </p:txBody>
      </p:sp>
      <p:sp>
        <p:nvSpPr>
          <p:cNvPr id="86021" name="Text Box 4"/>
          <p:cNvSpPr txBox="1">
            <a:spLocks noChangeArrowheads="1"/>
          </p:cNvSpPr>
          <p:nvPr/>
        </p:nvSpPr>
        <p:spPr bwMode="auto">
          <a:xfrm>
            <a:off x="533400" y="685800"/>
            <a:ext cx="5618654" cy="461665"/>
          </a:xfrm>
          <a:prstGeom prst="rect">
            <a:avLst/>
          </a:prstGeom>
          <a:noFill/>
          <a:ln w="9525">
            <a:noFill/>
            <a:miter lim="800000"/>
            <a:headEnd/>
            <a:tailEnd/>
          </a:ln>
        </p:spPr>
        <p:txBody>
          <a:bodyPr wrap="none">
            <a:spAutoFit/>
          </a:bodyPr>
          <a:lstStyle/>
          <a:p>
            <a:r>
              <a:rPr lang="en-US" b="1" dirty="0"/>
              <a:t>Why Choose Ricker? Over-compensation</a:t>
            </a:r>
          </a:p>
        </p:txBody>
      </p:sp>
      <p:sp>
        <p:nvSpPr>
          <p:cNvPr id="86022" name="Line 5"/>
          <p:cNvSpPr>
            <a:spLocks noChangeShapeType="1"/>
          </p:cNvSpPr>
          <p:nvPr/>
        </p:nvSpPr>
        <p:spPr bwMode="auto">
          <a:xfrm>
            <a:off x="609600" y="1295400"/>
            <a:ext cx="8001000" cy="0"/>
          </a:xfrm>
          <a:prstGeom prst="line">
            <a:avLst/>
          </a:prstGeom>
          <a:noFill/>
          <a:ln w="9525">
            <a:solidFill>
              <a:schemeClr val="tx1"/>
            </a:solidFill>
            <a:round/>
            <a:headEnd/>
            <a:tailEnd/>
          </a:ln>
        </p:spPr>
        <p:txBody>
          <a:bodyPr/>
          <a:lstStyle/>
          <a:p>
            <a:endParaRPr lang="en-US"/>
          </a:p>
        </p:txBody>
      </p:sp>
      <p:sp>
        <p:nvSpPr>
          <p:cNvPr id="86023" name="Text Box 7"/>
          <p:cNvSpPr txBox="1">
            <a:spLocks noChangeArrowheads="1"/>
          </p:cNvSpPr>
          <p:nvPr/>
        </p:nvSpPr>
        <p:spPr bwMode="auto">
          <a:xfrm>
            <a:off x="609600" y="1524000"/>
            <a:ext cx="8001000" cy="707886"/>
          </a:xfrm>
          <a:prstGeom prst="rect">
            <a:avLst/>
          </a:prstGeom>
          <a:noFill/>
          <a:ln w="9525">
            <a:noFill/>
            <a:miter lim="800000"/>
            <a:headEnd/>
            <a:tailEnd/>
          </a:ln>
        </p:spPr>
        <p:txBody>
          <a:bodyPr>
            <a:spAutoFit/>
          </a:bodyPr>
          <a:lstStyle/>
          <a:p>
            <a:r>
              <a:rPr lang="en-US" sz="2000" dirty="0"/>
              <a:t>For Alaska salmon, overcompensation is sometimes obvious; when we have observed large spawning events that resulted in very poor recruitment. </a:t>
            </a:r>
          </a:p>
        </p:txBody>
      </p:sp>
      <p:pic>
        <p:nvPicPr>
          <p:cNvPr id="86024" name="Picture 12"/>
          <p:cNvPicPr>
            <a:picLocks noChangeAspect="1" noChangeArrowheads="1"/>
          </p:cNvPicPr>
          <p:nvPr/>
        </p:nvPicPr>
        <p:blipFill>
          <a:blip r:embed="rId3" cstate="print"/>
          <a:srcRect/>
          <a:stretch>
            <a:fillRect/>
          </a:stretch>
        </p:blipFill>
        <p:spPr bwMode="auto">
          <a:xfrm>
            <a:off x="4191000" y="2406073"/>
            <a:ext cx="4438650" cy="3766127"/>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Footer Placeholder 4"/>
          <p:cNvSpPr>
            <a:spLocks noGrp="1"/>
          </p:cNvSpPr>
          <p:nvPr>
            <p:ph type="ftr" sz="quarter" idx="11"/>
          </p:nvPr>
        </p:nvSpPr>
        <p:spPr>
          <a:noFill/>
        </p:spPr>
        <p:txBody>
          <a:bodyPr/>
          <a:lstStyle/>
          <a:p>
            <a:r>
              <a:rPr lang="en-US" dirty="0"/>
              <a:t>Theory - Two-parameter Models</a:t>
            </a:r>
          </a:p>
        </p:txBody>
      </p:sp>
      <p:sp>
        <p:nvSpPr>
          <p:cNvPr id="6148" name="Slide Number Placeholder 5"/>
          <p:cNvSpPr>
            <a:spLocks noGrp="1"/>
          </p:cNvSpPr>
          <p:nvPr>
            <p:ph type="sldNum" sz="quarter" idx="12"/>
          </p:nvPr>
        </p:nvSpPr>
        <p:spPr>
          <a:noFill/>
        </p:spPr>
        <p:txBody>
          <a:bodyPr/>
          <a:lstStyle/>
          <a:p>
            <a:fld id="{4F4A0466-03FC-4966-837C-432CF69F1D70}" type="slidenum">
              <a:rPr lang="en-US" smtClean="0"/>
              <a:pPr/>
              <a:t>18</a:t>
            </a:fld>
            <a:endParaRPr lang="en-US"/>
          </a:p>
        </p:txBody>
      </p:sp>
      <p:sp>
        <p:nvSpPr>
          <p:cNvPr id="6149" name="Text Box 3"/>
          <p:cNvSpPr txBox="1">
            <a:spLocks noChangeArrowheads="1"/>
          </p:cNvSpPr>
          <p:nvPr/>
        </p:nvSpPr>
        <p:spPr bwMode="auto">
          <a:xfrm>
            <a:off x="533400" y="685800"/>
            <a:ext cx="4419600" cy="461665"/>
          </a:xfrm>
          <a:prstGeom prst="rect">
            <a:avLst/>
          </a:prstGeom>
          <a:noFill/>
          <a:ln w="9525">
            <a:noFill/>
            <a:miter lim="800000"/>
            <a:headEnd/>
            <a:tailEnd/>
          </a:ln>
        </p:spPr>
        <p:txBody>
          <a:bodyPr wrap="square">
            <a:spAutoFit/>
          </a:bodyPr>
          <a:lstStyle/>
          <a:p>
            <a:r>
              <a:rPr lang="en-US" b="1" dirty="0"/>
              <a:t>Why Choose Ricker? Flexibility</a:t>
            </a:r>
          </a:p>
        </p:txBody>
      </p:sp>
      <p:sp>
        <p:nvSpPr>
          <p:cNvPr id="6150" name="Line 4"/>
          <p:cNvSpPr>
            <a:spLocks noChangeShapeType="1"/>
          </p:cNvSpPr>
          <p:nvPr/>
        </p:nvSpPr>
        <p:spPr bwMode="auto">
          <a:xfrm>
            <a:off x="609600" y="1295400"/>
            <a:ext cx="8001000" cy="0"/>
          </a:xfrm>
          <a:prstGeom prst="line">
            <a:avLst/>
          </a:prstGeom>
          <a:noFill/>
          <a:ln w="9525">
            <a:solidFill>
              <a:schemeClr val="tx1"/>
            </a:solidFill>
            <a:round/>
            <a:headEnd/>
            <a:tailEnd/>
          </a:ln>
        </p:spPr>
        <p:txBody>
          <a:bodyPr/>
          <a:lstStyle/>
          <a:p>
            <a:endParaRPr lang="en-US"/>
          </a:p>
        </p:txBody>
      </p:sp>
      <p:sp>
        <p:nvSpPr>
          <p:cNvPr id="6153" name="Rectangle 14"/>
          <p:cNvSpPr>
            <a:spLocks noChangeArrowheads="1"/>
          </p:cNvSpPr>
          <p:nvPr/>
        </p:nvSpPr>
        <p:spPr bwMode="auto">
          <a:xfrm>
            <a:off x="0" y="3257550"/>
            <a:ext cx="9144000" cy="0"/>
          </a:xfrm>
          <a:prstGeom prst="rect">
            <a:avLst/>
          </a:prstGeom>
          <a:noFill/>
          <a:ln w="9525">
            <a:noFill/>
            <a:miter lim="800000"/>
            <a:headEnd/>
            <a:tailEnd/>
          </a:ln>
        </p:spPr>
        <p:txBody>
          <a:bodyPr wrap="none" anchor="ctr">
            <a:spAutoFit/>
          </a:bodyPr>
          <a:lstStyle/>
          <a:p>
            <a:endParaRPr lang="en-US"/>
          </a:p>
        </p:txBody>
      </p:sp>
      <p:pic>
        <p:nvPicPr>
          <p:cNvPr id="2" name="Picture 1">
            <a:extLst>
              <a:ext uri="{FF2B5EF4-FFF2-40B4-BE49-F238E27FC236}">
                <a16:creationId xmlns:a16="http://schemas.microsoft.com/office/drawing/2014/main" id="{85452A5B-A9D5-46A5-8494-5C44280D72C5}"/>
              </a:ext>
            </a:extLst>
          </p:cNvPr>
          <p:cNvPicPr>
            <a:picLocks noChangeAspect="1"/>
          </p:cNvPicPr>
          <p:nvPr/>
        </p:nvPicPr>
        <p:blipFill>
          <a:blip r:embed="rId3"/>
          <a:stretch>
            <a:fillRect/>
          </a:stretch>
        </p:blipFill>
        <p:spPr>
          <a:xfrm>
            <a:off x="609599" y="1371605"/>
            <a:ext cx="7372487" cy="487679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Footer Placeholder 4"/>
          <p:cNvSpPr>
            <a:spLocks noGrp="1"/>
          </p:cNvSpPr>
          <p:nvPr>
            <p:ph type="ftr" sz="quarter" idx="11"/>
          </p:nvPr>
        </p:nvSpPr>
        <p:spPr>
          <a:noFill/>
        </p:spPr>
        <p:txBody>
          <a:bodyPr/>
          <a:lstStyle/>
          <a:p>
            <a:r>
              <a:rPr lang="en-US" dirty="0"/>
              <a:t>Theory - Two-parameter Models</a:t>
            </a:r>
          </a:p>
        </p:txBody>
      </p:sp>
      <p:sp>
        <p:nvSpPr>
          <p:cNvPr id="6148" name="Slide Number Placeholder 5"/>
          <p:cNvSpPr>
            <a:spLocks noGrp="1"/>
          </p:cNvSpPr>
          <p:nvPr>
            <p:ph type="sldNum" sz="quarter" idx="12"/>
          </p:nvPr>
        </p:nvSpPr>
        <p:spPr>
          <a:noFill/>
        </p:spPr>
        <p:txBody>
          <a:bodyPr/>
          <a:lstStyle/>
          <a:p>
            <a:fld id="{4F4A0466-03FC-4966-837C-432CF69F1D70}" type="slidenum">
              <a:rPr lang="en-US" smtClean="0"/>
              <a:pPr/>
              <a:t>19</a:t>
            </a:fld>
            <a:endParaRPr lang="en-US"/>
          </a:p>
        </p:txBody>
      </p:sp>
      <p:sp>
        <p:nvSpPr>
          <p:cNvPr id="6149" name="Text Box 3"/>
          <p:cNvSpPr txBox="1">
            <a:spLocks noChangeArrowheads="1"/>
          </p:cNvSpPr>
          <p:nvPr/>
        </p:nvSpPr>
        <p:spPr bwMode="auto">
          <a:xfrm>
            <a:off x="533400" y="685800"/>
            <a:ext cx="4922373" cy="461665"/>
          </a:xfrm>
          <a:prstGeom prst="rect">
            <a:avLst/>
          </a:prstGeom>
          <a:noFill/>
          <a:ln w="9525">
            <a:noFill/>
            <a:miter lim="800000"/>
            <a:headEnd/>
            <a:tailEnd/>
          </a:ln>
        </p:spPr>
        <p:txBody>
          <a:bodyPr wrap="none">
            <a:spAutoFit/>
          </a:bodyPr>
          <a:lstStyle/>
          <a:p>
            <a:r>
              <a:rPr lang="en-US" b="1" dirty="0"/>
              <a:t>Why Choose Ricker? Precautionary</a:t>
            </a:r>
          </a:p>
        </p:txBody>
      </p:sp>
      <p:sp>
        <p:nvSpPr>
          <p:cNvPr id="6150" name="Line 4"/>
          <p:cNvSpPr>
            <a:spLocks noChangeShapeType="1"/>
          </p:cNvSpPr>
          <p:nvPr/>
        </p:nvSpPr>
        <p:spPr bwMode="auto">
          <a:xfrm>
            <a:off x="609600" y="1295400"/>
            <a:ext cx="8001000" cy="0"/>
          </a:xfrm>
          <a:prstGeom prst="line">
            <a:avLst/>
          </a:prstGeom>
          <a:noFill/>
          <a:ln w="9525">
            <a:solidFill>
              <a:schemeClr val="tx1"/>
            </a:solidFill>
            <a:round/>
            <a:headEnd/>
            <a:tailEnd/>
          </a:ln>
        </p:spPr>
        <p:txBody>
          <a:bodyPr/>
          <a:lstStyle/>
          <a:p>
            <a:endParaRPr lang="en-US"/>
          </a:p>
        </p:txBody>
      </p:sp>
      <p:sp>
        <p:nvSpPr>
          <p:cNvPr id="6151" name="Text Box 5"/>
          <p:cNvSpPr txBox="1">
            <a:spLocks noChangeArrowheads="1"/>
          </p:cNvSpPr>
          <p:nvPr/>
        </p:nvSpPr>
        <p:spPr bwMode="auto">
          <a:xfrm>
            <a:off x="533400" y="1447800"/>
            <a:ext cx="8077200" cy="1015663"/>
          </a:xfrm>
          <a:prstGeom prst="rect">
            <a:avLst/>
          </a:prstGeom>
          <a:noFill/>
          <a:ln w="9525">
            <a:noFill/>
            <a:miter lim="800000"/>
            <a:headEnd/>
            <a:tailEnd/>
          </a:ln>
        </p:spPr>
        <p:txBody>
          <a:bodyPr wrap="square">
            <a:spAutoFit/>
          </a:bodyPr>
          <a:lstStyle/>
          <a:p>
            <a:r>
              <a:rPr lang="en-US" sz="2000" dirty="0"/>
              <a:t>Ricker’s model is “precautionary” under escapement-goal management. Given a fixed intrinsic rate of increase (</a:t>
            </a:r>
            <a:r>
              <a:rPr lang="en-US" sz="2000" dirty="0">
                <a:sym typeface="Symbol" pitchFamily="18" charset="2"/>
              </a:rPr>
              <a:t>) and a fixed carrying capacity (S</a:t>
            </a:r>
            <a:r>
              <a:rPr lang="en-US" sz="2000" baseline="-25000" dirty="0">
                <a:sym typeface="Symbol" pitchFamily="18" charset="2"/>
              </a:rPr>
              <a:t>EQ</a:t>
            </a:r>
            <a:r>
              <a:rPr lang="en-US" sz="2000" dirty="0">
                <a:sym typeface="Symbol" pitchFamily="18" charset="2"/>
              </a:rPr>
              <a:t>), the value of </a:t>
            </a:r>
            <a:r>
              <a:rPr lang="en-US" sz="2000" dirty="0" err="1">
                <a:sym typeface="Symbol" pitchFamily="18" charset="2"/>
              </a:rPr>
              <a:t>S</a:t>
            </a:r>
            <a:r>
              <a:rPr lang="en-US" sz="2000" baseline="-25000" dirty="0" err="1">
                <a:sym typeface="Symbol" pitchFamily="18" charset="2"/>
              </a:rPr>
              <a:t>MSY</a:t>
            </a:r>
            <a:r>
              <a:rPr lang="en-US" sz="2000" dirty="0">
                <a:sym typeface="Symbol" pitchFamily="18" charset="2"/>
              </a:rPr>
              <a:t> from Ricker’s model is the larger.</a:t>
            </a:r>
          </a:p>
        </p:txBody>
      </p:sp>
      <p:sp>
        <p:nvSpPr>
          <p:cNvPr id="6152" name="Text Box 10"/>
          <p:cNvSpPr txBox="1">
            <a:spLocks noChangeArrowheads="1"/>
          </p:cNvSpPr>
          <p:nvPr/>
        </p:nvSpPr>
        <p:spPr bwMode="auto">
          <a:xfrm>
            <a:off x="5713010" y="5551088"/>
            <a:ext cx="3200400" cy="738664"/>
          </a:xfrm>
          <a:prstGeom prst="rect">
            <a:avLst/>
          </a:prstGeom>
          <a:noFill/>
          <a:ln w="9525">
            <a:noFill/>
            <a:miter lim="800000"/>
            <a:headEnd/>
            <a:tailEnd/>
          </a:ln>
        </p:spPr>
        <p:txBody>
          <a:bodyPr>
            <a:spAutoFit/>
          </a:bodyPr>
          <a:lstStyle/>
          <a:p>
            <a:r>
              <a:rPr lang="en-US" sz="1400" dirty="0"/>
              <a:t>Note that yield is only reduced a few % from </a:t>
            </a:r>
            <a:r>
              <a:rPr lang="en-US" sz="1400" dirty="0" err="1"/>
              <a:t>MSY</a:t>
            </a:r>
            <a:r>
              <a:rPr lang="en-US" sz="1400" dirty="0"/>
              <a:t> if the wrong model is chosen under escapement goal management.</a:t>
            </a:r>
          </a:p>
        </p:txBody>
      </p:sp>
      <p:sp>
        <p:nvSpPr>
          <p:cNvPr id="6153" name="Rectangle 14"/>
          <p:cNvSpPr>
            <a:spLocks noChangeArrowheads="1"/>
          </p:cNvSpPr>
          <p:nvPr/>
        </p:nvSpPr>
        <p:spPr bwMode="auto">
          <a:xfrm>
            <a:off x="0" y="3257550"/>
            <a:ext cx="9144000" cy="0"/>
          </a:xfrm>
          <a:prstGeom prst="rect">
            <a:avLst/>
          </a:prstGeom>
          <a:noFill/>
          <a:ln w="9525">
            <a:noFill/>
            <a:miter lim="800000"/>
            <a:headEnd/>
            <a:tailEnd/>
          </a:ln>
        </p:spPr>
        <p:txBody>
          <a:bodyPr wrap="none" anchor="ctr">
            <a:spAutoFit/>
          </a:bodyPr>
          <a:lstStyle/>
          <a:p>
            <a:endParaRPr lang="en-US"/>
          </a:p>
        </p:txBody>
      </p:sp>
      <p:pic>
        <p:nvPicPr>
          <p:cNvPr id="6158" name="Picture 20"/>
          <p:cNvPicPr>
            <a:picLocks noChangeAspect="1" noChangeArrowheads="1"/>
          </p:cNvPicPr>
          <p:nvPr/>
        </p:nvPicPr>
        <p:blipFill>
          <a:blip r:embed="rId3" cstate="print"/>
          <a:srcRect/>
          <a:stretch>
            <a:fillRect/>
          </a:stretch>
        </p:blipFill>
        <p:spPr bwMode="auto">
          <a:xfrm>
            <a:off x="5636893" y="2785764"/>
            <a:ext cx="3238500" cy="2705100"/>
          </a:xfrm>
          <a:prstGeom prst="rect">
            <a:avLst/>
          </a:prstGeom>
          <a:noFill/>
          <a:ln w="9525">
            <a:noFill/>
            <a:miter lim="800000"/>
            <a:headEnd/>
            <a:tailEnd/>
          </a:ln>
        </p:spPr>
      </p:pic>
      <p:pic>
        <p:nvPicPr>
          <p:cNvPr id="6159" name="Picture 22"/>
          <p:cNvPicPr>
            <a:picLocks noChangeAspect="1" noChangeArrowheads="1"/>
          </p:cNvPicPr>
          <p:nvPr/>
        </p:nvPicPr>
        <p:blipFill>
          <a:blip r:embed="rId4" cstate="print"/>
          <a:srcRect/>
          <a:stretch>
            <a:fillRect/>
          </a:stretch>
        </p:blipFill>
        <p:spPr bwMode="auto">
          <a:xfrm>
            <a:off x="510540" y="2763798"/>
            <a:ext cx="5048250" cy="1916112"/>
          </a:xfrm>
          <a:prstGeom prst="rect">
            <a:avLst/>
          </a:prstGeom>
          <a:noFill/>
          <a:ln w="9525">
            <a:noFill/>
            <a:miter lim="800000"/>
            <a:headEnd/>
            <a:tailEnd/>
          </a:ln>
        </p:spPr>
      </p:pic>
      <p:sp>
        <p:nvSpPr>
          <p:cNvPr id="16" name="Rectangle 15">
            <a:extLst>
              <a:ext uri="{FF2B5EF4-FFF2-40B4-BE49-F238E27FC236}">
                <a16:creationId xmlns:a16="http://schemas.microsoft.com/office/drawing/2014/main" id="{F3559806-CDF4-4FAE-A833-0D4EB7873E52}"/>
              </a:ext>
            </a:extLst>
          </p:cNvPr>
          <p:cNvSpPr/>
          <p:nvPr/>
        </p:nvSpPr>
        <p:spPr>
          <a:xfrm>
            <a:off x="5558790" y="222530"/>
            <a:ext cx="3328988" cy="954107"/>
          </a:xfrm>
          <a:prstGeom prst="rect">
            <a:avLst/>
          </a:prstGeom>
        </p:spPr>
        <p:txBody>
          <a:bodyPr wrap="square">
            <a:spAutoFit/>
          </a:bodyPr>
          <a:lstStyle/>
          <a:p>
            <a:r>
              <a:rPr lang="en-US" sz="1400" dirty="0"/>
              <a:t>Zhou S. 2007. Discriminating alternative stock-recruitment models and evaluating uncertainty in model structure. Fisheries Research. 86. 268-279.</a:t>
            </a:r>
          </a:p>
        </p:txBody>
      </p:sp>
    </p:spTree>
    <p:extLst>
      <p:ext uri="{BB962C8B-B14F-4D97-AF65-F5344CB8AC3E}">
        <p14:creationId xmlns:p14="http://schemas.microsoft.com/office/powerpoint/2010/main" val="2489424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2"/>
          <p:cNvSpPr>
            <a:spLocks noGrp="1"/>
          </p:cNvSpPr>
          <p:nvPr>
            <p:ph type="ftr" sz="quarter" idx="11"/>
          </p:nvPr>
        </p:nvSpPr>
        <p:spPr>
          <a:noFill/>
        </p:spPr>
        <p:txBody>
          <a:bodyPr/>
          <a:lstStyle/>
          <a:p>
            <a:r>
              <a:rPr lang="en-US" dirty="0"/>
              <a:t>Theory - Introduction</a:t>
            </a:r>
          </a:p>
        </p:txBody>
      </p:sp>
      <p:sp>
        <p:nvSpPr>
          <p:cNvPr id="79875" name="Slide Number Placeholder 3"/>
          <p:cNvSpPr>
            <a:spLocks noGrp="1"/>
          </p:cNvSpPr>
          <p:nvPr>
            <p:ph type="sldNum" sz="quarter" idx="12"/>
          </p:nvPr>
        </p:nvSpPr>
        <p:spPr>
          <a:noFill/>
        </p:spPr>
        <p:txBody>
          <a:bodyPr/>
          <a:lstStyle/>
          <a:p>
            <a:fld id="{6DF7CA42-EAC6-44A3-B747-81C71731DC80}" type="slidenum">
              <a:rPr lang="en-US" smtClean="0"/>
              <a:pPr/>
              <a:t>2</a:t>
            </a:fld>
            <a:endParaRPr lang="en-US"/>
          </a:p>
        </p:txBody>
      </p:sp>
      <p:sp>
        <p:nvSpPr>
          <p:cNvPr id="6146" name="Text Box 2"/>
          <p:cNvSpPr txBox="1">
            <a:spLocks noChangeArrowheads="1"/>
          </p:cNvSpPr>
          <p:nvPr/>
        </p:nvSpPr>
        <p:spPr bwMode="auto">
          <a:xfrm>
            <a:off x="517525" y="381000"/>
            <a:ext cx="4165756" cy="461665"/>
          </a:xfrm>
          <a:prstGeom prst="rect">
            <a:avLst/>
          </a:prstGeom>
          <a:noFill/>
          <a:ln w="9525">
            <a:noFill/>
            <a:miter lim="800000"/>
            <a:headEnd/>
            <a:tailEnd/>
          </a:ln>
          <a:effectLst/>
        </p:spPr>
        <p:txBody>
          <a:bodyPr wrap="none">
            <a:spAutoFit/>
          </a:bodyPr>
          <a:lstStyle/>
          <a:p>
            <a:pPr>
              <a:defRPr/>
            </a:pPr>
            <a:r>
              <a:rPr lang="en-US" b="1" dirty="0">
                <a:effectLst>
                  <a:outerShdw blurRad="38100" dist="38100" dir="2700000" algn="tl">
                    <a:srgbClr val="C0C0C0"/>
                  </a:outerShdw>
                </a:effectLst>
              </a:rPr>
              <a:t>Introduction: SR Relationship</a:t>
            </a:r>
          </a:p>
        </p:txBody>
      </p:sp>
      <p:sp>
        <p:nvSpPr>
          <p:cNvPr id="79880" name="Line 8"/>
          <p:cNvSpPr>
            <a:spLocks noChangeShapeType="1"/>
          </p:cNvSpPr>
          <p:nvPr/>
        </p:nvSpPr>
        <p:spPr bwMode="auto">
          <a:xfrm>
            <a:off x="609600" y="1101725"/>
            <a:ext cx="7239000" cy="0"/>
          </a:xfrm>
          <a:prstGeom prst="line">
            <a:avLst/>
          </a:prstGeom>
          <a:noFill/>
          <a:ln w="9525">
            <a:solidFill>
              <a:schemeClr val="tx1"/>
            </a:solidFill>
            <a:round/>
            <a:headEnd/>
            <a:tailEnd/>
          </a:ln>
        </p:spPr>
        <p:txBody>
          <a:bodyPr/>
          <a:lstStyle/>
          <a:p>
            <a:endParaRPr lang="en-US"/>
          </a:p>
        </p:txBody>
      </p:sp>
      <p:pic>
        <p:nvPicPr>
          <p:cNvPr id="6" name="Picture 5">
            <a:extLst>
              <a:ext uri="{FF2B5EF4-FFF2-40B4-BE49-F238E27FC236}">
                <a16:creationId xmlns:a16="http://schemas.microsoft.com/office/drawing/2014/main" id="{9E68AC17-D532-411E-A479-AC49E88FCD20}"/>
              </a:ext>
            </a:extLst>
          </p:cNvPr>
          <p:cNvPicPr>
            <a:picLocks noChangeAspect="1"/>
          </p:cNvPicPr>
          <p:nvPr/>
        </p:nvPicPr>
        <p:blipFill>
          <a:blip r:embed="rId3"/>
          <a:stretch>
            <a:fillRect/>
          </a:stretch>
        </p:blipFill>
        <p:spPr>
          <a:xfrm>
            <a:off x="609600" y="1153645"/>
            <a:ext cx="4835691" cy="483569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10D5FB-38DB-4B7E-BB6A-151E5F661552}"/>
              </a:ext>
            </a:extLst>
          </p:cNvPr>
          <p:cNvPicPr>
            <a:picLocks noChangeAspect="1"/>
          </p:cNvPicPr>
          <p:nvPr/>
        </p:nvPicPr>
        <p:blipFill>
          <a:blip r:embed="rId3"/>
          <a:stretch>
            <a:fillRect/>
          </a:stretch>
        </p:blipFill>
        <p:spPr>
          <a:xfrm>
            <a:off x="4349102" y="1266391"/>
            <a:ext cx="4742898" cy="4742898"/>
          </a:xfrm>
          <a:prstGeom prst="rect">
            <a:avLst/>
          </a:prstGeom>
        </p:spPr>
      </p:pic>
      <p:sp>
        <p:nvSpPr>
          <p:cNvPr id="80898" name="Footer Placeholder 2"/>
          <p:cNvSpPr>
            <a:spLocks noGrp="1"/>
          </p:cNvSpPr>
          <p:nvPr>
            <p:ph type="ftr" sz="quarter" idx="11"/>
          </p:nvPr>
        </p:nvSpPr>
        <p:spPr>
          <a:noFill/>
        </p:spPr>
        <p:txBody>
          <a:bodyPr/>
          <a:lstStyle/>
          <a:p>
            <a:r>
              <a:rPr lang="en-US" dirty="0"/>
              <a:t>Theory - Two-parameter Models</a:t>
            </a:r>
          </a:p>
        </p:txBody>
      </p:sp>
      <p:sp>
        <p:nvSpPr>
          <p:cNvPr id="80899" name="Slide Number Placeholder 3"/>
          <p:cNvSpPr>
            <a:spLocks noGrp="1"/>
          </p:cNvSpPr>
          <p:nvPr>
            <p:ph type="sldNum" sz="quarter" idx="12"/>
          </p:nvPr>
        </p:nvSpPr>
        <p:spPr>
          <a:noFill/>
        </p:spPr>
        <p:txBody>
          <a:bodyPr/>
          <a:lstStyle/>
          <a:p>
            <a:fld id="{6B1FF5C7-4214-4AA2-97DE-8B595B93B154}" type="slidenum">
              <a:rPr lang="en-US" smtClean="0"/>
              <a:pPr/>
              <a:t>20</a:t>
            </a:fld>
            <a:endParaRPr lang="en-US"/>
          </a:p>
        </p:txBody>
      </p:sp>
      <p:sp>
        <p:nvSpPr>
          <p:cNvPr id="75780" name="Text Box 4"/>
          <p:cNvSpPr txBox="1">
            <a:spLocks noChangeArrowheads="1"/>
          </p:cNvSpPr>
          <p:nvPr/>
        </p:nvSpPr>
        <p:spPr bwMode="auto">
          <a:xfrm>
            <a:off x="914400" y="457200"/>
            <a:ext cx="4053161" cy="461665"/>
          </a:xfrm>
          <a:prstGeom prst="rect">
            <a:avLst/>
          </a:prstGeom>
          <a:noFill/>
          <a:ln w="9525">
            <a:noFill/>
            <a:miter lim="800000"/>
            <a:headEnd/>
            <a:tailEnd/>
          </a:ln>
          <a:effectLst/>
        </p:spPr>
        <p:txBody>
          <a:bodyPr wrap="square">
            <a:spAutoFit/>
          </a:bodyPr>
          <a:lstStyle/>
          <a:p>
            <a:pPr>
              <a:defRPr/>
            </a:pPr>
            <a:r>
              <a:rPr lang="en-US" b="1" dirty="0">
                <a:effectLst>
                  <a:outerShdw blurRad="38100" dist="38100" dir="2700000" algn="tl">
                    <a:srgbClr val="C0C0C0"/>
                  </a:outerShdw>
                </a:effectLst>
                <a:latin typeface="+mn-lt"/>
                <a:cs typeface="Arial" panose="020B0604020202020204" pitchFamily="34" charset="0"/>
              </a:rPr>
              <a:t>Parameter</a:t>
            </a:r>
            <a:r>
              <a:rPr lang="en-US" b="1" dirty="0">
                <a:effectLst>
                  <a:outerShdw blurRad="38100" dist="38100" dir="2700000" algn="tl">
                    <a:srgbClr val="C0C0C0"/>
                  </a:outerShdw>
                </a:effectLst>
                <a:latin typeface="Arial" panose="020B0604020202020204" pitchFamily="34" charset="0"/>
                <a:cs typeface="Arial" panose="020B0604020202020204" pitchFamily="34" charset="0"/>
              </a:rPr>
              <a:t> </a:t>
            </a:r>
            <a:r>
              <a:rPr lang="el-GR" b="1" dirty="0">
                <a:effectLst>
                  <a:outerShdw blurRad="38100" dist="38100" dir="2700000" algn="tl">
                    <a:srgbClr val="C0C0C0"/>
                  </a:outerShdw>
                </a:effectLst>
                <a:latin typeface="Arial" panose="020B0604020202020204" pitchFamily="34" charset="0"/>
                <a:cs typeface="Arial" panose="020B0604020202020204" pitchFamily="34" charset="0"/>
              </a:rPr>
              <a:t>α</a:t>
            </a:r>
            <a:r>
              <a:rPr lang="en-US" b="1" dirty="0">
                <a:effectLst>
                  <a:outerShdw blurRad="38100" dist="38100" dir="2700000" algn="tl">
                    <a:srgbClr val="C0C0C0"/>
                  </a:outerShdw>
                </a:effectLst>
                <a:latin typeface="Arial" panose="020B0604020202020204" pitchFamily="34" charset="0"/>
                <a:cs typeface="Arial" panose="020B0604020202020204" pitchFamily="34" charset="0"/>
              </a:rPr>
              <a:t> </a:t>
            </a:r>
            <a:endParaRPr lang="en-US" b="1" dirty="0">
              <a:effectLst>
                <a:outerShdw blurRad="38100" dist="38100" dir="2700000" algn="tl">
                  <a:srgbClr val="C0C0C0"/>
                </a:outerShdw>
              </a:effectLst>
            </a:endParaRPr>
          </a:p>
        </p:txBody>
      </p:sp>
      <p:sp>
        <p:nvSpPr>
          <p:cNvPr id="80901" name="Line 5"/>
          <p:cNvSpPr>
            <a:spLocks noChangeShapeType="1"/>
          </p:cNvSpPr>
          <p:nvPr/>
        </p:nvSpPr>
        <p:spPr bwMode="auto">
          <a:xfrm>
            <a:off x="990600" y="1219200"/>
            <a:ext cx="7239000" cy="0"/>
          </a:xfrm>
          <a:prstGeom prst="line">
            <a:avLst/>
          </a:prstGeom>
          <a:noFill/>
          <a:ln w="9525">
            <a:solidFill>
              <a:schemeClr val="tx1"/>
            </a:solidFill>
            <a:round/>
            <a:headEnd/>
            <a:tailEnd/>
          </a:ln>
        </p:spPr>
        <p:txBody>
          <a:bodyPr/>
          <a:lstStyle/>
          <a:p>
            <a:endParaRPr lang="en-US"/>
          </a:p>
        </p:txBody>
      </p:sp>
      <p:sp>
        <p:nvSpPr>
          <p:cNvPr id="75793" name="Text Box 17"/>
          <p:cNvSpPr txBox="1">
            <a:spLocks noChangeArrowheads="1"/>
          </p:cNvSpPr>
          <p:nvPr/>
        </p:nvSpPr>
        <p:spPr bwMode="auto">
          <a:xfrm>
            <a:off x="609600" y="1215205"/>
            <a:ext cx="3810000" cy="1200329"/>
          </a:xfrm>
          <a:prstGeom prst="rect">
            <a:avLst/>
          </a:prstGeom>
          <a:noFill/>
          <a:ln w="9525">
            <a:noFill/>
            <a:miter lim="800000"/>
            <a:headEnd/>
            <a:tailEnd/>
          </a:ln>
          <a:effectLst/>
        </p:spPr>
        <p:txBody>
          <a:bodyPr wrap="square">
            <a:spAutoFit/>
          </a:bodyPr>
          <a:lstStyle/>
          <a:p>
            <a:pPr>
              <a:defRPr/>
            </a:pPr>
            <a:r>
              <a:rPr lang="en-US" sz="1800" b="1" dirty="0">
                <a:solidFill>
                  <a:srgbClr val="009900"/>
                </a:solidFill>
                <a:effectLst>
                  <a:outerShdw blurRad="38100" dist="38100" dir="2700000" algn="tl">
                    <a:srgbClr val="C0C0C0"/>
                  </a:outerShdw>
                </a:effectLst>
              </a:rPr>
              <a:t>Parameter (</a:t>
            </a:r>
            <a:r>
              <a:rPr lang="en-US" sz="1800" b="1" dirty="0">
                <a:solidFill>
                  <a:srgbClr val="009900"/>
                </a:solidFill>
                <a:effectLst>
                  <a:outerShdw blurRad="38100" dist="38100" dir="2700000" algn="tl">
                    <a:srgbClr val="C0C0C0"/>
                  </a:outerShdw>
                </a:effectLst>
                <a:sym typeface="Symbol" pitchFamily="18" charset="2"/>
              </a:rPr>
              <a:t></a:t>
            </a:r>
            <a:r>
              <a:rPr lang="en-US" sz="1800" b="1" dirty="0">
                <a:solidFill>
                  <a:srgbClr val="009900"/>
                </a:solidFill>
                <a:effectLst>
                  <a:outerShdw blurRad="38100" dist="38100" dir="2700000" algn="tl">
                    <a:srgbClr val="C0C0C0"/>
                  </a:outerShdw>
                </a:effectLst>
              </a:rPr>
              <a:t>) </a:t>
            </a:r>
            <a:r>
              <a:rPr lang="en-US" sz="1800" dirty="0"/>
              <a:t>is the expected productivity as abundance of </a:t>
            </a:r>
            <a:r>
              <a:rPr lang="en-US" sz="1800" dirty="0" err="1"/>
              <a:t>spawners</a:t>
            </a:r>
            <a:r>
              <a:rPr lang="en-US" sz="1800" dirty="0"/>
              <a:t> nears zero (often considered to be </a:t>
            </a:r>
            <a:r>
              <a:rPr lang="en-US" sz="1800" b="1" u="sng" dirty="0">
                <a:solidFill>
                  <a:schemeClr val="accent2"/>
                </a:solidFill>
                <a:effectLst>
                  <a:outerShdw blurRad="38100" dist="38100" dir="2700000" algn="tl">
                    <a:srgbClr val="C0C0C0"/>
                  </a:outerShdw>
                </a:effectLst>
              </a:rPr>
              <a:t>species and regionally specific</a:t>
            </a:r>
            <a:r>
              <a:rPr lang="en-US" sz="1800" dirty="0"/>
              <a:t>).</a:t>
            </a:r>
          </a:p>
        </p:txBody>
      </p:sp>
      <p:sp>
        <p:nvSpPr>
          <p:cNvPr id="9" name="Text Box 11">
            <a:extLst>
              <a:ext uri="{FF2B5EF4-FFF2-40B4-BE49-F238E27FC236}">
                <a16:creationId xmlns:a16="http://schemas.microsoft.com/office/drawing/2014/main" id="{324EAAC4-F92A-422A-8CC2-9AA208795D22}"/>
              </a:ext>
            </a:extLst>
          </p:cNvPr>
          <p:cNvSpPr txBox="1">
            <a:spLocks noChangeArrowheads="1"/>
          </p:cNvSpPr>
          <p:nvPr/>
        </p:nvSpPr>
        <p:spPr bwMode="auto">
          <a:xfrm>
            <a:off x="609599" y="2819400"/>
            <a:ext cx="3739503" cy="1323439"/>
          </a:xfrm>
          <a:prstGeom prst="rect">
            <a:avLst/>
          </a:prstGeom>
          <a:noFill/>
          <a:ln w="9525">
            <a:noFill/>
            <a:miter lim="800000"/>
            <a:headEnd/>
            <a:tailEnd/>
          </a:ln>
        </p:spPr>
        <p:txBody>
          <a:bodyPr wrap="square">
            <a:spAutoFit/>
          </a:bodyPr>
          <a:lstStyle/>
          <a:p>
            <a:r>
              <a:rPr lang="en-US" sz="1600" dirty="0"/>
              <a:t>Mechanisms</a:t>
            </a:r>
          </a:p>
          <a:p>
            <a:pPr marL="342900" indent="-342900">
              <a:buFontTx/>
              <a:buChar char="-"/>
            </a:pPr>
            <a:r>
              <a:rPr lang="en-US" sz="1600" dirty="0"/>
              <a:t>Fecundity</a:t>
            </a:r>
          </a:p>
          <a:p>
            <a:pPr marL="342900" indent="-342900">
              <a:buFontTx/>
              <a:buChar char="-"/>
            </a:pPr>
            <a:r>
              <a:rPr lang="en-US" sz="1600" dirty="0"/>
              <a:t>Life history (maturation, longevity, growth rates)</a:t>
            </a:r>
          </a:p>
          <a:p>
            <a:pPr marL="342900" indent="-342900">
              <a:buFontTx/>
              <a:buChar char="-"/>
            </a:pPr>
            <a:r>
              <a:rPr lang="en-US" sz="1600" dirty="0"/>
              <a:t>Average density-independent mortality</a:t>
            </a:r>
            <a:endParaRPr lang="en-US" sz="2000" dirty="0"/>
          </a:p>
        </p:txBody>
      </p:sp>
      <p:graphicFrame>
        <p:nvGraphicFramePr>
          <p:cNvPr id="2" name="Table 1">
            <a:extLst>
              <a:ext uri="{FF2B5EF4-FFF2-40B4-BE49-F238E27FC236}">
                <a16:creationId xmlns:a16="http://schemas.microsoft.com/office/drawing/2014/main" id="{10671618-47BD-4B89-9A92-7B548B16893B}"/>
              </a:ext>
            </a:extLst>
          </p:cNvPr>
          <p:cNvGraphicFramePr>
            <a:graphicFrameLocks noGrp="1"/>
          </p:cNvGraphicFramePr>
          <p:nvPr>
            <p:extLst>
              <p:ext uri="{D42A27DB-BD31-4B8C-83A1-F6EECF244321}">
                <p14:modId xmlns:p14="http://schemas.microsoft.com/office/powerpoint/2010/main" val="4115402399"/>
              </p:ext>
            </p:extLst>
          </p:nvPr>
        </p:nvGraphicFramePr>
        <p:xfrm>
          <a:off x="613764" y="4707340"/>
          <a:ext cx="3735338" cy="1483360"/>
        </p:xfrm>
        <a:graphic>
          <a:graphicData uri="http://schemas.openxmlformats.org/drawingml/2006/table">
            <a:tbl>
              <a:tblPr firstRow="1" bandRow="1">
                <a:tableStyleId>{5C22544A-7EE6-4342-B048-85BDC9FD1C3A}</a:tableStyleId>
              </a:tblPr>
              <a:tblGrid>
                <a:gridCol w="1867669">
                  <a:extLst>
                    <a:ext uri="{9D8B030D-6E8A-4147-A177-3AD203B41FA5}">
                      <a16:colId xmlns:a16="http://schemas.microsoft.com/office/drawing/2014/main" val="2273921863"/>
                    </a:ext>
                  </a:extLst>
                </a:gridCol>
                <a:gridCol w="1867669">
                  <a:extLst>
                    <a:ext uri="{9D8B030D-6E8A-4147-A177-3AD203B41FA5}">
                      <a16:colId xmlns:a16="http://schemas.microsoft.com/office/drawing/2014/main" val="1149589363"/>
                    </a:ext>
                  </a:extLst>
                </a:gridCol>
              </a:tblGrid>
              <a:tr h="370840">
                <a:tc>
                  <a:txBody>
                    <a:bodyPr/>
                    <a:lstStyle/>
                    <a:p>
                      <a:r>
                        <a:rPr lang="en-US" sz="1600" b="0" i="0" baseline="0" dirty="0">
                          <a:ln>
                            <a:noFill/>
                          </a:ln>
                          <a:solidFill>
                            <a:schemeClr val="tx1"/>
                          </a:solidFill>
                        </a:rPr>
                        <a:t>Fecundity</a:t>
                      </a:r>
                    </a:p>
                  </a:txBody>
                  <a:tcPr>
                    <a:noFill/>
                  </a:tcPr>
                </a:tc>
                <a:tc>
                  <a:txBody>
                    <a:bodyPr/>
                    <a:lstStyle/>
                    <a:p>
                      <a:r>
                        <a:rPr lang="en-US" sz="1600" b="0" i="0" baseline="0" dirty="0">
                          <a:ln>
                            <a:noFill/>
                          </a:ln>
                          <a:solidFill>
                            <a:schemeClr val="tx1"/>
                          </a:solidFill>
                        </a:rPr>
                        <a:t>4000 eggs/</a:t>
                      </a:r>
                      <a:r>
                        <a:rPr lang="en-US" sz="1600" b="0" i="0" baseline="0" dirty="0" err="1">
                          <a:ln>
                            <a:noFill/>
                          </a:ln>
                          <a:solidFill>
                            <a:schemeClr val="tx1"/>
                          </a:solidFill>
                        </a:rPr>
                        <a:t>spawner</a:t>
                      </a:r>
                      <a:endParaRPr lang="en-US" sz="1600" b="0" i="0" baseline="0" dirty="0">
                        <a:ln>
                          <a:noFill/>
                        </a:ln>
                        <a:solidFill>
                          <a:schemeClr val="tx1"/>
                        </a:solidFill>
                      </a:endParaRPr>
                    </a:p>
                  </a:txBody>
                  <a:tcPr>
                    <a:noFill/>
                  </a:tcPr>
                </a:tc>
                <a:extLst>
                  <a:ext uri="{0D108BD9-81ED-4DB2-BD59-A6C34878D82A}">
                    <a16:rowId xmlns:a16="http://schemas.microsoft.com/office/drawing/2014/main" val="4176782240"/>
                  </a:ext>
                </a:extLst>
              </a:tr>
              <a:tr h="370840">
                <a:tc>
                  <a:txBody>
                    <a:bodyPr/>
                    <a:lstStyle/>
                    <a:p>
                      <a:r>
                        <a:rPr lang="en-US" sz="1600" b="0" i="0" baseline="0" dirty="0">
                          <a:ln>
                            <a:noFill/>
                          </a:ln>
                          <a:solidFill>
                            <a:schemeClr val="tx1"/>
                          </a:solidFill>
                        </a:rPr>
                        <a:t>Ova-smolt survival</a:t>
                      </a:r>
                    </a:p>
                  </a:txBody>
                  <a:tcPr>
                    <a:noFill/>
                  </a:tcPr>
                </a:tc>
                <a:tc>
                  <a:txBody>
                    <a:bodyPr/>
                    <a:lstStyle/>
                    <a:p>
                      <a:r>
                        <a:rPr lang="en-US" sz="1600" b="0" i="0" baseline="0" dirty="0">
                          <a:ln>
                            <a:noFill/>
                          </a:ln>
                          <a:solidFill>
                            <a:schemeClr val="tx1"/>
                          </a:solidFill>
                        </a:rPr>
                        <a:t>0.015 smolt/egg</a:t>
                      </a:r>
                    </a:p>
                  </a:txBody>
                  <a:tcPr>
                    <a:noFill/>
                  </a:tcPr>
                </a:tc>
                <a:extLst>
                  <a:ext uri="{0D108BD9-81ED-4DB2-BD59-A6C34878D82A}">
                    <a16:rowId xmlns:a16="http://schemas.microsoft.com/office/drawing/2014/main" val="449511677"/>
                  </a:ext>
                </a:extLst>
              </a:tr>
              <a:tr h="370840">
                <a:tc>
                  <a:txBody>
                    <a:bodyPr/>
                    <a:lstStyle/>
                    <a:p>
                      <a:r>
                        <a:rPr lang="en-US" sz="1600" b="0" i="0" baseline="0" dirty="0">
                          <a:ln>
                            <a:noFill/>
                          </a:ln>
                          <a:solidFill>
                            <a:schemeClr val="tx1"/>
                          </a:solidFill>
                        </a:rPr>
                        <a:t>Smolt-adult survival</a:t>
                      </a:r>
                    </a:p>
                  </a:txBody>
                  <a:tcPr>
                    <a:lnB w="12700" cap="flat" cmpd="sng" algn="ctr">
                      <a:solidFill>
                        <a:schemeClr val="tx1"/>
                      </a:solidFill>
                      <a:prstDash val="solid"/>
                      <a:round/>
                      <a:headEnd type="none" w="med" len="med"/>
                      <a:tailEnd type="none" w="med" len="med"/>
                    </a:lnB>
                    <a:noFill/>
                  </a:tcPr>
                </a:tc>
                <a:tc>
                  <a:txBody>
                    <a:bodyPr/>
                    <a:lstStyle/>
                    <a:p>
                      <a:r>
                        <a:rPr lang="en-US" sz="1600" b="0" i="0" baseline="0" dirty="0">
                          <a:ln>
                            <a:noFill/>
                          </a:ln>
                          <a:solidFill>
                            <a:schemeClr val="tx1"/>
                          </a:solidFill>
                        </a:rPr>
                        <a:t>0.1 recruits/smolt</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942424"/>
                  </a:ext>
                </a:extLst>
              </a:tr>
              <a:tr h="370840">
                <a:tc>
                  <a:txBody>
                    <a:bodyPr/>
                    <a:lstStyle/>
                    <a:p>
                      <a:r>
                        <a:rPr lang="en-US" sz="1600" b="0" i="0" baseline="0" dirty="0">
                          <a:ln>
                            <a:noFill/>
                          </a:ln>
                          <a:solidFill>
                            <a:schemeClr val="tx1"/>
                          </a:solidFill>
                        </a:rPr>
                        <a:t>alpha</a:t>
                      </a:r>
                    </a:p>
                  </a:txBody>
                  <a:tcPr>
                    <a:lnT w="12700" cap="flat" cmpd="sng" algn="ctr">
                      <a:solidFill>
                        <a:schemeClr val="tx1"/>
                      </a:solidFill>
                      <a:prstDash val="solid"/>
                      <a:round/>
                      <a:headEnd type="none" w="med" len="med"/>
                      <a:tailEnd type="none" w="med" len="med"/>
                    </a:lnT>
                    <a:noFill/>
                  </a:tcPr>
                </a:tc>
                <a:tc>
                  <a:txBody>
                    <a:bodyPr/>
                    <a:lstStyle/>
                    <a:p>
                      <a:r>
                        <a:rPr lang="en-US" sz="1600" b="0" i="0" baseline="0" dirty="0">
                          <a:ln>
                            <a:noFill/>
                          </a:ln>
                          <a:solidFill>
                            <a:schemeClr val="tx1"/>
                          </a:solidFill>
                        </a:rPr>
                        <a:t>6 recruits/</a:t>
                      </a:r>
                      <a:r>
                        <a:rPr lang="en-US" sz="1600" b="0" i="0" baseline="0" dirty="0" err="1">
                          <a:ln>
                            <a:noFill/>
                          </a:ln>
                          <a:solidFill>
                            <a:schemeClr val="tx1"/>
                          </a:solidFill>
                        </a:rPr>
                        <a:t>spawner</a:t>
                      </a:r>
                      <a:endParaRPr lang="en-US" sz="1600" b="0" i="0" baseline="0" dirty="0">
                        <a:ln>
                          <a:noFill/>
                        </a:ln>
                        <a:solidFill>
                          <a:schemeClr val="tx1"/>
                        </a:solidFill>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607232734"/>
                  </a:ext>
                </a:extLst>
              </a:tr>
            </a:tbl>
          </a:graphicData>
        </a:graphic>
      </p:graphicFrame>
    </p:spTree>
    <p:extLst>
      <p:ext uri="{BB962C8B-B14F-4D97-AF65-F5344CB8AC3E}">
        <p14:creationId xmlns:p14="http://schemas.microsoft.com/office/powerpoint/2010/main" val="3774022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2"/>
          <p:cNvSpPr>
            <a:spLocks noGrp="1"/>
          </p:cNvSpPr>
          <p:nvPr>
            <p:ph type="ftr" sz="quarter" idx="11"/>
          </p:nvPr>
        </p:nvSpPr>
        <p:spPr>
          <a:noFill/>
        </p:spPr>
        <p:txBody>
          <a:bodyPr/>
          <a:lstStyle/>
          <a:p>
            <a:r>
              <a:rPr lang="en-US" dirty="0"/>
              <a:t>Theory - Two-parameter Models</a:t>
            </a:r>
          </a:p>
        </p:txBody>
      </p:sp>
      <p:sp>
        <p:nvSpPr>
          <p:cNvPr id="80899" name="Slide Number Placeholder 3"/>
          <p:cNvSpPr>
            <a:spLocks noGrp="1"/>
          </p:cNvSpPr>
          <p:nvPr>
            <p:ph type="sldNum" sz="quarter" idx="12"/>
          </p:nvPr>
        </p:nvSpPr>
        <p:spPr>
          <a:noFill/>
        </p:spPr>
        <p:txBody>
          <a:bodyPr/>
          <a:lstStyle/>
          <a:p>
            <a:fld id="{6B1FF5C7-4214-4AA2-97DE-8B595B93B154}" type="slidenum">
              <a:rPr lang="en-US" smtClean="0"/>
              <a:pPr/>
              <a:t>21</a:t>
            </a:fld>
            <a:endParaRPr lang="en-US"/>
          </a:p>
        </p:txBody>
      </p:sp>
      <p:sp>
        <p:nvSpPr>
          <p:cNvPr id="75780" name="Text Box 4"/>
          <p:cNvSpPr txBox="1">
            <a:spLocks noChangeArrowheads="1"/>
          </p:cNvSpPr>
          <p:nvPr/>
        </p:nvSpPr>
        <p:spPr bwMode="auto">
          <a:xfrm>
            <a:off x="914400" y="457200"/>
            <a:ext cx="1843005" cy="461665"/>
          </a:xfrm>
          <a:prstGeom prst="rect">
            <a:avLst/>
          </a:prstGeom>
          <a:noFill/>
          <a:ln w="9525">
            <a:noFill/>
            <a:miter lim="800000"/>
            <a:headEnd/>
            <a:tailEnd/>
          </a:ln>
          <a:effectLst/>
        </p:spPr>
        <p:txBody>
          <a:bodyPr wrap="none">
            <a:spAutoFit/>
          </a:bodyPr>
          <a:lstStyle/>
          <a:p>
            <a:pPr>
              <a:defRPr/>
            </a:pPr>
            <a:r>
              <a:rPr lang="en-US" b="1" dirty="0">
                <a:effectLst>
                  <a:outerShdw blurRad="38100" dist="38100" dir="2700000" algn="tl">
                    <a:srgbClr val="C0C0C0"/>
                  </a:outerShdw>
                </a:effectLst>
              </a:rPr>
              <a:t>Parameter </a:t>
            </a:r>
            <a:r>
              <a:rPr lang="el-GR" b="1" dirty="0">
                <a:effectLst>
                  <a:outerShdw blurRad="38100" dist="38100" dir="2700000" algn="tl">
                    <a:srgbClr val="C0C0C0"/>
                  </a:outerShdw>
                </a:effectLst>
                <a:latin typeface="Arial" panose="020B0604020202020204" pitchFamily="34" charset="0"/>
                <a:cs typeface="Arial" panose="020B0604020202020204" pitchFamily="34" charset="0"/>
              </a:rPr>
              <a:t>β</a:t>
            </a:r>
            <a:endParaRPr lang="en-US" b="1" dirty="0">
              <a:effectLst>
                <a:outerShdw blurRad="38100" dist="38100" dir="2700000" algn="tl">
                  <a:srgbClr val="C0C0C0"/>
                </a:outerShdw>
              </a:effectLst>
            </a:endParaRPr>
          </a:p>
        </p:txBody>
      </p:sp>
      <p:sp>
        <p:nvSpPr>
          <p:cNvPr id="80901" name="Line 5"/>
          <p:cNvSpPr>
            <a:spLocks noChangeShapeType="1"/>
          </p:cNvSpPr>
          <p:nvPr/>
        </p:nvSpPr>
        <p:spPr bwMode="auto">
          <a:xfrm>
            <a:off x="990600" y="1219200"/>
            <a:ext cx="7239000" cy="0"/>
          </a:xfrm>
          <a:prstGeom prst="line">
            <a:avLst/>
          </a:prstGeom>
          <a:noFill/>
          <a:ln w="9525">
            <a:solidFill>
              <a:schemeClr val="tx1"/>
            </a:solidFill>
            <a:round/>
            <a:headEnd/>
            <a:tailEnd/>
          </a:ln>
        </p:spPr>
        <p:txBody>
          <a:bodyPr/>
          <a:lstStyle/>
          <a:p>
            <a:endParaRPr lang="en-US"/>
          </a:p>
        </p:txBody>
      </p:sp>
      <mc:AlternateContent xmlns:mc="http://schemas.openxmlformats.org/markup-compatibility/2006" xmlns:a14="http://schemas.microsoft.com/office/drawing/2010/main">
        <mc:Choice Requires="a14">
          <p:sp>
            <p:nvSpPr>
              <p:cNvPr id="75794" name="Text Box 18"/>
              <p:cNvSpPr txBox="1">
                <a:spLocks noChangeArrowheads="1"/>
              </p:cNvSpPr>
              <p:nvPr/>
            </p:nvSpPr>
            <p:spPr bwMode="auto">
              <a:xfrm>
                <a:off x="381000" y="1371600"/>
                <a:ext cx="3954972" cy="1477328"/>
              </a:xfrm>
              <a:prstGeom prst="rect">
                <a:avLst/>
              </a:prstGeom>
              <a:noFill/>
              <a:ln w="9525">
                <a:noFill/>
                <a:miter lim="800000"/>
                <a:headEnd/>
                <a:tailEnd/>
              </a:ln>
              <a:effectLst/>
            </p:spPr>
            <p:txBody>
              <a:bodyPr wrap="square">
                <a:spAutoFit/>
              </a:bodyPr>
              <a:lstStyle/>
              <a:p>
                <a:pPr>
                  <a:defRPr/>
                </a:pPr>
                <a:r>
                  <a:rPr lang="en-US" sz="1800" b="1" dirty="0">
                    <a:solidFill>
                      <a:srgbClr val="FF0066"/>
                    </a:solidFill>
                    <a:effectLst>
                      <a:outerShdw blurRad="38100" dist="38100" dir="2700000" algn="tl">
                        <a:srgbClr val="C0C0C0"/>
                      </a:outerShdw>
                    </a:effectLst>
                  </a:rPr>
                  <a:t>Parameter (</a:t>
                </a:r>
                <a14:m>
                  <m:oMath xmlns:m="http://schemas.openxmlformats.org/officeDocument/2006/math">
                    <m:r>
                      <a:rPr lang="en-US" sz="1800" i="1">
                        <a:solidFill>
                          <a:srgbClr val="FF0066"/>
                        </a:solidFill>
                        <a:latin typeface="Cambria Math" panose="02040503050406030204" pitchFamily="18" charset="0"/>
                      </a:rPr>
                      <m:t>𝛽</m:t>
                    </m:r>
                  </m:oMath>
                </a14:m>
                <a:r>
                  <a:rPr lang="en-US" sz="1800" b="1" dirty="0">
                    <a:solidFill>
                      <a:srgbClr val="FF0066"/>
                    </a:solidFill>
                    <a:effectLst>
                      <a:outerShdw blurRad="38100" dist="38100" dir="2700000" algn="tl">
                        <a:srgbClr val="C0C0C0"/>
                      </a:outerShdw>
                    </a:effectLst>
                  </a:rPr>
                  <a:t>)</a:t>
                </a:r>
                <a:r>
                  <a:rPr lang="en-US" sz="1800" dirty="0"/>
                  <a:t> controls density dependence, i.e. the relationship between </a:t>
                </a:r>
                <a:r>
                  <a:rPr lang="en-US" sz="1800" dirty="0" err="1"/>
                  <a:t>spawners</a:t>
                </a:r>
                <a:r>
                  <a:rPr lang="en-US" sz="1800" dirty="0"/>
                  <a:t> and subsequent recruits as spawning abundance increases (often considered to be </a:t>
                </a:r>
                <a:r>
                  <a:rPr lang="en-US" sz="1800" b="1" u="sng" dirty="0">
                    <a:solidFill>
                      <a:schemeClr val="accent2"/>
                    </a:solidFill>
                    <a:effectLst>
                      <a:outerShdw blurRad="38100" dist="38100" dir="2700000" algn="tl">
                        <a:srgbClr val="C0C0C0"/>
                      </a:outerShdw>
                    </a:effectLst>
                  </a:rPr>
                  <a:t>watershed specific</a:t>
                </a:r>
                <a:r>
                  <a:rPr lang="en-US" sz="1800" dirty="0"/>
                  <a:t>).	</a:t>
                </a:r>
              </a:p>
            </p:txBody>
          </p:sp>
        </mc:Choice>
        <mc:Fallback xmlns="">
          <p:sp>
            <p:nvSpPr>
              <p:cNvPr id="75794" name="Text Box 18"/>
              <p:cNvSpPr txBox="1">
                <a:spLocks noRot="1" noChangeAspect="1" noMove="1" noResize="1" noEditPoints="1" noAdjustHandles="1" noChangeArrowheads="1" noChangeShapeType="1" noTextEdit="1"/>
              </p:cNvSpPr>
              <p:nvPr/>
            </p:nvSpPr>
            <p:spPr bwMode="auto">
              <a:xfrm>
                <a:off x="381000" y="1371600"/>
                <a:ext cx="3954972" cy="1477328"/>
              </a:xfrm>
              <a:prstGeom prst="rect">
                <a:avLst/>
              </a:prstGeom>
              <a:blipFill>
                <a:blip r:embed="rId3"/>
                <a:stretch>
                  <a:fillRect l="-1543" t="-2479" r="-2469" b="-7438"/>
                </a:stretch>
              </a:blipFill>
              <a:ln w="9525">
                <a:noFill/>
                <a:miter lim="800000"/>
                <a:headEnd/>
                <a:tailEnd/>
              </a:ln>
              <a:effectLst/>
            </p:spPr>
            <p:txBody>
              <a:bodyPr/>
              <a:lstStyle/>
              <a:p>
                <a:r>
                  <a:rPr lang="en-US">
                    <a:noFill/>
                  </a:rPr>
                  <a:t> </a:t>
                </a:r>
              </a:p>
            </p:txBody>
          </p:sp>
        </mc:Fallback>
      </mc:AlternateContent>
      <p:sp>
        <p:nvSpPr>
          <p:cNvPr id="15" name="Text Box 11">
            <a:extLst>
              <a:ext uri="{FF2B5EF4-FFF2-40B4-BE49-F238E27FC236}">
                <a16:creationId xmlns:a16="http://schemas.microsoft.com/office/drawing/2014/main" id="{3FDFBA85-3F9C-4A52-AEF7-A84A389EB1F5}"/>
              </a:ext>
            </a:extLst>
          </p:cNvPr>
          <p:cNvSpPr txBox="1">
            <a:spLocks noChangeArrowheads="1"/>
          </p:cNvSpPr>
          <p:nvPr/>
        </p:nvSpPr>
        <p:spPr bwMode="auto">
          <a:xfrm>
            <a:off x="371583" y="3108926"/>
            <a:ext cx="3973806" cy="1323439"/>
          </a:xfrm>
          <a:prstGeom prst="rect">
            <a:avLst/>
          </a:prstGeom>
          <a:noFill/>
          <a:ln w="9525">
            <a:noFill/>
            <a:miter lim="800000"/>
            <a:headEnd/>
            <a:tailEnd/>
          </a:ln>
        </p:spPr>
        <p:txBody>
          <a:bodyPr wrap="square">
            <a:spAutoFit/>
          </a:bodyPr>
          <a:lstStyle/>
          <a:p>
            <a:r>
              <a:rPr lang="en-US" sz="1600" dirty="0"/>
              <a:t>Mechanisms</a:t>
            </a:r>
          </a:p>
          <a:p>
            <a:pPr marL="342900" indent="-342900">
              <a:buFontTx/>
              <a:buChar char="-"/>
            </a:pPr>
            <a:r>
              <a:rPr lang="en-US" sz="1600" dirty="0"/>
              <a:t>Competition</a:t>
            </a:r>
          </a:p>
          <a:p>
            <a:pPr marL="800100" lvl="1" indent="-342900">
              <a:buFontTx/>
              <a:buChar char="-"/>
            </a:pPr>
            <a:r>
              <a:rPr lang="en-US" sz="1600" dirty="0"/>
              <a:t>Limited food</a:t>
            </a:r>
          </a:p>
          <a:p>
            <a:pPr marL="800100" lvl="1" indent="-342900">
              <a:buFontTx/>
              <a:buChar char="-"/>
            </a:pPr>
            <a:r>
              <a:rPr lang="en-US" sz="1600" dirty="0"/>
              <a:t>Limited rearing area</a:t>
            </a:r>
          </a:p>
          <a:p>
            <a:pPr marL="800100" lvl="1" indent="-342900">
              <a:buFontTx/>
              <a:buChar char="-"/>
            </a:pPr>
            <a:r>
              <a:rPr lang="en-US" sz="1600" dirty="0"/>
              <a:t>Limited spawning area</a:t>
            </a:r>
          </a:p>
        </p:txBody>
      </p:sp>
      <p:pic>
        <p:nvPicPr>
          <p:cNvPr id="2" name="Picture 1">
            <a:extLst>
              <a:ext uri="{FF2B5EF4-FFF2-40B4-BE49-F238E27FC236}">
                <a16:creationId xmlns:a16="http://schemas.microsoft.com/office/drawing/2014/main" id="{B3C4A17B-88F2-46FE-B10E-BA23CC71235A}"/>
              </a:ext>
            </a:extLst>
          </p:cNvPr>
          <p:cNvPicPr>
            <a:picLocks noChangeAspect="1"/>
          </p:cNvPicPr>
          <p:nvPr/>
        </p:nvPicPr>
        <p:blipFill>
          <a:blip r:embed="rId4"/>
          <a:stretch>
            <a:fillRect/>
          </a:stretch>
        </p:blipFill>
        <p:spPr>
          <a:xfrm>
            <a:off x="4149415" y="1295400"/>
            <a:ext cx="4876798" cy="4876798"/>
          </a:xfrm>
          <a:prstGeom prst="rect">
            <a:avLst/>
          </a:prstGeom>
        </p:spPr>
      </p:pic>
    </p:spTree>
    <p:extLst>
      <p:ext uri="{BB962C8B-B14F-4D97-AF65-F5344CB8AC3E}">
        <p14:creationId xmlns:p14="http://schemas.microsoft.com/office/powerpoint/2010/main" val="2267484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2"/>
          <p:cNvSpPr>
            <a:spLocks noGrp="1"/>
          </p:cNvSpPr>
          <p:nvPr>
            <p:ph type="ftr" sz="quarter" idx="11"/>
          </p:nvPr>
        </p:nvSpPr>
        <p:spPr>
          <a:noFill/>
        </p:spPr>
        <p:txBody>
          <a:bodyPr/>
          <a:lstStyle/>
          <a:p>
            <a:r>
              <a:rPr lang="en-US" dirty="0"/>
              <a:t>Theory - Two-parameter Models</a:t>
            </a:r>
          </a:p>
        </p:txBody>
      </p:sp>
      <p:sp>
        <p:nvSpPr>
          <p:cNvPr id="80899" name="Slide Number Placeholder 3"/>
          <p:cNvSpPr>
            <a:spLocks noGrp="1"/>
          </p:cNvSpPr>
          <p:nvPr>
            <p:ph type="sldNum" sz="quarter" idx="12"/>
          </p:nvPr>
        </p:nvSpPr>
        <p:spPr>
          <a:noFill/>
        </p:spPr>
        <p:txBody>
          <a:bodyPr/>
          <a:lstStyle/>
          <a:p>
            <a:fld id="{6B1FF5C7-4214-4AA2-97DE-8B595B93B154}" type="slidenum">
              <a:rPr lang="en-US" smtClean="0"/>
              <a:pPr/>
              <a:t>22</a:t>
            </a:fld>
            <a:endParaRPr lang="en-US"/>
          </a:p>
        </p:txBody>
      </p:sp>
      <p:sp>
        <p:nvSpPr>
          <p:cNvPr id="75780" name="Text Box 4"/>
          <p:cNvSpPr txBox="1">
            <a:spLocks noChangeArrowheads="1"/>
          </p:cNvSpPr>
          <p:nvPr/>
        </p:nvSpPr>
        <p:spPr bwMode="auto">
          <a:xfrm>
            <a:off x="914400" y="457200"/>
            <a:ext cx="4282775" cy="461665"/>
          </a:xfrm>
          <a:prstGeom prst="rect">
            <a:avLst/>
          </a:prstGeom>
          <a:noFill/>
          <a:ln w="9525">
            <a:noFill/>
            <a:miter lim="800000"/>
            <a:headEnd/>
            <a:tailEnd/>
          </a:ln>
          <a:effectLst/>
        </p:spPr>
        <p:txBody>
          <a:bodyPr wrap="none">
            <a:spAutoFit/>
          </a:bodyPr>
          <a:lstStyle/>
          <a:p>
            <a:pPr>
              <a:defRPr/>
            </a:pPr>
            <a:r>
              <a:rPr lang="en-US" b="1" dirty="0">
                <a:effectLst>
                  <a:outerShdw blurRad="38100" dist="38100" dir="2700000" algn="tl">
                    <a:srgbClr val="C0C0C0"/>
                  </a:outerShdw>
                </a:effectLst>
              </a:rPr>
              <a:t>Timing of Density Dependence</a:t>
            </a:r>
          </a:p>
        </p:txBody>
      </p:sp>
      <p:sp>
        <p:nvSpPr>
          <p:cNvPr id="80901" name="Line 5"/>
          <p:cNvSpPr>
            <a:spLocks noChangeShapeType="1"/>
          </p:cNvSpPr>
          <p:nvPr/>
        </p:nvSpPr>
        <p:spPr bwMode="auto">
          <a:xfrm>
            <a:off x="990600" y="1219200"/>
            <a:ext cx="7239000" cy="0"/>
          </a:xfrm>
          <a:prstGeom prst="line">
            <a:avLst/>
          </a:prstGeom>
          <a:noFill/>
          <a:ln w="9525">
            <a:solidFill>
              <a:schemeClr val="tx1"/>
            </a:solidFill>
            <a:round/>
            <a:headEnd/>
            <a:tailEnd/>
          </a:ln>
        </p:spPr>
        <p:txBody>
          <a:bodyPr/>
          <a:lstStyle/>
          <a:p>
            <a:endParaRPr lang="en-US"/>
          </a:p>
        </p:txBody>
      </p:sp>
      <p:sp>
        <p:nvSpPr>
          <p:cNvPr id="75794" name="Text Box 18"/>
          <p:cNvSpPr txBox="1">
            <a:spLocks noChangeArrowheads="1"/>
          </p:cNvSpPr>
          <p:nvPr/>
        </p:nvSpPr>
        <p:spPr bwMode="auto">
          <a:xfrm>
            <a:off x="228600" y="1233970"/>
            <a:ext cx="2362200" cy="923330"/>
          </a:xfrm>
          <a:prstGeom prst="rect">
            <a:avLst/>
          </a:prstGeom>
          <a:noFill/>
          <a:ln w="9525">
            <a:noFill/>
            <a:miter lim="800000"/>
            <a:headEnd/>
            <a:tailEnd/>
          </a:ln>
          <a:effectLst/>
        </p:spPr>
        <p:txBody>
          <a:bodyPr wrap="square">
            <a:spAutoFit/>
          </a:bodyPr>
          <a:lstStyle/>
          <a:p>
            <a:pPr>
              <a:defRPr/>
            </a:pPr>
            <a:r>
              <a:rPr lang="en-US" sz="1800" dirty="0"/>
              <a:t>Density dependence in salmonids occurs in freshwater.</a:t>
            </a:r>
          </a:p>
        </p:txBody>
      </p:sp>
      <p:sp>
        <p:nvSpPr>
          <p:cNvPr id="12" name="Rectangle 11">
            <a:extLst>
              <a:ext uri="{FF2B5EF4-FFF2-40B4-BE49-F238E27FC236}">
                <a16:creationId xmlns:a16="http://schemas.microsoft.com/office/drawing/2014/main" id="{4B2C28F0-6120-4CAB-BFC9-4FC1FC33986F}"/>
              </a:ext>
            </a:extLst>
          </p:cNvPr>
          <p:cNvSpPr/>
          <p:nvPr/>
        </p:nvSpPr>
        <p:spPr>
          <a:xfrm>
            <a:off x="5815012" y="0"/>
            <a:ext cx="3328988" cy="1169551"/>
          </a:xfrm>
          <a:prstGeom prst="rect">
            <a:avLst/>
          </a:prstGeom>
        </p:spPr>
        <p:txBody>
          <a:bodyPr wrap="square">
            <a:spAutoFit/>
          </a:bodyPr>
          <a:lstStyle/>
          <a:p>
            <a:r>
              <a:rPr lang="en-US" sz="1400" dirty="0"/>
              <a:t>Gurney et al. 2010. Form and Uncertainty in stock-recruitment relations: observations and implications for Atlantic salmon (Salmon </a:t>
            </a:r>
            <a:r>
              <a:rPr lang="en-US" sz="1400" dirty="0" err="1"/>
              <a:t>salar</a:t>
            </a:r>
            <a:r>
              <a:rPr lang="en-US" sz="1400" dirty="0"/>
              <a:t>) management.. Can. J. Fish. </a:t>
            </a:r>
            <a:r>
              <a:rPr lang="en-US" sz="1400" dirty="0" err="1"/>
              <a:t>Aquat</a:t>
            </a:r>
            <a:r>
              <a:rPr lang="en-US" sz="1400" dirty="0"/>
              <a:t>. Sci. 67 1040-1055..</a:t>
            </a:r>
          </a:p>
        </p:txBody>
      </p:sp>
      <p:pic>
        <p:nvPicPr>
          <p:cNvPr id="2" name="Picture 1">
            <a:extLst>
              <a:ext uri="{FF2B5EF4-FFF2-40B4-BE49-F238E27FC236}">
                <a16:creationId xmlns:a16="http://schemas.microsoft.com/office/drawing/2014/main" id="{17A22E70-423B-436C-8D17-4681BC4B59E8}"/>
              </a:ext>
            </a:extLst>
          </p:cNvPr>
          <p:cNvPicPr>
            <a:picLocks noChangeAspect="1"/>
          </p:cNvPicPr>
          <p:nvPr/>
        </p:nvPicPr>
        <p:blipFill>
          <a:blip r:embed="rId3"/>
          <a:stretch>
            <a:fillRect/>
          </a:stretch>
        </p:blipFill>
        <p:spPr>
          <a:xfrm>
            <a:off x="2590800" y="1239054"/>
            <a:ext cx="6553200" cy="5004262"/>
          </a:xfrm>
          <a:prstGeom prst="rect">
            <a:avLst/>
          </a:prstGeom>
        </p:spPr>
      </p:pic>
    </p:spTree>
    <p:extLst>
      <p:ext uri="{BB962C8B-B14F-4D97-AF65-F5344CB8AC3E}">
        <p14:creationId xmlns:p14="http://schemas.microsoft.com/office/powerpoint/2010/main" val="549585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2"/>
          <p:cNvSpPr>
            <a:spLocks noGrp="1"/>
          </p:cNvSpPr>
          <p:nvPr>
            <p:ph type="ftr" sz="quarter" idx="11"/>
          </p:nvPr>
        </p:nvSpPr>
        <p:spPr>
          <a:noFill/>
        </p:spPr>
        <p:txBody>
          <a:bodyPr/>
          <a:lstStyle/>
          <a:p>
            <a:r>
              <a:rPr lang="en-US" dirty="0"/>
              <a:t>Stock-Recruit Theory</a:t>
            </a:r>
          </a:p>
        </p:txBody>
      </p:sp>
      <p:sp>
        <p:nvSpPr>
          <p:cNvPr id="78851" name="Slide Number Placeholder 3"/>
          <p:cNvSpPr>
            <a:spLocks noGrp="1"/>
          </p:cNvSpPr>
          <p:nvPr>
            <p:ph type="sldNum" sz="quarter" idx="12"/>
          </p:nvPr>
        </p:nvSpPr>
        <p:spPr>
          <a:noFill/>
        </p:spPr>
        <p:txBody>
          <a:bodyPr/>
          <a:lstStyle/>
          <a:p>
            <a:fld id="{951D43CE-ED90-4007-9F4F-02E1A5BEDBDC}" type="slidenum">
              <a:rPr lang="en-US" smtClean="0"/>
              <a:pPr/>
              <a:t>23</a:t>
            </a:fld>
            <a:endParaRPr lang="en-US"/>
          </a:p>
        </p:txBody>
      </p:sp>
      <p:sp>
        <p:nvSpPr>
          <p:cNvPr id="78852" name="Rectangle 1026"/>
          <p:cNvSpPr>
            <a:spLocks noChangeArrowheads="1"/>
          </p:cNvSpPr>
          <p:nvPr/>
        </p:nvSpPr>
        <p:spPr bwMode="auto">
          <a:xfrm>
            <a:off x="2057400" y="685800"/>
            <a:ext cx="6705600" cy="1739900"/>
          </a:xfrm>
          <a:prstGeom prst="rect">
            <a:avLst/>
          </a:prstGeom>
          <a:noFill/>
          <a:ln w="9525">
            <a:noFill/>
            <a:miter lim="800000"/>
            <a:headEnd/>
            <a:tailEnd/>
          </a:ln>
        </p:spPr>
        <p:txBody>
          <a:bodyPr>
            <a:spAutoFit/>
          </a:bodyPr>
          <a:lstStyle/>
          <a:p>
            <a:pPr algn="ctr" eaLnBrk="0" hangingPunct="0"/>
            <a:r>
              <a:rPr lang="en-US" sz="3600" b="1">
                <a:solidFill>
                  <a:schemeClr val="tx2"/>
                </a:solidFill>
              </a:rPr>
              <a:t>Mechanics </a:t>
            </a:r>
          </a:p>
          <a:p>
            <a:pPr algn="ctr" eaLnBrk="0" hangingPunct="0"/>
            <a:r>
              <a:rPr lang="en-US" sz="3600" b="1">
                <a:solidFill>
                  <a:schemeClr val="tx2"/>
                </a:solidFill>
              </a:rPr>
              <a:t>of Escapement Goal Analysis in Alaska</a:t>
            </a:r>
          </a:p>
        </p:txBody>
      </p:sp>
      <p:pic>
        <p:nvPicPr>
          <p:cNvPr id="78853" name="Picture 1027" descr="adfgcolor"/>
          <p:cNvPicPr>
            <a:picLocks noChangeAspect="1" noChangeArrowheads="1"/>
          </p:cNvPicPr>
          <p:nvPr/>
        </p:nvPicPr>
        <p:blipFill>
          <a:blip r:embed="rId3" cstate="print"/>
          <a:srcRect/>
          <a:stretch>
            <a:fillRect/>
          </a:stretch>
        </p:blipFill>
        <p:spPr bwMode="auto">
          <a:xfrm>
            <a:off x="228600" y="533400"/>
            <a:ext cx="1828800" cy="1828800"/>
          </a:xfrm>
          <a:prstGeom prst="rect">
            <a:avLst/>
          </a:prstGeom>
          <a:noFill/>
          <a:ln w="9525">
            <a:noFill/>
            <a:miter lim="800000"/>
            <a:headEnd/>
            <a:tailEnd/>
          </a:ln>
        </p:spPr>
      </p:pic>
      <p:sp>
        <p:nvSpPr>
          <p:cNvPr id="78854" name="Text Box 1028"/>
          <p:cNvSpPr txBox="1">
            <a:spLocks noChangeArrowheads="1"/>
          </p:cNvSpPr>
          <p:nvPr/>
        </p:nvSpPr>
        <p:spPr bwMode="auto">
          <a:xfrm>
            <a:off x="990600" y="2974601"/>
            <a:ext cx="4111767" cy="1323439"/>
          </a:xfrm>
          <a:prstGeom prst="rect">
            <a:avLst/>
          </a:prstGeom>
          <a:noFill/>
          <a:ln w="9525">
            <a:noFill/>
            <a:miter lim="800000"/>
            <a:headEnd/>
            <a:tailEnd/>
          </a:ln>
        </p:spPr>
        <p:txBody>
          <a:bodyPr wrap="none">
            <a:spAutoFit/>
          </a:bodyPr>
          <a:lstStyle/>
          <a:p>
            <a:pPr marL="342900" indent="-342900">
              <a:buFont typeface="Arial" panose="020B0604020202020204" pitchFamily="34" charset="0"/>
              <a:buChar char="•"/>
            </a:pPr>
            <a:r>
              <a:rPr lang="en-US" sz="2000" dirty="0">
                <a:solidFill>
                  <a:schemeClr val="bg1">
                    <a:lumMod val="75000"/>
                  </a:schemeClr>
                </a:solidFill>
              </a:rPr>
              <a:t>Introduction</a:t>
            </a:r>
          </a:p>
          <a:p>
            <a:pPr marL="342900" indent="-342900">
              <a:buFont typeface="Arial" panose="020B0604020202020204" pitchFamily="34" charset="0"/>
              <a:buChar char="•"/>
            </a:pPr>
            <a:r>
              <a:rPr lang="en-US" sz="2000" dirty="0">
                <a:solidFill>
                  <a:schemeClr val="bg1">
                    <a:lumMod val="75000"/>
                  </a:schemeClr>
                </a:solidFill>
              </a:rPr>
              <a:t>Deterministic Stock Dynamics</a:t>
            </a:r>
          </a:p>
          <a:p>
            <a:pPr marL="342900" indent="-342900">
              <a:buFont typeface="Arial" panose="020B0604020202020204" pitchFamily="34" charset="0"/>
              <a:buChar char="•"/>
            </a:pPr>
            <a:r>
              <a:rPr lang="en-US" sz="2000" dirty="0">
                <a:solidFill>
                  <a:schemeClr val="bg1">
                    <a:lumMod val="75000"/>
                  </a:schemeClr>
                </a:solidFill>
              </a:rPr>
              <a:t>Biological Reference Points</a:t>
            </a:r>
          </a:p>
          <a:p>
            <a:pPr marL="342900" indent="-342900">
              <a:buFont typeface="Arial" panose="020B0604020202020204" pitchFamily="34" charset="0"/>
              <a:buChar char="•"/>
            </a:pPr>
            <a:r>
              <a:rPr lang="en-US" sz="2000" dirty="0">
                <a:solidFill>
                  <a:schemeClr val="bg1">
                    <a:lumMod val="75000"/>
                  </a:schemeClr>
                </a:solidFill>
              </a:rPr>
              <a:t>Two-parameter Production Models</a:t>
            </a:r>
          </a:p>
        </p:txBody>
      </p:sp>
      <p:sp>
        <p:nvSpPr>
          <p:cNvPr id="78855" name="Rectangle 1029"/>
          <p:cNvSpPr>
            <a:spLocks noChangeArrowheads="1"/>
          </p:cNvSpPr>
          <p:nvPr/>
        </p:nvSpPr>
        <p:spPr bwMode="auto">
          <a:xfrm>
            <a:off x="535641" y="2577726"/>
            <a:ext cx="8382000" cy="396875"/>
          </a:xfrm>
          <a:prstGeom prst="rect">
            <a:avLst/>
          </a:prstGeom>
          <a:noFill/>
          <a:ln w="9525">
            <a:noFill/>
            <a:miter lim="800000"/>
            <a:headEnd/>
            <a:tailEnd/>
          </a:ln>
        </p:spPr>
        <p:txBody>
          <a:bodyPr>
            <a:spAutoFit/>
          </a:bodyPr>
          <a:lstStyle/>
          <a:p>
            <a:pPr>
              <a:buFont typeface="Wingdings" pitchFamily="2" charset="2"/>
              <a:buNone/>
            </a:pPr>
            <a:r>
              <a:rPr lang="en-US" sz="2000" b="1" dirty="0">
                <a:solidFill>
                  <a:schemeClr val="bg1">
                    <a:lumMod val="75000"/>
                  </a:schemeClr>
                </a:solidFill>
                <a:cs typeface="Times New Roman" pitchFamily="18" charset="0"/>
              </a:rPr>
              <a:t>Stock-Recruit Theory:</a:t>
            </a:r>
          </a:p>
        </p:txBody>
      </p:sp>
      <p:sp>
        <p:nvSpPr>
          <p:cNvPr id="2" name="Rectangle 1">
            <a:extLst>
              <a:ext uri="{FF2B5EF4-FFF2-40B4-BE49-F238E27FC236}">
                <a16:creationId xmlns:a16="http://schemas.microsoft.com/office/drawing/2014/main" id="{AFB34F42-9174-4F55-8412-228DB642A8E9}"/>
              </a:ext>
            </a:extLst>
          </p:cNvPr>
          <p:cNvSpPr/>
          <p:nvPr/>
        </p:nvSpPr>
        <p:spPr>
          <a:xfrm>
            <a:off x="990600" y="4694915"/>
            <a:ext cx="4572000" cy="707886"/>
          </a:xfrm>
          <a:prstGeom prst="rect">
            <a:avLst/>
          </a:prstGeom>
        </p:spPr>
        <p:txBody>
          <a:bodyPr>
            <a:spAutoFit/>
          </a:bodyPr>
          <a:lstStyle/>
          <a:p>
            <a:pPr marL="342900" indent="-342900">
              <a:buFont typeface="Arial" panose="020B0604020202020204" pitchFamily="34" charset="0"/>
              <a:buChar char="•"/>
            </a:pPr>
            <a:r>
              <a:rPr lang="en-US" sz="2000" dirty="0"/>
              <a:t>Process Error</a:t>
            </a:r>
          </a:p>
          <a:p>
            <a:pPr marL="342900" indent="-342900">
              <a:buFont typeface="Arial" panose="020B0604020202020204" pitchFamily="34" charset="0"/>
              <a:buChar char="•"/>
            </a:pPr>
            <a:r>
              <a:rPr lang="en-US" sz="2000" dirty="0"/>
              <a:t>SR data</a:t>
            </a:r>
          </a:p>
        </p:txBody>
      </p:sp>
      <p:sp>
        <p:nvSpPr>
          <p:cNvPr id="9" name="Rectangle 1029">
            <a:extLst>
              <a:ext uri="{FF2B5EF4-FFF2-40B4-BE49-F238E27FC236}">
                <a16:creationId xmlns:a16="http://schemas.microsoft.com/office/drawing/2014/main" id="{2A66C2BC-F42B-4976-8932-B80B7D73CA76}"/>
              </a:ext>
            </a:extLst>
          </p:cNvPr>
          <p:cNvSpPr>
            <a:spLocks noChangeArrowheads="1"/>
          </p:cNvSpPr>
          <p:nvPr/>
        </p:nvSpPr>
        <p:spPr bwMode="auto">
          <a:xfrm>
            <a:off x="535641" y="4298040"/>
            <a:ext cx="8382000" cy="396875"/>
          </a:xfrm>
          <a:prstGeom prst="rect">
            <a:avLst/>
          </a:prstGeom>
          <a:noFill/>
          <a:ln w="9525">
            <a:noFill/>
            <a:miter lim="800000"/>
            <a:headEnd/>
            <a:tailEnd/>
          </a:ln>
        </p:spPr>
        <p:txBody>
          <a:bodyPr>
            <a:spAutoFit/>
          </a:bodyPr>
          <a:lstStyle/>
          <a:p>
            <a:pPr>
              <a:buFont typeface="Wingdings" pitchFamily="2" charset="2"/>
              <a:buNone/>
            </a:pPr>
            <a:r>
              <a:rPr lang="en-US" sz="2000" b="1" dirty="0">
                <a:cs typeface="Times New Roman" pitchFamily="18" charset="0"/>
              </a:rPr>
              <a:t>Stock-Recruit Theory in Practice:</a:t>
            </a:r>
          </a:p>
        </p:txBody>
      </p:sp>
    </p:spTree>
    <p:extLst>
      <p:ext uri="{BB962C8B-B14F-4D97-AF65-F5344CB8AC3E}">
        <p14:creationId xmlns:p14="http://schemas.microsoft.com/office/powerpoint/2010/main" val="3440633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Footer Placeholder 4"/>
          <p:cNvSpPr>
            <a:spLocks noGrp="1"/>
          </p:cNvSpPr>
          <p:nvPr>
            <p:ph type="ftr" sz="quarter" idx="11"/>
          </p:nvPr>
        </p:nvSpPr>
        <p:spPr>
          <a:noFill/>
        </p:spPr>
        <p:txBody>
          <a:bodyPr/>
          <a:lstStyle/>
          <a:p>
            <a:r>
              <a:rPr lang="en-US" dirty="0"/>
              <a:t>Theory – Process Error</a:t>
            </a:r>
          </a:p>
        </p:txBody>
      </p:sp>
      <p:sp>
        <p:nvSpPr>
          <p:cNvPr id="7176" name="Slide Number Placeholder 5"/>
          <p:cNvSpPr>
            <a:spLocks noGrp="1"/>
          </p:cNvSpPr>
          <p:nvPr>
            <p:ph type="sldNum" sz="quarter" idx="12"/>
          </p:nvPr>
        </p:nvSpPr>
        <p:spPr>
          <a:noFill/>
        </p:spPr>
        <p:txBody>
          <a:bodyPr/>
          <a:lstStyle/>
          <a:p>
            <a:fld id="{F8E564C0-F3C0-4D33-ABEC-70AB1C985A29}" type="slidenum">
              <a:rPr lang="en-US" smtClean="0"/>
              <a:pPr/>
              <a:t>24</a:t>
            </a:fld>
            <a:endParaRPr lang="en-US"/>
          </a:p>
        </p:txBody>
      </p:sp>
      <p:graphicFrame>
        <p:nvGraphicFramePr>
          <p:cNvPr id="7170" name="Object 8"/>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37483" name="Equation" r:id="rId4" imgW="114120" imgH="215640" progId="Equation.3">
                  <p:embed/>
                </p:oleObj>
              </mc:Choice>
              <mc:Fallback>
                <p:oleObj name="Equation" r:id="rId4" imgW="114120" imgH="215640" progId="Equation.3">
                  <p:embed/>
                  <p:pic>
                    <p:nvPicPr>
                      <p:cNvPr id="717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0" name="Rectangle 10"/>
          <p:cNvSpPr>
            <a:spLocks noChangeArrowheads="1"/>
          </p:cNvSpPr>
          <p:nvPr/>
        </p:nvSpPr>
        <p:spPr bwMode="auto">
          <a:xfrm>
            <a:off x="4038600" y="3309938"/>
            <a:ext cx="9144000" cy="0"/>
          </a:xfrm>
          <a:prstGeom prst="rect">
            <a:avLst/>
          </a:prstGeom>
          <a:noFill/>
          <a:ln w="9525">
            <a:noFill/>
            <a:miter lim="800000"/>
            <a:headEnd/>
            <a:tailEnd/>
          </a:ln>
        </p:spPr>
        <p:txBody>
          <a:bodyPr>
            <a:spAutoFit/>
          </a:bodyPr>
          <a:lstStyle/>
          <a:p>
            <a:endParaRPr lang="en-US"/>
          </a:p>
        </p:txBody>
      </p:sp>
      <p:sp>
        <p:nvSpPr>
          <p:cNvPr id="7181" name="Rectangle 12"/>
          <p:cNvSpPr>
            <a:spLocks noChangeArrowheads="1"/>
          </p:cNvSpPr>
          <p:nvPr/>
        </p:nvSpPr>
        <p:spPr bwMode="auto">
          <a:xfrm>
            <a:off x="4038600" y="3309938"/>
            <a:ext cx="9144000" cy="0"/>
          </a:xfrm>
          <a:prstGeom prst="rect">
            <a:avLst/>
          </a:prstGeom>
          <a:noFill/>
          <a:ln w="9525">
            <a:noFill/>
            <a:miter lim="800000"/>
            <a:headEnd/>
            <a:tailEnd/>
          </a:ln>
        </p:spPr>
        <p:txBody>
          <a:bodyPr>
            <a:spAutoFit/>
          </a:bodyPr>
          <a:lstStyle/>
          <a:p>
            <a:endParaRPr lang="en-US"/>
          </a:p>
        </p:txBody>
      </p:sp>
      <p:sp>
        <p:nvSpPr>
          <p:cNvPr id="7182" name="Rectangle 14"/>
          <p:cNvSpPr>
            <a:spLocks noChangeArrowheads="1"/>
          </p:cNvSpPr>
          <p:nvPr/>
        </p:nvSpPr>
        <p:spPr bwMode="auto">
          <a:xfrm>
            <a:off x="4038600" y="3309938"/>
            <a:ext cx="9144000" cy="0"/>
          </a:xfrm>
          <a:prstGeom prst="rect">
            <a:avLst/>
          </a:prstGeom>
          <a:noFill/>
          <a:ln w="9525">
            <a:noFill/>
            <a:miter lim="800000"/>
            <a:headEnd/>
            <a:tailEnd/>
          </a:ln>
        </p:spPr>
        <p:txBody>
          <a:bodyPr>
            <a:spAutoFit/>
          </a:bodyPr>
          <a:lstStyle/>
          <a:p>
            <a:endParaRPr lang="en-US"/>
          </a:p>
        </p:txBody>
      </p:sp>
      <p:sp>
        <p:nvSpPr>
          <p:cNvPr id="7186" name="Line 8"/>
          <p:cNvSpPr>
            <a:spLocks noChangeShapeType="1"/>
          </p:cNvSpPr>
          <p:nvPr/>
        </p:nvSpPr>
        <p:spPr bwMode="auto">
          <a:xfrm>
            <a:off x="669925" y="1219200"/>
            <a:ext cx="8001000" cy="0"/>
          </a:xfrm>
          <a:prstGeom prst="line">
            <a:avLst/>
          </a:prstGeom>
          <a:noFill/>
          <a:ln w="9525">
            <a:solidFill>
              <a:schemeClr val="tx1"/>
            </a:solidFill>
            <a:round/>
            <a:headEnd/>
            <a:tailEnd/>
          </a:ln>
        </p:spPr>
        <p:txBody>
          <a:bodyPr/>
          <a:lstStyle/>
          <a:p>
            <a:endParaRPr lang="en-US"/>
          </a:p>
        </p:txBody>
      </p:sp>
      <p:sp>
        <p:nvSpPr>
          <p:cNvPr id="7187" name="Text Box 9"/>
          <p:cNvSpPr txBox="1">
            <a:spLocks noChangeArrowheads="1"/>
          </p:cNvSpPr>
          <p:nvPr/>
        </p:nvSpPr>
        <p:spPr bwMode="auto">
          <a:xfrm>
            <a:off x="669925" y="574675"/>
            <a:ext cx="2008948" cy="461665"/>
          </a:xfrm>
          <a:prstGeom prst="rect">
            <a:avLst/>
          </a:prstGeom>
          <a:noFill/>
          <a:ln w="9525">
            <a:noFill/>
            <a:miter lim="800000"/>
            <a:headEnd/>
            <a:tailEnd/>
          </a:ln>
        </p:spPr>
        <p:txBody>
          <a:bodyPr wrap="none">
            <a:spAutoFit/>
          </a:bodyPr>
          <a:lstStyle/>
          <a:p>
            <a:r>
              <a:rPr lang="en-US" b="1" dirty="0"/>
              <a:t>Process Error</a:t>
            </a:r>
          </a:p>
        </p:txBody>
      </p:sp>
      <p:sp>
        <p:nvSpPr>
          <p:cNvPr id="21" name="Text Box 7">
            <a:extLst>
              <a:ext uri="{FF2B5EF4-FFF2-40B4-BE49-F238E27FC236}">
                <a16:creationId xmlns:a16="http://schemas.microsoft.com/office/drawing/2014/main" id="{32F962BD-BFB6-4E09-A8A8-575A0D6D5280}"/>
              </a:ext>
            </a:extLst>
          </p:cNvPr>
          <p:cNvSpPr txBox="1">
            <a:spLocks noChangeArrowheads="1"/>
          </p:cNvSpPr>
          <p:nvPr/>
        </p:nvSpPr>
        <p:spPr bwMode="auto">
          <a:xfrm>
            <a:off x="609600" y="1349329"/>
            <a:ext cx="8001000" cy="1631216"/>
          </a:xfrm>
          <a:prstGeom prst="rect">
            <a:avLst/>
          </a:prstGeom>
          <a:noFill/>
          <a:ln w="9525">
            <a:noFill/>
            <a:miter lim="800000"/>
            <a:headEnd/>
            <a:tailEnd/>
          </a:ln>
        </p:spPr>
        <p:txBody>
          <a:bodyPr>
            <a:spAutoFit/>
          </a:bodyPr>
          <a:lstStyle/>
          <a:p>
            <a:r>
              <a:rPr lang="en-US" sz="2000" dirty="0"/>
              <a:t>So far we’ve mostly talked about deterministic systems; i.e. Recruitment is exactly known from the number of </a:t>
            </a:r>
            <a:r>
              <a:rPr lang="en-US" sz="2000" dirty="0" err="1"/>
              <a:t>spawners</a:t>
            </a:r>
            <a:r>
              <a:rPr lang="en-US" sz="2000" dirty="0"/>
              <a:t>. </a:t>
            </a:r>
          </a:p>
          <a:p>
            <a:endParaRPr lang="en-US" sz="2000" dirty="0"/>
          </a:p>
          <a:p>
            <a:r>
              <a:rPr lang="en-US" sz="2000" dirty="0"/>
              <a:t>Process error describes deviations from the deterministic relationship and can be visualized as vertical deviations from the curve.</a:t>
            </a:r>
          </a:p>
        </p:txBody>
      </p:sp>
      <p:pic>
        <p:nvPicPr>
          <p:cNvPr id="3" name="Picture 2">
            <a:extLst>
              <a:ext uri="{FF2B5EF4-FFF2-40B4-BE49-F238E27FC236}">
                <a16:creationId xmlns:a16="http://schemas.microsoft.com/office/drawing/2014/main" id="{78A00C51-0963-4054-8230-D7D040122B4D}"/>
              </a:ext>
            </a:extLst>
          </p:cNvPr>
          <p:cNvPicPr>
            <a:picLocks noChangeAspect="1"/>
          </p:cNvPicPr>
          <p:nvPr/>
        </p:nvPicPr>
        <p:blipFill>
          <a:blip r:embed="rId6"/>
          <a:stretch>
            <a:fillRect/>
          </a:stretch>
        </p:blipFill>
        <p:spPr>
          <a:xfrm>
            <a:off x="670034" y="2972662"/>
            <a:ext cx="7483366" cy="3231160"/>
          </a:xfrm>
          <a:prstGeom prst="rect">
            <a:avLst/>
          </a:prstGeom>
        </p:spPr>
      </p:pic>
    </p:spTree>
    <p:extLst>
      <p:ext uri="{BB962C8B-B14F-4D97-AF65-F5344CB8AC3E}">
        <p14:creationId xmlns:p14="http://schemas.microsoft.com/office/powerpoint/2010/main" val="534308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Slide Number Placeholder 3"/>
          <p:cNvSpPr txBox="1">
            <a:spLocks noGrp="1"/>
          </p:cNvSpPr>
          <p:nvPr/>
        </p:nvSpPr>
        <p:spPr bwMode="auto">
          <a:xfrm>
            <a:off x="6184803" y="6248400"/>
            <a:ext cx="1905000" cy="457200"/>
          </a:xfrm>
          <a:prstGeom prst="rect">
            <a:avLst/>
          </a:prstGeom>
          <a:noFill/>
          <a:ln w="9525">
            <a:noFill/>
            <a:miter lim="800000"/>
            <a:headEnd/>
            <a:tailEnd/>
          </a:ln>
        </p:spPr>
        <p:txBody>
          <a:bodyPr/>
          <a:lstStyle/>
          <a:p>
            <a:pPr algn="r"/>
            <a:fld id="{C4557F82-0C6D-4A69-ACF6-F371570B5EF1}" type="slidenum">
              <a:rPr lang="en-US" sz="1400"/>
              <a:pPr algn="r"/>
              <a:t>25</a:t>
            </a:fld>
            <a:endParaRPr lang="en-US" sz="1400"/>
          </a:p>
        </p:txBody>
      </p:sp>
      <p:pic>
        <p:nvPicPr>
          <p:cNvPr id="16" name="Picture 15">
            <a:extLst>
              <a:ext uri="{FF2B5EF4-FFF2-40B4-BE49-F238E27FC236}">
                <a16:creationId xmlns:a16="http://schemas.microsoft.com/office/drawing/2014/main" id="{2034851E-8AF3-4F38-A7DA-6F3AA0B98263}"/>
              </a:ext>
            </a:extLst>
          </p:cNvPr>
          <p:cNvPicPr>
            <a:picLocks noChangeAspect="1"/>
          </p:cNvPicPr>
          <p:nvPr/>
        </p:nvPicPr>
        <p:blipFill>
          <a:blip r:embed="rId3"/>
          <a:stretch>
            <a:fillRect/>
          </a:stretch>
        </p:blipFill>
        <p:spPr>
          <a:xfrm>
            <a:off x="4190604" y="0"/>
            <a:ext cx="4572396" cy="2438611"/>
          </a:xfrm>
          <a:prstGeom prst="rect">
            <a:avLst/>
          </a:prstGeom>
        </p:spPr>
      </p:pic>
      <p:pic>
        <p:nvPicPr>
          <p:cNvPr id="17" name="Picture 16">
            <a:extLst>
              <a:ext uri="{FF2B5EF4-FFF2-40B4-BE49-F238E27FC236}">
                <a16:creationId xmlns:a16="http://schemas.microsoft.com/office/drawing/2014/main" id="{F368AD08-EFA0-4207-9534-6CFF99ACE1FD}"/>
              </a:ext>
            </a:extLst>
          </p:cNvPr>
          <p:cNvPicPr>
            <a:picLocks noChangeAspect="1"/>
          </p:cNvPicPr>
          <p:nvPr/>
        </p:nvPicPr>
        <p:blipFill>
          <a:blip r:embed="rId4"/>
          <a:stretch>
            <a:fillRect/>
          </a:stretch>
        </p:blipFill>
        <p:spPr>
          <a:xfrm>
            <a:off x="4190604" y="2209694"/>
            <a:ext cx="4572396" cy="2438611"/>
          </a:xfrm>
          <a:prstGeom prst="rect">
            <a:avLst/>
          </a:prstGeom>
        </p:spPr>
      </p:pic>
      <p:pic>
        <p:nvPicPr>
          <p:cNvPr id="18" name="Picture 17">
            <a:extLst>
              <a:ext uri="{FF2B5EF4-FFF2-40B4-BE49-F238E27FC236}">
                <a16:creationId xmlns:a16="http://schemas.microsoft.com/office/drawing/2014/main" id="{52C887DD-B654-4C18-A3E9-BAC8A9443992}"/>
              </a:ext>
            </a:extLst>
          </p:cNvPr>
          <p:cNvPicPr>
            <a:picLocks noChangeAspect="1"/>
          </p:cNvPicPr>
          <p:nvPr/>
        </p:nvPicPr>
        <p:blipFill>
          <a:blip r:embed="rId5"/>
          <a:stretch>
            <a:fillRect/>
          </a:stretch>
        </p:blipFill>
        <p:spPr>
          <a:xfrm>
            <a:off x="4190604" y="4381447"/>
            <a:ext cx="4572396" cy="2438611"/>
          </a:xfrm>
          <a:prstGeom prst="rect">
            <a:avLst/>
          </a:prstGeom>
        </p:spPr>
      </p:pic>
      <p:sp>
        <p:nvSpPr>
          <p:cNvPr id="29699" name="Footer Placeholder 2"/>
          <p:cNvSpPr txBox="1">
            <a:spLocks noGrp="1"/>
          </p:cNvSpPr>
          <p:nvPr/>
        </p:nvSpPr>
        <p:spPr bwMode="auto">
          <a:xfrm>
            <a:off x="3543300" y="6534090"/>
            <a:ext cx="2057400" cy="304800"/>
          </a:xfrm>
          <a:prstGeom prst="rect">
            <a:avLst/>
          </a:prstGeom>
          <a:noFill/>
          <a:ln w="9525">
            <a:noFill/>
            <a:miter lim="800000"/>
            <a:headEnd/>
            <a:tailEnd/>
          </a:ln>
        </p:spPr>
        <p:txBody>
          <a:bodyPr/>
          <a:lstStyle/>
          <a:p>
            <a:r>
              <a:rPr lang="en-US" sz="1400" dirty="0"/>
              <a:t>Theory - Process Error</a:t>
            </a:r>
          </a:p>
        </p:txBody>
      </p:sp>
      <mc:AlternateContent xmlns:mc="http://schemas.openxmlformats.org/markup-compatibility/2006" xmlns:a14="http://schemas.microsoft.com/office/drawing/2010/main">
        <mc:Choice Requires="a14">
          <p:sp>
            <p:nvSpPr>
              <p:cNvPr id="29698" name="Object 7"/>
              <p:cNvSpPr txBox="1"/>
              <p:nvPr/>
            </p:nvSpPr>
            <p:spPr bwMode="auto">
              <a:xfrm>
                <a:off x="914400" y="1246459"/>
                <a:ext cx="3276204" cy="457200"/>
              </a:xfrm>
              <a:prstGeom prst="rect">
                <a:avLst/>
              </a:prstGeom>
              <a:solidFill>
                <a:srgbClr val="FFFFFF"/>
              </a:solidFill>
              <a:ln>
                <a:noFill/>
              </a:ln>
            </p:spPr>
            <p:txBody>
              <a:bodyPr>
                <a:noAutofit/>
              </a:bodyPr>
              <a:lstStyle/>
              <a:p>
                <a:pPr/>
                <a14:m>
                  <m:oMathPara xmlns:m="http://schemas.openxmlformats.org/officeDocument/2006/math">
                    <m:oMathParaPr>
                      <m:jc m:val="left"/>
                    </m:oMathParaPr>
                    <m:oMath xmlns:m="http://schemas.openxmlformats.org/officeDocument/2006/math">
                      <m:r>
                        <a:rPr lang="en-US" sz="2800" i="1" smtClean="0">
                          <a:solidFill>
                            <a:schemeClr val="accent6"/>
                          </a:solidFill>
                          <a:latin typeface="Cambria Math" panose="02040503050406030204" pitchFamily="18" charset="0"/>
                        </a:rPr>
                        <m:t>𝑅</m:t>
                      </m:r>
                      <m:r>
                        <a:rPr lang="en-US" sz="2800" i="1" smtClean="0">
                          <a:solidFill>
                            <a:schemeClr val="accent6"/>
                          </a:solidFill>
                          <a:latin typeface="Cambria Math" panose="02040503050406030204" pitchFamily="18" charset="0"/>
                        </a:rPr>
                        <m:t>=</m:t>
                      </m:r>
                      <m:r>
                        <a:rPr lang="en-US" sz="2800" i="1" smtClean="0">
                          <a:solidFill>
                            <a:schemeClr val="accent6"/>
                          </a:solidFill>
                          <a:latin typeface="Cambria Math" panose="02040503050406030204" pitchFamily="18" charset="0"/>
                        </a:rPr>
                        <m:t>𝑆</m:t>
                      </m:r>
                      <m:sSup>
                        <m:sSupPr>
                          <m:ctrlPr>
                            <a:rPr lang="en-US" sz="2800" i="1">
                              <a:solidFill>
                                <a:schemeClr val="accent6"/>
                              </a:solidFill>
                              <a:latin typeface="Cambria Math" panose="02040503050406030204" pitchFamily="18" charset="0"/>
                            </a:rPr>
                          </m:ctrlPr>
                        </m:sSupPr>
                        <m:e>
                          <m:r>
                            <a:rPr lang="en-US" sz="2800" i="1">
                              <a:solidFill>
                                <a:schemeClr val="accent6"/>
                              </a:solidFill>
                              <a:latin typeface="Cambria Math" panose="02040503050406030204" pitchFamily="18" charset="0"/>
                            </a:rPr>
                            <m:t>𝑒</m:t>
                          </m:r>
                        </m:e>
                        <m:sup>
                          <m:func>
                            <m:funcPr>
                              <m:ctrlPr>
                                <a:rPr lang="en-US" sz="2800" i="1">
                                  <a:solidFill>
                                    <a:schemeClr val="accent6"/>
                                  </a:solidFill>
                                  <a:latin typeface="Cambria Math" panose="02040503050406030204" pitchFamily="18" charset="0"/>
                                </a:rPr>
                              </m:ctrlPr>
                            </m:funcPr>
                            <m:fName>
                              <m:r>
                                <m:rPr>
                                  <m:sty m:val="p"/>
                                </m:rPr>
                                <a:rPr lang="en-US" sz="2800" i="0">
                                  <a:solidFill>
                                    <a:schemeClr val="accent6"/>
                                  </a:solidFill>
                                  <a:latin typeface="Cambria Math" panose="02040503050406030204" pitchFamily="18" charset="0"/>
                                </a:rPr>
                                <m:t>ln</m:t>
                              </m:r>
                            </m:fName>
                            <m:e>
                              <m:r>
                                <a:rPr lang="en-US" sz="2800" i="1">
                                  <a:solidFill>
                                    <a:schemeClr val="accent6"/>
                                  </a:solidFill>
                                  <a:latin typeface="Cambria Math" panose="02040503050406030204" pitchFamily="18" charset="0"/>
                                </a:rPr>
                                <m:t>(</m:t>
                              </m:r>
                            </m:e>
                          </m:func>
                          <m:r>
                            <a:rPr lang="en-US" sz="2800" i="1">
                              <a:solidFill>
                                <a:schemeClr val="accent6"/>
                              </a:solidFill>
                              <a:latin typeface="Cambria Math" panose="02040503050406030204" pitchFamily="18" charset="0"/>
                            </a:rPr>
                            <m:t>𝛼</m:t>
                          </m:r>
                          <m:r>
                            <a:rPr lang="en-US" sz="2800" i="1">
                              <a:solidFill>
                                <a:schemeClr val="accent6"/>
                              </a:solidFill>
                              <a:latin typeface="Cambria Math" panose="02040503050406030204" pitchFamily="18" charset="0"/>
                            </a:rPr>
                            <m:t>)−</m:t>
                          </m:r>
                          <m:r>
                            <a:rPr lang="en-US" sz="2800" i="1">
                              <a:solidFill>
                                <a:schemeClr val="accent6"/>
                              </a:solidFill>
                              <a:latin typeface="Cambria Math" panose="02040503050406030204" pitchFamily="18" charset="0"/>
                            </a:rPr>
                            <m:t>𝛽</m:t>
                          </m:r>
                          <m:r>
                            <a:rPr lang="en-US" sz="2800" i="1">
                              <a:solidFill>
                                <a:schemeClr val="accent6"/>
                              </a:solidFill>
                              <a:latin typeface="Cambria Math" panose="02040503050406030204" pitchFamily="18" charset="0"/>
                            </a:rPr>
                            <m:t>𝑆</m:t>
                          </m:r>
                        </m:sup>
                      </m:sSup>
                      <m:sSup>
                        <m:sSupPr>
                          <m:ctrlPr>
                            <a:rPr lang="en-US" sz="2800" i="1" smtClean="0">
                              <a:solidFill>
                                <a:schemeClr val="accent6"/>
                              </a:solidFill>
                              <a:latin typeface="Cambria Math" panose="02040503050406030204" pitchFamily="18" charset="0"/>
                            </a:rPr>
                          </m:ctrlPr>
                        </m:sSupPr>
                        <m:e>
                          <m:r>
                            <a:rPr lang="en-US" sz="2800" i="1">
                              <a:solidFill>
                                <a:schemeClr val="accent6"/>
                              </a:solidFill>
                              <a:latin typeface="Cambria Math" panose="02040503050406030204" pitchFamily="18" charset="0"/>
                            </a:rPr>
                            <m:t>𝑒</m:t>
                          </m:r>
                        </m:e>
                        <m:sup>
                          <m:r>
                            <a:rPr lang="en-US" sz="2800" i="1">
                              <a:solidFill>
                                <a:schemeClr val="accent6"/>
                              </a:solidFill>
                              <a:latin typeface="Cambria Math" panose="02040503050406030204" pitchFamily="18" charset="0"/>
                            </a:rPr>
                            <m:t>𝜀</m:t>
                          </m:r>
                        </m:sup>
                      </m:sSup>
                    </m:oMath>
                  </m:oMathPara>
                </a14:m>
                <a:endParaRPr lang="en-US" sz="2800" dirty="0">
                  <a:solidFill>
                    <a:schemeClr val="accent6"/>
                  </a:solidFill>
                </a:endParaRPr>
              </a:p>
            </p:txBody>
          </p:sp>
        </mc:Choice>
        <mc:Fallback xmlns="">
          <p:sp>
            <p:nvSpPr>
              <p:cNvPr id="29698" name="Object 7"/>
              <p:cNvSpPr txBox="1">
                <a:spLocks noRot="1" noChangeAspect="1" noMove="1" noResize="1" noEditPoints="1" noAdjustHandles="1" noChangeArrowheads="1" noChangeShapeType="1" noTextEdit="1"/>
              </p:cNvSpPr>
              <p:nvPr/>
            </p:nvSpPr>
            <p:spPr bwMode="auto">
              <a:xfrm>
                <a:off x="914400" y="1246459"/>
                <a:ext cx="3276204" cy="457200"/>
              </a:xfrm>
              <a:prstGeom prst="rect">
                <a:avLst/>
              </a:prstGeom>
              <a:blipFill>
                <a:blip r:embed="rId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Object 7">
                <a:extLst>
                  <a:ext uri="{FF2B5EF4-FFF2-40B4-BE49-F238E27FC236}">
                    <a16:creationId xmlns:a16="http://schemas.microsoft.com/office/drawing/2014/main" id="{9811BEEF-2EBE-4CB2-8ECE-6DF12D321D36}"/>
                  </a:ext>
                </a:extLst>
              </p:cNvPr>
              <p:cNvSpPr txBox="1"/>
              <p:nvPr/>
            </p:nvSpPr>
            <p:spPr bwMode="auto">
              <a:xfrm>
                <a:off x="914400" y="2916684"/>
                <a:ext cx="3047604" cy="817116"/>
              </a:xfrm>
              <a:prstGeom prst="rect">
                <a:avLst/>
              </a:prstGeom>
              <a:solidFill>
                <a:srgbClr val="FFFFFF"/>
              </a:solidFill>
              <a:ln>
                <a:noFill/>
              </a:ln>
            </p:spPr>
            <p:txBody>
              <a:bodyPr>
                <a:normAutofit/>
              </a:bodyPr>
              <a:lstStyle/>
              <a:p>
                <a:pPr/>
                <a14:m>
                  <m:oMathPara xmlns:m="http://schemas.openxmlformats.org/officeDocument/2006/math">
                    <m:oMathParaPr>
                      <m:jc m:val="left"/>
                    </m:oMathParaPr>
                    <m:oMath xmlns:m="http://schemas.openxmlformats.org/officeDocument/2006/math">
                      <m:f>
                        <m:fPr>
                          <m:type m:val="skw"/>
                          <m:ctrlPr>
                            <a:rPr lang="en-US" sz="2800" i="1" smtClean="0">
                              <a:solidFill>
                                <a:schemeClr val="accent6"/>
                              </a:solidFill>
                              <a:latin typeface="Cambria Math" panose="02040503050406030204" pitchFamily="18" charset="0"/>
                            </a:rPr>
                          </m:ctrlPr>
                        </m:fPr>
                        <m:num>
                          <m:r>
                            <a:rPr lang="en-US" sz="2800" b="0" i="1" smtClean="0">
                              <a:solidFill>
                                <a:schemeClr val="accent6"/>
                              </a:solidFill>
                              <a:latin typeface="Cambria Math" panose="02040503050406030204" pitchFamily="18" charset="0"/>
                            </a:rPr>
                            <m:t>𝑅</m:t>
                          </m:r>
                        </m:num>
                        <m:den>
                          <m:r>
                            <a:rPr lang="en-US" sz="2800" b="0" i="1" smtClean="0">
                              <a:solidFill>
                                <a:schemeClr val="accent6"/>
                              </a:solidFill>
                              <a:latin typeface="Cambria Math" panose="02040503050406030204" pitchFamily="18" charset="0"/>
                            </a:rPr>
                            <m:t>𝑆</m:t>
                          </m:r>
                        </m:den>
                      </m:f>
                      <m:r>
                        <a:rPr lang="en-US" sz="2800" i="1" smtClean="0">
                          <a:solidFill>
                            <a:schemeClr val="accent6"/>
                          </a:solidFill>
                          <a:latin typeface="Cambria Math" panose="02040503050406030204" pitchFamily="18" charset="0"/>
                        </a:rPr>
                        <m:t>=</m:t>
                      </m:r>
                      <m:sSup>
                        <m:sSupPr>
                          <m:ctrlPr>
                            <a:rPr lang="en-US" sz="2800" i="1">
                              <a:solidFill>
                                <a:schemeClr val="accent6"/>
                              </a:solidFill>
                              <a:latin typeface="Cambria Math" panose="02040503050406030204" pitchFamily="18" charset="0"/>
                            </a:rPr>
                          </m:ctrlPr>
                        </m:sSupPr>
                        <m:e>
                          <m:r>
                            <a:rPr lang="en-US" sz="2800" i="1">
                              <a:solidFill>
                                <a:schemeClr val="accent6"/>
                              </a:solidFill>
                              <a:latin typeface="Cambria Math" panose="02040503050406030204" pitchFamily="18" charset="0"/>
                            </a:rPr>
                            <m:t>𝑒</m:t>
                          </m:r>
                        </m:e>
                        <m:sup>
                          <m:func>
                            <m:funcPr>
                              <m:ctrlPr>
                                <a:rPr lang="en-US" sz="2800" i="1">
                                  <a:solidFill>
                                    <a:schemeClr val="accent6"/>
                                  </a:solidFill>
                                  <a:latin typeface="Cambria Math" panose="02040503050406030204" pitchFamily="18" charset="0"/>
                                </a:rPr>
                              </m:ctrlPr>
                            </m:funcPr>
                            <m:fName>
                              <m:r>
                                <m:rPr>
                                  <m:sty m:val="p"/>
                                </m:rPr>
                                <a:rPr lang="en-US" sz="2800" i="0">
                                  <a:solidFill>
                                    <a:schemeClr val="accent6"/>
                                  </a:solidFill>
                                  <a:latin typeface="Cambria Math" panose="02040503050406030204" pitchFamily="18" charset="0"/>
                                </a:rPr>
                                <m:t>ln</m:t>
                              </m:r>
                            </m:fName>
                            <m:e>
                              <m:r>
                                <a:rPr lang="en-US" sz="2800" i="1">
                                  <a:solidFill>
                                    <a:schemeClr val="accent6"/>
                                  </a:solidFill>
                                  <a:latin typeface="Cambria Math" panose="02040503050406030204" pitchFamily="18" charset="0"/>
                                </a:rPr>
                                <m:t>(</m:t>
                              </m:r>
                            </m:e>
                          </m:func>
                          <m:r>
                            <a:rPr lang="en-US" sz="2800" i="1">
                              <a:solidFill>
                                <a:schemeClr val="accent6"/>
                              </a:solidFill>
                              <a:latin typeface="Cambria Math" panose="02040503050406030204" pitchFamily="18" charset="0"/>
                            </a:rPr>
                            <m:t>𝛼</m:t>
                          </m:r>
                          <m:r>
                            <a:rPr lang="en-US" sz="2800" i="1">
                              <a:solidFill>
                                <a:schemeClr val="accent6"/>
                              </a:solidFill>
                              <a:latin typeface="Cambria Math" panose="02040503050406030204" pitchFamily="18" charset="0"/>
                            </a:rPr>
                            <m:t>)−</m:t>
                          </m:r>
                          <m:r>
                            <a:rPr lang="en-US" sz="2800" i="1">
                              <a:solidFill>
                                <a:schemeClr val="accent6"/>
                              </a:solidFill>
                              <a:latin typeface="Cambria Math" panose="02040503050406030204" pitchFamily="18" charset="0"/>
                            </a:rPr>
                            <m:t>𝛽</m:t>
                          </m:r>
                          <m:r>
                            <a:rPr lang="en-US" sz="2800" i="1">
                              <a:solidFill>
                                <a:schemeClr val="accent6"/>
                              </a:solidFill>
                              <a:latin typeface="Cambria Math" panose="02040503050406030204" pitchFamily="18" charset="0"/>
                            </a:rPr>
                            <m:t>𝑆</m:t>
                          </m:r>
                        </m:sup>
                      </m:sSup>
                      <m:sSup>
                        <m:sSupPr>
                          <m:ctrlPr>
                            <a:rPr lang="en-US" sz="2800" i="1" smtClean="0">
                              <a:solidFill>
                                <a:schemeClr val="accent6"/>
                              </a:solidFill>
                              <a:latin typeface="Cambria Math" panose="02040503050406030204" pitchFamily="18" charset="0"/>
                            </a:rPr>
                          </m:ctrlPr>
                        </m:sSupPr>
                        <m:e>
                          <m:r>
                            <a:rPr lang="en-US" sz="2800" i="1">
                              <a:solidFill>
                                <a:schemeClr val="accent6"/>
                              </a:solidFill>
                              <a:latin typeface="Cambria Math" panose="02040503050406030204" pitchFamily="18" charset="0"/>
                            </a:rPr>
                            <m:t>𝑒</m:t>
                          </m:r>
                        </m:e>
                        <m:sup>
                          <m:r>
                            <a:rPr lang="en-US" sz="2800" i="1">
                              <a:solidFill>
                                <a:schemeClr val="accent6"/>
                              </a:solidFill>
                              <a:latin typeface="Cambria Math" panose="02040503050406030204" pitchFamily="18" charset="0"/>
                            </a:rPr>
                            <m:t>𝜀</m:t>
                          </m:r>
                        </m:sup>
                      </m:sSup>
                    </m:oMath>
                  </m:oMathPara>
                </a14:m>
                <a:endParaRPr lang="en-US" sz="2800" dirty="0">
                  <a:solidFill>
                    <a:schemeClr val="accent6"/>
                  </a:solidFill>
                </a:endParaRPr>
              </a:p>
            </p:txBody>
          </p:sp>
        </mc:Choice>
        <mc:Fallback xmlns="">
          <p:sp>
            <p:nvSpPr>
              <p:cNvPr id="27" name="Object 7">
                <a:extLst>
                  <a:ext uri="{FF2B5EF4-FFF2-40B4-BE49-F238E27FC236}">
                    <a16:creationId xmlns:a16="http://schemas.microsoft.com/office/drawing/2014/main" id="{9811BEEF-2EBE-4CB2-8ECE-6DF12D321D36}"/>
                  </a:ext>
                </a:extLst>
              </p:cNvPr>
              <p:cNvSpPr txBox="1">
                <a:spLocks noRot="1" noChangeAspect="1" noMove="1" noResize="1" noEditPoints="1" noAdjustHandles="1" noChangeArrowheads="1" noChangeShapeType="1" noTextEdit="1"/>
              </p:cNvSpPr>
              <p:nvPr/>
            </p:nvSpPr>
            <p:spPr bwMode="auto">
              <a:xfrm>
                <a:off x="914400" y="2916684"/>
                <a:ext cx="3047604" cy="817116"/>
              </a:xfrm>
              <a:prstGeom prst="rect">
                <a:avLst/>
              </a:prstGeom>
              <a:blipFill>
                <a:blip r:embed="rId7"/>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Object 7">
                <a:extLst>
                  <a:ext uri="{FF2B5EF4-FFF2-40B4-BE49-F238E27FC236}">
                    <a16:creationId xmlns:a16="http://schemas.microsoft.com/office/drawing/2014/main" id="{28662496-2430-4472-9555-490589CB032A}"/>
                  </a:ext>
                </a:extLst>
              </p:cNvPr>
              <p:cNvSpPr txBox="1"/>
              <p:nvPr/>
            </p:nvSpPr>
            <p:spPr bwMode="auto">
              <a:xfrm>
                <a:off x="480305" y="4419600"/>
                <a:ext cx="3499420" cy="609600"/>
              </a:xfrm>
              <a:prstGeom prst="rect">
                <a:avLst/>
              </a:prstGeom>
              <a:solidFill>
                <a:srgbClr val="FFFFFF"/>
              </a:solidFill>
              <a:ln>
                <a:noFill/>
              </a:ln>
            </p:spPr>
            <p:txBody>
              <a:bodyPr>
                <a:noAutofit/>
              </a:bodyPr>
              <a:lstStyle/>
              <a:p>
                <a:r>
                  <a:rPr lang="en-US" dirty="0">
                    <a:solidFill>
                      <a:schemeClr val="accent6"/>
                    </a:solidFill>
                  </a:rPr>
                  <a:t>ln</a:t>
                </a:r>
                <a14:m>
                  <m:oMath xmlns:m="http://schemas.openxmlformats.org/officeDocument/2006/math">
                    <m:d>
                      <m:dPr>
                        <m:ctrlPr>
                          <a:rPr lang="en-US" i="1" smtClean="0">
                            <a:solidFill>
                              <a:schemeClr val="accent6"/>
                            </a:solidFill>
                            <a:latin typeface="Cambria Math" panose="02040503050406030204" pitchFamily="18" charset="0"/>
                          </a:rPr>
                        </m:ctrlPr>
                      </m:dPr>
                      <m:e>
                        <m:f>
                          <m:fPr>
                            <m:type m:val="skw"/>
                            <m:ctrlPr>
                              <a:rPr lang="en-US" i="1" smtClean="0">
                                <a:solidFill>
                                  <a:schemeClr val="accent6"/>
                                </a:solidFill>
                                <a:latin typeface="Cambria Math" panose="02040503050406030204" pitchFamily="18" charset="0"/>
                              </a:rPr>
                            </m:ctrlPr>
                          </m:fPr>
                          <m:num>
                            <m:r>
                              <a:rPr lang="en-US" b="0" i="1" smtClean="0">
                                <a:solidFill>
                                  <a:schemeClr val="accent6"/>
                                </a:solidFill>
                                <a:latin typeface="Cambria Math" panose="02040503050406030204" pitchFamily="18" charset="0"/>
                              </a:rPr>
                              <m:t>𝑅</m:t>
                            </m:r>
                          </m:num>
                          <m:den>
                            <m:r>
                              <a:rPr lang="en-US" b="0" i="1" smtClean="0">
                                <a:solidFill>
                                  <a:schemeClr val="accent6"/>
                                </a:solidFill>
                                <a:latin typeface="Cambria Math" panose="02040503050406030204" pitchFamily="18" charset="0"/>
                              </a:rPr>
                              <m:t>𝑆</m:t>
                            </m:r>
                          </m:den>
                        </m:f>
                      </m:e>
                    </m:d>
                    <m:r>
                      <a:rPr lang="en-US" i="1" smtClean="0">
                        <a:solidFill>
                          <a:schemeClr val="accent6"/>
                        </a:solidFill>
                        <a:latin typeface="Cambria Math" panose="02040503050406030204" pitchFamily="18" charset="0"/>
                      </a:rPr>
                      <m:t>=</m:t>
                    </m:r>
                    <m:func>
                      <m:funcPr>
                        <m:ctrlPr>
                          <a:rPr lang="en-US" b="0" i="1" smtClean="0">
                            <a:solidFill>
                              <a:schemeClr val="accent6"/>
                            </a:solidFill>
                            <a:latin typeface="Cambria Math" panose="02040503050406030204" pitchFamily="18" charset="0"/>
                          </a:rPr>
                        </m:ctrlPr>
                      </m:funcPr>
                      <m:fName>
                        <m:r>
                          <m:rPr>
                            <m:sty m:val="p"/>
                          </m:rPr>
                          <a:rPr lang="en-US" b="0" i="0" smtClean="0">
                            <a:solidFill>
                              <a:schemeClr val="accent6"/>
                            </a:solidFill>
                            <a:latin typeface="Cambria Math" panose="02040503050406030204" pitchFamily="18" charset="0"/>
                          </a:rPr>
                          <m:t>ln</m:t>
                        </m:r>
                      </m:fName>
                      <m:e>
                        <m:d>
                          <m:dPr>
                            <m:ctrlPr>
                              <a:rPr lang="en-US" b="0" i="1" smtClean="0">
                                <a:solidFill>
                                  <a:schemeClr val="accent6"/>
                                </a:solidFill>
                                <a:latin typeface="Cambria Math" panose="02040503050406030204" pitchFamily="18" charset="0"/>
                              </a:rPr>
                            </m:ctrlPr>
                          </m:dPr>
                          <m:e>
                            <m:r>
                              <a:rPr lang="en-US" b="0" i="1" smtClean="0">
                                <a:solidFill>
                                  <a:schemeClr val="accent6"/>
                                </a:solidFill>
                                <a:latin typeface="Cambria Math" panose="02040503050406030204" pitchFamily="18" charset="0"/>
                              </a:rPr>
                              <m:t>𝛼</m:t>
                            </m:r>
                          </m:e>
                        </m:d>
                      </m:e>
                    </m:func>
                    <m:r>
                      <a:rPr lang="en-US" b="0" i="1" smtClean="0">
                        <a:solidFill>
                          <a:schemeClr val="accent6"/>
                        </a:solidFill>
                        <a:latin typeface="Cambria Math" panose="02040503050406030204" pitchFamily="18" charset="0"/>
                      </a:rPr>
                      <m:t>−</m:t>
                    </m:r>
                    <m:r>
                      <a:rPr lang="en-US" b="0" i="1" smtClean="0">
                        <a:solidFill>
                          <a:schemeClr val="accent6"/>
                        </a:solidFill>
                        <a:latin typeface="Cambria Math" panose="02040503050406030204" pitchFamily="18" charset="0"/>
                      </a:rPr>
                      <m:t>𝛽</m:t>
                    </m:r>
                    <m:r>
                      <a:rPr lang="en-US" b="0" i="1" smtClean="0">
                        <a:solidFill>
                          <a:schemeClr val="accent6"/>
                        </a:solidFill>
                        <a:latin typeface="Cambria Math" panose="02040503050406030204" pitchFamily="18" charset="0"/>
                      </a:rPr>
                      <m:t>𝑆</m:t>
                    </m:r>
                    <m:r>
                      <a:rPr lang="en-US" b="0" i="1" smtClean="0">
                        <a:solidFill>
                          <a:schemeClr val="accent6"/>
                        </a:solidFill>
                        <a:latin typeface="Cambria Math" panose="02040503050406030204" pitchFamily="18" charset="0"/>
                      </a:rPr>
                      <m:t>+</m:t>
                    </m:r>
                    <m:r>
                      <a:rPr lang="en-US" b="0" i="1" smtClean="0">
                        <a:solidFill>
                          <a:schemeClr val="accent6"/>
                        </a:solidFill>
                        <a:latin typeface="Cambria Math" panose="02040503050406030204" pitchFamily="18" charset="0"/>
                      </a:rPr>
                      <m:t>𝜖</m:t>
                    </m:r>
                  </m:oMath>
                </a14:m>
                <a:endParaRPr lang="en-US" dirty="0">
                  <a:solidFill>
                    <a:schemeClr val="accent6"/>
                  </a:solidFill>
                </a:endParaRPr>
              </a:p>
            </p:txBody>
          </p:sp>
        </mc:Choice>
        <mc:Fallback xmlns="">
          <p:sp>
            <p:nvSpPr>
              <p:cNvPr id="28" name="Object 7">
                <a:extLst>
                  <a:ext uri="{FF2B5EF4-FFF2-40B4-BE49-F238E27FC236}">
                    <a16:creationId xmlns:a16="http://schemas.microsoft.com/office/drawing/2014/main" id="{28662496-2430-4472-9555-490589CB032A}"/>
                  </a:ext>
                </a:extLst>
              </p:cNvPr>
              <p:cNvSpPr txBox="1">
                <a:spLocks noRot="1" noChangeAspect="1" noMove="1" noResize="1" noEditPoints="1" noAdjustHandles="1" noChangeArrowheads="1" noChangeShapeType="1" noTextEdit="1"/>
              </p:cNvSpPr>
              <p:nvPr/>
            </p:nvSpPr>
            <p:spPr bwMode="auto">
              <a:xfrm>
                <a:off x="480305" y="4419600"/>
                <a:ext cx="3499420" cy="609600"/>
              </a:xfrm>
              <a:prstGeom prst="rect">
                <a:avLst/>
              </a:prstGeom>
              <a:blipFill>
                <a:blip r:embed="rId8"/>
                <a:stretch>
                  <a:fillRect l="-2787" t="-94000" b="-12200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Object 7">
                <a:extLst>
                  <a:ext uri="{FF2B5EF4-FFF2-40B4-BE49-F238E27FC236}">
                    <a16:creationId xmlns:a16="http://schemas.microsoft.com/office/drawing/2014/main" id="{D3981A09-26EE-4FA6-B17C-487869073713}"/>
                  </a:ext>
                </a:extLst>
              </p:cNvPr>
              <p:cNvSpPr txBox="1"/>
              <p:nvPr/>
            </p:nvSpPr>
            <p:spPr bwMode="auto">
              <a:xfrm>
                <a:off x="1181492" y="5257800"/>
                <a:ext cx="2637760" cy="457200"/>
              </a:xfrm>
              <a:prstGeom prst="rect">
                <a:avLst/>
              </a:prstGeom>
              <a:solidFill>
                <a:srgbClr val="FFFFFF"/>
              </a:solidFill>
              <a:ln>
                <a:noFill/>
              </a:ln>
            </p:spPr>
            <p:txBody>
              <a:bodyPr>
                <a:normAutofit/>
              </a:bodyPr>
              <a:lstStyle/>
              <a:p>
                <a:r>
                  <a:rPr lang="en-US" dirty="0">
                    <a:solidFill>
                      <a:schemeClr val="tx1"/>
                    </a:solidFill>
                  </a:rPr>
                  <a:t>Y</a:t>
                </a:r>
                <a14:m>
                  <m:oMath xmlns:m="http://schemas.openxmlformats.org/officeDocument/2006/math">
                    <m:r>
                      <a:rPr lang="en-US"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0</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𝑋</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𝜖</m:t>
                    </m:r>
                  </m:oMath>
                </a14:m>
                <a:endParaRPr lang="en-US" dirty="0">
                  <a:solidFill>
                    <a:schemeClr val="tx1"/>
                  </a:solidFill>
                </a:endParaRPr>
              </a:p>
            </p:txBody>
          </p:sp>
        </mc:Choice>
        <mc:Fallback xmlns="">
          <p:sp>
            <p:nvSpPr>
              <p:cNvPr id="29" name="Object 7">
                <a:extLst>
                  <a:ext uri="{FF2B5EF4-FFF2-40B4-BE49-F238E27FC236}">
                    <a16:creationId xmlns:a16="http://schemas.microsoft.com/office/drawing/2014/main" id="{D3981A09-26EE-4FA6-B17C-487869073713}"/>
                  </a:ext>
                </a:extLst>
              </p:cNvPr>
              <p:cNvSpPr txBox="1">
                <a:spLocks noRot="1" noChangeAspect="1" noMove="1" noResize="1" noEditPoints="1" noAdjustHandles="1" noChangeArrowheads="1" noChangeShapeType="1" noTextEdit="1"/>
              </p:cNvSpPr>
              <p:nvPr/>
            </p:nvSpPr>
            <p:spPr bwMode="auto">
              <a:xfrm>
                <a:off x="1181492" y="5257800"/>
                <a:ext cx="2637760" cy="457200"/>
              </a:xfrm>
              <a:prstGeom prst="rect">
                <a:avLst/>
              </a:prstGeom>
              <a:blipFill>
                <a:blip r:embed="rId9"/>
                <a:stretch>
                  <a:fillRect l="-3695" t="-10667" b="-29333"/>
                </a:stretch>
              </a:blipFill>
              <a:ln>
                <a:noFill/>
              </a:ln>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9B2242A1-AA82-487E-9CD0-7FF437E9DBB4}"/>
              </a:ext>
            </a:extLst>
          </p:cNvPr>
          <p:cNvCxnSpPr>
            <a:cxnSpLocks/>
          </p:cNvCxnSpPr>
          <p:nvPr/>
        </p:nvCxnSpPr>
        <p:spPr>
          <a:xfrm>
            <a:off x="1066800" y="4876800"/>
            <a:ext cx="228600" cy="380983"/>
          </a:xfrm>
          <a:prstGeom prst="straightConnector1">
            <a:avLst/>
          </a:prstGeom>
          <a:ln w="38100">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3926069-DB82-4F2C-B3AD-02960A0F0DEE}"/>
              </a:ext>
            </a:extLst>
          </p:cNvPr>
          <p:cNvCxnSpPr>
            <a:cxnSpLocks/>
          </p:cNvCxnSpPr>
          <p:nvPr/>
        </p:nvCxnSpPr>
        <p:spPr>
          <a:xfrm flipH="1">
            <a:off x="1958351" y="4876800"/>
            <a:ext cx="202093" cy="460262"/>
          </a:xfrm>
          <a:prstGeom prst="straightConnector1">
            <a:avLst/>
          </a:prstGeom>
          <a:ln w="38100">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EE85307-824E-4335-A88D-6A15AC276CDF}"/>
              </a:ext>
            </a:extLst>
          </p:cNvPr>
          <p:cNvCxnSpPr>
            <a:cxnSpLocks/>
          </p:cNvCxnSpPr>
          <p:nvPr/>
        </p:nvCxnSpPr>
        <p:spPr>
          <a:xfrm flipH="1">
            <a:off x="2667000" y="4819685"/>
            <a:ext cx="349990" cy="523832"/>
          </a:xfrm>
          <a:prstGeom prst="straightConnector1">
            <a:avLst/>
          </a:prstGeom>
          <a:ln w="38100">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B7BBF03-6C81-47E3-9F52-B3C8BFC6B922}"/>
              </a:ext>
            </a:extLst>
          </p:cNvPr>
          <p:cNvCxnSpPr>
            <a:cxnSpLocks/>
          </p:cNvCxnSpPr>
          <p:nvPr/>
        </p:nvCxnSpPr>
        <p:spPr>
          <a:xfrm flipH="1">
            <a:off x="3476008" y="4876800"/>
            <a:ext cx="181592" cy="457200"/>
          </a:xfrm>
          <a:prstGeom prst="straightConnector1">
            <a:avLst/>
          </a:prstGeom>
          <a:ln w="38100">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705" name="TextBox 29704">
            <a:extLst>
              <a:ext uri="{FF2B5EF4-FFF2-40B4-BE49-F238E27FC236}">
                <a16:creationId xmlns:a16="http://schemas.microsoft.com/office/drawing/2014/main" id="{67E78CD0-C880-4F38-A652-F620549929C4}"/>
              </a:ext>
            </a:extLst>
          </p:cNvPr>
          <p:cNvSpPr txBox="1"/>
          <p:nvPr/>
        </p:nvSpPr>
        <p:spPr>
          <a:xfrm>
            <a:off x="410733" y="5848290"/>
            <a:ext cx="3499420" cy="400110"/>
          </a:xfrm>
          <a:prstGeom prst="rect">
            <a:avLst/>
          </a:prstGeom>
          <a:noFill/>
        </p:spPr>
        <p:txBody>
          <a:bodyPr wrap="none" rtlCol="0">
            <a:spAutoFit/>
          </a:bodyPr>
          <a:lstStyle/>
          <a:p>
            <a:r>
              <a:rPr lang="en-US" sz="2000" dirty="0"/>
              <a:t>“Typical” linear regression form</a:t>
            </a:r>
          </a:p>
        </p:txBody>
      </p:sp>
      <p:sp>
        <p:nvSpPr>
          <p:cNvPr id="21" name="Rectangle 2">
            <a:extLst>
              <a:ext uri="{FF2B5EF4-FFF2-40B4-BE49-F238E27FC236}">
                <a16:creationId xmlns:a16="http://schemas.microsoft.com/office/drawing/2014/main" id="{3FB2FAE8-6545-4194-B48C-0CBC1DBC46D6}"/>
              </a:ext>
            </a:extLst>
          </p:cNvPr>
          <p:cNvSpPr txBox="1">
            <a:spLocks noChangeArrowheads="1"/>
          </p:cNvSpPr>
          <p:nvPr/>
        </p:nvSpPr>
        <p:spPr bwMode="auto">
          <a:xfrm>
            <a:off x="155944" y="103108"/>
            <a:ext cx="2895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algn="l" eaLnBrk="1" hangingPunct="1"/>
            <a:r>
              <a:rPr lang="en-US" sz="2400" kern="0"/>
              <a:t>Ricker Relationship:</a:t>
            </a:r>
            <a:br>
              <a:rPr lang="en-US" sz="2400" kern="0"/>
            </a:br>
            <a:r>
              <a:rPr lang="en-US" sz="2400" b="1" kern="0"/>
              <a:t>Parameters</a:t>
            </a:r>
            <a:endParaRPr lang="en-US" sz="2400" b="1" kern="0" dirty="0"/>
          </a:p>
        </p:txBody>
      </p:sp>
      <p:sp>
        <p:nvSpPr>
          <p:cNvPr id="23" name="TextBox 22">
            <a:extLst>
              <a:ext uri="{FF2B5EF4-FFF2-40B4-BE49-F238E27FC236}">
                <a16:creationId xmlns:a16="http://schemas.microsoft.com/office/drawing/2014/main" id="{261D2CC6-1A33-4D17-B30C-A05F921C5098}"/>
              </a:ext>
            </a:extLst>
          </p:cNvPr>
          <p:cNvSpPr txBox="1"/>
          <p:nvPr/>
        </p:nvSpPr>
        <p:spPr>
          <a:xfrm>
            <a:off x="6311268" y="6477000"/>
            <a:ext cx="904415" cy="400110"/>
          </a:xfrm>
          <a:prstGeom prst="rect">
            <a:avLst/>
          </a:prstGeom>
          <a:solidFill>
            <a:schemeClr val="bg1"/>
          </a:solidFill>
        </p:spPr>
        <p:txBody>
          <a:bodyPr wrap="none" rtlCol="0">
            <a:spAutoFit/>
          </a:bodyPr>
          <a:lstStyle/>
          <a:p>
            <a:r>
              <a:rPr lang="en-US" sz="2000" b="1" dirty="0"/>
              <a:t>     S    </a:t>
            </a:r>
          </a:p>
        </p:txBody>
      </p:sp>
      <p:sp>
        <p:nvSpPr>
          <p:cNvPr id="24" name="TextBox 23">
            <a:extLst>
              <a:ext uri="{FF2B5EF4-FFF2-40B4-BE49-F238E27FC236}">
                <a16:creationId xmlns:a16="http://schemas.microsoft.com/office/drawing/2014/main" id="{86C7FE18-2D6B-4D88-A3A4-A86660F4FF4A}"/>
              </a:ext>
            </a:extLst>
          </p:cNvPr>
          <p:cNvSpPr txBox="1"/>
          <p:nvPr/>
        </p:nvSpPr>
        <p:spPr>
          <a:xfrm rot="16200000">
            <a:off x="3705522" y="771034"/>
            <a:ext cx="1099981" cy="461665"/>
          </a:xfrm>
          <a:prstGeom prst="rect">
            <a:avLst/>
          </a:prstGeom>
          <a:solidFill>
            <a:schemeClr val="bg1"/>
          </a:solidFill>
        </p:spPr>
        <p:txBody>
          <a:bodyPr wrap="none" rtlCol="0">
            <a:spAutoFit/>
          </a:bodyPr>
          <a:lstStyle/>
          <a:p>
            <a:r>
              <a:rPr lang="en-US" b="1" dirty="0"/>
              <a:t>     R    </a:t>
            </a:r>
          </a:p>
        </p:txBody>
      </p:sp>
      <p:sp>
        <p:nvSpPr>
          <p:cNvPr id="25" name="TextBox 24">
            <a:extLst>
              <a:ext uri="{FF2B5EF4-FFF2-40B4-BE49-F238E27FC236}">
                <a16:creationId xmlns:a16="http://schemas.microsoft.com/office/drawing/2014/main" id="{CE07A988-CCAA-455B-A32C-1618E9884622}"/>
              </a:ext>
            </a:extLst>
          </p:cNvPr>
          <p:cNvSpPr txBox="1"/>
          <p:nvPr/>
        </p:nvSpPr>
        <p:spPr>
          <a:xfrm rot="16200000">
            <a:off x="3571012" y="2998372"/>
            <a:ext cx="1356462" cy="461665"/>
          </a:xfrm>
          <a:prstGeom prst="rect">
            <a:avLst/>
          </a:prstGeom>
          <a:solidFill>
            <a:schemeClr val="bg1"/>
          </a:solidFill>
        </p:spPr>
        <p:txBody>
          <a:bodyPr wrap="none" rtlCol="0">
            <a:spAutoFit/>
          </a:bodyPr>
          <a:lstStyle/>
          <a:p>
            <a:r>
              <a:rPr lang="en-US" b="1" dirty="0"/>
              <a:t>     R/S    </a:t>
            </a:r>
          </a:p>
        </p:txBody>
      </p:sp>
      <p:sp>
        <p:nvSpPr>
          <p:cNvPr id="26" name="TextBox 25">
            <a:extLst>
              <a:ext uri="{FF2B5EF4-FFF2-40B4-BE49-F238E27FC236}">
                <a16:creationId xmlns:a16="http://schemas.microsoft.com/office/drawing/2014/main" id="{9D34D716-A1C4-4CEC-94DB-ECB7DB53A5B8}"/>
              </a:ext>
            </a:extLst>
          </p:cNvPr>
          <p:cNvSpPr txBox="1"/>
          <p:nvPr/>
        </p:nvSpPr>
        <p:spPr>
          <a:xfrm rot="16200000">
            <a:off x="3347371" y="5191043"/>
            <a:ext cx="1818126" cy="461665"/>
          </a:xfrm>
          <a:prstGeom prst="rect">
            <a:avLst/>
          </a:prstGeom>
          <a:solidFill>
            <a:schemeClr val="bg1"/>
          </a:solidFill>
        </p:spPr>
        <p:txBody>
          <a:bodyPr wrap="none" rtlCol="0">
            <a:spAutoFit/>
          </a:bodyPr>
          <a:lstStyle/>
          <a:p>
            <a:r>
              <a:rPr lang="en-US" b="1" dirty="0"/>
              <a:t>     ln(R/S)    </a:t>
            </a:r>
          </a:p>
        </p:txBody>
      </p:sp>
      <p:sp>
        <p:nvSpPr>
          <p:cNvPr id="30" name="Slide Number Placeholder 3">
            <a:extLst>
              <a:ext uri="{FF2B5EF4-FFF2-40B4-BE49-F238E27FC236}">
                <a16:creationId xmlns:a16="http://schemas.microsoft.com/office/drawing/2014/main" id="{F8A41B78-2A6E-4D74-990D-C4CB9931B87E}"/>
              </a:ext>
            </a:extLst>
          </p:cNvPr>
          <p:cNvSpPr txBox="1">
            <a:spLocks noGrp="1"/>
          </p:cNvSpPr>
          <p:nvPr/>
        </p:nvSpPr>
        <p:spPr bwMode="auto">
          <a:xfrm>
            <a:off x="7162800" y="6477000"/>
            <a:ext cx="1905000" cy="457200"/>
          </a:xfrm>
          <a:prstGeom prst="rect">
            <a:avLst/>
          </a:prstGeom>
          <a:noFill/>
          <a:ln w="9525">
            <a:noFill/>
            <a:miter lim="800000"/>
            <a:headEnd/>
            <a:tailEnd/>
          </a:ln>
        </p:spPr>
        <p:txBody>
          <a:bodyPr/>
          <a:lstStyle/>
          <a:p>
            <a:pPr algn="r"/>
            <a:fld id="{C4557F82-0C6D-4A69-ACF6-F371570B5EF1}" type="slidenum">
              <a:rPr lang="en-US" sz="1400"/>
              <a:pPr algn="r"/>
              <a:t>25</a:t>
            </a:fld>
            <a:endParaRPr lang="en-US" sz="1400"/>
          </a:p>
        </p:txBody>
      </p:sp>
    </p:spTree>
    <p:extLst>
      <p:ext uri="{BB962C8B-B14F-4D97-AF65-F5344CB8AC3E}">
        <p14:creationId xmlns:p14="http://schemas.microsoft.com/office/powerpoint/2010/main" val="3143517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Footer Placeholder 4"/>
          <p:cNvSpPr>
            <a:spLocks noGrp="1"/>
          </p:cNvSpPr>
          <p:nvPr>
            <p:ph type="ftr" sz="quarter" idx="11"/>
          </p:nvPr>
        </p:nvSpPr>
        <p:spPr>
          <a:noFill/>
        </p:spPr>
        <p:txBody>
          <a:bodyPr/>
          <a:lstStyle/>
          <a:p>
            <a:r>
              <a:rPr lang="en-US" dirty="0"/>
              <a:t>Theory - Process Error</a:t>
            </a:r>
          </a:p>
        </p:txBody>
      </p:sp>
      <p:sp>
        <p:nvSpPr>
          <p:cNvPr id="7176" name="Slide Number Placeholder 5"/>
          <p:cNvSpPr>
            <a:spLocks noGrp="1"/>
          </p:cNvSpPr>
          <p:nvPr>
            <p:ph type="sldNum" sz="quarter" idx="12"/>
          </p:nvPr>
        </p:nvSpPr>
        <p:spPr>
          <a:noFill/>
        </p:spPr>
        <p:txBody>
          <a:bodyPr/>
          <a:lstStyle/>
          <a:p>
            <a:fld id="{F8E564C0-F3C0-4D33-ABEC-70AB1C985A29}" type="slidenum">
              <a:rPr lang="en-US" smtClean="0"/>
              <a:pPr/>
              <a:t>26</a:t>
            </a:fld>
            <a:endParaRPr lang="en-US"/>
          </a:p>
        </p:txBody>
      </p:sp>
      <p:sp>
        <p:nvSpPr>
          <p:cNvPr id="7177" name="Text Box 4"/>
          <p:cNvSpPr txBox="1">
            <a:spLocks noChangeArrowheads="1"/>
          </p:cNvSpPr>
          <p:nvPr/>
        </p:nvSpPr>
        <p:spPr bwMode="auto">
          <a:xfrm>
            <a:off x="609600" y="1614488"/>
            <a:ext cx="8077200" cy="366712"/>
          </a:xfrm>
          <a:prstGeom prst="rect">
            <a:avLst/>
          </a:prstGeom>
          <a:noFill/>
          <a:ln w="9525">
            <a:noFill/>
            <a:miter lim="800000"/>
            <a:headEnd/>
            <a:tailEnd/>
          </a:ln>
        </p:spPr>
        <p:txBody>
          <a:bodyPr>
            <a:spAutoFit/>
          </a:bodyPr>
          <a:lstStyle/>
          <a:p>
            <a:r>
              <a:rPr lang="en-US" sz="1800" b="1" dirty="0">
                <a:solidFill>
                  <a:schemeClr val="accent2"/>
                </a:solidFill>
              </a:rPr>
              <a:t>Process error is considered a log-normally distributed random variate</a:t>
            </a:r>
          </a:p>
        </p:txBody>
      </p:sp>
      <p:graphicFrame>
        <p:nvGraphicFramePr>
          <p:cNvPr id="7170" name="Object 8"/>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7463" name="Equation" r:id="rId4" imgW="114120" imgH="215640" progId="Equation.3">
                  <p:embed/>
                </p:oleObj>
              </mc:Choice>
              <mc:Fallback>
                <p:oleObj name="Equation" r:id="rId4" imgW="114120" imgH="21564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0" name="Rectangle 10"/>
          <p:cNvSpPr>
            <a:spLocks noChangeArrowheads="1"/>
          </p:cNvSpPr>
          <p:nvPr/>
        </p:nvSpPr>
        <p:spPr bwMode="auto">
          <a:xfrm>
            <a:off x="4038600" y="3309938"/>
            <a:ext cx="9144000" cy="0"/>
          </a:xfrm>
          <a:prstGeom prst="rect">
            <a:avLst/>
          </a:prstGeom>
          <a:noFill/>
          <a:ln w="9525">
            <a:noFill/>
            <a:miter lim="800000"/>
            <a:headEnd/>
            <a:tailEnd/>
          </a:ln>
        </p:spPr>
        <p:txBody>
          <a:bodyPr>
            <a:spAutoFit/>
          </a:bodyPr>
          <a:lstStyle/>
          <a:p>
            <a:endParaRPr lang="en-US"/>
          </a:p>
        </p:txBody>
      </p:sp>
      <p:sp>
        <p:nvSpPr>
          <p:cNvPr id="7181" name="Rectangle 12"/>
          <p:cNvSpPr>
            <a:spLocks noChangeArrowheads="1"/>
          </p:cNvSpPr>
          <p:nvPr/>
        </p:nvSpPr>
        <p:spPr bwMode="auto">
          <a:xfrm>
            <a:off x="4038600" y="3309938"/>
            <a:ext cx="9144000" cy="0"/>
          </a:xfrm>
          <a:prstGeom prst="rect">
            <a:avLst/>
          </a:prstGeom>
          <a:noFill/>
          <a:ln w="9525">
            <a:noFill/>
            <a:miter lim="800000"/>
            <a:headEnd/>
            <a:tailEnd/>
          </a:ln>
        </p:spPr>
        <p:txBody>
          <a:bodyPr>
            <a:spAutoFit/>
          </a:bodyPr>
          <a:lstStyle/>
          <a:p>
            <a:endParaRPr lang="en-US"/>
          </a:p>
        </p:txBody>
      </p:sp>
      <p:sp>
        <p:nvSpPr>
          <p:cNvPr id="7182" name="Rectangle 14"/>
          <p:cNvSpPr>
            <a:spLocks noChangeArrowheads="1"/>
          </p:cNvSpPr>
          <p:nvPr/>
        </p:nvSpPr>
        <p:spPr bwMode="auto">
          <a:xfrm>
            <a:off x="4038600" y="3309938"/>
            <a:ext cx="9144000" cy="0"/>
          </a:xfrm>
          <a:prstGeom prst="rect">
            <a:avLst/>
          </a:prstGeom>
          <a:noFill/>
          <a:ln w="9525">
            <a:noFill/>
            <a:miter lim="800000"/>
            <a:headEnd/>
            <a:tailEnd/>
          </a:ln>
        </p:spPr>
        <p:txBody>
          <a:bodyPr>
            <a:spAutoFit/>
          </a:bodyPr>
          <a:lstStyle/>
          <a:p>
            <a:endParaRPr lang="en-US"/>
          </a:p>
        </p:txBody>
      </p:sp>
      <p:sp>
        <p:nvSpPr>
          <p:cNvPr id="7183" name="Text Box 17"/>
          <p:cNvSpPr txBox="1">
            <a:spLocks noChangeArrowheads="1"/>
          </p:cNvSpPr>
          <p:nvPr/>
        </p:nvSpPr>
        <p:spPr bwMode="auto">
          <a:xfrm>
            <a:off x="533400" y="5426075"/>
            <a:ext cx="2873375" cy="822325"/>
          </a:xfrm>
          <a:prstGeom prst="rect">
            <a:avLst/>
          </a:prstGeom>
          <a:noFill/>
          <a:ln w="9525">
            <a:noFill/>
            <a:miter lim="800000"/>
            <a:headEnd/>
            <a:tailEnd/>
          </a:ln>
        </p:spPr>
        <p:txBody>
          <a:bodyPr wrap="none">
            <a:spAutoFit/>
          </a:bodyPr>
          <a:lstStyle/>
          <a:p>
            <a:r>
              <a:rPr lang="en-US" sz="1200" dirty="0"/>
              <a:t>Peterman, R. M. 1981. Form of random </a:t>
            </a:r>
          </a:p>
          <a:p>
            <a:r>
              <a:rPr lang="en-US" sz="1200" dirty="0"/>
              <a:t>variation in salmon smolt-to-adult relations </a:t>
            </a:r>
          </a:p>
          <a:p>
            <a:r>
              <a:rPr lang="en-US" sz="1200" dirty="0"/>
              <a:t>and its influence on production estimates.</a:t>
            </a:r>
          </a:p>
          <a:p>
            <a:r>
              <a:rPr lang="en-US" sz="1200" dirty="0"/>
              <a:t>Can. J. Fish. </a:t>
            </a:r>
            <a:r>
              <a:rPr lang="en-US" sz="1200" dirty="0" err="1"/>
              <a:t>Aquat</a:t>
            </a:r>
            <a:r>
              <a:rPr lang="en-US" sz="1200" dirty="0"/>
              <a:t>. Sci. 38:1113-1119.</a:t>
            </a:r>
          </a:p>
        </p:txBody>
      </p:sp>
      <p:sp>
        <p:nvSpPr>
          <p:cNvPr id="7186" name="Line 8"/>
          <p:cNvSpPr>
            <a:spLocks noChangeShapeType="1"/>
          </p:cNvSpPr>
          <p:nvPr/>
        </p:nvSpPr>
        <p:spPr bwMode="auto">
          <a:xfrm>
            <a:off x="685800" y="1371600"/>
            <a:ext cx="8001000" cy="0"/>
          </a:xfrm>
          <a:prstGeom prst="line">
            <a:avLst/>
          </a:prstGeom>
          <a:noFill/>
          <a:ln w="9525">
            <a:solidFill>
              <a:schemeClr val="tx1"/>
            </a:solidFill>
            <a:round/>
            <a:headEnd/>
            <a:tailEnd/>
          </a:ln>
        </p:spPr>
        <p:txBody>
          <a:bodyPr/>
          <a:lstStyle/>
          <a:p>
            <a:endParaRPr lang="en-US"/>
          </a:p>
        </p:txBody>
      </p:sp>
      <p:sp>
        <p:nvSpPr>
          <p:cNvPr id="7187" name="Text Box 9"/>
          <p:cNvSpPr txBox="1">
            <a:spLocks noChangeArrowheads="1"/>
          </p:cNvSpPr>
          <p:nvPr/>
        </p:nvSpPr>
        <p:spPr bwMode="auto">
          <a:xfrm>
            <a:off x="669925" y="574675"/>
            <a:ext cx="4037580" cy="461665"/>
          </a:xfrm>
          <a:prstGeom prst="rect">
            <a:avLst/>
          </a:prstGeom>
          <a:noFill/>
          <a:ln w="9525">
            <a:noFill/>
            <a:miter lim="800000"/>
            <a:headEnd/>
            <a:tailEnd/>
          </a:ln>
        </p:spPr>
        <p:txBody>
          <a:bodyPr wrap="none">
            <a:spAutoFit/>
          </a:bodyPr>
          <a:lstStyle/>
          <a:p>
            <a:r>
              <a:rPr lang="en-US" b="1" dirty="0"/>
              <a:t>Process Error is Log-Normal</a:t>
            </a:r>
          </a:p>
        </p:txBody>
      </p:sp>
      <p:pic>
        <p:nvPicPr>
          <p:cNvPr id="6" name="Picture 5">
            <a:extLst>
              <a:ext uri="{FF2B5EF4-FFF2-40B4-BE49-F238E27FC236}">
                <a16:creationId xmlns:a16="http://schemas.microsoft.com/office/drawing/2014/main" id="{72ED0DED-4C3B-4E7A-A9B8-DFDB6932E83C}"/>
              </a:ext>
            </a:extLst>
          </p:cNvPr>
          <p:cNvPicPr>
            <a:picLocks noChangeAspect="1"/>
          </p:cNvPicPr>
          <p:nvPr/>
        </p:nvPicPr>
        <p:blipFill>
          <a:blip r:embed="rId6"/>
          <a:stretch>
            <a:fillRect/>
          </a:stretch>
        </p:blipFill>
        <p:spPr>
          <a:xfrm>
            <a:off x="4514850" y="1926479"/>
            <a:ext cx="4343399" cy="4343399"/>
          </a:xfrm>
          <a:prstGeom prst="rect">
            <a:avLst/>
          </a:prstGeom>
        </p:spPr>
      </p:pic>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20F3C6A6-61AC-4BAF-9C46-6818F6A20706}"/>
                  </a:ext>
                </a:extLst>
              </p:cNvPr>
              <p:cNvSpPr/>
              <p:nvPr/>
            </p:nvSpPr>
            <p:spPr>
              <a:xfrm>
                <a:off x="512788" y="1981200"/>
                <a:ext cx="3967903" cy="3024931"/>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func>
                        <m:funcPr>
                          <m:ctrlPr>
                            <a:rPr lang="en-US" i="1">
                              <a:solidFill>
                                <a:srgbClr val="000000"/>
                              </a:solidFill>
                              <a:latin typeface="Cambria Math" panose="02040503050406030204" pitchFamily="18" charset="0"/>
                            </a:rPr>
                          </m:ctrlPr>
                        </m:funcPr>
                        <m:fName>
                          <m:r>
                            <m:rPr>
                              <m:sty m:val="p"/>
                            </m:rPr>
                            <a:rPr lang="en-US">
                              <a:solidFill>
                                <a:srgbClr val="000000"/>
                              </a:solidFill>
                              <a:latin typeface="Cambria Math" panose="02040503050406030204" pitchFamily="18" charset="0"/>
                            </a:rPr>
                            <m:t>log</m:t>
                          </m:r>
                        </m:fName>
                        <m:e>
                          <m:d>
                            <m:dPr>
                              <m:ctrlPr>
                                <a:rPr lang="en-US" i="1">
                                  <a:solidFill>
                                    <a:srgbClr val="000000"/>
                                  </a:solidFill>
                                  <a:latin typeface="Cambria Math" panose="02040503050406030204" pitchFamily="18" charset="0"/>
                                </a:rPr>
                              </m:ctrlPr>
                            </m:dPr>
                            <m:e>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𝑅</m:t>
                                  </m:r>
                                </m:num>
                                <m:den>
                                  <m:r>
                                    <a:rPr lang="en-US" i="1">
                                      <a:solidFill>
                                        <a:srgbClr val="000000"/>
                                      </a:solidFill>
                                      <a:latin typeface="Cambria Math" panose="02040503050406030204" pitchFamily="18" charset="0"/>
                                    </a:rPr>
                                    <m:t>𝑆</m:t>
                                  </m:r>
                                </m:den>
                              </m:f>
                            </m:e>
                          </m:d>
                        </m:e>
                      </m:func>
                      <m:r>
                        <a:rPr lang="en-US" i="1">
                          <a:solidFill>
                            <a:srgbClr val="000000"/>
                          </a:solidFill>
                          <a:latin typeface="Cambria Math" panose="02040503050406030204" pitchFamily="18" charset="0"/>
                        </a:rPr>
                        <m:t>=</m:t>
                      </m:r>
                      <m:func>
                        <m:funcPr>
                          <m:ctrlPr>
                            <a:rPr lang="en-US" i="1">
                              <a:solidFill>
                                <a:srgbClr val="000000"/>
                              </a:solidFill>
                              <a:latin typeface="Cambria Math" panose="02040503050406030204" pitchFamily="18" charset="0"/>
                            </a:rPr>
                          </m:ctrlPr>
                        </m:funcPr>
                        <m:fName>
                          <m:r>
                            <m:rPr>
                              <m:sty m:val="p"/>
                            </m:rPr>
                            <a:rPr lang="en-US">
                              <a:solidFill>
                                <a:srgbClr val="000000"/>
                              </a:solidFill>
                              <a:latin typeface="Cambria Math" panose="02040503050406030204" pitchFamily="18" charset="0"/>
                            </a:rPr>
                            <m:t>log</m:t>
                          </m:r>
                        </m:fName>
                        <m:e>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𝛼</m:t>
                              </m:r>
                            </m:e>
                          </m:d>
                        </m:e>
                      </m:func>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𝛽</m:t>
                      </m:r>
                      <m:r>
                        <a:rPr lang="en-US" i="1">
                          <a:solidFill>
                            <a:srgbClr val="000000"/>
                          </a:solidFill>
                          <a:latin typeface="Cambria Math" panose="02040503050406030204" pitchFamily="18" charset="0"/>
                        </a:rPr>
                        <m:t>𝑆</m:t>
                      </m:r>
                      <m:r>
                        <a:rPr lang="en-US">
                          <a:solidFill>
                            <a:srgbClr val="000000"/>
                          </a:solidFill>
                          <a:latin typeface="Cambria Math" panose="02040503050406030204" pitchFamily="18" charset="0"/>
                        </a:rPr>
                        <m:t>+</m:t>
                      </m:r>
                      <m:r>
                        <a:rPr lang="en-US" i="1">
                          <a:solidFill>
                            <a:srgbClr val="000000"/>
                          </a:solidFill>
                          <a:latin typeface="Cambria Math" panose="02040503050406030204" pitchFamily="18" charset="0"/>
                          <a:ea typeface="Cambria Math" panose="02040503050406030204" pitchFamily="18" charset="0"/>
                        </a:rPr>
                        <m:t>𝜀</m:t>
                      </m:r>
                    </m:oMath>
                  </m:oMathPara>
                </a14:m>
                <a:endParaRPr lang="en-US" dirty="0">
                  <a:sym typeface="Symbol" pitchFamily="18" charset="2"/>
                </a:endParaRPr>
              </a:p>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𝜀</m:t>
                      </m:r>
                      <m:r>
                        <a:rPr lang="en-US" i="1">
                          <a:solidFill>
                            <a:srgbClr val="000000"/>
                          </a:solidFill>
                          <a:latin typeface="Cambria Math" panose="02040503050406030204" pitchFamily="18" charset="0"/>
                        </a:rPr>
                        <m:t>~</m:t>
                      </m:r>
                      <m:r>
                        <m:rPr>
                          <m:sty m:val="p"/>
                        </m:rPr>
                        <a:rPr lang="en-US" i="0">
                          <a:solidFill>
                            <a:srgbClr val="000000"/>
                          </a:solidFill>
                          <a:latin typeface="Cambria Math" panose="02040503050406030204" pitchFamily="18" charset="0"/>
                        </a:rPr>
                        <m:t>Norm</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rPr>
                            <m:t>𝜎</m:t>
                          </m:r>
                        </m:e>
                      </m:d>
                    </m:oMath>
                  </m:oMathPara>
                </a14:m>
                <a:endParaRPr lang="en-US" dirty="0">
                  <a:solidFill>
                    <a:srgbClr val="000000"/>
                  </a:solidFill>
                </a:endParaRPr>
              </a:p>
              <a:p>
                <a:endParaRPr lang="en-US" i="1" dirty="0">
                  <a:solidFill>
                    <a:srgbClr val="000000"/>
                  </a:solidFill>
                  <a:latin typeface="Cambria Math" panose="02040503050406030204" pitchFamily="18" charset="0"/>
                </a:endParaRPr>
              </a:p>
              <a:p>
                <a:endParaRPr lang="en-US" i="1" dirty="0">
                  <a:solidFill>
                    <a:srgbClr val="000000"/>
                  </a:solidFill>
                  <a:latin typeface="Cambria Math" panose="02040503050406030204" pitchFamily="18" charset="0"/>
                </a:endParaRPr>
              </a:p>
              <a:p>
                <a:endParaRPr lang="en-US" i="1"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i="1" smtClean="0">
                          <a:solidFill>
                            <a:srgbClr val="000000"/>
                          </a:solidFill>
                          <a:latin typeface="Cambria Math" panose="02040503050406030204" pitchFamily="18" charset="0"/>
                        </a:rPr>
                        <m:t>𝑅</m:t>
                      </m:r>
                      <m:r>
                        <a:rPr lang="en-US" i="1" smtClean="0">
                          <a:solidFill>
                            <a:srgbClr val="000000"/>
                          </a:solidFill>
                          <a:latin typeface="Cambria Math" panose="02040503050406030204" pitchFamily="18" charset="0"/>
                        </a:rPr>
                        <m:t>=</m:t>
                      </m:r>
                      <m:r>
                        <a:rPr lang="en-US" i="1" smtClean="0">
                          <a:solidFill>
                            <a:srgbClr val="000000"/>
                          </a:solidFill>
                          <a:latin typeface="Cambria Math" panose="02040503050406030204" pitchFamily="18" charset="0"/>
                        </a:rPr>
                        <m:t>𝛼</m:t>
                      </m:r>
                      <m:r>
                        <a:rPr lang="en-US" i="1" smtClean="0">
                          <a:solidFill>
                            <a:srgbClr val="000000"/>
                          </a:solidFill>
                          <a:latin typeface="Cambria Math" panose="02040503050406030204" pitchFamily="18" charset="0"/>
                        </a:rPr>
                        <m:t>𝑆</m:t>
                      </m:r>
                      <m:sSup>
                        <m:sSupPr>
                          <m:ctrlPr>
                            <a:rPr lang="en-US" i="1" smtClean="0">
                              <a:solidFill>
                                <a:srgbClr val="000000"/>
                              </a:solidFill>
                              <a:latin typeface="Cambria Math" panose="02040503050406030204" pitchFamily="18" charset="0"/>
                            </a:rPr>
                          </m:ctrlPr>
                        </m:sSupPr>
                        <m:e>
                          <m:r>
                            <a:rPr lang="en-US" b="0" i="1" smtClean="0">
                              <a:solidFill>
                                <a:srgbClr val="000000"/>
                              </a:solidFill>
                              <a:latin typeface="Cambria Math" panose="02040503050406030204" pitchFamily="18" charset="0"/>
                            </a:rPr>
                            <m:t>𝑒</m:t>
                          </m:r>
                        </m:e>
                        <m:sup>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𝛽</m:t>
                          </m:r>
                          <m:r>
                            <a:rPr lang="en-US" i="1">
                              <a:solidFill>
                                <a:srgbClr val="000000"/>
                              </a:solidFill>
                              <a:latin typeface="Cambria Math" panose="02040503050406030204" pitchFamily="18" charset="0"/>
                            </a:rPr>
                            <m:t>𝑆</m:t>
                          </m:r>
                        </m:sup>
                      </m:sSup>
                      <m:sSup>
                        <m:sSupPr>
                          <m:ctrlPr>
                            <a:rPr lang="en-US" i="1" smtClean="0">
                              <a:solidFill>
                                <a:srgbClr val="000000"/>
                              </a:solidFill>
                              <a:latin typeface="Cambria Math" panose="02040503050406030204" pitchFamily="18" charset="0"/>
                            </a:rPr>
                          </m:ctrlPr>
                        </m:sSupPr>
                        <m:e>
                          <m:r>
                            <a:rPr lang="en-US" b="0" i="1" smtClean="0">
                              <a:solidFill>
                                <a:srgbClr val="000000"/>
                              </a:solidFill>
                              <a:latin typeface="Cambria Math" panose="02040503050406030204" pitchFamily="18" charset="0"/>
                            </a:rPr>
                            <m:t>𝑒</m:t>
                          </m:r>
                        </m:e>
                        <m:sup>
                          <m:r>
                            <a:rPr lang="en-US" i="1">
                              <a:solidFill>
                                <a:srgbClr val="000000"/>
                              </a:solidFill>
                              <a:latin typeface="Cambria Math" panose="02040503050406030204" pitchFamily="18" charset="0"/>
                              <a:ea typeface="Cambria Math" panose="02040503050406030204" pitchFamily="18" charset="0"/>
                            </a:rPr>
                            <m:t>𝜀</m:t>
                          </m:r>
                        </m:sup>
                      </m:sSup>
                    </m:oMath>
                  </m:oMathPara>
                </a14:m>
                <a:endParaRPr lang="en-US" dirty="0"/>
              </a:p>
              <a:p>
                <a:pPr/>
                <a14:m>
                  <m:oMathPara xmlns:m="http://schemas.openxmlformats.org/officeDocument/2006/math">
                    <m:oMathParaPr>
                      <m:jc m:val="left"/>
                    </m:oMathParaPr>
                    <m:oMath xmlns:m="http://schemas.openxmlformats.org/officeDocument/2006/math">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𝑒</m:t>
                          </m:r>
                        </m:e>
                        <m:sup>
                          <m:r>
                            <a:rPr lang="en-US" i="1">
                              <a:solidFill>
                                <a:srgbClr val="000000"/>
                              </a:solidFill>
                              <a:latin typeface="Cambria Math" panose="02040503050406030204" pitchFamily="18" charset="0"/>
                              <a:ea typeface="Cambria Math" panose="02040503050406030204" pitchFamily="18" charset="0"/>
                            </a:rPr>
                            <m:t>𝜀</m:t>
                          </m:r>
                        </m:sup>
                      </m:sSup>
                      <m:r>
                        <a:rPr lang="en-US" i="1">
                          <a:solidFill>
                            <a:srgbClr val="000000"/>
                          </a:solidFill>
                          <a:latin typeface="Cambria Math" panose="02040503050406030204" pitchFamily="18" charset="0"/>
                        </a:rPr>
                        <m:t>~</m:t>
                      </m:r>
                      <m:r>
                        <m:rPr>
                          <m:sty m:val="p"/>
                        </m:rPr>
                        <a:rPr lang="en-US" i="0">
                          <a:solidFill>
                            <a:srgbClr val="000000"/>
                          </a:solidFill>
                          <a:latin typeface="Cambria Math" panose="02040503050406030204" pitchFamily="18" charset="0"/>
                        </a:rPr>
                        <m:t>LogNorm</m:t>
                      </m:r>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rPr>
                        <m:t>𝜎</m:t>
                      </m:r>
                      <m:r>
                        <a:rPr lang="en-US" i="1">
                          <a:solidFill>
                            <a:srgbClr val="000000"/>
                          </a:solidFill>
                          <a:latin typeface="Cambria Math" panose="02040503050406030204" pitchFamily="18" charset="0"/>
                        </a:rPr>
                        <m:t>)</m:t>
                      </m:r>
                    </m:oMath>
                  </m:oMathPara>
                </a14:m>
                <a:endParaRPr lang="en-US" dirty="0"/>
              </a:p>
            </p:txBody>
          </p:sp>
        </mc:Choice>
        <mc:Fallback xmlns="">
          <p:sp>
            <p:nvSpPr>
              <p:cNvPr id="14" name="Rectangle 13">
                <a:extLst>
                  <a:ext uri="{FF2B5EF4-FFF2-40B4-BE49-F238E27FC236}">
                    <a16:creationId xmlns:a16="http://schemas.microsoft.com/office/drawing/2014/main" id="{20F3C6A6-61AC-4BAF-9C46-6818F6A20706}"/>
                  </a:ext>
                </a:extLst>
              </p:cNvPr>
              <p:cNvSpPr>
                <a:spLocks noRot="1" noChangeAspect="1" noMove="1" noResize="1" noEditPoints="1" noAdjustHandles="1" noChangeArrowheads="1" noChangeShapeType="1" noTextEdit="1"/>
              </p:cNvSpPr>
              <p:nvPr/>
            </p:nvSpPr>
            <p:spPr>
              <a:xfrm>
                <a:off x="512788" y="1981200"/>
                <a:ext cx="3967903" cy="3024931"/>
              </a:xfrm>
              <a:prstGeom prst="rect">
                <a:avLst/>
              </a:prstGeom>
              <a:blipFill>
                <a:blip r:embed="rId7"/>
                <a:stretch>
                  <a:fillRect b="-2218"/>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DD0EB75F-A0AC-413B-9993-A3709626DA6C}"/>
              </a:ext>
            </a:extLst>
          </p:cNvPr>
          <p:cNvSpPr/>
          <p:nvPr/>
        </p:nvSpPr>
        <p:spPr>
          <a:xfrm>
            <a:off x="1529338" y="3429000"/>
            <a:ext cx="1877437" cy="461665"/>
          </a:xfrm>
          <a:prstGeom prst="rect">
            <a:avLst/>
          </a:prstGeom>
        </p:spPr>
        <p:txBody>
          <a:bodyPr wrap="none">
            <a:spAutoFit/>
          </a:bodyPr>
          <a:lstStyle/>
          <a:p>
            <a:r>
              <a:rPr lang="en-US" dirty="0"/>
              <a:t>Process error </a:t>
            </a:r>
          </a:p>
        </p:txBody>
      </p:sp>
      <p:cxnSp>
        <p:nvCxnSpPr>
          <p:cNvPr id="16" name="Straight Arrow Connector 15">
            <a:extLst>
              <a:ext uri="{FF2B5EF4-FFF2-40B4-BE49-F238E27FC236}">
                <a16:creationId xmlns:a16="http://schemas.microsoft.com/office/drawing/2014/main" id="{49A98CFD-FC44-4B5A-A7AA-43566E52DC6E}"/>
              </a:ext>
            </a:extLst>
          </p:cNvPr>
          <p:cNvCxnSpPr>
            <a:cxnSpLocks/>
          </p:cNvCxnSpPr>
          <p:nvPr/>
        </p:nvCxnSpPr>
        <p:spPr>
          <a:xfrm>
            <a:off x="2286000" y="3831646"/>
            <a:ext cx="0" cy="3946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Footer Placeholder 4"/>
          <p:cNvSpPr>
            <a:spLocks noGrp="1"/>
          </p:cNvSpPr>
          <p:nvPr>
            <p:ph type="ftr" sz="quarter" idx="11"/>
          </p:nvPr>
        </p:nvSpPr>
        <p:spPr>
          <a:noFill/>
        </p:spPr>
        <p:txBody>
          <a:bodyPr/>
          <a:lstStyle/>
          <a:p>
            <a:r>
              <a:rPr lang="en-US"/>
              <a:t>Theory - Process Error</a:t>
            </a:r>
          </a:p>
        </p:txBody>
      </p:sp>
      <p:sp>
        <p:nvSpPr>
          <p:cNvPr id="7176" name="Slide Number Placeholder 5"/>
          <p:cNvSpPr>
            <a:spLocks noGrp="1"/>
          </p:cNvSpPr>
          <p:nvPr>
            <p:ph type="sldNum" sz="quarter" idx="12"/>
          </p:nvPr>
        </p:nvSpPr>
        <p:spPr>
          <a:noFill/>
        </p:spPr>
        <p:txBody>
          <a:bodyPr/>
          <a:lstStyle/>
          <a:p>
            <a:fld id="{F8E564C0-F3C0-4D33-ABEC-70AB1C985A29}" type="slidenum">
              <a:rPr lang="en-US" smtClean="0"/>
              <a:pPr/>
              <a:t>27</a:t>
            </a:fld>
            <a:endParaRPr lang="en-US" dirty="0"/>
          </a:p>
        </p:txBody>
      </p:sp>
      <p:sp>
        <p:nvSpPr>
          <p:cNvPr id="7177" name="Text Box 4"/>
          <p:cNvSpPr txBox="1">
            <a:spLocks noChangeArrowheads="1"/>
          </p:cNvSpPr>
          <p:nvPr/>
        </p:nvSpPr>
        <p:spPr bwMode="auto">
          <a:xfrm>
            <a:off x="609600" y="1614488"/>
            <a:ext cx="3233742" cy="923330"/>
          </a:xfrm>
          <a:prstGeom prst="rect">
            <a:avLst/>
          </a:prstGeom>
          <a:noFill/>
          <a:ln w="9525">
            <a:noFill/>
            <a:miter lim="800000"/>
            <a:headEnd/>
            <a:tailEnd/>
          </a:ln>
        </p:spPr>
        <p:txBody>
          <a:bodyPr wrap="square">
            <a:spAutoFit/>
          </a:bodyPr>
          <a:lstStyle/>
          <a:p>
            <a:r>
              <a:rPr lang="en-US" sz="1800" b="1" dirty="0">
                <a:solidFill>
                  <a:schemeClr val="accent2"/>
                </a:solidFill>
              </a:rPr>
              <a:t>Lognormal error correction:</a:t>
            </a:r>
          </a:p>
          <a:p>
            <a:endParaRPr lang="en-US" sz="1800" b="1" dirty="0">
              <a:solidFill>
                <a:schemeClr val="accent2"/>
              </a:solidFill>
            </a:endParaRPr>
          </a:p>
          <a:p>
            <a:r>
              <a:rPr lang="en-US" sz="1800" b="1" dirty="0">
                <a:solidFill>
                  <a:schemeClr val="accent2"/>
                </a:solidFill>
              </a:rPr>
              <a:t>Mean / Median = exp(</a:t>
            </a:r>
            <a:r>
              <a:rPr lang="en-US" sz="1800" b="1" dirty="0">
                <a:solidFill>
                  <a:schemeClr val="accent2"/>
                </a:solidFill>
                <a:latin typeface="Symbol" pitchFamily="18" charset="2"/>
              </a:rPr>
              <a:t>s</a:t>
            </a:r>
            <a:r>
              <a:rPr lang="en-US" sz="1800" b="1" baseline="30000" dirty="0">
                <a:solidFill>
                  <a:schemeClr val="accent2"/>
                </a:solidFill>
              </a:rPr>
              <a:t>2</a:t>
            </a:r>
            <a:r>
              <a:rPr lang="en-US" sz="1800" b="1" dirty="0">
                <a:solidFill>
                  <a:schemeClr val="accent2"/>
                </a:solidFill>
              </a:rPr>
              <a:t>/2)</a:t>
            </a:r>
          </a:p>
        </p:txBody>
      </p:sp>
      <p:graphicFrame>
        <p:nvGraphicFramePr>
          <p:cNvPr id="7170" name="Object 8"/>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41734" name="Equation" r:id="rId4" imgW="114120" imgH="215640" progId="Equation.3">
                  <p:embed/>
                </p:oleObj>
              </mc:Choice>
              <mc:Fallback>
                <p:oleObj name="Equation" r:id="rId4" imgW="114120" imgH="215640" progId="Equation.3">
                  <p:embed/>
                  <p:pic>
                    <p:nvPicPr>
                      <p:cNvPr id="717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0" name="Rectangle 10"/>
          <p:cNvSpPr>
            <a:spLocks noChangeArrowheads="1"/>
          </p:cNvSpPr>
          <p:nvPr/>
        </p:nvSpPr>
        <p:spPr bwMode="auto">
          <a:xfrm>
            <a:off x="4038600" y="3309938"/>
            <a:ext cx="9144000" cy="0"/>
          </a:xfrm>
          <a:prstGeom prst="rect">
            <a:avLst/>
          </a:prstGeom>
          <a:noFill/>
          <a:ln w="9525">
            <a:noFill/>
            <a:miter lim="800000"/>
            <a:headEnd/>
            <a:tailEnd/>
          </a:ln>
        </p:spPr>
        <p:txBody>
          <a:bodyPr>
            <a:spAutoFit/>
          </a:bodyPr>
          <a:lstStyle/>
          <a:p>
            <a:endParaRPr lang="en-US"/>
          </a:p>
        </p:txBody>
      </p:sp>
      <p:sp>
        <p:nvSpPr>
          <p:cNvPr id="7181" name="Rectangle 12"/>
          <p:cNvSpPr>
            <a:spLocks noChangeArrowheads="1"/>
          </p:cNvSpPr>
          <p:nvPr/>
        </p:nvSpPr>
        <p:spPr bwMode="auto">
          <a:xfrm>
            <a:off x="4038600" y="3309938"/>
            <a:ext cx="9144000" cy="0"/>
          </a:xfrm>
          <a:prstGeom prst="rect">
            <a:avLst/>
          </a:prstGeom>
          <a:noFill/>
          <a:ln w="9525">
            <a:noFill/>
            <a:miter lim="800000"/>
            <a:headEnd/>
            <a:tailEnd/>
          </a:ln>
        </p:spPr>
        <p:txBody>
          <a:bodyPr>
            <a:spAutoFit/>
          </a:bodyPr>
          <a:lstStyle/>
          <a:p>
            <a:endParaRPr lang="en-US"/>
          </a:p>
        </p:txBody>
      </p:sp>
      <p:sp>
        <p:nvSpPr>
          <p:cNvPr id="7182" name="Rectangle 14"/>
          <p:cNvSpPr>
            <a:spLocks noChangeArrowheads="1"/>
          </p:cNvSpPr>
          <p:nvPr/>
        </p:nvSpPr>
        <p:spPr bwMode="auto">
          <a:xfrm>
            <a:off x="4038600" y="3309938"/>
            <a:ext cx="9144000" cy="0"/>
          </a:xfrm>
          <a:prstGeom prst="rect">
            <a:avLst/>
          </a:prstGeom>
          <a:noFill/>
          <a:ln w="9525">
            <a:noFill/>
            <a:miter lim="800000"/>
            <a:headEnd/>
            <a:tailEnd/>
          </a:ln>
        </p:spPr>
        <p:txBody>
          <a:bodyPr>
            <a:spAutoFit/>
          </a:bodyPr>
          <a:lstStyle/>
          <a:p>
            <a:endParaRPr lang="en-US"/>
          </a:p>
        </p:txBody>
      </p:sp>
      <p:sp>
        <p:nvSpPr>
          <p:cNvPr id="7186" name="Line 8"/>
          <p:cNvSpPr>
            <a:spLocks noChangeShapeType="1"/>
          </p:cNvSpPr>
          <p:nvPr/>
        </p:nvSpPr>
        <p:spPr bwMode="auto">
          <a:xfrm>
            <a:off x="685800" y="1371600"/>
            <a:ext cx="8001000" cy="0"/>
          </a:xfrm>
          <a:prstGeom prst="line">
            <a:avLst/>
          </a:prstGeom>
          <a:noFill/>
          <a:ln w="9525">
            <a:solidFill>
              <a:schemeClr val="tx1"/>
            </a:solidFill>
            <a:round/>
            <a:headEnd/>
            <a:tailEnd/>
          </a:ln>
        </p:spPr>
        <p:txBody>
          <a:bodyPr/>
          <a:lstStyle/>
          <a:p>
            <a:endParaRPr lang="en-US"/>
          </a:p>
        </p:txBody>
      </p:sp>
      <mc:AlternateContent xmlns:mc="http://schemas.openxmlformats.org/markup-compatibility/2006" xmlns:a14="http://schemas.microsoft.com/office/drawing/2010/main">
        <mc:Choice Requires="a14">
          <p:sp>
            <p:nvSpPr>
              <p:cNvPr id="7187" name="Text Box 9"/>
              <p:cNvSpPr txBox="1">
                <a:spLocks noChangeArrowheads="1"/>
              </p:cNvSpPr>
              <p:nvPr/>
            </p:nvSpPr>
            <p:spPr bwMode="auto">
              <a:xfrm>
                <a:off x="669925" y="574675"/>
                <a:ext cx="5241371" cy="461665"/>
              </a:xfrm>
              <a:prstGeom prst="rect">
                <a:avLst/>
              </a:prstGeom>
              <a:noFill/>
              <a:ln w="9525">
                <a:noFill/>
                <a:miter lim="800000"/>
                <a:headEnd/>
                <a:tailEnd/>
              </a:ln>
            </p:spPr>
            <p:txBody>
              <a:bodyPr wrap="none">
                <a:spAutoFit/>
              </a:bodyPr>
              <a:lstStyle/>
              <a:p>
                <a:r>
                  <a:rPr lang="en-US" b="1" dirty="0"/>
                  <a:t>Lognormal Error Correction:</a:t>
                </a:r>
                <a14:m>
                  <m:oMath xmlns:m="http://schemas.openxmlformats.org/officeDocument/2006/math">
                    <m:r>
                      <a:rPr lang="en-US" b="1">
                        <a:latin typeface="Cambria Math" panose="02040503050406030204" pitchFamily="18" charset="0"/>
                      </a:rPr>
                      <m:t> </m:t>
                    </m:r>
                    <m:sSup>
                      <m:sSupPr>
                        <m:ctrlPr>
                          <a:rPr lang="en-US" b="1" i="1">
                            <a:latin typeface="Cambria Math" panose="02040503050406030204" pitchFamily="18" charset="0"/>
                          </a:rPr>
                        </m:ctrlPr>
                      </m:sSupPr>
                      <m:e>
                        <m:func>
                          <m:funcPr>
                            <m:ctrlPr>
                              <a:rPr lang="en-US" b="1" i="1">
                                <a:latin typeface="Cambria Math" panose="02040503050406030204" pitchFamily="18" charset="0"/>
                              </a:rPr>
                            </m:ctrlPr>
                          </m:funcPr>
                          <m:fName>
                            <m:r>
                              <a:rPr lang="en-US" b="1">
                                <a:latin typeface="Cambria Math" panose="02040503050406030204" pitchFamily="18" charset="0"/>
                              </a:rPr>
                              <m:t>𝐥𝐧</m:t>
                            </m:r>
                          </m:fName>
                          <m:e>
                            <m:r>
                              <a:rPr lang="en-US" b="1">
                                <a:latin typeface="Cambria Math" panose="02040503050406030204" pitchFamily="18" charset="0"/>
                              </a:rPr>
                              <m:t>𝛂</m:t>
                            </m:r>
                          </m:e>
                        </m:func>
                      </m:e>
                      <m:sup>
                        <m:r>
                          <a:rPr lang="en-US" b="1">
                            <a:latin typeface="Cambria Math" panose="02040503050406030204" pitchFamily="18" charset="0"/>
                          </a:rPr>
                          <m:t>′</m:t>
                        </m:r>
                      </m:sup>
                    </m:sSup>
                  </m:oMath>
                </a14:m>
                <a:r>
                  <a:rPr lang="en-US" b="1" dirty="0"/>
                  <a:t> (1)</a:t>
                </a:r>
              </a:p>
            </p:txBody>
          </p:sp>
        </mc:Choice>
        <mc:Fallback xmlns="">
          <p:sp>
            <p:nvSpPr>
              <p:cNvPr id="7187" name="Text Box 9"/>
              <p:cNvSpPr txBox="1">
                <a:spLocks noRot="1" noChangeAspect="1" noMove="1" noResize="1" noEditPoints="1" noAdjustHandles="1" noChangeArrowheads="1" noChangeShapeType="1" noTextEdit="1"/>
              </p:cNvSpPr>
              <p:nvPr/>
            </p:nvSpPr>
            <p:spPr bwMode="auto">
              <a:xfrm>
                <a:off x="669925" y="574675"/>
                <a:ext cx="5241371" cy="461665"/>
              </a:xfrm>
              <a:prstGeom prst="rect">
                <a:avLst/>
              </a:prstGeom>
              <a:blipFill>
                <a:blip r:embed="rId6"/>
                <a:stretch>
                  <a:fillRect l="-1860" t="-10526" r="-698" b="-28947"/>
                </a:stretch>
              </a:blipFill>
              <a:ln w="9525">
                <a:noFill/>
                <a:miter lim="800000"/>
                <a:headEnd/>
                <a:tailEnd/>
              </a:ln>
            </p:spPr>
            <p:txBody>
              <a:bodyPr/>
              <a:lstStyle/>
              <a:p>
                <a:r>
                  <a:rPr lang="en-US">
                    <a:noFill/>
                  </a:rPr>
                  <a:t> </a:t>
                </a:r>
              </a:p>
            </p:txBody>
          </p:sp>
        </mc:Fallback>
      </mc:AlternateContent>
      <p:sp>
        <p:nvSpPr>
          <p:cNvPr id="15" name="Text Box 11">
            <a:extLst>
              <a:ext uri="{FF2B5EF4-FFF2-40B4-BE49-F238E27FC236}">
                <a16:creationId xmlns:a16="http://schemas.microsoft.com/office/drawing/2014/main" id="{A178084B-9B90-41E5-93A8-EA4450765AE4}"/>
              </a:ext>
            </a:extLst>
          </p:cNvPr>
          <p:cNvSpPr txBox="1">
            <a:spLocks noChangeArrowheads="1"/>
          </p:cNvSpPr>
          <p:nvPr/>
        </p:nvSpPr>
        <p:spPr bwMode="auto">
          <a:xfrm>
            <a:off x="810218" y="2604868"/>
            <a:ext cx="2895600" cy="2505301"/>
          </a:xfrm>
          <a:prstGeom prst="rect">
            <a:avLst/>
          </a:prstGeom>
          <a:noFill/>
          <a:ln w="9525">
            <a:noFill/>
            <a:miter lim="800000"/>
            <a:headEnd/>
            <a:tailEnd/>
          </a:ln>
        </p:spPr>
        <p:txBody>
          <a:bodyPr wrap="square">
            <a:spAutoFit/>
          </a:bodyPr>
          <a:lstStyle/>
          <a:p>
            <a:pPr>
              <a:spcBef>
                <a:spcPct val="30000"/>
              </a:spcBef>
            </a:pPr>
            <a:r>
              <a:rPr lang="en-US" sz="3200" dirty="0"/>
              <a:t> </a:t>
            </a:r>
            <a:r>
              <a:rPr lang="en-US" b="1" u="sng" dirty="0">
                <a:latin typeface="Symbol" pitchFamily="18" charset="2"/>
              </a:rPr>
              <a:t>s</a:t>
            </a:r>
            <a:r>
              <a:rPr lang="en-US" u="sng" dirty="0">
                <a:latin typeface="Symbol" panose="05050102010706020507" pitchFamily="18" charset="2"/>
              </a:rPr>
              <a:t>      </a:t>
            </a:r>
            <a:r>
              <a:rPr lang="en-US" b="1" u="sng" dirty="0"/>
              <a:t>exp</a:t>
            </a:r>
            <a:r>
              <a:rPr lang="en-US" b="1" u="sng" dirty="0">
                <a:latin typeface="Symbol" pitchFamily="18" charset="2"/>
              </a:rPr>
              <a:t>(s</a:t>
            </a:r>
            <a:r>
              <a:rPr lang="en-US" b="1" u="sng" baseline="30000" dirty="0">
                <a:latin typeface="Symbol" panose="05050102010706020507" pitchFamily="18" charset="2"/>
              </a:rPr>
              <a:t>2</a:t>
            </a:r>
            <a:r>
              <a:rPr lang="en-US" b="1" u="sng" dirty="0">
                <a:latin typeface="Symbol" panose="05050102010706020507" pitchFamily="18" charset="2"/>
              </a:rPr>
              <a:t>/2)</a:t>
            </a:r>
            <a:endParaRPr lang="en-US" b="1" u="sng" dirty="0"/>
          </a:p>
          <a:p>
            <a:pPr>
              <a:spcBef>
                <a:spcPct val="30000"/>
              </a:spcBef>
            </a:pPr>
            <a:r>
              <a:rPr lang="en-US" dirty="0"/>
              <a:t> 0.3	</a:t>
            </a:r>
            <a:r>
              <a:rPr lang="en-US" dirty="0">
                <a:solidFill>
                  <a:srgbClr val="FF0000"/>
                </a:solidFill>
              </a:rPr>
              <a:t>1.05</a:t>
            </a:r>
            <a:r>
              <a:rPr lang="en-US" dirty="0"/>
              <a:t>  (+5%)</a:t>
            </a:r>
          </a:p>
          <a:p>
            <a:pPr>
              <a:spcBef>
                <a:spcPct val="30000"/>
              </a:spcBef>
            </a:pPr>
            <a:r>
              <a:rPr lang="en-US" dirty="0"/>
              <a:t> 0.4	</a:t>
            </a:r>
            <a:r>
              <a:rPr lang="en-US" dirty="0">
                <a:solidFill>
                  <a:srgbClr val="FF0000"/>
                </a:solidFill>
              </a:rPr>
              <a:t>1.08</a:t>
            </a:r>
            <a:r>
              <a:rPr lang="en-US" dirty="0"/>
              <a:t>  (+8%)</a:t>
            </a:r>
          </a:p>
          <a:p>
            <a:pPr>
              <a:spcBef>
                <a:spcPct val="30000"/>
              </a:spcBef>
            </a:pPr>
            <a:r>
              <a:rPr lang="en-US" dirty="0"/>
              <a:t> 0.5	</a:t>
            </a:r>
            <a:r>
              <a:rPr lang="en-US" dirty="0">
                <a:solidFill>
                  <a:srgbClr val="FF0000"/>
                </a:solidFill>
              </a:rPr>
              <a:t>1.13</a:t>
            </a:r>
            <a:r>
              <a:rPr lang="en-US" dirty="0"/>
              <a:t>  (+13%)</a:t>
            </a:r>
          </a:p>
          <a:p>
            <a:pPr>
              <a:spcBef>
                <a:spcPct val="30000"/>
              </a:spcBef>
            </a:pPr>
            <a:r>
              <a:rPr lang="en-US" dirty="0"/>
              <a:t> 0.6	</a:t>
            </a:r>
            <a:r>
              <a:rPr lang="en-US" dirty="0">
                <a:solidFill>
                  <a:srgbClr val="FF0000"/>
                </a:solidFill>
              </a:rPr>
              <a:t>1.20</a:t>
            </a:r>
            <a:r>
              <a:rPr lang="en-US" dirty="0"/>
              <a:t>  (+20%)</a:t>
            </a:r>
          </a:p>
        </p:txBody>
      </p:sp>
      <p:graphicFrame>
        <p:nvGraphicFramePr>
          <p:cNvPr id="14" name="Object 6">
            <a:extLst>
              <a:ext uri="{FF2B5EF4-FFF2-40B4-BE49-F238E27FC236}">
                <a16:creationId xmlns:a16="http://schemas.microsoft.com/office/drawing/2014/main" id="{AD3E0E83-C836-4F35-9DAB-4CDC2872978B}"/>
              </a:ext>
            </a:extLst>
          </p:cNvPr>
          <p:cNvGraphicFramePr>
            <a:graphicFrameLocks noChangeAspect="1"/>
          </p:cNvGraphicFramePr>
          <p:nvPr>
            <p:extLst>
              <p:ext uri="{D42A27DB-BD31-4B8C-83A1-F6EECF244321}">
                <p14:modId xmlns:p14="http://schemas.microsoft.com/office/powerpoint/2010/main" val="3153578492"/>
              </p:ext>
            </p:extLst>
          </p:nvPr>
        </p:nvGraphicFramePr>
        <p:xfrm>
          <a:off x="6296327" y="2446899"/>
          <a:ext cx="1066800" cy="635028"/>
        </p:xfrm>
        <a:graphic>
          <a:graphicData uri="http://schemas.openxmlformats.org/presentationml/2006/ole">
            <mc:AlternateContent xmlns:mc="http://schemas.openxmlformats.org/markup-compatibility/2006">
              <mc:Choice xmlns:v="urn:schemas-microsoft-com:vml" Requires="v">
                <p:oleObj spid="_x0000_s441735" name="Equation" r:id="rId7" imgW="812520" imgH="482400" progId="Equation.3">
                  <p:embed/>
                </p:oleObj>
              </mc:Choice>
              <mc:Fallback>
                <p:oleObj name="Equation" r:id="rId7" imgW="812520" imgH="482400" progId="Equation.3">
                  <p:embed/>
                  <p:pic>
                    <p:nvPicPr>
                      <p:cNvPr id="3277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96327" y="2446899"/>
                        <a:ext cx="1066800" cy="635028"/>
                      </a:xfrm>
                      <a:prstGeom prst="rect">
                        <a:avLst/>
                      </a:prstGeom>
                      <a:noFill/>
                    </p:spPr>
                  </p:pic>
                </p:oleObj>
              </mc:Fallback>
            </mc:AlternateContent>
          </a:graphicData>
        </a:graphic>
      </p:graphicFrame>
      <p:graphicFrame>
        <p:nvGraphicFramePr>
          <p:cNvPr id="16" name="Object 7">
            <a:extLst>
              <a:ext uri="{FF2B5EF4-FFF2-40B4-BE49-F238E27FC236}">
                <a16:creationId xmlns:a16="http://schemas.microsoft.com/office/drawing/2014/main" id="{EDABC0FE-8AEA-4237-A7EF-C5CA396B8316}"/>
              </a:ext>
            </a:extLst>
          </p:cNvPr>
          <p:cNvGraphicFramePr>
            <a:graphicFrameLocks noChangeAspect="1"/>
          </p:cNvGraphicFramePr>
          <p:nvPr>
            <p:extLst>
              <p:ext uri="{D42A27DB-BD31-4B8C-83A1-F6EECF244321}">
                <p14:modId xmlns:p14="http://schemas.microsoft.com/office/powerpoint/2010/main" val="2622404226"/>
              </p:ext>
            </p:extLst>
          </p:nvPr>
        </p:nvGraphicFramePr>
        <p:xfrm>
          <a:off x="6296327" y="3915924"/>
          <a:ext cx="2562965" cy="347581"/>
        </p:xfrm>
        <a:graphic>
          <a:graphicData uri="http://schemas.openxmlformats.org/presentationml/2006/ole">
            <mc:AlternateContent xmlns:mc="http://schemas.openxmlformats.org/markup-compatibility/2006">
              <mc:Choice xmlns:v="urn:schemas-microsoft-com:vml" Requires="v">
                <p:oleObj spid="_x0000_s441736" name="Equation" r:id="rId9" imgW="1930320" imgH="266400" progId="Equation.3">
                  <p:embed/>
                </p:oleObj>
              </mc:Choice>
              <mc:Fallback>
                <p:oleObj name="Equation" r:id="rId9" imgW="1930320" imgH="266400" progId="Equation.3">
                  <p:embed/>
                  <p:pic>
                    <p:nvPicPr>
                      <p:cNvPr id="32771"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96327" y="3915924"/>
                        <a:ext cx="2562965" cy="347581"/>
                      </a:xfrm>
                      <a:prstGeom prst="rect">
                        <a:avLst/>
                      </a:prstGeom>
                      <a:noFill/>
                    </p:spPr>
                  </p:pic>
                </p:oleObj>
              </mc:Fallback>
            </mc:AlternateContent>
          </a:graphicData>
        </a:graphic>
      </p:graphicFrame>
      <p:graphicFrame>
        <p:nvGraphicFramePr>
          <p:cNvPr id="17" name="Object 8">
            <a:extLst>
              <a:ext uri="{FF2B5EF4-FFF2-40B4-BE49-F238E27FC236}">
                <a16:creationId xmlns:a16="http://schemas.microsoft.com/office/drawing/2014/main" id="{24E8DB1C-1537-4771-B4A2-C913CE91649B}"/>
              </a:ext>
            </a:extLst>
          </p:cNvPr>
          <p:cNvGraphicFramePr>
            <a:graphicFrameLocks noChangeAspect="1"/>
          </p:cNvGraphicFramePr>
          <p:nvPr>
            <p:extLst>
              <p:ext uri="{D42A27DB-BD31-4B8C-83A1-F6EECF244321}">
                <p14:modId xmlns:p14="http://schemas.microsoft.com/office/powerpoint/2010/main" val="1736425517"/>
              </p:ext>
            </p:extLst>
          </p:nvPr>
        </p:nvGraphicFramePr>
        <p:xfrm>
          <a:off x="6296327" y="3248161"/>
          <a:ext cx="1065597" cy="501529"/>
        </p:xfrm>
        <a:graphic>
          <a:graphicData uri="http://schemas.openxmlformats.org/presentationml/2006/ole">
            <mc:AlternateContent xmlns:mc="http://schemas.openxmlformats.org/markup-compatibility/2006">
              <mc:Choice xmlns:v="urn:schemas-microsoft-com:vml" Requires="v">
                <p:oleObj spid="_x0000_s441737" name="Equation" r:id="rId11" imgW="812520" imgH="380880" progId="Equation.3">
                  <p:embed/>
                </p:oleObj>
              </mc:Choice>
              <mc:Fallback>
                <p:oleObj name="Equation" r:id="rId11" imgW="812520" imgH="380880" progId="Equation.3">
                  <p:embed/>
                  <p:pic>
                    <p:nvPicPr>
                      <p:cNvPr id="32772"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96327" y="3248161"/>
                        <a:ext cx="1065597" cy="501529"/>
                      </a:xfrm>
                      <a:prstGeom prst="rect">
                        <a:avLst/>
                      </a:prstGeom>
                      <a:noFill/>
                    </p:spPr>
                  </p:pic>
                </p:oleObj>
              </mc:Fallback>
            </mc:AlternateContent>
          </a:graphicData>
        </a:graphic>
      </p:graphicFrame>
      <p:graphicFrame>
        <p:nvGraphicFramePr>
          <p:cNvPr id="18" name="Object 9">
            <a:extLst>
              <a:ext uri="{FF2B5EF4-FFF2-40B4-BE49-F238E27FC236}">
                <a16:creationId xmlns:a16="http://schemas.microsoft.com/office/drawing/2014/main" id="{64953F8C-C306-494B-8C02-A1BDE0713622}"/>
              </a:ext>
            </a:extLst>
          </p:cNvPr>
          <p:cNvGraphicFramePr>
            <a:graphicFrameLocks noChangeAspect="1"/>
          </p:cNvGraphicFramePr>
          <p:nvPr>
            <p:extLst>
              <p:ext uri="{D42A27DB-BD31-4B8C-83A1-F6EECF244321}">
                <p14:modId xmlns:p14="http://schemas.microsoft.com/office/powerpoint/2010/main" val="3471467422"/>
              </p:ext>
            </p:extLst>
          </p:nvPr>
        </p:nvGraphicFramePr>
        <p:xfrm>
          <a:off x="6296327" y="4501363"/>
          <a:ext cx="2674817" cy="318717"/>
        </p:xfrm>
        <a:graphic>
          <a:graphicData uri="http://schemas.openxmlformats.org/presentationml/2006/ole">
            <mc:AlternateContent xmlns:mc="http://schemas.openxmlformats.org/markup-compatibility/2006">
              <mc:Choice xmlns:v="urn:schemas-microsoft-com:vml" Requires="v">
                <p:oleObj spid="_x0000_s441738" name="Equation" r:id="rId13" imgW="2031840" imgH="241200" progId="Equation.3">
                  <p:embed/>
                </p:oleObj>
              </mc:Choice>
              <mc:Fallback>
                <p:oleObj name="Equation" r:id="rId13" imgW="2031840" imgH="241200" progId="Equation.3">
                  <p:embed/>
                  <p:pic>
                    <p:nvPicPr>
                      <p:cNvPr id="32773"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96327" y="4501363"/>
                        <a:ext cx="2674817" cy="318717"/>
                      </a:xfrm>
                      <a:prstGeom prst="rect">
                        <a:avLst/>
                      </a:prstGeom>
                      <a:noFill/>
                    </p:spPr>
                  </p:pic>
                </p:oleObj>
              </mc:Fallback>
            </mc:AlternateContent>
          </a:graphicData>
        </a:graphic>
      </p:graphicFrame>
      <p:sp>
        <p:nvSpPr>
          <p:cNvPr id="19" name="Text Box 5">
            <a:extLst>
              <a:ext uri="{FF2B5EF4-FFF2-40B4-BE49-F238E27FC236}">
                <a16:creationId xmlns:a16="http://schemas.microsoft.com/office/drawing/2014/main" id="{DC10C1EE-435E-45BE-8633-EF8619E9A0F3}"/>
              </a:ext>
            </a:extLst>
          </p:cNvPr>
          <p:cNvSpPr txBox="1">
            <a:spLocks noChangeArrowheads="1"/>
          </p:cNvSpPr>
          <p:nvPr/>
        </p:nvSpPr>
        <p:spPr bwMode="auto">
          <a:xfrm>
            <a:off x="4086818" y="2534080"/>
            <a:ext cx="1218909" cy="1323439"/>
          </a:xfrm>
          <a:prstGeom prst="rect">
            <a:avLst/>
          </a:prstGeom>
          <a:noFill/>
          <a:ln w="9525">
            <a:noFill/>
            <a:miter lim="800000"/>
            <a:headEnd/>
            <a:tailEnd/>
          </a:ln>
        </p:spPr>
        <p:txBody>
          <a:bodyPr wrap="square">
            <a:spAutoFit/>
          </a:bodyPr>
          <a:lstStyle/>
          <a:p>
            <a:r>
              <a:rPr lang="en-US" sz="2000" dirty="0"/>
              <a:t>Estimated reference points use</a:t>
            </a:r>
          </a:p>
          <a:p>
            <a:r>
              <a:rPr lang="en-US" sz="2000" dirty="0"/>
              <a:t> </a:t>
            </a:r>
          </a:p>
        </p:txBody>
      </p:sp>
      <p:graphicFrame>
        <p:nvGraphicFramePr>
          <p:cNvPr id="20" name="Object 10">
            <a:extLst>
              <a:ext uri="{FF2B5EF4-FFF2-40B4-BE49-F238E27FC236}">
                <a16:creationId xmlns:a16="http://schemas.microsoft.com/office/drawing/2014/main" id="{9422F778-0AAE-43D9-838D-DDBC0582D43A}"/>
              </a:ext>
            </a:extLst>
          </p:cNvPr>
          <p:cNvGraphicFramePr>
            <a:graphicFrameLocks noChangeAspect="1"/>
          </p:cNvGraphicFramePr>
          <p:nvPr>
            <p:extLst>
              <p:ext uri="{D42A27DB-BD31-4B8C-83A1-F6EECF244321}">
                <p14:modId xmlns:p14="http://schemas.microsoft.com/office/powerpoint/2010/main" val="4095860103"/>
              </p:ext>
            </p:extLst>
          </p:nvPr>
        </p:nvGraphicFramePr>
        <p:xfrm>
          <a:off x="4130512" y="3524680"/>
          <a:ext cx="1784815" cy="618191"/>
        </p:xfrm>
        <a:graphic>
          <a:graphicData uri="http://schemas.openxmlformats.org/presentationml/2006/ole">
            <mc:AlternateContent xmlns:mc="http://schemas.openxmlformats.org/markup-compatibility/2006">
              <mc:Choice xmlns:v="urn:schemas-microsoft-com:vml" Requires="v">
                <p:oleObj spid="_x0000_s441739" name="Equation" r:id="rId15" imgW="1180800" imgH="457200" progId="Equation.3">
                  <p:embed/>
                </p:oleObj>
              </mc:Choice>
              <mc:Fallback>
                <p:oleObj name="Equation" r:id="rId15" imgW="1180800" imgH="457200" progId="Equation.3">
                  <p:embed/>
                  <p:pic>
                    <p:nvPicPr>
                      <p:cNvPr id="16" name="Object 10">
                        <a:extLst>
                          <a:ext uri="{FF2B5EF4-FFF2-40B4-BE49-F238E27FC236}">
                            <a16:creationId xmlns:a16="http://schemas.microsoft.com/office/drawing/2014/main" id="{982900C3-7C06-43B8-BA6A-BE6DA80BA86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30512" y="3524680"/>
                        <a:ext cx="1784815" cy="618191"/>
                      </a:xfrm>
                      <a:prstGeom prst="rect">
                        <a:avLst/>
                      </a:prstGeom>
                      <a:solidFill>
                        <a:srgbClr val="FFFFFF"/>
                      </a:solidFill>
                    </p:spPr>
                  </p:pic>
                </p:oleObj>
              </mc:Fallback>
            </mc:AlternateContent>
          </a:graphicData>
        </a:graphic>
      </p:graphicFrame>
      <p:sp>
        <p:nvSpPr>
          <p:cNvPr id="21" name="Left Brace 20">
            <a:extLst>
              <a:ext uri="{FF2B5EF4-FFF2-40B4-BE49-F238E27FC236}">
                <a16:creationId xmlns:a16="http://schemas.microsoft.com/office/drawing/2014/main" id="{671324F5-EE1F-487F-ADDF-0EBD921C5515}"/>
              </a:ext>
            </a:extLst>
          </p:cNvPr>
          <p:cNvSpPr/>
          <p:nvPr/>
        </p:nvSpPr>
        <p:spPr>
          <a:xfrm>
            <a:off x="6067727" y="2446899"/>
            <a:ext cx="193460" cy="2601781"/>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825247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Footer Placeholder 4"/>
          <p:cNvSpPr>
            <a:spLocks noGrp="1"/>
          </p:cNvSpPr>
          <p:nvPr>
            <p:ph type="ftr" sz="quarter" idx="11"/>
          </p:nvPr>
        </p:nvSpPr>
        <p:spPr>
          <a:noFill/>
        </p:spPr>
        <p:txBody>
          <a:bodyPr/>
          <a:lstStyle/>
          <a:p>
            <a:r>
              <a:rPr lang="en-US"/>
              <a:t>Theory - Process Error</a:t>
            </a:r>
          </a:p>
        </p:txBody>
      </p:sp>
      <p:sp>
        <p:nvSpPr>
          <p:cNvPr id="7176" name="Slide Number Placeholder 5"/>
          <p:cNvSpPr>
            <a:spLocks noGrp="1"/>
          </p:cNvSpPr>
          <p:nvPr>
            <p:ph type="sldNum" sz="quarter" idx="12"/>
          </p:nvPr>
        </p:nvSpPr>
        <p:spPr>
          <a:noFill/>
        </p:spPr>
        <p:txBody>
          <a:bodyPr/>
          <a:lstStyle/>
          <a:p>
            <a:fld id="{F8E564C0-F3C0-4D33-ABEC-70AB1C985A29}" type="slidenum">
              <a:rPr lang="en-US" smtClean="0"/>
              <a:pPr/>
              <a:t>28</a:t>
            </a:fld>
            <a:endParaRPr lang="en-US" dirty="0"/>
          </a:p>
        </p:txBody>
      </p:sp>
      <mc:AlternateContent xmlns:mc="http://schemas.openxmlformats.org/markup-compatibility/2006" xmlns:a14="http://schemas.microsoft.com/office/drawing/2010/main">
        <mc:Choice Requires="a14">
          <p:sp>
            <p:nvSpPr>
              <p:cNvPr id="7177" name="Text Box 4"/>
              <p:cNvSpPr txBox="1">
                <a:spLocks noChangeArrowheads="1"/>
              </p:cNvSpPr>
              <p:nvPr/>
            </p:nvSpPr>
            <p:spPr bwMode="auto">
              <a:xfrm>
                <a:off x="669925" y="1524000"/>
                <a:ext cx="3233742" cy="2303323"/>
              </a:xfrm>
              <a:prstGeom prst="rect">
                <a:avLst/>
              </a:prstGeom>
              <a:noFill/>
              <a:ln w="9525">
                <a:noFill/>
                <a:miter lim="800000"/>
                <a:headEnd/>
                <a:tailEnd/>
              </a:ln>
            </p:spPr>
            <p:txBody>
              <a:bodyPr wrap="square">
                <a:spAutoFit/>
              </a:bodyPr>
              <a:lstStyle/>
              <a:p>
                <a:r>
                  <a:rPr lang="en-US" sz="2000" i="1" dirty="0">
                    <a:solidFill>
                      <a:srgbClr val="FF5050"/>
                    </a:solidFill>
                    <a:latin typeface="Cambria Math" panose="02040503050406030204" pitchFamily="18" charset="0"/>
                  </a:rPr>
                  <a:t>Mean Recruitment</a:t>
                </a:r>
              </a:p>
              <a:p>
                <a:pPr/>
                <a14:m>
                  <m:oMathPara xmlns:m="http://schemas.openxmlformats.org/officeDocument/2006/math">
                    <m:oMathParaPr>
                      <m:jc m:val="centerGroup"/>
                    </m:oMathParaPr>
                    <m:oMath xmlns:m="http://schemas.openxmlformats.org/officeDocument/2006/math">
                      <m:r>
                        <a:rPr lang="en-US" sz="2000" i="1">
                          <a:solidFill>
                            <a:srgbClr val="FF5050"/>
                          </a:solidFill>
                          <a:latin typeface="Cambria Math" panose="02040503050406030204" pitchFamily="18" charset="0"/>
                        </a:rPr>
                        <m:t>𝑅</m:t>
                      </m:r>
                      <m:r>
                        <a:rPr lang="en-US" sz="2000" i="1">
                          <a:solidFill>
                            <a:srgbClr val="FF5050"/>
                          </a:solidFill>
                          <a:latin typeface="Cambria Math" panose="02040503050406030204" pitchFamily="18" charset="0"/>
                        </a:rPr>
                        <m:t>=</m:t>
                      </m:r>
                      <m:r>
                        <a:rPr lang="en-US" sz="2000" i="1">
                          <a:solidFill>
                            <a:srgbClr val="FF5050"/>
                          </a:solidFill>
                          <a:latin typeface="Cambria Math" panose="02040503050406030204" pitchFamily="18" charset="0"/>
                        </a:rPr>
                        <m:t>𝑆</m:t>
                      </m:r>
                      <m:sSup>
                        <m:sSupPr>
                          <m:ctrlPr>
                            <a:rPr lang="en-US" sz="2000" i="1">
                              <a:solidFill>
                                <a:srgbClr val="FF5050"/>
                              </a:solidFill>
                              <a:latin typeface="Cambria Math" panose="02040503050406030204" pitchFamily="18" charset="0"/>
                            </a:rPr>
                          </m:ctrlPr>
                        </m:sSupPr>
                        <m:e>
                          <m:r>
                            <a:rPr lang="en-US" sz="2000" i="1">
                              <a:solidFill>
                                <a:srgbClr val="FF5050"/>
                              </a:solidFill>
                              <a:latin typeface="Cambria Math" panose="02040503050406030204" pitchFamily="18" charset="0"/>
                            </a:rPr>
                            <m:t>𝑒</m:t>
                          </m:r>
                        </m:e>
                        <m:sup>
                          <m:r>
                            <m:rPr>
                              <m:sty m:val="p"/>
                            </m:rPr>
                            <a:rPr lang="en-US" sz="2000">
                              <a:solidFill>
                                <a:srgbClr val="FF5050"/>
                              </a:solidFill>
                              <a:latin typeface="Cambria Math" panose="02040503050406030204" pitchFamily="18" charset="0"/>
                            </a:rPr>
                            <m:t>ln</m:t>
                          </m:r>
                          <m:r>
                            <a:rPr lang="en-US" sz="2000" i="1">
                              <a:solidFill>
                                <a:srgbClr val="FF5050"/>
                              </a:solidFill>
                              <a:latin typeface="Cambria Math" panose="02040503050406030204" pitchFamily="18" charset="0"/>
                            </a:rPr>
                            <m:t>⁡(</m:t>
                          </m:r>
                          <m:sSup>
                            <m:sSupPr>
                              <m:ctrlPr>
                                <a:rPr lang="en-US" sz="2000" i="1" smtClean="0">
                                  <a:solidFill>
                                    <a:srgbClr val="FF5050"/>
                                  </a:solidFill>
                                  <a:latin typeface="Cambria Math" panose="02040503050406030204" pitchFamily="18" charset="0"/>
                                </a:rPr>
                              </m:ctrlPr>
                            </m:sSupPr>
                            <m:e>
                              <m:r>
                                <a:rPr lang="en-US" sz="2000" i="1">
                                  <a:solidFill>
                                    <a:srgbClr val="FF5050"/>
                                  </a:solidFill>
                                  <a:latin typeface="Cambria Math" panose="02040503050406030204" pitchFamily="18" charset="0"/>
                                </a:rPr>
                                <m:t>𝛼</m:t>
                              </m:r>
                            </m:e>
                            <m:sup>
                              <m:r>
                                <a:rPr lang="en-US" sz="2000" b="0" i="1" smtClean="0">
                                  <a:solidFill>
                                    <a:srgbClr val="FF5050"/>
                                  </a:solidFill>
                                  <a:latin typeface="Cambria Math" panose="02040503050406030204" pitchFamily="18" charset="0"/>
                                </a:rPr>
                                <m:t>′</m:t>
                              </m:r>
                            </m:sup>
                          </m:sSup>
                          <m:r>
                            <a:rPr lang="en-US" sz="2000" i="1">
                              <a:solidFill>
                                <a:srgbClr val="FF5050"/>
                              </a:solidFill>
                              <a:latin typeface="Cambria Math" panose="02040503050406030204" pitchFamily="18" charset="0"/>
                            </a:rPr>
                            <m:t>)−</m:t>
                          </m:r>
                          <m:r>
                            <a:rPr lang="en-US" sz="2000" i="1">
                              <a:solidFill>
                                <a:srgbClr val="FF5050"/>
                              </a:solidFill>
                              <a:latin typeface="Cambria Math" panose="02040503050406030204" pitchFamily="18" charset="0"/>
                            </a:rPr>
                            <m:t>𝛽</m:t>
                          </m:r>
                          <m:r>
                            <a:rPr lang="en-US" sz="2000" i="1">
                              <a:solidFill>
                                <a:srgbClr val="FF5050"/>
                              </a:solidFill>
                              <a:latin typeface="Cambria Math" panose="02040503050406030204" pitchFamily="18" charset="0"/>
                            </a:rPr>
                            <m:t>𝑆</m:t>
                          </m:r>
                        </m:sup>
                      </m:sSup>
                    </m:oMath>
                  </m:oMathPara>
                </a14:m>
                <a:endParaRPr lang="en-US" sz="2000" b="1" dirty="0">
                  <a:solidFill>
                    <a:schemeClr val="accent2"/>
                  </a:solidFill>
                </a:endParaRPr>
              </a:p>
              <a:p>
                <a:endParaRPr lang="en-US" sz="2000" b="1" dirty="0">
                  <a:solidFill>
                    <a:schemeClr val="accent2"/>
                  </a:solidFill>
                </a:endParaRPr>
              </a:p>
              <a:p>
                <a:endParaRPr lang="en-US" sz="2000" b="1" dirty="0">
                  <a:solidFill>
                    <a:schemeClr val="accent2"/>
                  </a:solidFill>
                </a:endParaRPr>
              </a:p>
              <a:p>
                <a:endParaRPr lang="en-US" sz="2000" b="1" dirty="0">
                  <a:solidFill>
                    <a:schemeClr val="accent2"/>
                  </a:solidFill>
                </a:endParaRPr>
              </a:p>
              <a:p>
                <a:r>
                  <a:rPr lang="en-US" sz="2000" i="1" dirty="0">
                    <a:solidFill>
                      <a:srgbClr val="00CCFF"/>
                    </a:solidFill>
                    <a:latin typeface="Cambria Math" panose="02040503050406030204" pitchFamily="18" charset="0"/>
                  </a:rPr>
                  <a:t>Median Recruitment</a:t>
                </a:r>
              </a:p>
              <a:p>
                <a:pPr/>
                <a14:m>
                  <m:oMathPara xmlns:m="http://schemas.openxmlformats.org/officeDocument/2006/math">
                    <m:oMathParaPr>
                      <m:jc m:val="centerGroup"/>
                    </m:oMathParaPr>
                    <m:oMath xmlns:m="http://schemas.openxmlformats.org/officeDocument/2006/math">
                      <m:r>
                        <a:rPr lang="en-US" sz="2000" i="1">
                          <a:solidFill>
                            <a:srgbClr val="00CCFF"/>
                          </a:solidFill>
                          <a:latin typeface="Cambria Math" panose="02040503050406030204" pitchFamily="18" charset="0"/>
                        </a:rPr>
                        <m:t>𝑅</m:t>
                      </m:r>
                      <m:r>
                        <a:rPr lang="en-US" sz="2000" i="1">
                          <a:solidFill>
                            <a:srgbClr val="00CCFF"/>
                          </a:solidFill>
                          <a:latin typeface="Cambria Math" panose="02040503050406030204" pitchFamily="18" charset="0"/>
                        </a:rPr>
                        <m:t>=</m:t>
                      </m:r>
                      <m:r>
                        <a:rPr lang="en-US" sz="2000" i="1">
                          <a:solidFill>
                            <a:srgbClr val="00CCFF"/>
                          </a:solidFill>
                          <a:latin typeface="Cambria Math" panose="02040503050406030204" pitchFamily="18" charset="0"/>
                        </a:rPr>
                        <m:t>𝑆</m:t>
                      </m:r>
                      <m:sSup>
                        <m:sSupPr>
                          <m:ctrlPr>
                            <a:rPr lang="en-US" sz="2000" i="1">
                              <a:solidFill>
                                <a:srgbClr val="00CCFF"/>
                              </a:solidFill>
                              <a:latin typeface="Cambria Math" panose="02040503050406030204" pitchFamily="18" charset="0"/>
                            </a:rPr>
                          </m:ctrlPr>
                        </m:sSupPr>
                        <m:e>
                          <m:r>
                            <a:rPr lang="en-US" sz="2000" i="1">
                              <a:solidFill>
                                <a:srgbClr val="00CCFF"/>
                              </a:solidFill>
                              <a:latin typeface="Cambria Math" panose="02040503050406030204" pitchFamily="18" charset="0"/>
                            </a:rPr>
                            <m:t>𝑒</m:t>
                          </m:r>
                        </m:e>
                        <m:sup>
                          <m:r>
                            <m:rPr>
                              <m:sty m:val="p"/>
                            </m:rPr>
                            <a:rPr lang="en-US" sz="2000">
                              <a:solidFill>
                                <a:srgbClr val="00CCFF"/>
                              </a:solidFill>
                              <a:latin typeface="Cambria Math" panose="02040503050406030204" pitchFamily="18" charset="0"/>
                            </a:rPr>
                            <m:t>ln</m:t>
                          </m:r>
                          <m:r>
                            <a:rPr lang="en-US" sz="2000" i="1">
                              <a:solidFill>
                                <a:srgbClr val="00CCFF"/>
                              </a:solidFill>
                              <a:latin typeface="Cambria Math" panose="02040503050406030204" pitchFamily="18" charset="0"/>
                            </a:rPr>
                            <m:t>⁡(</m:t>
                          </m:r>
                          <m:r>
                            <a:rPr lang="en-US" sz="2000" i="1">
                              <a:solidFill>
                                <a:srgbClr val="00CCFF"/>
                              </a:solidFill>
                              <a:latin typeface="Cambria Math" panose="02040503050406030204" pitchFamily="18" charset="0"/>
                            </a:rPr>
                            <m:t>𝛼</m:t>
                          </m:r>
                          <m:r>
                            <a:rPr lang="en-US" sz="2000" i="1">
                              <a:solidFill>
                                <a:srgbClr val="00CCFF"/>
                              </a:solidFill>
                              <a:latin typeface="Cambria Math" panose="02040503050406030204" pitchFamily="18" charset="0"/>
                            </a:rPr>
                            <m:t>)−</m:t>
                          </m:r>
                          <m:r>
                            <a:rPr lang="en-US" sz="2000" i="1">
                              <a:solidFill>
                                <a:srgbClr val="00CCFF"/>
                              </a:solidFill>
                              <a:latin typeface="Cambria Math" panose="02040503050406030204" pitchFamily="18" charset="0"/>
                            </a:rPr>
                            <m:t>𝛽</m:t>
                          </m:r>
                          <m:r>
                            <a:rPr lang="en-US" sz="2000" i="1">
                              <a:solidFill>
                                <a:srgbClr val="00CCFF"/>
                              </a:solidFill>
                              <a:latin typeface="Cambria Math" panose="02040503050406030204" pitchFamily="18" charset="0"/>
                            </a:rPr>
                            <m:t>𝑆</m:t>
                          </m:r>
                        </m:sup>
                      </m:sSup>
                    </m:oMath>
                  </m:oMathPara>
                </a14:m>
                <a:endParaRPr lang="en-US" sz="2000" b="1" dirty="0">
                  <a:solidFill>
                    <a:srgbClr val="00CCFF"/>
                  </a:solidFill>
                </a:endParaRPr>
              </a:p>
            </p:txBody>
          </p:sp>
        </mc:Choice>
        <mc:Fallback xmlns="">
          <p:sp>
            <p:nvSpPr>
              <p:cNvPr id="7177" name="Text Box 4"/>
              <p:cNvSpPr txBox="1">
                <a:spLocks noRot="1" noChangeAspect="1" noMove="1" noResize="1" noEditPoints="1" noAdjustHandles="1" noChangeArrowheads="1" noChangeShapeType="1" noTextEdit="1"/>
              </p:cNvSpPr>
              <p:nvPr/>
            </p:nvSpPr>
            <p:spPr bwMode="auto">
              <a:xfrm>
                <a:off x="669925" y="1524000"/>
                <a:ext cx="3233742" cy="2303323"/>
              </a:xfrm>
              <a:prstGeom prst="rect">
                <a:avLst/>
              </a:prstGeom>
              <a:blipFill>
                <a:blip r:embed="rId4"/>
                <a:stretch>
                  <a:fillRect l="-2075" t="-1323"/>
                </a:stretch>
              </a:blipFill>
              <a:ln w="9525">
                <a:noFill/>
                <a:miter lim="800000"/>
                <a:headEnd/>
                <a:tailEnd/>
              </a:ln>
            </p:spPr>
            <p:txBody>
              <a:bodyPr/>
              <a:lstStyle/>
              <a:p>
                <a:r>
                  <a:rPr lang="en-US">
                    <a:noFill/>
                  </a:rPr>
                  <a:t> </a:t>
                </a:r>
              </a:p>
            </p:txBody>
          </p:sp>
        </mc:Fallback>
      </mc:AlternateContent>
      <p:graphicFrame>
        <p:nvGraphicFramePr>
          <p:cNvPr id="7170" name="Object 8"/>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45482" name="Equation" r:id="rId5" imgW="114120" imgH="215640" progId="Equation.3">
                  <p:embed/>
                </p:oleObj>
              </mc:Choice>
              <mc:Fallback>
                <p:oleObj name="Equation" r:id="rId5" imgW="114120" imgH="215640" progId="Equation.3">
                  <p:embed/>
                  <p:pic>
                    <p:nvPicPr>
                      <p:cNvPr id="717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0" name="Rectangle 10"/>
          <p:cNvSpPr>
            <a:spLocks noChangeArrowheads="1"/>
          </p:cNvSpPr>
          <p:nvPr/>
        </p:nvSpPr>
        <p:spPr bwMode="auto">
          <a:xfrm>
            <a:off x="4038600" y="3309938"/>
            <a:ext cx="9144000" cy="0"/>
          </a:xfrm>
          <a:prstGeom prst="rect">
            <a:avLst/>
          </a:prstGeom>
          <a:noFill/>
          <a:ln w="9525">
            <a:noFill/>
            <a:miter lim="800000"/>
            <a:headEnd/>
            <a:tailEnd/>
          </a:ln>
        </p:spPr>
        <p:txBody>
          <a:bodyPr>
            <a:spAutoFit/>
          </a:bodyPr>
          <a:lstStyle/>
          <a:p>
            <a:endParaRPr lang="en-US"/>
          </a:p>
        </p:txBody>
      </p:sp>
      <p:sp>
        <p:nvSpPr>
          <p:cNvPr id="7181" name="Rectangle 12"/>
          <p:cNvSpPr>
            <a:spLocks noChangeArrowheads="1"/>
          </p:cNvSpPr>
          <p:nvPr/>
        </p:nvSpPr>
        <p:spPr bwMode="auto">
          <a:xfrm>
            <a:off x="4038600" y="3309938"/>
            <a:ext cx="9144000" cy="0"/>
          </a:xfrm>
          <a:prstGeom prst="rect">
            <a:avLst/>
          </a:prstGeom>
          <a:noFill/>
          <a:ln w="9525">
            <a:noFill/>
            <a:miter lim="800000"/>
            <a:headEnd/>
            <a:tailEnd/>
          </a:ln>
        </p:spPr>
        <p:txBody>
          <a:bodyPr>
            <a:spAutoFit/>
          </a:bodyPr>
          <a:lstStyle/>
          <a:p>
            <a:endParaRPr lang="en-US"/>
          </a:p>
        </p:txBody>
      </p:sp>
      <p:sp>
        <p:nvSpPr>
          <p:cNvPr id="7182" name="Rectangle 14"/>
          <p:cNvSpPr>
            <a:spLocks noChangeArrowheads="1"/>
          </p:cNvSpPr>
          <p:nvPr/>
        </p:nvSpPr>
        <p:spPr bwMode="auto">
          <a:xfrm>
            <a:off x="4038600" y="3309938"/>
            <a:ext cx="9144000" cy="0"/>
          </a:xfrm>
          <a:prstGeom prst="rect">
            <a:avLst/>
          </a:prstGeom>
          <a:noFill/>
          <a:ln w="9525">
            <a:noFill/>
            <a:miter lim="800000"/>
            <a:headEnd/>
            <a:tailEnd/>
          </a:ln>
        </p:spPr>
        <p:txBody>
          <a:bodyPr>
            <a:spAutoFit/>
          </a:bodyPr>
          <a:lstStyle/>
          <a:p>
            <a:endParaRPr lang="en-US"/>
          </a:p>
        </p:txBody>
      </p:sp>
      <p:sp>
        <p:nvSpPr>
          <p:cNvPr id="7186" name="Line 8"/>
          <p:cNvSpPr>
            <a:spLocks noChangeShapeType="1"/>
          </p:cNvSpPr>
          <p:nvPr/>
        </p:nvSpPr>
        <p:spPr bwMode="auto">
          <a:xfrm>
            <a:off x="685800" y="1371600"/>
            <a:ext cx="8001000" cy="0"/>
          </a:xfrm>
          <a:prstGeom prst="line">
            <a:avLst/>
          </a:prstGeom>
          <a:noFill/>
          <a:ln w="9525">
            <a:solidFill>
              <a:schemeClr val="tx1"/>
            </a:solidFill>
            <a:round/>
            <a:headEnd/>
            <a:tailEnd/>
          </a:ln>
        </p:spPr>
        <p:txBody>
          <a:bodyPr/>
          <a:lstStyle/>
          <a:p>
            <a:endParaRPr lang="en-US"/>
          </a:p>
        </p:txBody>
      </p:sp>
      <mc:AlternateContent xmlns:mc="http://schemas.openxmlformats.org/markup-compatibility/2006" xmlns:a14="http://schemas.microsoft.com/office/drawing/2010/main">
        <mc:Choice Requires="a14">
          <p:sp>
            <p:nvSpPr>
              <p:cNvPr id="7187" name="Text Box 9"/>
              <p:cNvSpPr txBox="1">
                <a:spLocks noChangeArrowheads="1"/>
              </p:cNvSpPr>
              <p:nvPr/>
            </p:nvSpPr>
            <p:spPr bwMode="auto">
              <a:xfrm>
                <a:off x="669925" y="574675"/>
                <a:ext cx="5231753" cy="461665"/>
              </a:xfrm>
              <a:prstGeom prst="rect">
                <a:avLst/>
              </a:prstGeom>
              <a:noFill/>
              <a:ln w="9525">
                <a:noFill/>
                <a:miter lim="800000"/>
                <a:headEnd/>
                <a:tailEnd/>
              </a:ln>
            </p:spPr>
            <p:txBody>
              <a:bodyPr wrap="none">
                <a:spAutoFit/>
              </a:bodyPr>
              <a:lstStyle/>
              <a:p>
                <a:r>
                  <a:rPr lang="en-US" b="1" dirty="0"/>
                  <a:t>Lognormal Error Correction:</a:t>
                </a:r>
                <a14:m>
                  <m:oMath xmlns:m="http://schemas.openxmlformats.org/officeDocument/2006/math">
                    <m:r>
                      <a:rPr lang="en-US" b="1" i="0" smtClean="0">
                        <a:latin typeface="Cambria Math" panose="02040503050406030204" pitchFamily="18" charset="0"/>
                      </a:rPr>
                      <m:t> </m:t>
                    </m:r>
                    <m:sSup>
                      <m:sSupPr>
                        <m:ctrlPr>
                          <a:rPr lang="en-US" b="1" i="1">
                            <a:latin typeface="Cambria Math" panose="02040503050406030204" pitchFamily="18" charset="0"/>
                          </a:rPr>
                        </m:ctrlPr>
                      </m:sSupPr>
                      <m:e>
                        <m:func>
                          <m:funcPr>
                            <m:ctrlPr>
                              <a:rPr lang="en-US" b="1" i="1">
                                <a:latin typeface="Cambria Math" panose="02040503050406030204" pitchFamily="18" charset="0"/>
                              </a:rPr>
                            </m:ctrlPr>
                          </m:funcPr>
                          <m:fName>
                            <m:r>
                              <a:rPr lang="en-US" b="1">
                                <a:latin typeface="Cambria Math" panose="02040503050406030204" pitchFamily="18" charset="0"/>
                              </a:rPr>
                              <m:t>𝐥𝐧</m:t>
                            </m:r>
                          </m:fName>
                          <m:e>
                            <m:r>
                              <a:rPr lang="en-US" b="1">
                                <a:latin typeface="Cambria Math" panose="02040503050406030204" pitchFamily="18" charset="0"/>
                              </a:rPr>
                              <m:t>𝛂</m:t>
                            </m:r>
                          </m:e>
                        </m:func>
                      </m:e>
                      <m:sup>
                        <m:r>
                          <a:rPr lang="en-US" b="1">
                            <a:latin typeface="Cambria Math" panose="02040503050406030204" pitchFamily="18" charset="0"/>
                          </a:rPr>
                          <m:t>′</m:t>
                        </m:r>
                      </m:sup>
                    </m:sSup>
                  </m:oMath>
                </a14:m>
                <a:r>
                  <a:rPr lang="en-US" b="1" dirty="0"/>
                  <a:t> (2)</a:t>
                </a:r>
              </a:p>
            </p:txBody>
          </p:sp>
        </mc:Choice>
        <mc:Fallback xmlns="">
          <p:sp>
            <p:nvSpPr>
              <p:cNvPr id="7187" name="Text Box 9"/>
              <p:cNvSpPr txBox="1">
                <a:spLocks noRot="1" noChangeAspect="1" noMove="1" noResize="1" noEditPoints="1" noAdjustHandles="1" noChangeArrowheads="1" noChangeShapeType="1" noTextEdit="1"/>
              </p:cNvSpPr>
              <p:nvPr/>
            </p:nvSpPr>
            <p:spPr bwMode="auto">
              <a:xfrm>
                <a:off x="669925" y="574675"/>
                <a:ext cx="5231753" cy="461665"/>
              </a:xfrm>
              <a:prstGeom prst="rect">
                <a:avLst/>
              </a:prstGeom>
              <a:blipFill>
                <a:blip r:embed="rId7"/>
                <a:stretch>
                  <a:fillRect l="-1865" t="-10526" r="-932" b="-28947"/>
                </a:stretch>
              </a:blipFill>
              <a:ln w="9525">
                <a:noFill/>
                <a:miter lim="800000"/>
                <a:headEnd/>
                <a:tailEnd/>
              </a:ln>
            </p:spPr>
            <p:txBody>
              <a:bodyPr/>
              <a:lstStyle/>
              <a:p>
                <a:r>
                  <a:rPr lang="en-US">
                    <a:noFill/>
                  </a:rPr>
                  <a:t> </a:t>
                </a:r>
              </a:p>
            </p:txBody>
          </p:sp>
        </mc:Fallback>
      </mc:AlternateContent>
      <p:pic>
        <p:nvPicPr>
          <p:cNvPr id="6" name="Picture 5">
            <a:extLst>
              <a:ext uri="{FF2B5EF4-FFF2-40B4-BE49-F238E27FC236}">
                <a16:creationId xmlns:a16="http://schemas.microsoft.com/office/drawing/2014/main" id="{79836900-1831-4259-BB57-60CCC344CBD8}"/>
              </a:ext>
            </a:extLst>
          </p:cNvPr>
          <p:cNvPicPr>
            <a:picLocks noChangeAspect="1"/>
          </p:cNvPicPr>
          <p:nvPr/>
        </p:nvPicPr>
        <p:blipFill>
          <a:blip r:embed="rId8"/>
          <a:stretch>
            <a:fillRect/>
          </a:stretch>
        </p:blipFill>
        <p:spPr>
          <a:xfrm>
            <a:off x="3409598" y="1406526"/>
            <a:ext cx="5729920" cy="4876799"/>
          </a:xfrm>
          <a:prstGeom prst="rect">
            <a:avLst/>
          </a:prstGeom>
        </p:spPr>
      </p:pic>
    </p:spTree>
    <p:extLst>
      <p:ext uri="{BB962C8B-B14F-4D97-AF65-F5344CB8AC3E}">
        <p14:creationId xmlns:p14="http://schemas.microsoft.com/office/powerpoint/2010/main" val="1108126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Footer Placeholder 2"/>
          <p:cNvSpPr>
            <a:spLocks noGrp="1"/>
          </p:cNvSpPr>
          <p:nvPr>
            <p:ph type="ftr" sz="quarter" idx="11"/>
          </p:nvPr>
        </p:nvSpPr>
        <p:spPr>
          <a:noFill/>
        </p:spPr>
        <p:txBody>
          <a:bodyPr/>
          <a:lstStyle/>
          <a:p>
            <a:r>
              <a:rPr lang="en-US" dirty="0"/>
              <a:t>Theory - Process Error</a:t>
            </a:r>
          </a:p>
        </p:txBody>
      </p:sp>
      <p:sp>
        <p:nvSpPr>
          <p:cNvPr id="8198" name="Slide Number Placeholder 3"/>
          <p:cNvSpPr>
            <a:spLocks noGrp="1"/>
          </p:cNvSpPr>
          <p:nvPr>
            <p:ph type="sldNum" sz="quarter" idx="12"/>
          </p:nvPr>
        </p:nvSpPr>
        <p:spPr>
          <a:noFill/>
        </p:spPr>
        <p:txBody>
          <a:bodyPr/>
          <a:lstStyle/>
          <a:p>
            <a:fld id="{76017930-C734-4FA0-BE17-CCB0111C2ACC}" type="slidenum">
              <a:rPr lang="en-US" smtClean="0"/>
              <a:pPr/>
              <a:t>29</a:t>
            </a:fld>
            <a:endParaRPr lang="en-US"/>
          </a:p>
        </p:txBody>
      </p:sp>
      <p:sp>
        <p:nvSpPr>
          <p:cNvPr id="66564" name="Text Box 4"/>
          <p:cNvSpPr txBox="1">
            <a:spLocks noChangeArrowheads="1"/>
          </p:cNvSpPr>
          <p:nvPr/>
        </p:nvSpPr>
        <p:spPr bwMode="auto">
          <a:xfrm>
            <a:off x="685800" y="610365"/>
            <a:ext cx="2910605" cy="461665"/>
          </a:xfrm>
          <a:prstGeom prst="rect">
            <a:avLst/>
          </a:prstGeom>
          <a:noFill/>
          <a:ln w="9525">
            <a:noFill/>
            <a:miter lim="800000"/>
            <a:headEnd/>
            <a:tailEnd/>
          </a:ln>
          <a:effectLst/>
        </p:spPr>
        <p:txBody>
          <a:bodyPr wrap="none">
            <a:spAutoFit/>
          </a:bodyPr>
          <a:lstStyle/>
          <a:p>
            <a:pPr>
              <a:defRPr/>
            </a:pPr>
            <a:r>
              <a:rPr lang="en-US" b="1" dirty="0">
                <a:effectLst>
                  <a:outerShdw blurRad="38100" dist="38100" dir="2700000" algn="tl">
                    <a:srgbClr val="C0C0C0"/>
                  </a:outerShdw>
                </a:effectLst>
              </a:rPr>
              <a:t>Serial correlation (1)</a:t>
            </a:r>
          </a:p>
        </p:txBody>
      </p:sp>
      <p:sp>
        <p:nvSpPr>
          <p:cNvPr id="8200" name="Line 5"/>
          <p:cNvSpPr>
            <a:spLocks noChangeShapeType="1"/>
          </p:cNvSpPr>
          <p:nvPr/>
        </p:nvSpPr>
        <p:spPr bwMode="auto">
          <a:xfrm>
            <a:off x="762000" y="1371600"/>
            <a:ext cx="7467600" cy="0"/>
          </a:xfrm>
          <a:prstGeom prst="line">
            <a:avLst/>
          </a:prstGeom>
          <a:noFill/>
          <a:ln w="9525">
            <a:solidFill>
              <a:schemeClr val="tx1"/>
            </a:solidFill>
            <a:round/>
            <a:headEnd/>
            <a:tailEnd/>
          </a:ln>
        </p:spPr>
        <p:txBody>
          <a:bodyPr/>
          <a:lstStyle/>
          <a:p>
            <a:endParaRPr lang="en-US"/>
          </a:p>
        </p:txBody>
      </p:sp>
      <p:sp>
        <p:nvSpPr>
          <p:cNvPr id="8202" name="Rectangle 13"/>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en-US"/>
          </a:p>
        </p:txBody>
      </p:sp>
      <mc:AlternateContent xmlns:mc="http://schemas.openxmlformats.org/markup-compatibility/2006" xmlns:a14="http://schemas.microsoft.com/office/drawing/2010/main">
        <mc:Choice Requires="a14">
          <p:sp>
            <p:nvSpPr>
              <p:cNvPr id="8194" name="Object 18"/>
              <p:cNvSpPr txBox="1"/>
              <p:nvPr/>
            </p:nvSpPr>
            <p:spPr bwMode="auto">
              <a:xfrm>
                <a:off x="5105400" y="2057400"/>
                <a:ext cx="1981200" cy="412750"/>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 </m:t>
                      </m:r>
                    </m:oMath>
                  </m:oMathPara>
                </a14:m>
                <a:endParaRPr lang="en-US" dirty="0"/>
              </a:p>
            </p:txBody>
          </p:sp>
        </mc:Choice>
        <mc:Fallback xmlns="">
          <p:sp>
            <p:nvSpPr>
              <p:cNvPr id="8194" name="Object 18"/>
              <p:cNvSpPr txBox="1">
                <a:spLocks noRot="1" noChangeAspect="1" noMove="1" noResize="1" noEditPoints="1" noAdjustHandles="1" noChangeArrowheads="1" noChangeShapeType="1" noTextEdit="1"/>
              </p:cNvSpPr>
              <p:nvPr/>
            </p:nvSpPr>
            <p:spPr bwMode="auto">
              <a:xfrm>
                <a:off x="5105400" y="2057400"/>
                <a:ext cx="1981200" cy="41275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05" name="Text Box 22"/>
              <p:cNvSpPr txBox="1">
                <a:spLocks noChangeArrowheads="1"/>
              </p:cNvSpPr>
              <p:nvPr/>
            </p:nvSpPr>
            <p:spPr bwMode="auto">
              <a:xfrm>
                <a:off x="533400" y="1600199"/>
                <a:ext cx="3575687" cy="4313104"/>
              </a:xfrm>
              <a:prstGeom prst="rect">
                <a:avLst/>
              </a:prstGeom>
              <a:noFill/>
              <a:ln w="9525">
                <a:noFill/>
                <a:miter lim="800000"/>
                <a:headEnd/>
                <a:tailEnd/>
              </a:ln>
            </p:spPr>
            <p:txBody>
              <a:bodyPr wrap="square">
                <a:spAutoFit/>
              </a:bodyPr>
              <a:lstStyle/>
              <a:p>
                <a:r>
                  <a:rPr lang="en-US" sz="1800" dirty="0"/>
                  <a:t>When process error is serially independent:</a:t>
                </a:r>
              </a:p>
              <a:p>
                <a:pPr/>
                <a14:m>
                  <m:oMathPara xmlns:m="http://schemas.openxmlformats.org/officeDocument/2006/math">
                    <m:oMathParaPr>
                      <m:jc m:val="centerGroup"/>
                    </m:oMathParaPr>
                    <m:oMath xmlns:m="http://schemas.openxmlformats.org/officeDocument/2006/math">
                      <m:sSub>
                        <m:sSubPr>
                          <m:ctrlPr>
                            <a:rPr lang="en-US" sz="1800" i="1" smtClean="0">
                              <a:solidFill>
                                <a:srgbClr val="000000"/>
                              </a:solidFill>
                              <a:latin typeface="Cambria Math" panose="02040503050406030204" pitchFamily="18" charset="0"/>
                            </a:rPr>
                          </m:ctrlPr>
                        </m:sSubPr>
                        <m:e>
                          <m:r>
                            <a:rPr lang="en-US" sz="1800" i="1">
                              <a:solidFill>
                                <a:srgbClr val="000000"/>
                              </a:solidFill>
                              <a:latin typeface="Cambria Math" panose="02040503050406030204" pitchFamily="18" charset="0"/>
                            </a:rPr>
                            <m:t>𝜀</m:t>
                          </m:r>
                        </m:e>
                        <m:sub>
                          <m:r>
                            <a:rPr lang="en-US" sz="1800" b="0" i="1" smtClean="0">
                              <a:solidFill>
                                <a:srgbClr val="000000"/>
                              </a:solidFill>
                              <a:latin typeface="Cambria Math" panose="02040503050406030204" pitchFamily="18" charset="0"/>
                            </a:rPr>
                            <m:t>𝑦</m:t>
                          </m:r>
                        </m:sub>
                      </m:sSub>
                      <m:r>
                        <a:rPr lang="en-US" sz="1800" i="1">
                          <a:solidFill>
                            <a:srgbClr val="000000"/>
                          </a:solidFill>
                          <a:latin typeface="Cambria Math" panose="02040503050406030204" pitchFamily="18" charset="0"/>
                        </a:rPr>
                        <m:t>~</m:t>
                      </m:r>
                      <m:r>
                        <m:rPr>
                          <m:sty m:val="p"/>
                        </m:rPr>
                        <a:rPr lang="en-US" sz="1800" i="0">
                          <a:solidFill>
                            <a:srgbClr val="000000"/>
                          </a:solidFill>
                          <a:latin typeface="Cambria Math" panose="02040503050406030204" pitchFamily="18" charset="0"/>
                        </a:rPr>
                        <m:t>Norm</m:t>
                      </m:r>
                      <m:r>
                        <a:rPr lang="en-US" sz="1800" i="1">
                          <a:solidFill>
                            <a:srgbClr val="000000"/>
                          </a:solidFill>
                          <a:latin typeface="Cambria Math" panose="02040503050406030204" pitchFamily="18" charset="0"/>
                        </a:rPr>
                        <m:t>(0,</m:t>
                      </m:r>
                      <m:sSub>
                        <m:sSubPr>
                          <m:ctrlPr>
                            <a:rPr lang="en-US" sz="1800" i="1" smtClean="0">
                              <a:solidFill>
                                <a:srgbClr val="000000"/>
                              </a:solidFill>
                              <a:latin typeface="Cambria Math" panose="02040503050406030204" pitchFamily="18" charset="0"/>
                            </a:rPr>
                          </m:ctrlPr>
                        </m:sSubPr>
                        <m:e>
                          <m:r>
                            <a:rPr lang="en-US" sz="1800" i="1">
                              <a:solidFill>
                                <a:srgbClr val="000000"/>
                              </a:solidFill>
                              <a:latin typeface="Cambria Math" panose="02040503050406030204" pitchFamily="18" charset="0"/>
                            </a:rPr>
                            <m:t>𝜎</m:t>
                          </m:r>
                        </m:e>
                        <m:sub>
                          <m:r>
                            <a:rPr lang="en-US" sz="1800" i="1">
                              <a:solidFill>
                                <a:srgbClr val="000000"/>
                              </a:solidFill>
                              <a:latin typeface="Cambria Math" panose="02040503050406030204" pitchFamily="18" charset="0"/>
                            </a:rPr>
                            <m:t>𝜀</m:t>
                          </m:r>
                        </m:sub>
                      </m:sSub>
                      <m:r>
                        <a:rPr lang="en-US" sz="1800" i="1">
                          <a:solidFill>
                            <a:srgbClr val="000000"/>
                          </a:solidFill>
                          <a:latin typeface="Cambria Math" panose="02040503050406030204" pitchFamily="18" charset="0"/>
                        </a:rPr>
                        <m:t>)</m:t>
                      </m:r>
                    </m:oMath>
                  </m:oMathPara>
                </a14:m>
                <a:endParaRPr lang="en-US" sz="1800" dirty="0"/>
              </a:p>
              <a:p>
                <a:endParaRPr lang="en-US" sz="1800" dirty="0">
                  <a:sym typeface="Symbol" pitchFamily="18" charset="2"/>
                </a:endParaRPr>
              </a:p>
              <a:p>
                <a:endParaRPr lang="en-US" sz="1800" dirty="0"/>
              </a:p>
              <a:p>
                <a:endParaRPr lang="en-US" sz="1800" dirty="0"/>
              </a:p>
              <a:p>
                <a:endParaRPr lang="en-US" sz="1800" dirty="0"/>
              </a:p>
              <a:p>
                <a:endParaRPr lang="en-US" sz="1800" dirty="0"/>
              </a:p>
              <a:p>
                <a:r>
                  <a:rPr lang="en-US" sz="1800" dirty="0"/>
                  <a:t>When process error is serially dependent:</a:t>
                </a:r>
              </a:p>
              <a:p>
                <a:pPr/>
                <a14:m>
                  <m:oMathPara xmlns:m="http://schemas.openxmlformats.org/officeDocument/2006/math">
                    <m:oMathParaPr>
                      <m:jc m:val="centerGroup"/>
                    </m:oMathParaPr>
                    <m:oMath xmlns:m="http://schemas.openxmlformats.org/officeDocument/2006/math">
                      <m:sSub>
                        <m:sSubPr>
                          <m:ctrlPr>
                            <a:rPr lang="en-US" sz="1800" i="1">
                              <a:solidFill>
                                <a:srgbClr val="000000"/>
                              </a:solidFill>
                              <a:latin typeface="Cambria Math" panose="02040503050406030204" pitchFamily="18" charset="0"/>
                            </a:rPr>
                          </m:ctrlPr>
                        </m:sSubPr>
                        <m:e>
                          <m:r>
                            <a:rPr lang="en-US" sz="1800" i="1">
                              <a:solidFill>
                                <a:srgbClr val="000000"/>
                              </a:solidFill>
                              <a:latin typeface="Cambria Math" panose="02040503050406030204" pitchFamily="18" charset="0"/>
                            </a:rPr>
                            <m:t>𝜀</m:t>
                          </m:r>
                        </m:e>
                        <m:sub>
                          <m:r>
                            <a:rPr lang="en-US" sz="1800" i="1">
                              <a:solidFill>
                                <a:srgbClr val="000000"/>
                              </a:solidFill>
                              <a:latin typeface="Cambria Math" panose="02040503050406030204" pitchFamily="18" charset="0"/>
                            </a:rPr>
                            <m:t>𝑦</m:t>
                          </m:r>
                        </m:sub>
                      </m:sSub>
                      <m:r>
                        <a:rPr lang="en-US" sz="1800" i="1">
                          <a:solidFill>
                            <a:srgbClr val="000000"/>
                          </a:solidFill>
                          <a:latin typeface="Cambria Math" panose="02040503050406030204" pitchFamily="18" charset="0"/>
                        </a:rPr>
                        <m:t>=</m:t>
                      </m:r>
                      <m:r>
                        <a:rPr lang="en-US" sz="1800" i="1">
                          <a:solidFill>
                            <a:srgbClr val="000000"/>
                          </a:solidFill>
                          <a:latin typeface="Cambria Math" panose="02040503050406030204" pitchFamily="18" charset="0"/>
                          <a:ea typeface="Cambria Math" panose="02040503050406030204" pitchFamily="18" charset="0"/>
                        </a:rPr>
                        <m:t>𝜙</m:t>
                      </m:r>
                      <m:sSub>
                        <m:sSubPr>
                          <m:ctrlPr>
                            <a:rPr lang="en-US" sz="1800" i="1">
                              <a:solidFill>
                                <a:srgbClr val="000000"/>
                              </a:solidFill>
                              <a:latin typeface="Cambria Math" panose="02040503050406030204" pitchFamily="18" charset="0"/>
                            </a:rPr>
                          </m:ctrlPr>
                        </m:sSubPr>
                        <m:e>
                          <m:r>
                            <a:rPr lang="en-US" sz="1800" i="1">
                              <a:solidFill>
                                <a:srgbClr val="000000"/>
                              </a:solidFill>
                              <a:latin typeface="Cambria Math" panose="02040503050406030204" pitchFamily="18" charset="0"/>
                            </a:rPr>
                            <m:t>𝜀</m:t>
                          </m:r>
                        </m:e>
                        <m:sub>
                          <m:r>
                            <a:rPr lang="en-US" sz="1800" i="1">
                              <a:solidFill>
                                <a:srgbClr val="000000"/>
                              </a:solidFill>
                              <a:latin typeface="Cambria Math" panose="02040503050406030204" pitchFamily="18" charset="0"/>
                            </a:rPr>
                            <m:t>𝑦</m:t>
                          </m:r>
                          <m:r>
                            <a:rPr lang="en-US" sz="1800" i="1">
                              <a:solidFill>
                                <a:srgbClr val="000000"/>
                              </a:solidFill>
                              <a:latin typeface="Cambria Math" panose="02040503050406030204" pitchFamily="18" charset="0"/>
                            </a:rPr>
                            <m:t>−1</m:t>
                          </m:r>
                        </m:sub>
                      </m:sSub>
                      <m:r>
                        <a:rPr lang="en-US" sz="1800" i="1">
                          <a:solidFill>
                            <a:srgbClr val="000000"/>
                          </a:solidFill>
                          <a:latin typeface="Cambria Math" panose="02040503050406030204" pitchFamily="18" charset="0"/>
                        </a:rPr>
                        <m:t>+</m:t>
                      </m:r>
                      <m:sSub>
                        <m:sSubPr>
                          <m:ctrlPr>
                            <a:rPr lang="en-US" sz="1800" i="1">
                              <a:solidFill>
                                <a:srgbClr val="000000"/>
                              </a:solidFill>
                              <a:latin typeface="Cambria Math" panose="02040503050406030204" pitchFamily="18" charset="0"/>
                            </a:rPr>
                          </m:ctrlPr>
                        </m:sSubPr>
                        <m:e>
                          <m:r>
                            <a:rPr lang="en-US" sz="1800" i="1">
                              <a:solidFill>
                                <a:srgbClr val="000000"/>
                              </a:solidFill>
                              <a:latin typeface="Cambria Math" panose="02040503050406030204" pitchFamily="18" charset="0"/>
                            </a:rPr>
                            <m:t>𝑎</m:t>
                          </m:r>
                        </m:e>
                        <m:sub>
                          <m:r>
                            <a:rPr lang="en-US" sz="1800" i="1">
                              <a:solidFill>
                                <a:srgbClr val="000000"/>
                              </a:solidFill>
                              <a:latin typeface="Cambria Math" panose="02040503050406030204" pitchFamily="18" charset="0"/>
                            </a:rPr>
                            <m:t>𝑦</m:t>
                          </m:r>
                        </m:sub>
                      </m:sSub>
                    </m:oMath>
                  </m:oMathPara>
                </a14:m>
                <a:endParaRPr lang="en-US" sz="1800" dirty="0">
                  <a:sym typeface="Symbol" pitchFamily="18" charset="2"/>
                </a:endParaRPr>
              </a:p>
              <a:p>
                <a:endParaRPr lang="en-US" sz="1800" dirty="0">
                  <a:sym typeface="Symbol" pitchFamily="18" charset="2"/>
                </a:endParaRPr>
              </a:p>
              <a:p>
                <a:r>
                  <a:rPr lang="en-US" sz="1800" dirty="0"/>
                  <a:t>where 1 </a:t>
                </a:r>
                <a:r>
                  <a:rPr lang="en-US" sz="1800" dirty="0">
                    <a:sym typeface="Symbol" pitchFamily="18" charset="2"/>
                  </a:rPr>
                  <a:t>&gt; </a:t>
                </a:r>
                <a14:m>
                  <m:oMath xmlns:m="http://schemas.openxmlformats.org/officeDocument/2006/math">
                    <m:r>
                      <a:rPr lang="en-US" sz="1800" i="1" smtClean="0">
                        <a:solidFill>
                          <a:srgbClr val="000000"/>
                        </a:solidFill>
                        <a:latin typeface="Cambria Math" panose="02040503050406030204" pitchFamily="18" charset="0"/>
                        <a:ea typeface="Cambria Math" panose="02040503050406030204" pitchFamily="18" charset="0"/>
                      </a:rPr>
                      <m:t>𝜙</m:t>
                    </m:r>
                  </m:oMath>
                </a14:m>
                <a:r>
                  <a:rPr lang="en-US" sz="1800" dirty="0">
                    <a:sym typeface="Symbol" pitchFamily="18" charset="2"/>
                  </a:rPr>
                  <a:t> &gt; -1 (likely 1 &gt; </a:t>
                </a:r>
                <a14:m>
                  <m:oMath xmlns:m="http://schemas.openxmlformats.org/officeDocument/2006/math">
                    <m:r>
                      <a:rPr lang="en-US" sz="1800" i="1">
                        <a:solidFill>
                          <a:srgbClr val="000000"/>
                        </a:solidFill>
                        <a:latin typeface="Cambria Math" panose="02040503050406030204" pitchFamily="18" charset="0"/>
                        <a:ea typeface="Cambria Math" panose="02040503050406030204" pitchFamily="18" charset="0"/>
                      </a:rPr>
                      <m:t>𝜙</m:t>
                    </m:r>
                    <m:r>
                      <a:rPr lang="en-US" sz="1800" b="0" i="1" smtClean="0">
                        <a:solidFill>
                          <a:srgbClr val="000000"/>
                        </a:solidFill>
                        <a:latin typeface="Cambria Math" panose="02040503050406030204" pitchFamily="18" charset="0"/>
                        <a:ea typeface="Cambria Math" panose="02040503050406030204" pitchFamily="18" charset="0"/>
                      </a:rPr>
                      <m:t> </m:t>
                    </m:r>
                  </m:oMath>
                </a14:m>
                <a:r>
                  <a:rPr lang="en-US" sz="1800" dirty="0">
                    <a:sym typeface="Symbol" pitchFamily="18" charset="2"/>
                  </a:rPr>
                  <a:t></a:t>
                </a:r>
                <a:r>
                  <a:rPr lang="en-US" sz="1800" dirty="0"/>
                  <a:t> 0)</a:t>
                </a:r>
              </a:p>
              <a:p>
                <a:endParaRPr lang="en-US" sz="1800" dirty="0">
                  <a:solidFill>
                    <a:srgbClr val="000000"/>
                  </a:solidFill>
                </a:endParaRPr>
              </a:p>
              <a:p>
                <a:r>
                  <a:rPr lang="en-US" sz="1800" dirty="0">
                    <a:solidFill>
                      <a:srgbClr val="000000"/>
                    </a:solidFill>
                  </a:rPr>
                  <a:t>and </a:t>
                </a:r>
                <a14:m>
                  <m:oMath xmlns:m="http://schemas.openxmlformats.org/officeDocument/2006/math">
                    <m:sSub>
                      <m:sSubPr>
                        <m:ctrlPr>
                          <a:rPr lang="en-US" sz="1800" i="1">
                            <a:solidFill>
                              <a:srgbClr val="000000"/>
                            </a:solidFill>
                            <a:latin typeface="Cambria Math" panose="02040503050406030204" pitchFamily="18" charset="0"/>
                          </a:rPr>
                        </m:ctrlPr>
                      </m:sSubPr>
                      <m:e>
                        <m:r>
                          <a:rPr lang="en-US" sz="1800" i="1">
                            <a:solidFill>
                              <a:srgbClr val="000000"/>
                            </a:solidFill>
                            <a:latin typeface="Cambria Math" panose="02040503050406030204" pitchFamily="18" charset="0"/>
                          </a:rPr>
                          <m:t>𝑎</m:t>
                        </m:r>
                      </m:e>
                      <m:sub>
                        <m:r>
                          <a:rPr lang="en-US" sz="1800" i="1">
                            <a:solidFill>
                              <a:srgbClr val="000000"/>
                            </a:solidFill>
                            <a:latin typeface="Cambria Math" panose="02040503050406030204" pitchFamily="18" charset="0"/>
                          </a:rPr>
                          <m:t>𝑦</m:t>
                        </m:r>
                      </m:sub>
                    </m:sSub>
                    <m:r>
                      <a:rPr lang="en-US" sz="1800" i="1">
                        <a:solidFill>
                          <a:srgbClr val="000000"/>
                        </a:solidFill>
                        <a:latin typeface="Cambria Math" panose="02040503050406030204" pitchFamily="18" charset="0"/>
                      </a:rPr>
                      <m:t>~ </m:t>
                    </m:r>
                    <m:r>
                      <m:rPr>
                        <m:sty m:val="p"/>
                      </m:rPr>
                      <a:rPr lang="en-US" sz="1800" i="0">
                        <a:solidFill>
                          <a:srgbClr val="000000"/>
                        </a:solidFill>
                        <a:latin typeface="Cambria Math" panose="02040503050406030204" pitchFamily="18" charset="0"/>
                      </a:rPr>
                      <m:t>Norm</m:t>
                    </m:r>
                    <m:r>
                      <a:rPr lang="en-US" sz="1800" i="1">
                        <a:solidFill>
                          <a:srgbClr val="000000"/>
                        </a:solidFill>
                        <a:latin typeface="Cambria Math" panose="02040503050406030204" pitchFamily="18" charset="0"/>
                      </a:rPr>
                      <m:t>(0,</m:t>
                    </m:r>
                    <m:sSub>
                      <m:sSubPr>
                        <m:ctrlPr>
                          <a:rPr lang="en-US" sz="1800" i="1" smtClean="0">
                            <a:solidFill>
                              <a:srgbClr val="000000"/>
                            </a:solidFill>
                            <a:latin typeface="Cambria Math" panose="02040503050406030204" pitchFamily="18" charset="0"/>
                          </a:rPr>
                        </m:ctrlPr>
                      </m:sSubPr>
                      <m:e>
                        <m:r>
                          <a:rPr lang="en-US" sz="1800" i="1">
                            <a:solidFill>
                              <a:srgbClr val="000000"/>
                            </a:solidFill>
                            <a:latin typeface="Cambria Math" panose="02040503050406030204" pitchFamily="18" charset="0"/>
                          </a:rPr>
                          <m:t>𝜎</m:t>
                        </m:r>
                      </m:e>
                      <m:sub>
                        <m:r>
                          <a:rPr lang="en-US" sz="1800" b="0" i="1" smtClean="0">
                            <a:solidFill>
                              <a:srgbClr val="000000"/>
                            </a:solidFill>
                            <a:latin typeface="Cambria Math" panose="02040503050406030204" pitchFamily="18" charset="0"/>
                          </a:rPr>
                          <m:t>𝑎</m:t>
                        </m:r>
                      </m:sub>
                    </m:sSub>
                    <m:r>
                      <a:rPr lang="en-US" sz="1800" i="1">
                        <a:solidFill>
                          <a:srgbClr val="000000"/>
                        </a:solidFill>
                        <a:latin typeface="Cambria Math" panose="02040503050406030204" pitchFamily="18" charset="0"/>
                      </a:rPr>
                      <m:t>)</m:t>
                    </m:r>
                  </m:oMath>
                </a14:m>
                <a:endParaRPr lang="en-US" sz="1800" dirty="0"/>
              </a:p>
            </p:txBody>
          </p:sp>
        </mc:Choice>
        <mc:Fallback xmlns="">
          <p:sp>
            <p:nvSpPr>
              <p:cNvPr id="8205" name="Text Box 22"/>
              <p:cNvSpPr txBox="1">
                <a:spLocks noRot="1" noChangeAspect="1" noMove="1" noResize="1" noEditPoints="1" noAdjustHandles="1" noChangeArrowheads="1" noChangeShapeType="1" noTextEdit="1"/>
              </p:cNvSpPr>
              <p:nvPr/>
            </p:nvSpPr>
            <p:spPr bwMode="auto">
              <a:xfrm>
                <a:off x="533400" y="1600199"/>
                <a:ext cx="3575687" cy="4313104"/>
              </a:xfrm>
              <a:prstGeom prst="rect">
                <a:avLst/>
              </a:prstGeom>
              <a:blipFill>
                <a:blip r:embed="rId4"/>
                <a:stretch>
                  <a:fillRect l="-1536" t="-706" b="-706"/>
                </a:stretch>
              </a:blipFill>
              <a:ln w="9525">
                <a:noFill/>
                <a:miter lim="800000"/>
                <a:headEnd/>
                <a:tailEnd/>
              </a:ln>
            </p:spPr>
            <p:txBody>
              <a:bodyPr/>
              <a:lstStyle/>
              <a:p>
                <a:r>
                  <a:rPr lang="en-US">
                    <a:noFill/>
                  </a:rPr>
                  <a:t> </a:t>
                </a:r>
              </a:p>
            </p:txBody>
          </p:sp>
        </mc:Fallback>
      </mc:AlternateContent>
      <p:pic>
        <p:nvPicPr>
          <p:cNvPr id="2" name="Picture 1">
            <a:extLst>
              <a:ext uri="{FF2B5EF4-FFF2-40B4-BE49-F238E27FC236}">
                <a16:creationId xmlns:a16="http://schemas.microsoft.com/office/drawing/2014/main" id="{3D7173D0-0EA3-4DFC-97D2-4A549F03A8F0}"/>
              </a:ext>
            </a:extLst>
          </p:cNvPr>
          <p:cNvPicPr>
            <a:picLocks noChangeAspect="1"/>
          </p:cNvPicPr>
          <p:nvPr/>
        </p:nvPicPr>
        <p:blipFill>
          <a:blip r:embed="rId5"/>
          <a:stretch>
            <a:fillRect/>
          </a:stretch>
        </p:blipFill>
        <p:spPr>
          <a:xfrm>
            <a:off x="3994180" y="1399895"/>
            <a:ext cx="5110422" cy="2206573"/>
          </a:xfrm>
          <a:prstGeom prst="rect">
            <a:avLst/>
          </a:prstGeom>
        </p:spPr>
      </p:pic>
      <p:pic>
        <p:nvPicPr>
          <p:cNvPr id="11" name="Picture 10">
            <a:extLst>
              <a:ext uri="{FF2B5EF4-FFF2-40B4-BE49-F238E27FC236}">
                <a16:creationId xmlns:a16="http://schemas.microsoft.com/office/drawing/2014/main" id="{33B4928E-520E-4B70-B322-238BBE85F159}"/>
              </a:ext>
            </a:extLst>
          </p:cNvPr>
          <p:cNvPicPr>
            <a:picLocks noChangeAspect="1"/>
          </p:cNvPicPr>
          <p:nvPr/>
        </p:nvPicPr>
        <p:blipFill>
          <a:blip r:embed="rId6"/>
          <a:stretch>
            <a:fillRect/>
          </a:stretch>
        </p:blipFill>
        <p:spPr>
          <a:xfrm>
            <a:off x="3974481" y="3815642"/>
            <a:ext cx="5149820" cy="222358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2"/>
          <p:cNvSpPr>
            <a:spLocks noGrp="1"/>
          </p:cNvSpPr>
          <p:nvPr>
            <p:ph type="ftr" sz="quarter" idx="11"/>
          </p:nvPr>
        </p:nvSpPr>
        <p:spPr>
          <a:noFill/>
        </p:spPr>
        <p:txBody>
          <a:bodyPr/>
          <a:lstStyle/>
          <a:p>
            <a:r>
              <a:rPr lang="en-US" dirty="0"/>
              <a:t>Theory - Introduction</a:t>
            </a:r>
          </a:p>
        </p:txBody>
      </p:sp>
      <p:sp>
        <p:nvSpPr>
          <p:cNvPr id="79875" name="Slide Number Placeholder 3"/>
          <p:cNvSpPr>
            <a:spLocks noGrp="1"/>
          </p:cNvSpPr>
          <p:nvPr>
            <p:ph type="sldNum" sz="quarter" idx="12"/>
          </p:nvPr>
        </p:nvSpPr>
        <p:spPr>
          <a:noFill/>
        </p:spPr>
        <p:txBody>
          <a:bodyPr/>
          <a:lstStyle/>
          <a:p>
            <a:fld id="{6DF7CA42-EAC6-44A3-B747-81C71731DC80}" type="slidenum">
              <a:rPr lang="en-US" smtClean="0"/>
              <a:pPr/>
              <a:t>3</a:t>
            </a:fld>
            <a:endParaRPr lang="en-US"/>
          </a:p>
        </p:txBody>
      </p:sp>
      <p:sp>
        <p:nvSpPr>
          <p:cNvPr id="6146" name="Text Box 2"/>
          <p:cNvSpPr txBox="1">
            <a:spLocks noChangeArrowheads="1"/>
          </p:cNvSpPr>
          <p:nvPr/>
        </p:nvSpPr>
        <p:spPr bwMode="auto">
          <a:xfrm>
            <a:off x="517525" y="381000"/>
            <a:ext cx="3088538" cy="461665"/>
          </a:xfrm>
          <a:prstGeom prst="rect">
            <a:avLst/>
          </a:prstGeom>
          <a:noFill/>
          <a:ln w="9525">
            <a:noFill/>
            <a:miter lim="800000"/>
            <a:headEnd/>
            <a:tailEnd/>
          </a:ln>
          <a:effectLst/>
        </p:spPr>
        <p:txBody>
          <a:bodyPr wrap="none">
            <a:spAutoFit/>
          </a:bodyPr>
          <a:lstStyle/>
          <a:p>
            <a:pPr>
              <a:defRPr/>
            </a:pPr>
            <a:r>
              <a:rPr lang="en-US" b="1" dirty="0">
                <a:effectLst>
                  <a:outerShdw blurRad="38100" dist="38100" dir="2700000" algn="tl">
                    <a:srgbClr val="C0C0C0"/>
                  </a:outerShdw>
                </a:effectLst>
              </a:rPr>
              <a:t>Introduction: SR data</a:t>
            </a:r>
          </a:p>
        </p:txBody>
      </p:sp>
      <p:sp>
        <p:nvSpPr>
          <p:cNvPr id="79880" name="Line 8"/>
          <p:cNvSpPr>
            <a:spLocks noChangeShapeType="1"/>
          </p:cNvSpPr>
          <p:nvPr/>
        </p:nvSpPr>
        <p:spPr bwMode="auto">
          <a:xfrm>
            <a:off x="609600" y="1101725"/>
            <a:ext cx="7239000" cy="0"/>
          </a:xfrm>
          <a:prstGeom prst="line">
            <a:avLst/>
          </a:prstGeom>
          <a:noFill/>
          <a:ln w="9525">
            <a:solidFill>
              <a:schemeClr val="tx1"/>
            </a:solidFill>
            <a:round/>
            <a:headEnd/>
            <a:tailEnd/>
          </a:ln>
        </p:spPr>
        <p:txBody>
          <a:bodyPr/>
          <a:lstStyle/>
          <a:p>
            <a:endParaRPr lang="en-US"/>
          </a:p>
        </p:txBody>
      </p:sp>
      <p:pic>
        <p:nvPicPr>
          <p:cNvPr id="2" name="Picture 1">
            <a:extLst>
              <a:ext uri="{FF2B5EF4-FFF2-40B4-BE49-F238E27FC236}">
                <a16:creationId xmlns:a16="http://schemas.microsoft.com/office/drawing/2014/main" id="{98030D9D-16AA-4827-9CC6-F72DD258E22C}"/>
              </a:ext>
            </a:extLst>
          </p:cNvPr>
          <p:cNvPicPr>
            <a:picLocks noChangeAspect="1"/>
          </p:cNvPicPr>
          <p:nvPr/>
        </p:nvPicPr>
        <p:blipFill>
          <a:blip r:embed="rId3"/>
          <a:stretch>
            <a:fillRect/>
          </a:stretch>
        </p:blipFill>
        <p:spPr>
          <a:xfrm>
            <a:off x="609600" y="1161409"/>
            <a:ext cx="4858391" cy="4858391"/>
          </a:xfrm>
          <a:prstGeom prst="rect">
            <a:avLst/>
          </a:prstGeom>
        </p:spPr>
      </p:pic>
    </p:spTree>
    <p:extLst>
      <p:ext uri="{BB962C8B-B14F-4D97-AF65-F5344CB8AC3E}">
        <p14:creationId xmlns:p14="http://schemas.microsoft.com/office/powerpoint/2010/main" val="2442370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Footer Placeholder 2"/>
          <p:cNvSpPr>
            <a:spLocks noGrp="1"/>
          </p:cNvSpPr>
          <p:nvPr>
            <p:ph type="ftr" sz="quarter" idx="11"/>
          </p:nvPr>
        </p:nvSpPr>
        <p:spPr>
          <a:noFill/>
        </p:spPr>
        <p:txBody>
          <a:bodyPr/>
          <a:lstStyle/>
          <a:p>
            <a:r>
              <a:rPr lang="en-US" dirty="0"/>
              <a:t>Theory - Process Error</a:t>
            </a:r>
          </a:p>
        </p:txBody>
      </p:sp>
      <p:sp>
        <p:nvSpPr>
          <p:cNvPr id="8198" name="Slide Number Placeholder 3"/>
          <p:cNvSpPr>
            <a:spLocks noGrp="1"/>
          </p:cNvSpPr>
          <p:nvPr>
            <p:ph type="sldNum" sz="quarter" idx="12"/>
          </p:nvPr>
        </p:nvSpPr>
        <p:spPr>
          <a:noFill/>
        </p:spPr>
        <p:txBody>
          <a:bodyPr/>
          <a:lstStyle/>
          <a:p>
            <a:fld id="{76017930-C734-4FA0-BE17-CCB0111C2ACC}" type="slidenum">
              <a:rPr lang="en-US" smtClean="0"/>
              <a:pPr/>
              <a:t>30</a:t>
            </a:fld>
            <a:endParaRPr lang="en-US"/>
          </a:p>
        </p:txBody>
      </p:sp>
      <p:sp>
        <p:nvSpPr>
          <p:cNvPr id="66564" name="Text Box 4"/>
          <p:cNvSpPr txBox="1">
            <a:spLocks noChangeArrowheads="1"/>
          </p:cNvSpPr>
          <p:nvPr/>
        </p:nvSpPr>
        <p:spPr bwMode="auto">
          <a:xfrm>
            <a:off x="685800" y="610365"/>
            <a:ext cx="2910605" cy="461665"/>
          </a:xfrm>
          <a:prstGeom prst="rect">
            <a:avLst/>
          </a:prstGeom>
          <a:noFill/>
          <a:ln w="9525">
            <a:noFill/>
            <a:miter lim="800000"/>
            <a:headEnd/>
            <a:tailEnd/>
          </a:ln>
          <a:effectLst/>
        </p:spPr>
        <p:txBody>
          <a:bodyPr wrap="none">
            <a:spAutoFit/>
          </a:bodyPr>
          <a:lstStyle/>
          <a:p>
            <a:pPr>
              <a:defRPr/>
            </a:pPr>
            <a:r>
              <a:rPr lang="en-US" b="1" dirty="0">
                <a:effectLst>
                  <a:outerShdw blurRad="38100" dist="38100" dir="2700000" algn="tl">
                    <a:srgbClr val="C0C0C0"/>
                  </a:outerShdw>
                </a:effectLst>
              </a:rPr>
              <a:t>Serial correlation (2)</a:t>
            </a:r>
          </a:p>
        </p:txBody>
      </p:sp>
      <p:sp>
        <p:nvSpPr>
          <p:cNvPr id="8200" name="Line 5"/>
          <p:cNvSpPr>
            <a:spLocks noChangeShapeType="1"/>
          </p:cNvSpPr>
          <p:nvPr/>
        </p:nvSpPr>
        <p:spPr bwMode="auto">
          <a:xfrm>
            <a:off x="762000" y="1371600"/>
            <a:ext cx="7467600" cy="0"/>
          </a:xfrm>
          <a:prstGeom prst="line">
            <a:avLst/>
          </a:prstGeom>
          <a:noFill/>
          <a:ln w="9525">
            <a:solidFill>
              <a:schemeClr val="tx1"/>
            </a:solidFill>
            <a:round/>
            <a:headEnd/>
            <a:tailEnd/>
          </a:ln>
        </p:spPr>
        <p:txBody>
          <a:bodyPr/>
          <a:lstStyle/>
          <a:p>
            <a:endParaRPr lang="en-US"/>
          </a:p>
        </p:txBody>
      </p:sp>
      <p:sp>
        <p:nvSpPr>
          <p:cNvPr id="8202" name="Rectangle 13"/>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en-US"/>
          </a:p>
        </p:txBody>
      </p:sp>
      <mc:AlternateContent xmlns:mc="http://schemas.openxmlformats.org/markup-compatibility/2006" xmlns:a14="http://schemas.microsoft.com/office/drawing/2010/main">
        <mc:Choice Requires="a14">
          <p:sp>
            <p:nvSpPr>
              <p:cNvPr id="8194" name="Object 18"/>
              <p:cNvSpPr txBox="1"/>
              <p:nvPr/>
            </p:nvSpPr>
            <p:spPr bwMode="auto">
              <a:xfrm>
                <a:off x="5105400" y="2057400"/>
                <a:ext cx="1981200" cy="412750"/>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 </m:t>
                      </m:r>
                    </m:oMath>
                  </m:oMathPara>
                </a14:m>
                <a:endParaRPr lang="en-US" dirty="0"/>
              </a:p>
            </p:txBody>
          </p:sp>
        </mc:Choice>
        <mc:Fallback xmlns="">
          <p:sp>
            <p:nvSpPr>
              <p:cNvPr id="8194" name="Object 18"/>
              <p:cNvSpPr txBox="1">
                <a:spLocks noRot="1" noChangeAspect="1" noMove="1" noResize="1" noEditPoints="1" noAdjustHandles="1" noChangeArrowheads="1" noChangeShapeType="1" noTextEdit="1"/>
              </p:cNvSpPr>
              <p:nvPr/>
            </p:nvSpPr>
            <p:spPr bwMode="auto">
              <a:xfrm>
                <a:off x="5105400" y="2057400"/>
                <a:ext cx="1981200" cy="41275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F2AD6971-3C2B-4CFE-AB48-149FE70FDFF0}"/>
                  </a:ext>
                </a:extLst>
              </p:cNvPr>
              <p:cNvSpPr/>
              <p:nvPr/>
            </p:nvSpPr>
            <p:spPr>
              <a:xfrm>
                <a:off x="2743200" y="1458796"/>
                <a:ext cx="4724400" cy="357983"/>
              </a:xfrm>
              <a:prstGeom prst="rect">
                <a:avLst/>
              </a:prstGeom>
              <a:solidFill>
                <a:schemeClr val="bg1"/>
              </a:solidFill>
            </p:spPr>
            <p:txBody>
              <a:bodyPr wrap="square">
                <a:spAutoFit/>
              </a:bodyPr>
              <a:lstStyle/>
              <a:p>
                <a14:m>
                  <m:oMath xmlns:m="http://schemas.openxmlformats.org/officeDocument/2006/math">
                    <m:sSub>
                      <m:sSubPr>
                        <m:ctrlPr>
                          <a:rPr lang="en-US" sz="1600" i="1">
                            <a:solidFill>
                              <a:srgbClr val="000000"/>
                            </a:solidFill>
                            <a:latin typeface="Cambria Math" panose="02040503050406030204" pitchFamily="18" charset="0"/>
                          </a:rPr>
                        </m:ctrlPr>
                      </m:sSubPr>
                      <m:e>
                        <m:r>
                          <a:rPr lang="en-US" sz="1600" i="1">
                            <a:solidFill>
                              <a:srgbClr val="000000"/>
                            </a:solidFill>
                            <a:latin typeface="Cambria Math" panose="02040503050406030204" pitchFamily="18" charset="0"/>
                          </a:rPr>
                          <m:t>𝜀</m:t>
                        </m:r>
                      </m:e>
                      <m:sub>
                        <m:r>
                          <a:rPr lang="en-US" sz="1600" i="1">
                            <a:solidFill>
                              <a:srgbClr val="000000"/>
                            </a:solidFill>
                            <a:latin typeface="Cambria Math" panose="02040503050406030204" pitchFamily="18" charset="0"/>
                          </a:rPr>
                          <m:t>𝑦</m:t>
                        </m:r>
                      </m:sub>
                    </m:sSub>
                    <m:r>
                      <a:rPr lang="en-US" sz="1600" i="1">
                        <a:solidFill>
                          <a:srgbClr val="000000"/>
                        </a:solidFill>
                        <a:latin typeface="Cambria Math" panose="02040503050406030204" pitchFamily="18" charset="0"/>
                      </a:rPr>
                      <m:t>=</m:t>
                    </m:r>
                    <m:r>
                      <a:rPr lang="en-US" sz="1600" i="1">
                        <a:solidFill>
                          <a:srgbClr val="000000"/>
                        </a:solidFill>
                        <a:latin typeface="Cambria Math" panose="02040503050406030204" pitchFamily="18" charset="0"/>
                        <a:ea typeface="Cambria Math" panose="02040503050406030204" pitchFamily="18" charset="0"/>
                      </a:rPr>
                      <m:t>𝜙</m:t>
                    </m:r>
                    <m:sSub>
                      <m:sSubPr>
                        <m:ctrlPr>
                          <a:rPr lang="en-US" sz="1600" i="1">
                            <a:solidFill>
                              <a:srgbClr val="000000"/>
                            </a:solidFill>
                            <a:latin typeface="Cambria Math" panose="02040503050406030204" pitchFamily="18" charset="0"/>
                          </a:rPr>
                        </m:ctrlPr>
                      </m:sSubPr>
                      <m:e>
                        <m:r>
                          <a:rPr lang="en-US" sz="1600" i="1">
                            <a:solidFill>
                              <a:srgbClr val="000000"/>
                            </a:solidFill>
                            <a:latin typeface="Cambria Math" panose="02040503050406030204" pitchFamily="18" charset="0"/>
                          </a:rPr>
                          <m:t>𝜀</m:t>
                        </m:r>
                      </m:e>
                      <m:sub>
                        <m:r>
                          <a:rPr lang="en-US" sz="1600" i="1">
                            <a:solidFill>
                              <a:srgbClr val="000000"/>
                            </a:solidFill>
                            <a:latin typeface="Cambria Math" panose="02040503050406030204" pitchFamily="18" charset="0"/>
                          </a:rPr>
                          <m:t>𝑦</m:t>
                        </m:r>
                        <m:r>
                          <a:rPr lang="en-US" sz="1600" i="1">
                            <a:solidFill>
                              <a:srgbClr val="000000"/>
                            </a:solidFill>
                            <a:latin typeface="Cambria Math" panose="02040503050406030204" pitchFamily="18" charset="0"/>
                          </a:rPr>
                          <m:t>−1</m:t>
                        </m:r>
                      </m:sub>
                    </m:sSub>
                    <m:r>
                      <a:rPr lang="en-US" sz="1600" i="1">
                        <a:solidFill>
                          <a:srgbClr val="000000"/>
                        </a:solidFill>
                        <a:latin typeface="Cambria Math" panose="02040503050406030204" pitchFamily="18" charset="0"/>
                      </a:rPr>
                      <m:t>+</m:t>
                    </m:r>
                    <m:sSub>
                      <m:sSubPr>
                        <m:ctrlPr>
                          <a:rPr lang="en-US" sz="1600" i="1">
                            <a:solidFill>
                              <a:srgbClr val="000000"/>
                            </a:solidFill>
                            <a:latin typeface="Cambria Math" panose="02040503050406030204" pitchFamily="18" charset="0"/>
                          </a:rPr>
                        </m:ctrlPr>
                      </m:sSubPr>
                      <m:e>
                        <m:r>
                          <a:rPr lang="en-US" sz="1600" i="1">
                            <a:solidFill>
                              <a:srgbClr val="000000"/>
                            </a:solidFill>
                            <a:latin typeface="Cambria Math" panose="02040503050406030204" pitchFamily="18" charset="0"/>
                          </a:rPr>
                          <m:t>𝑎</m:t>
                        </m:r>
                      </m:e>
                      <m:sub>
                        <m:r>
                          <a:rPr lang="en-US" sz="1600" i="1">
                            <a:solidFill>
                              <a:srgbClr val="000000"/>
                            </a:solidFill>
                            <a:latin typeface="Cambria Math" panose="02040503050406030204" pitchFamily="18" charset="0"/>
                          </a:rPr>
                          <m:t>𝑦</m:t>
                        </m:r>
                      </m:sub>
                    </m:sSub>
                    <m:r>
                      <a:rPr lang="en-US" sz="1600" b="0" i="0" smtClean="0">
                        <a:solidFill>
                          <a:srgbClr val="000000"/>
                        </a:solidFill>
                        <a:latin typeface="Cambria Math" panose="02040503050406030204" pitchFamily="18" charset="0"/>
                      </a:rPr>
                      <m:t> </m:t>
                    </m:r>
                  </m:oMath>
                </a14:m>
                <a:r>
                  <a:rPr lang="en-US" sz="1600" dirty="0"/>
                  <a:t>where </a:t>
                </a:r>
                <a14:m>
                  <m:oMath xmlns:m="http://schemas.openxmlformats.org/officeDocument/2006/math">
                    <m:sSub>
                      <m:sSubPr>
                        <m:ctrlPr>
                          <a:rPr lang="en-US" sz="1600" i="1">
                            <a:solidFill>
                              <a:srgbClr val="000000"/>
                            </a:solidFill>
                            <a:latin typeface="Cambria Math" panose="02040503050406030204" pitchFamily="18" charset="0"/>
                          </a:rPr>
                        </m:ctrlPr>
                      </m:sSubPr>
                      <m:e>
                        <m:r>
                          <a:rPr lang="en-US" sz="1600" i="1">
                            <a:solidFill>
                              <a:srgbClr val="000000"/>
                            </a:solidFill>
                            <a:latin typeface="Cambria Math" panose="02040503050406030204" pitchFamily="18" charset="0"/>
                          </a:rPr>
                          <m:t>𝑎</m:t>
                        </m:r>
                      </m:e>
                      <m:sub>
                        <m:r>
                          <a:rPr lang="en-US" sz="1600" i="1">
                            <a:solidFill>
                              <a:srgbClr val="000000"/>
                            </a:solidFill>
                            <a:latin typeface="Cambria Math" panose="02040503050406030204" pitchFamily="18" charset="0"/>
                          </a:rPr>
                          <m:t>𝑦</m:t>
                        </m:r>
                      </m:sub>
                    </m:sSub>
                    <m:r>
                      <a:rPr lang="en-US" sz="1600" i="1">
                        <a:solidFill>
                          <a:srgbClr val="000000"/>
                        </a:solidFill>
                        <a:latin typeface="Cambria Math" panose="02040503050406030204" pitchFamily="18" charset="0"/>
                      </a:rPr>
                      <m:t>~ </m:t>
                    </m:r>
                    <m:r>
                      <m:rPr>
                        <m:sty m:val="p"/>
                      </m:rPr>
                      <a:rPr lang="en-US" sz="1600">
                        <a:solidFill>
                          <a:srgbClr val="000000"/>
                        </a:solidFill>
                        <a:latin typeface="Cambria Math" panose="02040503050406030204" pitchFamily="18" charset="0"/>
                      </a:rPr>
                      <m:t>Norm</m:t>
                    </m:r>
                    <m:r>
                      <a:rPr lang="en-US" sz="1600" i="1">
                        <a:solidFill>
                          <a:srgbClr val="000000"/>
                        </a:solidFill>
                        <a:latin typeface="Cambria Math" panose="02040503050406030204" pitchFamily="18" charset="0"/>
                      </a:rPr>
                      <m:t>(0,</m:t>
                    </m:r>
                    <m:sSub>
                      <m:sSubPr>
                        <m:ctrlPr>
                          <a:rPr lang="en-US" sz="1600" i="1">
                            <a:solidFill>
                              <a:srgbClr val="000000"/>
                            </a:solidFill>
                            <a:latin typeface="Cambria Math" panose="02040503050406030204" pitchFamily="18" charset="0"/>
                          </a:rPr>
                        </m:ctrlPr>
                      </m:sSubPr>
                      <m:e>
                        <m:r>
                          <a:rPr lang="en-US" sz="1600" i="1">
                            <a:solidFill>
                              <a:srgbClr val="000000"/>
                            </a:solidFill>
                            <a:latin typeface="Cambria Math" panose="02040503050406030204" pitchFamily="18" charset="0"/>
                          </a:rPr>
                          <m:t>𝜎</m:t>
                        </m:r>
                      </m:e>
                      <m:sub>
                        <m:r>
                          <a:rPr lang="en-US" sz="1600" i="1">
                            <a:solidFill>
                              <a:srgbClr val="000000"/>
                            </a:solidFill>
                            <a:latin typeface="Cambria Math" panose="02040503050406030204" pitchFamily="18" charset="0"/>
                          </a:rPr>
                          <m:t>𝑎</m:t>
                        </m:r>
                      </m:sub>
                    </m:sSub>
                    <m:r>
                      <a:rPr lang="en-US" sz="1600" i="1">
                        <a:solidFill>
                          <a:srgbClr val="000000"/>
                        </a:solidFill>
                        <a:latin typeface="Cambria Math" panose="02040503050406030204" pitchFamily="18" charset="0"/>
                      </a:rPr>
                      <m:t>)</m:t>
                    </m:r>
                  </m:oMath>
                </a14:m>
                <a:endParaRPr lang="en-US" sz="1600" dirty="0"/>
              </a:p>
            </p:txBody>
          </p:sp>
        </mc:Choice>
        <mc:Fallback xmlns="">
          <p:sp>
            <p:nvSpPr>
              <p:cNvPr id="2" name="Rectangle 1">
                <a:extLst>
                  <a:ext uri="{FF2B5EF4-FFF2-40B4-BE49-F238E27FC236}">
                    <a16:creationId xmlns:a16="http://schemas.microsoft.com/office/drawing/2014/main" id="{F2AD6971-3C2B-4CFE-AB48-149FE70FDFF0}"/>
                  </a:ext>
                </a:extLst>
              </p:cNvPr>
              <p:cNvSpPr>
                <a:spLocks noRot="1" noChangeAspect="1" noMove="1" noResize="1" noEditPoints="1" noAdjustHandles="1" noChangeArrowheads="1" noChangeShapeType="1" noTextEdit="1"/>
              </p:cNvSpPr>
              <p:nvPr/>
            </p:nvSpPr>
            <p:spPr>
              <a:xfrm>
                <a:off x="2743200" y="1458796"/>
                <a:ext cx="4724400" cy="357983"/>
              </a:xfrm>
              <a:prstGeom prst="rect">
                <a:avLst/>
              </a:prstGeom>
              <a:blipFill>
                <a:blip r:embed="rId4"/>
                <a:stretch>
                  <a:fillRect t="-5085" b="-15254"/>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8FCEEAE6-B1E3-40A3-87EF-2DDE432489CB}"/>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816779"/>
            <a:ext cx="8861704" cy="4430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316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2"/>
          <p:cNvSpPr>
            <a:spLocks noGrp="1"/>
          </p:cNvSpPr>
          <p:nvPr>
            <p:ph type="ftr" sz="quarter" idx="11"/>
          </p:nvPr>
        </p:nvSpPr>
        <p:spPr>
          <a:noFill/>
        </p:spPr>
        <p:txBody>
          <a:bodyPr/>
          <a:lstStyle/>
          <a:p>
            <a:r>
              <a:rPr lang="en-US" dirty="0"/>
              <a:t>Theory - Process Error</a:t>
            </a:r>
          </a:p>
        </p:txBody>
      </p:sp>
      <p:sp>
        <p:nvSpPr>
          <p:cNvPr id="91139" name="Slide Number Placeholder 3"/>
          <p:cNvSpPr>
            <a:spLocks noGrp="1"/>
          </p:cNvSpPr>
          <p:nvPr>
            <p:ph type="sldNum" sz="quarter" idx="12"/>
          </p:nvPr>
        </p:nvSpPr>
        <p:spPr>
          <a:noFill/>
        </p:spPr>
        <p:txBody>
          <a:bodyPr/>
          <a:lstStyle/>
          <a:p>
            <a:fld id="{22756AC3-411D-4427-AC49-FB379D9A99B8}" type="slidenum">
              <a:rPr lang="en-US" smtClean="0"/>
              <a:pPr/>
              <a:t>31</a:t>
            </a:fld>
            <a:endParaRPr lang="en-US"/>
          </a:p>
        </p:txBody>
      </p:sp>
      <p:sp>
        <p:nvSpPr>
          <p:cNvPr id="91144" name="Text Box 19"/>
          <p:cNvSpPr txBox="1">
            <a:spLocks noChangeArrowheads="1"/>
          </p:cNvSpPr>
          <p:nvPr/>
        </p:nvSpPr>
        <p:spPr bwMode="auto">
          <a:xfrm>
            <a:off x="990600" y="1454944"/>
            <a:ext cx="4540025" cy="3477875"/>
          </a:xfrm>
          <a:prstGeom prst="rect">
            <a:avLst/>
          </a:prstGeom>
          <a:noFill/>
          <a:ln w="9525">
            <a:noFill/>
            <a:miter lim="800000"/>
            <a:headEnd/>
            <a:tailEnd/>
          </a:ln>
        </p:spPr>
        <p:txBody>
          <a:bodyPr wrap="none">
            <a:spAutoFit/>
          </a:bodyPr>
          <a:lstStyle/>
          <a:p>
            <a:pPr marL="342900" indent="-342900">
              <a:buFont typeface="Arial" panose="020B0604020202020204" pitchFamily="34" charset="0"/>
              <a:buChar char="•"/>
            </a:pPr>
            <a:r>
              <a:rPr lang="en-US" sz="2000" dirty="0"/>
              <a:t>Competition</a:t>
            </a:r>
          </a:p>
          <a:p>
            <a:pPr marL="800100" lvl="1" indent="-342900">
              <a:buFont typeface="Arial" panose="020B0604020202020204" pitchFamily="34" charset="0"/>
              <a:buChar char="•"/>
            </a:pPr>
            <a:r>
              <a:rPr lang="en-US" sz="2000" dirty="0"/>
              <a:t>Within species</a:t>
            </a:r>
          </a:p>
          <a:p>
            <a:pPr marL="800100" lvl="1" indent="-342900">
              <a:buFont typeface="Arial" panose="020B0604020202020204" pitchFamily="34" charset="0"/>
              <a:buChar char="•"/>
            </a:pPr>
            <a:r>
              <a:rPr lang="en-US" sz="2000" dirty="0"/>
              <a:t>Between species</a:t>
            </a:r>
          </a:p>
          <a:p>
            <a:pPr marL="342900" indent="-342900">
              <a:buFont typeface="Arial" panose="020B0604020202020204" pitchFamily="34" charset="0"/>
              <a:buChar char="•"/>
            </a:pPr>
            <a:r>
              <a:rPr lang="en-US" sz="2000" dirty="0"/>
              <a:t>Environment</a:t>
            </a:r>
          </a:p>
          <a:p>
            <a:pPr marL="800100" lvl="1" indent="-342900">
              <a:buFont typeface="Arial" panose="020B0604020202020204" pitchFamily="34" charset="0"/>
              <a:buChar char="•"/>
            </a:pPr>
            <a:r>
              <a:rPr lang="en-US" sz="2000" dirty="0"/>
              <a:t>Episodic: floods, droughts, freezes</a:t>
            </a:r>
          </a:p>
          <a:p>
            <a:pPr marL="800100" lvl="1" indent="-342900">
              <a:buFont typeface="Arial" panose="020B0604020202020204" pitchFamily="34" charset="0"/>
              <a:buChar char="•"/>
            </a:pPr>
            <a:r>
              <a:rPr lang="en-US" sz="2000" dirty="0"/>
              <a:t>Continuous: Temperature</a:t>
            </a:r>
          </a:p>
          <a:p>
            <a:pPr marL="342900" indent="-342900">
              <a:buFont typeface="Arial" panose="020B0604020202020204" pitchFamily="34" charset="0"/>
              <a:buChar char="•"/>
            </a:pPr>
            <a:r>
              <a:rPr lang="en-US" sz="2000" dirty="0"/>
              <a:t>Escapement quality</a:t>
            </a:r>
          </a:p>
          <a:p>
            <a:pPr marL="800100" lvl="1" indent="-342900">
              <a:buFont typeface="Arial" panose="020B0604020202020204" pitchFamily="34" charset="0"/>
              <a:buChar char="•"/>
            </a:pPr>
            <a:r>
              <a:rPr lang="en-US" sz="2000" dirty="0"/>
              <a:t>Fraction females</a:t>
            </a:r>
          </a:p>
          <a:p>
            <a:pPr marL="800100" lvl="1" indent="-342900">
              <a:buFont typeface="Arial" panose="020B0604020202020204" pitchFamily="34" charset="0"/>
              <a:buChar char="•"/>
            </a:pPr>
            <a:r>
              <a:rPr lang="en-US" sz="2000" dirty="0"/>
              <a:t>Fecundity per unit size</a:t>
            </a:r>
          </a:p>
          <a:p>
            <a:pPr marL="800100" lvl="1" indent="-342900">
              <a:buFont typeface="Arial" panose="020B0604020202020204" pitchFamily="34" charset="0"/>
              <a:buChar char="•"/>
            </a:pPr>
            <a:r>
              <a:rPr lang="en-US" sz="2000" dirty="0"/>
              <a:t>Size composition (growth)</a:t>
            </a:r>
          </a:p>
          <a:p>
            <a:pPr marL="800100" lvl="1" indent="-342900">
              <a:buFont typeface="Arial" panose="020B0604020202020204" pitchFamily="34" charset="0"/>
              <a:buChar char="•"/>
            </a:pPr>
            <a:r>
              <a:rPr lang="en-US" sz="2000" dirty="0"/>
              <a:t>Age composition (maturation)</a:t>
            </a:r>
          </a:p>
        </p:txBody>
      </p:sp>
      <p:sp>
        <p:nvSpPr>
          <p:cNvPr id="8218" name="Text Box 26"/>
          <p:cNvSpPr txBox="1">
            <a:spLocks noChangeArrowheads="1"/>
          </p:cNvSpPr>
          <p:nvPr/>
        </p:nvSpPr>
        <p:spPr bwMode="auto">
          <a:xfrm>
            <a:off x="914400" y="650875"/>
            <a:ext cx="5437001" cy="461665"/>
          </a:xfrm>
          <a:prstGeom prst="rect">
            <a:avLst/>
          </a:prstGeom>
          <a:noFill/>
          <a:ln w="9525">
            <a:noFill/>
            <a:miter lim="800000"/>
            <a:headEnd/>
            <a:tailEnd/>
          </a:ln>
          <a:effectLst/>
        </p:spPr>
        <p:txBody>
          <a:bodyPr wrap="none">
            <a:spAutoFit/>
          </a:bodyPr>
          <a:lstStyle/>
          <a:p>
            <a:r>
              <a:rPr lang="en-US" b="1" dirty="0"/>
              <a:t>Process Error: Biological Interpretation</a:t>
            </a:r>
          </a:p>
        </p:txBody>
      </p:sp>
      <p:sp>
        <p:nvSpPr>
          <p:cNvPr id="91152" name="Line 27"/>
          <p:cNvSpPr>
            <a:spLocks noChangeShapeType="1"/>
          </p:cNvSpPr>
          <p:nvPr/>
        </p:nvSpPr>
        <p:spPr bwMode="auto">
          <a:xfrm>
            <a:off x="990600" y="1447800"/>
            <a:ext cx="7162800" cy="0"/>
          </a:xfrm>
          <a:prstGeom prst="line">
            <a:avLst/>
          </a:prstGeom>
          <a:noFill/>
          <a:ln w="9525">
            <a:solidFill>
              <a:schemeClr val="tx1"/>
            </a:solidFill>
            <a:round/>
            <a:headEnd/>
            <a:tailEnd/>
          </a:ln>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283C2A82-EC40-49A3-A3EB-6C3965A8BFB9}"/>
              </a:ext>
            </a:extLst>
          </p:cNvPr>
          <p:cNvPicPr>
            <a:picLocks noChangeAspect="1"/>
          </p:cNvPicPr>
          <p:nvPr/>
        </p:nvPicPr>
        <p:blipFill>
          <a:blip r:embed="rId3"/>
          <a:stretch>
            <a:fillRect/>
          </a:stretch>
        </p:blipFill>
        <p:spPr>
          <a:xfrm>
            <a:off x="5894342" y="3056445"/>
            <a:ext cx="3233892" cy="3233892"/>
          </a:xfrm>
          <a:prstGeom prst="rect">
            <a:avLst/>
          </a:prstGeom>
        </p:spPr>
      </p:pic>
      <p:pic>
        <p:nvPicPr>
          <p:cNvPr id="22" name="Picture 21">
            <a:extLst>
              <a:ext uri="{FF2B5EF4-FFF2-40B4-BE49-F238E27FC236}">
                <a16:creationId xmlns:a16="http://schemas.microsoft.com/office/drawing/2014/main" id="{7BF7AF23-DFBA-4B97-9574-C2522101F850}"/>
              </a:ext>
            </a:extLst>
          </p:cNvPr>
          <p:cNvPicPr>
            <a:picLocks noChangeAspect="1"/>
          </p:cNvPicPr>
          <p:nvPr/>
        </p:nvPicPr>
        <p:blipFill>
          <a:blip r:embed="rId4"/>
          <a:stretch>
            <a:fillRect/>
          </a:stretch>
        </p:blipFill>
        <p:spPr>
          <a:xfrm>
            <a:off x="0" y="1481873"/>
            <a:ext cx="5938647" cy="3928328"/>
          </a:xfrm>
          <a:prstGeom prst="rect">
            <a:avLst/>
          </a:prstGeom>
        </p:spPr>
      </p:pic>
      <p:sp>
        <p:nvSpPr>
          <p:cNvPr id="91138" name="Footer Placeholder 2"/>
          <p:cNvSpPr>
            <a:spLocks noGrp="1"/>
          </p:cNvSpPr>
          <p:nvPr>
            <p:ph type="ftr" sz="quarter" idx="11"/>
          </p:nvPr>
        </p:nvSpPr>
        <p:spPr>
          <a:noFill/>
        </p:spPr>
        <p:txBody>
          <a:bodyPr/>
          <a:lstStyle/>
          <a:p>
            <a:r>
              <a:rPr lang="en-US"/>
              <a:t>Theory - Process Error</a:t>
            </a:r>
          </a:p>
        </p:txBody>
      </p:sp>
      <p:sp>
        <p:nvSpPr>
          <p:cNvPr id="91139" name="Slide Number Placeholder 3"/>
          <p:cNvSpPr>
            <a:spLocks noGrp="1"/>
          </p:cNvSpPr>
          <p:nvPr>
            <p:ph type="sldNum" sz="quarter" idx="12"/>
          </p:nvPr>
        </p:nvSpPr>
        <p:spPr>
          <a:noFill/>
        </p:spPr>
        <p:txBody>
          <a:bodyPr/>
          <a:lstStyle/>
          <a:p>
            <a:fld id="{22756AC3-411D-4427-AC49-FB379D9A99B8}" type="slidenum">
              <a:rPr lang="en-US" smtClean="0"/>
              <a:pPr/>
              <a:t>32</a:t>
            </a:fld>
            <a:endParaRPr lang="en-US" dirty="0"/>
          </a:p>
        </p:txBody>
      </p:sp>
      <p:sp>
        <p:nvSpPr>
          <p:cNvPr id="8218" name="Text Box 26"/>
          <p:cNvSpPr txBox="1">
            <a:spLocks noChangeArrowheads="1"/>
          </p:cNvSpPr>
          <p:nvPr/>
        </p:nvSpPr>
        <p:spPr bwMode="auto">
          <a:xfrm>
            <a:off x="914400" y="650875"/>
            <a:ext cx="5739905" cy="830997"/>
          </a:xfrm>
          <a:prstGeom prst="rect">
            <a:avLst/>
          </a:prstGeom>
          <a:noFill/>
          <a:ln w="9525">
            <a:noFill/>
            <a:miter lim="800000"/>
            <a:headEnd/>
            <a:tailEnd/>
          </a:ln>
          <a:effectLst/>
        </p:spPr>
        <p:txBody>
          <a:bodyPr wrap="none">
            <a:spAutoFit/>
          </a:bodyPr>
          <a:lstStyle/>
          <a:p>
            <a:r>
              <a:rPr lang="en-US" b="1" dirty="0"/>
              <a:t>Residuals help us understand productivity</a:t>
            </a:r>
          </a:p>
          <a:p>
            <a:endParaRPr lang="en-US" b="1" dirty="0"/>
          </a:p>
        </p:txBody>
      </p:sp>
      <p:sp>
        <p:nvSpPr>
          <p:cNvPr id="91152" name="Line 27"/>
          <p:cNvSpPr>
            <a:spLocks noChangeShapeType="1"/>
          </p:cNvSpPr>
          <p:nvPr/>
        </p:nvSpPr>
        <p:spPr bwMode="auto">
          <a:xfrm>
            <a:off x="990600" y="1447800"/>
            <a:ext cx="7162800" cy="0"/>
          </a:xfrm>
          <a:prstGeom prst="line">
            <a:avLst/>
          </a:prstGeom>
          <a:noFill/>
          <a:ln w="9525">
            <a:solidFill>
              <a:schemeClr val="tx1"/>
            </a:solidFill>
            <a:round/>
            <a:headEnd/>
            <a:tailEnd/>
          </a:ln>
        </p:spPr>
        <p:txBody>
          <a:bodyPr/>
          <a:lstStyle/>
          <a:p>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A476CFD-8C3E-42C9-B1A0-BAFA9AC54AF8}"/>
                  </a:ext>
                </a:extLst>
              </p:cNvPr>
              <p:cNvSpPr txBox="1"/>
              <p:nvPr/>
            </p:nvSpPr>
            <p:spPr>
              <a:xfrm>
                <a:off x="6065520" y="2151692"/>
                <a:ext cx="2971800" cy="552972"/>
              </a:xfrm>
              <a:prstGeom prst="rect">
                <a:avLst/>
              </a:prstGeom>
              <a:solidFill>
                <a:schemeClr val="bg1"/>
              </a:solidFill>
            </p:spPr>
            <p:txBody>
              <a:bodyPr wrap="square" rtlCol="0">
                <a:spAutoFit/>
              </a:bodyPr>
              <a:lstStyle/>
              <a:p>
                <a14:m>
                  <m:oMath xmlns:m="http://schemas.openxmlformats.org/officeDocument/2006/math">
                    <m:func>
                      <m:funcPr>
                        <m:ctrlPr>
                          <a:rPr lang="en-US" sz="2000" i="1" smtClean="0">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l</m:t>
                        </m:r>
                        <m:r>
                          <m:rPr>
                            <m:sty m:val="p"/>
                          </m:rPr>
                          <a:rPr lang="en-US" sz="2000" b="0" i="0" smtClean="0">
                            <a:latin typeface="Cambria Math" panose="02040503050406030204" pitchFamily="18" charset="0"/>
                            <a:ea typeface="Cambria Math" panose="02040503050406030204" pitchFamily="18" charset="0"/>
                          </a:rPr>
                          <m:t>n</m:t>
                        </m:r>
                      </m:fName>
                      <m:e>
                        <m:d>
                          <m:dPr>
                            <m:ctrlPr>
                              <a:rPr lang="en-US" sz="2000" i="1">
                                <a:latin typeface="Cambria Math" panose="02040503050406030204" pitchFamily="18" charset="0"/>
                                <a:ea typeface="Cambria Math" panose="02040503050406030204" pitchFamily="18" charset="0"/>
                              </a:rPr>
                            </m:ctrlPr>
                          </m:dPr>
                          <m:e>
                            <m:r>
                              <a:rPr lang="en-US" sz="2000" i="1" smtClean="0">
                                <a:latin typeface="Cambria Math" panose="02040503050406030204" pitchFamily="18" charset="0"/>
                                <a:ea typeface="Cambria Math" panose="02040503050406030204" pitchFamily="18" charset="0"/>
                              </a:rPr>
                              <m:t>𝛼</m:t>
                            </m:r>
                          </m:e>
                        </m:d>
                      </m:e>
                    </m:func>
                    <m:r>
                      <a:rPr lang="en-US" sz="2000" b="0" i="0" smtClean="0">
                        <a:latin typeface="Cambria Math" panose="02040503050406030204" pitchFamily="18" charset="0"/>
                        <a:ea typeface="Cambria Math" panose="02040503050406030204" pitchFamily="18" charset="0"/>
                      </a:rPr>
                      <m:t>−</m:t>
                    </m:r>
                    <m:r>
                      <m:rPr>
                        <m:sty m:val="p"/>
                      </m:rPr>
                      <a:rPr lang="el-GR" sz="2000" b="0" i="1" smtClean="0">
                        <a:latin typeface="Cambria Math" panose="02040503050406030204" pitchFamily="18" charset="0"/>
                        <a:ea typeface="Cambria Math" panose="02040503050406030204" pitchFamily="18" charset="0"/>
                      </a:rPr>
                      <m:t>β</m:t>
                    </m:r>
                    <m:r>
                      <a:rPr lang="en-US" sz="2000" b="0" i="1" smtClean="0">
                        <a:latin typeface="Cambria Math" panose="02040503050406030204" pitchFamily="18" charset="0"/>
                        <a:ea typeface="Cambria Math" panose="02040503050406030204" pitchFamily="18" charset="0"/>
                      </a:rPr>
                      <m:t>𝑆</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𝜀</m:t>
                        </m:r>
                      </m:e>
                      <m:sub>
                        <m:r>
                          <a:rPr lang="en-US" sz="2000" b="0" i="1" smtClean="0">
                            <a:latin typeface="Cambria Math" panose="02040503050406030204" pitchFamily="18" charset="0"/>
                            <a:ea typeface="Cambria Math" panose="02040503050406030204" pitchFamily="18" charset="0"/>
                          </a:rPr>
                          <m:t>𝑡</m:t>
                        </m:r>
                      </m:sub>
                    </m:sSub>
                  </m:oMath>
                </a14:m>
                <a:r>
                  <a:rPr lang="en-US" sz="2000" dirty="0">
                    <a:ea typeface="Cambria Math" panose="02040503050406030204" pitchFamily="18" charset="0"/>
                  </a:rPr>
                  <a:t> </a:t>
                </a:r>
                <a14:m>
                  <m:oMath xmlns:m="http://schemas.openxmlformats.org/officeDocument/2006/math">
                    <m:r>
                      <a:rPr lang="en-US" sz="2000" b="0" i="0" smtClean="0">
                        <a:latin typeface="Cambria Math" panose="02040503050406030204" pitchFamily="18" charset="0"/>
                        <a:ea typeface="Cambria Math" panose="02040503050406030204" pitchFamily="18" charset="0"/>
                      </a:rPr>
                      <m:t>=</m:t>
                    </m:r>
                    <m:r>
                      <m:rPr>
                        <m:sty m:val="p"/>
                      </m:rPr>
                      <a:rPr lang="en-US" sz="2000">
                        <a:latin typeface="Cambria Math" panose="02040503050406030204" pitchFamily="18" charset="0"/>
                        <a:ea typeface="Cambria Math" panose="02040503050406030204" pitchFamily="18" charset="0"/>
                      </a:rPr>
                      <m:t>l</m:t>
                    </m:r>
                    <m:r>
                      <m:rPr>
                        <m:sty m:val="p"/>
                      </m:rPr>
                      <a:rPr lang="en-US" sz="2000" b="0" i="0" smtClean="0">
                        <a:latin typeface="Cambria Math" panose="02040503050406030204" pitchFamily="18" charset="0"/>
                        <a:ea typeface="Cambria Math" panose="02040503050406030204" pitchFamily="18" charset="0"/>
                      </a:rPr>
                      <m:t>n</m:t>
                    </m:r>
                    <m:d>
                      <m:dPr>
                        <m:ctrlPr>
                          <a:rPr lang="en-US" sz="2000" i="1">
                            <a:latin typeface="Cambria Math" panose="02040503050406030204" pitchFamily="18" charset="0"/>
                            <a:ea typeface="Cambria Math" panose="02040503050406030204" pitchFamily="18" charset="0"/>
                          </a:rPr>
                        </m:ctrlPr>
                      </m:dPr>
                      <m:e>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𝑅</m:t>
                            </m:r>
                          </m:num>
                          <m:den>
                            <m:r>
                              <a:rPr lang="en-US" sz="2000" i="1">
                                <a:latin typeface="Cambria Math" panose="02040503050406030204" pitchFamily="18" charset="0"/>
                                <a:ea typeface="Cambria Math" panose="02040503050406030204" pitchFamily="18" charset="0"/>
                              </a:rPr>
                              <m:t>𝑆</m:t>
                            </m:r>
                          </m:den>
                        </m:f>
                      </m:e>
                    </m:d>
                  </m:oMath>
                </a14:m>
                <a:endParaRPr lang="en-US" sz="2000" dirty="0">
                  <a:latin typeface="Cambria Math" panose="02040503050406030204" pitchFamily="18" charset="0"/>
                  <a:ea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1A476CFD-8C3E-42C9-B1A0-BAFA9AC54AF8}"/>
                  </a:ext>
                </a:extLst>
              </p:cNvPr>
              <p:cNvSpPr txBox="1">
                <a:spLocks noRot="1" noChangeAspect="1" noMove="1" noResize="1" noEditPoints="1" noAdjustHandles="1" noChangeArrowheads="1" noChangeShapeType="1" noTextEdit="1"/>
              </p:cNvSpPr>
              <p:nvPr/>
            </p:nvSpPr>
            <p:spPr>
              <a:xfrm>
                <a:off x="6065520" y="2151692"/>
                <a:ext cx="2971800" cy="552972"/>
              </a:xfrm>
              <a:prstGeom prst="rect">
                <a:avLst/>
              </a:prstGeom>
              <a:blipFill>
                <a:blip r:embed="rId5"/>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E3A22977-A1FC-4F81-AEBC-2B053C9D6678}"/>
              </a:ext>
            </a:extLst>
          </p:cNvPr>
          <p:cNvCxnSpPr>
            <a:cxnSpLocks/>
          </p:cNvCxnSpPr>
          <p:nvPr/>
        </p:nvCxnSpPr>
        <p:spPr>
          <a:xfrm flipH="1">
            <a:off x="5638800" y="2441398"/>
            <a:ext cx="476250" cy="1811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B473589-777F-48DA-A0E4-53DA30FE412A}"/>
              </a:ext>
            </a:extLst>
          </p:cNvPr>
          <p:cNvCxnSpPr>
            <a:cxnSpLocks/>
          </p:cNvCxnSpPr>
          <p:nvPr/>
        </p:nvCxnSpPr>
        <p:spPr>
          <a:xfrm flipH="1">
            <a:off x="5638800" y="2630578"/>
            <a:ext cx="1485900" cy="7638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30C7D14C-75E1-49C0-900E-E60E854C5477}"/>
              </a:ext>
            </a:extLst>
          </p:cNvPr>
          <p:cNvCxnSpPr>
            <a:cxnSpLocks/>
          </p:cNvCxnSpPr>
          <p:nvPr/>
        </p:nvCxnSpPr>
        <p:spPr>
          <a:xfrm rot="10800000">
            <a:off x="5638800" y="1707760"/>
            <a:ext cx="2971800" cy="472246"/>
          </a:xfrm>
          <a:prstGeom prst="bentConnector3">
            <a:avLst>
              <a:gd name="adj1" fmla="val 13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7F1C8706-402A-44A9-819C-7B189C621E8F}"/>
              </a:ext>
            </a:extLst>
          </p:cNvPr>
          <p:cNvCxnSpPr>
            <a:cxnSpLocks/>
          </p:cNvCxnSpPr>
          <p:nvPr/>
        </p:nvCxnSpPr>
        <p:spPr>
          <a:xfrm rot="10800000">
            <a:off x="4676840" y="1925805"/>
            <a:ext cx="3019360" cy="352992"/>
          </a:xfrm>
          <a:prstGeom prst="bentConnector3">
            <a:avLst>
              <a:gd name="adj1" fmla="val 13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989EE47-FD34-4C1A-8B15-E48191DACD95}"/>
              </a:ext>
            </a:extLst>
          </p:cNvPr>
          <p:cNvCxnSpPr/>
          <p:nvPr/>
        </p:nvCxnSpPr>
        <p:spPr>
          <a:xfrm flipV="1">
            <a:off x="3276600" y="3581400"/>
            <a:ext cx="0" cy="9906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0F500A82-598C-4413-9734-7656B70C10DD}"/>
              </a:ext>
            </a:extLst>
          </p:cNvPr>
          <p:cNvSpPr/>
          <p:nvPr/>
        </p:nvSpPr>
        <p:spPr>
          <a:xfrm>
            <a:off x="6654305" y="4953000"/>
            <a:ext cx="279895"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D339387D-A364-4CD8-A8D4-F61C51BD72D1}"/>
              </a:ext>
            </a:extLst>
          </p:cNvPr>
          <p:cNvCxnSpPr/>
          <p:nvPr/>
        </p:nvCxnSpPr>
        <p:spPr>
          <a:xfrm flipV="1">
            <a:off x="4267200" y="4648200"/>
            <a:ext cx="0" cy="99060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9C4C490-5719-44F1-802A-1122C88D5BD1}"/>
              </a:ext>
            </a:extLst>
          </p:cNvPr>
          <p:cNvSpPr/>
          <p:nvPr/>
        </p:nvSpPr>
        <p:spPr>
          <a:xfrm>
            <a:off x="8610600" y="3962400"/>
            <a:ext cx="279895" cy="304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2845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2"/>
          <p:cNvSpPr>
            <a:spLocks noGrp="1"/>
          </p:cNvSpPr>
          <p:nvPr>
            <p:ph type="ftr" sz="quarter" idx="11"/>
          </p:nvPr>
        </p:nvSpPr>
        <p:spPr>
          <a:noFill/>
        </p:spPr>
        <p:txBody>
          <a:bodyPr/>
          <a:lstStyle/>
          <a:p>
            <a:r>
              <a:rPr lang="en-US"/>
              <a:t>Theory - Process Error</a:t>
            </a:r>
          </a:p>
        </p:txBody>
      </p:sp>
      <p:sp>
        <p:nvSpPr>
          <p:cNvPr id="91139" name="Slide Number Placeholder 3"/>
          <p:cNvSpPr>
            <a:spLocks noGrp="1"/>
          </p:cNvSpPr>
          <p:nvPr>
            <p:ph type="sldNum" sz="quarter" idx="12"/>
          </p:nvPr>
        </p:nvSpPr>
        <p:spPr>
          <a:noFill/>
        </p:spPr>
        <p:txBody>
          <a:bodyPr/>
          <a:lstStyle/>
          <a:p>
            <a:fld id="{22756AC3-411D-4427-AC49-FB379D9A99B8}" type="slidenum">
              <a:rPr lang="en-US" smtClean="0"/>
              <a:pPr/>
              <a:t>33</a:t>
            </a:fld>
            <a:endParaRPr lang="en-US" dirty="0"/>
          </a:p>
        </p:txBody>
      </p:sp>
      <p:sp>
        <p:nvSpPr>
          <p:cNvPr id="8218" name="Text Box 26"/>
          <p:cNvSpPr txBox="1">
            <a:spLocks noChangeArrowheads="1"/>
          </p:cNvSpPr>
          <p:nvPr/>
        </p:nvSpPr>
        <p:spPr bwMode="auto">
          <a:xfrm>
            <a:off x="914400" y="650875"/>
            <a:ext cx="5682325" cy="830997"/>
          </a:xfrm>
          <a:prstGeom prst="rect">
            <a:avLst/>
          </a:prstGeom>
          <a:noFill/>
          <a:ln w="9525">
            <a:noFill/>
            <a:miter lim="800000"/>
            <a:headEnd/>
            <a:tailEnd/>
          </a:ln>
          <a:effectLst/>
        </p:spPr>
        <p:txBody>
          <a:bodyPr wrap="none">
            <a:spAutoFit/>
          </a:bodyPr>
          <a:lstStyle/>
          <a:p>
            <a:r>
              <a:rPr lang="en-US" b="1" dirty="0"/>
              <a:t>Process Error: Time-varying Productivity</a:t>
            </a:r>
          </a:p>
          <a:p>
            <a:endParaRPr lang="en-US" b="1" dirty="0"/>
          </a:p>
        </p:txBody>
      </p:sp>
      <p:sp>
        <p:nvSpPr>
          <p:cNvPr id="91152" name="Line 27"/>
          <p:cNvSpPr>
            <a:spLocks noChangeShapeType="1"/>
          </p:cNvSpPr>
          <p:nvPr/>
        </p:nvSpPr>
        <p:spPr bwMode="auto">
          <a:xfrm>
            <a:off x="990600" y="1447800"/>
            <a:ext cx="7162800" cy="0"/>
          </a:xfrm>
          <a:prstGeom prst="line">
            <a:avLst/>
          </a:prstGeom>
          <a:noFill/>
          <a:ln w="9525">
            <a:solidFill>
              <a:schemeClr val="tx1"/>
            </a:solidFill>
            <a:round/>
            <a:headEnd/>
            <a:tailEnd/>
          </a:ln>
        </p:spPr>
        <p:txBody>
          <a:bodyPr/>
          <a:lstStyle/>
          <a:p>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B7FD598-26BC-4B8E-A82D-B23EE9C5D1DC}"/>
                  </a:ext>
                </a:extLst>
              </p:cNvPr>
              <p:cNvSpPr txBox="1"/>
              <p:nvPr/>
            </p:nvSpPr>
            <p:spPr>
              <a:xfrm>
                <a:off x="6172200" y="2186904"/>
                <a:ext cx="2971800" cy="552972"/>
              </a:xfrm>
              <a:prstGeom prst="rect">
                <a:avLst/>
              </a:prstGeom>
              <a:solidFill>
                <a:schemeClr val="bg1"/>
              </a:solidFill>
            </p:spPr>
            <p:txBody>
              <a:bodyPr wrap="square" rtlCol="0">
                <a:spAutoFit/>
              </a:bodyPr>
              <a:lstStyle/>
              <a:p>
                <a14:m>
                  <m:oMath xmlns:m="http://schemas.openxmlformats.org/officeDocument/2006/math">
                    <m:func>
                      <m:funcPr>
                        <m:ctrlPr>
                          <a:rPr lang="en-US" sz="2000" i="1" smtClean="0">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l</m:t>
                        </m:r>
                        <m:r>
                          <m:rPr>
                            <m:sty m:val="p"/>
                          </m:rPr>
                          <a:rPr lang="en-US" sz="2000" b="0" i="0" smtClean="0">
                            <a:latin typeface="Cambria Math" panose="02040503050406030204" pitchFamily="18" charset="0"/>
                            <a:ea typeface="Cambria Math" panose="02040503050406030204" pitchFamily="18" charset="0"/>
                          </a:rPr>
                          <m:t>n</m:t>
                        </m:r>
                      </m:fName>
                      <m:e>
                        <m:d>
                          <m:dPr>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𝛼</m:t>
                                </m:r>
                              </m:e>
                              <m:sub>
                                <m:r>
                                  <a:rPr lang="en-US" sz="2000" i="1">
                                    <a:latin typeface="Cambria Math" panose="02040503050406030204" pitchFamily="18" charset="0"/>
                                    <a:ea typeface="Cambria Math" panose="02040503050406030204" pitchFamily="18" charset="0"/>
                                  </a:rPr>
                                  <m:t>𝑡</m:t>
                                </m:r>
                              </m:sub>
                            </m:sSub>
                          </m:e>
                        </m:d>
                      </m:e>
                    </m:func>
                    <m:r>
                      <a:rPr lang="en-US" sz="2000" b="0" i="0" smtClean="0">
                        <a:latin typeface="Cambria Math" panose="02040503050406030204" pitchFamily="18" charset="0"/>
                        <a:ea typeface="Cambria Math" panose="02040503050406030204" pitchFamily="18" charset="0"/>
                      </a:rPr>
                      <m:t>−</m:t>
                    </m:r>
                    <m:r>
                      <m:rPr>
                        <m:sty m:val="p"/>
                      </m:rPr>
                      <a:rPr lang="el-GR" sz="2000" b="0" i="1" smtClean="0">
                        <a:latin typeface="Cambria Math" panose="02040503050406030204" pitchFamily="18" charset="0"/>
                        <a:ea typeface="Cambria Math" panose="02040503050406030204" pitchFamily="18" charset="0"/>
                      </a:rPr>
                      <m:t>β</m:t>
                    </m:r>
                    <m:r>
                      <a:rPr lang="en-US" sz="2000" b="0" i="1" smtClean="0">
                        <a:latin typeface="Cambria Math" panose="02040503050406030204" pitchFamily="18" charset="0"/>
                        <a:ea typeface="Cambria Math" panose="02040503050406030204" pitchFamily="18" charset="0"/>
                      </a:rPr>
                      <m:t>𝑆</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𝜀</m:t>
                        </m:r>
                      </m:e>
                      <m:sub>
                        <m:r>
                          <a:rPr lang="en-US" sz="2000" b="0" i="1" smtClean="0">
                            <a:latin typeface="Cambria Math" panose="02040503050406030204" pitchFamily="18" charset="0"/>
                            <a:ea typeface="Cambria Math" panose="02040503050406030204" pitchFamily="18" charset="0"/>
                          </a:rPr>
                          <m:t>𝑡</m:t>
                        </m:r>
                      </m:sub>
                    </m:sSub>
                  </m:oMath>
                </a14:m>
                <a:r>
                  <a:rPr lang="en-US" sz="2000" dirty="0">
                    <a:ea typeface="Cambria Math" panose="02040503050406030204" pitchFamily="18" charset="0"/>
                  </a:rPr>
                  <a:t> </a:t>
                </a:r>
                <a14:m>
                  <m:oMath xmlns:m="http://schemas.openxmlformats.org/officeDocument/2006/math">
                    <m:r>
                      <a:rPr lang="en-US" sz="2000" b="0" i="0" smtClean="0">
                        <a:latin typeface="Cambria Math" panose="02040503050406030204" pitchFamily="18" charset="0"/>
                        <a:ea typeface="Cambria Math" panose="02040503050406030204" pitchFamily="18" charset="0"/>
                      </a:rPr>
                      <m:t>=</m:t>
                    </m:r>
                    <m:r>
                      <m:rPr>
                        <m:sty m:val="p"/>
                      </m:rPr>
                      <a:rPr lang="en-US" sz="2000">
                        <a:latin typeface="Cambria Math" panose="02040503050406030204" pitchFamily="18" charset="0"/>
                        <a:ea typeface="Cambria Math" panose="02040503050406030204" pitchFamily="18" charset="0"/>
                      </a:rPr>
                      <m:t>l</m:t>
                    </m:r>
                    <m:r>
                      <m:rPr>
                        <m:sty m:val="p"/>
                      </m:rPr>
                      <a:rPr lang="en-US" sz="2000" b="0" i="0" smtClean="0">
                        <a:latin typeface="Cambria Math" panose="02040503050406030204" pitchFamily="18" charset="0"/>
                        <a:ea typeface="Cambria Math" panose="02040503050406030204" pitchFamily="18" charset="0"/>
                      </a:rPr>
                      <m:t>n</m:t>
                    </m:r>
                    <m:d>
                      <m:dPr>
                        <m:ctrlPr>
                          <a:rPr lang="en-US" sz="2000" i="1">
                            <a:latin typeface="Cambria Math" panose="02040503050406030204" pitchFamily="18" charset="0"/>
                            <a:ea typeface="Cambria Math" panose="02040503050406030204" pitchFamily="18" charset="0"/>
                          </a:rPr>
                        </m:ctrlPr>
                      </m:dPr>
                      <m:e>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𝑅</m:t>
                            </m:r>
                          </m:num>
                          <m:den>
                            <m:r>
                              <a:rPr lang="en-US" sz="2000" i="1">
                                <a:latin typeface="Cambria Math" panose="02040503050406030204" pitchFamily="18" charset="0"/>
                                <a:ea typeface="Cambria Math" panose="02040503050406030204" pitchFamily="18" charset="0"/>
                              </a:rPr>
                              <m:t>𝑆</m:t>
                            </m:r>
                          </m:den>
                        </m:f>
                      </m:e>
                    </m:d>
                  </m:oMath>
                </a14:m>
                <a:endParaRPr lang="en-US" sz="2000" dirty="0">
                  <a:latin typeface="Cambria Math" panose="02040503050406030204" pitchFamily="18" charset="0"/>
                  <a:ea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AB7FD598-26BC-4B8E-A82D-B23EE9C5D1DC}"/>
                  </a:ext>
                </a:extLst>
              </p:cNvPr>
              <p:cNvSpPr txBox="1">
                <a:spLocks noRot="1" noChangeAspect="1" noMove="1" noResize="1" noEditPoints="1" noAdjustHandles="1" noChangeArrowheads="1" noChangeShapeType="1" noTextEdit="1"/>
              </p:cNvSpPr>
              <p:nvPr/>
            </p:nvSpPr>
            <p:spPr>
              <a:xfrm>
                <a:off x="6172200" y="2186904"/>
                <a:ext cx="2971800" cy="552972"/>
              </a:xfrm>
              <a:prstGeom prst="rect">
                <a:avLst/>
              </a:prstGeom>
              <a:blipFill>
                <a:blip r:embed="rId3"/>
                <a:stretch>
                  <a:fillRect/>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CE60552E-6AA9-4C1F-B93D-A03DAB067432}"/>
              </a:ext>
            </a:extLst>
          </p:cNvPr>
          <p:cNvSpPr/>
          <p:nvPr/>
        </p:nvSpPr>
        <p:spPr>
          <a:xfrm>
            <a:off x="6172200" y="4730293"/>
            <a:ext cx="2971800" cy="1169551"/>
          </a:xfrm>
          <a:prstGeom prst="rect">
            <a:avLst/>
          </a:prstGeom>
        </p:spPr>
        <p:txBody>
          <a:bodyPr wrap="square">
            <a:spAutoFit/>
          </a:bodyPr>
          <a:lstStyle/>
          <a:p>
            <a:r>
              <a:rPr lang="en-US" sz="1400" dirty="0"/>
              <a:t>Collie J.S. et al. 2012. A Fisheries risk-assessment framework to evaluate trade-offs among management options in the presence of time-varying productivity. </a:t>
            </a:r>
            <a:r>
              <a:rPr lang="en-US" sz="1400" dirty="0" err="1"/>
              <a:t>CJFAS</a:t>
            </a:r>
            <a:r>
              <a:rPr lang="en-US" sz="1400" dirty="0"/>
              <a:t>. 69. 209-223.</a:t>
            </a:r>
          </a:p>
        </p:txBody>
      </p:sp>
      <p:pic>
        <p:nvPicPr>
          <p:cNvPr id="4" name="Picture 3">
            <a:extLst>
              <a:ext uri="{FF2B5EF4-FFF2-40B4-BE49-F238E27FC236}">
                <a16:creationId xmlns:a16="http://schemas.microsoft.com/office/drawing/2014/main" id="{F52A5BB5-411F-4676-BAAC-CD30C7C799E8}"/>
              </a:ext>
            </a:extLst>
          </p:cNvPr>
          <p:cNvPicPr>
            <a:picLocks noChangeAspect="1"/>
          </p:cNvPicPr>
          <p:nvPr/>
        </p:nvPicPr>
        <p:blipFill>
          <a:blip r:embed="rId4"/>
          <a:stretch>
            <a:fillRect/>
          </a:stretch>
        </p:blipFill>
        <p:spPr>
          <a:xfrm>
            <a:off x="187848" y="1520226"/>
            <a:ext cx="5984352" cy="4814500"/>
          </a:xfrm>
          <a:prstGeom prst="rect">
            <a:avLst/>
          </a:prstGeom>
        </p:spPr>
      </p:pic>
      <p:cxnSp>
        <p:nvCxnSpPr>
          <p:cNvPr id="6" name="Straight Arrow Connector 5">
            <a:extLst>
              <a:ext uri="{FF2B5EF4-FFF2-40B4-BE49-F238E27FC236}">
                <a16:creationId xmlns:a16="http://schemas.microsoft.com/office/drawing/2014/main" id="{F6A11914-9731-48E4-8C0B-7DCF0DC93CF4}"/>
              </a:ext>
            </a:extLst>
          </p:cNvPr>
          <p:cNvCxnSpPr>
            <a:cxnSpLocks/>
          </p:cNvCxnSpPr>
          <p:nvPr/>
        </p:nvCxnSpPr>
        <p:spPr>
          <a:xfrm flipH="1">
            <a:off x="5905500" y="2624435"/>
            <a:ext cx="381000" cy="17517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9732885-D585-4554-B096-22A8A7B81B5B}"/>
              </a:ext>
            </a:extLst>
          </p:cNvPr>
          <p:cNvCxnSpPr>
            <a:cxnSpLocks/>
          </p:cNvCxnSpPr>
          <p:nvPr/>
        </p:nvCxnSpPr>
        <p:spPr>
          <a:xfrm flipH="1">
            <a:off x="5905500" y="2650075"/>
            <a:ext cx="1295400" cy="3610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DAF46AA-3367-464B-8B18-9511C307FD5B}"/>
              </a:ext>
            </a:extLst>
          </p:cNvPr>
          <p:cNvCxnSpPr>
            <a:cxnSpLocks/>
          </p:cNvCxnSpPr>
          <p:nvPr/>
        </p:nvCxnSpPr>
        <p:spPr>
          <a:xfrm flipH="1">
            <a:off x="5867400" y="2624435"/>
            <a:ext cx="1981200" cy="17965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29358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2"/>
          <p:cNvSpPr>
            <a:spLocks noGrp="1"/>
          </p:cNvSpPr>
          <p:nvPr>
            <p:ph type="ftr" sz="quarter" idx="11"/>
          </p:nvPr>
        </p:nvSpPr>
        <p:spPr>
          <a:noFill/>
        </p:spPr>
        <p:txBody>
          <a:bodyPr/>
          <a:lstStyle/>
          <a:p>
            <a:r>
              <a:rPr lang="en-US"/>
              <a:t>Theory - Process Error</a:t>
            </a:r>
          </a:p>
        </p:txBody>
      </p:sp>
      <p:sp>
        <p:nvSpPr>
          <p:cNvPr id="91139" name="Slide Number Placeholder 3"/>
          <p:cNvSpPr>
            <a:spLocks noGrp="1"/>
          </p:cNvSpPr>
          <p:nvPr>
            <p:ph type="sldNum" sz="quarter" idx="12"/>
          </p:nvPr>
        </p:nvSpPr>
        <p:spPr>
          <a:noFill/>
        </p:spPr>
        <p:txBody>
          <a:bodyPr/>
          <a:lstStyle/>
          <a:p>
            <a:fld id="{22756AC3-411D-4427-AC49-FB379D9A99B8}" type="slidenum">
              <a:rPr lang="en-US" smtClean="0"/>
              <a:pPr/>
              <a:t>34</a:t>
            </a:fld>
            <a:endParaRPr lang="en-US"/>
          </a:p>
        </p:txBody>
      </p:sp>
      <p:sp>
        <p:nvSpPr>
          <p:cNvPr id="8218" name="Text Box 26"/>
          <p:cNvSpPr txBox="1">
            <a:spLocks noChangeArrowheads="1"/>
          </p:cNvSpPr>
          <p:nvPr/>
        </p:nvSpPr>
        <p:spPr bwMode="auto">
          <a:xfrm>
            <a:off x="914400" y="650875"/>
            <a:ext cx="3829959" cy="461665"/>
          </a:xfrm>
          <a:prstGeom prst="rect">
            <a:avLst/>
          </a:prstGeom>
          <a:noFill/>
          <a:ln w="9525">
            <a:noFill/>
            <a:miter lim="800000"/>
            <a:headEnd/>
            <a:tailEnd/>
          </a:ln>
          <a:effectLst/>
        </p:spPr>
        <p:txBody>
          <a:bodyPr wrap="none">
            <a:spAutoFit/>
          </a:bodyPr>
          <a:lstStyle/>
          <a:p>
            <a:r>
              <a:rPr lang="en-US" b="1" dirty="0"/>
              <a:t>Process Error: Competition</a:t>
            </a:r>
          </a:p>
        </p:txBody>
      </p:sp>
      <p:sp>
        <p:nvSpPr>
          <p:cNvPr id="91152" name="Line 27"/>
          <p:cNvSpPr>
            <a:spLocks noChangeShapeType="1"/>
          </p:cNvSpPr>
          <p:nvPr/>
        </p:nvSpPr>
        <p:spPr bwMode="auto">
          <a:xfrm>
            <a:off x="990600" y="1447800"/>
            <a:ext cx="7162800" cy="0"/>
          </a:xfrm>
          <a:prstGeom prst="line">
            <a:avLst/>
          </a:prstGeom>
          <a:noFill/>
          <a:ln w="9525">
            <a:solidFill>
              <a:schemeClr val="tx1"/>
            </a:solidFill>
            <a:round/>
            <a:headEnd/>
            <a:tailEnd/>
          </a:ln>
        </p:spPr>
        <p:txBody>
          <a:bodyPr/>
          <a:lstStyle/>
          <a:p>
            <a:endParaRPr lang="en-US"/>
          </a:p>
        </p:txBody>
      </p:sp>
      <p:pic>
        <p:nvPicPr>
          <p:cNvPr id="2" name="Picture 1">
            <a:extLst>
              <a:ext uri="{FF2B5EF4-FFF2-40B4-BE49-F238E27FC236}">
                <a16:creationId xmlns:a16="http://schemas.microsoft.com/office/drawing/2014/main" id="{89363C18-6D5C-4447-9411-D32A07DF28A8}"/>
              </a:ext>
            </a:extLst>
          </p:cNvPr>
          <p:cNvPicPr>
            <a:picLocks noChangeAspect="1"/>
          </p:cNvPicPr>
          <p:nvPr/>
        </p:nvPicPr>
        <p:blipFill>
          <a:blip r:embed="rId3"/>
          <a:stretch>
            <a:fillRect/>
          </a:stretch>
        </p:blipFill>
        <p:spPr>
          <a:xfrm>
            <a:off x="4572000" y="1546615"/>
            <a:ext cx="4267200" cy="4565280"/>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B7FD598-26BC-4B8E-A82D-B23EE9C5D1DC}"/>
                  </a:ext>
                </a:extLst>
              </p:cNvPr>
              <p:cNvSpPr txBox="1"/>
              <p:nvPr/>
            </p:nvSpPr>
            <p:spPr>
              <a:xfrm>
                <a:off x="993038" y="3153701"/>
                <a:ext cx="3426562" cy="10420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𝑅</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𝑆</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𝑒</m:t>
                          </m:r>
                        </m:e>
                        <m:sup>
                          <m:r>
                            <m:rPr>
                              <m:sty m:val="p"/>
                            </m:rPr>
                            <a:rPr lang="en-US" sz="2000" b="0" i="0" smtClean="0">
                              <a:latin typeface="Cambria Math" panose="02040503050406030204" pitchFamily="18" charset="0"/>
                              <a:ea typeface="Cambria Math" panose="02040503050406030204" pitchFamily="18" charset="0"/>
                            </a:rPr>
                            <m:t>ln</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)−0.018</m:t>
                          </m:r>
                          <m:r>
                            <a:rPr lang="en-US" sz="2000" b="0" i="1" smtClean="0">
                              <a:latin typeface="Cambria Math" panose="02040503050406030204" pitchFamily="18" charset="0"/>
                              <a:ea typeface="Cambria Math" panose="02040503050406030204" pitchFamily="18" charset="0"/>
                            </a:rPr>
                            <m:t>𝐻</m:t>
                          </m:r>
                          <m:r>
                            <a:rPr lang="en-US" sz="2000" b="0" i="1" smtClean="0">
                              <a:latin typeface="Cambria Math" panose="02040503050406030204" pitchFamily="18" charset="0"/>
                              <a:ea typeface="Cambria Math" panose="02040503050406030204" pitchFamily="18" charset="0"/>
                            </a:rPr>
                            <m:t>−0.009</m:t>
                          </m:r>
                          <m:r>
                            <a:rPr lang="en-US" sz="2000" b="0" i="1" smtClean="0">
                              <a:latin typeface="Cambria Math" panose="02040503050406030204" pitchFamily="18" charset="0"/>
                              <a:ea typeface="Cambria Math" panose="02040503050406030204" pitchFamily="18" charset="0"/>
                            </a:rPr>
                            <m:t>𝑃</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𝛽</m:t>
                          </m:r>
                          <m:r>
                            <a:rPr lang="en-US" sz="2000" b="0" i="1" smtClean="0">
                              <a:latin typeface="Cambria Math" panose="02040503050406030204" pitchFamily="18" charset="0"/>
                              <a:ea typeface="Cambria Math" panose="02040503050406030204" pitchFamily="18" charset="0"/>
                            </a:rPr>
                            <m:t>𝑆</m:t>
                          </m:r>
                        </m:sup>
                      </m:sSup>
                    </m:oMath>
                  </m:oMathPara>
                </a14:m>
                <a:endParaRPr lang="en-US" sz="2000"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nor/>
                        </m:rPr>
                        <a:rPr lang="en-US" sz="2000" b="0" i="0" smtClean="0">
                          <a:latin typeface="Cambria Math" panose="02040503050406030204" pitchFamily="18" charset="0"/>
                          <a:ea typeface="Cambria Math" panose="02040503050406030204" pitchFamily="18" charset="0"/>
                        </a:rPr>
                        <m:t>ln</m:t>
                      </m:r>
                      <m:r>
                        <a:rPr lang="en-US" sz="2000" b="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)=2.374</m:t>
                      </m:r>
                    </m:oMath>
                  </m:oMathPara>
                </a14:m>
                <a:endParaRPr lang="en-US" sz="20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𝛽</m:t>
                      </m:r>
                      <m:r>
                        <a:rPr lang="en-US" sz="2000" b="0" i="1" smtClean="0">
                          <a:latin typeface="Cambria Math" panose="02040503050406030204" pitchFamily="18" charset="0"/>
                          <a:ea typeface="Cambria Math" panose="02040503050406030204" pitchFamily="18" charset="0"/>
                        </a:rPr>
                        <m:t>=0.039</m:t>
                      </m:r>
                    </m:oMath>
                  </m:oMathPara>
                </a14:m>
                <a:endParaRPr lang="en-US" sz="2000" dirty="0">
                  <a:latin typeface="Cambria Math" panose="02040503050406030204" pitchFamily="18" charset="0"/>
                  <a:ea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AB7FD598-26BC-4B8E-A82D-B23EE9C5D1DC}"/>
                  </a:ext>
                </a:extLst>
              </p:cNvPr>
              <p:cNvSpPr txBox="1">
                <a:spLocks noRot="1" noChangeAspect="1" noMove="1" noResize="1" noEditPoints="1" noAdjustHandles="1" noChangeArrowheads="1" noChangeShapeType="1" noTextEdit="1"/>
              </p:cNvSpPr>
              <p:nvPr/>
            </p:nvSpPr>
            <p:spPr>
              <a:xfrm>
                <a:off x="993038" y="3153701"/>
                <a:ext cx="3426562" cy="1042017"/>
              </a:xfrm>
              <a:prstGeom prst="rect">
                <a:avLst/>
              </a:prstGeom>
              <a:blipFill>
                <a:blip r:embed="rId4"/>
                <a:stretch>
                  <a:fillRect b="-4678"/>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CE60552E-6AA9-4C1F-B93D-A03DAB067432}"/>
              </a:ext>
            </a:extLst>
          </p:cNvPr>
          <p:cNvSpPr/>
          <p:nvPr/>
        </p:nvSpPr>
        <p:spPr>
          <a:xfrm>
            <a:off x="914400" y="5278605"/>
            <a:ext cx="3226594" cy="954107"/>
          </a:xfrm>
          <a:prstGeom prst="rect">
            <a:avLst/>
          </a:prstGeom>
        </p:spPr>
        <p:txBody>
          <a:bodyPr wrap="square">
            <a:spAutoFit/>
          </a:bodyPr>
          <a:lstStyle/>
          <a:p>
            <a:r>
              <a:rPr lang="en-US" sz="1400" dirty="0" err="1"/>
              <a:t>Ruggerone</a:t>
            </a:r>
            <a:r>
              <a:rPr lang="en-US" sz="1400" dirty="0"/>
              <a:t> G. et al. 2011. Evidence for competition at sea between Norton Sound chum salmon and Asian hatchery chum salmon. Environ Biol Fish.</a:t>
            </a:r>
          </a:p>
        </p:txBody>
      </p:sp>
      <p:sp>
        <p:nvSpPr>
          <p:cNvPr id="7" name="TextBox 6">
            <a:extLst>
              <a:ext uri="{FF2B5EF4-FFF2-40B4-BE49-F238E27FC236}">
                <a16:creationId xmlns:a16="http://schemas.microsoft.com/office/drawing/2014/main" id="{3903DF9F-BC3C-4252-85C2-DDA28323F7BF}"/>
              </a:ext>
            </a:extLst>
          </p:cNvPr>
          <p:cNvSpPr txBox="1"/>
          <p:nvPr/>
        </p:nvSpPr>
        <p:spPr>
          <a:xfrm>
            <a:off x="990600" y="1485350"/>
            <a:ext cx="3429000" cy="1569660"/>
          </a:xfrm>
          <a:prstGeom prst="rect">
            <a:avLst/>
          </a:prstGeom>
          <a:noFill/>
        </p:spPr>
        <p:txBody>
          <a:bodyPr wrap="square" rtlCol="0">
            <a:spAutoFit/>
          </a:bodyPr>
          <a:lstStyle/>
          <a:p>
            <a:r>
              <a:rPr lang="en-US" dirty="0"/>
              <a:t>Competition between Norton Sound chum salmon, hatchery chum salmon and pink salmon.</a:t>
            </a:r>
          </a:p>
        </p:txBody>
      </p:sp>
    </p:spTree>
    <p:extLst>
      <p:ext uri="{BB962C8B-B14F-4D97-AF65-F5344CB8AC3E}">
        <p14:creationId xmlns:p14="http://schemas.microsoft.com/office/powerpoint/2010/main" val="16431222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2"/>
          <p:cNvSpPr>
            <a:spLocks noGrp="1"/>
          </p:cNvSpPr>
          <p:nvPr>
            <p:ph type="ftr" sz="quarter" idx="11"/>
          </p:nvPr>
        </p:nvSpPr>
        <p:spPr>
          <a:noFill/>
        </p:spPr>
        <p:txBody>
          <a:bodyPr/>
          <a:lstStyle/>
          <a:p>
            <a:r>
              <a:rPr lang="en-US"/>
              <a:t>Theory - Process Error</a:t>
            </a:r>
          </a:p>
        </p:txBody>
      </p:sp>
      <p:sp>
        <p:nvSpPr>
          <p:cNvPr id="91139" name="Slide Number Placeholder 3"/>
          <p:cNvSpPr>
            <a:spLocks noGrp="1"/>
          </p:cNvSpPr>
          <p:nvPr>
            <p:ph type="sldNum" sz="quarter" idx="12"/>
          </p:nvPr>
        </p:nvSpPr>
        <p:spPr>
          <a:noFill/>
        </p:spPr>
        <p:txBody>
          <a:bodyPr/>
          <a:lstStyle/>
          <a:p>
            <a:fld id="{22756AC3-411D-4427-AC49-FB379D9A99B8}" type="slidenum">
              <a:rPr lang="en-US" smtClean="0"/>
              <a:pPr/>
              <a:t>35</a:t>
            </a:fld>
            <a:endParaRPr lang="en-US"/>
          </a:p>
        </p:txBody>
      </p:sp>
      <p:sp>
        <p:nvSpPr>
          <p:cNvPr id="8218" name="Text Box 26"/>
          <p:cNvSpPr txBox="1">
            <a:spLocks noChangeArrowheads="1"/>
          </p:cNvSpPr>
          <p:nvPr/>
        </p:nvSpPr>
        <p:spPr bwMode="auto">
          <a:xfrm>
            <a:off x="914400" y="650875"/>
            <a:ext cx="5211748" cy="461665"/>
          </a:xfrm>
          <a:prstGeom prst="rect">
            <a:avLst/>
          </a:prstGeom>
          <a:noFill/>
          <a:ln w="9525">
            <a:noFill/>
            <a:miter lim="800000"/>
            <a:headEnd/>
            <a:tailEnd/>
          </a:ln>
          <a:effectLst/>
        </p:spPr>
        <p:txBody>
          <a:bodyPr wrap="none">
            <a:spAutoFit/>
          </a:bodyPr>
          <a:lstStyle/>
          <a:p>
            <a:r>
              <a:rPr lang="en-US" b="1" dirty="0"/>
              <a:t>Process Error: Early Marine Survival</a:t>
            </a:r>
          </a:p>
        </p:txBody>
      </p:sp>
      <p:sp>
        <p:nvSpPr>
          <p:cNvPr id="91152" name="Line 27"/>
          <p:cNvSpPr>
            <a:spLocks noChangeShapeType="1"/>
          </p:cNvSpPr>
          <p:nvPr/>
        </p:nvSpPr>
        <p:spPr bwMode="auto">
          <a:xfrm>
            <a:off x="990600" y="1447800"/>
            <a:ext cx="7162800" cy="0"/>
          </a:xfrm>
          <a:prstGeom prst="line">
            <a:avLst/>
          </a:prstGeom>
          <a:noFill/>
          <a:ln w="9525">
            <a:solidFill>
              <a:schemeClr val="tx1"/>
            </a:solidFill>
            <a:round/>
            <a:headEnd/>
            <a:tailEnd/>
          </a:ln>
        </p:spPr>
        <p:txBody>
          <a:bodyPr/>
          <a:lstStyle/>
          <a:p>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B7FD598-26BC-4B8E-A82D-B23EE9C5D1DC}"/>
                  </a:ext>
                </a:extLst>
              </p:cNvPr>
              <p:cNvSpPr txBox="1"/>
              <p:nvPr/>
            </p:nvSpPr>
            <p:spPr>
              <a:xfrm>
                <a:off x="4101550" y="1485350"/>
                <a:ext cx="2895600" cy="4146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𝑅</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𝑆</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𝑒</m:t>
                          </m:r>
                        </m:e>
                        <m:sup>
                          <m:r>
                            <a:rPr lang="en-US" sz="2000" b="0" i="1" smtClean="0">
                              <a:latin typeface="Cambria Math" panose="02040503050406030204" pitchFamily="18" charset="0"/>
                              <a:ea typeface="Cambria Math" panose="02040503050406030204" pitchFamily="18" charset="0"/>
                            </a:rPr>
                            <m:t>𝛾</m:t>
                          </m:r>
                          <m:r>
                            <a:rPr lang="en-US" sz="2000" b="0" i="1" smtClean="0">
                              <a:latin typeface="Cambria Math" panose="02040503050406030204" pitchFamily="18" charset="0"/>
                              <a:ea typeface="Cambria Math" panose="02040503050406030204" pitchFamily="18" charset="0"/>
                            </a:rPr>
                            <m:t>𝑆𝑆𝑇</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𝛽</m:t>
                          </m:r>
                          <m:r>
                            <a:rPr lang="en-US" sz="2000" b="0" i="1" smtClean="0">
                              <a:latin typeface="Cambria Math" panose="02040503050406030204" pitchFamily="18" charset="0"/>
                              <a:ea typeface="Cambria Math" panose="02040503050406030204" pitchFamily="18" charset="0"/>
                            </a:rPr>
                            <m:t>𝑆</m:t>
                          </m:r>
                        </m:sup>
                      </m:sSup>
                    </m:oMath>
                  </m:oMathPara>
                </a14:m>
                <a:endParaRPr lang="en-US" sz="2000" dirty="0">
                  <a:latin typeface="Cambria Math" panose="02040503050406030204" pitchFamily="18" charset="0"/>
                  <a:ea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AB7FD598-26BC-4B8E-A82D-B23EE9C5D1DC}"/>
                  </a:ext>
                </a:extLst>
              </p:cNvPr>
              <p:cNvSpPr txBox="1">
                <a:spLocks noRot="1" noChangeAspect="1" noMove="1" noResize="1" noEditPoints="1" noAdjustHandles="1" noChangeArrowheads="1" noChangeShapeType="1" noTextEdit="1"/>
              </p:cNvSpPr>
              <p:nvPr/>
            </p:nvSpPr>
            <p:spPr>
              <a:xfrm>
                <a:off x="4101550" y="1485350"/>
                <a:ext cx="2895600" cy="414601"/>
              </a:xfrm>
              <a:prstGeom prst="rect">
                <a:avLst/>
              </a:prstGeom>
              <a:blipFill>
                <a:blip r:embed="rId3"/>
                <a:stretch>
                  <a:fillRect/>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CE60552E-6AA9-4C1F-B93D-A03DAB067432}"/>
              </a:ext>
            </a:extLst>
          </p:cNvPr>
          <p:cNvSpPr/>
          <p:nvPr/>
        </p:nvSpPr>
        <p:spPr>
          <a:xfrm>
            <a:off x="7128062" y="1417905"/>
            <a:ext cx="2050676" cy="1169551"/>
          </a:xfrm>
          <a:prstGeom prst="rect">
            <a:avLst/>
          </a:prstGeom>
        </p:spPr>
        <p:txBody>
          <a:bodyPr wrap="square">
            <a:spAutoFit/>
          </a:bodyPr>
          <a:lstStyle/>
          <a:p>
            <a:r>
              <a:rPr lang="en-US" sz="1400" dirty="0" err="1"/>
              <a:t>Su</a:t>
            </a:r>
            <a:r>
              <a:rPr lang="en-US" sz="1400" dirty="0"/>
              <a:t> Z. et al. 2004. Spatial Hierarchical Bayesian models for stock-recruit analysis of pink salmon. </a:t>
            </a:r>
            <a:r>
              <a:rPr lang="en-US" sz="1400" dirty="0" err="1"/>
              <a:t>CJFAS</a:t>
            </a:r>
            <a:r>
              <a:rPr lang="en-US" sz="1400" dirty="0"/>
              <a:t>. 61:2471-2486</a:t>
            </a:r>
          </a:p>
        </p:txBody>
      </p:sp>
      <p:sp>
        <p:nvSpPr>
          <p:cNvPr id="7" name="TextBox 6">
            <a:extLst>
              <a:ext uri="{FF2B5EF4-FFF2-40B4-BE49-F238E27FC236}">
                <a16:creationId xmlns:a16="http://schemas.microsoft.com/office/drawing/2014/main" id="{3903DF9F-BC3C-4252-85C2-DDA28323F7BF}"/>
              </a:ext>
            </a:extLst>
          </p:cNvPr>
          <p:cNvSpPr txBox="1"/>
          <p:nvPr/>
        </p:nvSpPr>
        <p:spPr>
          <a:xfrm>
            <a:off x="990600" y="1485350"/>
            <a:ext cx="3429000" cy="1200329"/>
          </a:xfrm>
          <a:prstGeom prst="rect">
            <a:avLst/>
          </a:prstGeom>
          <a:noFill/>
        </p:spPr>
        <p:txBody>
          <a:bodyPr wrap="square" rtlCol="0">
            <a:spAutoFit/>
          </a:bodyPr>
          <a:lstStyle/>
          <a:p>
            <a:r>
              <a:rPr lang="en-US" dirty="0"/>
              <a:t>Sea surface temperature as an environmental covariate</a:t>
            </a:r>
          </a:p>
        </p:txBody>
      </p:sp>
      <p:pic>
        <p:nvPicPr>
          <p:cNvPr id="4" name="Picture 3">
            <a:extLst>
              <a:ext uri="{FF2B5EF4-FFF2-40B4-BE49-F238E27FC236}">
                <a16:creationId xmlns:a16="http://schemas.microsoft.com/office/drawing/2014/main" id="{D5258BDF-6B99-4C07-AA44-91D977784FB6}"/>
              </a:ext>
            </a:extLst>
          </p:cNvPr>
          <p:cNvPicPr>
            <a:picLocks noChangeAspect="1"/>
          </p:cNvPicPr>
          <p:nvPr/>
        </p:nvPicPr>
        <p:blipFill>
          <a:blip r:embed="rId4"/>
          <a:stretch>
            <a:fillRect/>
          </a:stretch>
        </p:blipFill>
        <p:spPr>
          <a:xfrm>
            <a:off x="122886" y="2854201"/>
            <a:ext cx="4753913" cy="3225676"/>
          </a:xfrm>
          <a:prstGeom prst="rect">
            <a:avLst/>
          </a:prstGeom>
        </p:spPr>
      </p:pic>
      <p:pic>
        <p:nvPicPr>
          <p:cNvPr id="5" name="Picture 4">
            <a:extLst>
              <a:ext uri="{FF2B5EF4-FFF2-40B4-BE49-F238E27FC236}">
                <a16:creationId xmlns:a16="http://schemas.microsoft.com/office/drawing/2014/main" id="{D29316D6-F1A5-4E6D-BC1D-6368F762A1B3}"/>
              </a:ext>
            </a:extLst>
          </p:cNvPr>
          <p:cNvPicPr>
            <a:picLocks noChangeAspect="1"/>
          </p:cNvPicPr>
          <p:nvPr/>
        </p:nvPicPr>
        <p:blipFill>
          <a:blip r:embed="rId5"/>
          <a:stretch>
            <a:fillRect/>
          </a:stretch>
        </p:blipFill>
        <p:spPr>
          <a:xfrm>
            <a:off x="4876800" y="2604688"/>
            <a:ext cx="4267201" cy="3410848"/>
          </a:xfrm>
          <a:prstGeom prst="rect">
            <a:avLst/>
          </a:prstGeom>
        </p:spPr>
      </p:pic>
    </p:spTree>
    <p:extLst>
      <p:ext uri="{BB962C8B-B14F-4D97-AF65-F5344CB8AC3E}">
        <p14:creationId xmlns:p14="http://schemas.microsoft.com/office/powerpoint/2010/main" val="40985196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2"/>
          <p:cNvSpPr>
            <a:spLocks noGrp="1"/>
          </p:cNvSpPr>
          <p:nvPr>
            <p:ph type="ftr" sz="quarter" idx="11"/>
          </p:nvPr>
        </p:nvSpPr>
        <p:spPr>
          <a:noFill/>
        </p:spPr>
        <p:txBody>
          <a:bodyPr/>
          <a:lstStyle/>
          <a:p>
            <a:r>
              <a:rPr lang="en-US"/>
              <a:t>Theory - Process Error</a:t>
            </a:r>
          </a:p>
        </p:txBody>
      </p:sp>
      <p:sp>
        <p:nvSpPr>
          <p:cNvPr id="91139" name="Slide Number Placeholder 3"/>
          <p:cNvSpPr>
            <a:spLocks noGrp="1"/>
          </p:cNvSpPr>
          <p:nvPr>
            <p:ph type="sldNum" sz="quarter" idx="12"/>
          </p:nvPr>
        </p:nvSpPr>
        <p:spPr>
          <a:noFill/>
        </p:spPr>
        <p:txBody>
          <a:bodyPr/>
          <a:lstStyle/>
          <a:p>
            <a:fld id="{22756AC3-411D-4427-AC49-FB379D9A99B8}" type="slidenum">
              <a:rPr lang="en-US" smtClean="0"/>
              <a:pPr/>
              <a:t>36</a:t>
            </a:fld>
            <a:endParaRPr lang="en-US"/>
          </a:p>
        </p:txBody>
      </p:sp>
      <p:sp>
        <p:nvSpPr>
          <p:cNvPr id="8218" name="Text Box 26"/>
          <p:cNvSpPr txBox="1">
            <a:spLocks noChangeArrowheads="1"/>
          </p:cNvSpPr>
          <p:nvPr/>
        </p:nvSpPr>
        <p:spPr bwMode="auto">
          <a:xfrm>
            <a:off x="914400" y="650875"/>
            <a:ext cx="4256358" cy="461665"/>
          </a:xfrm>
          <a:prstGeom prst="rect">
            <a:avLst/>
          </a:prstGeom>
          <a:noFill/>
          <a:ln w="9525">
            <a:noFill/>
            <a:miter lim="800000"/>
            <a:headEnd/>
            <a:tailEnd/>
          </a:ln>
          <a:effectLst/>
        </p:spPr>
        <p:txBody>
          <a:bodyPr wrap="none">
            <a:spAutoFit/>
          </a:bodyPr>
          <a:lstStyle/>
          <a:p>
            <a:r>
              <a:rPr lang="en-US" b="1" dirty="0"/>
              <a:t>Time-varying Reference Points</a:t>
            </a:r>
          </a:p>
        </p:txBody>
      </p:sp>
      <p:sp>
        <p:nvSpPr>
          <p:cNvPr id="91152" name="Line 27"/>
          <p:cNvSpPr>
            <a:spLocks noChangeShapeType="1"/>
          </p:cNvSpPr>
          <p:nvPr/>
        </p:nvSpPr>
        <p:spPr bwMode="auto">
          <a:xfrm>
            <a:off x="990600" y="1447800"/>
            <a:ext cx="7162800" cy="0"/>
          </a:xfrm>
          <a:prstGeom prst="line">
            <a:avLst/>
          </a:prstGeom>
          <a:noFill/>
          <a:ln w="9525">
            <a:solidFill>
              <a:schemeClr val="tx1"/>
            </a:solidFill>
            <a:round/>
            <a:headEnd/>
            <a:tailEnd/>
          </a:ln>
        </p:spPr>
        <p:txBody>
          <a:bodyPr/>
          <a:lstStyle/>
          <a:p>
            <a:endParaRPr lang="en-US"/>
          </a:p>
        </p:txBody>
      </p:sp>
      <p:graphicFrame>
        <p:nvGraphicFramePr>
          <p:cNvPr id="12" name="Table 11">
            <a:extLst>
              <a:ext uri="{FF2B5EF4-FFF2-40B4-BE49-F238E27FC236}">
                <a16:creationId xmlns:a16="http://schemas.microsoft.com/office/drawing/2014/main" id="{0CB8F2C3-CD02-4F47-8319-DF77FBAF8BC8}"/>
              </a:ext>
            </a:extLst>
          </p:cNvPr>
          <p:cNvGraphicFramePr>
            <a:graphicFrameLocks noGrp="1"/>
          </p:cNvGraphicFramePr>
          <p:nvPr>
            <p:extLst>
              <p:ext uri="{D42A27DB-BD31-4B8C-83A1-F6EECF244321}">
                <p14:modId xmlns:p14="http://schemas.microsoft.com/office/powerpoint/2010/main" val="1697119030"/>
              </p:ext>
            </p:extLst>
          </p:nvPr>
        </p:nvGraphicFramePr>
        <p:xfrm>
          <a:off x="4876800" y="2133600"/>
          <a:ext cx="4191000" cy="148336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2273921863"/>
                    </a:ext>
                  </a:extLst>
                </a:gridCol>
                <a:gridCol w="2095500">
                  <a:extLst>
                    <a:ext uri="{9D8B030D-6E8A-4147-A177-3AD203B41FA5}">
                      <a16:colId xmlns:a16="http://schemas.microsoft.com/office/drawing/2014/main" val="1149589363"/>
                    </a:ext>
                  </a:extLst>
                </a:gridCol>
              </a:tblGrid>
              <a:tr h="370840">
                <a:tc>
                  <a:txBody>
                    <a:bodyPr/>
                    <a:lstStyle/>
                    <a:p>
                      <a:r>
                        <a:rPr lang="en-US" sz="1800" b="0" i="0" baseline="0" dirty="0">
                          <a:ln>
                            <a:noFill/>
                          </a:ln>
                          <a:solidFill>
                            <a:schemeClr val="tx1"/>
                          </a:solidFill>
                        </a:rPr>
                        <a:t>Fecundity</a:t>
                      </a:r>
                    </a:p>
                  </a:txBody>
                  <a:tcPr>
                    <a:noFill/>
                  </a:tcPr>
                </a:tc>
                <a:tc>
                  <a:txBody>
                    <a:bodyPr/>
                    <a:lstStyle/>
                    <a:p>
                      <a:r>
                        <a:rPr lang="en-US" sz="1800" b="0" i="0" baseline="0" dirty="0">
                          <a:ln>
                            <a:noFill/>
                          </a:ln>
                          <a:solidFill>
                            <a:schemeClr val="tx1"/>
                          </a:solidFill>
                        </a:rPr>
                        <a:t>4000 eggs/</a:t>
                      </a:r>
                      <a:r>
                        <a:rPr lang="en-US" sz="1800" b="0" i="0" baseline="0" dirty="0" err="1">
                          <a:ln>
                            <a:noFill/>
                          </a:ln>
                          <a:solidFill>
                            <a:schemeClr val="tx1"/>
                          </a:solidFill>
                        </a:rPr>
                        <a:t>spawner</a:t>
                      </a:r>
                      <a:endParaRPr lang="en-US" sz="1800" b="0" i="0" baseline="0" dirty="0">
                        <a:ln>
                          <a:noFill/>
                        </a:ln>
                        <a:solidFill>
                          <a:schemeClr val="tx1"/>
                        </a:solidFill>
                      </a:endParaRPr>
                    </a:p>
                  </a:txBody>
                  <a:tcPr>
                    <a:noFill/>
                  </a:tcPr>
                </a:tc>
                <a:extLst>
                  <a:ext uri="{0D108BD9-81ED-4DB2-BD59-A6C34878D82A}">
                    <a16:rowId xmlns:a16="http://schemas.microsoft.com/office/drawing/2014/main" val="4176782240"/>
                  </a:ext>
                </a:extLst>
              </a:tr>
              <a:tr h="370840">
                <a:tc>
                  <a:txBody>
                    <a:bodyPr/>
                    <a:lstStyle/>
                    <a:p>
                      <a:r>
                        <a:rPr lang="en-US" sz="1800" b="0" i="0" baseline="0" dirty="0">
                          <a:ln>
                            <a:noFill/>
                          </a:ln>
                          <a:solidFill>
                            <a:schemeClr val="tx1"/>
                          </a:solidFill>
                        </a:rPr>
                        <a:t>Ova-smolt survival</a:t>
                      </a:r>
                    </a:p>
                  </a:txBody>
                  <a:tcPr>
                    <a:noFill/>
                  </a:tcPr>
                </a:tc>
                <a:tc>
                  <a:txBody>
                    <a:bodyPr/>
                    <a:lstStyle/>
                    <a:p>
                      <a:r>
                        <a:rPr lang="en-US" sz="1800" b="0" i="0" baseline="0" dirty="0">
                          <a:ln>
                            <a:noFill/>
                          </a:ln>
                          <a:solidFill>
                            <a:schemeClr val="tx1"/>
                          </a:solidFill>
                        </a:rPr>
                        <a:t>0.015 smolt/egg</a:t>
                      </a:r>
                    </a:p>
                  </a:txBody>
                  <a:tcPr>
                    <a:noFill/>
                  </a:tcPr>
                </a:tc>
                <a:extLst>
                  <a:ext uri="{0D108BD9-81ED-4DB2-BD59-A6C34878D82A}">
                    <a16:rowId xmlns:a16="http://schemas.microsoft.com/office/drawing/2014/main" val="449511677"/>
                  </a:ext>
                </a:extLst>
              </a:tr>
              <a:tr h="370840">
                <a:tc>
                  <a:txBody>
                    <a:bodyPr/>
                    <a:lstStyle/>
                    <a:p>
                      <a:r>
                        <a:rPr lang="en-US" sz="1800" b="0" i="0" baseline="0" dirty="0">
                          <a:ln>
                            <a:noFill/>
                          </a:ln>
                          <a:solidFill>
                            <a:schemeClr val="tx1"/>
                          </a:solidFill>
                        </a:rPr>
                        <a:t>Smolt-adult survival</a:t>
                      </a:r>
                    </a:p>
                  </a:txBody>
                  <a:tcPr>
                    <a:lnB w="12700" cap="flat" cmpd="sng" algn="ctr">
                      <a:solidFill>
                        <a:schemeClr val="tx1"/>
                      </a:solidFill>
                      <a:prstDash val="solid"/>
                      <a:round/>
                      <a:headEnd type="none" w="med" len="med"/>
                      <a:tailEnd type="none" w="med" len="med"/>
                    </a:lnB>
                    <a:noFill/>
                  </a:tcPr>
                </a:tc>
                <a:tc>
                  <a:txBody>
                    <a:bodyPr/>
                    <a:lstStyle/>
                    <a:p>
                      <a:r>
                        <a:rPr lang="en-US" sz="1800" b="0" i="0" baseline="0" dirty="0">
                          <a:ln>
                            <a:noFill/>
                          </a:ln>
                          <a:solidFill>
                            <a:schemeClr val="tx1"/>
                          </a:solidFill>
                        </a:rPr>
                        <a:t>0.1 recruits/smolt</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942424"/>
                  </a:ext>
                </a:extLst>
              </a:tr>
              <a:tr h="370840">
                <a:tc>
                  <a:txBody>
                    <a:bodyPr/>
                    <a:lstStyle/>
                    <a:p>
                      <a:r>
                        <a:rPr lang="en-US" sz="1800" b="0" i="0" baseline="0" dirty="0">
                          <a:ln>
                            <a:noFill/>
                          </a:ln>
                          <a:solidFill>
                            <a:schemeClr val="tx1"/>
                          </a:solidFill>
                        </a:rPr>
                        <a:t>alpha</a:t>
                      </a:r>
                    </a:p>
                  </a:txBody>
                  <a:tcPr>
                    <a:lnT w="12700" cap="flat" cmpd="sng" algn="ctr">
                      <a:solidFill>
                        <a:schemeClr val="tx1"/>
                      </a:solidFill>
                      <a:prstDash val="solid"/>
                      <a:round/>
                      <a:headEnd type="none" w="med" len="med"/>
                      <a:tailEnd type="none" w="med" len="med"/>
                    </a:lnT>
                    <a:noFill/>
                  </a:tcPr>
                </a:tc>
                <a:tc>
                  <a:txBody>
                    <a:bodyPr/>
                    <a:lstStyle/>
                    <a:p>
                      <a:r>
                        <a:rPr lang="en-US" sz="1800" b="0" i="0" baseline="0" dirty="0">
                          <a:ln>
                            <a:noFill/>
                          </a:ln>
                          <a:solidFill>
                            <a:schemeClr val="tx1"/>
                          </a:solidFill>
                        </a:rPr>
                        <a:t>6 recruits/</a:t>
                      </a:r>
                      <a:r>
                        <a:rPr lang="en-US" sz="1800" b="0" i="0" baseline="0" dirty="0" err="1">
                          <a:ln>
                            <a:noFill/>
                          </a:ln>
                          <a:solidFill>
                            <a:schemeClr val="tx1"/>
                          </a:solidFill>
                        </a:rPr>
                        <a:t>spawner</a:t>
                      </a:r>
                      <a:endParaRPr lang="en-US" sz="1800" b="0" i="0" baseline="0" dirty="0">
                        <a:ln>
                          <a:noFill/>
                        </a:ln>
                        <a:solidFill>
                          <a:schemeClr val="tx1"/>
                        </a:solidFill>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607232734"/>
                  </a:ext>
                </a:extLst>
              </a:tr>
            </a:tbl>
          </a:graphicData>
        </a:graphic>
      </p:graphicFrame>
      <p:pic>
        <p:nvPicPr>
          <p:cNvPr id="6" name="Picture 5">
            <a:extLst>
              <a:ext uri="{FF2B5EF4-FFF2-40B4-BE49-F238E27FC236}">
                <a16:creationId xmlns:a16="http://schemas.microsoft.com/office/drawing/2014/main" id="{1379BA5F-65A3-4742-8BB8-FCAA8C78E470}"/>
              </a:ext>
            </a:extLst>
          </p:cNvPr>
          <p:cNvPicPr>
            <a:picLocks noChangeAspect="1"/>
          </p:cNvPicPr>
          <p:nvPr/>
        </p:nvPicPr>
        <p:blipFill>
          <a:blip r:embed="rId3"/>
          <a:stretch>
            <a:fillRect/>
          </a:stretch>
        </p:blipFill>
        <p:spPr>
          <a:xfrm>
            <a:off x="42041" y="1449359"/>
            <a:ext cx="4758559" cy="4758559"/>
          </a:xfrm>
          <a:prstGeom prst="rect">
            <a:avLst/>
          </a:prstGeom>
        </p:spPr>
      </p:pic>
    </p:spTree>
    <p:extLst>
      <p:ext uri="{BB962C8B-B14F-4D97-AF65-F5344CB8AC3E}">
        <p14:creationId xmlns:p14="http://schemas.microsoft.com/office/powerpoint/2010/main" val="28700925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2"/>
          <p:cNvSpPr>
            <a:spLocks noGrp="1"/>
          </p:cNvSpPr>
          <p:nvPr>
            <p:ph type="ftr" sz="quarter" idx="11"/>
          </p:nvPr>
        </p:nvSpPr>
        <p:spPr>
          <a:noFill/>
        </p:spPr>
        <p:txBody>
          <a:bodyPr/>
          <a:lstStyle/>
          <a:p>
            <a:r>
              <a:rPr lang="en-US"/>
              <a:t>Theory - Process Error</a:t>
            </a:r>
          </a:p>
        </p:txBody>
      </p:sp>
      <p:sp>
        <p:nvSpPr>
          <p:cNvPr id="91139" name="Slide Number Placeholder 3"/>
          <p:cNvSpPr>
            <a:spLocks noGrp="1"/>
          </p:cNvSpPr>
          <p:nvPr>
            <p:ph type="sldNum" sz="quarter" idx="12"/>
          </p:nvPr>
        </p:nvSpPr>
        <p:spPr>
          <a:noFill/>
        </p:spPr>
        <p:txBody>
          <a:bodyPr/>
          <a:lstStyle/>
          <a:p>
            <a:fld id="{22756AC3-411D-4427-AC49-FB379D9A99B8}" type="slidenum">
              <a:rPr lang="en-US" smtClean="0"/>
              <a:pPr/>
              <a:t>37</a:t>
            </a:fld>
            <a:endParaRPr lang="en-US"/>
          </a:p>
        </p:txBody>
      </p:sp>
      <p:sp>
        <p:nvSpPr>
          <p:cNvPr id="8218" name="Text Box 26"/>
          <p:cNvSpPr txBox="1">
            <a:spLocks noChangeArrowheads="1"/>
          </p:cNvSpPr>
          <p:nvPr/>
        </p:nvSpPr>
        <p:spPr bwMode="auto">
          <a:xfrm>
            <a:off x="914400" y="650875"/>
            <a:ext cx="4701800" cy="461665"/>
          </a:xfrm>
          <a:prstGeom prst="rect">
            <a:avLst/>
          </a:prstGeom>
          <a:noFill/>
          <a:ln w="9525">
            <a:noFill/>
            <a:miter lim="800000"/>
            <a:headEnd/>
            <a:tailEnd/>
          </a:ln>
          <a:effectLst/>
        </p:spPr>
        <p:txBody>
          <a:bodyPr wrap="none">
            <a:spAutoFit/>
          </a:bodyPr>
          <a:lstStyle/>
          <a:p>
            <a:r>
              <a:rPr lang="en-US" b="1" dirty="0"/>
              <a:t>Time Varying Reference Points (2)</a:t>
            </a:r>
          </a:p>
        </p:txBody>
      </p:sp>
      <p:sp>
        <p:nvSpPr>
          <p:cNvPr id="91152" name="Line 27"/>
          <p:cNvSpPr>
            <a:spLocks noChangeShapeType="1"/>
          </p:cNvSpPr>
          <p:nvPr/>
        </p:nvSpPr>
        <p:spPr bwMode="auto">
          <a:xfrm>
            <a:off x="990600" y="1447800"/>
            <a:ext cx="7162800" cy="0"/>
          </a:xfrm>
          <a:prstGeom prst="line">
            <a:avLst/>
          </a:prstGeom>
          <a:noFill/>
          <a:ln w="9525">
            <a:solidFill>
              <a:schemeClr val="tx1"/>
            </a:solidFill>
            <a:round/>
            <a:headEnd/>
            <a:tailEnd/>
          </a:ln>
        </p:spPr>
        <p:txBody>
          <a:bodyPr/>
          <a:lstStyle/>
          <a:p>
            <a:endParaRPr lang="en-US"/>
          </a:p>
        </p:txBody>
      </p:sp>
      <p:graphicFrame>
        <p:nvGraphicFramePr>
          <p:cNvPr id="12" name="Table 11">
            <a:extLst>
              <a:ext uri="{FF2B5EF4-FFF2-40B4-BE49-F238E27FC236}">
                <a16:creationId xmlns:a16="http://schemas.microsoft.com/office/drawing/2014/main" id="{0CB8F2C3-CD02-4F47-8319-DF77FBAF8BC8}"/>
              </a:ext>
            </a:extLst>
          </p:cNvPr>
          <p:cNvGraphicFramePr>
            <a:graphicFrameLocks noGrp="1"/>
          </p:cNvGraphicFramePr>
          <p:nvPr/>
        </p:nvGraphicFramePr>
        <p:xfrm>
          <a:off x="4876800" y="2133600"/>
          <a:ext cx="4191000" cy="148336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2273921863"/>
                    </a:ext>
                  </a:extLst>
                </a:gridCol>
                <a:gridCol w="2095500">
                  <a:extLst>
                    <a:ext uri="{9D8B030D-6E8A-4147-A177-3AD203B41FA5}">
                      <a16:colId xmlns:a16="http://schemas.microsoft.com/office/drawing/2014/main" val="1149589363"/>
                    </a:ext>
                  </a:extLst>
                </a:gridCol>
              </a:tblGrid>
              <a:tr h="370840">
                <a:tc>
                  <a:txBody>
                    <a:bodyPr/>
                    <a:lstStyle/>
                    <a:p>
                      <a:r>
                        <a:rPr lang="en-US" sz="1800" b="0" i="0" baseline="0" dirty="0">
                          <a:ln>
                            <a:noFill/>
                          </a:ln>
                          <a:solidFill>
                            <a:schemeClr val="tx1"/>
                          </a:solidFill>
                        </a:rPr>
                        <a:t>Fecundity</a:t>
                      </a:r>
                    </a:p>
                  </a:txBody>
                  <a:tcPr>
                    <a:noFill/>
                  </a:tcPr>
                </a:tc>
                <a:tc>
                  <a:txBody>
                    <a:bodyPr/>
                    <a:lstStyle/>
                    <a:p>
                      <a:r>
                        <a:rPr lang="en-US" sz="1800" b="0" i="0" baseline="0" dirty="0">
                          <a:ln>
                            <a:noFill/>
                          </a:ln>
                          <a:solidFill>
                            <a:schemeClr val="tx1"/>
                          </a:solidFill>
                        </a:rPr>
                        <a:t>4000 eggs/</a:t>
                      </a:r>
                      <a:r>
                        <a:rPr lang="en-US" sz="1800" b="0" i="0" baseline="0" dirty="0" err="1">
                          <a:ln>
                            <a:noFill/>
                          </a:ln>
                          <a:solidFill>
                            <a:schemeClr val="tx1"/>
                          </a:solidFill>
                        </a:rPr>
                        <a:t>spawner</a:t>
                      </a:r>
                      <a:endParaRPr lang="en-US" sz="1800" b="0" i="0" baseline="0" dirty="0">
                        <a:ln>
                          <a:noFill/>
                        </a:ln>
                        <a:solidFill>
                          <a:schemeClr val="tx1"/>
                        </a:solidFill>
                      </a:endParaRPr>
                    </a:p>
                  </a:txBody>
                  <a:tcPr>
                    <a:noFill/>
                  </a:tcPr>
                </a:tc>
                <a:extLst>
                  <a:ext uri="{0D108BD9-81ED-4DB2-BD59-A6C34878D82A}">
                    <a16:rowId xmlns:a16="http://schemas.microsoft.com/office/drawing/2014/main" val="4176782240"/>
                  </a:ext>
                </a:extLst>
              </a:tr>
              <a:tr h="370840">
                <a:tc>
                  <a:txBody>
                    <a:bodyPr/>
                    <a:lstStyle/>
                    <a:p>
                      <a:r>
                        <a:rPr lang="en-US" sz="1800" b="0" i="0" baseline="0" dirty="0">
                          <a:ln>
                            <a:noFill/>
                          </a:ln>
                          <a:solidFill>
                            <a:schemeClr val="tx1"/>
                          </a:solidFill>
                        </a:rPr>
                        <a:t>Ova-smolt survival</a:t>
                      </a:r>
                    </a:p>
                  </a:txBody>
                  <a:tcPr>
                    <a:noFill/>
                  </a:tcPr>
                </a:tc>
                <a:tc>
                  <a:txBody>
                    <a:bodyPr/>
                    <a:lstStyle/>
                    <a:p>
                      <a:r>
                        <a:rPr lang="en-US" sz="1800" b="0" i="0" baseline="0" dirty="0">
                          <a:ln>
                            <a:noFill/>
                          </a:ln>
                          <a:solidFill>
                            <a:schemeClr val="tx1"/>
                          </a:solidFill>
                        </a:rPr>
                        <a:t>0.015 smolt/egg</a:t>
                      </a:r>
                    </a:p>
                  </a:txBody>
                  <a:tcPr>
                    <a:noFill/>
                  </a:tcPr>
                </a:tc>
                <a:extLst>
                  <a:ext uri="{0D108BD9-81ED-4DB2-BD59-A6C34878D82A}">
                    <a16:rowId xmlns:a16="http://schemas.microsoft.com/office/drawing/2014/main" val="449511677"/>
                  </a:ext>
                </a:extLst>
              </a:tr>
              <a:tr h="370840">
                <a:tc>
                  <a:txBody>
                    <a:bodyPr/>
                    <a:lstStyle/>
                    <a:p>
                      <a:r>
                        <a:rPr lang="en-US" sz="1800" b="0" i="0" baseline="0" dirty="0">
                          <a:ln>
                            <a:noFill/>
                          </a:ln>
                          <a:solidFill>
                            <a:schemeClr val="tx1"/>
                          </a:solidFill>
                        </a:rPr>
                        <a:t>Smolt-adult survival</a:t>
                      </a:r>
                    </a:p>
                  </a:txBody>
                  <a:tcPr>
                    <a:lnB w="12700" cap="flat" cmpd="sng" algn="ctr">
                      <a:solidFill>
                        <a:schemeClr val="tx1"/>
                      </a:solidFill>
                      <a:prstDash val="solid"/>
                      <a:round/>
                      <a:headEnd type="none" w="med" len="med"/>
                      <a:tailEnd type="none" w="med" len="med"/>
                    </a:lnB>
                    <a:noFill/>
                  </a:tcPr>
                </a:tc>
                <a:tc>
                  <a:txBody>
                    <a:bodyPr/>
                    <a:lstStyle/>
                    <a:p>
                      <a:r>
                        <a:rPr lang="en-US" sz="1800" b="0" i="0" baseline="0" dirty="0">
                          <a:ln>
                            <a:noFill/>
                          </a:ln>
                          <a:solidFill>
                            <a:schemeClr val="tx1"/>
                          </a:solidFill>
                        </a:rPr>
                        <a:t>0.1 recruits/smolt</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942424"/>
                  </a:ext>
                </a:extLst>
              </a:tr>
              <a:tr h="370840">
                <a:tc>
                  <a:txBody>
                    <a:bodyPr/>
                    <a:lstStyle/>
                    <a:p>
                      <a:r>
                        <a:rPr lang="en-US" sz="1800" b="0" i="0" baseline="0" dirty="0">
                          <a:ln>
                            <a:noFill/>
                          </a:ln>
                          <a:solidFill>
                            <a:schemeClr val="tx1"/>
                          </a:solidFill>
                        </a:rPr>
                        <a:t>alpha</a:t>
                      </a:r>
                    </a:p>
                  </a:txBody>
                  <a:tcPr>
                    <a:lnT w="12700" cap="flat" cmpd="sng" algn="ctr">
                      <a:solidFill>
                        <a:schemeClr val="tx1"/>
                      </a:solidFill>
                      <a:prstDash val="solid"/>
                      <a:round/>
                      <a:headEnd type="none" w="med" len="med"/>
                      <a:tailEnd type="none" w="med" len="med"/>
                    </a:lnT>
                    <a:noFill/>
                  </a:tcPr>
                </a:tc>
                <a:tc>
                  <a:txBody>
                    <a:bodyPr/>
                    <a:lstStyle/>
                    <a:p>
                      <a:r>
                        <a:rPr lang="en-US" sz="1800" b="0" i="0" baseline="0" dirty="0">
                          <a:ln>
                            <a:noFill/>
                          </a:ln>
                          <a:solidFill>
                            <a:schemeClr val="tx1"/>
                          </a:solidFill>
                        </a:rPr>
                        <a:t>6 recruits/</a:t>
                      </a:r>
                      <a:r>
                        <a:rPr lang="en-US" sz="1800" b="0" i="0" baseline="0" dirty="0" err="1">
                          <a:ln>
                            <a:noFill/>
                          </a:ln>
                          <a:solidFill>
                            <a:schemeClr val="tx1"/>
                          </a:solidFill>
                        </a:rPr>
                        <a:t>spawner</a:t>
                      </a:r>
                      <a:endParaRPr lang="en-US" sz="1800" b="0" i="0" baseline="0" dirty="0">
                        <a:ln>
                          <a:noFill/>
                        </a:ln>
                        <a:solidFill>
                          <a:schemeClr val="tx1"/>
                        </a:solidFill>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607232734"/>
                  </a:ext>
                </a:extLst>
              </a:tr>
            </a:tbl>
          </a:graphicData>
        </a:graphic>
      </p:graphicFrame>
      <p:graphicFrame>
        <p:nvGraphicFramePr>
          <p:cNvPr id="4" name="Table 3">
            <a:extLst>
              <a:ext uri="{FF2B5EF4-FFF2-40B4-BE49-F238E27FC236}">
                <a16:creationId xmlns:a16="http://schemas.microsoft.com/office/drawing/2014/main" id="{569D9B48-1029-4E4F-B990-2DC92A318A73}"/>
              </a:ext>
            </a:extLst>
          </p:cNvPr>
          <p:cNvGraphicFramePr>
            <a:graphicFrameLocks noGrp="1"/>
          </p:cNvGraphicFramePr>
          <p:nvPr>
            <p:extLst>
              <p:ext uri="{D42A27DB-BD31-4B8C-83A1-F6EECF244321}">
                <p14:modId xmlns:p14="http://schemas.microsoft.com/office/powerpoint/2010/main" val="3085008671"/>
              </p:ext>
            </p:extLst>
          </p:nvPr>
        </p:nvGraphicFramePr>
        <p:xfrm>
          <a:off x="4871545" y="4302759"/>
          <a:ext cx="4191000" cy="148336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552525605"/>
                    </a:ext>
                  </a:extLst>
                </a:gridCol>
                <a:gridCol w="2095500">
                  <a:extLst>
                    <a:ext uri="{9D8B030D-6E8A-4147-A177-3AD203B41FA5}">
                      <a16:colId xmlns:a16="http://schemas.microsoft.com/office/drawing/2014/main" val="41948465"/>
                    </a:ext>
                  </a:extLst>
                </a:gridCol>
              </a:tblGrid>
              <a:tr h="370840">
                <a:tc>
                  <a:txBody>
                    <a:bodyPr/>
                    <a:lstStyle/>
                    <a:p>
                      <a:r>
                        <a:rPr lang="en-US" sz="1800" b="0" i="0" baseline="0" dirty="0">
                          <a:ln>
                            <a:noFill/>
                          </a:ln>
                          <a:solidFill>
                            <a:schemeClr val="accent6"/>
                          </a:solidFill>
                        </a:rPr>
                        <a:t>Fecundity</a:t>
                      </a:r>
                    </a:p>
                  </a:txBody>
                  <a:tcPr>
                    <a:noFill/>
                  </a:tcPr>
                </a:tc>
                <a:tc>
                  <a:txBody>
                    <a:bodyPr/>
                    <a:lstStyle/>
                    <a:p>
                      <a:r>
                        <a:rPr lang="en-US" sz="1800" b="0" i="0" baseline="0" dirty="0">
                          <a:ln>
                            <a:noFill/>
                          </a:ln>
                          <a:solidFill>
                            <a:schemeClr val="accent6"/>
                          </a:solidFill>
                        </a:rPr>
                        <a:t>4000 eggs/</a:t>
                      </a:r>
                      <a:r>
                        <a:rPr lang="en-US" sz="1800" b="0" i="0" baseline="0" dirty="0" err="1">
                          <a:ln>
                            <a:noFill/>
                          </a:ln>
                          <a:solidFill>
                            <a:schemeClr val="accent6"/>
                          </a:solidFill>
                        </a:rPr>
                        <a:t>spawner</a:t>
                      </a:r>
                      <a:endParaRPr lang="en-US" sz="1800" b="0" i="0" baseline="0" dirty="0">
                        <a:ln>
                          <a:noFill/>
                        </a:ln>
                        <a:solidFill>
                          <a:schemeClr val="accent6"/>
                        </a:solidFill>
                      </a:endParaRPr>
                    </a:p>
                  </a:txBody>
                  <a:tcPr>
                    <a:noFill/>
                  </a:tcPr>
                </a:tc>
                <a:extLst>
                  <a:ext uri="{0D108BD9-81ED-4DB2-BD59-A6C34878D82A}">
                    <a16:rowId xmlns:a16="http://schemas.microsoft.com/office/drawing/2014/main" val="1169683497"/>
                  </a:ext>
                </a:extLst>
              </a:tr>
              <a:tr h="370840">
                <a:tc>
                  <a:txBody>
                    <a:bodyPr/>
                    <a:lstStyle/>
                    <a:p>
                      <a:r>
                        <a:rPr lang="en-US" sz="1800" b="0" i="0" baseline="0" dirty="0">
                          <a:ln>
                            <a:noFill/>
                          </a:ln>
                          <a:solidFill>
                            <a:schemeClr val="accent6"/>
                          </a:solidFill>
                        </a:rPr>
                        <a:t>Ova-smolt survival</a:t>
                      </a:r>
                    </a:p>
                  </a:txBody>
                  <a:tcPr>
                    <a:noFill/>
                  </a:tcPr>
                </a:tc>
                <a:tc>
                  <a:txBody>
                    <a:bodyPr/>
                    <a:lstStyle/>
                    <a:p>
                      <a:r>
                        <a:rPr lang="en-US" sz="1800" b="0" i="0" baseline="0" dirty="0">
                          <a:ln>
                            <a:noFill/>
                          </a:ln>
                          <a:solidFill>
                            <a:schemeClr val="accent6"/>
                          </a:solidFill>
                        </a:rPr>
                        <a:t>0.015 smolt/egg</a:t>
                      </a:r>
                    </a:p>
                  </a:txBody>
                  <a:tcPr>
                    <a:noFill/>
                  </a:tcPr>
                </a:tc>
                <a:extLst>
                  <a:ext uri="{0D108BD9-81ED-4DB2-BD59-A6C34878D82A}">
                    <a16:rowId xmlns:a16="http://schemas.microsoft.com/office/drawing/2014/main" val="2926364357"/>
                  </a:ext>
                </a:extLst>
              </a:tr>
              <a:tr h="370840">
                <a:tc>
                  <a:txBody>
                    <a:bodyPr/>
                    <a:lstStyle/>
                    <a:p>
                      <a:r>
                        <a:rPr lang="en-US" sz="1800" b="0" i="0" baseline="0" dirty="0">
                          <a:ln>
                            <a:noFill/>
                          </a:ln>
                          <a:solidFill>
                            <a:schemeClr val="accent6"/>
                          </a:solidFill>
                        </a:rPr>
                        <a:t>Smolt-adult survival</a:t>
                      </a:r>
                    </a:p>
                  </a:txBody>
                  <a:tcPr>
                    <a:lnB w="12700" cap="flat" cmpd="sng" algn="ctr">
                      <a:solidFill>
                        <a:schemeClr val="tx1"/>
                      </a:solidFill>
                      <a:prstDash val="solid"/>
                      <a:round/>
                      <a:headEnd type="none" w="med" len="med"/>
                      <a:tailEnd type="none" w="med" len="med"/>
                    </a:lnB>
                    <a:noFill/>
                  </a:tcPr>
                </a:tc>
                <a:tc>
                  <a:txBody>
                    <a:bodyPr/>
                    <a:lstStyle/>
                    <a:p>
                      <a:r>
                        <a:rPr lang="en-US" sz="1800" b="0" i="0" baseline="0" dirty="0">
                          <a:ln>
                            <a:noFill/>
                          </a:ln>
                          <a:solidFill>
                            <a:schemeClr val="accent6"/>
                          </a:solidFill>
                        </a:rPr>
                        <a:t>0.05 recruits/smolt</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6007768"/>
                  </a:ext>
                </a:extLst>
              </a:tr>
              <a:tr h="370840">
                <a:tc>
                  <a:txBody>
                    <a:bodyPr/>
                    <a:lstStyle/>
                    <a:p>
                      <a:r>
                        <a:rPr lang="en-US" sz="1800" b="0" i="0" baseline="0" dirty="0">
                          <a:ln>
                            <a:noFill/>
                          </a:ln>
                          <a:solidFill>
                            <a:schemeClr val="accent6"/>
                          </a:solidFill>
                        </a:rPr>
                        <a:t>alpha</a:t>
                      </a:r>
                    </a:p>
                  </a:txBody>
                  <a:tcPr>
                    <a:lnT w="12700" cap="flat" cmpd="sng" algn="ctr">
                      <a:solidFill>
                        <a:schemeClr val="tx1"/>
                      </a:solidFill>
                      <a:prstDash val="solid"/>
                      <a:round/>
                      <a:headEnd type="none" w="med" len="med"/>
                      <a:tailEnd type="none" w="med" len="med"/>
                    </a:lnT>
                    <a:noFill/>
                  </a:tcPr>
                </a:tc>
                <a:tc>
                  <a:txBody>
                    <a:bodyPr/>
                    <a:lstStyle/>
                    <a:p>
                      <a:r>
                        <a:rPr lang="en-US" sz="1800" b="0" i="0" baseline="0" dirty="0">
                          <a:ln>
                            <a:noFill/>
                          </a:ln>
                          <a:solidFill>
                            <a:schemeClr val="accent6"/>
                          </a:solidFill>
                        </a:rPr>
                        <a:t>3 recruits/</a:t>
                      </a:r>
                      <a:r>
                        <a:rPr lang="en-US" sz="1800" b="0" i="0" baseline="0" dirty="0" err="1">
                          <a:ln>
                            <a:noFill/>
                          </a:ln>
                          <a:solidFill>
                            <a:schemeClr val="accent6"/>
                          </a:solidFill>
                        </a:rPr>
                        <a:t>spawner</a:t>
                      </a:r>
                      <a:endParaRPr lang="en-US" sz="1800" b="0" i="0" baseline="0" dirty="0">
                        <a:ln>
                          <a:noFill/>
                        </a:ln>
                        <a:solidFill>
                          <a:schemeClr val="accent6"/>
                        </a:solidFill>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828791637"/>
                  </a:ext>
                </a:extLst>
              </a:tr>
            </a:tbl>
          </a:graphicData>
        </a:graphic>
      </p:graphicFrame>
      <p:sp>
        <p:nvSpPr>
          <p:cNvPr id="5" name="Oval 4">
            <a:extLst>
              <a:ext uri="{FF2B5EF4-FFF2-40B4-BE49-F238E27FC236}">
                <a16:creationId xmlns:a16="http://schemas.microsoft.com/office/drawing/2014/main" id="{5900D712-7E4B-44FF-9759-74C6B5146E4D}"/>
              </a:ext>
            </a:extLst>
          </p:cNvPr>
          <p:cNvSpPr/>
          <p:nvPr/>
        </p:nvSpPr>
        <p:spPr>
          <a:xfrm>
            <a:off x="6858000" y="5029200"/>
            <a:ext cx="2204544" cy="838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943A7F3-2864-4A27-BAA3-D1C35A8E3794}"/>
              </a:ext>
            </a:extLst>
          </p:cNvPr>
          <p:cNvPicPr>
            <a:picLocks noChangeAspect="1"/>
          </p:cNvPicPr>
          <p:nvPr/>
        </p:nvPicPr>
        <p:blipFill>
          <a:blip r:embed="rId3"/>
          <a:stretch>
            <a:fillRect/>
          </a:stretch>
        </p:blipFill>
        <p:spPr>
          <a:xfrm>
            <a:off x="0" y="1453056"/>
            <a:ext cx="4800600" cy="4800600"/>
          </a:xfrm>
          <a:prstGeom prst="rect">
            <a:avLst/>
          </a:prstGeom>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D6B58270-BCA2-48BD-B3C5-6F876299EB5E}"/>
                  </a:ext>
                </a:extLst>
              </p:cNvPr>
              <p:cNvSpPr/>
              <p:nvPr/>
            </p:nvSpPr>
            <p:spPr>
              <a:xfrm>
                <a:off x="1492840" y="1777618"/>
                <a:ext cx="1814920" cy="478977"/>
              </a:xfrm>
              <a:prstGeom prst="rect">
                <a:avLst/>
              </a:prstGeom>
            </p:spPr>
            <p:txBody>
              <a:bodyPr wrap="none">
                <a:spAutoFit/>
              </a:bodyPr>
              <a:lstStyle/>
              <a:p>
                <a14:m>
                  <m:oMath xmlns:m="http://schemas.openxmlformats.org/officeDocument/2006/math">
                    <m:r>
                      <a:rPr lang="en-US" i="1">
                        <a:solidFill>
                          <a:srgbClr val="000000"/>
                        </a:solidFill>
                        <a:latin typeface="Cambria Math" panose="02040503050406030204" pitchFamily="18" charset="0"/>
                      </a:rPr>
                      <m:t>𝑅</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𝛼</m:t>
                    </m:r>
                    <m:r>
                      <a:rPr lang="en-US" i="1">
                        <a:solidFill>
                          <a:srgbClr val="000000"/>
                        </a:solidFill>
                        <a:latin typeface="Cambria Math" panose="02040503050406030204" pitchFamily="18" charset="0"/>
                      </a:rPr>
                      <m:t>𝑆</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𝑒</m:t>
                        </m:r>
                      </m:e>
                      <m:sup>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𝛽</m:t>
                        </m:r>
                        <m:r>
                          <a:rPr lang="en-US" i="1">
                            <a:solidFill>
                              <a:srgbClr val="000000"/>
                            </a:solidFill>
                            <a:latin typeface="Cambria Math" panose="02040503050406030204" pitchFamily="18" charset="0"/>
                          </a:rPr>
                          <m:t>𝑆</m:t>
                        </m:r>
                      </m:sup>
                    </m:sSup>
                  </m:oMath>
                </a14:m>
                <a:r>
                  <a:rPr lang="en-US" sz="1400" dirty="0"/>
                  <a:t> </a:t>
                </a:r>
                <a:endParaRPr lang="en-US" dirty="0"/>
              </a:p>
            </p:txBody>
          </p:sp>
        </mc:Choice>
        <mc:Fallback xmlns="">
          <p:sp>
            <p:nvSpPr>
              <p:cNvPr id="2" name="Rectangle 1">
                <a:extLst>
                  <a:ext uri="{FF2B5EF4-FFF2-40B4-BE49-F238E27FC236}">
                    <a16:creationId xmlns:a16="http://schemas.microsoft.com/office/drawing/2014/main" id="{D6B58270-BCA2-48BD-B3C5-6F876299EB5E}"/>
                  </a:ext>
                </a:extLst>
              </p:cNvPr>
              <p:cNvSpPr>
                <a:spLocks noRot="1" noChangeAspect="1" noMove="1" noResize="1" noEditPoints="1" noAdjustHandles="1" noChangeArrowheads="1" noChangeShapeType="1" noTextEdit="1"/>
              </p:cNvSpPr>
              <p:nvPr/>
            </p:nvSpPr>
            <p:spPr>
              <a:xfrm>
                <a:off x="1492840" y="1777618"/>
                <a:ext cx="1814920" cy="47897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038855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2"/>
          <p:cNvSpPr>
            <a:spLocks noGrp="1"/>
          </p:cNvSpPr>
          <p:nvPr>
            <p:ph type="ftr" sz="quarter" idx="11"/>
          </p:nvPr>
        </p:nvSpPr>
        <p:spPr>
          <a:noFill/>
        </p:spPr>
        <p:txBody>
          <a:bodyPr/>
          <a:lstStyle/>
          <a:p>
            <a:r>
              <a:rPr lang="en-US"/>
              <a:t>Theory - Process Error</a:t>
            </a:r>
          </a:p>
        </p:txBody>
      </p:sp>
      <p:sp>
        <p:nvSpPr>
          <p:cNvPr id="91139" name="Slide Number Placeholder 3"/>
          <p:cNvSpPr>
            <a:spLocks noGrp="1"/>
          </p:cNvSpPr>
          <p:nvPr>
            <p:ph type="sldNum" sz="quarter" idx="12"/>
          </p:nvPr>
        </p:nvSpPr>
        <p:spPr>
          <a:noFill/>
        </p:spPr>
        <p:txBody>
          <a:bodyPr/>
          <a:lstStyle/>
          <a:p>
            <a:fld id="{22756AC3-411D-4427-AC49-FB379D9A99B8}" type="slidenum">
              <a:rPr lang="en-US" smtClean="0"/>
              <a:pPr/>
              <a:t>38</a:t>
            </a:fld>
            <a:endParaRPr lang="en-US"/>
          </a:p>
        </p:txBody>
      </p:sp>
      <p:sp>
        <p:nvSpPr>
          <p:cNvPr id="8218" name="Text Box 26"/>
          <p:cNvSpPr txBox="1">
            <a:spLocks noChangeArrowheads="1"/>
          </p:cNvSpPr>
          <p:nvPr/>
        </p:nvSpPr>
        <p:spPr bwMode="auto">
          <a:xfrm>
            <a:off x="914400" y="650875"/>
            <a:ext cx="2517869" cy="461665"/>
          </a:xfrm>
          <a:prstGeom prst="rect">
            <a:avLst/>
          </a:prstGeom>
          <a:noFill/>
          <a:ln w="9525">
            <a:noFill/>
            <a:miter lim="800000"/>
            <a:headEnd/>
            <a:tailEnd/>
          </a:ln>
          <a:effectLst/>
        </p:spPr>
        <p:txBody>
          <a:bodyPr wrap="none">
            <a:spAutoFit/>
          </a:bodyPr>
          <a:lstStyle/>
          <a:p>
            <a:r>
              <a:rPr lang="en-US" b="1" dirty="0"/>
              <a:t>Time-varying </a:t>
            </a:r>
            <a:r>
              <a:rPr lang="en-US" b="1" i="1" dirty="0"/>
              <a:t>S</a:t>
            </a:r>
            <a:r>
              <a:rPr lang="en-US" b="1" i="1" baseline="-25000" dirty="0"/>
              <a:t>EQ</a:t>
            </a:r>
          </a:p>
        </p:txBody>
      </p:sp>
      <p:sp>
        <p:nvSpPr>
          <p:cNvPr id="91152" name="Line 27"/>
          <p:cNvSpPr>
            <a:spLocks noChangeShapeType="1"/>
          </p:cNvSpPr>
          <p:nvPr/>
        </p:nvSpPr>
        <p:spPr bwMode="auto">
          <a:xfrm>
            <a:off x="990600" y="1447800"/>
            <a:ext cx="7162800" cy="0"/>
          </a:xfrm>
          <a:prstGeom prst="line">
            <a:avLst/>
          </a:prstGeom>
          <a:noFill/>
          <a:ln w="9525">
            <a:solidFill>
              <a:schemeClr val="tx1"/>
            </a:solidFill>
            <a:round/>
            <a:headEnd/>
            <a:tailEnd/>
          </a:ln>
        </p:spPr>
        <p:txBody>
          <a:bodyPr/>
          <a:lstStyle/>
          <a:p>
            <a:endParaRPr lang="en-US"/>
          </a:p>
        </p:txBody>
      </p:sp>
      <p:graphicFrame>
        <p:nvGraphicFramePr>
          <p:cNvPr id="12" name="Table 11">
            <a:extLst>
              <a:ext uri="{FF2B5EF4-FFF2-40B4-BE49-F238E27FC236}">
                <a16:creationId xmlns:a16="http://schemas.microsoft.com/office/drawing/2014/main" id="{0CB8F2C3-CD02-4F47-8319-DF77FBAF8BC8}"/>
              </a:ext>
            </a:extLst>
          </p:cNvPr>
          <p:cNvGraphicFramePr>
            <a:graphicFrameLocks noGrp="1"/>
          </p:cNvGraphicFramePr>
          <p:nvPr/>
        </p:nvGraphicFramePr>
        <p:xfrm>
          <a:off x="4876800" y="2133600"/>
          <a:ext cx="4191000" cy="148336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2273921863"/>
                    </a:ext>
                  </a:extLst>
                </a:gridCol>
                <a:gridCol w="2095500">
                  <a:extLst>
                    <a:ext uri="{9D8B030D-6E8A-4147-A177-3AD203B41FA5}">
                      <a16:colId xmlns:a16="http://schemas.microsoft.com/office/drawing/2014/main" val="1149589363"/>
                    </a:ext>
                  </a:extLst>
                </a:gridCol>
              </a:tblGrid>
              <a:tr h="370840">
                <a:tc>
                  <a:txBody>
                    <a:bodyPr/>
                    <a:lstStyle/>
                    <a:p>
                      <a:r>
                        <a:rPr lang="en-US" sz="1800" b="0" i="0" baseline="0" dirty="0">
                          <a:ln>
                            <a:noFill/>
                          </a:ln>
                          <a:solidFill>
                            <a:schemeClr val="tx1"/>
                          </a:solidFill>
                        </a:rPr>
                        <a:t>Fecundity</a:t>
                      </a:r>
                    </a:p>
                  </a:txBody>
                  <a:tcPr>
                    <a:noFill/>
                  </a:tcPr>
                </a:tc>
                <a:tc>
                  <a:txBody>
                    <a:bodyPr/>
                    <a:lstStyle/>
                    <a:p>
                      <a:r>
                        <a:rPr lang="en-US" sz="1800" b="0" i="0" baseline="0" dirty="0">
                          <a:ln>
                            <a:noFill/>
                          </a:ln>
                          <a:solidFill>
                            <a:schemeClr val="tx1"/>
                          </a:solidFill>
                        </a:rPr>
                        <a:t>4000 eggs/</a:t>
                      </a:r>
                      <a:r>
                        <a:rPr lang="en-US" sz="1800" b="0" i="0" baseline="0" dirty="0" err="1">
                          <a:ln>
                            <a:noFill/>
                          </a:ln>
                          <a:solidFill>
                            <a:schemeClr val="tx1"/>
                          </a:solidFill>
                        </a:rPr>
                        <a:t>spawner</a:t>
                      </a:r>
                      <a:endParaRPr lang="en-US" sz="1800" b="0" i="0" baseline="0" dirty="0">
                        <a:ln>
                          <a:noFill/>
                        </a:ln>
                        <a:solidFill>
                          <a:schemeClr val="tx1"/>
                        </a:solidFill>
                      </a:endParaRPr>
                    </a:p>
                  </a:txBody>
                  <a:tcPr>
                    <a:noFill/>
                  </a:tcPr>
                </a:tc>
                <a:extLst>
                  <a:ext uri="{0D108BD9-81ED-4DB2-BD59-A6C34878D82A}">
                    <a16:rowId xmlns:a16="http://schemas.microsoft.com/office/drawing/2014/main" val="4176782240"/>
                  </a:ext>
                </a:extLst>
              </a:tr>
              <a:tr h="370840">
                <a:tc>
                  <a:txBody>
                    <a:bodyPr/>
                    <a:lstStyle/>
                    <a:p>
                      <a:r>
                        <a:rPr lang="en-US" sz="1800" b="0" i="0" baseline="0" dirty="0">
                          <a:ln>
                            <a:noFill/>
                          </a:ln>
                          <a:solidFill>
                            <a:schemeClr val="tx1"/>
                          </a:solidFill>
                        </a:rPr>
                        <a:t>Ova-smolt survival</a:t>
                      </a:r>
                    </a:p>
                  </a:txBody>
                  <a:tcPr>
                    <a:noFill/>
                  </a:tcPr>
                </a:tc>
                <a:tc>
                  <a:txBody>
                    <a:bodyPr/>
                    <a:lstStyle/>
                    <a:p>
                      <a:r>
                        <a:rPr lang="en-US" sz="1800" b="0" i="0" baseline="0" dirty="0">
                          <a:ln>
                            <a:noFill/>
                          </a:ln>
                          <a:solidFill>
                            <a:schemeClr val="tx1"/>
                          </a:solidFill>
                        </a:rPr>
                        <a:t>0.015 smolt/egg</a:t>
                      </a:r>
                    </a:p>
                  </a:txBody>
                  <a:tcPr>
                    <a:noFill/>
                  </a:tcPr>
                </a:tc>
                <a:extLst>
                  <a:ext uri="{0D108BD9-81ED-4DB2-BD59-A6C34878D82A}">
                    <a16:rowId xmlns:a16="http://schemas.microsoft.com/office/drawing/2014/main" val="449511677"/>
                  </a:ext>
                </a:extLst>
              </a:tr>
              <a:tr h="370840">
                <a:tc>
                  <a:txBody>
                    <a:bodyPr/>
                    <a:lstStyle/>
                    <a:p>
                      <a:r>
                        <a:rPr lang="en-US" sz="1800" b="0" i="0" baseline="0" dirty="0">
                          <a:ln>
                            <a:noFill/>
                          </a:ln>
                          <a:solidFill>
                            <a:schemeClr val="tx1"/>
                          </a:solidFill>
                        </a:rPr>
                        <a:t>Smolt-adult survival</a:t>
                      </a:r>
                    </a:p>
                  </a:txBody>
                  <a:tcPr>
                    <a:lnB w="12700" cap="flat" cmpd="sng" algn="ctr">
                      <a:solidFill>
                        <a:schemeClr val="tx1"/>
                      </a:solidFill>
                      <a:prstDash val="solid"/>
                      <a:round/>
                      <a:headEnd type="none" w="med" len="med"/>
                      <a:tailEnd type="none" w="med" len="med"/>
                    </a:lnB>
                    <a:noFill/>
                  </a:tcPr>
                </a:tc>
                <a:tc>
                  <a:txBody>
                    <a:bodyPr/>
                    <a:lstStyle/>
                    <a:p>
                      <a:r>
                        <a:rPr lang="en-US" sz="1800" b="0" i="0" baseline="0" dirty="0">
                          <a:ln>
                            <a:noFill/>
                          </a:ln>
                          <a:solidFill>
                            <a:schemeClr val="tx1"/>
                          </a:solidFill>
                        </a:rPr>
                        <a:t>0.1 recruits/smolt</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942424"/>
                  </a:ext>
                </a:extLst>
              </a:tr>
              <a:tr h="370840">
                <a:tc>
                  <a:txBody>
                    <a:bodyPr/>
                    <a:lstStyle/>
                    <a:p>
                      <a:r>
                        <a:rPr lang="en-US" sz="1800" b="0" i="0" baseline="0" dirty="0">
                          <a:ln>
                            <a:noFill/>
                          </a:ln>
                          <a:solidFill>
                            <a:schemeClr val="tx1"/>
                          </a:solidFill>
                        </a:rPr>
                        <a:t>alpha</a:t>
                      </a:r>
                    </a:p>
                  </a:txBody>
                  <a:tcPr>
                    <a:lnT w="12700" cap="flat" cmpd="sng" algn="ctr">
                      <a:solidFill>
                        <a:schemeClr val="tx1"/>
                      </a:solidFill>
                      <a:prstDash val="solid"/>
                      <a:round/>
                      <a:headEnd type="none" w="med" len="med"/>
                      <a:tailEnd type="none" w="med" len="med"/>
                    </a:lnT>
                    <a:noFill/>
                  </a:tcPr>
                </a:tc>
                <a:tc>
                  <a:txBody>
                    <a:bodyPr/>
                    <a:lstStyle/>
                    <a:p>
                      <a:r>
                        <a:rPr lang="en-US" sz="1800" b="0" i="0" baseline="0" dirty="0">
                          <a:ln>
                            <a:noFill/>
                          </a:ln>
                          <a:solidFill>
                            <a:schemeClr val="tx1"/>
                          </a:solidFill>
                        </a:rPr>
                        <a:t>6 recruits/</a:t>
                      </a:r>
                      <a:r>
                        <a:rPr lang="en-US" sz="1800" b="0" i="0" baseline="0" dirty="0" err="1">
                          <a:ln>
                            <a:noFill/>
                          </a:ln>
                          <a:solidFill>
                            <a:schemeClr val="tx1"/>
                          </a:solidFill>
                        </a:rPr>
                        <a:t>spawner</a:t>
                      </a:r>
                      <a:endParaRPr lang="en-US" sz="1800" b="0" i="0" baseline="0" dirty="0">
                        <a:ln>
                          <a:noFill/>
                        </a:ln>
                        <a:solidFill>
                          <a:schemeClr val="tx1"/>
                        </a:solidFill>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607232734"/>
                  </a:ext>
                </a:extLst>
              </a:tr>
            </a:tbl>
          </a:graphicData>
        </a:graphic>
      </p:graphicFrame>
      <p:graphicFrame>
        <p:nvGraphicFramePr>
          <p:cNvPr id="4" name="Table 3">
            <a:extLst>
              <a:ext uri="{FF2B5EF4-FFF2-40B4-BE49-F238E27FC236}">
                <a16:creationId xmlns:a16="http://schemas.microsoft.com/office/drawing/2014/main" id="{569D9B48-1029-4E4F-B990-2DC92A318A73}"/>
              </a:ext>
            </a:extLst>
          </p:cNvPr>
          <p:cNvGraphicFramePr>
            <a:graphicFrameLocks noGrp="1"/>
          </p:cNvGraphicFramePr>
          <p:nvPr/>
        </p:nvGraphicFramePr>
        <p:xfrm>
          <a:off x="4871545" y="4302759"/>
          <a:ext cx="4191000" cy="148336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552525605"/>
                    </a:ext>
                  </a:extLst>
                </a:gridCol>
                <a:gridCol w="2095500">
                  <a:extLst>
                    <a:ext uri="{9D8B030D-6E8A-4147-A177-3AD203B41FA5}">
                      <a16:colId xmlns:a16="http://schemas.microsoft.com/office/drawing/2014/main" val="41948465"/>
                    </a:ext>
                  </a:extLst>
                </a:gridCol>
              </a:tblGrid>
              <a:tr h="370840">
                <a:tc>
                  <a:txBody>
                    <a:bodyPr/>
                    <a:lstStyle/>
                    <a:p>
                      <a:r>
                        <a:rPr lang="en-US" sz="1800" b="0" i="0" baseline="0" dirty="0">
                          <a:ln>
                            <a:noFill/>
                          </a:ln>
                          <a:solidFill>
                            <a:schemeClr val="accent6"/>
                          </a:solidFill>
                        </a:rPr>
                        <a:t>Fecundity</a:t>
                      </a:r>
                    </a:p>
                  </a:txBody>
                  <a:tcPr>
                    <a:noFill/>
                  </a:tcPr>
                </a:tc>
                <a:tc>
                  <a:txBody>
                    <a:bodyPr/>
                    <a:lstStyle/>
                    <a:p>
                      <a:r>
                        <a:rPr lang="en-US" sz="1800" b="0" i="0" baseline="0" dirty="0">
                          <a:ln>
                            <a:noFill/>
                          </a:ln>
                          <a:solidFill>
                            <a:schemeClr val="accent6"/>
                          </a:solidFill>
                        </a:rPr>
                        <a:t>4000 eggs/</a:t>
                      </a:r>
                      <a:r>
                        <a:rPr lang="en-US" sz="1800" b="0" i="0" baseline="0" dirty="0" err="1">
                          <a:ln>
                            <a:noFill/>
                          </a:ln>
                          <a:solidFill>
                            <a:schemeClr val="accent6"/>
                          </a:solidFill>
                        </a:rPr>
                        <a:t>spawner</a:t>
                      </a:r>
                      <a:endParaRPr lang="en-US" sz="1800" b="0" i="0" baseline="0" dirty="0">
                        <a:ln>
                          <a:noFill/>
                        </a:ln>
                        <a:solidFill>
                          <a:schemeClr val="accent6"/>
                        </a:solidFill>
                      </a:endParaRPr>
                    </a:p>
                  </a:txBody>
                  <a:tcPr>
                    <a:noFill/>
                  </a:tcPr>
                </a:tc>
                <a:extLst>
                  <a:ext uri="{0D108BD9-81ED-4DB2-BD59-A6C34878D82A}">
                    <a16:rowId xmlns:a16="http://schemas.microsoft.com/office/drawing/2014/main" val="1169683497"/>
                  </a:ext>
                </a:extLst>
              </a:tr>
              <a:tr h="370840">
                <a:tc>
                  <a:txBody>
                    <a:bodyPr/>
                    <a:lstStyle/>
                    <a:p>
                      <a:r>
                        <a:rPr lang="en-US" sz="1800" b="0" i="0" baseline="0" dirty="0">
                          <a:ln>
                            <a:noFill/>
                          </a:ln>
                          <a:solidFill>
                            <a:schemeClr val="accent6"/>
                          </a:solidFill>
                        </a:rPr>
                        <a:t>Ova-smolt survival</a:t>
                      </a:r>
                    </a:p>
                  </a:txBody>
                  <a:tcPr>
                    <a:noFill/>
                  </a:tcPr>
                </a:tc>
                <a:tc>
                  <a:txBody>
                    <a:bodyPr/>
                    <a:lstStyle/>
                    <a:p>
                      <a:r>
                        <a:rPr lang="en-US" sz="1800" b="0" i="0" baseline="0" dirty="0">
                          <a:ln>
                            <a:noFill/>
                          </a:ln>
                          <a:solidFill>
                            <a:schemeClr val="accent6"/>
                          </a:solidFill>
                        </a:rPr>
                        <a:t>0.015 smolt/egg</a:t>
                      </a:r>
                    </a:p>
                  </a:txBody>
                  <a:tcPr>
                    <a:noFill/>
                  </a:tcPr>
                </a:tc>
                <a:extLst>
                  <a:ext uri="{0D108BD9-81ED-4DB2-BD59-A6C34878D82A}">
                    <a16:rowId xmlns:a16="http://schemas.microsoft.com/office/drawing/2014/main" val="2926364357"/>
                  </a:ext>
                </a:extLst>
              </a:tr>
              <a:tr h="370840">
                <a:tc>
                  <a:txBody>
                    <a:bodyPr/>
                    <a:lstStyle/>
                    <a:p>
                      <a:r>
                        <a:rPr lang="en-US" sz="1800" b="0" i="0" baseline="0" dirty="0">
                          <a:ln>
                            <a:noFill/>
                          </a:ln>
                          <a:solidFill>
                            <a:schemeClr val="accent6"/>
                          </a:solidFill>
                        </a:rPr>
                        <a:t>Smolt-adult survival</a:t>
                      </a:r>
                    </a:p>
                  </a:txBody>
                  <a:tcPr>
                    <a:lnB w="12700" cap="flat" cmpd="sng" algn="ctr">
                      <a:solidFill>
                        <a:schemeClr val="tx1"/>
                      </a:solidFill>
                      <a:prstDash val="solid"/>
                      <a:round/>
                      <a:headEnd type="none" w="med" len="med"/>
                      <a:tailEnd type="none" w="med" len="med"/>
                    </a:lnB>
                    <a:noFill/>
                  </a:tcPr>
                </a:tc>
                <a:tc>
                  <a:txBody>
                    <a:bodyPr/>
                    <a:lstStyle/>
                    <a:p>
                      <a:r>
                        <a:rPr lang="en-US" sz="1800" b="0" i="0" baseline="0" dirty="0">
                          <a:ln>
                            <a:noFill/>
                          </a:ln>
                          <a:solidFill>
                            <a:schemeClr val="accent6"/>
                          </a:solidFill>
                        </a:rPr>
                        <a:t>0.05 recruits/smolt</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6007768"/>
                  </a:ext>
                </a:extLst>
              </a:tr>
              <a:tr h="370840">
                <a:tc>
                  <a:txBody>
                    <a:bodyPr/>
                    <a:lstStyle/>
                    <a:p>
                      <a:r>
                        <a:rPr lang="en-US" sz="1800" b="0" i="0" baseline="0" dirty="0">
                          <a:ln>
                            <a:noFill/>
                          </a:ln>
                          <a:solidFill>
                            <a:schemeClr val="accent6"/>
                          </a:solidFill>
                        </a:rPr>
                        <a:t>alpha</a:t>
                      </a:r>
                    </a:p>
                  </a:txBody>
                  <a:tcPr>
                    <a:lnT w="12700" cap="flat" cmpd="sng" algn="ctr">
                      <a:solidFill>
                        <a:schemeClr val="tx1"/>
                      </a:solidFill>
                      <a:prstDash val="solid"/>
                      <a:round/>
                      <a:headEnd type="none" w="med" len="med"/>
                      <a:tailEnd type="none" w="med" len="med"/>
                    </a:lnT>
                    <a:noFill/>
                  </a:tcPr>
                </a:tc>
                <a:tc>
                  <a:txBody>
                    <a:bodyPr/>
                    <a:lstStyle/>
                    <a:p>
                      <a:r>
                        <a:rPr lang="en-US" sz="1800" b="0" i="0" baseline="0" dirty="0">
                          <a:ln>
                            <a:noFill/>
                          </a:ln>
                          <a:solidFill>
                            <a:schemeClr val="accent6"/>
                          </a:solidFill>
                        </a:rPr>
                        <a:t>3 recruits/</a:t>
                      </a:r>
                      <a:r>
                        <a:rPr lang="en-US" sz="1800" b="0" i="0" baseline="0" dirty="0" err="1">
                          <a:ln>
                            <a:noFill/>
                          </a:ln>
                          <a:solidFill>
                            <a:schemeClr val="accent6"/>
                          </a:solidFill>
                        </a:rPr>
                        <a:t>spawner</a:t>
                      </a:r>
                      <a:endParaRPr lang="en-US" sz="1800" b="0" i="0" baseline="0" dirty="0">
                        <a:ln>
                          <a:noFill/>
                        </a:ln>
                        <a:solidFill>
                          <a:schemeClr val="accent6"/>
                        </a:solidFill>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828791637"/>
                  </a:ext>
                </a:extLst>
              </a:tr>
            </a:tbl>
          </a:graphicData>
        </a:graphic>
      </p:graphicFrame>
      <p:sp>
        <p:nvSpPr>
          <p:cNvPr id="5" name="Oval 4">
            <a:extLst>
              <a:ext uri="{FF2B5EF4-FFF2-40B4-BE49-F238E27FC236}">
                <a16:creationId xmlns:a16="http://schemas.microsoft.com/office/drawing/2014/main" id="{5900D712-7E4B-44FF-9759-74C6B5146E4D}"/>
              </a:ext>
            </a:extLst>
          </p:cNvPr>
          <p:cNvSpPr/>
          <p:nvPr/>
        </p:nvSpPr>
        <p:spPr>
          <a:xfrm>
            <a:off x="6858000" y="5029200"/>
            <a:ext cx="2204544" cy="838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233FC52-F9E8-4329-A89D-9F83053DF8B1}"/>
              </a:ext>
            </a:extLst>
          </p:cNvPr>
          <p:cNvPicPr>
            <a:picLocks noChangeAspect="1"/>
          </p:cNvPicPr>
          <p:nvPr/>
        </p:nvPicPr>
        <p:blipFill>
          <a:blip r:embed="rId3"/>
          <a:stretch>
            <a:fillRect/>
          </a:stretch>
        </p:blipFill>
        <p:spPr>
          <a:xfrm>
            <a:off x="15767" y="1447802"/>
            <a:ext cx="4784834" cy="4784834"/>
          </a:xfrm>
          <a:prstGeom prst="rect">
            <a:avLst/>
          </a:prstGeom>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E4217CE6-4BF5-48E5-9374-53FF3B1EB048}"/>
                  </a:ext>
                </a:extLst>
              </p:cNvPr>
              <p:cNvSpPr/>
              <p:nvPr/>
            </p:nvSpPr>
            <p:spPr>
              <a:xfrm>
                <a:off x="1393533" y="1670101"/>
                <a:ext cx="1730667" cy="8699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𝑆</m:t>
                          </m:r>
                        </m:e>
                        <m:sub>
                          <m:r>
                            <a:rPr lang="en-US" i="1">
                              <a:solidFill>
                                <a:srgbClr val="000000"/>
                              </a:solidFill>
                              <a:latin typeface="Cambria Math" panose="02040503050406030204" pitchFamily="18" charset="0"/>
                            </a:rPr>
                            <m:t>𝐸𝑄</m:t>
                          </m:r>
                        </m:sub>
                      </m:sSub>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sSup>
                            <m:sSupPr>
                              <m:ctrlPr>
                                <a:rPr lang="en-US" i="1">
                                  <a:solidFill>
                                    <a:srgbClr val="000000"/>
                                  </a:solidFill>
                                  <a:latin typeface="Cambria Math" panose="02040503050406030204" pitchFamily="18" charset="0"/>
                                </a:rPr>
                              </m:ctrlPr>
                            </m:sSupPr>
                            <m:e>
                              <m:func>
                                <m:funcPr>
                                  <m:ctrlPr>
                                    <a:rPr lang="en-US" i="1">
                                      <a:solidFill>
                                        <a:srgbClr val="000000"/>
                                      </a:solidFill>
                                      <a:latin typeface="Cambria Math" panose="02040503050406030204" pitchFamily="18" charset="0"/>
                                    </a:rPr>
                                  </m:ctrlPr>
                                </m:funcPr>
                                <m:fName>
                                  <m:r>
                                    <m:rPr>
                                      <m:sty m:val="p"/>
                                    </m:rPr>
                                    <a:rPr lang="en-US">
                                      <a:solidFill>
                                        <a:srgbClr val="000000"/>
                                      </a:solidFill>
                                      <a:latin typeface="Cambria Math" panose="02040503050406030204" pitchFamily="18" charset="0"/>
                                    </a:rPr>
                                    <m:t>ln</m:t>
                                  </m:r>
                                </m:fName>
                                <m:e>
                                  <m:r>
                                    <a:rPr lang="en-US" i="1">
                                      <a:solidFill>
                                        <a:srgbClr val="000000"/>
                                      </a:solidFill>
                                      <a:latin typeface="Cambria Math" panose="02040503050406030204" pitchFamily="18" charset="0"/>
                                    </a:rPr>
                                    <m:t>𝛼</m:t>
                                  </m:r>
                                </m:e>
                              </m:func>
                            </m:e>
                            <m:sup>
                              <m:r>
                                <a:rPr lang="en-US" i="1">
                                  <a:solidFill>
                                    <a:srgbClr val="000000"/>
                                  </a:solidFill>
                                  <a:latin typeface="Cambria Math" panose="02040503050406030204" pitchFamily="18" charset="0"/>
                                </a:rPr>
                                <m:t>′</m:t>
                              </m:r>
                            </m:sup>
                          </m:sSup>
                        </m:num>
                        <m:den>
                          <m:r>
                            <a:rPr lang="en-US" i="1">
                              <a:solidFill>
                                <a:srgbClr val="000000"/>
                              </a:solidFill>
                              <a:latin typeface="Cambria Math" panose="02040503050406030204" pitchFamily="18" charset="0"/>
                            </a:rPr>
                            <m:t>𝛽</m:t>
                          </m:r>
                        </m:den>
                      </m:f>
                    </m:oMath>
                  </m:oMathPara>
                </a14:m>
                <a:endParaRPr lang="en-US" dirty="0"/>
              </a:p>
            </p:txBody>
          </p:sp>
        </mc:Choice>
        <mc:Fallback xmlns="">
          <p:sp>
            <p:nvSpPr>
              <p:cNvPr id="2" name="Rectangle 1">
                <a:extLst>
                  <a:ext uri="{FF2B5EF4-FFF2-40B4-BE49-F238E27FC236}">
                    <a16:creationId xmlns:a16="http://schemas.microsoft.com/office/drawing/2014/main" id="{E4217CE6-4BF5-48E5-9374-53FF3B1EB048}"/>
                  </a:ext>
                </a:extLst>
              </p:cNvPr>
              <p:cNvSpPr>
                <a:spLocks noRot="1" noChangeAspect="1" noMove="1" noResize="1" noEditPoints="1" noAdjustHandles="1" noChangeArrowheads="1" noChangeShapeType="1" noTextEdit="1"/>
              </p:cNvSpPr>
              <p:nvPr/>
            </p:nvSpPr>
            <p:spPr>
              <a:xfrm>
                <a:off x="1393533" y="1670101"/>
                <a:ext cx="1730667" cy="86991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732715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2"/>
          <p:cNvSpPr>
            <a:spLocks noGrp="1"/>
          </p:cNvSpPr>
          <p:nvPr>
            <p:ph type="ftr" sz="quarter" idx="11"/>
          </p:nvPr>
        </p:nvSpPr>
        <p:spPr>
          <a:noFill/>
        </p:spPr>
        <p:txBody>
          <a:bodyPr/>
          <a:lstStyle/>
          <a:p>
            <a:r>
              <a:rPr lang="en-US"/>
              <a:t>Theory - Process Error</a:t>
            </a:r>
          </a:p>
        </p:txBody>
      </p:sp>
      <p:sp>
        <p:nvSpPr>
          <p:cNvPr id="91139" name="Slide Number Placeholder 3"/>
          <p:cNvSpPr>
            <a:spLocks noGrp="1"/>
          </p:cNvSpPr>
          <p:nvPr>
            <p:ph type="sldNum" sz="quarter" idx="12"/>
          </p:nvPr>
        </p:nvSpPr>
        <p:spPr>
          <a:noFill/>
        </p:spPr>
        <p:txBody>
          <a:bodyPr/>
          <a:lstStyle/>
          <a:p>
            <a:fld id="{22756AC3-411D-4427-AC49-FB379D9A99B8}" type="slidenum">
              <a:rPr lang="en-US" smtClean="0"/>
              <a:pPr/>
              <a:t>39</a:t>
            </a:fld>
            <a:endParaRPr lang="en-US"/>
          </a:p>
        </p:txBody>
      </p:sp>
      <p:sp>
        <p:nvSpPr>
          <p:cNvPr id="8218" name="Text Box 26"/>
          <p:cNvSpPr txBox="1">
            <a:spLocks noChangeArrowheads="1"/>
          </p:cNvSpPr>
          <p:nvPr/>
        </p:nvSpPr>
        <p:spPr bwMode="auto">
          <a:xfrm>
            <a:off x="914400" y="650875"/>
            <a:ext cx="2642903" cy="461665"/>
          </a:xfrm>
          <a:prstGeom prst="rect">
            <a:avLst/>
          </a:prstGeom>
          <a:noFill/>
          <a:ln w="9525">
            <a:noFill/>
            <a:miter lim="800000"/>
            <a:headEnd/>
            <a:tailEnd/>
          </a:ln>
          <a:effectLst/>
        </p:spPr>
        <p:txBody>
          <a:bodyPr wrap="none">
            <a:spAutoFit/>
          </a:bodyPr>
          <a:lstStyle/>
          <a:p>
            <a:r>
              <a:rPr lang="en-US" b="1" dirty="0"/>
              <a:t>Time-varying </a:t>
            </a:r>
            <a:r>
              <a:rPr lang="en-US" b="1" i="1" dirty="0" err="1"/>
              <a:t>S</a:t>
            </a:r>
            <a:r>
              <a:rPr lang="en-US" b="1" i="1" baseline="-25000" dirty="0" err="1"/>
              <a:t>MSY</a:t>
            </a:r>
            <a:endParaRPr lang="en-US" b="1" i="1" baseline="-25000" dirty="0"/>
          </a:p>
        </p:txBody>
      </p:sp>
      <p:sp>
        <p:nvSpPr>
          <p:cNvPr id="91152" name="Line 27"/>
          <p:cNvSpPr>
            <a:spLocks noChangeShapeType="1"/>
          </p:cNvSpPr>
          <p:nvPr/>
        </p:nvSpPr>
        <p:spPr bwMode="auto">
          <a:xfrm>
            <a:off x="990600" y="1447800"/>
            <a:ext cx="7162800" cy="0"/>
          </a:xfrm>
          <a:prstGeom prst="line">
            <a:avLst/>
          </a:prstGeom>
          <a:noFill/>
          <a:ln w="9525">
            <a:solidFill>
              <a:schemeClr val="tx1"/>
            </a:solidFill>
            <a:round/>
            <a:headEnd/>
            <a:tailEnd/>
          </a:ln>
        </p:spPr>
        <p:txBody>
          <a:bodyPr/>
          <a:lstStyle/>
          <a:p>
            <a:endParaRPr lang="en-US"/>
          </a:p>
        </p:txBody>
      </p:sp>
      <p:graphicFrame>
        <p:nvGraphicFramePr>
          <p:cNvPr id="12" name="Table 11">
            <a:extLst>
              <a:ext uri="{FF2B5EF4-FFF2-40B4-BE49-F238E27FC236}">
                <a16:creationId xmlns:a16="http://schemas.microsoft.com/office/drawing/2014/main" id="{0CB8F2C3-CD02-4F47-8319-DF77FBAF8BC8}"/>
              </a:ext>
            </a:extLst>
          </p:cNvPr>
          <p:cNvGraphicFramePr>
            <a:graphicFrameLocks noGrp="1"/>
          </p:cNvGraphicFramePr>
          <p:nvPr/>
        </p:nvGraphicFramePr>
        <p:xfrm>
          <a:off x="4876800" y="2133600"/>
          <a:ext cx="4191000" cy="148336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2273921863"/>
                    </a:ext>
                  </a:extLst>
                </a:gridCol>
                <a:gridCol w="2095500">
                  <a:extLst>
                    <a:ext uri="{9D8B030D-6E8A-4147-A177-3AD203B41FA5}">
                      <a16:colId xmlns:a16="http://schemas.microsoft.com/office/drawing/2014/main" val="1149589363"/>
                    </a:ext>
                  </a:extLst>
                </a:gridCol>
              </a:tblGrid>
              <a:tr h="370840">
                <a:tc>
                  <a:txBody>
                    <a:bodyPr/>
                    <a:lstStyle/>
                    <a:p>
                      <a:r>
                        <a:rPr lang="en-US" sz="1800" b="0" i="0" baseline="0" dirty="0">
                          <a:ln>
                            <a:noFill/>
                          </a:ln>
                          <a:solidFill>
                            <a:schemeClr val="tx1"/>
                          </a:solidFill>
                        </a:rPr>
                        <a:t>Fecundity</a:t>
                      </a:r>
                    </a:p>
                  </a:txBody>
                  <a:tcPr>
                    <a:noFill/>
                  </a:tcPr>
                </a:tc>
                <a:tc>
                  <a:txBody>
                    <a:bodyPr/>
                    <a:lstStyle/>
                    <a:p>
                      <a:r>
                        <a:rPr lang="en-US" sz="1800" b="0" i="0" baseline="0" dirty="0">
                          <a:ln>
                            <a:noFill/>
                          </a:ln>
                          <a:solidFill>
                            <a:schemeClr val="tx1"/>
                          </a:solidFill>
                        </a:rPr>
                        <a:t>4000 eggs/</a:t>
                      </a:r>
                      <a:r>
                        <a:rPr lang="en-US" sz="1800" b="0" i="0" baseline="0" dirty="0" err="1">
                          <a:ln>
                            <a:noFill/>
                          </a:ln>
                          <a:solidFill>
                            <a:schemeClr val="tx1"/>
                          </a:solidFill>
                        </a:rPr>
                        <a:t>spawner</a:t>
                      </a:r>
                      <a:endParaRPr lang="en-US" sz="1800" b="0" i="0" baseline="0" dirty="0">
                        <a:ln>
                          <a:noFill/>
                        </a:ln>
                        <a:solidFill>
                          <a:schemeClr val="tx1"/>
                        </a:solidFill>
                      </a:endParaRPr>
                    </a:p>
                  </a:txBody>
                  <a:tcPr>
                    <a:noFill/>
                  </a:tcPr>
                </a:tc>
                <a:extLst>
                  <a:ext uri="{0D108BD9-81ED-4DB2-BD59-A6C34878D82A}">
                    <a16:rowId xmlns:a16="http://schemas.microsoft.com/office/drawing/2014/main" val="4176782240"/>
                  </a:ext>
                </a:extLst>
              </a:tr>
              <a:tr h="370840">
                <a:tc>
                  <a:txBody>
                    <a:bodyPr/>
                    <a:lstStyle/>
                    <a:p>
                      <a:r>
                        <a:rPr lang="en-US" sz="1800" b="0" i="0" baseline="0" dirty="0">
                          <a:ln>
                            <a:noFill/>
                          </a:ln>
                          <a:solidFill>
                            <a:schemeClr val="tx1"/>
                          </a:solidFill>
                        </a:rPr>
                        <a:t>Ova-smolt survival</a:t>
                      </a:r>
                    </a:p>
                  </a:txBody>
                  <a:tcPr>
                    <a:noFill/>
                  </a:tcPr>
                </a:tc>
                <a:tc>
                  <a:txBody>
                    <a:bodyPr/>
                    <a:lstStyle/>
                    <a:p>
                      <a:r>
                        <a:rPr lang="en-US" sz="1800" b="0" i="0" baseline="0" dirty="0">
                          <a:ln>
                            <a:noFill/>
                          </a:ln>
                          <a:solidFill>
                            <a:schemeClr val="tx1"/>
                          </a:solidFill>
                        </a:rPr>
                        <a:t>0.015 smolt/egg</a:t>
                      </a:r>
                    </a:p>
                  </a:txBody>
                  <a:tcPr>
                    <a:noFill/>
                  </a:tcPr>
                </a:tc>
                <a:extLst>
                  <a:ext uri="{0D108BD9-81ED-4DB2-BD59-A6C34878D82A}">
                    <a16:rowId xmlns:a16="http://schemas.microsoft.com/office/drawing/2014/main" val="449511677"/>
                  </a:ext>
                </a:extLst>
              </a:tr>
              <a:tr h="370840">
                <a:tc>
                  <a:txBody>
                    <a:bodyPr/>
                    <a:lstStyle/>
                    <a:p>
                      <a:r>
                        <a:rPr lang="en-US" sz="1800" b="0" i="0" baseline="0" dirty="0">
                          <a:ln>
                            <a:noFill/>
                          </a:ln>
                          <a:solidFill>
                            <a:schemeClr val="tx1"/>
                          </a:solidFill>
                        </a:rPr>
                        <a:t>Smolt-adult survival</a:t>
                      </a:r>
                    </a:p>
                  </a:txBody>
                  <a:tcPr>
                    <a:lnB w="12700" cap="flat" cmpd="sng" algn="ctr">
                      <a:solidFill>
                        <a:schemeClr val="tx1"/>
                      </a:solidFill>
                      <a:prstDash val="solid"/>
                      <a:round/>
                      <a:headEnd type="none" w="med" len="med"/>
                      <a:tailEnd type="none" w="med" len="med"/>
                    </a:lnB>
                    <a:noFill/>
                  </a:tcPr>
                </a:tc>
                <a:tc>
                  <a:txBody>
                    <a:bodyPr/>
                    <a:lstStyle/>
                    <a:p>
                      <a:r>
                        <a:rPr lang="en-US" sz="1800" b="0" i="0" baseline="0" dirty="0">
                          <a:ln>
                            <a:noFill/>
                          </a:ln>
                          <a:solidFill>
                            <a:schemeClr val="tx1"/>
                          </a:solidFill>
                        </a:rPr>
                        <a:t>0.1 recruits/smolt</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942424"/>
                  </a:ext>
                </a:extLst>
              </a:tr>
              <a:tr h="370840">
                <a:tc>
                  <a:txBody>
                    <a:bodyPr/>
                    <a:lstStyle/>
                    <a:p>
                      <a:r>
                        <a:rPr lang="en-US" sz="1800" b="0" i="0" baseline="0" dirty="0">
                          <a:ln>
                            <a:noFill/>
                          </a:ln>
                          <a:solidFill>
                            <a:schemeClr val="tx1"/>
                          </a:solidFill>
                        </a:rPr>
                        <a:t>alpha</a:t>
                      </a:r>
                    </a:p>
                  </a:txBody>
                  <a:tcPr>
                    <a:lnT w="12700" cap="flat" cmpd="sng" algn="ctr">
                      <a:solidFill>
                        <a:schemeClr val="tx1"/>
                      </a:solidFill>
                      <a:prstDash val="solid"/>
                      <a:round/>
                      <a:headEnd type="none" w="med" len="med"/>
                      <a:tailEnd type="none" w="med" len="med"/>
                    </a:lnT>
                    <a:noFill/>
                  </a:tcPr>
                </a:tc>
                <a:tc>
                  <a:txBody>
                    <a:bodyPr/>
                    <a:lstStyle/>
                    <a:p>
                      <a:r>
                        <a:rPr lang="en-US" sz="1800" b="0" i="0" baseline="0" dirty="0">
                          <a:ln>
                            <a:noFill/>
                          </a:ln>
                          <a:solidFill>
                            <a:schemeClr val="tx1"/>
                          </a:solidFill>
                        </a:rPr>
                        <a:t>6 recruits/</a:t>
                      </a:r>
                      <a:r>
                        <a:rPr lang="en-US" sz="1800" b="0" i="0" baseline="0" dirty="0" err="1">
                          <a:ln>
                            <a:noFill/>
                          </a:ln>
                          <a:solidFill>
                            <a:schemeClr val="tx1"/>
                          </a:solidFill>
                        </a:rPr>
                        <a:t>spawner</a:t>
                      </a:r>
                      <a:endParaRPr lang="en-US" sz="1800" b="0" i="0" baseline="0" dirty="0">
                        <a:ln>
                          <a:noFill/>
                        </a:ln>
                        <a:solidFill>
                          <a:schemeClr val="tx1"/>
                        </a:solidFill>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607232734"/>
                  </a:ext>
                </a:extLst>
              </a:tr>
            </a:tbl>
          </a:graphicData>
        </a:graphic>
      </p:graphicFrame>
      <p:graphicFrame>
        <p:nvGraphicFramePr>
          <p:cNvPr id="4" name="Table 3">
            <a:extLst>
              <a:ext uri="{FF2B5EF4-FFF2-40B4-BE49-F238E27FC236}">
                <a16:creationId xmlns:a16="http://schemas.microsoft.com/office/drawing/2014/main" id="{569D9B48-1029-4E4F-B990-2DC92A318A73}"/>
              </a:ext>
            </a:extLst>
          </p:cNvPr>
          <p:cNvGraphicFramePr>
            <a:graphicFrameLocks noGrp="1"/>
          </p:cNvGraphicFramePr>
          <p:nvPr/>
        </p:nvGraphicFramePr>
        <p:xfrm>
          <a:off x="4871545" y="4302759"/>
          <a:ext cx="4191000" cy="148336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552525605"/>
                    </a:ext>
                  </a:extLst>
                </a:gridCol>
                <a:gridCol w="2095500">
                  <a:extLst>
                    <a:ext uri="{9D8B030D-6E8A-4147-A177-3AD203B41FA5}">
                      <a16:colId xmlns:a16="http://schemas.microsoft.com/office/drawing/2014/main" val="41948465"/>
                    </a:ext>
                  </a:extLst>
                </a:gridCol>
              </a:tblGrid>
              <a:tr h="370840">
                <a:tc>
                  <a:txBody>
                    <a:bodyPr/>
                    <a:lstStyle/>
                    <a:p>
                      <a:r>
                        <a:rPr lang="en-US" sz="1800" b="0" i="0" baseline="0" dirty="0">
                          <a:ln>
                            <a:noFill/>
                          </a:ln>
                          <a:solidFill>
                            <a:schemeClr val="accent6"/>
                          </a:solidFill>
                        </a:rPr>
                        <a:t>Fecundity</a:t>
                      </a:r>
                    </a:p>
                  </a:txBody>
                  <a:tcPr>
                    <a:noFill/>
                  </a:tcPr>
                </a:tc>
                <a:tc>
                  <a:txBody>
                    <a:bodyPr/>
                    <a:lstStyle/>
                    <a:p>
                      <a:r>
                        <a:rPr lang="en-US" sz="1800" b="0" i="0" baseline="0" dirty="0">
                          <a:ln>
                            <a:noFill/>
                          </a:ln>
                          <a:solidFill>
                            <a:schemeClr val="accent6"/>
                          </a:solidFill>
                        </a:rPr>
                        <a:t>4000 eggs/</a:t>
                      </a:r>
                      <a:r>
                        <a:rPr lang="en-US" sz="1800" b="0" i="0" baseline="0" dirty="0" err="1">
                          <a:ln>
                            <a:noFill/>
                          </a:ln>
                          <a:solidFill>
                            <a:schemeClr val="accent6"/>
                          </a:solidFill>
                        </a:rPr>
                        <a:t>spawner</a:t>
                      </a:r>
                      <a:endParaRPr lang="en-US" sz="1800" b="0" i="0" baseline="0" dirty="0">
                        <a:ln>
                          <a:noFill/>
                        </a:ln>
                        <a:solidFill>
                          <a:schemeClr val="accent6"/>
                        </a:solidFill>
                      </a:endParaRPr>
                    </a:p>
                  </a:txBody>
                  <a:tcPr>
                    <a:noFill/>
                  </a:tcPr>
                </a:tc>
                <a:extLst>
                  <a:ext uri="{0D108BD9-81ED-4DB2-BD59-A6C34878D82A}">
                    <a16:rowId xmlns:a16="http://schemas.microsoft.com/office/drawing/2014/main" val="1169683497"/>
                  </a:ext>
                </a:extLst>
              </a:tr>
              <a:tr h="370840">
                <a:tc>
                  <a:txBody>
                    <a:bodyPr/>
                    <a:lstStyle/>
                    <a:p>
                      <a:r>
                        <a:rPr lang="en-US" sz="1800" b="0" i="0" baseline="0" dirty="0">
                          <a:ln>
                            <a:noFill/>
                          </a:ln>
                          <a:solidFill>
                            <a:schemeClr val="accent6"/>
                          </a:solidFill>
                        </a:rPr>
                        <a:t>Ova-smolt survival</a:t>
                      </a:r>
                    </a:p>
                  </a:txBody>
                  <a:tcPr>
                    <a:noFill/>
                  </a:tcPr>
                </a:tc>
                <a:tc>
                  <a:txBody>
                    <a:bodyPr/>
                    <a:lstStyle/>
                    <a:p>
                      <a:r>
                        <a:rPr lang="en-US" sz="1800" b="0" i="0" baseline="0" dirty="0">
                          <a:ln>
                            <a:noFill/>
                          </a:ln>
                          <a:solidFill>
                            <a:schemeClr val="accent6"/>
                          </a:solidFill>
                        </a:rPr>
                        <a:t>0.015 smolt/egg</a:t>
                      </a:r>
                    </a:p>
                  </a:txBody>
                  <a:tcPr>
                    <a:noFill/>
                  </a:tcPr>
                </a:tc>
                <a:extLst>
                  <a:ext uri="{0D108BD9-81ED-4DB2-BD59-A6C34878D82A}">
                    <a16:rowId xmlns:a16="http://schemas.microsoft.com/office/drawing/2014/main" val="2926364357"/>
                  </a:ext>
                </a:extLst>
              </a:tr>
              <a:tr h="370840">
                <a:tc>
                  <a:txBody>
                    <a:bodyPr/>
                    <a:lstStyle/>
                    <a:p>
                      <a:r>
                        <a:rPr lang="en-US" sz="1800" b="0" i="0" baseline="0" dirty="0">
                          <a:ln>
                            <a:noFill/>
                          </a:ln>
                          <a:solidFill>
                            <a:schemeClr val="accent6"/>
                          </a:solidFill>
                        </a:rPr>
                        <a:t>Smolt-adult survival</a:t>
                      </a:r>
                    </a:p>
                  </a:txBody>
                  <a:tcPr>
                    <a:lnB w="12700" cap="flat" cmpd="sng" algn="ctr">
                      <a:solidFill>
                        <a:schemeClr val="tx1"/>
                      </a:solidFill>
                      <a:prstDash val="solid"/>
                      <a:round/>
                      <a:headEnd type="none" w="med" len="med"/>
                      <a:tailEnd type="none" w="med" len="med"/>
                    </a:lnB>
                    <a:noFill/>
                  </a:tcPr>
                </a:tc>
                <a:tc>
                  <a:txBody>
                    <a:bodyPr/>
                    <a:lstStyle/>
                    <a:p>
                      <a:r>
                        <a:rPr lang="en-US" sz="1800" b="0" i="0" baseline="0" dirty="0">
                          <a:ln>
                            <a:noFill/>
                          </a:ln>
                          <a:solidFill>
                            <a:schemeClr val="accent6"/>
                          </a:solidFill>
                        </a:rPr>
                        <a:t>0.05 recruits/smolt</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6007768"/>
                  </a:ext>
                </a:extLst>
              </a:tr>
              <a:tr h="370840">
                <a:tc>
                  <a:txBody>
                    <a:bodyPr/>
                    <a:lstStyle/>
                    <a:p>
                      <a:r>
                        <a:rPr lang="en-US" sz="1800" b="0" i="0" baseline="0" dirty="0">
                          <a:ln>
                            <a:noFill/>
                          </a:ln>
                          <a:solidFill>
                            <a:schemeClr val="accent6"/>
                          </a:solidFill>
                        </a:rPr>
                        <a:t>alpha</a:t>
                      </a:r>
                    </a:p>
                  </a:txBody>
                  <a:tcPr>
                    <a:lnT w="12700" cap="flat" cmpd="sng" algn="ctr">
                      <a:solidFill>
                        <a:schemeClr val="tx1"/>
                      </a:solidFill>
                      <a:prstDash val="solid"/>
                      <a:round/>
                      <a:headEnd type="none" w="med" len="med"/>
                      <a:tailEnd type="none" w="med" len="med"/>
                    </a:lnT>
                    <a:noFill/>
                  </a:tcPr>
                </a:tc>
                <a:tc>
                  <a:txBody>
                    <a:bodyPr/>
                    <a:lstStyle/>
                    <a:p>
                      <a:r>
                        <a:rPr lang="en-US" sz="1800" b="0" i="0" baseline="0" dirty="0">
                          <a:ln>
                            <a:noFill/>
                          </a:ln>
                          <a:solidFill>
                            <a:schemeClr val="accent6"/>
                          </a:solidFill>
                        </a:rPr>
                        <a:t>3 recruits/</a:t>
                      </a:r>
                      <a:r>
                        <a:rPr lang="en-US" sz="1800" b="0" i="0" baseline="0" dirty="0" err="1">
                          <a:ln>
                            <a:noFill/>
                          </a:ln>
                          <a:solidFill>
                            <a:schemeClr val="accent6"/>
                          </a:solidFill>
                        </a:rPr>
                        <a:t>spawner</a:t>
                      </a:r>
                      <a:endParaRPr lang="en-US" sz="1800" b="0" i="0" baseline="0" dirty="0">
                        <a:ln>
                          <a:noFill/>
                        </a:ln>
                        <a:solidFill>
                          <a:schemeClr val="accent6"/>
                        </a:solidFill>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828791637"/>
                  </a:ext>
                </a:extLst>
              </a:tr>
            </a:tbl>
          </a:graphicData>
        </a:graphic>
      </p:graphicFrame>
      <p:sp>
        <p:nvSpPr>
          <p:cNvPr id="5" name="Oval 4">
            <a:extLst>
              <a:ext uri="{FF2B5EF4-FFF2-40B4-BE49-F238E27FC236}">
                <a16:creationId xmlns:a16="http://schemas.microsoft.com/office/drawing/2014/main" id="{5900D712-7E4B-44FF-9759-74C6B5146E4D}"/>
              </a:ext>
            </a:extLst>
          </p:cNvPr>
          <p:cNvSpPr/>
          <p:nvPr/>
        </p:nvSpPr>
        <p:spPr>
          <a:xfrm>
            <a:off x="6858000" y="5029200"/>
            <a:ext cx="2204544" cy="838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0FE57495-9ACC-488A-A409-52547B43F5C8}"/>
              </a:ext>
            </a:extLst>
          </p:cNvPr>
          <p:cNvPicPr>
            <a:picLocks noChangeAspect="1"/>
          </p:cNvPicPr>
          <p:nvPr/>
        </p:nvPicPr>
        <p:blipFill>
          <a:blip r:embed="rId3"/>
          <a:stretch>
            <a:fillRect/>
          </a:stretch>
        </p:blipFill>
        <p:spPr>
          <a:xfrm>
            <a:off x="7883" y="1456754"/>
            <a:ext cx="4792718" cy="4792718"/>
          </a:xfrm>
          <a:prstGeom prst="rect">
            <a:avLst/>
          </a:prstGeom>
        </p:spPr>
      </p:pic>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14F9F5A3-233E-41DC-B9C4-D025C95CE016}"/>
                  </a:ext>
                </a:extLst>
              </p:cNvPr>
              <p:cNvSpPr/>
              <p:nvPr/>
            </p:nvSpPr>
            <p:spPr>
              <a:xfrm>
                <a:off x="685800" y="1666201"/>
                <a:ext cx="4008470" cy="4877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𝑆</m:t>
                          </m:r>
                        </m:e>
                        <m:sub>
                          <m:r>
                            <a:rPr lang="en-US" i="1">
                              <a:solidFill>
                                <a:srgbClr val="000000"/>
                              </a:solidFill>
                              <a:latin typeface="Cambria Math" panose="02040503050406030204" pitchFamily="18" charset="0"/>
                            </a:rPr>
                            <m:t>𝑀𝑆𝑌</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𝑆</m:t>
                          </m:r>
                        </m:e>
                        <m:sub>
                          <m:r>
                            <a:rPr lang="en-US" i="1">
                              <a:solidFill>
                                <a:srgbClr val="000000"/>
                              </a:solidFill>
                              <a:latin typeface="Cambria Math" panose="02040503050406030204" pitchFamily="18" charset="0"/>
                            </a:rPr>
                            <m:t>𝐸𝑄</m:t>
                          </m:r>
                        </m:sub>
                      </m:sSub>
                      <m:r>
                        <a:rPr lang="en-US" i="1">
                          <a:solidFill>
                            <a:srgbClr val="000000"/>
                          </a:solidFill>
                          <a:latin typeface="Cambria Math" panose="02040503050406030204" pitchFamily="18" charset="0"/>
                        </a:rPr>
                        <m:t>(0.5−0.07</m:t>
                      </m:r>
                      <m:sSup>
                        <m:sSupPr>
                          <m:ctrlPr>
                            <a:rPr lang="en-US" i="1">
                              <a:solidFill>
                                <a:srgbClr val="000000"/>
                              </a:solidFill>
                              <a:latin typeface="Cambria Math" panose="02040503050406030204" pitchFamily="18" charset="0"/>
                            </a:rPr>
                          </m:ctrlPr>
                        </m:sSupPr>
                        <m:e>
                          <m:func>
                            <m:funcPr>
                              <m:ctrlPr>
                                <a:rPr lang="en-US" i="1">
                                  <a:solidFill>
                                    <a:srgbClr val="000000"/>
                                  </a:solidFill>
                                  <a:latin typeface="Cambria Math" panose="02040503050406030204" pitchFamily="18" charset="0"/>
                                </a:rPr>
                              </m:ctrlPr>
                            </m:funcPr>
                            <m:fName>
                              <m:r>
                                <m:rPr>
                                  <m:sty m:val="p"/>
                                </m:rPr>
                                <a:rPr lang="en-US">
                                  <a:solidFill>
                                    <a:srgbClr val="000000"/>
                                  </a:solidFill>
                                  <a:latin typeface="Cambria Math" panose="02040503050406030204" pitchFamily="18" charset="0"/>
                                </a:rPr>
                                <m:t>ln</m:t>
                              </m:r>
                            </m:fName>
                            <m:e>
                              <m:r>
                                <a:rPr lang="en-US" i="1">
                                  <a:solidFill>
                                    <a:srgbClr val="000000"/>
                                  </a:solidFill>
                                  <a:latin typeface="Cambria Math" panose="02040503050406030204" pitchFamily="18" charset="0"/>
                                </a:rPr>
                                <m:t>𝛼</m:t>
                              </m:r>
                            </m:e>
                          </m:func>
                        </m:e>
                        <m:sup>
                          <m:r>
                            <a:rPr lang="en-US" i="1">
                              <a:solidFill>
                                <a:srgbClr val="000000"/>
                              </a:solidFill>
                              <a:latin typeface="Cambria Math" panose="02040503050406030204" pitchFamily="18" charset="0"/>
                            </a:rPr>
                            <m:t>′</m:t>
                          </m:r>
                        </m:sup>
                      </m:sSup>
                      <m:r>
                        <a:rPr lang="en-US" i="1">
                          <a:solidFill>
                            <a:srgbClr val="000000"/>
                          </a:solidFill>
                          <a:latin typeface="Cambria Math" panose="02040503050406030204" pitchFamily="18" charset="0"/>
                        </a:rPr>
                        <m:t>)</m:t>
                      </m:r>
                    </m:oMath>
                  </m:oMathPara>
                </a14:m>
                <a:endParaRPr lang="en-US" dirty="0"/>
              </a:p>
            </p:txBody>
          </p:sp>
        </mc:Choice>
        <mc:Fallback xmlns="">
          <p:sp>
            <p:nvSpPr>
              <p:cNvPr id="3" name="Rectangle 2">
                <a:extLst>
                  <a:ext uri="{FF2B5EF4-FFF2-40B4-BE49-F238E27FC236}">
                    <a16:creationId xmlns:a16="http://schemas.microsoft.com/office/drawing/2014/main" id="{14F9F5A3-233E-41DC-B9C4-D025C95CE016}"/>
                  </a:ext>
                </a:extLst>
              </p:cNvPr>
              <p:cNvSpPr>
                <a:spLocks noRot="1" noChangeAspect="1" noMove="1" noResize="1" noEditPoints="1" noAdjustHandles="1" noChangeArrowheads="1" noChangeShapeType="1" noTextEdit="1"/>
              </p:cNvSpPr>
              <p:nvPr/>
            </p:nvSpPr>
            <p:spPr>
              <a:xfrm>
                <a:off x="685800" y="1666201"/>
                <a:ext cx="4008470" cy="487762"/>
              </a:xfrm>
              <a:prstGeom prst="rect">
                <a:avLst/>
              </a:prstGeom>
              <a:blipFill>
                <a:blip r:embed="rId4"/>
                <a:stretch>
                  <a:fillRect b="-12500"/>
                </a:stretch>
              </a:blipFill>
            </p:spPr>
            <p:txBody>
              <a:bodyPr/>
              <a:lstStyle/>
              <a:p>
                <a:r>
                  <a:rPr lang="en-US">
                    <a:noFill/>
                  </a:rPr>
                  <a:t> </a:t>
                </a:r>
              </a:p>
            </p:txBody>
          </p:sp>
        </mc:Fallback>
      </mc:AlternateContent>
    </p:spTree>
    <p:extLst>
      <p:ext uri="{BB962C8B-B14F-4D97-AF65-F5344CB8AC3E}">
        <p14:creationId xmlns:p14="http://schemas.microsoft.com/office/powerpoint/2010/main" val="1738350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2"/>
          <p:cNvSpPr>
            <a:spLocks noGrp="1"/>
          </p:cNvSpPr>
          <p:nvPr>
            <p:ph type="ftr" sz="quarter" idx="11"/>
          </p:nvPr>
        </p:nvSpPr>
        <p:spPr>
          <a:noFill/>
        </p:spPr>
        <p:txBody>
          <a:bodyPr/>
          <a:lstStyle/>
          <a:p>
            <a:r>
              <a:rPr lang="en-US" dirty="0"/>
              <a:t>Theory - Introduction</a:t>
            </a:r>
          </a:p>
        </p:txBody>
      </p:sp>
      <p:sp>
        <p:nvSpPr>
          <p:cNvPr id="79875" name="Slide Number Placeholder 3"/>
          <p:cNvSpPr>
            <a:spLocks noGrp="1"/>
          </p:cNvSpPr>
          <p:nvPr>
            <p:ph type="sldNum" sz="quarter" idx="12"/>
          </p:nvPr>
        </p:nvSpPr>
        <p:spPr>
          <a:noFill/>
        </p:spPr>
        <p:txBody>
          <a:bodyPr/>
          <a:lstStyle/>
          <a:p>
            <a:fld id="{6DF7CA42-EAC6-44A3-B747-81C71731DC80}" type="slidenum">
              <a:rPr lang="en-US" smtClean="0"/>
              <a:pPr/>
              <a:t>4</a:t>
            </a:fld>
            <a:endParaRPr lang="en-US"/>
          </a:p>
        </p:txBody>
      </p:sp>
      <p:sp>
        <p:nvSpPr>
          <p:cNvPr id="6146" name="Text Box 2"/>
          <p:cNvSpPr txBox="1">
            <a:spLocks noChangeArrowheads="1"/>
          </p:cNvSpPr>
          <p:nvPr/>
        </p:nvSpPr>
        <p:spPr bwMode="auto">
          <a:xfrm>
            <a:off x="517525" y="381000"/>
            <a:ext cx="3874009" cy="461665"/>
          </a:xfrm>
          <a:prstGeom prst="rect">
            <a:avLst/>
          </a:prstGeom>
          <a:noFill/>
          <a:ln w="9525">
            <a:noFill/>
            <a:miter lim="800000"/>
            <a:headEnd/>
            <a:tailEnd/>
          </a:ln>
          <a:effectLst/>
        </p:spPr>
        <p:txBody>
          <a:bodyPr wrap="none">
            <a:spAutoFit/>
          </a:bodyPr>
          <a:lstStyle/>
          <a:p>
            <a:pPr>
              <a:defRPr/>
            </a:pPr>
            <a:r>
              <a:rPr lang="en-US" b="1" dirty="0">
                <a:effectLst>
                  <a:outerShdw blurRad="38100" dist="38100" dir="2700000" algn="tl">
                    <a:srgbClr val="C0C0C0"/>
                  </a:outerShdw>
                </a:effectLst>
              </a:rPr>
              <a:t>Introduction: SR estimation</a:t>
            </a:r>
          </a:p>
        </p:txBody>
      </p:sp>
      <p:sp>
        <p:nvSpPr>
          <p:cNvPr id="79880" name="Line 8"/>
          <p:cNvSpPr>
            <a:spLocks noChangeShapeType="1"/>
          </p:cNvSpPr>
          <p:nvPr/>
        </p:nvSpPr>
        <p:spPr bwMode="auto">
          <a:xfrm>
            <a:off x="609600" y="1101725"/>
            <a:ext cx="7239000" cy="0"/>
          </a:xfrm>
          <a:prstGeom prst="line">
            <a:avLst/>
          </a:prstGeom>
          <a:noFill/>
          <a:ln w="9525">
            <a:solidFill>
              <a:schemeClr val="tx1"/>
            </a:solidFill>
            <a:round/>
            <a:headEnd/>
            <a:tailEnd/>
          </a:ln>
        </p:spPr>
        <p:txBody>
          <a:bodyPr/>
          <a:lstStyle/>
          <a:p>
            <a:endParaRPr lang="en-US"/>
          </a:p>
        </p:txBody>
      </p:sp>
      <p:pic>
        <p:nvPicPr>
          <p:cNvPr id="3" name="Picture 2">
            <a:extLst>
              <a:ext uri="{FF2B5EF4-FFF2-40B4-BE49-F238E27FC236}">
                <a16:creationId xmlns:a16="http://schemas.microsoft.com/office/drawing/2014/main" id="{1ACF0ED7-DF94-4B5F-821D-10E1255161CC}"/>
              </a:ext>
            </a:extLst>
          </p:cNvPr>
          <p:cNvPicPr>
            <a:picLocks noChangeAspect="1"/>
          </p:cNvPicPr>
          <p:nvPr/>
        </p:nvPicPr>
        <p:blipFill>
          <a:blip r:embed="rId3"/>
          <a:stretch>
            <a:fillRect/>
          </a:stretch>
        </p:blipFill>
        <p:spPr>
          <a:xfrm>
            <a:off x="609600" y="1150402"/>
            <a:ext cx="4838927" cy="4838927"/>
          </a:xfrm>
          <a:prstGeom prst="rect">
            <a:avLst/>
          </a:prstGeom>
        </p:spPr>
      </p:pic>
    </p:spTree>
    <p:extLst>
      <p:ext uri="{BB962C8B-B14F-4D97-AF65-F5344CB8AC3E}">
        <p14:creationId xmlns:p14="http://schemas.microsoft.com/office/powerpoint/2010/main" val="2079345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2"/>
          <p:cNvSpPr>
            <a:spLocks noGrp="1"/>
          </p:cNvSpPr>
          <p:nvPr>
            <p:ph type="ftr" sz="quarter" idx="11"/>
          </p:nvPr>
        </p:nvSpPr>
        <p:spPr>
          <a:noFill/>
        </p:spPr>
        <p:txBody>
          <a:bodyPr/>
          <a:lstStyle/>
          <a:p>
            <a:r>
              <a:rPr lang="en-US"/>
              <a:t>Theory - Process Error</a:t>
            </a:r>
          </a:p>
        </p:txBody>
      </p:sp>
      <p:sp>
        <p:nvSpPr>
          <p:cNvPr id="91139" name="Slide Number Placeholder 3"/>
          <p:cNvSpPr>
            <a:spLocks noGrp="1"/>
          </p:cNvSpPr>
          <p:nvPr>
            <p:ph type="sldNum" sz="quarter" idx="12"/>
          </p:nvPr>
        </p:nvSpPr>
        <p:spPr>
          <a:noFill/>
        </p:spPr>
        <p:txBody>
          <a:bodyPr/>
          <a:lstStyle/>
          <a:p>
            <a:fld id="{22756AC3-411D-4427-AC49-FB379D9A99B8}" type="slidenum">
              <a:rPr lang="en-US" smtClean="0"/>
              <a:pPr/>
              <a:t>40</a:t>
            </a:fld>
            <a:endParaRPr lang="en-US"/>
          </a:p>
        </p:txBody>
      </p:sp>
      <p:sp>
        <p:nvSpPr>
          <p:cNvPr id="8218" name="Text Box 26"/>
          <p:cNvSpPr txBox="1">
            <a:spLocks noChangeArrowheads="1"/>
          </p:cNvSpPr>
          <p:nvPr/>
        </p:nvSpPr>
        <p:spPr bwMode="auto">
          <a:xfrm>
            <a:off x="914400" y="650875"/>
            <a:ext cx="4891147" cy="461665"/>
          </a:xfrm>
          <a:prstGeom prst="rect">
            <a:avLst/>
          </a:prstGeom>
          <a:noFill/>
          <a:ln w="9525">
            <a:noFill/>
            <a:miter lim="800000"/>
            <a:headEnd/>
            <a:tailEnd/>
          </a:ln>
          <a:effectLst/>
        </p:spPr>
        <p:txBody>
          <a:bodyPr wrap="none">
            <a:spAutoFit/>
          </a:bodyPr>
          <a:lstStyle/>
          <a:p>
            <a:r>
              <a:rPr lang="en-US" b="1" dirty="0"/>
              <a:t>Process Error: Egg quantity/quality</a:t>
            </a:r>
          </a:p>
        </p:txBody>
      </p:sp>
      <p:sp>
        <p:nvSpPr>
          <p:cNvPr id="91152" name="Line 27"/>
          <p:cNvSpPr>
            <a:spLocks noChangeShapeType="1"/>
          </p:cNvSpPr>
          <p:nvPr/>
        </p:nvSpPr>
        <p:spPr bwMode="auto">
          <a:xfrm>
            <a:off x="990600" y="1447800"/>
            <a:ext cx="7162800" cy="0"/>
          </a:xfrm>
          <a:prstGeom prst="line">
            <a:avLst/>
          </a:prstGeom>
          <a:noFill/>
          <a:ln w="9525">
            <a:solidFill>
              <a:schemeClr val="tx1"/>
            </a:solidFill>
            <a:round/>
            <a:headEnd/>
            <a:tailEnd/>
          </a:ln>
        </p:spPr>
        <p:txBody>
          <a:bodyPr/>
          <a:lstStyle/>
          <a:p>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B7FD598-26BC-4B8E-A82D-B23EE9C5D1DC}"/>
                  </a:ext>
                </a:extLst>
              </p:cNvPr>
              <p:cNvSpPr txBox="1"/>
              <p:nvPr/>
            </p:nvSpPr>
            <p:spPr>
              <a:xfrm>
                <a:off x="4114800" y="1485350"/>
                <a:ext cx="3426562" cy="837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𝑅</m:t>
                      </m:r>
                      <m:r>
                        <a:rPr lang="en-US" sz="2000" b="0" i="1" smtClean="0">
                          <a:latin typeface="Cambria Math" panose="02040503050406030204" pitchFamily="18" charset="0"/>
                          <a:ea typeface="Cambria Math" panose="02040503050406030204" pitchFamily="18" charset="0"/>
                        </a:rPr>
                        <m:t>=</m:t>
                      </m:r>
                      <m:nary>
                        <m:naryPr>
                          <m:chr m:val="∑"/>
                          <m:supHide m:val="on"/>
                          <m:ctrlPr>
                            <a:rPr lang="en-US" sz="2000" b="0" i="1" smtClean="0">
                              <a:latin typeface="Cambria Math" panose="02040503050406030204" pitchFamily="18" charset="0"/>
                              <a:ea typeface="Cambria Math" panose="02040503050406030204" pitchFamily="18" charset="0"/>
                            </a:rPr>
                          </m:ctrlPr>
                        </m:naryPr>
                        <m:sub>
                          <m:r>
                            <m:rPr>
                              <m:brk m:alnAt="7"/>
                            </m:rPr>
                            <a:rPr lang="en-US" sz="2000" b="0" i="1" smtClean="0">
                              <a:latin typeface="Cambria Math" panose="02040503050406030204" pitchFamily="18" charset="0"/>
                              <a:ea typeface="Cambria Math" panose="02040503050406030204" pitchFamily="18" charset="0"/>
                            </a:rPr>
                            <m:t>𝑖</m:t>
                          </m:r>
                        </m:sub>
                        <m:sup/>
                        <m:e>
                          <m:r>
                            <a:rPr lang="en-US" sz="2000" i="1">
                              <a:latin typeface="Cambria Math" panose="02040503050406030204" pitchFamily="18" charset="0"/>
                              <a:ea typeface="Cambria Math" panose="02040503050406030204" pitchFamily="18" charset="0"/>
                            </a:rPr>
                            <m:t>𝛼</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𝐸</m:t>
                              </m:r>
                            </m:e>
                            <m:sub>
                              <m:r>
                                <a:rPr lang="en-US" sz="2000" i="1">
                                  <a:latin typeface="Cambria Math" panose="02040503050406030204" pitchFamily="18" charset="0"/>
                                  <a:ea typeface="Cambria Math" panose="02040503050406030204" pitchFamily="18" charset="0"/>
                                </a:rPr>
                                <m:t>𝑖</m:t>
                              </m:r>
                            </m:sub>
                          </m:sSub>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𝑒</m:t>
                              </m:r>
                            </m:e>
                            <m:sup>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ea typeface="Cambria Math" panose="02040503050406030204" pitchFamily="18" charset="0"/>
                                    </a:rPr>
                                    <m:t>𝑖</m:t>
                                  </m:r>
                                </m:sub>
                              </m:sSub>
                              <m:r>
                                <a:rPr lang="en-US" sz="2000" i="1">
                                  <a:latin typeface="Cambria Math" panose="02040503050406030204" pitchFamily="18" charset="0"/>
                                  <a:ea typeface="Cambria Math" panose="02040503050406030204" pitchFamily="18" charset="0"/>
                                </a:rPr>
                                <m:t>𝑆</m:t>
                              </m:r>
                            </m:sup>
                          </m:sSup>
                        </m:e>
                      </m:nary>
                    </m:oMath>
                  </m:oMathPara>
                </a14:m>
                <a:endParaRPr lang="en-US" sz="2000" dirty="0">
                  <a:latin typeface="Cambria Math" panose="02040503050406030204" pitchFamily="18" charset="0"/>
                  <a:ea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AB7FD598-26BC-4B8E-A82D-B23EE9C5D1DC}"/>
                  </a:ext>
                </a:extLst>
              </p:cNvPr>
              <p:cNvSpPr txBox="1">
                <a:spLocks noRot="1" noChangeAspect="1" noMove="1" noResize="1" noEditPoints="1" noAdjustHandles="1" noChangeArrowheads="1" noChangeShapeType="1" noTextEdit="1"/>
              </p:cNvSpPr>
              <p:nvPr/>
            </p:nvSpPr>
            <p:spPr>
              <a:xfrm>
                <a:off x="4114800" y="1485350"/>
                <a:ext cx="3426562" cy="837665"/>
              </a:xfrm>
              <a:prstGeom prst="rect">
                <a:avLst/>
              </a:prstGeom>
              <a:blipFill>
                <a:blip r:embed="rId3"/>
                <a:stretch>
                  <a:fillRect/>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CE60552E-6AA9-4C1F-B93D-A03DAB067432}"/>
              </a:ext>
            </a:extLst>
          </p:cNvPr>
          <p:cNvSpPr/>
          <p:nvPr/>
        </p:nvSpPr>
        <p:spPr>
          <a:xfrm>
            <a:off x="100409" y="4203918"/>
            <a:ext cx="2050676" cy="1815882"/>
          </a:xfrm>
          <a:prstGeom prst="rect">
            <a:avLst/>
          </a:prstGeom>
        </p:spPr>
        <p:txBody>
          <a:bodyPr wrap="square">
            <a:spAutoFit/>
          </a:bodyPr>
          <a:lstStyle/>
          <a:p>
            <a:r>
              <a:rPr lang="en-US" sz="1400" dirty="0"/>
              <a:t>Sheldon A. et al. 2012. Maternal age, fecundity, egg quality, and</a:t>
            </a:r>
          </a:p>
          <a:p>
            <a:r>
              <a:rPr lang="en-US" sz="1400" dirty="0"/>
              <a:t>recruitment: linking stock structure to recruitment</a:t>
            </a:r>
          </a:p>
          <a:p>
            <a:r>
              <a:rPr lang="en-US" sz="1400" dirty="0"/>
              <a:t>using an age-structured Ricker model. </a:t>
            </a:r>
            <a:r>
              <a:rPr lang="en-US" sz="1400" dirty="0" err="1"/>
              <a:t>CJFAS</a:t>
            </a:r>
            <a:r>
              <a:rPr lang="en-US" sz="1400" dirty="0"/>
              <a:t>. 69:1631-1641</a:t>
            </a:r>
          </a:p>
        </p:txBody>
      </p:sp>
      <p:sp>
        <p:nvSpPr>
          <p:cNvPr id="7" name="TextBox 6">
            <a:extLst>
              <a:ext uri="{FF2B5EF4-FFF2-40B4-BE49-F238E27FC236}">
                <a16:creationId xmlns:a16="http://schemas.microsoft.com/office/drawing/2014/main" id="{3903DF9F-BC3C-4252-85C2-DDA28323F7BF}"/>
              </a:ext>
            </a:extLst>
          </p:cNvPr>
          <p:cNvSpPr txBox="1"/>
          <p:nvPr/>
        </p:nvSpPr>
        <p:spPr>
          <a:xfrm>
            <a:off x="990600" y="1485350"/>
            <a:ext cx="3429000" cy="830997"/>
          </a:xfrm>
          <a:prstGeom prst="rect">
            <a:avLst/>
          </a:prstGeom>
          <a:noFill/>
        </p:spPr>
        <p:txBody>
          <a:bodyPr wrap="square" rtlCol="0">
            <a:spAutoFit/>
          </a:bodyPr>
          <a:lstStyle/>
          <a:p>
            <a:r>
              <a:rPr lang="en-US" dirty="0"/>
              <a:t>Fecundity and Maternal age</a:t>
            </a:r>
          </a:p>
        </p:txBody>
      </p:sp>
      <p:pic>
        <p:nvPicPr>
          <p:cNvPr id="10" name="Picture 9">
            <a:extLst>
              <a:ext uri="{FF2B5EF4-FFF2-40B4-BE49-F238E27FC236}">
                <a16:creationId xmlns:a16="http://schemas.microsoft.com/office/drawing/2014/main" id="{1F65FE85-A4D5-4EB3-82EB-98827387C7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1085" y="2718208"/>
            <a:ext cx="3377394" cy="3301592"/>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4C31B4B7-5153-4DE2-8807-C57C086DC9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24546" y="2718208"/>
            <a:ext cx="3387607" cy="3428619"/>
          </a:xfrm>
          <a:prstGeom prst="rect">
            <a:avLst/>
          </a:prstGeom>
        </p:spPr>
      </p:pic>
      <p:cxnSp>
        <p:nvCxnSpPr>
          <p:cNvPr id="4" name="Straight Arrow Connector 3">
            <a:extLst>
              <a:ext uri="{FF2B5EF4-FFF2-40B4-BE49-F238E27FC236}">
                <a16:creationId xmlns:a16="http://schemas.microsoft.com/office/drawing/2014/main" id="{07594263-7C15-484B-BE9A-C95AF058B70A}"/>
              </a:ext>
            </a:extLst>
          </p:cNvPr>
          <p:cNvCxnSpPr/>
          <p:nvPr/>
        </p:nvCxnSpPr>
        <p:spPr>
          <a:xfrm flipH="1">
            <a:off x="4191000" y="2743200"/>
            <a:ext cx="1752600" cy="1143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923053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Footer Placeholder 2"/>
          <p:cNvSpPr>
            <a:spLocks noGrp="1"/>
          </p:cNvSpPr>
          <p:nvPr>
            <p:ph type="ftr" sz="quarter" idx="11"/>
          </p:nvPr>
        </p:nvSpPr>
        <p:spPr>
          <a:noFill/>
        </p:spPr>
        <p:txBody>
          <a:bodyPr/>
          <a:lstStyle/>
          <a:p>
            <a:r>
              <a:rPr lang="en-US" dirty="0"/>
              <a:t>Theory – SR Data</a:t>
            </a:r>
          </a:p>
        </p:txBody>
      </p:sp>
      <p:sp>
        <p:nvSpPr>
          <p:cNvPr id="9222" name="Slide Number Placeholder 3"/>
          <p:cNvSpPr>
            <a:spLocks noGrp="1"/>
          </p:cNvSpPr>
          <p:nvPr>
            <p:ph type="sldNum" sz="quarter" idx="12"/>
          </p:nvPr>
        </p:nvSpPr>
        <p:spPr>
          <a:noFill/>
        </p:spPr>
        <p:txBody>
          <a:bodyPr/>
          <a:lstStyle/>
          <a:p>
            <a:fld id="{EEC31249-011E-4E12-994E-EC82E3AC24CA}" type="slidenum">
              <a:rPr lang="en-US" smtClean="0"/>
              <a:pPr/>
              <a:t>41</a:t>
            </a:fld>
            <a:endParaRPr lang="en-US"/>
          </a:p>
        </p:txBody>
      </p:sp>
      <p:sp>
        <p:nvSpPr>
          <p:cNvPr id="113668" name="Text Box 4"/>
          <p:cNvSpPr txBox="1">
            <a:spLocks noChangeArrowheads="1"/>
          </p:cNvSpPr>
          <p:nvPr/>
        </p:nvSpPr>
        <p:spPr bwMode="auto">
          <a:xfrm>
            <a:off x="685800" y="609600"/>
            <a:ext cx="1289135" cy="461665"/>
          </a:xfrm>
          <a:prstGeom prst="rect">
            <a:avLst/>
          </a:prstGeom>
          <a:noFill/>
          <a:ln w="9525">
            <a:noFill/>
            <a:miter lim="800000"/>
            <a:headEnd/>
            <a:tailEnd/>
          </a:ln>
          <a:effectLst/>
        </p:spPr>
        <p:txBody>
          <a:bodyPr wrap="none">
            <a:spAutoFit/>
          </a:bodyPr>
          <a:lstStyle/>
          <a:p>
            <a:pPr>
              <a:defRPr/>
            </a:pPr>
            <a:r>
              <a:rPr lang="en-US" b="1" dirty="0">
                <a:effectLst>
                  <a:outerShdw blurRad="38100" dist="38100" dir="2700000" algn="tl">
                    <a:srgbClr val="C0C0C0"/>
                  </a:outerShdw>
                </a:effectLst>
              </a:rPr>
              <a:t>SR Data</a:t>
            </a:r>
          </a:p>
        </p:txBody>
      </p:sp>
      <p:sp>
        <p:nvSpPr>
          <p:cNvPr id="9224" name="Line 5"/>
          <p:cNvSpPr>
            <a:spLocks noChangeShapeType="1"/>
          </p:cNvSpPr>
          <p:nvPr/>
        </p:nvSpPr>
        <p:spPr bwMode="auto">
          <a:xfrm>
            <a:off x="762000" y="1371600"/>
            <a:ext cx="7467600" cy="0"/>
          </a:xfrm>
          <a:prstGeom prst="line">
            <a:avLst/>
          </a:prstGeom>
          <a:noFill/>
          <a:ln w="9525">
            <a:solidFill>
              <a:schemeClr val="tx1"/>
            </a:solidFill>
            <a:round/>
            <a:headEnd/>
            <a:tailEnd/>
          </a:ln>
        </p:spPr>
        <p:txBody>
          <a:bodyPr/>
          <a:lstStyle/>
          <a:p>
            <a:endParaRPr lang="en-US"/>
          </a:p>
        </p:txBody>
      </p:sp>
      <p:sp>
        <p:nvSpPr>
          <p:cNvPr id="9226" name="Rectangle 14"/>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en-US"/>
          </a:p>
        </p:txBody>
      </p:sp>
      <p:sp>
        <p:nvSpPr>
          <p:cNvPr id="9227" name="Rectangle 16"/>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en-US"/>
          </a:p>
        </p:txBody>
      </p:sp>
      <p:sp>
        <p:nvSpPr>
          <p:cNvPr id="9228" name="Rectangle 19"/>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en-US"/>
          </a:p>
        </p:txBody>
      </p:sp>
      <p:sp>
        <p:nvSpPr>
          <p:cNvPr id="9229" name="Rectangle 21"/>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en-US"/>
          </a:p>
        </p:txBody>
      </p:sp>
      <p:sp>
        <p:nvSpPr>
          <p:cNvPr id="9230" name="Rectangle 31"/>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en-US"/>
          </a:p>
        </p:txBody>
      </p:sp>
      <p:sp>
        <p:nvSpPr>
          <p:cNvPr id="9231" name="Rectangle 33"/>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en-US"/>
          </a:p>
        </p:txBody>
      </p:sp>
      <p:sp>
        <p:nvSpPr>
          <p:cNvPr id="9232" name="Rectangle 30"/>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en-US"/>
          </a:p>
        </p:txBody>
      </p:sp>
      <p:sp>
        <p:nvSpPr>
          <p:cNvPr id="9233" name="Rectangle 32"/>
          <p:cNvSpPr>
            <a:spLocks noChangeArrowheads="1"/>
          </p:cNvSpPr>
          <p:nvPr/>
        </p:nvSpPr>
        <p:spPr bwMode="auto">
          <a:xfrm>
            <a:off x="0" y="3195638"/>
            <a:ext cx="9144000" cy="0"/>
          </a:xfrm>
          <a:prstGeom prst="rect">
            <a:avLst/>
          </a:prstGeom>
          <a:noFill/>
          <a:ln w="9525">
            <a:noFill/>
            <a:miter lim="800000"/>
            <a:headEnd/>
            <a:tailEnd/>
          </a:ln>
        </p:spPr>
        <p:txBody>
          <a:bodyPr wrap="none" anchor="ctr">
            <a:spAutoFit/>
          </a:bodyPr>
          <a:lstStyle/>
          <a:p>
            <a:endParaRPr lang="en-US"/>
          </a:p>
        </p:txBody>
      </p:sp>
      <p:sp>
        <p:nvSpPr>
          <p:cNvPr id="9234" name="Rectangle 34"/>
          <p:cNvSpPr>
            <a:spLocks noChangeArrowheads="1"/>
          </p:cNvSpPr>
          <p:nvPr/>
        </p:nvSpPr>
        <p:spPr bwMode="auto">
          <a:xfrm>
            <a:off x="0" y="3195638"/>
            <a:ext cx="9144000" cy="0"/>
          </a:xfrm>
          <a:prstGeom prst="rect">
            <a:avLst/>
          </a:prstGeom>
          <a:noFill/>
          <a:ln w="9525">
            <a:noFill/>
            <a:miter lim="800000"/>
            <a:headEnd/>
            <a:tailEnd/>
          </a:ln>
        </p:spPr>
        <p:txBody>
          <a:bodyPr wrap="none" anchor="ctr">
            <a:spAutoFit/>
          </a:bodyPr>
          <a:lstStyle/>
          <a:p>
            <a:endParaRPr lang="en-US"/>
          </a:p>
        </p:txBody>
      </p:sp>
      <p:sp>
        <p:nvSpPr>
          <p:cNvPr id="9235" name="Rectangle 36"/>
          <p:cNvSpPr>
            <a:spLocks noChangeArrowheads="1"/>
          </p:cNvSpPr>
          <p:nvPr/>
        </p:nvSpPr>
        <p:spPr bwMode="auto">
          <a:xfrm>
            <a:off x="0" y="3195638"/>
            <a:ext cx="9144000" cy="0"/>
          </a:xfrm>
          <a:prstGeom prst="rect">
            <a:avLst/>
          </a:prstGeom>
          <a:noFill/>
          <a:ln w="9525">
            <a:noFill/>
            <a:miter lim="800000"/>
            <a:headEnd/>
            <a:tailEnd/>
          </a:ln>
        </p:spPr>
        <p:txBody>
          <a:bodyPr wrap="none" anchor="ctr">
            <a:spAutoFit/>
          </a:bodyPr>
          <a:lstStyle/>
          <a:p>
            <a:endParaRPr lang="en-US"/>
          </a:p>
        </p:txBody>
      </p:sp>
      <p:pic>
        <p:nvPicPr>
          <p:cNvPr id="6" name="Picture 5" descr="A screenshot of a cell phone&#10;&#10;Description automatically generated">
            <a:extLst>
              <a:ext uri="{FF2B5EF4-FFF2-40B4-BE49-F238E27FC236}">
                <a16:creationId xmlns:a16="http://schemas.microsoft.com/office/drawing/2014/main" id="{B88E20F5-5A0E-4948-8E67-C099F53D85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2" y="1500528"/>
            <a:ext cx="6841761" cy="3527119"/>
          </a:xfrm>
          <a:prstGeom prst="rect">
            <a:avLst/>
          </a:prstGeom>
        </p:spPr>
      </p:pic>
      <p:sp>
        <p:nvSpPr>
          <p:cNvPr id="18" name="Text Box 11">
            <a:extLst>
              <a:ext uri="{FF2B5EF4-FFF2-40B4-BE49-F238E27FC236}">
                <a16:creationId xmlns:a16="http://schemas.microsoft.com/office/drawing/2014/main" id="{CDC6367F-704E-4CDC-A571-0A939352DA02}"/>
              </a:ext>
            </a:extLst>
          </p:cNvPr>
          <p:cNvSpPr txBox="1">
            <a:spLocks noChangeArrowheads="1"/>
          </p:cNvSpPr>
          <p:nvPr/>
        </p:nvSpPr>
        <p:spPr bwMode="auto">
          <a:xfrm>
            <a:off x="685800" y="4920479"/>
            <a:ext cx="5105400" cy="1323439"/>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US" sz="2000" dirty="0"/>
              <a:t>S-R analysis requires a lot of data</a:t>
            </a:r>
          </a:p>
          <a:p>
            <a:pPr marL="800100" lvl="1" indent="-342900">
              <a:buFont typeface="Arial" panose="020B0604020202020204" pitchFamily="34" charset="0"/>
              <a:buChar char="•"/>
            </a:pPr>
            <a:r>
              <a:rPr lang="en-US" sz="2000" dirty="0"/>
              <a:t>A lengthy time series of escapements</a:t>
            </a:r>
          </a:p>
          <a:p>
            <a:pPr marL="800100" lvl="1" indent="-342900">
              <a:buFont typeface="Arial" panose="020B0604020202020204" pitchFamily="34" charset="0"/>
              <a:buChar char="•"/>
            </a:pPr>
            <a:r>
              <a:rPr lang="en-US" sz="2000" dirty="0"/>
              <a:t>Age data</a:t>
            </a:r>
          </a:p>
          <a:p>
            <a:pPr marL="800100" lvl="1" indent="-342900">
              <a:buFont typeface="Arial" panose="020B0604020202020204" pitchFamily="34" charset="0"/>
              <a:buChar char="•"/>
            </a:pPr>
            <a:r>
              <a:rPr lang="en-US" sz="2000" dirty="0"/>
              <a:t>Harvest data</a:t>
            </a:r>
          </a:p>
        </p:txBody>
      </p:sp>
    </p:spTree>
    <p:extLst>
      <p:ext uri="{BB962C8B-B14F-4D97-AF65-F5344CB8AC3E}">
        <p14:creationId xmlns:p14="http://schemas.microsoft.com/office/powerpoint/2010/main" val="15633388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Footer Placeholder 2"/>
          <p:cNvSpPr>
            <a:spLocks noGrp="1"/>
          </p:cNvSpPr>
          <p:nvPr>
            <p:ph type="ftr" sz="quarter" idx="11"/>
          </p:nvPr>
        </p:nvSpPr>
        <p:spPr>
          <a:noFill/>
        </p:spPr>
        <p:txBody>
          <a:bodyPr/>
          <a:lstStyle/>
          <a:p>
            <a:r>
              <a:rPr lang="en-US" dirty="0"/>
              <a:t>Theory – SR Data</a:t>
            </a:r>
          </a:p>
        </p:txBody>
      </p:sp>
      <p:sp>
        <p:nvSpPr>
          <p:cNvPr id="9222" name="Slide Number Placeholder 3"/>
          <p:cNvSpPr>
            <a:spLocks noGrp="1"/>
          </p:cNvSpPr>
          <p:nvPr>
            <p:ph type="sldNum" sz="quarter" idx="12"/>
          </p:nvPr>
        </p:nvSpPr>
        <p:spPr>
          <a:noFill/>
        </p:spPr>
        <p:txBody>
          <a:bodyPr/>
          <a:lstStyle/>
          <a:p>
            <a:fld id="{EEC31249-011E-4E12-994E-EC82E3AC24CA}" type="slidenum">
              <a:rPr lang="en-US" smtClean="0"/>
              <a:pPr/>
              <a:t>42</a:t>
            </a:fld>
            <a:endParaRPr lang="en-US"/>
          </a:p>
        </p:txBody>
      </p:sp>
      <p:sp>
        <p:nvSpPr>
          <p:cNvPr id="113668" name="Text Box 4"/>
          <p:cNvSpPr txBox="1">
            <a:spLocks noChangeArrowheads="1"/>
          </p:cNvSpPr>
          <p:nvPr/>
        </p:nvSpPr>
        <p:spPr bwMode="auto">
          <a:xfrm>
            <a:off x="685800" y="609600"/>
            <a:ext cx="2829685" cy="461665"/>
          </a:xfrm>
          <a:prstGeom prst="rect">
            <a:avLst/>
          </a:prstGeom>
          <a:noFill/>
          <a:ln w="9525">
            <a:noFill/>
            <a:miter lim="800000"/>
            <a:headEnd/>
            <a:tailEnd/>
          </a:ln>
          <a:effectLst/>
        </p:spPr>
        <p:txBody>
          <a:bodyPr wrap="none">
            <a:spAutoFit/>
          </a:bodyPr>
          <a:lstStyle/>
          <a:p>
            <a:pPr>
              <a:defRPr/>
            </a:pPr>
            <a:r>
              <a:rPr lang="en-US" b="1" dirty="0">
                <a:effectLst>
                  <a:outerShdw blurRad="38100" dist="38100" dir="2700000" algn="tl">
                    <a:srgbClr val="C0C0C0"/>
                  </a:outerShdw>
                </a:effectLst>
              </a:rPr>
              <a:t>Measurement Error</a:t>
            </a:r>
          </a:p>
        </p:txBody>
      </p:sp>
      <p:sp>
        <p:nvSpPr>
          <p:cNvPr id="9224" name="Line 5"/>
          <p:cNvSpPr>
            <a:spLocks noChangeShapeType="1"/>
          </p:cNvSpPr>
          <p:nvPr/>
        </p:nvSpPr>
        <p:spPr bwMode="auto">
          <a:xfrm>
            <a:off x="762000" y="1371600"/>
            <a:ext cx="7467600" cy="0"/>
          </a:xfrm>
          <a:prstGeom prst="line">
            <a:avLst/>
          </a:prstGeom>
          <a:noFill/>
          <a:ln w="9525">
            <a:solidFill>
              <a:schemeClr val="tx1"/>
            </a:solidFill>
            <a:round/>
            <a:headEnd/>
            <a:tailEnd/>
          </a:ln>
        </p:spPr>
        <p:txBody>
          <a:bodyPr/>
          <a:lstStyle/>
          <a:p>
            <a:endParaRPr lang="en-US"/>
          </a:p>
        </p:txBody>
      </p:sp>
      <p:sp>
        <p:nvSpPr>
          <p:cNvPr id="9225" name="Text Box 11"/>
          <p:cNvSpPr txBox="1">
            <a:spLocks noChangeArrowheads="1"/>
          </p:cNvSpPr>
          <p:nvPr/>
        </p:nvSpPr>
        <p:spPr bwMode="auto">
          <a:xfrm>
            <a:off x="762000" y="1475452"/>
            <a:ext cx="7924800" cy="461665"/>
          </a:xfrm>
          <a:prstGeom prst="rect">
            <a:avLst/>
          </a:prstGeom>
          <a:noFill/>
          <a:ln w="9525">
            <a:noFill/>
            <a:miter lim="800000"/>
            <a:headEnd/>
            <a:tailEnd/>
          </a:ln>
        </p:spPr>
        <p:txBody>
          <a:bodyPr>
            <a:spAutoFit/>
          </a:bodyPr>
          <a:lstStyle/>
          <a:p>
            <a:r>
              <a:rPr lang="en-US" dirty="0"/>
              <a:t>Typical measurement errors for salmon stock assessment</a:t>
            </a:r>
            <a:endParaRPr lang="en-US" dirty="0">
              <a:sym typeface="Symbol" pitchFamily="18" charset="2"/>
            </a:endParaRPr>
          </a:p>
        </p:txBody>
      </p:sp>
      <p:sp>
        <p:nvSpPr>
          <p:cNvPr id="9226" name="Rectangle 14"/>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en-US"/>
          </a:p>
        </p:txBody>
      </p:sp>
      <p:sp>
        <p:nvSpPr>
          <p:cNvPr id="9227" name="Rectangle 16"/>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en-US"/>
          </a:p>
        </p:txBody>
      </p:sp>
      <p:sp>
        <p:nvSpPr>
          <p:cNvPr id="9228" name="Rectangle 19"/>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en-US"/>
          </a:p>
        </p:txBody>
      </p:sp>
      <p:sp>
        <p:nvSpPr>
          <p:cNvPr id="9229" name="Rectangle 21"/>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en-US"/>
          </a:p>
        </p:txBody>
      </p:sp>
      <p:sp>
        <p:nvSpPr>
          <p:cNvPr id="9230" name="Rectangle 31"/>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en-US"/>
          </a:p>
        </p:txBody>
      </p:sp>
      <p:sp>
        <p:nvSpPr>
          <p:cNvPr id="9231" name="Rectangle 33"/>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en-US"/>
          </a:p>
        </p:txBody>
      </p:sp>
      <p:sp>
        <p:nvSpPr>
          <p:cNvPr id="9232" name="Rectangle 30"/>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en-US"/>
          </a:p>
        </p:txBody>
      </p:sp>
      <p:sp>
        <p:nvSpPr>
          <p:cNvPr id="9233" name="Rectangle 32"/>
          <p:cNvSpPr>
            <a:spLocks noChangeArrowheads="1"/>
          </p:cNvSpPr>
          <p:nvPr/>
        </p:nvSpPr>
        <p:spPr bwMode="auto">
          <a:xfrm>
            <a:off x="0" y="3195638"/>
            <a:ext cx="9144000" cy="0"/>
          </a:xfrm>
          <a:prstGeom prst="rect">
            <a:avLst/>
          </a:prstGeom>
          <a:noFill/>
          <a:ln w="9525">
            <a:noFill/>
            <a:miter lim="800000"/>
            <a:headEnd/>
            <a:tailEnd/>
          </a:ln>
        </p:spPr>
        <p:txBody>
          <a:bodyPr wrap="none" anchor="ctr">
            <a:spAutoFit/>
          </a:bodyPr>
          <a:lstStyle/>
          <a:p>
            <a:endParaRPr lang="en-US"/>
          </a:p>
        </p:txBody>
      </p:sp>
      <p:sp>
        <p:nvSpPr>
          <p:cNvPr id="9234" name="Rectangle 34"/>
          <p:cNvSpPr>
            <a:spLocks noChangeArrowheads="1"/>
          </p:cNvSpPr>
          <p:nvPr/>
        </p:nvSpPr>
        <p:spPr bwMode="auto">
          <a:xfrm>
            <a:off x="0" y="3195638"/>
            <a:ext cx="9144000" cy="0"/>
          </a:xfrm>
          <a:prstGeom prst="rect">
            <a:avLst/>
          </a:prstGeom>
          <a:noFill/>
          <a:ln w="9525">
            <a:noFill/>
            <a:miter lim="800000"/>
            <a:headEnd/>
            <a:tailEnd/>
          </a:ln>
        </p:spPr>
        <p:txBody>
          <a:bodyPr wrap="none" anchor="ctr">
            <a:spAutoFit/>
          </a:bodyPr>
          <a:lstStyle/>
          <a:p>
            <a:endParaRPr lang="en-US"/>
          </a:p>
        </p:txBody>
      </p:sp>
      <p:sp>
        <p:nvSpPr>
          <p:cNvPr id="9235" name="Rectangle 36"/>
          <p:cNvSpPr>
            <a:spLocks noChangeArrowheads="1"/>
          </p:cNvSpPr>
          <p:nvPr/>
        </p:nvSpPr>
        <p:spPr bwMode="auto">
          <a:xfrm>
            <a:off x="0" y="3195638"/>
            <a:ext cx="9144000" cy="0"/>
          </a:xfrm>
          <a:prstGeom prst="rect">
            <a:avLst/>
          </a:prstGeom>
          <a:noFill/>
          <a:ln w="9525">
            <a:noFill/>
            <a:miter lim="800000"/>
            <a:headEnd/>
            <a:tailEnd/>
          </a:ln>
        </p:spPr>
        <p:txBody>
          <a:bodyPr wrap="none" anchor="ctr">
            <a:spAutoFit/>
          </a:bodyPr>
          <a:lstStyle/>
          <a:p>
            <a:endParaRPr lang="en-US"/>
          </a:p>
        </p:txBody>
      </p:sp>
      <p:graphicFrame>
        <p:nvGraphicFramePr>
          <p:cNvPr id="2" name="Table 1">
            <a:extLst>
              <a:ext uri="{FF2B5EF4-FFF2-40B4-BE49-F238E27FC236}">
                <a16:creationId xmlns:a16="http://schemas.microsoft.com/office/drawing/2014/main" id="{CB6A49A9-92A0-4C6A-9368-60171F0B497F}"/>
              </a:ext>
            </a:extLst>
          </p:cNvPr>
          <p:cNvGraphicFramePr>
            <a:graphicFrameLocks noGrp="1"/>
          </p:cNvGraphicFramePr>
          <p:nvPr>
            <p:extLst>
              <p:ext uri="{D42A27DB-BD31-4B8C-83A1-F6EECF244321}">
                <p14:modId xmlns:p14="http://schemas.microsoft.com/office/powerpoint/2010/main" val="2362810884"/>
              </p:ext>
            </p:extLst>
          </p:nvPr>
        </p:nvGraphicFramePr>
        <p:xfrm>
          <a:off x="762001" y="2095182"/>
          <a:ext cx="4953000" cy="3768052"/>
        </p:xfrm>
        <a:graphic>
          <a:graphicData uri="http://schemas.openxmlformats.org/drawingml/2006/table">
            <a:tbl>
              <a:tblPr firstRow="1" bandRow="1">
                <a:tableStyleId>{5C22544A-7EE6-4342-B048-85BDC9FD1C3A}</a:tableStyleId>
              </a:tblPr>
              <a:tblGrid>
                <a:gridCol w="3276599">
                  <a:extLst>
                    <a:ext uri="{9D8B030D-6E8A-4147-A177-3AD203B41FA5}">
                      <a16:colId xmlns:a16="http://schemas.microsoft.com/office/drawing/2014/main" val="1541375520"/>
                    </a:ext>
                  </a:extLst>
                </a:gridCol>
                <a:gridCol w="1676401">
                  <a:extLst>
                    <a:ext uri="{9D8B030D-6E8A-4147-A177-3AD203B41FA5}">
                      <a16:colId xmlns:a16="http://schemas.microsoft.com/office/drawing/2014/main" val="1815481731"/>
                    </a:ext>
                  </a:extLst>
                </a:gridCol>
              </a:tblGrid>
              <a:tr h="536584">
                <a:tc>
                  <a:txBody>
                    <a:bodyPr/>
                    <a:lstStyle/>
                    <a:p>
                      <a:r>
                        <a:rPr lang="en-US" sz="2800" b="1" i="0" baseline="0" dirty="0">
                          <a:solidFill>
                            <a:schemeClr val="tx1"/>
                          </a:solidFill>
                        </a:rPr>
                        <a:t>Assessment</a:t>
                      </a:r>
                    </a:p>
                  </a:txBody>
                  <a:tcPr>
                    <a:solidFill>
                      <a:schemeClr val="bg1">
                        <a:lumMod val="85000"/>
                      </a:schemeClr>
                    </a:solidFill>
                  </a:tcPr>
                </a:tc>
                <a:tc>
                  <a:txBody>
                    <a:bodyPr/>
                    <a:lstStyle/>
                    <a:p>
                      <a:r>
                        <a:rPr lang="en-US" sz="2800" b="1" i="0" baseline="0" dirty="0">
                          <a:solidFill>
                            <a:schemeClr val="tx1"/>
                          </a:solidFill>
                        </a:rPr>
                        <a:t>CV</a:t>
                      </a:r>
                    </a:p>
                  </a:txBody>
                  <a:tcPr>
                    <a:solidFill>
                      <a:schemeClr val="bg1">
                        <a:lumMod val="85000"/>
                      </a:schemeClr>
                    </a:solidFill>
                  </a:tcPr>
                </a:tc>
                <a:extLst>
                  <a:ext uri="{0D108BD9-81ED-4DB2-BD59-A6C34878D82A}">
                    <a16:rowId xmlns:a16="http://schemas.microsoft.com/office/drawing/2014/main" val="3007140392"/>
                  </a:ext>
                </a:extLst>
              </a:tr>
              <a:tr h="536584">
                <a:tc>
                  <a:txBody>
                    <a:bodyPr/>
                    <a:lstStyle/>
                    <a:p>
                      <a:r>
                        <a:rPr lang="en-US" sz="2800" b="0" i="0" baseline="0" dirty="0">
                          <a:solidFill>
                            <a:schemeClr val="tx1"/>
                          </a:solidFill>
                        </a:rPr>
                        <a:t>Sonar</a:t>
                      </a:r>
                    </a:p>
                  </a:txBody>
                  <a:tcPr>
                    <a:solidFill>
                      <a:schemeClr val="bg1">
                        <a:lumMod val="85000"/>
                      </a:schemeClr>
                    </a:solidFill>
                  </a:tcPr>
                </a:tc>
                <a:tc>
                  <a:txBody>
                    <a:bodyPr/>
                    <a:lstStyle/>
                    <a:p>
                      <a:r>
                        <a:rPr lang="en-US" sz="2800" b="0" i="0" baseline="0" dirty="0">
                          <a:solidFill>
                            <a:schemeClr val="tx1"/>
                          </a:solidFill>
                        </a:rPr>
                        <a:t>&gt;5%</a:t>
                      </a:r>
                    </a:p>
                  </a:txBody>
                  <a:tcPr>
                    <a:solidFill>
                      <a:schemeClr val="bg1">
                        <a:lumMod val="85000"/>
                      </a:schemeClr>
                    </a:solidFill>
                  </a:tcPr>
                </a:tc>
                <a:extLst>
                  <a:ext uri="{0D108BD9-81ED-4DB2-BD59-A6C34878D82A}">
                    <a16:rowId xmlns:a16="http://schemas.microsoft.com/office/drawing/2014/main" val="3214232257"/>
                  </a:ext>
                </a:extLst>
              </a:tr>
              <a:tr h="536584">
                <a:tc>
                  <a:txBody>
                    <a:bodyPr/>
                    <a:lstStyle/>
                    <a:p>
                      <a:r>
                        <a:rPr lang="en-US" sz="2800" b="0" i="0" baseline="0" dirty="0">
                          <a:solidFill>
                            <a:schemeClr val="tx1"/>
                          </a:solidFill>
                        </a:rPr>
                        <a:t>Weir</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baseline="0" dirty="0">
                          <a:solidFill>
                            <a:schemeClr val="tx1"/>
                          </a:solidFill>
                        </a:rPr>
                        <a:t>&gt;5%</a:t>
                      </a:r>
                    </a:p>
                  </a:txBody>
                  <a:tcPr>
                    <a:solidFill>
                      <a:schemeClr val="bg1">
                        <a:lumMod val="85000"/>
                      </a:schemeClr>
                    </a:solidFill>
                  </a:tcPr>
                </a:tc>
                <a:extLst>
                  <a:ext uri="{0D108BD9-81ED-4DB2-BD59-A6C34878D82A}">
                    <a16:rowId xmlns:a16="http://schemas.microsoft.com/office/drawing/2014/main" val="1341518972"/>
                  </a:ext>
                </a:extLst>
              </a:tr>
              <a:tr h="536584">
                <a:tc>
                  <a:txBody>
                    <a:bodyPr/>
                    <a:lstStyle/>
                    <a:p>
                      <a:r>
                        <a:rPr lang="en-US" sz="2800" b="0" i="0" baseline="0" dirty="0">
                          <a:solidFill>
                            <a:schemeClr val="tx1"/>
                          </a:solidFill>
                        </a:rPr>
                        <a:t>Tower</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baseline="0" dirty="0">
                          <a:solidFill>
                            <a:schemeClr val="tx1"/>
                          </a:solidFill>
                        </a:rPr>
                        <a:t>&gt;5%</a:t>
                      </a:r>
                    </a:p>
                  </a:txBody>
                  <a:tcPr>
                    <a:solidFill>
                      <a:schemeClr val="bg1">
                        <a:lumMod val="85000"/>
                      </a:schemeClr>
                    </a:solidFill>
                  </a:tcPr>
                </a:tc>
                <a:extLst>
                  <a:ext uri="{0D108BD9-81ED-4DB2-BD59-A6C34878D82A}">
                    <a16:rowId xmlns:a16="http://schemas.microsoft.com/office/drawing/2014/main" val="3562717993"/>
                  </a:ext>
                </a:extLst>
              </a:tr>
              <a:tr h="536584">
                <a:tc>
                  <a:txBody>
                    <a:bodyPr/>
                    <a:lstStyle/>
                    <a:p>
                      <a:r>
                        <a:rPr lang="en-US" sz="2800" b="0" i="0" baseline="0" dirty="0">
                          <a:solidFill>
                            <a:schemeClr val="tx1"/>
                          </a:solidFill>
                        </a:rPr>
                        <a:t>Mark-Recapture</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baseline="0" dirty="0">
                          <a:solidFill>
                            <a:schemeClr val="tx1"/>
                          </a:solidFill>
                        </a:rPr>
                        <a:t>&gt;10%</a:t>
                      </a:r>
                    </a:p>
                  </a:txBody>
                  <a:tcPr>
                    <a:solidFill>
                      <a:schemeClr val="bg1">
                        <a:lumMod val="85000"/>
                      </a:schemeClr>
                    </a:solidFill>
                  </a:tcPr>
                </a:tc>
                <a:extLst>
                  <a:ext uri="{0D108BD9-81ED-4DB2-BD59-A6C34878D82A}">
                    <a16:rowId xmlns:a16="http://schemas.microsoft.com/office/drawing/2014/main" val="3232124971"/>
                  </a:ext>
                </a:extLst>
              </a:tr>
              <a:tr h="555898">
                <a:tc>
                  <a:txBody>
                    <a:bodyPr/>
                    <a:lstStyle/>
                    <a:p>
                      <a:r>
                        <a:rPr lang="en-US" sz="2800" b="0" i="0" baseline="0" dirty="0">
                          <a:solidFill>
                            <a:schemeClr val="tx1"/>
                          </a:solidFill>
                        </a:rPr>
                        <a:t>Foot Survey</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baseline="0" dirty="0">
                          <a:solidFill>
                            <a:schemeClr val="tx1"/>
                          </a:solidFill>
                        </a:rPr>
                        <a:t>&gt;20%</a:t>
                      </a:r>
                    </a:p>
                  </a:txBody>
                  <a:tcPr>
                    <a:solidFill>
                      <a:schemeClr val="bg1">
                        <a:lumMod val="85000"/>
                      </a:schemeClr>
                    </a:solidFill>
                  </a:tcPr>
                </a:tc>
                <a:extLst>
                  <a:ext uri="{0D108BD9-81ED-4DB2-BD59-A6C34878D82A}">
                    <a16:rowId xmlns:a16="http://schemas.microsoft.com/office/drawing/2014/main" val="1488979749"/>
                  </a:ext>
                </a:extLst>
              </a:tr>
              <a:tr h="529234">
                <a:tc>
                  <a:txBody>
                    <a:bodyPr/>
                    <a:lstStyle/>
                    <a:p>
                      <a:r>
                        <a:rPr lang="en-US" sz="2800" b="0" i="0" baseline="0" dirty="0">
                          <a:solidFill>
                            <a:schemeClr val="tx1"/>
                          </a:solidFill>
                        </a:rPr>
                        <a:t>Aerial Survey</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baseline="0" dirty="0">
                          <a:solidFill>
                            <a:schemeClr val="tx1"/>
                          </a:solidFill>
                        </a:rPr>
                        <a:t>&gt;25%</a:t>
                      </a:r>
                    </a:p>
                  </a:txBody>
                  <a:tcPr>
                    <a:solidFill>
                      <a:schemeClr val="bg1">
                        <a:lumMod val="85000"/>
                      </a:schemeClr>
                    </a:solidFill>
                  </a:tcPr>
                </a:tc>
                <a:extLst>
                  <a:ext uri="{0D108BD9-81ED-4DB2-BD59-A6C34878D82A}">
                    <a16:rowId xmlns:a16="http://schemas.microsoft.com/office/drawing/2014/main" val="43896463"/>
                  </a:ext>
                </a:extLst>
              </a:tr>
            </a:tbl>
          </a:graphicData>
        </a:graphic>
      </p:graphicFrame>
    </p:spTree>
    <p:extLst>
      <p:ext uri="{BB962C8B-B14F-4D97-AF65-F5344CB8AC3E}">
        <p14:creationId xmlns:p14="http://schemas.microsoft.com/office/powerpoint/2010/main" val="17981129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Footer Placeholder 2"/>
          <p:cNvSpPr>
            <a:spLocks noGrp="1"/>
          </p:cNvSpPr>
          <p:nvPr>
            <p:ph type="ftr" sz="quarter" idx="11"/>
          </p:nvPr>
        </p:nvSpPr>
        <p:spPr>
          <a:noFill/>
        </p:spPr>
        <p:txBody>
          <a:bodyPr/>
          <a:lstStyle/>
          <a:p>
            <a:r>
              <a:rPr lang="en-US" dirty="0"/>
              <a:t>Theory – SR Data</a:t>
            </a:r>
          </a:p>
        </p:txBody>
      </p:sp>
      <p:sp>
        <p:nvSpPr>
          <p:cNvPr id="9222" name="Slide Number Placeholder 3"/>
          <p:cNvSpPr>
            <a:spLocks noGrp="1"/>
          </p:cNvSpPr>
          <p:nvPr>
            <p:ph type="sldNum" sz="quarter" idx="12"/>
          </p:nvPr>
        </p:nvSpPr>
        <p:spPr>
          <a:noFill/>
        </p:spPr>
        <p:txBody>
          <a:bodyPr/>
          <a:lstStyle/>
          <a:p>
            <a:fld id="{EEC31249-011E-4E12-994E-EC82E3AC24CA}" type="slidenum">
              <a:rPr lang="en-US" smtClean="0"/>
              <a:pPr/>
              <a:t>43</a:t>
            </a:fld>
            <a:endParaRPr lang="en-US"/>
          </a:p>
        </p:txBody>
      </p:sp>
      <p:sp>
        <p:nvSpPr>
          <p:cNvPr id="113668" name="Text Box 4"/>
          <p:cNvSpPr txBox="1">
            <a:spLocks noChangeArrowheads="1"/>
          </p:cNvSpPr>
          <p:nvPr/>
        </p:nvSpPr>
        <p:spPr bwMode="auto">
          <a:xfrm>
            <a:off x="685800" y="609600"/>
            <a:ext cx="4911216" cy="461665"/>
          </a:xfrm>
          <a:prstGeom prst="rect">
            <a:avLst/>
          </a:prstGeom>
          <a:noFill/>
          <a:ln w="9525">
            <a:noFill/>
            <a:miter lim="800000"/>
            <a:headEnd/>
            <a:tailEnd/>
          </a:ln>
          <a:effectLst/>
        </p:spPr>
        <p:txBody>
          <a:bodyPr wrap="none">
            <a:spAutoFit/>
          </a:bodyPr>
          <a:lstStyle/>
          <a:p>
            <a:pPr>
              <a:defRPr/>
            </a:pPr>
            <a:r>
              <a:rPr lang="en-US" b="1" dirty="0">
                <a:effectLst>
                  <a:outerShdw blurRad="38100" dist="38100" dir="2700000" algn="tl">
                    <a:srgbClr val="C0C0C0"/>
                  </a:outerShdw>
                </a:effectLst>
              </a:rPr>
              <a:t>Measurement Error and Estimation</a:t>
            </a:r>
          </a:p>
        </p:txBody>
      </p:sp>
      <p:sp>
        <p:nvSpPr>
          <p:cNvPr id="9224" name="Line 5"/>
          <p:cNvSpPr>
            <a:spLocks noChangeShapeType="1"/>
          </p:cNvSpPr>
          <p:nvPr/>
        </p:nvSpPr>
        <p:spPr bwMode="auto">
          <a:xfrm>
            <a:off x="762000" y="1371600"/>
            <a:ext cx="7467600" cy="0"/>
          </a:xfrm>
          <a:prstGeom prst="line">
            <a:avLst/>
          </a:prstGeom>
          <a:noFill/>
          <a:ln w="9525">
            <a:solidFill>
              <a:schemeClr val="tx1"/>
            </a:solidFill>
            <a:round/>
            <a:headEnd/>
            <a:tailEnd/>
          </a:ln>
        </p:spPr>
        <p:txBody>
          <a:bodyPr/>
          <a:lstStyle/>
          <a:p>
            <a:endParaRPr lang="en-US"/>
          </a:p>
        </p:txBody>
      </p:sp>
      <p:sp>
        <p:nvSpPr>
          <p:cNvPr id="9225" name="Text Box 11"/>
          <p:cNvSpPr txBox="1">
            <a:spLocks noChangeArrowheads="1"/>
          </p:cNvSpPr>
          <p:nvPr/>
        </p:nvSpPr>
        <p:spPr bwMode="auto">
          <a:xfrm>
            <a:off x="762000" y="1475452"/>
            <a:ext cx="7924800" cy="400110"/>
          </a:xfrm>
          <a:prstGeom prst="rect">
            <a:avLst/>
          </a:prstGeom>
          <a:noFill/>
          <a:ln w="9525">
            <a:noFill/>
            <a:miter lim="800000"/>
            <a:headEnd/>
            <a:tailEnd/>
          </a:ln>
        </p:spPr>
        <p:txBody>
          <a:bodyPr>
            <a:spAutoFit/>
          </a:bodyPr>
          <a:lstStyle/>
          <a:p>
            <a:r>
              <a:rPr lang="en-US" sz="2000" dirty="0"/>
              <a:t>Measurement errors are a nuisance that affect parameter estimation. </a:t>
            </a:r>
            <a:endParaRPr lang="en-US" sz="2000" dirty="0">
              <a:sym typeface="Symbol" pitchFamily="18" charset="2"/>
            </a:endParaRPr>
          </a:p>
        </p:txBody>
      </p:sp>
      <p:sp>
        <p:nvSpPr>
          <p:cNvPr id="9226" name="Rectangle 14"/>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en-US"/>
          </a:p>
        </p:txBody>
      </p:sp>
      <p:sp>
        <p:nvSpPr>
          <p:cNvPr id="9227" name="Rectangle 16"/>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en-US"/>
          </a:p>
        </p:txBody>
      </p:sp>
      <p:sp>
        <p:nvSpPr>
          <p:cNvPr id="9228" name="Rectangle 19"/>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en-US"/>
          </a:p>
        </p:txBody>
      </p:sp>
      <p:sp>
        <p:nvSpPr>
          <p:cNvPr id="9229" name="Rectangle 21"/>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en-US"/>
          </a:p>
        </p:txBody>
      </p:sp>
      <p:sp>
        <p:nvSpPr>
          <p:cNvPr id="9230" name="Rectangle 31"/>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en-US"/>
          </a:p>
        </p:txBody>
      </p:sp>
      <p:sp>
        <p:nvSpPr>
          <p:cNvPr id="9231" name="Rectangle 33"/>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en-US"/>
          </a:p>
        </p:txBody>
      </p:sp>
      <p:sp>
        <p:nvSpPr>
          <p:cNvPr id="9232" name="Rectangle 30"/>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en-US"/>
          </a:p>
        </p:txBody>
      </p:sp>
      <p:sp>
        <p:nvSpPr>
          <p:cNvPr id="9233" name="Rectangle 32"/>
          <p:cNvSpPr>
            <a:spLocks noChangeArrowheads="1"/>
          </p:cNvSpPr>
          <p:nvPr/>
        </p:nvSpPr>
        <p:spPr bwMode="auto">
          <a:xfrm>
            <a:off x="0" y="3195638"/>
            <a:ext cx="9144000" cy="0"/>
          </a:xfrm>
          <a:prstGeom prst="rect">
            <a:avLst/>
          </a:prstGeom>
          <a:noFill/>
          <a:ln w="9525">
            <a:noFill/>
            <a:miter lim="800000"/>
            <a:headEnd/>
            <a:tailEnd/>
          </a:ln>
        </p:spPr>
        <p:txBody>
          <a:bodyPr wrap="none" anchor="ctr">
            <a:spAutoFit/>
          </a:bodyPr>
          <a:lstStyle/>
          <a:p>
            <a:endParaRPr lang="en-US"/>
          </a:p>
        </p:txBody>
      </p:sp>
      <p:sp>
        <p:nvSpPr>
          <p:cNvPr id="9234" name="Rectangle 34"/>
          <p:cNvSpPr>
            <a:spLocks noChangeArrowheads="1"/>
          </p:cNvSpPr>
          <p:nvPr/>
        </p:nvSpPr>
        <p:spPr bwMode="auto">
          <a:xfrm>
            <a:off x="0" y="3195638"/>
            <a:ext cx="9144000" cy="0"/>
          </a:xfrm>
          <a:prstGeom prst="rect">
            <a:avLst/>
          </a:prstGeom>
          <a:noFill/>
          <a:ln w="9525">
            <a:noFill/>
            <a:miter lim="800000"/>
            <a:headEnd/>
            <a:tailEnd/>
          </a:ln>
        </p:spPr>
        <p:txBody>
          <a:bodyPr wrap="none" anchor="ctr">
            <a:spAutoFit/>
          </a:bodyPr>
          <a:lstStyle/>
          <a:p>
            <a:endParaRPr lang="en-US"/>
          </a:p>
        </p:txBody>
      </p:sp>
      <p:sp>
        <p:nvSpPr>
          <p:cNvPr id="9235" name="Rectangle 36"/>
          <p:cNvSpPr>
            <a:spLocks noChangeArrowheads="1"/>
          </p:cNvSpPr>
          <p:nvPr/>
        </p:nvSpPr>
        <p:spPr bwMode="auto">
          <a:xfrm>
            <a:off x="0" y="3195638"/>
            <a:ext cx="9144000" cy="0"/>
          </a:xfrm>
          <a:prstGeom prst="rect">
            <a:avLst/>
          </a:prstGeom>
          <a:noFill/>
          <a:ln w="9525">
            <a:noFill/>
            <a:miter lim="800000"/>
            <a:headEnd/>
            <a:tailEnd/>
          </a:ln>
        </p:spPr>
        <p:txBody>
          <a:bodyPr wrap="none" anchor="ctr">
            <a:spAutoFit/>
          </a:bodyPr>
          <a:lstStyle/>
          <a:p>
            <a:endParaRPr lang="en-US"/>
          </a:p>
        </p:txBody>
      </p:sp>
      <p:pic>
        <p:nvPicPr>
          <p:cNvPr id="6" name="Picture 5">
            <a:extLst>
              <a:ext uri="{FF2B5EF4-FFF2-40B4-BE49-F238E27FC236}">
                <a16:creationId xmlns:a16="http://schemas.microsoft.com/office/drawing/2014/main" id="{D4042DEB-E55A-4DFB-AB2B-2997FF340773}"/>
              </a:ext>
            </a:extLst>
          </p:cNvPr>
          <p:cNvPicPr>
            <a:picLocks noChangeAspect="1"/>
          </p:cNvPicPr>
          <p:nvPr/>
        </p:nvPicPr>
        <p:blipFill>
          <a:blip r:embed="rId3"/>
          <a:stretch>
            <a:fillRect/>
          </a:stretch>
        </p:blipFill>
        <p:spPr>
          <a:xfrm>
            <a:off x="854527" y="1875562"/>
            <a:ext cx="7527473" cy="4155321"/>
          </a:xfrm>
          <a:prstGeom prst="rect">
            <a:avLst/>
          </a:prstGeom>
        </p:spPr>
      </p:pic>
    </p:spTree>
    <p:extLst>
      <p:ext uri="{BB962C8B-B14F-4D97-AF65-F5344CB8AC3E}">
        <p14:creationId xmlns:p14="http://schemas.microsoft.com/office/powerpoint/2010/main" val="11537068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Footer Placeholder 4"/>
          <p:cNvSpPr>
            <a:spLocks noGrp="1"/>
          </p:cNvSpPr>
          <p:nvPr>
            <p:ph type="ftr" sz="quarter" idx="11"/>
          </p:nvPr>
        </p:nvSpPr>
        <p:spPr>
          <a:noFill/>
        </p:spPr>
        <p:txBody>
          <a:bodyPr/>
          <a:lstStyle/>
          <a:p>
            <a:r>
              <a:rPr lang="en-US" dirty="0"/>
              <a:t>Theory – SR Data</a:t>
            </a:r>
          </a:p>
        </p:txBody>
      </p:sp>
      <p:sp>
        <p:nvSpPr>
          <p:cNvPr id="7176" name="Slide Number Placeholder 5"/>
          <p:cNvSpPr>
            <a:spLocks noGrp="1"/>
          </p:cNvSpPr>
          <p:nvPr>
            <p:ph type="sldNum" sz="quarter" idx="12"/>
          </p:nvPr>
        </p:nvSpPr>
        <p:spPr>
          <a:noFill/>
        </p:spPr>
        <p:txBody>
          <a:bodyPr/>
          <a:lstStyle/>
          <a:p>
            <a:fld id="{F8E564C0-F3C0-4D33-ABEC-70AB1C985A29}" type="slidenum">
              <a:rPr lang="en-US" smtClean="0"/>
              <a:pPr/>
              <a:t>44</a:t>
            </a:fld>
            <a:endParaRPr lang="en-US"/>
          </a:p>
        </p:txBody>
      </p:sp>
      <p:graphicFrame>
        <p:nvGraphicFramePr>
          <p:cNvPr id="7170" name="Object 8"/>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42533" name="Equation" r:id="rId4" imgW="114120" imgH="215640" progId="Equation.3">
                  <p:embed/>
                </p:oleObj>
              </mc:Choice>
              <mc:Fallback>
                <p:oleObj name="Equation" r:id="rId4" imgW="114120" imgH="215640" progId="Equation.3">
                  <p:embed/>
                  <p:pic>
                    <p:nvPicPr>
                      <p:cNvPr id="717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0" name="Rectangle 10"/>
          <p:cNvSpPr>
            <a:spLocks noChangeArrowheads="1"/>
          </p:cNvSpPr>
          <p:nvPr/>
        </p:nvSpPr>
        <p:spPr bwMode="auto">
          <a:xfrm>
            <a:off x="4038600" y="3309938"/>
            <a:ext cx="9144000" cy="0"/>
          </a:xfrm>
          <a:prstGeom prst="rect">
            <a:avLst/>
          </a:prstGeom>
          <a:noFill/>
          <a:ln w="9525">
            <a:noFill/>
            <a:miter lim="800000"/>
            <a:headEnd/>
            <a:tailEnd/>
          </a:ln>
        </p:spPr>
        <p:txBody>
          <a:bodyPr>
            <a:spAutoFit/>
          </a:bodyPr>
          <a:lstStyle/>
          <a:p>
            <a:endParaRPr lang="en-US"/>
          </a:p>
        </p:txBody>
      </p:sp>
      <p:sp>
        <p:nvSpPr>
          <p:cNvPr id="7181" name="Rectangle 12"/>
          <p:cNvSpPr>
            <a:spLocks noChangeArrowheads="1"/>
          </p:cNvSpPr>
          <p:nvPr/>
        </p:nvSpPr>
        <p:spPr bwMode="auto">
          <a:xfrm>
            <a:off x="4038600" y="3309938"/>
            <a:ext cx="9144000" cy="0"/>
          </a:xfrm>
          <a:prstGeom prst="rect">
            <a:avLst/>
          </a:prstGeom>
          <a:noFill/>
          <a:ln w="9525">
            <a:noFill/>
            <a:miter lim="800000"/>
            <a:headEnd/>
            <a:tailEnd/>
          </a:ln>
        </p:spPr>
        <p:txBody>
          <a:bodyPr>
            <a:spAutoFit/>
          </a:bodyPr>
          <a:lstStyle/>
          <a:p>
            <a:endParaRPr lang="en-US"/>
          </a:p>
        </p:txBody>
      </p:sp>
      <p:sp>
        <p:nvSpPr>
          <p:cNvPr id="7182" name="Rectangle 14"/>
          <p:cNvSpPr>
            <a:spLocks noChangeArrowheads="1"/>
          </p:cNvSpPr>
          <p:nvPr/>
        </p:nvSpPr>
        <p:spPr bwMode="auto">
          <a:xfrm>
            <a:off x="4038600" y="3309938"/>
            <a:ext cx="9144000" cy="0"/>
          </a:xfrm>
          <a:prstGeom prst="rect">
            <a:avLst/>
          </a:prstGeom>
          <a:noFill/>
          <a:ln w="9525">
            <a:noFill/>
            <a:miter lim="800000"/>
            <a:headEnd/>
            <a:tailEnd/>
          </a:ln>
        </p:spPr>
        <p:txBody>
          <a:bodyPr>
            <a:spAutoFit/>
          </a:bodyPr>
          <a:lstStyle/>
          <a:p>
            <a:endParaRPr lang="en-US"/>
          </a:p>
        </p:txBody>
      </p:sp>
      <p:sp>
        <p:nvSpPr>
          <p:cNvPr id="7186" name="Line 8"/>
          <p:cNvSpPr>
            <a:spLocks noChangeShapeType="1"/>
          </p:cNvSpPr>
          <p:nvPr/>
        </p:nvSpPr>
        <p:spPr bwMode="auto">
          <a:xfrm>
            <a:off x="669925" y="1219200"/>
            <a:ext cx="8001000" cy="0"/>
          </a:xfrm>
          <a:prstGeom prst="line">
            <a:avLst/>
          </a:prstGeom>
          <a:noFill/>
          <a:ln w="9525">
            <a:solidFill>
              <a:schemeClr val="tx1"/>
            </a:solidFill>
            <a:round/>
            <a:headEnd/>
            <a:tailEnd/>
          </a:ln>
        </p:spPr>
        <p:txBody>
          <a:bodyPr/>
          <a:lstStyle/>
          <a:p>
            <a:endParaRPr lang="en-US"/>
          </a:p>
        </p:txBody>
      </p:sp>
      <p:sp>
        <p:nvSpPr>
          <p:cNvPr id="7187" name="Text Box 9"/>
          <p:cNvSpPr txBox="1">
            <a:spLocks noChangeArrowheads="1"/>
          </p:cNvSpPr>
          <p:nvPr/>
        </p:nvSpPr>
        <p:spPr bwMode="auto">
          <a:xfrm>
            <a:off x="669925" y="574675"/>
            <a:ext cx="4126451" cy="461665"/>
          </a:xfrm>
          <a:prstGeom prst="rect">
            <a:avLst/>
          </a:prstGeom>
          <a:noFill/>
          <a:ln w="9525">
            <a:noFill/>
            <a:miter lim="800000"/>
            <a:headEnd/>
            <a:tailEnd/>
          </a:ln>
        </p:spPr>
        <p:txBody>
          <a:bodyPr wrap="none">
            <a:spAutoFit/>
          </a:bodyPr>
          <a:lstStyle/>
          <a:p>
            <a:r>
              <a:rPr lang="en-US" b="1" dirty="0"/>
              <a:t>Harvest Rates and Estimation</a:t>
            </a:r>
          </a:p>
        </p:txBody>
      </p:sp>
      <p:pic>
        <p:nvPicPr>
          <p:cNvPr id="2" name="Picture 1">
            <a:extLst>
              <a:ext uri="{FF2B5EF4-FFF2-40B4-BE49-F238E27FC236}">
                <a16:creationId xmlns:a16="http://schemas.microsoft.com/office/drawing/2014/main" id="{36362F6E-F613-4CFA-9D1E-4DE9A6B0B6F0}"/>
              </a:ext>
            </a:extLst>
          </p:cNvPr>
          <p:cNvPicPr>
            <a:picLocks noChangeAspect="1"/>
          </p:cNvPicPr>
          <p:nvPr/>
        </p:nvPicPr>
        <p:blipFill>
          <a:blip r:embed="rId6"/>
          <a:stretch>
            <a:fillRect/>
          </a:stretch>
        </p:blipFill>
        <p:spPr>
          <a:xfrm>
            <a:off x="713849" y="1911350"/>
            <a:ext cx="4038601" cy="4038601"/>
          </a:xfrm>
          <a:prstGeom prst="rect">
            <a:avLst/>
          </a:prstGeom>
        </p:spPr>
      </p:pic>
      <p:pic>
        <p:nvPicPr>
          <p:cNvPr id="4" name="Picture 3">
            <a:extLst>
              <a:ext uri="{FF2B5EF4-FFF2-40B4-BE49-F238E27FC236}">
                <a16:creationId xmlns:a16="http://schemas.microsoft.com/office/drawing/2014/main" id="{41D8601C-7540-4568-AA9E-C9FB4EBD74D1}"/>
              </a:ext>
            </a:extLst>
          </p:cNvPr>
          <p:cNvPicPr>
            <a:picLocks noChangeAspect="1"/>
          </p:cNvPicPr>
          <p:nvPr/>
        </p:nvPicPr>
        <p:blipFill>
          <a:blip r:embed="rId7"/>
          <a:stretch>
            <a:fillRect/>
          </a:stretch>
        </p:blipFill>
        <p:spPr>
          <a:xfrm>
            <a:off x="4818788" y="1917053"/>
            <a:ext cx="4038601" cy="4038601"/>
          </a:xfrm>
          <a:prstGeom prst="rect">
            <a:avLst/>
          </a:prstGeom>
        </p:spPr>
      </p:pic>
      <p:sp>
        <p:nvSpPr>
          <p:cNvPr id="12" name="Text Box 11">
            <a:extLst>
              <a:ext uri="{FF2B5EF4-FFF2-40B4-BE49-F238E27FC236}">
                <a16:creationId xmlns:a16="http://schemas.microsoft.com/office/drawing/2014/main" id="{EE5DEBE5-96CD-4564-BCCD-210008EF7BD5}"/>
              </a:ext>
            </a:extLst>
          </p:cNvPr>
          <p:cNvSpPr txBox="1">
            <a:spLocks noChangeArrowheads="1"/>
          </p:cNvSpPr>
          <p:nvPr/>
        </p:nvSpPr>
        <p:spPr bwMode="auto">
          <a:xfrm>
            <a:off x="609600" y="1240543"/>
            <a:ext cx="7924800" cy="707886"/>
          </a:xfrm>
          <a:prstGeom prst="rect">
            <a:avLst/>
          </a:prstGeom>
          <a:noFill/>
          <a:ln w="9525">
            <a:noFill/>
            <a:miter lim="800000"/>
            <a:headEnd/>
            <a:tailEnd/>
          </a:ln>
        </p:spPr>
        <p:txBody>
          <a:bodyPr>
            <a:spAutoFit/>
          </a:bodyPr>
          <a:lstStyle/>
          <a:p>
            <a:r>
              <a:rPr lang="en-US" sz="2000" dirty="0"/>
              <a:t>By controlling harvest rate we control the range of escapements observed… and affect parameter estimation. </a:t>
            </a:r>
            <a:endParaRPr lang="en-US" sz="2000" dirty="0">
              <a:sym typeface="Symbol" pitchFamily="18" charset="2"/>
            </a:endParaRPr>
          </a:p>
        </p:txBody>
      </p:sp>
    </p:spTree>
    <p:extLst>
      <p:ext uri="{BB962C8B-B14F-4D97-AF65-F5344CB8AC3E}">
        <p14:creationId xmlns:p14="http://schemas.microsoft.com/office/powerpoint/2010/main" val="1997606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2"/>
          <p:cNvSpPr>
            <a:spLocks noGrp="1"/>
          </p:cNvSpPr>
          <p:nvPr>
            <p:ph type="ftr" sz="quarter" idx="11"/>
          </p:nvPr>
        </p:nvSpPr>
        <p:spPr>
          <a:noFill/>
        </p:spPr>
        <p:txBody>
          <a:bodyPr/>
          <a:lstStyle/>
          <a:p>
            <a:r>
              <a:rPr lang="en-US" dirty="0"/>
              <a:t>Theory - Dynamics</a:t>
            </a:r>
          </a:p>
        </p:txBody>
      </p:sp>
      <p:sp>
        <p:nvSpPr>
          <p:cNvPr id="80899" name="Slide Number Placeholder 3"/>
          <p:cNvSpPr>
            <a:spLocks noGrp="1"/>
          </p:cNvSpPr>
          <p:nvPr>
            <p:ph type="sldNum" sz="quarter" idx="12"/>
          </p:nvPr>
        </p:nvSpPr>
        <p:spPr>
          <a:noFill/>
        </p:spPr>
        <p:txBody>
          <a:bodyPr/>
          <a:lstStyle/>
          <a:p>
            <a:fld id="{6B1FF5C7-4214-4AA2-97DE-8B595B93B154}" type="slidenum">
              <a:rPr lang="en-US" smtClean="0"/>
              <a:pPr/>
              <a:t>5</a:t>
            </a:fld>
            <a:endParaRPr lang="en-US"/>
          </a:p>
        </p:txBody>
      </p:sp>
      <p:sp>
        <p:nvSpPr>
          <p:cNvPr id="75780" name="Text Box 4"/>
          <p:cNvSpPr txBox="1">
            <a:spLocks noChangeArrowheads="1"/>
          </p:cNvSpPr>
          <p:nvPr/>
        </p:nvSpPr>
        <p:spPr bwMode="auto">
          <a:xfrm>
            <a:off x="914400" y="457200"/>
            <a:ext cx="2997937" cy="461665"/>
          </a:xfrm>
          <a:prstGeom prst="rect">
            <a:avLst/>
          </a:prstGeom>
          <a:noFill/>
          <a:ln w="9525">
            <a:noFill/>
            <a:miter lim="800000"/>
            <a:headEnd/>
            <a:tailEnd/>
          </a:ln>
          <a:effectLst/>
        </p:spPr>
        <p:txBody>
          <a:bodyPr wrap="none">
            <a:spAutoFit/>
          </a:bodyPr>
          <a:lstStyle/>
          <a:p>
            <a:pPr>
              <a:defRPr/>
            </a:pPr>
            <a:r>
              <a:rPr lang="en-US" b="1" dirty="0">
                <a:effectLst>
                  <a:outerShdw blurRad="38100" dist="38100" dir="2700000" algn="tl">
                    <a:srgbClr val="C0C0C0"/>
                  </a:outerShdw>
                </a:effectLst>
              </a:rPr>
              <a:t>Population Dynamics</a:t>
            </a:r>
          </a:p>
        </p:txBody>
      </p:sp>
      <p:sp>
        <p:nvSpPr>
          <p:cNvPr id="80901" name="Line 5"/>
          <p:cNvSpPr>
            <a:spLocks noChangeShapeType="1"/>
          </p:cNvSpPr>
          <p:nvPr/>
        </p:nvSpPr>
        <p:spPr bwMode="auto">
          <a:xfrm>
            <a:off x="990600" y="1219200"/>
            <a:ext cx="7239000" cy="0"/>
          </a:xfrm>
          <a:prstGeom prst="line">
            <a:avLst/>
          </a:prstGeom>
          <a:noFill/>
          <a:ln w="9525">
            <a:solidFill>
              <a:schemeClr val="tx1"/>
            </a:solidFill>
            <a:round/>
            <a:headEnd/>
            <a:tailEnd/>
          </a:ln>
        </p:spPr>
        <p:txBody>
          <a:bodyPr/>
          <a:lstStyle/>
          <a:p>
            <a:endParaRPr lang="en-US"/>
          </a:p>
        </p:txBody>
      </p:sp>
      <p:pic>
        <p:nvPicPr>
          <p:cNvPr id="2" name="Picture 2">
            <a:extLst>
              <a:ext uri="{FF2B5EF4-FFF2-40B4-BE49-F238E27FC236}">
                <a16:creationId xmlns:a16="http://schemas.microsoft.com/office/drawing/2014/main" id="{B1275C2D-AF5D-4EEA-818E-1A564033070B}"/>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371599" y="1226821"/>
            <a:ext cx="7239000" cy="5067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2"/>
          <p:cNvSpPr>
            <a:spLocks noGrp="1"/>
          </p:cNvSpPr>
          <p:nvPr>
            <p:ph type="ftr" sz="quarter" idx="11"/>
          </p:nvPr>
        </p:nvSpPr>
        <p:spPr>
          <a:noFill/>
        </p:spPr>
        <p:txBody>
          <a:bodyPr/>
          <a:lstStyle/>
          <a:p>
            <a:r>
              <a:rPr lang="en-US" dirty="0"/>
              <a:t>Theory - Dynamics</a:t>
            </a:r>
          </a:p>
        </p:txBody>
      </p:sp>
      <p:sp>
        <p:nvSpPr>
          <p:cNvPr id="80899" name="Slide Number Placeholder 3"/>
          <p:cNvSpPr>
            <a:spLocks noGrp="1"/>
          </p:cNvSpPr>
          <p:nvPr>
            <p:ph type="sldNum" sz="quarter" idx="12"/>
          </p:nvPr>
        </p:nvSpPr>
        <p:spPr>
          <a:noFill/>
        </p:spPr>
        <p:txBody>
          <a:bodyPr/>
          <a:lstStyle/>
          <a:p>
            <a:fld id="{6B1FF5C7-4214-4AA2-97DE-8B595B93B154}" type="slidenum">
              <a:rPr lang="en-US" smtClean="0"/>
              <a:pPr/>
              <a:t>6</a:t>
            </a:fld>
            <a:endParaRPr lang="en-US"/>
          </a:p>
        </p:txBody>
      </p:sp>
      <p:sp>
        <p:nvSpPr>
          <p:cNvPr id="75780" name="Text Box 4"/>
          <p:cNvSpPr txBox="1">
            <a:spLocks noChangeArrowheads="1"/>
          </p:cNvSpPr>
          <p:nvPr/>
        </p:nvSpPr>
        <p:spPr bwMode="auto">
          <a:xfrm>
            <a:off x="914400" y="457200"/>
            <a:ext cx="4775666" cy="461665"/>
          </a:xfrm>
          <a:prstGeom prst="rect">
            <a:avLst/>
          </a:prstGeom>
          <a:noFill/>
          <a:ln w="9525">
            <a:noFill/>
            <a:miter lim="800000"/>
            <a:headEnd/>
            <a:tailEnd/>
          </a:ln>
          <a:effectLst/>
        </p:spPr>
        <p:txBody>
          <a:bodyPr wrap="none">
            <a:spAutoFit/>
          </a:bodyPr>
          <a:lstStyle/>
          <a:p>
            <a:pPr>
              <a:defRPr/>
            </a:pPr>
            <a:r>
              <a:rPr lang="en-US" b="1" dirty="0">
                <a:effectLst>
                  <a:outerShdw blurRad="38100" dist="38100" dir="2700000" algn="tl">
                    <a:srgbClr val="C0C0C0"/>
                  </a:outerShdw>
                </a:effectLst>
              </a:rPr>
              <a:t>Population Dynamics with Harvest</a:t>
            </a:r>
          </a:p>
        </p:txBody>
      </p:sp>
      <p:sp>
        <p:nvSpPr>
          <p:cNvPr id="80901" name="Line 5"/>
          <p:cNvSpPr>
            <a:spLocks noChangeShapeType="1"/>
          </p:cNvSpPr>
          <p:nvPr/>
        </p:nvSpPr>
        <p:spPr bwMode="auto">
          <a:xfrm>
            <a:off x="990600" y="1219200"/>
            <a:ext cx="7239000" cy="0"/>
          </a:xfrm>
          <a:prstGeom prst="line">
            <a:avLst/>
          </a:prstGeom>
          <a:noFill/>
          <a:ln w="9525">
            <a:solidFill>
              <a:schemeClr val="tx1"/>
            </a:solidFill>
            <a:round/>
            <a:headEnd/>
            <a:tailEnd/>
          </a:ln>
        </p:spPr>
        <p:txBody>
          <a:bodyPr/>
          <a:lstStyle/>
          <a:p>
            <a:endParaRPr lang="en-US"/>
          </a:p>
        </p:txBody>
      </p:sp>
      <p:pic>
        <p:nvPicPr>
          <p:cNvPr id="2" name="Picture 2">
            <a:extLst>
              <a:ext uri="{FF2B5EF4-FFF2-40B4-BE49-F238E27FC236}">
                <a16:creationId xmlns:a16="http://schemas.microsoft.com/office/drawing/2014/main" id="{5E2F4DC7-6A97-47C9-A01B-B84C9376987E}"/>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91138" y="1295400"/>
            <a:ext cx="8490855" cy="4952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096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2"/>
          <p:cNvSpPr>
            <a:spLocks noGrp="1"/>
          </p:cNvSpPr>
          <p:nvPr>
            <p:ph type="ftr" sz="quarter" idx="11"/>
          </p:nvPr>
        </p:nvSpPr>
        <p:spPr>
          <a:noFill/>
        </p:spPr>
        <p:txBody>
          <a:bodyPr/>
          <a:lstStyle/>
          <a:p>
            <a:r>
              <a:rPr lang="en-US" dirty="0"/>
              <a:t>Theory - Dynamics</a:t>
            </a:r>
          </a:p>
        </p:txBody>
      </p:sp>
      <p:sp>
        <p:nvSpPr>
          <p:cNvPr id="80899" name="Slide Number Placeholder 3"/>
          <p:cNvSpPr>
            <a:spLocks noGrp="1"/>
          </p:cNvSpPr>
          <p:nvPr>
            <p:ph type="sldNum" sz="quarter" idx="12"/>
          </p:nvPr>
        </p:nvSpPr>
        <p:spPr>
          <a:noFill/>
        </p:spPr>
        <p:txBody>
          <a:bodyPr/>
          <a:lstStyle/>
          <a:p>
            <a:fld id="{6B1FF5C7-4214-4AA2-97DE-8B595B93B154}" type="slidenum">
              <a:rPr lang="en-US" smtClean="0"/>
              <a:pPr/>
              <a:t>7</a:t>
            </a:fld>
            <a:endParaRPr lang="en-US"/>
          </a:p>
        </p:txBody>
      </p:sp>
      <p:sp>
        <p:nvSpPr>
          <p:cNvPr id="75780" name="Text Box 4"/>
          <p:cNvSpPr txBox="1">
            <a:spLocks noChangeArrowheads="1"/>
          </p:cNvSpPr>
          <p:nvPr/>
        </p:nvSpPr>
        <p:spPr bwMode="auto">
          <a:xfrm>
            <a:off x="914400" y="457200"/>
            <a:ext cx="4501553" cy="461665"/>
          </a:xfrm>
          <a:prstGeom prst="rect">
            <a:avLst/>
          </a:prstGeom>
          <a:noFill/>
          <a:ln w="9525">
            <a:noFill/>
            <a:miter lim="800000"/>
            <a:headEnd/>
            <a:tailEnd/>
          </a:ln>
          <a:effectLst/>
        </p:spPr>
        <p:txBody>
          <a:bodyPr wrap="none">
            <a:spAutoFit/>
          </a:bodyPr>
          <a:lstStyle/>
          <a:p>
            <a:pPr>
              <a:defRPr/>
            </a:pPr>
            <a:r>
              <a:rPr lang="en-US" b="1" dirty="0">
                <a:effectLst>
                  <a:outerShdw blurRad="38100" dist="38100" dir="2700000" algn="tl">
                    <a:srgbClr val="C0C0C0"/>
                  </a:outerShdw>
                </a:effectLst>
              </a:rPr>
              <a:t>Population Dynamic Patterns (1)</a:t>
            </a:r>
          </a:p>
        </p:txBody>
      </p:sp>
      <p:sp>
        <p:nvSpPr>
          <p:cNvPr id="80901" name="Line 5"/>
          <p:cNvSpPr>
            <a:spLocks noChangeShapeType="1"/>
          </p:cNvSpPr>
          <p:nvPr/>
        </p:nvSpPr>
        <p:spPr bwMode="auto">
          <a:xfrm>
            <a:off x="990600" y="1219200"/>
            <a:ext cx="7239000" cy="0"/>
          </a:xfrm>
          <a:prstGeom prst="line">
            <a:avLst/>
          </a:prstGeom>
          <a:noFill/>
          <a:ln w="9525">
            <a:solidFill>
              <a:schemeClr val="tx1"/>
            </a:solidFill>
            <a:round/>
            <a:headEnd/>
            <a:tailEnd/>
          </a:ln>
        </p:spPr>
        <p:txBody>
          <a:bodyPr/>
          <a:lstStyle/>
          <a:p>
            <a:endParaRPr lang="en-US"/>
          </a:p>
        </p:txBody>
      </p:sp>
      <p:sp>
        <p:nvSpPr>
          <p:cNvPr id="75793" name="Text Box 17"/>
          <p:cNvSpPr txBox="1">
            <a:spLocks noChangeArrowheads="1"/>
          </p:cNvSpPr>
          <p:nvPr/>
        </p:nvSpPr>
        <p:spPr bwMode="auto">
          <a:xfrm>
            <a:off x="228600" y="1524001"/>
            <a:ext cx="3733800" cy="2308324"/>
          </a:xfrm>
          <a:prstGeom prst="rect">
            <a:avLst/>
          </a:prstGeom>
          <a:noFill/>
          <a:ln w="9525">
            <a:noFill/>
            <a:miter lim="800000"/>
            <a:headEnd/>
            <a:tailEnd/>
          </a:ln>
          <a:effectLst/>
        </p:spPr>
        <p:txBody>
          <a:bodyPr wrap="square">
            <a:spAutoFit/>
          </a:bodyPr>
          <a:lstStyle/>
          <a:p>
            <a:pPr>
              <a:defRPr/>
            </a:pPr>
            <a:r>
              <a:rPr lang="en-US" sz="1800" b="1" dirty="0">
                <a:solidFill>
                  <a:srgbClr val="009900"/>
                </a:solidFill>
                <a:effectLst>
                  <a:outerShdw blurRad="38100" dist="38100" dir="2700000" algn="tl">
                    <a:srgbClr val="C0C0C0"/>
                  </a:outerShdw>
                </a:effectLst>
              </a:rPr>
              <a:t>Compensation</a:t>
            </a:r>
            <a:r>
              <a:rPr lang="en-US" sz="1800" dirty="0">
                <a:effectLst>
                  <a:outerShdw blurRad="38100" dist="38100" dir="2700000" algn="tl">
                    <a:srgbClr val="C0C0C0"/>
                  </a:outerShdw>
                </a:effectLst>
              </a:rPr>
              <a:t>: Per capita production (R/S) </a:t>
            </a:r>
            <a:r>
              <a:rPr lang="en-US" sz="1800" b="1" dirty="0">
                <a:effectLst>
                  <a:outerShdw blurRad="38100" dist="38100" dir="2700000" algn="tl">
                    <a:srgbClr val="C0C0C0"/>
                  </a:outerShdw>
                </a:effectLst>
              </a:rPr>
              <a:t>increases</a:t>
            </a:r>
            <a:r>
              <a:rPr lang="en-US" sz="1800" dirty="0">
                <a:effectLst>
                  <a:outerShdw blurRad="38100" dist="38100" dir="2700000" algn="tl">
                    <a:srgbClr val="C0C0C0"/>
                  </a:outerShdw>
                </a:effectLst>
              </a:rPr>
              <a:t> as the population size decreases. </a:t>
            </a:r>
          </a:p>
          <a:p>
            <a:pPr>
              <a:defRPr/>
            </a:pPr>
            <a:endParaRPr lang="en-US" sz="1800" b="1" dirty="0">
              <a:effectLst>
                <a:outerShdw blurRad="38100" dist="38100" dir="2700000" algn="tl">
                  <a:srgbClr val="C0C0C0"/>
                </a:outerShdw>
              </a:effectLst>
            </a:endParaRPr>
          </a:p>
          <a:p>
            <a:pPr>
              <a:defRPr/>
            </a:pPr>
            <a:r>
              <a:rPr lang="en-US" sz="1800" b="1" dirty="0">
                <a:solidFill>
                  <a:schemeClr val="accent6">
                    <a:lumMod val="60000"/>
                    <a:lumOff val="40000"/>
                  </a:schemeClr>
                </a:solidFill>
                <a:effectLst>
                  <a:outerShdw blurRad="38100" dist="38100" dir="2700000" algn="tl">
                    <a:srgbClr val="C0C0C0"/>
                  </a:outerShdw>
                </a:effectLst>
              </a:rPr>
              <a:t>Over-Compensation</a:t>
            </a:r>
            <a:r>
              <a:rPr lang="en-US" sz="1800" dirty="0">
                <a:effectLst>
                  <a:outerShdw blurRad="38100" dist="38100" dir="2700000" algn="tl">
                    <a:srgbClr val="C0C0C0"/>
                  </a:outerShdw>
                </a:effectLst>
              </a:rPr>
              <a:t>: </a:t>
            </a:r>
            <a:r>
              <a:rPr lang="en-US" sz="1800" b="1" dirty="0">
                <a:solidFill>
                  <a:srgbClr val="009900"/>
                </a:solidFill>
                <a:effectLst>
                  <a:outerShdw blurRad="38100" dist="38100" dir="2700000" algn="tl">
                    <a:srgbClr val="C0C0C0"/>
                  </a:outerShdw>
                </a:effectLst>
              </a:rPr>
              <a:t>Compensation</a:t>
            </a:r>
            <a:r>
              <a:rPr lang="en-US" sz="1800" dirty="0">
                <a:effectLst>
                  <a:outerShdw blurRad="38100" dist="38100" dir="2700000" algn="tl">
                    <a:srgbClr val="C0C0C0"/>
                  </a:outerShdw>
                </a:effectLst>
              </a:rPr>
              <a:t> + Recruitment decreases at very high spawning abundance.  </a:t>
            </a:r>
          </a:p>
          <a:p>
            <a:pPr>
              <a:defRPr/>
            </a:pPr>
            <a:endParaRPr lang="en-US" sz="1800" dirty="0"/>
          </a:p>
        </p:txBody>
      </p:sp>
      <p:pic>
        <p:nvPicPr>
          <p:cNvPr id="2" name="Picture 1">
            <a:extLst>
              <a:ext uri="{FF2B5EF4-FFF2-40B4-BE49-F238E27FC236}">
                <a16:creationId xmlns:a16="http://schemas.microsoft.com/office/drawing/2014/main" id="{10D1CFD1-CC7D-4D3E-B8A9-76AD5A145C05}"/>
              </a:ext>
            </a:extLst>
          </p:cNvPr>
          <p:cNvPicPr>
            <a:picLocks noChangeAspect="1"/>
          </p:cNvPicPr>
          <p:nvPr/>
        </p:nvPicPr>
        <p:blipFill>
          <a:blip r:embed="rId3"/>
          <a:stretch>
            <a:fillRect/>
          </a:stretch>
        </p:blipFill>
        <p:spPr>
          <a:xfrm>
            <a:off x="4038600" y="1250961"/>
            <a:ext cx="5029199" cy="5029199"/>
          </a:xfrm>
          <a:prstGeom prst="rect">
            <a:avLst/>
          </a:prstGeom>
        </p:spPr>
      </p:pic>
    </p:spTree>
    <p:extLst>
      <p:ext uri="{BB962C8B-B14F-4D97-AF65-F5344CB8AC3E}">
        <p14:creationId xmlns:p14="http://schemas.microsoft.com/office/powerpoint/2010/main" val="1659508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2"/>
          <p:cNvSpPr>
            <a:spLocks noGrp="1"/>
          </p:cNvSpPr>
          <p:nvPr>
            <p:ph type="ftr" sz="quarter" idx="11"/>
          </p:nvPr>
        </p:nvSpPr>
        <p:spPr>
          <a:noFill/>
        </p:spPr>
        <p:txBody>
          <a:bodyPr/>
          <a:lstStyle/>
          <a:p>
            <a:r>
              <a:rPr lang="en-US" dirty="0"/>
              <a:t>Theory - Dynamics</a:t>
            </a:r>
          </a:p>
        </p:txBody>
      </p:sp>
      <p:sp>
        <p:nvSpPr>
          <p:cNvPr id="80899" name="Slide Number Placeholder 3"/>
          <p:cNvSpPr>
            <a:spLocks noGrp="1"/>
          </p:cNvSpPr>
          <p:nvPr>
            <p:ph type="sldNum" sz="quarter" idx="12"/>
          </p:nvPr>
        </p:nvSpPr>
        <p:spPr>
          <a:noFill/>
        </p:spPr>
        <p:txBody>
          <a:bodyPr/>
          <a:lstStyle/>
          <a:p>
            <a:fld id="{6B1FF5C7-4214-4AA2-97DE-8B595B93B154}" type="slidenum">
              <a:rPr lang="en-US" smtClean="0"/>
              <a:pPr/>
              <a:t>8</a:t>
            </a:fld>
            <a:endParaRPr lang="en-US"/>
          </a:p>
        </p:txBody>
      </p:sp>
      <p:sp>
        <p:nvSpPr>
          <p:cNvPr id="75780" name="Text Box 4"/>
          <p:cNvSpPr txBox="1">
            <a:spLocks noChangeArrowheads="1"/>
          </p:cNvSpPr>
          <p:nvPr/>
        </p:nvSpPr>
        <p:spPr bwMode="auto">
          <a:xfrm>
            <a:off x="914400" y="457200"/>
            <a:ext cx="4552849" cy="461665"/>
          </a:xfrm>
          <a:prstGeom prst="rect">
            <a:avLst/>
          </a:prstGeom>
          <a:noFill/>
          <a:ln w="9525">
            <a:noFill/>
            <a:miter lim="800000"/>
            <a:headEnd/>
            <a:tailEnd/>
          </a:ln>
          <a:effectLst/>
        </p:spPr>
        <p:txBody>
          <a:bodyPr wrap="none">
            <a:spAutoFit/>
          </a:bodyPr>
          <a:lstStyle/>
          <a:p>
            <a:pPr>
              <a:defRPr/>
            </a:pPr>
            <a:r>
              <a:rPr lang="en-US" b="1" dirty="0">
                <a:effectLst>
                  <a:outerShdw blurRad="38100" dist="38100" dir="2700000" algn="tl">
                    <a:srgbClr val="C0C0C0"/>
                  </a:outerShdw>
                </a:effectLst>
              </a:rPr>
              <a:t>Population Dynamic Patterns (2)</a:t>
            </a:r>
          </a:p>
        </p:txBody>
      </p:sp>
      <p:sp>
        <p:nvSpPr>
          <p:cNvPr id="80901" name="Line 5"/>
          <p:cNvSpPr>
            <a:spLocks noChangeShapeType="1"/>
          </p:cNvSpPr>
          <p:nvPr/>
        </p:nvSpPr>
        <p:spPr bwMode="auto">
          <a:xfrm>
            <a:off x="990600" y="1219200"/>
            <a:ext cx="7239000" cy="0"/>
          </a:xfrm>
          <a:prstGeom prst="line">
            <a:avLst/>
          </a:prstGeom>
          <a:noFill/>
          <a:ln w="9525">
            <a:solidFill>
              <a:schemeClr val="tx1"/>
            </a:solidFill>
            <a:round/>
            <a:headEnd/>
            <a:tailEnd/>
          </a:ln>
        </p:spPr>
        <p:txBody>
          <a:bodyPr/>
          <a:lstStyle/>
          <a:p>
            <a:endParaRPr lang="en-US"/>
          </a:p>
        </p:txBody>
      </p:sp>
      <p:sp>
        <p:nvSpPr>
          <p:cNvPr id="75793" name="Text Box 17"/>
          <p:cNvSpPr txBox="1">
            <a:spLocks noChangeArrowheads="1"/>
          </p:cNvSpPr>
          <p:nvPr/>
        </p:nvSpPr>
        <p:spPr bwMode="auto">
          <a:xfrm>
            <a:off x="228600" y="1524001"/>
            <a:ext cx="3733800" cy="3416320"/>
          </a:xfrm>
          <a:prstGeom prst="rect">
            <a:avLst/>
          </a:prstGeom>
          <a:noFill/>
          <a:ln w="9525">
            <a:noFill/>
            <a:miter lim="800000"/>
            <a:headEnd/>
            <a:tailEnd/>
          </a:ln>
          <a:effectLst/>
        </p:spPr>
        <p:txBody>
          <a:bodyPr wrap="square">
            <a:spAutoFit/>
          </a:bodyPr>
          <a:lstStyle/>
          <a:p>
            <a:pPr>
              <a:defRPr/>
            </a:pPr>
            <a:r>
              <a:rPr lang="en-US" sz="1800" b="1" dirty="0">
                <a:solidFill>
                  <a:srgbClr val="009900"/>
                </a:solidFill>
                <a:effectLst>
                  <a:outerShdw blurRad="38100" dist="38100" dir="2700000" algn="tl">
                    <a:srgbClr val="C0C0C0"/>
                  </a:outerShdw>
                </a:effectLst>
              </a:rPr>
              <a:t>Compensation</a:t>
            </a:r>
            <a:r>
              <a:rPr lang="en-US" sz="1800" dirty="0">
                <a:effectLst>
                  <a:outerShdw blurRad="38100" dist="38100" dir="2700000" algn="tl">
                    <a:srgbClr val="C0C0C0"/>
                  </a:outerShdw>
                </a:effectLst>
              </a:rPr>
              <a:t>: Per capita production (R/S) </a:t>
            </a:r>
            <a:r>
              <a:rPr lang="en-US" sz="1800" b="1" dirty="0">
                <a:effectLst>
                  <a:outerShdw blurRad="38100" dist="38100" dir="2700000" algn="tl">
                    <a:srgbClr val="C0C0C0"/>
                  </a:outerShdw>
                </a:effectLst>
              </a:rPr>
              <a:t>increases</a:t>
            </a:r>
            <a:r>
              <a:rPr lang="en-US" sz="1800" dirty="0">
                <a:effectLst>
                  <a:outerShdw blurRad="38100" dist="38100" dir="2700000" algn="tl">
                    <a:srgbClr val="C0C0C0"/>
                  </a:outerShdw>
                </a:effectLst>
              </a:rPr>
              <a:t> as the population size decreases. </a:t>
            </a:r>
          </a:p>
          <a:p>
            <a:pPr>
              <a:defRPr/>
            </a:pPr>
            <a:endParaRPr lang="en-US" sz="1800" b="1" dirty="0">
              <a:effectLst>
                <a:outerShdw blurRad="38100" dist="38100" dir="2700000" algn="tl">
                  <a:srgbClr val="C0C0C0"/>
                </a:outerShdw>
              </a:effectLst>
            </a:endParaRPr>
          </a:p>
          <a:p>
            <a:pPr>
              <a:defRPr/>
            </a:pPr>
            <a:r>
              <a:rPr lang="en-US" sz="1800" b="1" dirty="0">
                <a:solidFill>
                  <a:schemeClr val="accent6">
                    <a:lumMod val="60000"/>
                    <a:lumOff val="40000"/>
                  </a:schemeClr>
                </a:solidFill>
                <a:effectLst>
                  <a:outerShdw blurRad="38100" dist="38100" dir="2700000" algn="tl">
                    <a:srgbClr val="C0C0C0"/>
                  </a:outerShdw>
                </a:effectLst>
              </a:rPr>
              <a:t>Over-Compensation</a:t>
            </a:r>
            <a:r>
              <a:rPr lang="en-US" sz="1800" dirty="0">
                <a:effectLst>
                  <a:outerShdw blurRad="38100" dist="38100" dir="2700000" algn="tl">
                    <a:srgbClr val="C0C0C0"/>
                  </a:outerShdw>
                </a:effectLst>
              </a:rPr>
              <a:t>: </a:t>
            </a:r>
            <a:r>
              <a:rPr lang="en-US" sz="1800" b="1" dirty="0">
                <a:solidFill>
                  <a:srgbClr val="009900"/>
                </a:solidFill>
                <a:effectLst>
                  <a:outerShdw blurRad="38100" dist="38100" dir="2700000" algn="tl">
                    <a:srgbClr val="C0C0C0"/>
                  </a:outerShdw>
                </a:effectLst>
              </a:rPr>
              <a:t>Compensation</a:t>
            </a:r>
            <a:r>
              <a:rPr lang="en-US" sz="1800" dirty="0">
                <a:effectLst>
                  <a:outerShdw blurRad="38100" dist="38100" dir="2700000" algn="tl">
                    <a:srgbClr val="C0C0C0"/>
                  </a:outerShdw>
                </a:effectLst>
              </a:rPr>
              <a:t> + Recruitment decreases at very high spawning abundance. </a:t>
            </a:r>
          </a:p>
          <a:p>
            <a:pPr>
              <a:defRPr/>
            </a:pPr>
            <a:endParaRPr lang="en-US" sz="1800" dirty="0"/>
          </a:p>
          <a:p>
            <a:pPr>
              <a:defRPr/>
            </a:pPr>
            <a:r>
              <a:rPr lang="en-US" sz="1800" b="1" dirty="0">
                <a:solidFill>
                  <a:srgbClr val="FF5050"/>
                </a:solidFill>
                <a:effectLst>
                  <a:outerShdw blurRad="38100" dist="38100" dir="2700000" algn="tl">
                    <a:srgbClr val="C0C0C0"/>
                  </a:outerShdw>
                </a:effectLst>
              </a:rPr>
              <a:t>Depensation</a:t>
            </a:r>
            <a:r>
              <a:rPr lang="en-US" sz="1800" dirty="0">
                <a:effectLst>
                  <a:outerShdw blurRad="38100" dist="38100" dir="2700000" algn="tl">
                    <a:srgbClr val="C0C0C0"/>
                  </a:outerShdw>
                </a:effectLst>
              </a:rPr>
              <a:t>: Per capita production (R/S) </a:t>
            </a:r>
            <a:r>
              <a:rPr lang="en-US" sz="1800" b="1" dirty="0">
                <a:effectLst>
                  <a:outerShdw blurRad="38100" dist="38100" dir="2700000" algn="tl">
                    <a:srgbClr val="C0C0C0"/>
                  </a:outerShdw>
                </a:effectLst>
              </a:rPr>
              <a:t>decreases</a:t>
            </a:r>
            <a:r>
              <a:rPr lang="en-US" sz="1800" dirty="0">
                <a:effectLst>
                  <a:outerShdw blurRad="38100" dist="38100" dir="2700000" algn="tl">
                    <a:srgbClr val="C0C0C0"/>
                  </a:outerShdw>
                </a:effectLst>
              </a:rPr>
              <a:t> as the population size decreases. </a:t>
            </a:r>
            <a:endParaRPr lang="en-US" sz="1800" dirty="0"/>
          </a:p>
          <a:p>
            <a:pPr>
              <a:defRPr/>
            </a:pPr>
            <a:endParaRPr lang="en-US" sz="1800" dirty="0"/>
          </a:p>
        </p:txBody>
      </p:sp>
      <p:pic>
        <p:nvPicPr>
          <p:cNvPr id="2" name="Picture 1">
            <a:extLst>
              <a:ext uri="{FF2B5EF4-FFF2-40B4-BE49-F238E27FC236}">
                <a16:creationId xmlns:a16="http://schemas.microsoft.com/office/drawing/2014/main" id="{12BC65E8-2FB7-4C4B-8894-98C782D5C6CE}"/>
              </a:ext>
            </a:extLst>
          </p:cNvPr>
          <p:cNvPicPr>
            <a:picLocks noChangeAspect="1"/>
          </p:cNvPicPr>
          <p:nvPr/>
        </p:nvPicPr>
        <p:blipFill>
          <a:blip r:embed="rId3"/>
          <a:stretch>
            <a:fillRect/>
          </a:stretch>
        </p:blipFill>
        <p:spPr>
          <a:xfrm>
            <a:off x="4026522" y="1245217"/>
            <a:ext cx="5003177" cy="5003177"/>
          </a:xfrm>
          <a:prstGeom prst="rect">
            <a:avLst/>
          </a:prstGeom>
        </p:spPr>
      </p:pic>
    </p:spTree>
    <p:extLst>
      <p:ext uri="{BB962C8B-B14F-4D97-AF65-F5344CB8AC3E}">
        <p14:creationId xmlns:p14="http://schemas.microsoft.com/office/powerpoint/2010/main" val="1542700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Number Placeholder 3"/>
          <p:cNvSpPr>
            <a:spLocks noGrp="1"/>
          </p:cNvSpPr>
          <p:nvPr>
            <p:ph type="sldNum" sz="quarter" idx="12"/>
          </p:nvPr>
        </p:nvSpPr>
        <p:spPr>
          <a:noFill/>
        </p:spPr>
        <p:txBody>
          <a:bodyPr/>
          <a:lstStyle/>
          <a:p>
            <a:fld id="{CB6AEC0F-E022-4256-8794-B84AC34AE391}" type="slidenum">
              <a:rPr lang="en-US" smtClean="0"/>
              <a:pPr/>
              <a:t>9</a:t>
            </a:fld>
            <a:endParaRPr lang="en-US"/>
          </a:p>
        </p:txBody>
      </p:sp>
      <p:sp>
        <p:nvSpPr>
          <p:cNvPr id="186371" name="Text Box 2"/>
          <p:cNvSpPr txBox="1">
            <a:spLocks noChangeArrowheads="1"/>
          </p:cNvSpPr>
          <p:nvPr/>
        </p:nvSpPr>
        <p:spPr bwMode="auto">
          <a:xfrm>
            <a:off x="5943600" y="2362200"/>
            <a:ext cx="1295400" cy="457200"/>
          </a:xfrm>
          <a:prstGeom prst="rect">
            <a:avLst/>
          </a:prstGeom>
          <a:noFill/>
          <a:ln w="9525">
            <a:noFill/>
            <a:miter lim="800000"/>
            <a:headEnd/>
            <a:tailEnd/>
          </a:ln>
        </p:spPr>
        <p:txBody>
          <a:bodyPr>
            <a:spAutoFit/>
          </a:bodyPr>
          <a:lstStyle/>
          <a:p>
            <a:pPr>
              <a:spcBef>
                <a:spcPct val="50000"/>
              </a:spcBef>
            </a:pPr>
            <a:endParaRPr lang="en-US"/>
          </a:p>
        </p:txBody>
      </p:sp>
      <p:sp>
        <p:nvSpPr>
          <p:cNvPr id="186372" name="Rectangle 3"/>
          <p:cNvSpPr>
            <a:spLocks noChangeArrowheads="1"/>
          </p:cNvSpPr>
          <p:nvPr/>
        </p:nvSpPr>
        <p:spPr bwMode="auto">
          <a:xfrm>
            <a:off x="3538538" y="3200400"/>
            <a:ext cx="9144000" cy="0"/>
          </a:xfrm>
          <a:prstGeom prst="rect">
            <a:avLst/>
          </a:prstGeom>
          <a:noFill/>
          <a:ln w="9525">
            <a:noFill/>
            <a:miter lim="800000"/>
            <a:headEnd/>
            <a:tailEnd/>
          </a:ln>
        </p:spPr>
        <p:txBody>
          <a:bodyPr>
            <a:spAutoFit/>
          </a:bodyPr>
          <a:lstStyle/>
          <a:p>
            <a:endParaRPr lang="en-US"/>
          </a:p>
        </p:txBody>
      </p:sp>
      <p:sp>
        <p:nvSpPr>
          <p:cNvPr id="186373" name="Rectangle 4"/>
          <p:cNvSpPr>
            <a:spLocks noChangeArrowheads="1"/>
          </p:cNvSpPr>
          <p:nvPr/>
        </p:nvSpPr>
        <p:spPr bwMode="auto">
          <a:xfrm>
            <a:off x="3538538" y="3200400"/>
            <a:ext cx="9144000" cy="0"/>
          </a:xfrm>
          <a:prstGeom prst="rect">
            <a:avLst/>
          </a:prstGeom>
          <a:noFill/>
          <a:ln w="9525">
            <a:noFill/>
            <a:miter lim="800000"/>
            <a:headEnd/>
            <a:tailEnd/>
          </a:ln>
        </p:spPr>
        <p:txBody>
          <a:bodyPr>
            <a:spAutoFit/>
          </a:bodyPr>
          <a:lstStyle/>
          <a:p>
            <a:endParaRPr lang="en-US"/>
          </a:p>
        </p:txBody>
      </p:sp>
      <p:sp>
        <p:nvSpPr>
          <p:cNvPr id="186374" name="Line 5"/>
          <p:cNvSpPr>
            <a:spLocks noChangeShapeType="1"/>
          </p:cNvSpPr>
          <p:nvPr/>
        </p:nvSpPr>
        <p:spPr bwMode="auto">
          <a:xfrm>
            <a:off x="762000" y="1143000"/>
            <a:ext cx="7696200" cy="0"/>
          </a:xfrm>
          <a:prstGeom prst="line">
            <a:avLst/>
          </a:prstGeom>
          <a:noFill/>
          <a:ln w="9525">
            <a:solidFill>
              <a:schemeClr val="tx1"/>
            </a:solidFill>
            <a:round/>
            <a:headEnd/>
            <a:tailEnd/>
          </a:ln>
        </p:spPr>
        <p:txBody>
          <a:bodyPr/>
          <a:lstStyle/>
          <a:p>
            <a:endParaRPr lang="en-US"/>
          </a:p>
        </p:txBody>
      </p:sp>
      <p:sp>
        <p:nvSpPr>
          <p:cNvPr id="186377" name="Footer Placeholder 2"/>
          <p:cNvSpPr>
            <a:spLocks noGrp="1"/>
          </p:cNvSpPr>
          <p:nvPr>
            <p:ph type="ftr" sz="quarter" idx="11"/>
          </p:nvPr>
        </p:nvSpPr>
        <p:spPr>
          <a:xfrm>
            <a:off x="3124200" y="6356350"/>
            <a:ext cx="2895600" cy="365125"/>
          </a:xfrm>
          <a:noFill/>
        </p:spPr>
        <p:txBody>
          <a:bodyPr/>
          <a:lstStyle/>
          <a:p>
            <a:r>
              <a:rPr lang="en-US" dirty="0"/>
              <a:t>Theory - Dynamics</a:t>
            </a:r>
          </a:p>
        </p:txBody>
      </p:sp>
      <p:sp>
        <p:nvSpPr>
          <p:cNvPr id="25" name="TextBox 24"/>
          <p:cNvSpPr txBox="1"/>
          <p:nvPr/>
        </p:nvSpPr>
        <p:spPr>
          <a:xfrm>
            <a:off x="685800" y="1371600"/>
            <a:ext cx="4191000" cy="1754326"/>
          </a:xfrm>
          <a:prstGeom prst="rect">
            <a:avLst/>
          </a:prstGeom>
          <a:noFill/>
        </p:spPr>
        <p:txBody>
          <a:bodyPr wrap="square">
            <a:spAutoFit/>
          </a:bodyPr>
          <a:lstStyle/>
          <a:p>
            <a:pPr>
              <a:defRPr/>
            </a:pPr>
            <a:r>
              <a:rPr lang="en-US" sz="1800" dirty="0">
                <a:effectLst>
                  <a:outerShdw blurRad="38100" dist="38100" dir="2700000" algn="tl">
                    <a:srgbClr val="000000">
                      <a:alpha val="43137"/>
                    </a:srgbClr>
                  </a:outerShdw>
                </a:effectLst>
                <a:cs typeface="Times New Roman" pitchFamily="18" charset="0"/>
              </a:rPr>
              <a:t>An evaluation of 27 salmon populations in a single analysis with a modified </a:t>
            </a:r>
            <a:r>
              <a:rPr lang="en-US" sz="1800" u="sng" dirty="0">
                <a:effectLst>
                  <a:outerShdw blurRad="38100" dist="38100" dir="2700000" algn="tl">
                    <a:srgbClr val="000000">
                      <a:alpha val="43137"/>
                    </a:srgbClr>
                  </a:outerShdw>
                </a:effectLst>
                <a:cs typeface="Times New Roman" pitchFamily="18" charset="0"/>
              </a:rPr>
              <a:t>B&amp;H </a:t>
            </a:r>
            <a:r>
              <a:rPr lang="en-US" sz="1800" dirty="0">
                <a:effectLst>
                  <a:outerShdw blurRad="38100" dist="38100" dir="2700000" algn="tl">
                    <a:srgbClr val="000000">
                      <a:alpha val="43137"/>
                    </a:srgbClr>
                  </a:outerShdw>
                </a:effectLst>
                <a:cs typeface="Times New Roman" pitchFamily="18" charset="0"/>
              </a:rPr>
              <a:t>model and spawning abundance at 10% of the largest observed value and found marginal statistical evidence of depensation for the salmonid family.</a:t>
            </a:r>
          </a:p>
        </p:txBody>
      </p:sp>
      <p:sp>
        <p:nvSpPr>
          <p:cNvPr id="17" name="Text Box 5"/>
          <p:cNvSpPr txBox="1">
            <a:spLocks noChangeArrowheads="1"/>
          </p:cNvSpPr>
          <p:nvPr/>
        </p:nvSpPr>
        <p:spPr bwMode="auto">
          <a:xfrm>
            <a:off x="685800" y="609600"/>
            <a:ext cx="4744440" cy="461665"/>
          </a:xfrm>
          <a:prstGeom prst="rect">
            <a:avLst/>
          </a:prstGeom>
          <a:noFill/>
          <a:ln w="9525">
            <a:noFill/>
            <a:miter lim="800000"/>
            <a:headEnd/>
            <a:tailEnd/>
          </a:ln>
          <a:effectLst/>
        </p:spPr>
        <p:txBody>
          <a:bodyPr wrap="none">
            <a:spAutoFit/>
          </a:bodyPr>
          <a:lstStyle/>
          <a:p>
            <a:pPr>
              <a:defRPr/>
            </a:pPr>
            <a:r>
              <a:rPr lang="en-US" b="1" dirty="0">
                <a:effectLst>
                  <a:outerShdw blurRad="38100" dist="38100" dir="2700000" algn="tl">
                    <a:srgbClr val="C0C0C0"/>
                  </a:outerShdw>
                </a:effectLst>
              </a:rPr>
              <a:t>Depensation occurs infrequently…</a:t>
            </a:r>
            <a:endParaRPr lang="en-US" dirty="0">
              <a:effectLst>
                <a:outerShdw blurRad="38100" dist="38100" dir="2700000" algn="tl">
                  <a:srgbClr val="C0C0C0"/>
                </a:outerShdw>
              </a:effectLst>
            </a:endParaRPr>
          </a:p>
        </p:txBody>
      </p:sp>
      <p:sp>
        <p:nvSpPr>
          <p:cNvPr id="186382" name="Text Box 15"/>
          <p:cNvSpPr txBox="1">
            <a:spLocks noChangeArrowheads="1"/>
          </p:cNvSpPr>
          <p:nvPr/>
        </p:nvSpPr>
        <p:spPr bwMode="auto">
          <a:xfrm>
            <a:off x="5405718" y="1331912"/>
            <a:ext cx="3048000" cy="954088"/>
          </a:xfrm>
          <a:prstGeom prst="rect">
            <a:avLst/>
          </a:prstGeom>
          <a:noFill/>
          <a:ln w="9525">
            <a:noFill/>
            <a:miter lim="800000"/>
            <a:headEnd/>
            <a:tailEnd/>
          </a:ln>
        </p:spPr>
        <p:txBody>
          <a:bodyPr>
            <a:spAutoFit/>
          </a:bodyPr>
          <a:lstStyle/>
          <a:p>
            <a:r>
              <a:rPr lang="en-US" sz="1400" dirty="0" err="1">
                <a:cs typeface="Times New Roman" pitchFamily="18" charset="0"/>
              </a:rPr>
              <a:t>Liermann</a:t>
            </a:r>
            <a:r>
              <a:rPr lang="en-US" sz="1400" dirty="0">
                <a:cs typeface="Times New Roman" pitchFamily="18" charset="0"/>
              </a:rPr>
              <a:t>, M., and R. </a:t>
            </a:r>
            <a:r>
              <a:rPr lang="en-US" sz="1400" dirty="0" err="1">
                <a:cs typeface="Times New Roman" pitchFamily="18" charset="0"/>
              </a:rPr>
              <a:t>Hilborn</a:t>
            </a:r>
            <a:r>
              <a:rPr lang="en-US" sz="1400" dirty="0">
                <a:cs typeface="Times New Roman" pitchFamily="18" charset="0"/>
              </a:rPr>
              <a:t>. 1997. Depensation in fish stocks:  a hierarchic Bayesian meta-analysis.  Can. J. Fish. </a:t>
            </a:r>
            <a:r>
              <a:rPr lang="en-US" sz="1400" dirty="0" err="1">
                <a:cs typeface="Times New Roman" pitchFamily="18" charset="0"/>
              </a:rPr>
              <a:t>Aquat</a:t>
            </a:r>
            <a:r>
              <a:rPr lang="en-US" sz="1400" dirty="0">
                <a:cs typeface="Times New Roman" pitchFamily="18" charset="0"/>
              </a:rPr>
              <a:t>. Sci. 54:1976-1984.</a:t>
            </a:r>
          </a:p>
        </p:txBody>
      </p:sp>
      <p:pic>
        <p:nvPicPr>
          <p:cNvPr id="2" name="Picture 1">
            <a:extLst>
              <a:ext uri="{FF2B5EF4-FFF2-40B4-BE49-F238E27FC236}">
                <a16:creationId xmlns:a16="http://schemas.microsoft.com/office/drawing/2014/main" id="{FE2790B4-6239-4904-A711-CFE3CE9CC7CC}"/>
              </a:ext>
            </a:extLst>
          </p:cNvPr>
          <p:cNvPicPr>
            <a:picLocks noChangeAspect="1"/>
          </p:cNvPicPr>
          <p:nvPr/>
        </p:nvPicPr>
        <p:blipFill>
          <a:blip r:embed="rId3"/>
          <a:stretch>
            <a:fillRect/>
          </a:stretch>
        </p:blipFill>
        <p:spPr>
          <a:xfrm>
            <a:off x="838200" y="3784660"/>
            <a:ext cx="8077200" cy="2364877"/>
          </a:xfrm>
          <a:prstGeom prst="rect">
            <a:avLst/>
          </a:prstGeom>
        </p:spPr>
      </p:pic>
      <p:sp>
        <p:nvSpPr>
          <p:cNvPr id="13" name="TextBox 12">
            <a:extLst>
              <a:ext uri="{FF2B5EF4-FFF2-40B4-BE49-F238E27FC236}">
                <a16:creationId xmlns:a16="http://schemas.microsoft.com/office/drawing/2014/main" id="{ACF338C6-FEF2-4863-98DC-DCE47645C8CC}"/>
              </a:ext>
            </a:extLst>
          </p:cNvPr>
          <p:cNvSpPr txBox="1"/>
          <p:nvPr/>
        </p:nvSpPr>
        <p:spPr>
          <a:xfrm>
            <a:off x="2357438" y="3397470"/>
            <a:ext cx="2362200" cy="461665"/>
          </a:xfrm>
          <a:prstGeom prst="rect">
            <a:avLst/>
          </a:prstGeom>
          <a:noFill/>
        </p:spPr>
        <p:txBody>
          <a:bodyPr wrap="square">
            <a:spAutoFit/>
          </a:bodyPr>
          <a:lstStyle/>
          <a:p>
            <a:pPr>
              <a:defRPr/>
            </a:pPr>
            <a:r>
              <a:rPr lang="en-US" dirty="0">
                <a:effectLst>
                  <a:outerShdw blurRad="38100" dist="38100" dir="2700000" algn="tl">
                    <a:srgbClr val="000000">
                      <a:alpha val="43137"/>
                    </a:srgbClr>
                  </a:outerShdw>
                </a:effectLst>
                <a:cs typeface="Times New Roman" pitchFamily="18" charset="0"/>
              </a:rPr>
              <a:t>Salmonid Family</a:t>
            </a:r>
          </a:p>
        </p:txBody>
      </p:sp>
      <p:sp>
        <p:nvSpPr>
          <p:cNvPr id="14" name="TextBox 13">
            <a:extLst>
              <a:ext uri="{FF2B5EF4-FFF2-40B4-BE49-F238E27FC236}">
                <a16:creationId xmlns:a16="http://schemas.microsoft.com/office/drawing/2014/main" id="{6AE89488-3A23-4C76-9826-095FCB3E814A}"/>
              </a:ext>
            </a:extLst>
          </p:cNvPr>
          <p:cNvSpPr txBox="1"/>
          <p:nvPr/>
        </p:nvSpPr>
        <p:spPr>
          <a:xfrm>
            <a:off x="6286500" y="3028138"/>
            <a:ext cx="2438400" cy="830997"/>
          </a:xfrm>
          <a:prstGeom prst="rect">
            <a:avLst/>
          </a:prstGeom>
          <a:noFill/>
        </p:spPr>
        <p:txBody>
          <a:bodyPr wrap="square">
            <a:spAutoFit/>
          </a:bodyPr>
          <a:lstStyle/>
          <a:p>
            <a:pPr>
              <a:defRPr/>
            </a:pPr>
            <a:r>
              <a:rPr lang="en-US" dirty="0">
                <a:effectLst>
                  <a:outerShdw blurRad="38100" dist="38100" dir="2700000" algn="tl">
                    <a:srgbClr val="000000">
                      <a:alpha val="43137"/>
                    </a:srgbClr>
                  </a:outerShdw>
                </a:effectLst>
                <a:cs typeface="Times New Roman" pitchFamily="18" charset="0"/>
              </a:rPr>
              <a:t>Individual Populations</a:t>
            </a:r>
          </a:p>
        </p:txBody>
      </p:sp>
      <p:sp>
        <p:nvSpPr>
          <p:cNvPr id="16" name="TextBox 15">
            <a:extLst>
              <a:ext uri="{FF2B5EF4-FFF2-40B4-BE49-F238E27FC236}">
                <a16:creationId xmlns:a16="http://schemas.microsoft.com/office/drawing/2014/main" id="{2B8B1E44-8F33-4656-9255-D0792AF8BF5F}"/>
              </a:ext>
            </a:extLst>
          </p:cNvPr>
          <p:cNvSpPr txBox="1"/>
          <p:nvPr/>
        </p:nvSpPr>
        <p:spPr>
          <a:xfrm>
            <a:off x="0" y="5683274"/>
            <a:ext cx="1828800" cy="1200329"/>
          </a:xfrm>
          <a:prstGeom prst="rect">
            <a:avLst/>
          </a:prstGeom>
          <a:noFill/>
        </p:spPr>
        <p:txBody>
          <a:bodyPr wrap="square">
            <a:spAutoFit/>
          </a:bodyPr>
          <a:lstStyle/>
          <a:p>
            <a:pPr>
              <a:defRPr/>
            </a:pPr>
            <a:r>
              <a:rPr lang="en-US" sz="1800" dirty="0">
                <a:effectLst>
                  <a:outerShdw blurRad="38100" dist="38100" dir="2700000" algn="tl">
                    <a:srgbClr val="000000">
                      <a:alpha val="43137"/>
                    </a:srgbClr>
                  </a:outerShdw>
                </a:effectLst>
                <a:cs typeface="Times New Roman" pitchFamily="18" charset="0"/>
              </a:rPr>
              <a:t>Depensatory Parameter</a:t>
            </a:r>
          </a:p>
          <a:p>
            <a:pPr>
              <a:defRPr/>
            </a:pPr>
            <a:r>
              <a:rPr lang="en-US" sz="1800" dirty="0">
                <a:effectLst>
                  <a:outerShdw blurRad="38100" dist="38100" dir="2700000" algn="tl">
                    <a:srgbClr val="000000">
                      <a:alpha val="43137"/>
                    </a:srgbClr>
                  </a:outerShdw>
                </a:effectLst>
                <a:cs typeface="Times New Roman" pitchFamily="18" charset="0"/>
              </a:rPr>
              <a:t>(&lt;1 indicates depensation)  </a:t>
            </a:r>
          </a:p>
        </p:txBody>
      </p:sp>
    </p:spTree>
    <p:extLst>
      <p:ext uri="{BB962C8B-B14F-4D97-AF65-F5344CB8AC3E}">
        <p14:creationId xmlns:p14="http://schemas.microsoft.com/office/powerpoint/2010/main" val="413844248"/>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54314</TotalTime>
  <Words>7052</Words>
  <Application>Microsoft Office PowerPoint</Application>
  <PresentationFormat>On-screen Show (4:3)</PresentationFormat>
  <Paragraphs>767</Paragraphs>
  <Slides>44</Slides>
  <Notes>44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1" baseType="lpstr">
      <vt:lpstr>Arial</vt:lpstr>
      <vt:lpstr>Cambria Math</vt:lpstr>
      <vt:lpstr>Symbol</vt:lpstr>
      <vt:lpstr>Times New Roman</vt:lpstr>
      <vt:lpstr>Wingdings</vt:lpstr>
      <vt:lpstr>Default Design</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bernard</dc:creator>
  <cp:lastModifiedBy>Reimer, Adam M (DFG)</cp:lastModifiedBy>
  <cp:revision>1013</cp:revision>
  <dcterms:created xsi:type="dcterms:W3CDTF">2005-12-28T18:56:42Z</dcterms:created>
  <dcterms:modified xsi:type="dcterms:W3CDTF">2019-10-03T00:59:52Z</dcterms:modified>
</cp:coreProperties>
</file>