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88" r:id="rId2"/>
    <p:sldId id="764" r:id="rId3"/>
    <p:sldId id="446" r:id="rId4"/>
    <p:sldId id="296" r:id="rId5"/>
    <p:sldId id="289" r:id="rId6"/>
    <p:sldId id="290" r:id="rId7"/>
    <p:sldId id="761" r:id="rId8"/>
    <p:sldId id="760" r:id="rId9"/>
    <p:sldId id="762" r:id="rId10"/>
    <p:sldId id="293" r:id="rId11"/>
    <p:sldId id="294" r:id="rId12"/>
    <p:sldId id="307" r:id="rId13"/>
    <p:sldId id="292" r:id="rId14"/>
  </p:sldIdLst>
  <p:sldSz cx="9144000" cy="6858000" type="screen4x3"/>
  <p:notesSz cx="6950075" cy="9236075"/>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nro, Andrew R (DFG)" initials="" lastIdx="6" clrIdx="0"/>
  <p:cmAuthor id="2" name="Peterson, Randy L (DFG)" initials="PRL(" lastIdx="1" clrIdx="1">
    <p:extLst>
      <p:ext uri="{19B8F6BF-5375-455C-9EA6-DF929625EA0E}">
        <p15:presenceInfo xmlns:p15="http://schemas.microsoft.com/office/powerpoint/2012/main" userId="S-1-5-21-440283733-3916095660-3029927770-386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CC3399"/>
    <a:srgbClr val="0099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17" autoAdjust="0"/>
    <p:restoredTop sz="66667" autoAdjust="0"/>
  </p:normalViewPr>
  <p:slideViewPr>
    <p:cSldViewPr>
      <p:cViewPr varScale="1">
        <p:scale>
          <a:sx n="108" d="100"/>
          <a:sy n="108" d="100"/>
        </p:scale>
        <p:origin x="343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F02887A7-16A8-4B2C-AB2B-84F33963C169}"/>
              </a:ext>
            </a:extLst>
          </p:cNvPr>
          <p:cNvSpPr>
            <a:spLocks noGrp="1" noChangeArrowheads="1"/>
          </p:cNvSpPr>
          <p:nvPr>
            <p:ph type="hdr" sz="quarter"/>
          </p:nvPr>
        </p:nvSpPr>
        <p:spPr bwMode="auto">
          <a:xfrm>
            <a:off x="0" y="0"/>
            <a:ext cx="3012329" cy="462120"/>
          </a:xfrm>
          <a:prstGeom prst="rect">
            <a:avLst/>
          </a:prstGeom>
          <a:noFill/>
          <a:ln w="9525">
            <a:noFill/>
            <a:miter lim="800000"/>
            <a:headEnd/>
            <a:tailEnd/>
          </a:ln>
          <a:effectLst/>
        </p:spPr>
        <p:txBody>
          <a:bodyPr vert="horz" wrap="square" lIns="90763" tIns="45382" rIns="90763" bIns="45382" numCol="1" anchor="t" anchorCtr="0" compatLnSpc="1">
            <a:prstTxWarp prst="textNoShape">
              <a:avLst/>
            </a:prstTxWarp>
          </a:bodyPr>
          <a:lstStyle>
            <a:lvl1pPr eaLnBrk="1" hangingPunct="1">
              <a:defRPr sz="1200"/>
            </a:lvl1pPr>
          </a:lstStyle>
          <a:p>
            <a:pPr>
              <a:defRPr/>
            </a:pPr>
            <a:endParaRPr lang="en-US" dirty="0"/>
          </a:p>
        </p:txBody>
      </p:sp>
      <p:sp>
        <p:nvSpPr>
          <p:cNvPr id="39939" name="Rectangle 3">
            <a:extLst>
              <a:ext uri="{FF2B5EF4-FFF2-40B4-BE49-F238E27FC236}">
                <a16:creationId xmlns:a16="http://schemas.microsoft.com/office/drawing/2014/main" id="{886551EF-5E0A-4CAF-9BC6-55F29569D7F0}"/>
              </a:ext>
            </a:extLst>
          </p:cNvPr>
          <p:cNvSpPr>
            <a:spLocks noGrp="1" noChangeArrowheads="1"/>
          </p:cNvSpPr>
          <p:nvPr>
            <p:ph type="dt" sz="quarter" idx="1"/>
          </p:nvPr>
        </p:nvSpPr>
        <p:spPr bwMode="auto">
          <a:xfrm>
            <a:off x="3937747" y="0"/>
            <a:ext cx="3012329" cy="462120"/>
          </a:xfrm>
          <a:prstGeom prst="rect">
            <a:avLst/>
          </a:prstGeom>
          <a:noFill/>
          <a:ln w="9525">
            <a:noFill/>
            <a:miter lim="800000"/>
            <a:headEnd/>
            <a:tailEnd/>
          </a:ln>
          <a:effectLst/>
        </p:spPr>
        <p:txBody>
          <a:bodyPr vert="horz" wrap="square" lIns="90763" tIns="45382" rIns="90763" bIns="45382" numCol="1" anchor="t" anchorCtr="0" compatLnSpc="1">
            <a:prstTxWarp prst="textNoShape">
              <a:avLst/>
            </a:prstTxWarp>
          </a:bodyPr>
          <a:lstStyle>
            <a:lvl1pPr algn="r" eaLnBrk="1" hangingPunct="1">
              <a:defRPr sz="1200"/>
            </a:lvl1pPr>
          </a:lstStyle>
          <a:p>
            <a:pPr>
              <a:defRPr/>
            </a:pPr>
            <a:endParaRPr lang="en-US" dirty="0"/>
          </a:p>
        </p:txBody>
      </p:sp>
      <p:sp>
        <p:nvSpPr>
          <p:cNvPr id="39940" name="Rectangle 4">
            <a:extLst>
              <a:ext uri="{FF2B5EF4-FFF2-40B4-BE49-F238E27FC236}">
                <a16:creationId xmlns:a16="http://schemas.microsoft.com/office/drawing/2014/main" id="{B12DC60A-8ED5-4CAE-A24D-A56183B8099F}"/>
              </a:ext>
            </a:extLst>
          </p:cNvPr>
          <p:cNvSpPr>
            <a:spLocks noGrp="1" noChangeArrowheads="1"/>
          </p:cNvSpPr>
          <p:nvPr>
            <p:ph type="ftr" sz="quarter" idx="2"/>
          </p:nvPr>
        </p:nvSpPr>
        <p:spPr bwMode="auto">
          <a:xfrm>
            <a:off x="0" y="8773957"/>
            <a:ext cx="3012329" cy="462119"/>
          </a:xfrm>
          <a:prstGeom prst="rect">
            <a:avLst/>
          </a:prstGeom>
          <a:noFill/>
          <a:ln w="9525">
            <a:noFill/>
            <a:miter lim="800000"/>
            <a:headEnd/>
            <a:tailEnd/>
          </a:ln>
          <a:effectLst/>
        </p:spPr>
        <p:txBody>
          <a:bodyPr vert="horz" wrap="square" lIns="90763" tIns="45382" rIns="90763" bIns="45382" numCol="1" anchor="b" anchorCtr="0" compatLnSpc="1">
            <a:prstTxWarp prst="textNoShape">
              <a:avLst/>
            </a:prstTxWarp>
          </a:bodyPr>
          <a:lstStyle>
            <a:lvl1pPr eaLnBrk="1" hangingPunct="1">
              <a:defRPr sz="1200"/>
            </a:lvl1pPr>
          </a:lstStyle>
          <a:p>
            <a:pPr>
              <a:defRPr/>
            </a:pPr>
            <a:endParaRPr lang="en-US" dirty="0"/>
          </a:p>
        </p:txBody>
      </p:sp>
      <p:sp>
        <p:nvSpPr>
          <p:cNvPr id="39941" name="Rectangle 5">
            <a:extLst>
              <a:ext uri="{FF2B5EF4-FFF2-40B4-BE49-F238E27FC236}">
                <a16:creationId xmlns:a16="http://schemas.microsoft.com/office/drawing/2014/main" id="{3CBF8E85-6893-4912-8D96-6F434DC194B4}"/>
              </a:ext>
            </a:extLst>
          </p:cNvPr>
          <p:cNvSpPr>
            <a:spLocks noGrp="1" noChangeArrowheads="1"/>
          </p:cNvSpPr>
          <p:nvPr>
            <p:ph type="sldNum" sz="quarter" idx="3"/>
          </p:nvPr>
        </p:nvSpPr>
        <p:spPr bwMode="auto">
          <a:xfrm>
            <a:off x="3937747" y="8773957"/>
            <a:ext cx="3012329" cy="462119"/>
          </a:xfrm>
          <a:prstGeom prst="rect">
            <a:avLst/>
          </a:prstGeom>
          <a:noFill/>
          <a:ln w="9525">
            <a:noFill/>
            <a:miter lim="800000"/>
            <a:headEnd/>
            <a:tailEnd/>
          </a:ln>
          <a:effectLst/>
        </p:spPr>
        <p:txBody>
          <a:bodyPr vert="horz" wrap="square" lIns="90763" tIns="45382" rIns="90763" bIns="45382" numCol="1" anchor="b" anchorCtr="0" compatLnSpc="1">
            <a:prstTxWarp prst="textNoShape">
              <a:avLst/>
            </a:prstTxWarp>
          </a:bodyPr>
          <a:lstStyle>
            <a:lvl1pPr algn="r" eaLnBrk="1" hangingPunct="1">
              <a:defRPr sz="1200"/>
            </a:lvl1pPr>
          </a:lstStyle>
          <a:p>
            <a:pPr>
              <a:defRPr/>
            </a:pPr>
            <a:fld id="{E5A02335-90D9-4DAC-AE3E-A29F04C8FEBB}"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1439BE9-6C05-49CE-BC86-1E659A0318F3}"/>
              </a:ext>
            </a:extLst>
          </p:cNvPr>
          <p:cNvSpPr>
            <a:spLocks noGrp="1" noChangeArrowheads="1"/>
          </p:cNvSpPr>
          <p:nvPr>
            <p:ph type="hdr" sz="quarter"/>
          </p:nvPr>
        </p:nvSpPr>
        <p:spPr bwMode="auto">
          <a:xfrm>
            <a:off x="0" y="0"/>
            <a:ext cx="3012329" cy="462120"/>
          </a:xfrm>
          <a:prstGeom prst="rect">
            <a:avLst/>
          </a:prstGeom>
          <a:noFill/>
          <a:ln w="9525">
            <a:noFill/>
            <a:miter lim="800000"/>
            <a:headEnd/>
            <a:tailEnd/>
          </a:ln>
          <a:effectLst/>
        </p:spPr>
        <p:txBody>
          <a:bodyPr vert="horz" wrap="square" lIns="90763" tIns="45382" rIns="90763" bIns="45382" numCol="1" anchor="t" anchorCtr="0" compatLnSpc="1">
            <a:prstTxWarp prst="textNoShape">
              <a:avLst/>
            </a:prstTxWarp>
          </a:bodyPr>
          <a:lstStyle>
            <a:lvl1pPr eaLnBrk="1" hangingPunct="1">
              <a:defRPr sz="1200"/>
            </a:lvl1pPr>
          </a:lstStyle>
          <a:p>
            <a:pPr>
              <a:defRPr/>
            </a:pPr>
            <a:endParaRPr lang="en-US" dirty="0"/>
          </a:p>
        </p:txBody>
      </p:sp>
      <p:sp>
        <p:nvSpPr>
          <p:cNvPr id="4099" name="Rectangle 3">
            <a:extLst>
              <a:ext uri="{FF2B5EF4-FFF2-40B4-BE49-F238E27FC236}">
                <a16:creationId xmlns:a16="http://schemas.microsoft.com/office/drawing/2014/main" id="{B3531A9E-3A9C-4D4D-B220-FCDBE5316047}"/>
              </a:ext>
            </a:extLst>
          </p:cNvPr>
          <p:cNvSpPr>
            <a:spLocks noGrp="1" noChangeArrowheads="1"/>
          </p:cNvSpPr>
          <p:nvPr>
            <p:ph type="dt" idx="1"/>
          </p:nvPr>
        </p:nvSpPr>
        <p:spPr bwMode="auto">
          <a:xfrm>
            <a:off x="3937747" y="0"/>
            <a:ext cx="3012329" cy="462120"/>
          </a:xfrm>
          <a:prstGeom prst="rect">
            <a:avLst/>
          </a:prstGeom>
          <a:noFill/>
          <a:ln w="9525">
            <a:noFill/>
            <a:miter lim="800000"/>
            <a:headEnd/>
            <a:tailEnd/>
          </a:ln>
          <a:effectLst/>
        </p:spPr>
        <p:txBody>
          <a:bodyPr vert="horz" wrap="square" lIns="90763" tIns="45382" rIns="90763" bIns="45382" numCol="1" anchor="t" anchorCtr="0" compatLnSpc="1">
            <a:prstTxWarp prst="textNoShape">
              <a:avLst/>
            </a:prstTxWarp>
          </a:bodyPr>
          <a:lstStyle>
            <a:lvl1pPr algn="r" eaLnBrk="1" hangingPunct="1">
              <a:defRPr sz="1200"/>
            </a:lvl1pPr>
          </a:lstStyle>
          <a:p>
            <a:pPr>
              <a:defRPr/>
            </a:pPr>
            <a:endParaRPr lang="en-US" dirty="0"/>
          </a:p>
        </p:txBody>
      </p:sp>
      <p:sp>
        <p:nvSpPr>
          <p:cNvPr id="2052" name="Rectangle 4">
            <a:extLst>
              <a:ext uri="{FF2B5EF4-FFF2-40B4-BE49-F238E27FC236}">
                <a16:creationId xmlns:a16="http://schemas.microsoft.com/office/drawing/2014/main" id="{6E731544-0D2B-453E-91A0-FA53840FF3E8}"/>
              </a:ext>
            </a:extLst>
          </p:cNvPr>
          <p:cNvSpPr>
            <a:spLocks noGrp="1" noRot="1" noChangeAspect="1" noChangeArrowheads="1" noTextEdit="1"/>
          </p:cNvSpPr>
          <p:nvPr>
            <p:ph type="sldImg" idx="2"/>
          </p:nvPr>
        </p:nvSpPr>
        <p:spPr bwMode="auto">
          <a:xfrm>
            <a:off x="1166813" y="692150"/>
            <a:ext cx="4616450"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5D580FAE-CDB3-4296-BEB8-C6F36FF3FCF2}"/>
              </a:ext>
            </a:extLst>
          </p:cNvPr>
          <p:cNvSpPr>
            <a:spLocks noGrp="1" noChangeArrowheads="1"/>
          </p:cNvSpPr>
          <p:nvPr>
            <p:ph type="body" sz="quarter" idx="3"/>
          </p:nvPr>
        </p:nvSpPr>
        <p:spPr bwMode="auto">
          <a:xfrm>
            <a:off x="926992" y="4387767"/>
            <a:ext cx="5096092" cy="4155919"/>
          </a:xfrm>
          <a:prstGeom prst="rect">
            <a:avLst/>
          </a:prstGeom>
          <a:noFill/>
          <a:ln w="9525">
            <a:noFill/>
            <a:miter lim="800000"/>
            <a:headEnd/>
            <a:tailEnd/>
          </a:ln>
          <a:effectLst/>
        </p:spPr>
        <p:txBody>
          <a:bodyPr vert="horz" wrap="square" lIns="90763" tIns="45382" rIns="90763" bIns="4538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75BA2225-9B6C-4409-8AA1-2B9D143A645E}"/>
              </a:ext>
            </a:extLst>
          </p:cNvPr>
          <p:cNvSpPr>
            <a:spLocks noGrp="1" noChangeArrowheads="1"/>
          </p:cNvSpPr>
          <p:nvPr>
            <p:ph type="ftr" sz="quarter" idx="4"/>
          </p:nvPr>
        </p:nvSpPr>
        <p:spPr bwMode="auto">
          <a:xfrm>
            <a:off x="0" y="8773957"/>
            <a:ext cx="3012329" cy="462119"/>
          </a:xfrm>
          <a:prstGeom prst="rect">
            <a:avLst/>
          </a:prstGeom>
          <a:noFill/>
          <a:ln w="9525">
            <a:noFill/>
            <a:miter lim="800000"/>
            <a:headEnd/>
            <a:tailEnd/>
          </a:ln>
          <a:effectLst/>
        </p:spPr>
        <p:txBody>
          <a:bodyPr vert="horz" wrap="square" lIns="90763" tIns="45382" rIns="90763" bIns="45382" numCol="1" anchor="b" anchorCtr="0" compatLnSpc="1">
            <a:prstTxWarp prst="textNoShape">
              <a:avLst/>
            </a:prstTxWarp>
          </a:bodyPr>
          <a:lstStyle>
            <a:lvl1pPr eaLnBrk="1" hangingPunct="1">
              <a:defRPr sz="1200"/>
            </a:lvl1pPr>
          </a:lstStyle>
          <a:p>
            <a:pPr>
              <a:defRPr/>
            </a:pPr>
            <a:endParaRPr lang="en-US" dirty="0"/>
          </a:p>
        </p:txBody>
      </p:sp>
      <p:sp>
        <p:nvSpPr>
          <p:cNvPr id="4103" name="Rectangle 7">
            <a:extLst>
              <a:ext uri="{FF2B5EF4-FFF2-40B4-BE49-F238E27FC236}">
                <a16:creationId xmlns:a16="http://schemas.microsoft.com/office/drawing/2014/main" id="{EAC368ED-7B09-4CB0-9095-AE602B3B6661}"/>
              </a:ext>
            </a:extLst>
          </p:cNvPr>
          <p:cNvSpPr>
            <a:spLocks noGrp="1" noChangeArrowheads="1"/>
          </p:cNvSpPr>
          <p:nvPr>
            <p:ph type="sldNum" sz="quarter" idx="5"/>
          </p:nvPr>
        </p:nvSpPr>
        <p:spPr bwMode="auto">
          <a:xfrm>
            <a:off x="3937747" y="8773957"/>
            <a:ext cx="3012329" cy="462119"/>
          </a:xfrm>
          <a:prstGeom prst="rect">
            <a:avLst/>
          </a:prstGeom>
          <a:noFill/>
          <a:ln w="9525">
            <a:noFill/>
            <a:miter lim="800000"/>
            <a:headEnd/>
            <a:tailEnd/>
          </a:ln>
          <a:effectLst/>
        </p:spPr>
        <p:txBody>
          <a:bodyPr vert="horz" wrap="square" lIns="90763" tIns="45382" rIns="90763" bIns="45382" numCol="1" anchor="b" anchorCtr="0" compatLnSpc="1">
            <a:prstTxWarp prst="textNoShape">
              <a:avLst/>
            </a:prstTxWarp>
          </a:bodyPr>
          <a:lstStyle>
            <a:lvl1pPr algn="r" eaLnBrk="1" hangingPunct="1">
              <a:defRPr sz="1200"/>
            </a:lvl1pPr>
          </a:lstStyle>
          <a:p>
            <a:pPr>
              <a:defRPr/>
            </a:pPr>
            <a:fld id="{02CBFBA6-D7AA-4FE1-8E75-697B3BA31B21}"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D9432A15-242F-476E-8645-FC8CB138C2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7452" indent="-283635">
              <a:spcBef>
                <a:spcPct val="30000"/>
              </a:spcBef>
              <a:defRPr sz="1200">
                <a:solidFill>
                  <a:schemeClr val="tx1"/>
                </a:solidFill>
                <a:latin typeface="Times New Roman" panose="02020603050405020304" pitchFamily="18" charset="0"/>
              </a:defRPr>
            </a:lvl2pPr>
            <a:lvl3pPr marL="1134542" indent="-226908">
              <a:spcBef>
                <a:spcPct val="30000"/>
              </a:spcBef>
              <a:defRPr sz="1200">
                <a:solidFill>
                  <a:schemeClr val="tx1"/>
                </a:solidFill>
                <a:latin typeface="Times New Roman" panose="02020603050405020304" pitchFamily="18" charset="0"/>
              </a:defRPr>
            </a:lvl3pPr>
            <a:lvl4pPr marL="1588359" indent="-226908">
              <a:spcBef>
                <a:spcPct val="30000"/>
              </a:spcBef>
              <a:defRPr sz="1200">
                <a:solidFill>
                  <a:schemeClr val="tx1"/>
                </a:solidFill>
                <a:latin typeface="Times New Roman" panose="02020603050405020304" pitchFamily="18" charset="0"/>
              </a:defRPr>
            </a:lvl4pPr>
            <a:lvl5pPr marL="2042175" indent="-226908">
              <a:spcBef>
                <a:spcPct val="30000"/>
              </a:spcBef>
              <a:defRPr sz="1200">
                <a:solidFill>
                  <a:schemeClr val="tx1"/>
                </a:solidFill>
                <a:latin typeface="Times New Roman" panose="02020603050405020304" pitchFamily="18" charset="0"/>
              </a:defRPr>
            </a:lvl5pPr>
            <a:lvl6pPr marL="2495992" indent="-226908" eaLnBrk="0" fontAlgn="base" hangingPunct="0">
              <a:spcBef>
                <a:spcPct val="30000"/>
              </a:spcBef>
              <a:spcAft>
                <a:spcPct val="0"/>
              </a:spcAft>
              <a:defRPr sz="1200">
                <a:solidFill>
                  <a:schemeClr val="tx1"/>
                </a:solidFill>
                <a:latin typeface="Times New Roman" panose="02020603050405020304" pitchFamily="18" charset="0"/>
              </a:defRPr>
            </a:lvl6pPr>
            <a:lvl7pPr marL="2949809" indent="-226908" eaLnBrk="0" fontAlgn="base" hangingPunct="0">
              <a:spcBef>
                <a:spcPct val="30000"/>
              </a:spcBef>
              <a:spcAft>
                <a:spcPct val="0"/>
              </a:spcAft>
              <a:defRPr sz="1200">
                <a:solidFill>
                  <a:schemeClr val="tx1"/>
                </a:solidFill>
                <a:latin typeface="Times New Roman" panose="02020603050405020304" pitchFamily="18" charset="0"/>
              </a:defRPr>
            </a:lvl7pPr>
            <a:lvl8pPr marL="3403625" indent="-226908" eaLnBrk="0" fontAlgn="base" hangingPunct="0">
              <a:spcBef>
                <a:spcPct val="30000"/>
              </a:spcBef>
              <a:spcAft>
                <a:spcPct val="0"/>
              </a:spcAft>
              <a:defRPr sz="1200">
                <a:solidFill>
                  <a:schemeClr val="tx1"/>
                </a:solidFill>
                <a:latin typeface="Times New Roman" panose="02020603050405020304" pitchFamily="18" charset="0"/>
              </a:defRPr>
            </a:lvl8pPr>
            <a:lvl9pPr marL="3857442" indent="-22690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E8EF5-936D-484F-9056-822716A9520E}" type="slidenum">
              <a:rPr lang="en-US" altLang="en-US" smtClean="0"/>
              <a:pPr>
                <a:spcBef>
                  <a:spcPct val="0"/>
                </a:spcBef>
              </a:pPr>
              <a:t>1</a:t>
            </a:fld>
            <a:endParaRPr lang="en-US" altLang="en-US" dirty="0"/>
          </a:p>
        </p:txBody>
      </p:sp>
      <p:sp>
        <p:nvSpPr>
          <p:cNvPr id="5123" name="Rectangle 2">
            <a:extLst>
              <a:ext uri="{FF2B5EF4-FFF2-40B4-BE49-F238E27FC236}">
                <a16:creationId xmlns:a16="http://schemas.microsoft.com/office/drawing/2014/main" id="{170D0F3C-93B9-46FE-A7D6-F475598EF9C5}"/>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D49D666B-1B9E-41F4-9835-524EBBCFA5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9C056DE9-9F43-47FD-9E21-E3E62B3BB7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7452" indent="-283635">
              <a:spcBef>
                <a:spcPct val="30000"/>
              </a:spcBef>
              <a:defRPr sz="1200">
                <a:solidFill>
                  <a:schemeClr val="tx1"/>
                </a:solidFill>
                <a:latin typeface="Times New Roman" panose="02020603050405020304" pitchFamily="18" charset="0"/>
              </a:defRPr>
            </a:lvl2pPr>
            <a:lvl3pPr marL="1134542" indent="-226908">
              <a:spcBef>
                <a:spcPct val="30000"/>
              </a:spcBef>
              <a:defRPr sz="1200">
                <a:solidFill>
                  <a:schemeClr val="tx1"/>
                </a:solidFill>
                <a:latin typeface="Times New Roman" panose="02020603050405020304" pitchFamily="18" charset="0"/>
              </a:defRPr>
            </a:lvl3pPr>
            <a:lvl4pPr marL="1588359" indent="-226908">
              <a:spcBef>
                <a:spcPct val="30000"/>
              </a:spcBef>
              <a:defRPr sz="1200">
                <a:solidFill>
                  <a:schemeClr val="tx1"/>
                </a:solidFill>
                <a:latin typeface="Times New Roman" panose="02020603050405020304" pitchFamily="18" charset="0"/>
              </a:defRPr>
            </a:lvl4pPr>
            <a:lvl5pPr marL="2042175" indent="-226908">
              <a:spcBef>
                <a:spcPct val="30000"/>
              </a:spcBef>
              <a:defRPr sz="1200">
                <a:solidFill>
                  <a:schemeClr val="tx1"/>
                </a:solidFill>
                <a:latin typeface="Times New Roman" panose="02020603050405020304" pitchFamily="18" charset="0"/>
              </a:defRPr>
            </a:lvl5pPr>
            <a:lvl6pPr marL="2495992" indent="-226908" eaLnBrk="0" fontAlgn="base" hangingPunct="0">
              <a:spcBef>
                <a:spcPct val="30000"/>
              </a:spcBef>
              <a:spcAft>
                <a:spcPct val="0"/>
              </a:spcAft>
              <a:defRPr sz="1200">
                <a:solidFill>
                  <a:schemeClr val="tx1"/>
                </a:solidFill>
                <a:latin typeface="Times New Roman" panose="02020603050405020304" pitchFamily="18" charset="0"/>
              </a:defRPr>
            </a:lvl6pPr>
            <a:lvl7pPr marL="2949809" indent="-226908" eaLnBrk="0" fontAlgn="base" hangingPunct="0">
              <a:spcBef>
                <a:spcPct val="30000"/>
              </a:spcBef>
              <a:spcAft>
                <a:spcPct val="0"/>
              </a:spcAft>
              <a:defRPr sz="1200">
                <a:solidFill>
                  <a:schemeClr val="tx1"/>
                </a:solidFill>
                <a:latin typeface="Times New Roman" panose="02020603050405020304" pitchFamily="18" charset="0"/>
              </a:defRPr>
            </a:lvl7pPr>
            <a:lvl8pPr marL="3403625" indent="-226908" eaLnBrk="0" fontAlgn="base" hangingPunct="0">
              <a:spcBef>
                <a:spcPct val="30000"/>
              </a:spcBef>
              <a:spcAft>
                <a:spcPct val="0"/>
              </a:spcAft>
              <a:defRPr sz="1200">
                <a:solidFill>
                  <a:schemeClr val="tx1"/>
                </a:solidFill>
                <a:latin typeface="Times New Roman" panose="02020603050405020304" pitchFamily="18" charset="0"/>
              </a:defRPr>
            </a:lvl8pPr>
            <a:lvl9pPr marL="3857442" indent="-22690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AA5CC30-842F-48F7-9B95-E0CB5CCDBF4C}" type="slidenum">
              <a:rPr lang="en-US" altLang="en-US" smtClean="0"/>
              <a:pPr>
                <a:spcBef>
                  <a:spcPct val="0"/>
                </a:spcBef>
              </a:pPr>
              <a:t>10</a:t>
            </a:fld>
            <a:endParaRPr lang="en-US" altLang="en-US" dirty="0"/>
          </a:p>
        </p:txBody>
      </p:sp>
      <p:sp>
        <p:nvSpPr>
          <p:cNvPr id="21507" name="Rectangle 2">
            <a:extLst>
              <a:ext uri="{FF2B5EF4-FFF2-40B4-BE49-F238E27FC236}">
                <a16:creationId xmlns:a16="http://schemas.microsoft.com/office/drawing/2014/main" id="{F3E7A458-7862-4E29-9B54-3A8D3A79F334}"/>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4815C108-B649-4B51-B2A5-BFB7416BE6C9}"/>
              </a:ext>
            </a:extLst>
          </p:cNvPr>
          <p:cNvSpPr>
            <a:spLocks noGrp="1" noChangeArrowheads="1"/>
          </p:cNvSpPr>
          <p:nvPr>
            <p:ph type="body" idx="1"/>
          </p:nvPr>
        </p:nvSpPr>
        <p:spPr>
          <a:ln/>
        </p:spPr>
        <p:txBody>
          <a:bodyPr/>
          <a:lstStyle/>
          <a:p>
            <a:pPr eaLnBrk="1" hangingPunct="1">
              <a:spcBef>
                <a:spcPts val="0"/>
              </a:spcBef>
              <a:defRPr/>
            </a:pPr>
            <a:r>
              <a:rPr lang="en-US" altLang="en-US" dirty="0">
                <a:latin typeface="Arial" panose="020B0604020202020204" pitchFamily="34" charset="0"/>
                <a:cs typeface="Arial" panose="020B0604020202020204" pitchFamily="34" charset="0"/>
              </a:rPr>
              <a:t>The SSFP also contains some key definitions. The Biological Escapement Goal is….</a:t>
            </a:r>
          </a:p>
          <a:p>
            <a:pPr marL="170181" indent="-170181">
              <a:spcBef>
                <a:spcPts val="0"/>
              </a:spcBef>
              <a:buFont typeface="Arial" panose="020B0604020202020204" pitchFamily="34" charset="0"/>
              <a:buChar char="•"/>
              <a:defRPr/>
            </a:pPr>
            <a:r>
              <a:rPr lang="en-US" altLang="en-US" dirty="0">
                <a:solidFill>
                  <a:schemeClr val="tx2"/>
                </a:solidFill>
                <a:latin typeface="Arial" panose="020B0604020202020204" pitchFamily="34" charset="0"/>
                <a:cs typeface="Arial" panose="020B0604020202020204" pitchFamily="34" charset="0"/>
              </a:rPr>
              <a:t>escapement with greatest potential for maximum sustained yield (MSY)</a:t>
            </a:r>
          </a:p>
          <a:p>
            <a:pPr marL="170181" indent="-170181">
              <a:spcBef>
                <a:spcPts val="0"/>
              </a:spcBef>
              <a:buFont typeface="Arial" panose="020B0604020202020204" pitchFamily="34" charset="0"/>
              <a:buChar char="•"/>
              <a:defRPr/>
            </a:pPr>
            <a:r>
              <a:rPr lang="en-US" altLang="en-US" dirty="0">
                <a:solidFill>
                  <a:schemeClr val="tx2"/>
                </a:solidFill>
                <a:latin typeface="Arial" panose="020B0604020202020204" pitchFamily="34" charset="0"/>
                <a:cs typeface="Arial" panose="020B0604020202020204" pitchFamily="34" charset="0"/>
              </a:rPr>
              <a:t>determined by the department </a:t>
            </a:r>
          </a:p>
          <a:p>
            <a:pPr marL="170181" indent="-170181">
              <a:spcBef>
                <a:spcPts val="0"/>
              </a:spcBef>
              <a:buFont typeface="Arial" panose="020B0604020202020204" pitchFamily="34" charset="0"/>
              <a:buChar char="•"/>
              <a:defRPr/>
            </a:pPr>
            <a:r>
              <a:rPr lang="en-US" altLang="en-US" dirty="0">
                <a:solidFill>
                  <a:schemeClr val="tx2"/>
                </a:solidFill>
                <a:latin typeface="Arial" panose="020B0604020202020204" pitchFamily="34" charset="0"/>
                <a:cs typeface="Arial" panose="020B0604020202020204" pitchFamily="34" charset="0"/>
              </a:rPr>
              <a:t>based on best available biological information</a:t>
            </a:r>
          </a:p>
          <a:p>
            <a:pPr marL="170181" indent="-170181">
              <a:spcBef>
                <a:spcPts val="0"/>
              </a:spcBef>
              <a:buFont typeface="Arial" panose="020B0604020202020204" pitchFamily="34" charset="0"/>
              <a:buChar char="•"/>
              <a:defRPr/>
            </a:pPr>
            <a:r>
              <a:rPr lang="en-US" altLang="en-US" dirty="0">
                <a:solidFill>
                  <a:schemeClr val="tx2"/>
                </a:solidFill>
                <a:latin typeface="Arial" panose="020B0604020202020204" pitchFamily="34" charset="0"/>
                <a:cs typeface="Arial" panose="020B0604020202020204" pitchFamily="34" charset="0"/>
              </a:rPr>
              <a:t>scientifically defensible</a:t>
            </a:r>
          </a:p>
          <a:p>
            <a:pPr marL="170181" indent="-170181">
              <a:spcBef>
                <a:spcPts val="0"/>
              </a:spcBef>
              <a:buFont typeface="Arial" panose="020B0604020202020204" pitchFamily="34" charset="0"/>
              <a:buChar char="•"/>
              <a:defRPr/>
            </a:pPr>
            <a:r>
              <a:rPr lang="en-US" altLang="en-US" dirty="0">
                <a:solidFill>
                  <a:schemeClr val="tx2"/>
                </a:solidFill>
                <a:latin typeface="Arial" panose="020B0604020202020204" pitchFamily="34" charset="0"/>
                <a:cs typeface="Arial" panose="020B0604020202020204" pitchFamily="34" charset="0"/>
              </a:rPr>
              <a:t>always a range</a:t>
            </a:r>
          </a:p>
          <a:p>
            <a:pPr marL="170181" indent="-170181">
              <a:spcBef>
                <a:spcPts val="0"/>
              </a:spcBef>
              <a:buFont typeface="Arial" panose="020B0604020202020204" pitchFamily="34" charset="0"/>
              <a:buChar char="•"/>
              <a:defRPr/>
            </a:pPr>
            <a:r>
              <a:rPr lang="en-US" altLang="en-US" dirty="0">
                <a:solidFill>
                  <a:schemeClr val="tx2"/>
                </a:solidFill>
                <a:latin typeface="Arial" panose="020B0604020202020204" pitchFamily="34" charset="0"/>
                <a:cs typeface="Arial" panose="020B0604020202020204" pitchFamily="34" charset="0"/>
              </a:rPr>
              <a:t>department will maintain evenly distributed escapements within the bounds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8E468023-637F-45FA-A845-E9ABE53B70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7452" indent="-283635">
              <a:spcBef>
                <a:spcPct val="30000"/>
              </a:spcBef>
              <a:defRPr sz="1200">
                <a:solidFill>
                  <a:schemeClr val="tx1"/>
                </a:solidFill>
                <a:latin typeface="Times New Roman" panose="02020603050405020304" pitchFamily="18" charset="0"/>
              </a:defRPr>
            </a:lvl2pPr>
            <a:lvl3pPr marL="1134542" indent="-226908">
              <a:spcBef>
                <a:spcPct val="30000"/>
              </a:spcBef>
              <a:defRPr sz="1200">
                <a:solidFill>
                  <a:schemeClr val="tx1"/>
                </a:solidFill>
                <a:latin typeface="Times New Roman" panose="02020603050405020304" pitchFamily="18" charset="0"/>
              </a:defRPr>
            </a:lvl3pPr>
            <a:lvl4pPr marL="1588359" indent="-226908">
              <a:spcBef>
                <a:spcPct val="30000"/>
              </a:spcBef>
              <a:defRPr sz="1200">
                <a:solidFill>
                  <a:schemeClr val="tx1"/>
                </a:solidFill>
                <a:latin typeface="Times New Roman" panose="02020603050405020304" pitchFamily="18" charset="0"/>
              </a:defRPr>
            </a:lvl4pPr>
            <a:lvl5pPr marL="2042175" indent="-226908">
              <a:spcBef>
                <a:spcPct val="30000"/>
              </a:spcBef>
              <a:defRPr sz="1200">
                <a:solidFill>
                  <a:schemeClr val="tx1"/>
                </a:solidFill>
                <a:latin typeface="Times New Roman" panose="02020603050405020304" pitchFamily="18" charset="0"/>
              </a:defRPr>
            </a:lvl5pPr>
            <a:lvl6pPr marL="2495992" indent="-226908" eaLnBrk="0" fontAlgn="base" hangingPunct="0">
              <a:spcBef>
                <a:spcPct val="30000"/>
              </a:spcBef>
              <a:spcAft>
                <a:spcPct val="0"/>
              </a:spcAft>
              <a:defRPr sz="1200">
                <a:solidFill>
                  <a:schemeClr val="tx1"/>
                </a:solidFill>
                <a:latin typeface="Times New Roman" panose="02020603050405020304" pitchFamily="18" charset="0"/>
              </a:defRPr>
            </a:lvl6pPr>
            <a:lvl7pPr marL="2949809" indent="-226908" eaLnBrk="0" fontAlgn="base" hangingPunct="0">
              <a:spcBef>
                <a:spcPct val="30000"/>
              </a:spcBef>
              <a:spcAft>
                <a:spcPct val="0"/>
              </a:spcAft>
              <a:defRPr sz="1200">
                <a:solidFill>
                  <a:schemeClr val="tx1"/>
                </a:solidFill>
                <a:latin typeface="Times New Roman" panose="02020603050405020304" pitchFamily="18" charset="0"/>
              </a:defRPr>
            </a:lvl7pPr>
            <a:lvl8pPr marL="3403625" indent="-226908" eaLnBrk="0" fontAlgn="base" hangingPunct="0">
              <a:spcBef>
                <a:spcPct val="30000"/>
              </a:spcBef>
              <a:spcAft>
                <a:spcPct val="0"/>
              </a:spcAft>
              <a:defRPr sz="1200">
                <a:solidFill>
                  <a:schemeClr val="tx1"/>
                </a:solidFill>
                <a:latin typeface="Times New Roman" panose="02020603050405020304" pitchFamily="18" charset="0"/>
              </a:defRPr>
            </a:lvl8pPr>
            <a:lvl9pPr marL="3857442" indent="-22690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6B4A79C-CB6B-4888-9015-E114D20FA64A}" type="slidenum">
              <a:rPr lang="en-US" altLang="en-US" smtClean="0"/>
              <a:pPr>
                <a:spcBef>
                  <a:spcPct val="0"/>
                </a:spcBef>
              </a:pPr>
              <a:t>11</a:t>
            </a:fld>
            <a:endParaRPr lang="en-US" altLang="en-US" dirty="0"/>
          </a:p>
        </p:txBody>
      </p:sp>
      <p:sp>
        <p:nvSpPr>
          <p:cNvPr id="23555" name="Rectangle 2">
            <a:extLst>
              <a:ext uri="{FF2B5EF4-FFF2-40B4-BE49-F238E27FC236}">
                <a16:creationId xmlns:a16="http://schemas.microsoft.com/office/drawing/2014/main" id="{153E5457-5F28-4731-9065-ED1CA85BB5A2}"/>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40DA9B40-40B8-4128-A27B-798684EB7E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0"/>
              </a:spcBef>
            </a:pPr>
            <a:r>
              <a:rPr lang="en-US" altLang="en-US" dirty="0">
                <a:latin typeface="Arial" panose="020B0604020202020204" pitchFamily="34" charset="0"/>
                <a:cs typeface="Arial" panose="020B0604020202020204" pitchFamily="34" charset="0"/>
              </a:rPr>
              <a:t>In cases where a BEG cannot be estimated, a Sustainable Escapement Goal can be developed. </a:t>
            </a:r>
          </a:p>
          <a:p>
            <a:pPr eaLnBrk="1" hangingPunct="1">
              <a:spcBef>
                <a:spcPts val="0"/>
              </a:spcBef>
            </a:pPr>
            <a:endParaRPr lang="en-US" altLang="en-US" dirty="0">
              <a:latin typeface="Arial" panose="020B0604020202020204" pitchFamily="34" charset="0"/>
              <a:cs typeface="Arial" panose="020B0604020202020204" pitchFamily="34" charset="0"/>
            </a:endParaRPr>
          </a:p>
          <a:p>
            <a:pPr eaLnBrk="1" hangingPunct="1">
              <a:spcBef>
                <a:spcPts val="0"/>
              </a:spcBef>
            </a:pPr>
            <a:r>
              <a:rPr lang="en-US" altLang="en-US" dirty="0">
                <a:latin typeface="Arial" panose="020B0604020202020204" pitchFamily="34" charset="0"/>
                <a:cs typeface="Arial" panose="020B0604020202020204" pitchFamily="34" charset="0"/>
              </a:rPr>
              <a:t>In addition the SEG is…</a:t>
            </a:r>
          </a:p>
          <a:p>
            <a:pPr marL="170181" indent="-170181">
              <a:spcBef>
                <a:spcPts val="0"/>
              </a:spcBef>
              <a:buFont typeface="Arial" panose="020B0604020202020204" pitchFamily="34" charset="0"/>
              <a:buChar char="•"/>
            </a:pPr>
            <a:r>
              <a:rPr lang="en-US" altLang="en-US" dirty="0">
                <a:solidFill>
                  <a:schemeClr val="tx2"/>
                </a:solidFill>
                <a:latin typeface="Arial" panose="020B0604020202020204" pitchFamily="34" charset="0"/>
                <a:cs typeface="Arial" panose="020B0604020202020204" pitchFamily="34" charset="0"/>
              </a:rPr>
              <a:t>determined by the department</a:t>
            </a:r>
          </a:p>
          <a:p>
            <a:pPr marL="170181" indent="-170181">
              <a:spcBef>
                <a:spcPts val="0"/>
              </a:spcBef>
              <a:buFont typeface="Arial" panose="020B0604020202020204" pitchFamily="34" charset="0"/>
              <a:buChar char="•"/>
            </a:pPr>
            <a:r>
              <a:rPr lang="en-US" altLang="en-US" dirty="0">
                <a:solidFill>
                  <a:schemeClr val="tx2"/>
                </a:solidFill>
                <a:latin typeface="Arial" panose="020B0604020202020204" pitchFamily="34" charset="0"/>
                <a:cs typeface="Arial" panose="020B0604020202020204" pitchFamily="34" charset="0"/>
              </a:rPr>
              <a:t>escapement known to provide for sustained yields over a five to ten-year period</a:t>
            </a:r>
          </a:p>
          <a:p>
            <a:pPr marL="170181" indent="-170181">
              <a:spcBef>
                <a:spcPts val="0"/>
              </a:spcBef>
              <a:buFont typeface="Arial" panose="020B0604020202020204" pitchFamily="34" charset="0"/>
              <a:buChar char="•"/>
            </a:pPr>
            <a:r>
              <a:rPr lang="en-US" altLang="en-US" dirty="0">
                <a:solidFill>
                  <a:schemeClr val="tx2"/>
                </a:solidFill>
                <a:latin typeface="Arial" panose="020B0604020202020204" pitchFamily="34" charset="0"/>
                <a:cs typeface="Arial" panose="020B0604020202020204" pitchFamily="34" charset="0"/>
              </a:rPr>
              <a:t>based on best available biological information</a:t>
            </a:r>
          </a:p>
          <a:p>
            <a:pPr marL="170181" indent="-170181">
              <a:spcBef>
                <a:spcPts val="0"/>
              </a:spcBef>
              <a:buFont typeface="Arial" panose="020B0604020202020204" pitchFamily="34" charset="0"/>
              <a:buChar char="•"/>
            </a:pPr>
            <a:r>
              <a:rPr lang="en-US" altLang="en-US" dirty="0">
                <a:solidFill>
                  <a:schemeClr val="tx2"/>
                </a:solidFill>
                <a:latin typeface="Arial" panose="020B0604020202020204" pitchFamily="34" charset="0"/>
                <a:cs typeface="Arial" panose="020B0604020202020204" pitchFamily="34" charset="0"/>
              </a:rPr>
              <a:t>scientifically defensible</a:t>
            </a:r>
          </a:p>
          <a:p>
            <a:pPr marL="170181" indent="-170181">
              <a:spcBef>
                <a:spcPts val="0"/>
              </a:spcBef>
              <a:buFont typeface="Arial" panose="020B0604020202020204" pitchFamily="34" charset="0"/>
              <a:buChar char="•"/>
            </a:pPr>
            <a:r>
              <a:rPr lang="en-US" altLang="en-US" dirty="0">
                <a:solidFill>
                  <a:schemeClr val="tx2"/>
                </a:solidFill>
                <a:latin typeface="Arial" panose="020B0604020202020204" pitchFamily="34" charset="0"/>
                <a:cs typeface="Arial" panose="020B0604020202020204" pitchFamily="34" charset="0"/>
              </a:rPr>
              <a:t>can be a range or a lower bound</a:t>
            </a:r>
          </a:p>
          <a:p>
            <a:pPr marL="170181" indent="-170181">
              <a:spcBef>
                <a:spcPts val="0"/>
              </a:spcBef>
              <a:buFont typeface="Arial" panose="020B0604020202020204" pitchFamily="34" charset="0"/>
              <a:buChar char="•"/>
            </a:pPr>
            <a:r>
              <a:rPr lang="en-US" altLang="en-US" dirty="0">
                <a:solidFill>
                  <a:schemeClr val="tx2"/>
                </a:solidFill>
                <a:latin typeface="Arial" panose="020B0604020202020204" pitchFamily="34" charset="0"/>
                <a:cs typeface="Arial" panose="020B0604020202020204" pitchFamily="34" charset="0"/>
              </a:rPr>
              <a:t>department will maintain escapements within the bounds of a range</a:t>
            </a:r>
            <a:r>
              <a:rPr lang="en-US" altLang="en-US" b="1" dirty="0">
                <a:solidFill>
                  <a:schemeClr val="tx2"/>
                </a:solidFill>
                <a:latin typeface="Arial" panose="020B0604020202020204" pitchFamily="34" charset="0"/>
                <a:cs typeface="Arial" panose="020B0604020202020204" pitchFamily="34" charset="0"/>
              </a:rPr>
              <a:t> </a:t>
            </a:r>
            <a:r>
              <a:rPr lang="en-US" altLang="en-US" dirty="0">
                <a:solidFill>
                  <a:schemeClr val="tx2"/>
                </a:solidFill>
                <a:latin typeface="Arial" panose="020B0604020202020204" pitchFamily="34" charset="0"/>
                <a:cs typeface="Arial" panose="020B0604020202020204" pitchFamily="34" charset="0"/>
              </a:rPr>
              <a:t>or above a lower bound</a:t>
            </a:r>
          </a:p>
          <a:p>
            <a:pPr eaLnBrk="1" hangingPunct="1">
              <a:spcBef>
                <a:spcPts val="0"/>
              </a:spcBef>
            </a:pPr>
            <a:endParaRPr lang="en-US" altLang="en-US" dirty="0">
              <a:latin typeface="Arial" panose="020B0604020202020204" pitchFamily="34" charset="0"/>
              <a:cs typeface="Arial" panose="020B0604020202020204" pitchFamily="34" charset="0"/>
            </a:endParaRPr>
          </a:p>
          <a:p>
            <a:pPr eaLnBrk="1" hangingPunct="1">
              <a:spcBef>
                <a:spcPts val="0"/>
              </a:spcBef>
            </a:pPr>
            <a:r>
              <a:rPr lang="en-US" altLang="en-US" dirty="0">
                <a:latin typeface="Arial" panose="020B0604020202020204" pitchFamily="34" charset="0"/>
                <a:cs typeface="Arial" panose="020B0604020202020204" pitchFamily="34" charset="0"/>
              </a:rPr>
              <a:t>The vast majority of goals in Alaska are SEGs. </a:t>
            </a:r>
          </a:p>
          <a:p>
            <a:pPr eaLnBrk="1" hangingPunct="1"/>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4E2CB8F5-01B8-437B-9859-29AEC99A76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7452" indent="-283635">
              <a:spcBef>
                <a:spcPct val="30000"/>
              </a:spcBef>
              <a:defRPr sz="1200">
                <a:solidFill>
                  <a:schemeClr val="tx1"/>
                </a:solidFill>
                <a:latin typeface="Times New Roman" panose="02020603050405020304" pitchFamily="18" charset="0"/>
              </a:defRPr>
            </a:lvl2pPr>
            <a:lvl3pPr marL="1134542" indent="-226908">
              <a:spcBef>
                <a:spcPct val="30000"/>
              </a:spcBef>
              <a:defRPr sz="1200">
                <a:solidFill>
                  <a:schemeClr val="tx1"/>
                </a:solidFill>
                <a:latin typeface="Times New Roman" panose="02020603050405020304" pitchFamily="18" charset="0"/>
              </a:defRPr>
            </a:lvl3pPr>
            <a:lvl4pPr marL="1588359" indent="-226908">
              <a:spcBef>
                <a:spcPct val="30000"/>
              </a:spcBef>
              <a:defRPr sz="1200">
                <a:solidFill>
                  <a:schemeClr val="tx1"/>
                </a:solidFill>
                <a:latin typeface="Times New Roman" panose="02020603050405020304" pitchFamily="18" charset="0"/>
              </a:defRPr>
            </a:lvl4pPr>
            <a:lvl5pPr marL="2042175" indent="-226908">
              <a:spcBef>
                <a:spcPct val="30000"/>
              </a:spcBef>
              <a:defRPr sz="1200">
                <a:solidFill>
                  <a:schemeClr val="tx1"/>
                </a:solidFill>
                <a:latin typeface="Times New Roman" panose="02020603050405020304" pitchFamily="18" charset="0"/>
              </a:defRPr>
            </a:lvl5pPr>
            <a:lvl6pPr marL="2495992" indent="-226908" eaLnBrk="0" fontAlgn="base" hangingPunct="0">
              <a:spcBef>
                <a:spcPct val="30000"/>
              </a:spcBef>
              <a:spcAft>
                <a:spcPct val="0"/>
              </a:spcAft>
              <a:defRPr sz="1200">
                <a:solidFill>
                  <a:schemeClr val="tx1"/>
                </a:solidFill>
                <a:latin typeface="Times New Roman" panose="02020603050405020304" pitchFamily="18" charset="0"/>
              </a:defRPr>
            </a:lvl6pPr>
            <a:lvl7pPr marL="2949809" indent="-226908" eaLnBrk="0" fontAlgn="base" hangingPunct="0">
              <a:spcBef>
                <a:spcPct val="30000"/>
              </a:spcBef>
              <a:spcAft>
                <a:spcPct val="0"/>
              </a:spcAft>
              <a:defRPr sz="1200">
                <a:solidFill>
                  <a:schemeClr val="tx1"/>
                </a:solidFill>
                <a:latin typeface="Times New Roman" panose="02020603050405020304" pitchFamily="18" charset="0"/>
              </a:defRPr>
            </a:lvl7pPr>
            <a:lvl8pPr marL="3403625" indent="-226908" eaLnBrk="0" fontAlgn="base" hangingPunct="0">
              <a:spcBef>
                <a:spcPct val="30000"/>
              </a:spcBef>
              <a:spcAft>
                <a:spcPct val="0"/>
              </a:spcAft>
              <a:defRPr sz="1200">
                <a:solidFill>
                  <a:schemeClr val="tx1"/>
                </a:solidFill>
                <a:latin typeface="Times New Roman" panose="02020603050405020304" pitchFamily="18" charset="0"/>
              </a:defRPr>
            </a:lvl8pPr>
            <a:lvl9pPr marL="3857442" indent="-22690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523C033-3E1A-494F-B5EE-08C5013D944D}" type="slidenum">
              <a:rPr lang="en-US" altLang="en-US" smtClean="0"/>
              <a:pPr>
                <a:spcBef>
                  <a:spcPct val="0"/>
                </a:spcBef>
              </a:pPr>
              <a:t>12</a:t>
            </a:fld>
            <a:endParaRPr lang="en-US" altLang="en-US" dirty="0"/>
          </a:p>
        </p:txBody>
      </p:sp>
      <p:sp>
        <p:nvSpPr>
          <p:cNvPr id="25603" name="Rectangle 2">
            <a:extLst>
              <a:ext uri="{FF2B5EF4-FFF2-40B4-BE49-F238E27FC236}">
                <a16:creationId xmlns:a16="http://schemas.microsoft.com/office/drawing/2014/main" id="{EFA5FA86-1CD5-4BAB-BE26-59A0B6828F70}"/>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4D09D91F-4D08-401A-8258-D271ACE85A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0"/>
              </a:spcBef>
            </a:pPr>
            <a:r>
              <a:rPr lang="en-US" altLang="en-US" dirty="0">
                <a:latin typeface="Arial" panose="020B0604020202020204" pitchFamily="34" charset="0"/>
                <a:cs typeface="Arial" panose="020B0604020202020204" pitchFamily="34" charset="0"/>
              </a:rPr>
              <a:t>Another term you hear about, or see reference to, is the Sustained Escapement Threshold or SET. </a:t>
            </a:r>
          </a:p>
          <a:p>
            <a:pPr eaLnBrk="1" hangingPunct="1">
              <a:spcBef>
                <a:spcPts val="0"/>
              </a:spcBef>
            </a:pPr>
            <a:endParaRPr lang="en-US" altLang="en-US" dirty="0">
              <a:latin typeface="Arial" panose="020B0604020202020204" pitchFamily="34" charset="0"/>
              <a:cs typeface="Arial" panose="020B0604020202020204" pitchFamily="34" charset="0"/>
            </a:endParaRPr>
          </a:p>
          <a:p>
            <a:pPr eaLnBrk="1" hangingPunct="1">
              <a:spcBef>
                <a:spcPts val="0"/>
              </a:spcBef>
            </a:pPr>
            <a:r>
              <a:rPr lang="en-US" altLang="en-US" dirty="0">
                <a:latin typeface="Arial" panose="020B0604020202020204" pitchFamily="34" charset="0"/>
                <a:cs typeface="Arial" panose="020B0604020202020204" pitchFamily="34" charset="0"/>
              </a:rPr>
              <a:t>The SET does not represent any kind of escapement goal, because below that threshold, sustainability is jeopardized. </a:t>
            </a:r>
          </a:p>
          <a:p>
            <a:pPr eaLnBrk="1" hangingPunct="1">
              <a:spcBef>
                <a:spcPts val="0"/>
              </a:spcBef>
            </a:pPr>
            <a:endParaRPr lang="en-US" altLang="en-US" dirty="0">
              <a:latin typeface="Arial" panose="020B0604020202020204" pitchFamily="34" charset="0"/>
              <a:cs typeface="Arial" panose="020B0604020202020204" pitchFamily="34" charset="0"/>
            </a:endParaRPr>
          </a:p>
          <a:p>
            <a:pPr>
              <a:lnSpc>
                <a:spcPct val="80000"/>
              </a:lnSpc>
              <a:spcBef>
                <a:spcPts val="0"/>
              </a:spcBef>
            </a:pPr>
            <a:r>
              <a:rPr lang="en-US" altLang="en-US" dirty="0">
                <a:solidFill>
                  <a:schemeClr val="tx1"/>
                </a:solidFill>
                <a:latin typeface="Arial" panose="020B0604020202020204" pitchFamily="34" charset="0"/>
                <a:cs typeface="Arial" panose="020B0604020202020204" pitchFamily="34" charset="0"/>
              </a:rPr>
              <a:t>The SET is…</a:t>
            </a:r>
          </a:p>
          <a:p>
            <a:pPr marL="170181" indent="-170181">
              <a:lnSpc>
                <a:spcPct val="80000"/>
              </a:lnSpc>
              <a:spcBef>
                <a:spcPts val="0"/>
              </a:spcBef>
              <a:buFont typeface="Arial" panose="020B0604020202020204" pitchFamily="34" charset="0"/>
              <a:buChar char="•"/>
            </a:pPr>
            <a:r>
              <a:rPr lang="en-US" altLang="en-US" dirty="0">
                <a:solidFill>
                  <a:schemeClr val="tx1"/>
                </a:solidFill>
                <a:latin typeface="Arial" panose="020B0604020202020204" pitchFamily="34" charset="0"/>
                <a:cs typeface="Arial" panose="020B0604020202020204" pitchFamily="34" charset="0"/>
              </a:rPr>
              <a:t>lower than the lower bound of BEG or SEG</a:t>
            </a:r>
          </a:p>
          <a:p>
            <a:pPr marL="170181" indent="-170181">
              <a:lnSpc>
                <a:spcPct val="80000"/>
              </a:lnSpc>
              <a:spcBef>
                <a:spcPts val="0"/>
              </a:spcBef>
              <a:buFont typeface="Arial" panose="020B0604020202020204" pitchFamily="34" charset="0"/>
              <a:buChar char="•"/>
            </a:pPr>
            <a:r>
              <a:rPr lang="en-US" altLang="en-US" dirty="0">
                <a:solidFill>
                  <a:schemeClr val="tx1"/>
                </a:solidFill>
                <a:latin typeface="Arial" panose="020B0604020202020204" pitchFamily="34" charset="0"/>
                <a:cs typeface="Arial" panose="020B0604020202020204" pitchFamily="34" charset="0"/>
              </a:rPr>
              <a:t>can be based on lower levels of escapement that consistently sustain themselves</a:t>
            </a:r>
          </a:p>
          <a:p>
            <a:pPr eaLnBrk="1" hangingPunct="1">
              <a:spcBef>
                <a:spcPts val="0"/>
              </a:spcBef>
            </a:pPr>
            <a:endParaRPr lang="en-US" altLang="en-US" dirty="0">
              <a:solidFill>
                <a:schemeClr val="tx1"/>
              </a:solidFill>
              <a:latin typeface="Arial" panose="020B0604020202020204" pitchFamily="34" charset="0"/>
              <a:cs typeface="Arial" panose="020B0604020202020204" pitchFamily="34" charset="0"/>
            </a:endParaRPr>
          </a:p>
          <a:p>
            <a:pPr eaLnBrk="1" hangingPunct="1">
              <a:spcBef>
                <a:spcPts val="0"/>
              </a:spcBef>
            </a:pPr>
            <a:r>
              <a:rPr lang="en-US" altLang="en-US" dirty="0">
                <a:solidFill>
                  <a:schemeClr val="tx1"/>
                </a:solidFill>
                <a:latin typeface="Arial" panose="020B0604020202020204" pitchFamily="34" charset="0"/>
                <a:cs typeface="Arial" panose="020B0604020202020204" pitchFamily="34" charset="0"/>
              </a:rPr>
              <a:t>It is established by the department in consultation with the Board of Fisheries as need for stocks of management or conservation concern.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A542F8A5-6137-48CD-8C50-BDF0A91545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7452" indent="-283635">
              <a:spcBef>
                <a:spcPct val="30000"/>
              </a:spcBef>
              <a:defRPr sz="1200">
                <a:solidFill>
                  <a:schemeClr val="tx1"/>
                </a:solidFill>
                <a:latin typeface="Times New Roman" panose="02020603050405020304" pitchFamily="18" charset="0"/>
              </a:defRPr>
            </a:lvl2pPr>
            <a:lvl3pPr marL="1134542" indent="-226908">
              <a:spcBef>
                <a:spcPct val="30000"/>
              </a:spcBef>
              <a:defRPr sz="1200">
                <a:solidFill>
                  <a:schemeClr val="tx1"/>
                </a:solidFill>
                <a:latin typeface="Times New Roman" panose="02020603050405020304" pitchFamily="18" charset="0"/>
              </a:defRPr>
            </a:lvl3pPr>
            <a:lvl4pPr marL="1588359" indent="-226908">
              <a:spcBef>
                <a:spcPct val="30000"/>
              </a:spcBef>
              <a:defRPr sz="1200">
                <a:solidFill>
                  <a:schemeClr val="tx1"/>
                </a:solidFill>
                <a:latin typeface="Times New Roman" panose="02020603050405020304" pitchFamily="18" charset="0"/>
              </a:defRPr>
            </a:lvl4pPr>
            <a:lvl5pPr marL="2042175" indent="-226908">
              <a:spcBef>
                <a:spcPct val="30000"/>
              </a:spcBef>
              <a:defRPr sz="1200">
                <a:solidFill>
                  <a:schemeClr val="tx1"/>
                </a:solidFill>
                <a:latin typeface="Times New Roman" panose="02020603050405020304" pitchFamily="18" charset="0"/>
              </a:defRPr>
            </a:lvl5pPr>
            <a:lvl6pPr marL="2495992" indent="-226908" eaLnBrk="0" fontAlgn="base" hangingPunct="0">
              <a:spcBef>
                <a:spcPct val="30000"/>
              </a:spcBef>
              <a:spcAft>
                <a:spcPct val="0"/>
              </a:spcAft>
              <a:defRPr sz="1200">
                <a:solidFill>
                  <a:schemeClr val="tx1"/>
                </a:solidFill>
                <a:latin typeface="Times New Roman" panose="02020603050405020304" pitchFamily="18" charset="0"/>
              </a:defRPr>
            </a:lvl6pPr>
            <a:lvl7pPr marL="2949809" indent="-226908" eaLnBrk="0" fontAlgn="base" hangingPunct="0">
              <a:spcBef>
                <a:spcPct val="30000"/>
              </a:spcBef>
              <a:spcAft>
                <a:spcPct val="0"/>
              </a:spcAft>
              <a:defRPr sz="1200">
                <a:solidFill>
                  <a:schemeClr val="tx1"/>
                </a:solidFill>
                <a:latin typeface="Times New Roman" panose="02020603050405020304" pitchFamily="18" charset="0"/>
              </a:defRPr>
            </a:lvl7pPr>
            <a:lvl8pPr marL="3403625" indent="-226908" eaLnBrk="0" fontAlgn="base" hangingPunct="0">
              <a:spcBef>
                <a:spcPct val="30000"/>
              </a:spcBef>
              <a:spcAft>
                <a:spcPct val="0"/>
              </a:spcAft>
              <a:defRPr sz="1200">
                <a:solidFill>
                  <a:schemeClr val="tx1"/>
                </a:solidFill>
                <a:latin typeface="Times New Roman" panose="02020603050405020304" pitchFamily="18" charset="0"/>
              </a:defRPr>
            </a:lvl8pPr>
            <a:lvl9pPr marL="3857442" indent="-22690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FE348DD-C569-4683-8FD0-8BF721619D2A}" type="slidenum">
              <a:rPr lang="en-US" altLang="en-US" smtClean="0"/>
              <a:pPr>
                <a:spcBef>
                  <a:spcPct val="0"/>
                </a:spcBef>
              </a:pPr>
              <a:t>13</a:t>
            </a:fld>
            <a:endParaRPr lang="en-US" altLang="en-US" dirty="0"/>
          </a:p>
        </p:txBody>
      </p:sp>
      <p:sp>
        <p:nvSpPr>
          <p:cNvPr id="27651" name="Rectangle 2">
            <a:extLst>
              <a:ext uri="{FF2B5EF4-FFF2-40B4-BE49-F238E27FC236}">
                <a16:creationId xmlns:a16="http://schemas.microsoft.com/office/drawing/2014/main" id="{27502DCC-A0B1-4854-80DF-9A6B235D5BD9}"/>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85FB99FC-AFF5-49A2-92FF-C2CB72B423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0"/>
              </a:spcBef>
            </a:pPr>
            <a:r>
              <a:rPr lang="en-US" altLang="en-US" dirty="0">
                <a:latin typeface="Arial" panose="020B0604020202020204" pitchFamily="34" charset="0"/>
                <a:cs typeface="Arial" panose="020B0604020202020204" pitchFamily="34" charset="0"/>
              </a:rPr>
              <a:t>Under the SSFP policy several concerns are defined.  </a:t>
            </a:r>
          </a:p>
          <a:p>
            <a:pPr eaLnBrk="1" hangingPunct="1">
              <a:spcBef>
                <a:spcPts val="0"/>
              </a:spcBef>
            </a:pPr>
            <a:endParaRPr lang="en-US" altLang="en-US" dirty="0">
              <a:latin typeface="Arial" panose="020B0604020202020204" pitchFamily="34" charset="0"/>
              <a:cs typeface="Arial" panose="020B0604020202020204" pitchFamily="34" charset="0"/>
            </a:endParaRPr>
          </a:p>
          <a:p>
            <a:pPr eaLnBrk="1" hangingPunct="1">
              <a:spcBef>
                <a:spcPts val="0"/>
              </a:spcBef>
            </a:pPr>
            <a:r>
              <a:rPr lang="en-US" altLang="en-US" dirty="0">
                <a:latin typeface="Arial" panose="020B0604020202020204" pitchFamily="34" charset="0"/>
                <a:cs typeface="Arial" panose="020B0604020202020204" pitchFamily="34" charset="0"/>
              </a:rPr>
              <a:t>A yield concern is least severe.  A yield concern designates a salmon stock that fails to maintain expected yields, despite specific management measures.</a:t>
            </a:r>
          </a:p>
          <a:p>
            <a:pPr eaLnBrk="1" hangingPunct="1">
              <a:spcBef>
                <a:spcPts val="0"/>
              </a:spcBef>
            </a:pPr>
            <a:endParaRPr lang="en-US" altLang="en-US" dirty="0">
              <a:latin typeface="Arial" panose="020B0604020202020204" pitchFamily="34" charset="0"/>
              <a:cs typeface="Arial" panose="020B0604020202020204" pitchFamily="34" charset="0"/>
            </a:endParaRPr>
          </a:p>
          <a:p>
            <a:pPr eaLnBrk="1" hangingPunct="1">
              <a:spcBef>
                <a:spcPts val="0"/>
              </a:spcBef>
            </a:pPr>
            <a:r>
              <a:rPr lang="en-US" altLang="en-US" dirty="0">
                <a:latin typeface="Arial" panose="020B0604020202020204" pitchFamily="34" charset="0"/>
                <a:cs typeface="Arial" panose="020B0604020202020204" pitchFamily="34" charset="0"/>
              </a:rPr>
              <a:t>The Management Concern is the next most severe.  A management concern designates a salmon stock that, despite use of specific management measures, chronically fails to meet escapement goals.</a:t>
            </a:r>
          </a:p>
          <a:p>
            <a:pPr eaLnBrk="1" hangingPunct="1">
              <a:spcBef>
                <a:spcPts val="0"/>
              </a:spcBef>
            </a:pPr>
            <a:endParaRPr lang="en-US" altLang="en-US" dirty="0">
              <a:latin typeface="Arial" panose="020B0604020202020204" pitchFamily="34" charset="0"/>
              <a:cs typeface="Arial" panose="020B0604020202020204" pitchFamily="34" charset="0"/>
            </a:endParaRPr>
          </a:p>
          <a:p>
            <a:pPr>
              <a:spcBef>
                <a:spcPts val="0"/>
              </a:spcBef>
            </a:pPr>
            <a:r>
              <a:rPr lang="en-US" altLang="en-US" dirty="0">
                <a:latin typeface="Arial" panose="020B0604020202020204" pitchFamily="34" charset="0"/>
                <a:cs typeface="Arial" panose="020B0604020202020204" pitchFamily="34" charset="0"/>
              </a:rPr>
              <a:t>The conservation Concern is the most severe, where there is a chronic failure to keep escapements above a theoretical, unsustainable level.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7475" indent="0">
              <a:spcBef>
                <a:spcPct val="0"/>
              </a:spcBef>
              <a:spcAft>
                <a:spcPts val="1200"/>
              </a:spcAft>
              <a:buNone/>
            </a:pPr>
            <a:r>
              <a:rPr lang="en-US" altLang="en-US" sz="1400" b="1" dirty="0">
                <a:cs typeface="Times New Roman" panose="02020603050405020304" pitchFamily="18" charset="0"/>
              </a:rPr>
              <a:t>Other Details:</a:t>
            </a:r>
          </a:p>
          <a:p>
            <a:pPr marL="117475" indent="0">
              <a:spcBef>
                <a:spcPct val="0"/>
              </a:spcBef>
              <a:spcAft>
                <a:spcPts val="1200"/>
              </a:spcAft>
              <a:buNone/>
            </a:pPr>
            <a:r>
              <a:rPr lang="en-US" altLang="en-US" sz="1200" b="1" dirty="0">
                <a:cs typeface="Times New Roman" panose="02020603050405020304" pitchFamily="18" charset="0"/>
              </a:rPr>
              <a:t>	Please keep a list of slides you find difficult/unclear’  we’ll ask for them at the end</a:t>
            </a:r>
          </a:p>
          <a:p>
            <a:pPr marL="117475" indent="0">
              <a:spcBef>
                <a:spcPct val="0"/>
              </a:spcBef>
              <a:spcAft>
                <a:spcPts val="1200"/>
              </a:spcAft>
              <a:buNone/>
            </a:pPr>
            <a:r>
              <a:rPr lang="en-US" altLang="en-US" sz="1200" b="1" dirty="0">
                <a:cs typeface="Times New Roman" panose="02020603050405020304" pitchFamily="18" charset="0"/>
              </a:rPr>
              <a:t>	Cell phones off please</a:t>
            </a:r>
          </a:p>
          <a:p>
            <a:pPr marL="117475" indent="0">
              <a:spcBef>
                <a:spcPct val="0"/>
              </a:spcBef>
              <a:spcAft>
                <a:spcPts val="1200"/>
              </a:spcAft>
              <a:buNone/>
            </a:pPr>
            <a:r>
              <a:rPr lang="en-US" altLang="en-US" sz="1200" b="1" dirty="0">
                <a:cs typeface="Times New Roman" panose="02020603050405020304" pitchFamily="18" charset="0"/>
              </a:rPr>
              <a:t>	Ask Questions!</a:t>
            </a:r>
            <a:endParaRPr lang="en-US" dirty="0"/>
          </a:p>
        </p:txBody>
      </p:sp>
      <p:sp>
        <p:nvSpPr>
          <p:cNvPr id="4" name="Slide Number Placeholder 3"/>
          <p:cNvSpPr>
            <a:spLocks noGrp="1"/>
          </p:cNvSpPr>
          <p:nvPr>
            <p:ph type="sldNum" sz="quarter" idx="5"/>
          </p:nvPr>
        </p:nvSpPr>
        <p:spPr/>
        <p:txBody>
          <a:bodyPr/>
          <a:lstStyle/>
          <a:p>
            <a:fld id="{56DD5AF2-FF00-4031-9120-1079913B1BDE}" type="slidenum">
              <a:rPr lang="en-US" smtClean="0"/>
              <a:t>2</a:t>
            </a:fld>
            <a:endParaRPr lang="en-US"/>
          </a:p>
        </p:txBody>
      </p:sp>
    </p:spTree>
    <p:extLst>
      <p:ext uri="{BB962C8B-B14F-4D97-AF65-F5344CB8AC3E}">
        <p14:creationId xmlns:p14="http://schemas.microsoft.com/office/powerpoint/2010/main" val="572977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39D1E3F7-F057-46B4-82E9-63331B1725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7452" indent="-283635">
              <a:spcBef>
                <a:spcPct val="30000"/>
              </a:spcBef>
              <a:defRPr sz="1200">
                <a:solidFill>
                  <a:schemeClr val="tx1"/>
                </a:solidFill>
                <a:latin typeface="Times New Roman" panose="02020603050405020304" pitchFamily="18" charset="0"/>
              </a:defRPr>
            </a:lvl2pPr>
            <a:lvl3pPr marL="1134542" indent="-226908">
              <a:spcBef>
                <a:spcPct val="30000"/>
              </a:spcBef>
              <a:defRPr sz="1200">
                <a:solidFill>
                  <a:schemeClr val="tx1"/>
                </a:solidFill>
                <a:latin typeface="Times New Roman" panose="02020603050405020304" pitchFamily="18" charset="0"/>
              </a:defRPr>
            </a:lvl3pPr>
            <a:lvl4pPr marL="1588359" indent="-226908">
              <a:spcBef>
                <a:spcPct val="30000"/>
              </a:spcBef>
              <a:defRPr sz="1200">
                <a:solidFill>
                  <a:schemeClr val="tx1"/>
                </a:solidFill>
                <a:latin typeface="Times New Roman" panose="02020603050405020304" pitchFamily="18" charset="0"/>
              </a:defRPr>
            </a:lvl4pPr>
            <a:lvl5pPr marL="2042175" indent="-226908">
              <a:spcBef>
                <a:spcPct val="30000"/>
              </a:spcBef>
              <a:defRPr sz="1200">
                <a:solidFill>
                  <a:schemeClr val="tx1"/>
                </a:solidFill>
                <a:latin typeface="Times New Roman" panose="02020603050405020304" pitchFamily="18" charset="0"/>
              </a:defRPr>
            </a:lvl5pPr>
            <a:lvl6pPr marL="2495992" indent="-226908" eaLnBrk="0" fontAlgn="base" hangingPunct="0">
              <a:spcBef>
                <a:spcPct val="30000"/>
              </a:spcBef>
              <a:spcAft>
                <a:spcPct val="0"/>
              </a:spcAft>
              <a:defRPr sz="1200">
                <a:solidFill>
                  <a:schemeClr val="tx1"/>
                </a:solidFill>
                <a:latin typeface="Times New Roman" panose="02020603050405020304" pitchFamily="18" charset="0"/>
              </a:defRPr>
            </a:lvl6pPr>
            <a:lvl7pPr marL="2949809" indent="-226908" eaLnBrk="0" fontAlgn="base" hangingPunct="0">
              <a:spcBef>
                <a:spcPct val="30000"/>
              </a:spcBef>
              <a:spcAft>
                <a:spcPct val="0"/>
              </a:spcAft>
              <a:defRPr sz="1200">
                <a:solidFill>
                  <a:schemeClr val="tx1"/>
                </a:solidFill>
                <a:latin typeface="Times New Roman" panose="02020603050405020304" pitchFamily="18" charset="0"/>
              </a:defRPr>
            </a:lvl7pPr>
            <a:lvl8pPr marL="3403625" indent="-226908" eaLnBrk="0" fontAlgn="base" hangingPunct="0">
              <a:spcBef>
                <a:spcPct val="30000"/>
              </a:spcBef>
              <a:spcAft>
                <a:spcPct val="0"/>
              </a:spcAft>
              <a:defRPr sz="1200">
                <a:solidFill>
                  <a:schemeClr val="tx1"/>
                </a:solidFill>
                <a:latin typeface="Times New Roman" panose="02020603050405020304" pitchFamily="18" charset="0"/>
              </a:defRPr>
            </a:lvl8pPr>
            <a:lvl9pPr marL="3857442" indent="-22690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A5C4E16-9BD5-4655-926E-32AF2647BF12}" type="slidenum">
              <a:rPr lang="en-US" altLang="en-US" smtClean="0"/>
              <a:pPr>
                <a:spcBef>
                  <a:spcPct val="0"/>
                </a:spcBef>
              </a:pPr>
              <a:t>3</a:t>
            </a:fld>
            <a:endParaRPr lang="en-US" altLang="en-US" dirty="0"/>
          </a:p>
        </p:txBody>
      </p:sp>
      <p:sp>
        <p:nvSpPr>
          <p:cNvPr id="7171" name="Rectangle 2">
            <a:extLst>
              <a:ext uri="{FF2B5EF4-FFF2-40B4-BE49-F238E27FC236}">
                <a16:creationId xmlns:a16="http://schemas.microsoft.com/office/drawing/2014/main" id="{014ED88D-E12F-448B-B5AF-F9B64560AD0D}"/>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24334BCC-0F65-41E1-868A-505A55E700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0"/>
              </a:spcBef>
            </a:pPr>
            <a:r>
              <a:rPr lang="en-US" altLang="en-US" dirty="0">
                <a:latin typeface="Arial" panose="020B0604020202020204" pitchFamily="34" charset="0"/>
                <a:cs typeface="Arial" panose="020B0604020202020204" pitchFamily="34" charset="0"/>
              </a:rPr>
              <a:t>Here is a list of the sections in the handbooks…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3D1F7879-17EF-40EB-9060-0DB395AB96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7452" indent="-283635">
              <a:spcBef>
                <a:spcPct val="30000"/>
              </a:spcBef>
              <a:defRPr sz="1200">
                <a:solidFill>
                  <a:schemeClr val="tx1"/>
                </a:solidFill>
                <a:latin typeface="Times New Roman" panose="02020603050405020304" pitchFamily="18" charset="0"/>
              </a:defRPr>
            </a:lvl2pPr>
            <a:lvl3pPr marL="1134542" indent="-226908">
              <a:spcBef>
                <a:spcPct val="30000"/>
              </a:spcBef>
              <a:defRPr sz="1200">
                <a:solidFill>
                  <a:schemeClr val="tx1"/>
                </a:solidFill>
                <a:latin typeface="Times New Roman" panose="02020603050405020304" pitchFamily="18" charset="0"/>
              </a:defRPr>
            </a:lvl3pPr>
            <a:lvl4pPr marL="1588359" indent="-226908">
              <a:spcBef>
                <a:spcPct val="30000"/>
              </a:spcBef>
              <a:defRPr sz="1200">
                <a:solidFill>
                  <a:schemeClr val="tx1"/>
                </a:solidFill>
                <a:latin typeface="Times New Roman" panose="02020603050405020304" pitchFamily="18" charset="0"/>
              </a:defRPr>
            </a:lvl4pPr>
            <a:lvl5pPr marL="2042175" indent="-226908">
              <a:spcBef>
                <a:spcPct val="30000"/>
              </a:spcBef>
              <a:defRPr sz="1200">
                <a:solidFill>
                  <a:schemeClr val="tx1"/>
                </a:solidFill>
                <a:latin typeface="Times New Roman" panose="02020603050405020304" pitchFamily="18" charset="0"/>
              </a:defRPr>
            </a:lvl5pPr>
            <a:lvl6pPr marL="2495992" indent="-226908" eaLnBrk="0" fontAlgn="base" hangingPunct="0">
              <a:spcBef>
                <a:spcPct val="30000"/>
              </a:spcBef>
              <a:spcAft>
                <a:spcPct val="0"/>
              </a:spcAft>
              <a:defRPr sz="1200">
                <a:solidFill>
                  <a:schemeClr val="tx1"/>
                </a:solidFill>
                <a:latin typeface="Times New Roman" panose="02020603050405020304" pitchFamily="18" charset="0"/>
              </a:defRPr>
            </a:lvl6pPr>
            <a:lvl7pPr marL="2949809" indent="-226908" eaLnBrk="0" fontAlgn="base" hangingPunct="0">
              <a:spcBef>
                <a:spcPct val="30000"/>
              </a:spcBef>
              <a:spcAft>
                <a:spcPct val="0"/>
              </a:spcAft>
              <a:defRPr sz="1200">
                <a:solidFill>
                  <a:schemeClr val="tx1"/>
                </a:solidFill>
                <a:latin typeface="Times New Roman" panose="02020603050405020304" pitchFamily="18" charset="0"/>
              </a:defRPr>
            </a:lvl7pPr>
            <a:lvl8pPr marL="3403625" indent="-226908" eaLnBrk="0" fontAlgn="base" hangingPunct="0">
              <a:spcBef>
                <a:spcPct val="30000"/>
              </a:spcBef>
              <a:spcAft>
                <a:spcPct val="0"/>
              </a:spcAft>
              <a:defRPr sz="1200">
                <a:solidFill>
                  <a:schemeClr val="tx1"/>
                </a:solidFill>
                <a:latin typeface="Times New Roman" panose="02020603050405020304" pitchFamily="18" charset="0"/>
              </a:defRPr>
            </a:lvl8pPr>
            <a:lvl9pPr marL="3857442" indent="-22690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BC9A67B-8A34-4CC0-93EB-7E6C6AD1A1F4}" type="slidenum">
              <a:rPr lang="en-US" altLang="en-US" smtClean="0"/>
              <a:pPr>
                <a:spcBef>
                  <a:spcPct val="0"/>
                </a:spcBef>
              </a:pPr>
              <a:t>4</a:t>
            </a:fld>
            <a:endParaRPr lang="en-US" altLang="en-US" dirty="0"/>
          </a:p>
        </p:txBody>
      </p:sp>
      <p:sp>
        <p:nvSpPr>
          <p:cNvPr id="9219" name="Rectangle 2">
            <a:extLst>
              <a:ext uri="{FF2B5EF4-FFF2-40B4-BE49-F238E27FC236}">
                <a16:creationId xmlns:a16="http://schemas.microsoft.com/office/drawing/2014/main" id="{C61D5F9D-2FFD-4D89-92AE-7E3A225303D2}"/>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64B05DAB-40BD-4043-A8C6-DEDDD1EED5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0"/>
              </a:spcBef>
            </a:pPr>
            <a:r>
              <a:rPr lang="en-US" altLang="en-US" dirty="0">
                <a:latin typeface="Arial" panose="020B0604020202020204" pitchFamily="34" charset="0"/>
                <a:cs typeface="Arial" panose="020B0604020202020204" pitchFamily="34" charset="0"/>
              </a:rPr>
              <a:t>These are the topics that we will cover in this first lecture of the workshop…</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01C6E97A-AC97-4048-A8C1-44F12FBE5D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7452" indent="-283635">
              <a:spcBef>
                <a:spcPct val="30000"/>
              </a:spcBef>
              <a:defRPr sz="1200">
                <a:solidFill>
                  <a:schemeClr val="tx1"/>
                </a:solidFill>
                <a:latin typeface="Times New Roman" panose="02020603050405020304" pitchFamily="18" charset="0"/>
              </a:defRPr>
            </a:lvl2pPr>
            <a:lvl3pPr marL="1134542" indent="-226908">
              <a:spcBef>
                <a:spcPct val="30000"/>
              </a:spcBef>
              <a:defRPr sz="1200">
                <a:solidFill>
                  <a:schemeClr val="tx1"/>
                </a:solidFill>
                <a:latin typeface="Times New Roman" panose="02020603050405020304" pitchFamily="18" charset="0"/>
              </a:defRPr>
            </a:lvl3pPr>
            <a:lvl4pPr marL="1588359" indent="-226908">
              <a:spcBef>
                <a:spcPct val="30000"/>
              </a:spcBef>
              <a:defRPr sz="1200">
                <a:solidFill>
                  <a:schemeClr val="tx1"/>
                </a:solidFill>
                <a:latin typeface="Times New Roman" panose="02020603050405020304" pitchFamily="18" charset="0"/>
              </a:defRPr>
            </a:lvl4pPr>
            <a:lvl5pPr marL="2042175" indent="-226908">
              <a:spcBef>
                <a:spcPct val="30000"/>
              </a:spcBef>
              <a:defRPr sz="1200">
                <a:solidFill>
                  <a:schemeClr val="tx1"/>
                </a:solidFill>
                <a:latin typeface="Times New Roman" panose="02020603050405020304" pitchFamily="18" charset="0"/>
              </a:defRPr>
            </a:lvl5pPr>
            <a:lvl6pPr marL="2495992" indent="-226908" eaLnBrk="0" fontAlgn="base" hangingPunct="0">
              <a:spcBef>
                <a:spcPct val="30000"/>
              </a:spcBef>
              <a:spcAft>
                <a:spcPct val="0"/>
              </a:spcAft>
              <a:defRPr sz="1200">
                <a:solidFill>
                  <a:schemeClr val="tx1"/>
                </a:solidFill>
                <a:latin typeface="Times New Roman" panose="02020603050405020304" pitchFamily="18" charset="0"/>
              </a:defRPr>
            </a:lvl6pPr>
            <a:lvl7pPr marL="2949809" indent="-226908" eaLnBrk="0" fontAlgn="base" hangingPunct="0">
              <a:spcBef>
                <a:spcPct val="30000"/>
              </a:spcBef>
              <a:spcAft>
                <a:spcPct val="0"/>
              </a:spcAft>
              <a:defRPr sz="1200">
                <a:solidFill>
                  <a:schemeClr val="tx1"/>
                </a:solidFill>
                <a:latin typeface="Times New Roman" panose="02020603050405020304" pitchFamily="18" charset="0"/>
              </a:defRPr>
            </a:lvl7pPr>
            <a:lvl8pPr marL="3403625" indent="-226908" eaLnBrk="0" fontAlgn="base" hangingPunct="0">
              <a:spcBef>
                <a:spcPct val="30000"/>
              </a:spcBef>
              <a:spcAft>
                <a:spcPct val="0"/>
              </a:spcAft>
              <a:defRPr sz="1200">
                <a:solidFill>
                  <a:schemeClr val="tx1"/>
                </a:solidFill>
                <a:latin typeface="Times New Roman" panose="02020603050405020304" pitchFamily="18" charset="0"/>
              </a:defRPr>
            </a:lvl8pPr>
            <a:lvl9pPr marL="3857442" indent="-22690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8F81A79-7AF2-437E-810D-B50F770F6B4B}" type="slidenum">
              <a:rPr lang="en-US" altLang="en-US" smtClean="0"/>
              <a:pPr>
                <a:spcBef>
                  <a:spcPct val="0"/>
                </a:spcBef>
              </a:pPr>
              <a:t>5</a:t>
            </a:fld>
            <a:endParaRPr lang="en-US" altLang="en-US" dirty="0"/>
          </a:p>
        </p:txBody>
      </p:sp>
      <p:sp>
        <p:nvSpPr>
          <p:cNvPr id="11267" name="Rectangle 2">
            <a:extLst>
              <a:ext uri="{FF2B5EF4-FFF2-40B4-BE49-F238E27FC236}">
                <a16:creationId xmlns:a16="http://schemas.microsoft.com/office/drawing/2014/main" id="{E18A63D7-8A23-4130-AB0D-5228D57C9F4B}"/>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9326CDAD-14E0-4DCF-B267-03F1ADDF4B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0"/>
              </a:spcBef>
            </a:pPr>
            <a:r>
              <a:rPr lang="en-US" altLang="en-US" dirty="0">
                <a:latin typeface="Arial" panose="020B0604020202020204" pitchFamily="34" charset="0"/>
                <a:cs typeface="Arial" panose="020B0604020202020204" pitchFamily="34" charset="0"/>
              </a:rPr>
              <a:t>The definition of an escapement goal analysis for a salmon stock is…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717B28E0-C048-48B9-BB94-A33D5022BB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7452" indent="-283635">
              <a:spcBef>
                <a:spcPct val="30000"/>
              </a:spcBef>
              <a:defRPr sz="1200">
                <a:solidFill>
                  <a:schemeClr val="tx1"/>
                </a:solidFill>
                <a:latin typeface="Times New Roman" panose="02020603050405020304" pitchFamily="18" charset="0"/>
              </a:defRPr>
            </a:lvl2pPr>
            <a:lvl3pPr marL="1134542" indent="-226908">
              <a:spcBef>
                <a:spcPct val="30000"/>
              </a:spcBef>
              <a:defRPr sz="1200">
                <a:solidFill>
                  <a:schemeClr val="tx1"/>
                </a:solidFill>
                <a:latin typeface="Times New Roman" panose="02020603050405020304" pitchFamily="18" charset="0"/>
              </a:defRPr>
            </a:lvl3pPr>
            <a:lvl4pPr marL="1588359" indent="-226908">
              <a:spcBef>
                <a:spcPct val="30000"/>
              </a:spcBef>
              <a:defRPr sz="1200">
                <a:solidFill>
                  <a:schemeClr val="tx1"/>
                </a:solidFill>
                <a:latin typeface="Times New Roman" panose="02020603050405020304" pitchFamily="18" charset="0"/>
              </a:defRPr>
            </a:lvl4pPr>
            <a:lvl5pPr marL="2042175" indent="-226908">
              <a:spcBef>
                <a:spcPct val="30000"/>
              </a:spcBef>
              <a:defRPr sz="1200">
                <a:solidFill>
                  <a:schemeClr val="tx1"/>
                </a:solidFill>
                <a:latin typeface="Times New Roman" panose="02020603050405020304" pitchFamily="18" charset="0"/>
              </a:defRPr>
            </a:lvl5pPr>
            <a:lvl6pPr marL="2495992" indent="-226908" eaLnBrk="0" fontAlgn="base" hangingPunct="0">
              <a:spcBef>
                <a:spcPct val="30000"/>
              </a:spcBef>
              <a:spcAft>
                <a:spcPct val="0"/>
              </a:spcAft>
              <a:defRPr sz="1200">
                <a:solidFill>
                  <a:schemeClr val="tx1"/>
                </a:solidFill>
                <a:latin typeface="Times New Roman" panose="02020603050405020304" pitchFamily="18" charset="0"/>
              </a:defRPr>
            </a:lvl6pPr>
            <a:lvl7pPr marL="2949809" indent="-226908" eaLnBrk="0" fontAlgn="base" hangingPunct="0">
              <a:spcBef>
                <a:spcPct val="30000"/>
              </a:spcBef>
              <a:spcAft>
                <a:spcPct val="0"/>
              </a:spcAft>
              <a:defRPr sz="1200">
                <a:solidFill>
                  <a:schemeClr val="tx1"/>
                </a:solidFill>
                <a:latin typeface="Times New Roman" panose="02020603050405020304" pitchFamily="18" charset="0"/>
              </a:defRPr>
            </a:lvl7pPr>
            <a:lvl8pPr marL="3403625" indent="-226908" eaLnBrk="0" fontAlgn="base" hangingPunct="0">
              <a:spcBef>
                <a:spcPct val="30000"/>
              </a:spcBef>
              <a:spcAft>
                <a:spcPct val="0"/>
              </a:spcAft>
              <a:defRPr sz="1200">
                <a:solidFill>
                  <a:schemeClr val="tx1"/>
                </a:solidFill>
                <a:latin typeface="Times New Roman" panose="02020603050405020304" pitchFamily="18" charset="0"/>
              </a:defRPr>
            </a:lvl8pPr>
            <a:lvl9pPr marL="3857442" indent="-22690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364622A-E677-41B9-A4BD-7AA4848B352B}" type="slidenum">
              <a:rPr lang="en-US" altLang="en-US" smtClean="0"/>
              <a:pPr>
                <a:spcBef>
                  <a:spcPct val="0"/>
                </a:spcBef>
              </a:pPr>
              <a:t>6</a:t>
            </a:fld>
            <a:endParaRPr lang="en-US" altLang="en-US" dirty="0"/>
          </a:p>
        </p:txBody>
      </p:sp>
      <p:sp>
        <p:nvSpPr>
          <p:cNvPr id="13315" name="Rectangle 2">
            <a:extLst>
              <a:ext uri="{FF2B5EF4-FFF2-40B4-BE49-F238E27FC236}">
                <a16:creationId xmlns:a16="http://schemas.microsoft.com/office/drawing/2014/main" id="{37875FAA-7A8C-4C71-9171-1674CDB6F3E6}"/>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90DE956F-0DCE-4BCE-81C4-57CD6B26F7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0"/>
              </a:spcBef>
            </a:pPr>
            <a:r>
              <a:rPr lang="en-US" altLang="en-US" dirty="0">
                <a:latin typeface="Arial" panose="020B0604020202020204" pitchFamily="34" charset="0"/>
                <a:cs typeface="Arial" panose="020B0604020202020204" pitchFamily="34" charset="0"/>
              </a:rPr>
              <a:t>The cornerstone of escapement goals in Alaska is found in the Constitution and State Statute. </a:t>
            </a:r>
          </a:p>
          <a:p>
            <a:pPr eaLnBrk="1" hangingPunct="1">
              <a:spcBef>
                <a:spcPts val="0"/>
              </a:spcBef>
            </a:pPr>
            <a:endParaRPr lang="en-US" altLang="en-US" dirty="0">
              <a:latin typeface="Arial" panose="020B0604020202020204" pitchFamily="34" charset="0"/>
              <a:cs typeface="Arial" panose="020B0604020202020204" pitchFamily="34" charset="0"/>
            </a:endParaRPr>
          </a:p>
          <a:p>
            <a:pPr eaLnBrk="1" hangingPunct="1">
              <a:spcBef>
                <a:spcPts val="0"/>
              </a:spcBef>
            </a:pPr>
            <a:r>
              <a:rPr lang="en-US" altLang="en-US" dirty="0">
                <a:latin typeface="Arial" panose="020B0604020202020204" pitchFamily="34" charset="0"/>
                <a:cs typeface="Arial" panose="020B0604020202020204" pitchFamily="34" charset="0"/>
              </a:rPr>
              <a:t>Article 8, section 4 of the Alaska Constitution provides that replenishable resources of the State will be managed, developed and maintained on the sustained yield principle, subject to some preferences. </a:t>
            </a:r>
          </a:p>
          <a:p>
            <a:pPr eaLnBrk="1" hangingPunct="1">
              <a:spcBef>
                <a:spcPts val="0"/>
              </a:spcBef>
            </a:pPr>
            <a:endParaRPr lang="en-US" altLang="en-US" dirty="0">
              <a:latin typeface="Arial" panose="020B0604020202020204" pitchFamily="34" charset="0"/>
              <a:cs typeface="Arial" panose="020B0604020202020204" pitchFamily="34" charset="0"/>
            </a:endParaRPr>
          </a:p>
          <a:p>
            <a:pPr eaLnBrk="1" hangingPunct="1">
              <a:spcBef>
                <a:spcPts val="0"/>
              </a:spcBef>
            </a:pPr>
            <a:r>
              <a:rPr lang="en-US" altLang="en-US" dirty="0">
                <a:latin typeface="Arial" panose="020B0604020202020204" pitchFamily="34" charset="0"/>
                <a:cs typeface="Arial" panose="020B0604020202020204" pitchFamily="34" charset="0"/>
              </a:rPr>
              <a:t>By Statute, the ADF&amp;G Commissioner manages, protects, maintains, improves and extends resources in the interest of the economy and general well-being of the state. </a:t>
            </a:r>
          </a:p>
          <a:p>
            <a:pPr eaLnBrk="1" hangingPunct="1"/>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4926E70E-B385-4AB6-A9ED-0FAD840884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7452" indent="-283635">
              <a:spcBef>
                <a:spcPct val="30000"/>
              </a:spcBef>
              <a:defRPr sz="1200">
                <a:solidFill>
                  <a:schemeClr val="tx1"/>
                </a:solidFill>
                <a:latin typeface="Times New Roman" panose="02020603050405020304" pitchFamily="18" charset="0"/>
              </a:defRPr>
            </a:lvl2pPr>
            <a:lvl3pPr marL="1134542" indent="-226908">
              <a:spcBef>
                <a:spcPct val="30000"/>
              </a:spcBef>
              <a:defRPr sz="1200">
                <a:solidFill>
                  <a:schemeClr val="tx1"/>
                </a:solidFill>
                <a:latin typeface="Times New Roman" panose="02020603050405020304" pitchFamily="18" charset="0"/>
              </a:defRPr>
            </a:lvl3pPr>
            <a:lvl4pPr marL="1588359" indent="-226908">
              <a:spcBef>
                <a:spcPct val="30000"/>
              </a:spcBef>
              <a:defRPr sz="1200">
                <a:solidFill>
                  <a:schemeClr val="tx1"/>
                </a:solidFill>
                <a:latin typeface="Times New Roman" panose="02020603050405020304" pitchFamily="18" charset="0"/>
              </a:defRPr>
            </a:lvl4pPr>
            <a:lvl5pPr marL="2042175" indent="-226908">
              <a:spcBef>
                <a:spcPct val="30000"/>
              </a:spcBef>
              <a:defRPr sz="1200">
                <a:solidFill>
                  <a:schemeClr val="tx1"/>
                </a:solidFill>
                <a:latin typeface="Times New Roman" panose="02020603050405020304" pitchFamily="18" charset="0"/>
              </a:defRPr>
            </a:lvl5pPr>
            <a:lvl6pPr marL="2495992" indent="-226908" eaLnBrk="0" fontAlgn="base" hangingPunct="0">
              <a:spcBef>
                <a:spcPct val="30000"/>
              </a:spcBef>
              <a:spcAft>
                <a:spcPct val="0"/>
              </a:spcAft>
              <a:defRPr sz="1200">
                <a:solidFill>
                  <a:schemeClr val="tx1"/>
                </a:solidFill>
                <a:latin typeface="Times New Roman" panose="02020603050405020304" pitchFamily="18" charset="0"/>
              </a:defRPr>
            </a:lvl6pPr>
            <a:lvl7pPr marL="2949809" indent="-226908" eaLnBrk="0" fontAlgn="base" hangingPunct="0">
              <a:spcBef>
                <a:spcPct val="30000"/>
              </a:spcBef>
              <a:spcAft>
                <a:spcPct val="0"/>
              </a:spcAft>
              <a:defRPr sz="1200">
                <a:solidFill>
                  <a:schemeClr val="tx1"/>
                </a:solidFill>
                <a:latin typeface="Times New Roman" panose="02020603050405020304" pitchFamily="18" charset="0"/>
              </a:defRPr>
            </a:lvl7pPr>
            <a:lvl8pPr marL="3403625" indent="-226908" eaLnBrk="0" fontAlgn="base" hangingPunct="0">
              <a:spcBef>
                <a:spcPct val="30000"/>
              </a:spcBef>
              <a:spcAft>
                <a:spcPct val="0"/>
              </a:spcAft>
              <a:defRPr sz="1200">
                <a:solidFill>
                  <a:schemeClr val="tx1"/>
                </a:solidFill>
                <a:latin typeface="Times New Roman" panose="02020603050405020304" pitchFamily="18" charset="0"/>
              </a:defRPr>
            </a:lvl8pPr>
            <a:lvl9pPr marL="3857442" indent="-22690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6F2A1F5-77AB-4259-B5EE-A01A38A675E6}" type="slidenum">
              <a:rPr lang="en-US" altLang="en-US" smtClean="0"/>
              <a:pPr>
                <a:spcBef>
                  <a:spcPct val="0"/>
                </a:spcBef>
              </a:pPr>
              <a:t>7</a:t>
            </a:fld>
            <a:endParaRPr lang="en-US" altLang="en-US" dirty="0"/>
          </a:p>
        </p:txBody>
      </p:sp>
      <p:sp>
        <p:nvSpPr>
          <p:cNvPr id="15363" name="Rectangle 2">
            <a:extLst>
              <a:ext uri="{FF2B5EF4-FFF2-40B4-BE49-F238E27FC236}">
                <a16:creationId xmlns:a16="http://schemas.microsoft.com/office/drawing/2014/main" id="{25565131-1B1E-40C0-B6C7-A21265877FB9}"/>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B3812895-B113-47A6-90F5-14D1E07A65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0"/>
              </a:spcBef>
            </a:pPr>
            <a:r>
              <a:rPr lang="en-US" altLang="en-US" dirty="0">
                <a:latin typeface="Arial" panose="020B0604020202020204" pitchFamily="34" charset="0"/>
                <a:cs typeface="Arial" panose="020B0604020202020204" pitchFamily="34" charset="0"/>
              </a:rPr>
              <a:t>Several policies underpin the escapement goal process, including:</a:t>
            </a:r>
          </a:p>
          <a:p>
            <a:pPr>
              <a:spcBef>
                <a:spcPts val="0"/>
              </a:spcBef>
            </a:pPr>
            <a:r>
              <a:rPr lang="en-US" altLang="en-US" dirty="0">
                <a:latin typeface="Arial" panose="020B0604020202020204" pitchFamily="34" charset="0"/>
                <a:cs typeface="Arial" panose="020B0604020202020204" pitchFamily="34" charset="0"/>
              </a:rPr>
              <a:t>the </a:t>
            </a:r>
            <a:r>
              <a:rPr lang="en-US" altLang="en-US" dirty="0">
                <a:solidFill>
                  <a:schemeClr val="tx2"/>
                </a:solidFill>
                <a:latin typeface="Arial" panose="020B0604020202020204" pitchFamily="34" charset="0"/>
                <a:cs typeface="Arial" panose="020B0604020202020204" pitchFamily="34" charset="0"/>
              </a:rPr>
              <a:t>policy for management of mixed stock salmon fisheries, the policy for the management of sustainable salmon fisheries, and the policy for statewide salmon escapement goals. </a:t>
            </a:r>
          </a:p>
          <a:p>
            <a:pPr>
              <a:spcBef>
                <a:spcPts val="0"/>
              </a:spcBef>
            </a:pPr>
            <a:endParaRPr lang="en-US" altLang="en-US" dirty="0">
              <a:solidFill>
                <a:schemeClr val="tx2"/>
              </a:solidFill>
              <a:latin typeface="Arial" panose="020B0604020202020204" pitchFamily="34" charset="0"/>
              <a:cs typeface="Arial" panose="020B0604020202020204" pitchFamily="34" charset="0"/>
            </a:endParaRPr>
          </a:p>
          <a:p>
            <a:pPr>
              <a:spcBef>
                <a:spcPts val="0"/>
              </a:spcBef>
            </a:pPr>
            <a:r>
              <a:rPr lang="en-US" altLang="en-US" dirty="0">
                <a:solidFill>
                  <a:schemeClr val="tx2"/>
                </a:solidFill>
                <a:latin typeface="Arial" panose="020B0604020202020204" pitchFamily="34" charset="0"/>
                <a:cs typeface="Arial" panose="020B0604020202020204" pitchFamily="34" charset="0"/>
              </a:rPr>
              <a:t>Each provides general and specific direction to the escapement goal process. </a:t>
            </a:r>
          </a:p>
          <a:p>
            <a:pPr>
              <a:spcBef>
                <a:spcPts val="0"/>
              </a:spcBef>
            </a:pPr>
            <a:endParaRPr lang="en-US" altLang="en-US" dirty="0">
              <a:solidFill>
                <a:schemeClr val="tx2"/>
              </a:solidFill>
              <a:latin typeface="Arial" panose="020B0604020202020204" pitchFamily="34" charset="0"/>
              <a:cs typeface="Arial" panose="020B0604020202020204" pitchFamily="34" charset="0"/>
            </a:endParaRPr>
          </a:p>
          <a:p>
            <a:pPr>
              <a:spcBef>
                <a:spcPts val="0"/>
              </a:spcBef>
            </a:pPr>
            <a:r>
              <a:rPr lang="en-US" altLang="en-US" dirty="0">
                <a:solidFill>
                  <a:schemeClr val="tx2"/>
                </a:solidFill>
                <a:latin typeface="Arial" panose="020B0604020202020204" pitchFamily="34" charset="0"/>
                <a:cs typeface="Arial" panose="020B0604020202020204" pitchFamily="34" charset="0"/>
              </a:rPr>
              <a:t>Specific management plans ultimately guide application of fishery management strategies. </a:t>
            </a:r>
          </a:p>
          <a:p>
            <a:pPr eaLnBrk="1" hangingPunct="1"/>
            <a:endParaRPr lang="en-US" altLang="en-US" dirty="0">
              <a:latin typeface="Arial" panose="020B0604020202020204" pitchFamily="34" charset="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6468EE11-97CE-4C6F-B486-335AE0D7B24D}"/>
              </a:ext>
            </a:extLst>
          </p:cNvPr>
          <p:cNvSpPr txBox="1">
            <a:spLocks noGrp="1" noChangeArrowheads="1"/>
          </p:cNvSpPr>
          <p:nvPr/>
        </p:nvSpPr>
        <p:spPr bwMode="auto">
          <a:xfrm>
            <a:off x="3937747" y="8773957"/>
            <a:ext cx="3012329" cy="462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63" tIns="45382" rIns="90763" bIns="45382"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6CC5A974-2CE4-4128-BBA2-C9B4DFE0F946}" type="slidenum">
              <a:rPr lang="en-US" altLang="en-US"/>
              <a:pPr algn="r" eaLnBrk="1" hangingPunct="1">
                <a:spcBef>
                  <a:spcPct val="0"/>
                </a:spcBef>
              </a:pPr>
              <a:t>8</a:t>
            </a:fld>
            <a:endParaRPr lang="en-US" altLang="en-US" dirty="0"/>
          </a:p>
        </p:txBody>
      </p:sp>
      <p:sp>
        <p:nvSpPr>
          <p:cNvPr id="17411" name="Rectangle 2">
            <a:extLst>
              <a:ext uri="{FF2B5EF4-FFF2-40B4-BE49-F238E27FC236}">
                <a16:creationId xmlns:a16="http://schemas.microsoft.com/office/drawing/2014/main" id="{51A08B42-BDF5-4E7A-8768-58A004B56038}"/>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DA890ADD-8D50-4902-A2AA-D4A24750E3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0181" indent="-170181" eaLnBrk="1" hangingPunct="1">
              <a:spcBef>
                <a:spcPts val="0"/>
              </a:spcBef>
              <a:spcAft>
                <a:spcPts val="596"/>
              </a:spcAft>
              <a:buFont typeface="Arial" panose="020B0604020202020204" pitchFamily="34" charset="0"/>
              <a:buChar char="•"/>
            </a:pPr>
            <a:r>
              <a:rPr lang="en-US" altLang="en-US" sz="1100" dirty="0">
                <a:latin typeface="Arial" panose="020B0604020202020204" pitchFamily="34" charset="0"/>
                <a:cs typeface="Arial" panose="020B0604020202020204" pitchFamily="34" charset="0"/>
              </a:rPr>
              <a:t>Commercial fishing of salmon began in the 1880s and was managed by the federal government. Fish traps, which are extremely effective at catching returning salmon, were common and the fisheries were managed to harvest the earlier half of the run per the White act of 1924.</a:t>
            </a:r>
          </a:p>
          <a:p>
            <a:pPr marL="170181" indent="-170181" eaLnBrk="1" hangingPunct="1">
              <a:spcBef>
                <a:spcPts val="0"/>
              </a:spcBef>
              <a:spcAft>
                <a:spcPts val="596"/>
              </a:spcAft>
              <a:buFont typeface="Arial" panose="020B0604020202020204" pitchFamily="34" charset="0"/>
              <a:buChar char="•"/>
            </a:pPr>
            <a:r>
              <a:rPr lang="en-US" altLang="en-US" sz="1100" dirty="0">
                <a:latin typeface="Arial" panose="020B0604020202020204" pitchFamily="34" charset="0"/>
                <a:cs typeface="Arial" panose="020B0604020202020204" pitchFamily="34" charset="0"/>
              </a:rPr>
              <a:t>This marked a period of industrial growth and prosperity as salmon prices increased and the industry lobbied hard in Washington D.C. to assure all new proposed regulations were abandoned or liberalized.</a:t>
            </a:r>
          </a:p>
          <a:p>
            <a:pPr marL="170181" indent="-170181" eaLnBrk="1" hangingPunct="1">
              <a:spcBef>
                <a:spcPts val="0"/>
              </a:spcBef>
              <a:spcAft>
                <a:spcPts val="596"/>
              </a:spcAft>
              <a:buFont typeface="Arial" panose="020B0604020202020204" pitchFamily="34" charset="0"/>
              <a:buChar char="•"/>
            </a:pPr>
            <a:r>
              <a:rPr lang="en-US" altLang="en-US" sz="1100" dirty="0">
                <a:latin typeface="Arial" panose="020B0604020202020204" pitchFamily="34" charset="0"/>
                <a:cs typeface="Arial" panose="020B0604020202020204" pitchFamily="34" charset="0"/>
              </a:rPr>
              <a:t>By the 1940s, sockeye salmon runs in Bristol Bay and elsewhere were depleted, so industry funded W.F. Thompson from UW to determine how to restore Alaska’s salmon stocks.  His recommendations were to develop escapement goals and to spread the fishing effort throughout the season.</a:t>
            </a:r>
          </a:p>
          <a:p>
            <a:pPr marL="170181" indent="-170181" eaLnBrk="1" hangingPunct="1">
              <a:spcBef>
                <a:spcPts val="0"/>
              </a:spcBef>
              <a:spcAft>
                <a:spcPts val="596"/>
              </a:spcAft>
              <a:buFont typeface="Arial" panose="020B0604020202020204" pitchFamily="34" charset="0"/>
              <a:buChar char="•"/>
            </a:pPr>
            <a:r>
              <a:rPr lang="en-US" altLang="en-US" sz="1100" dirty="0">
                <a:latin typeface="Arial" panose="020B0604020202020204" pitchFamily="34" charset="0"/>
                <a:cs typeface="Arial" panose="020B0604020202020204" pitchFamily="34" charset="0"/>
              </a:rPr>
              <a:t>In 1959, Alaska gained statehood, which in part was to gain control over its fisheries, and immediately outlawed fish traps and adopted escapement goal-based management, as conceived by Thompson.</a:t>
            </a:r>
          </a:p>
          <a:p>
            <a:pPr marL="170181" indent="-170181" eaLnBrk="1" hangingPunct="1">
              <a:spcBef>
                <a:spcPts val="0"/>
              </a:spcBef>
              <a:spcAft>
                <a:spcPts val="596"/>
              </a:spcAft>
              <a:buFont typeface="Arial" panose="020B0604020202020204" pitchFamily="34" charset="0"/>
              <a:buChar char="•"/>
            </a:pPr>
            <a:r>
              <a:rPr lang="en-US" altLang="en-US" sz="1100" dirty="0">
                <a:latin typeface="Arial" panose="020B0604020202020204" pitchFamily="34" charset="0"/>
                <a:cs typeface="Arial" panose="020B0604020202020204" pitchFamily="34" charset="0"/>
              </a:rPr>
              <a:t>Then in 1992, first written escapement goal policy was adopted. And in 2000, escapement goal management was codified into regulation as the Sustainable Salmon Fisheries and Escapement Goal policies that I mentioned earlier.</a:t>
            </a:r>
          </a:p>
          <a:p>
            <a:pPr marL="170181" indent="-170181" eaLnBrk="1" hangingPunct="1">
              <a:spcBef>
                <a:spcPts val="0"/>
              </a:spcBef>
              <a:spcAft>
                <a:spcPts val="596"/>
              </a:spcAft>
              <a:buFont typeface="Arial" panose="020B0604020202020204" pitchFamily="34" charset="0"/>
              <a:buChar char="•"/>
            </a:pPr>
            <a:r>
              <a:rPr lang="en-US" altLang="en-US" sz="1100" dirty="0">
                <a:latin typeface="Arial" panose="020B0604020202020204" pitchFamily="34" charset="0"/>
                <a:cs typeface="Arial" panose="020B0604020202020204" pitchFamily="34" charset="0"/>
              </a:rPr>
              <a:t>If you would like to learn more about the history of salmon fisheries management and escapement goals in Alaska, I would encourage you to read the references listed on this slide.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D8F72A79-D80E-4099-845B-6F99BAB31F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7452" indent="-283635">
              <a:spcBef>
                <a:spcPct val="30000"/>
              </a:spcBef>
              <a:defRPr sz="1200">
                <a:solidFill>
                  <a:schemeClr val="tx1"/>
                </a:solidFill>
                <a:latin typeface="Times New Roman" panose="02020603050405020304" pitchFamily="18" charset="0"/>
              </a:defRPr>
            </a:lvl2pPr>
            <a:lvl3pPr marL="1134542" indent="-226908">
              <a:spcBef>
                <a:spcPct val="30000"/>
              </a:spcBef>
              <a:defRPr sz="1200">
                <a:solidFill>
                  <a:schemeClr val="tx1"/>
                </a:solidFill>
                <a:latin typeface="Times New Roman" panose="02020603050405020304" pitchFamily="18" charset="0"/>
              </a:defRPr>
            </a:lvl3pPr>
            <a:lvl4pPr marL="1588359" indent="-226908">
              <a:spcBef>
                <a:spcPct val="30000"/>
              </a:spcBef>
              <a:defRPr sz="1200">
                <a:solidFill>
                  <a:schemeClr val="tx1"/>
                </a:solidFill>
                <a:latin typeface="Times New Roman" panose="02020603050405020304" pitchFamily="18" charset="0"/>
              </a:defRPr>
            </a:lvl4pPr>
            <a:lvl5pPr marL="2042175" indent="-226908">
              <a:spcBef>
                <a:spcPct val="30000"/>
              </a:spcBef>
              <a:defRPr sz="1200">
                <a:solidFill>
                  <a:schemeClr val="tx1"/>
                </a:solidFill>
                <a:latin typeface="Times New Roman" panose="02020603050405020304" pitchFamily="18" charset="0"/>
              </a:defRPr>
            </a:lvl5pPr>
            <a:lvl6pPr marL="2495992" indent="-226908" eaLnBrk="0" fontAlgn="base" hangingPunct="0">
              <a:spcBef>
                <a:spcPct val="30000"/>
              </a:spcBef>
              <a:spcAft>
                <a:spcPct val="0"/>
              </a:spcAft>
              <a:defRPr sz="1200">
                <a:solidFill>
                  <a:schemeClr val="tx1"/>
                </a:solidFill>
                <a:latin typeface="Times New Roman" panose="02020603050405020304" pitchFamily="18" charset="0"/>
              </a:defRPr>
            </a:lvl6pPr>
            <a:lvl7pPr marL="2949809" indent="-226908" eaLnBrk="0" fontAlgn="base" hangingPunct="0">
              <a:spcBef>
                <a:spcPct val="30000"/>
              </a:spcBef>
              <a:spcAft>
                <a:spcPct val="0"/>
              </a:spcAft>
              <a:defRPr sz="1200">
                <a:solidFill>
                  <a:schemeClr val="tx1"/>
                </a:solidFill>
                <a:latin typeface="Times New Roman" panose="02020603050405020304" pitchFamily="18" charset="0"/>
              </a:defRPr>
            </a:lvl7pPr>
            <a:lvl8pPr marL="3403625" indent="-226908" eaLnBrk="0" fontAlgn="base" hangingPunct="0">
              <a:spcBef>
                <a:spcPct val="30000"/>
              </a:spcBef>
              <a:spcAft>
                <a:spcPct val="0"/>
              </a:spcAft>
              <a:defRPr sz="1200">
                <a:solidFill>
                  <a:schemeClr val="tx1"/>
                </a:solidFill>
                <a:latin typeface="Times New Roman" panose="02020603050405020304" pitchFamily="18" charset="0"/>
              </a:defRPr>
            </a:lvl8pPr>
            <a:lvl9pPr marL="3857442" indent="-22690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9FA931A-F7C0-4C49-8E28-A3373519F13B}" type="slidenum">
              <a:rPr lang="en-US" altLang="en-US" smtClean="0"/>
              <a:pPr>
                <a:spcBef>
                  <a:spcPct val="0"/>
                </a:spcBef>
              </a:pPr>
              <a:t>9</a:t>
            </a:fld>
            <a:endParaRPr lang="en-US" altLang="en-US" dirty="0"/>
          </a:p>
        </p:txBody>
      </p:sp>
      <p:sp>
        <p:nvSpPr>
          <p:cNvPr id="19459" name="Rectangle 2">
            <a:extLst>
              <a:ext uri="{FF2B5EF4-FFF2-40B4-BE49-F238E27FC236}">
                <a16:creationId xmlns:a16="http://schemas.microsoft.com/office/drawing/2014/main" id="{713EA787-9DFE-4F45-8E96-97892981CDB2}"/>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9E4C72FC-22D3-45FF-AA14-AC92130F36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0"/>
              </a:spcBef>
            </a:pPr>
            <a:r>
              <a:rPr lang="en-US" altLang="en-US" dirty="0">
                <a:latin typeface="Arial" panose="020B0604020202020204" pitchFamily="34" charset="0"/>
                <a:cs typeface="Arial" panose="020B0604020202020204" pitchFamily="34" charset="0"/>
              </a:rPr>
              <a:t>The escapement goal policy speaks very specifically to roles and responsibilities of the department and the board in formulating escapement goals. </a:t>
            </a:r>
          </a:p>
          <a:p>
            <a:pPr eaLnBrk="1" hangingPunct="1">
              <a:spcBef>
                <a:spcPts val="0"/>
              </a:spcBef>
            </a:pPr>
            <a:endParaRPr lang="en-US" altLang="en-US" dirty="0">
              <a:latin typeface="Arial" panose="020B0604020202020204" pitchFamily="34" charset="0"/>
              <a:cs typeface="Arial" panose="020B0604020202020204" pitchFamily="34" charset="0"/>
            </a:endParaRPr>
          </a:p>
          <a:p>
            <a:pPr eaLnBrk="1" hangingPunct="1">
              <a:spcBef>
                <a:spcPts val="0"/>
              </a:spcBef>
            </a:pPr>
            <a:r>
              <a:rPr lang="en-US" altLang="en-US" dirty="0">
                <a:latin typeface="Arial" panose="020B0604020202020204" pitchFamily="34" charset="0"/>
                <a:cs typeface="Arial" panose="020B0604020202020204" pitchFamily="34" charset="0"/>
              </a:rPr>
              <a:t>Paragraph b defines the role of ADF&amp;G in nine sub-sections. The policy assigns ADF&amp;G to document escapement goals, establish specific goals for stocks or population aggregates, review those goals on the BOF meeting schedule, prepare defensible, scientific analyses, notify the public when changes are made, and report allocative impacts of goals to this body.</a:t>
            </a:r>
          </a:p>
          <a:p>
            <a:pPr eaLnBrk="1" hangingPunct="1">
              <a:spcBef>
                <a:spcPts val="0"/>
              </a:spcBef>
            </a:pPr>
            <a:endParaRPr lang="en-US" altLang="en-US" dirty="0">
              <a:latin typeface="Arial" panose="020B0604020202020204" pitchFamily="34" charset="0"/>
              <a:cs typeface="Arial" panose="020B0604020202020204" pitchFamily="34" charset="0"/>
            </a:endParaRPr>
          </a:p>
          <a:p>
            <a:pPr eaLnBrk="1" hangingPunct="1">
              <a:spcBef>
                <a:spcPts val="0"/>
              </a:spcBef>
            </a:pPr>
            <a:r>
              <a:rPr lang="en-US" altLang="en-US" dirty="0">
                <a:latin typeface="Arial" panose="020B0604020202020204" pitchFamily="34" charset="0"/>
                <a:cs typeface="Arial" panose="020B0604020202020204" pitchFamily="34" charset="0"/>
              </a:rPr>
              <a:t>Subsection seven is the promise of an escapement goal analysis by the department.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D82E2CF3-4FBF-4BB5-939D-2F134B1706B7}"/>
              </a:ext>
            </a:extLst>
          </p:cNvPr>
          <p:cNvSpPr>
            <a:spLocks noGrp="1" noChangeArrowheads="1"/>
          </p:cNvSpPr>
          <p:nvPr>
            <p:ph type="dt" sz="half" idx="10"/>
          </p:nvPr>
        </p:nvSpPr>
        <p:spPr>
          <a:ln/>
        </p:spPr>
        <p:txBody>
          <a:bodyPr/>
          <a:lstStyle>
            <a:lvl1pPr>
              <a:defRPr/>
            </a:lvl1pPr>
          </a:lstStyle>
          <a:p>
            <a:pPr>
              <a:defRPr/>
            </a:pPr>
            <a:fld id="{FFFE7B19-77B6-493B-A87A-D1E831591CC0}" type="datetimeFigureOut">
              <a:rPr lang="en-US"/>
              <a:pPr>
                <a:defRPr/>
              </a:pPr>
              <a:t>10/14/2019</a:t>
            </a:fld>
            <a:endParaRPr lang="en-US" dirty="0"/>
          </a:p>
        </p:txBody>
      </p:sp>
      <p:sp>
        <p:nvSpPr>
          <p:cNvPr id="5" name="Rectangle 5">
            <a:extLst>
              <a:ext uri="{FF2B5EF4-FFF2-40B4-BE49-F238E27FC236}">
                <a16:creationId xmlns:a16="http://schemas.microsoft.com/office/drawing/2014/main" id="{8F9ADCF3-D314-465C-924B-0BE07A3E3505}"/>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6" name="Rectangle 6">
            <a:extLst>
              <a:ext uri="{FF2B5EF4-FFF2-40B4-BE49-F238E27FC236}">
                <a16:creationId xmlns:a16="http://schemas.microsoft.com/office/drawing/2014/main" id="{A018AEAA-D5AB-4330-8161-8A2BA12480B3}"/>
              </a:ext>
            </a:extLst>
          </p:cNvPr>
          <p:cNvSpPr>
            <a:spLocks noGrp="1" noChangeArrowheads="1"/>
          </p:cNvSpPr>
          <p:nvPr>
            <p:ph type="sldNum" sz="quarter" idx="12"/>
          </p:nvPr>
        </p:nvSpPr>
        <p:spPr>
          <a:ln/>
        </p:spPr>
        <p:txBody>
          <a:bodyPr/>
          <a:lstStyle>
            <a:lvl1pPr>
              <a:defRPr/>
            </a:lvl1pPr>
          </a:lstStyle>
          <a:p>
            <a:pPr>
              <a:defRPr/>
            </a:pPr>
            <a:fld id="{7325E44C-08FE-4484-ACAB-A31BB94B0F10}" type="slidenum">
              <a:rPr lang="en-US" altLang="en-US"/>
              <a:pPr>
                <a:defRPr/>
              </a:pPr>
              <a:t>‹#›</a:t>
            </a:fld>
            <a:endParaRPr lang="en-US" altLang="en-US" dirty="0"/>
          </a:p>
        </p:txBody>
      </p:sp>
    </p:spTree>
    <p:extLst>
      <p:ext uri="{BB962C8B-B14F-4D97-AF65-F5344CB8AC3E}">
        <p14:creationId xmlns:p14="http://schemas.microsoft.com/office/powerpoint/2010/main" val="2819029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52E8CE9-962B-4BBB-A2A5-BA055594BCFE}"/>
              </a:ext>
            </a:extLst>
          </p:cNvPr>
          <p:cNvSpPr>
            <a:spLocks noGrp="1" noChangeArrowheads="1"/>
          </p:cNvSpPr>
          <p:nvPr>
            <p:ph type="dt" sz="half" idx="10"/>
          </p:nvPr>
        </p:nvSpPr>
        <p:spPr>
          <a:ln/>
        </p:spPr>
        <p:txBody>
          <a:bodyPr/>
          <a:lstStyle>
            <a:lvl1pPr>
              <a:defRPr/>
            </a:lvl1pPr>
          </a:lstStyle>
          <a:p>
            <a:pPr>
              <a:defRPr/>
            </a:pPr>
            <a:fld id="{09BC981E-A1E1-4C45-B816-DF3AA63505F1}" type="datetimeFigureOut">
              <a:rPr lang="en-US"/>
              <a:pPr>
                <a:defRPr/>
              </a:pPr>
              <a:t>10/14/2019</a:t>
            </a:fld>
            <a:endParaRPr lang="en-US" dirty="0"/>
          </a:p>
        </p:txBody>
      </p:sp>
      <p:sp>
        <p:nvSpPr>
          <p:cNvPr id="5" name="Rectangle 5">
            <a:extLst>
              <a:ext uri="{FF2B5EF4-FFF2-40B4-BE49-F238E27FC236}">
                <a16:creationId xmlns:a16="http://schemas.microsoft.com/office/drawing/2014/main" id="{280032EC-4599-41B0-B4B8-2799559EC583}"/>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6" name="Rectangle 6">
            <a:extLst>
              <a:ext uri="{FF2B5EF4-FFF2-40B4-BE49-F238E27FC236}">
                <a16:creationId xmlns:a16="http://schemas.microsoft.com/office/drawing/2014/main" id="{C6960E9A-B18A-4FA2-973B-C62421A0B102}"/>
              </a:ext>
            </a:extLst>
          </p:cNvPr>
          <p:cNvSpPr>
            <a:spLocks noGrp="1" noChangeArrowheads="1"/>
          </p:cNvSpPr>
          <p:nvPr>
            <p:ph type="sldNum" sz="quarter" idx="12"/>
          </p:nvPr>
        </p:nvSpPr>
        <p:spPr>
          <a:ln/>
        </p:spPr>
        <p:txBody>
          <a:bodyPr/>
          <a:lstStyle>
            <a:lvl1pPr>
              <a:defRPr/>
            </a:lvl1pPr>
          </a:lstStyle>
          <a:p>
            <a:pPr>
              <a:defRPr/>
            </a:pPr>
            <a:fld id="{61ED9CCC-9459-4907-8712-1E39709B9516}" type="slidenum">
              <a:rPr lang="en-US" altLang="en-US"/>
              <a:pPr>
                <a:defRPr/>
              </a:pPr>
              <a:t>‹#›</a:t>
            </a:fld>
            <a:endParaRPr lang="en-US" altLang="en-US" dirty="0"/>
          </a:p>
        </p:txBody>
      </p:sp>
    </p:spTree>
    <p:extLst>
      <p:ext uri="{BB962C8B-B14F-4D97-AF65-F5344CB8AC3E}">
        <p14:creationId xmlns:p14="http://schemas.microsoft.com/office/powerpoint/2010/main" val="3046514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6C6DC89-7D6D-4355-9CE0-50FF02C6D83F}"/>
              </a:ext>
            </a:extLst>
          </p:cNvPr>
          <p:cNvSpPr>
            <a:spLocks noGrp="1" noChangeArrowheads="1"/>
          </p:cNvSpPr>
          <p:nvPr>
            <p:ph type="dt" sz="half" idx="10"/>
          </p:nvPr>
        </p:nvSpPr>
        <p:spPr>
          <a:ln/>
        </p:spPr>
        <p:txBody>
          <a:bodyPr/>
          <a:lstStyle>
            <a:lvl1pPr>
              <a:defRPr/>
            </a:lvl1pPr>
          </a:lstStyle>
          <a:p>
            <a:pPr>
              <a:defRPr/>
            </a:pPr>
            <a:fld id="{C1471355-1C9E-425E-B6A3-C768DA000D4C}" type="datetimeFigureOut">
              <a:rPr lang="en-US"/>
              <a:pPr>
                <a:defRPr/>
              </a:pPr>
              <a:t>10/14/2019</a:t>
            </a:fld>
            <a:endParaRPr lang="en-US" dirty="0"/>
          </a:p>
        </p:txBody>
      </p:sp>
      <p:sp>
        <p:nvSpPr>
          <p:cNvPr id="5" name="Rectangle 5">
            <a:extLst>
              <a:ext uri="{FF2B5EF4-FFF2-40B4-BE49-F238E27FC236}">
                <a16:creationId xmlns:a16="http://schemas.microsoft.com/office/drawing/2014/main" id="{875ADA81-A312-4E37-9C8B-EAB787263AEF}"/>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6" name="Rectangle 6">
            <a:extLst>
              <a:ext uri="{FF2B5EF4-FFF2-40B4-BE49-F238E27FC236}">
                <a16:creationId xmlns:a16="http://schemas.microsoft.com/office/drawing/2014/main" id="{50481044-EF7A-4B19-9F28-DEF6102F0839}"/>
              </a:ext>
            </a:extLst>
          </p:cNvPr>
          <p:cNvSpPr>
            <a:spLocks noGrp="1" noChangeArrowheads="1"/>
          </p:cNvSpPr>
          <p:nvPr>
            <p:ph type="sldNum" sz="quarter" idx="12"/>
          </p:nvPr>
        </p:nvSpPr>
        <p:spPr>
          <a:ln/>
        </p:spPr>
        <p:txBody>
          <a:bodyPr/>
          <a:lstStyle>
            <a:lvl1pPr>
              <a:defRPr/>
            </a:lvl1pPr>
          </a:lstStyle>
          <a:p>
            <a:pPr>
              <a:defRPr/>
            </a:pPr>
            <a:fld id="{D790E0AB-E796-4A23-990C-A1BA3CC3F556}" type="slidenum">
              <a:rPr lang="en-US" altLang="en-US"/>
              <a:pPr>
                <a:defRPr/>
              </a:pPr>
              <a:t>‹#›</a:t>
            </a:fld>
            <a:endParaRPr lang="en-US" altLang="en-US" dirty="0"/>
          </a:p>
        </p:txBody>
      </p:sp>
    </p:spTree>
    <p:extLst>
      <p:ext uri="{BB962C8B-B14F-4D97-AF65-F5344CB8AC3E}">
        <p14:creationId xmlns:p14="http://schemas.microsoft.com/office/powerpoint/2010/main" val="150332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a:extLst>
              <a:ext uri="{FF2B5EF4-FFF2-40B4-BE49-F238E27FC236}">
                <a16:creationId xmlns:a16="http://schemas.microsoft.com/office/drawing/2014/main" id="{04D63188-6348-4A03-A90A-5E3E8A4D9874}"/>
              </a:ext>
            </a:extLst>
          </p:cNvPr>
          <p:cNvSpPr>
            <a:spLocks noGrp="1" noChangeArrowheads="1"/>
          </p:cNvSpPr>
          <p:nvPr>
            <p:ph type="dt" sz="half" idx="10"/>
          </p:nvPr>
        </p:nvSpPr>
        <p:spPr>
          <a:ln/>
        </p:spPr>
        <p:txBody>
          <a:bodyPr/>
          <a:lstStyle>
            <a:lvl1pPr>
              <a:defRPr/>
            </a:lvl1pPr>
          </a:lstStyle>
          <a:p>
            <a:pPr>
              <a:defRPr/>
            </a:pPr>
            <a:fld id="{B36902D4-78E4-4CDB-A245-6593C1C6FC18}" type="datetimeFigureOut">
              <a:rPr lang="en-US"/>
              <a:pPr>
                <a:defRPr/>
              </a:pPr>
              <a:t>10/14/2019</a:t>
            </a:fld>
            <a:endParaRPr lang="en-US" dirty="0"/>
          </a:p>
        </p:txBody>
      </p:sp>
      <p:sp>
        <p:nvSpPr>
          <p:cNvPr id="4" name="Rectangle 5">
            <a:extLst>
              <a:ext uri="{FF2B5EF4-FFF2-40B4-BE49-F238E27FC236}">
                <a16:creationId xmlns:a16="http://schemas.microsoft.com/office/drawing/2014/main" id="{DC312A01-D965-4C6D-A390-AE88836DD38C}"/>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5" name="Rectangle 6">
            <a:extLst>
              <a:ext uri="{FF2B5EF4-FFF2-40B4-BE49-F238E27FC236}">
                <a16:creationId xmlns:a16="http://schemas.microsoft.com/office/drawing/2014/main" id="{DD51D78E-ED36-44C2-AD14-D75CAF19CE4E}"/>
              </a:ext>
            </a:extLst>
          </p:cNvPr>
          <p:cNvSpPr>
            <a:spLocks noGrp="1" noChangeArrowheads="1"/>
          </p:cNvSpPr>
          <p:nvPr>
            <p:ph type="sldNum" sz="quarter" idx="12"/>
          </p:nvPr>
        </p:nvSpPr>
        <p:spPr>
          <a:ln/>
        </p:spPr>
        <p:txBody>
          <a:bodyPr/>
          <a:lstStyle>
            <a:lvl1pPr>
              <a:defRPr/>
            </a:lvl1pPr>
          </a:lstStyle>
          <a:p>
            <a:pPr>
              <a:defRPr/>
            </a:pPr>
            <a:fld id="{CEEBBE11-D338-4B1B-8760-740A1216F1C0}" type="slidenum">
              <a:rPr lang="en-US" altLang="en-US"/>
              <a:pPr>
                <a:defRPr/>
              </a:pPr>
              <a:t>‹#›</a:t>
            </a:fld>
            <a:endParaRPr lang="en-US" altLang="en-US" dirty="0"/>
          </a:p>
        </p:txBody>
      </p:sp>
    </p:spTree>
    <p:extLst>
      <p:ext uri="{BB962C8B-B14F-4D97-AF65-F5344CB8AC3E}">
        <p14:creationId xmlns:p14="http://schemas.microsoft.com/office/powerpoint/2010/main" val="2497415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dirty="0"/>
          </a:p>
        </p:txBody>
      </p:sp>
      <p:sp>
        <p:nvSpPr>
          <p:cNvPr id="4" name="Rectangle 4">
            <a:extLst>
              <a:ext uri="{FF2B5EF4-FFF2-40B4-BE49-F238E27FC236}">
                <a16:creationId xmlns:a16="http://schemas.microsoft.com/office/drawing/2014/main" id="{25C115EA-E9CF-4C16-B97F-4662C85EDE23}"/>
              </a:ext>
            </a:extLst>
          </p:cNvPr>
          <p:cNvSpPr>
            <a:spLocks noGrp="1" noChangeArrowheads="1"/>
          </p:cNvSpPr>
          <p:nvPr>
            <p:ph type="dt" sz="half" idx="10"/>
          </p:nvPr>
        </p:nvSpPr>
        <p:spPr>
          <a:ln/>
        </p:spPr>
        <p:txBody>
          <a:bodyPr/>
          <a:lstStyle>
            <a:lvl1pPr>
              <a:defRPr/>
            </a:lvl1pPr>
          </a:lstStyle>
          <a:p>
            <a:pPr>
              <a:defRPr/>
            </a:pPr>
            <a:fld id="{646C3F7D-93D7-4DD9-8543-62A57CD2E930}" type="datetimeFigureOut">
              <a:rPr lang="en-US"/>
              <a:pPr>
                <a:defRPr/>
              </a:pPr>
              <a:t>10/14/2019</a:t>
            </a:fld>
            <a:endParaRPr lang="en-US" dirty="0"/>
          </a:p>
        </p:txBody>
      </p:sp>
      <p:sp>
        <p:nvSpPr>
          <p:cNvPr id="5" name="Rectangle 5">
            <a:extLst>
              <a:ext uri="{FF2B5EF4-FFF2-40B4-BE49-F238E27FC236}">
                <a16:creationId xmlns:a16="http://schemas.microsoft.com/office/drawing/2014/main" id="{B07FF33A-5099-4B23-9EAA-8B38D92DB2F1}"/>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6" name="Rectangle 6">
            <a:extLst>
              <a:ext uri="{FF2B5EF4-FFF2-40B4-BE49-F238E27FC236}">
                <a16:creationId xmlns:a16="http://schemas.microsoft.com/office/drawing/2014/main" id="{2DF46ED7-5E1F-44BB-B0BC-E5F178ABDE3B}"/>
              </a:ext>
            </a:extLst>
          </p:cNvPr>
          <p:cNvSpPr>
            <a:spLocks noGrp="1" noChangeArrowheads="1"/>
          </p:cNvSpPr>
          <p:nvPr>
            <p:ph type="sldNum" sz="quarter" idx="12"/>
          </p:nvPr>
        </p:nvSpPr>
        <p:spPr>
          <a:ln/>
        </p:spPr>
        <p:txBody>
          <a:bodyPr/>
          <a:lstStyle>
            <a:lvl1pPr>
              <a:defRPr/>
            </a:lvl1pPr>
          </a:lstStyle>
          <a:p>
            <a:pPr>
              <a:defRPr/>
            </a:pPr>
            <a:fld id="{26F73F73-43D8-44F1-9CD8-8EA8A19C849B}" type="slidenum">
              <a:rPr lang="en-US" altLang="en-US"/>
              <a:pPr>
                <a:defRPr/>
              </a:pPr>
              <a:t>‹#›</a:t>
            </a:fld>
            <a:endParaRPr lang="en-US" altLang="en-US" dirty="0"/>
          </a:p>
        </p:txBody>
      </p:sp>
    </p:spTree>
    <p:extLst>
      <p:ext uri="{BB962C8B-B14F-4D97-AF65-F5344CB8AC3E}">
        <p14:creationId xmlns:p14="http://schemas.microsoft.com/office/powerpoint/2010/main" val="1264854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8882C00-230A-422A-AD82-DF74A04F246B}"/>
              </a:ext>
            </a:extLst>
          </p:cNvPr>
          <p:cNvSpPr>
            <a:spLocks noGrp="1" noChangeArrowheads="1"/>
          </p:cNvSpPr>
          <p:nvPr>
            <p:ph type="dt" sz="half" idx="10"/>
          </p:nvPr>
        </p:nvSpPr>
        <p:spPr>
          <a:ln/>
        </p:spPr>
        <p:txBody>
          <a:bodyPr/>
          <a:lstStyle>
            <a:lvl1pPr>
              <a:defRPr/>
            </a:lvl1pPr>
          </a:lstStyle>
          <a:p>
            <a:pPr>
              <a:defRPr/>
            </a:pPr>
            <a:fld id="{9E074BB7-7051-4F78-B482-13095F3B320C}" type="datetimeFigureOut">
              <a:rPr lang="en-US"/>
              <a:pPr>
                <a:defRPr/>
              </a:pPr>
              <a:t>10/14/2019</a:t>
            </a:fld>
            <a:endParaRPr lang="en-US" dirty="0"/>
          </a:p>
        </p:txBody>
      </p:sp>
      <p:sp>
        <p:nvSpPr>
          <p:cNvPr id="5" name="Rectangle 5">
            <a:extLst>
              <a:ext uri="{FF2B5EF4-FFF2-40B4-BE49-F238E27FC236}">
                <a16:creationId xmlns:a16="http://schemas.microsoft.com/office/drawing/2014/main" id="{4B9582BF-324A-4216-9DB6-4A708B77D2DA}"/>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6" name="Rectangle 6">
            <a:extLst>
              <a:ext uri="{FF2B5EF4-FFF2-40B4-BE49-F238E27FC236}">
                <a16:creationId xmlns:a16="http://schemas.microsoft.com/office/drawing/2014/main" id="{4FD6B25A-FFCC-4289-B750-62CAD8668C89}"/>
              </a:ext>
            </a:extLst>
          </p:cNvPr>
          <p:cNvSpPr>
            <a:spLocks noGrp="1" noChangeArrowheads="1"/>
          </p:cNvSpPr>
          <p:nvPr>
            <p:ph type="sldNum" sz="quarter" idx="12"/>
          </p:nvPr>
        </p:nvSpPr>
        <p:spPr>
          <a:ln/>
        </p:spPr>
        <p:txBody>
          <a:bodyPr/>
          <a:lstStyle>
            <a:lvl1pPr>
              <a:defRPr/>
            </a:lvl1pPr>
          </a:lstStyle>
          <a:p>
            <a:pPr>
              <a:defRPr/>
            </a:pPr>
            <a:fld id="{FCE95FC8-937B-4FF0-9980-7CE1E414EBC5}" type="slidenum">
              <a:rPr lang="en-US" altLang="en-US"/>
              <a:pPr>
                <a:defRPr/>
              </a:pPr>
              <a:t>‹#›</a:t>
            </a:fld>
            <a:endParaRPr lang="en-US" altLang="en-US" dirty="0"/>
          </a:p>
        </p:txBody>
      </p:sp>
    </p:spTree>
    <p:extLst>
      <p:ext uri="{BB962C8B-B14F-4D97-AF65-F5344CB8AC3E}">
        <p14:creationId xmlns:p14="http://schemas.microsoft.com/office/powerpoint/2010/main" val="3581706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CFAAE797-26DB-4E8C-9812-EC9772986C55}"/>
              </a:ext>
            </a:extLst>
          </p:cNvPr>
          <p:cNvSpPr>
            <a:spLocks noGrp="1" noChangeArrowheads="1"/>
          </p:cNvSpPr>
          <p:nvPr>
            <p:ph type="dt" sz="half" idx="10"/>
          </p:nvPr>
        </p:nvSpPr>
        <p:spPr>
          <a:ln/>
        </p:spPr>
        <p:txBody>
          <a:bodyPr/>
          <a:lstStyle>
            <a:lvl1pPr>
              <a:defRPr/>
            </a:lvl1pPr>
          </a:lstStyle>
          <a:p>
            <a:pPr>
              <a:defRPr/>
            </a:pPr>
            <a:fld id="{E106C927-7C7D-4AC4-ACDD-85239DC44FAD}" type="datetimeFigureOut">
              <a:rPr lang="en-US"/>
              <a:pPr>
                <a:defRPr/>
              </a:pPr>
              <a:t>10/14/2019</a:t>
            </a:fld>
            <a:endParaRPr lang="en-US" dirty="0"/>
          </a:p>
        </p:txBody>
      </p:sp>
      <p:sp>
        <p:nvSpPr>
          <p:cNvPr id="5" name="Rectangle 5">
            <a:extLst>
              <a:ext uri="{FF2B5EF4-FFF2-40B4-BE49-F238E27FC236}">
                <a16:creationId xmlns:a16="http://schemas.microsoft.com/office/drawing/2014/main" id="{8BB4538B-54C5-4F18-9BDF-5A20BAE6ADA7}"/>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6" name="Rectangle 6">
            <a:extLst>
              <a:ext uri="{FF2B5EF4-FFF2-40B4-BE49-F238E27FC236}">
                <a16:creationId xmlns:a16="http://schemas.microsoft.com/office/drawing/2014/main" id="{DC045B50-3E6B-46B1-8BD7-DCEC772D4990}"/>
              </a:ext>
            </a:extLst>
          </p:cNvPr>
          <p:cNvSpPr>
            <a:spLocks noGrp="1" noChangeArrowheads="1"/>
          </p:cNvSpPr>
          <p:nvPr>
            <p:ph type="sldNum" sz="quarter" idx="12"/>
          </p:nvPr>
        </p:nvSpPr>
        <p:spPr>
          <a:ln/>
        </p:spPr>
        <p:txBody>
          <a:bodyPr/>
          <a:lstStyle>
            <a:lvl1pPr>
              <a:defRPr/>
            </a:lvl1pPr>
          </a:lstStyle>
          <a:p>
            <a:pPr>
              <a:defRPr/>
            </a:pPr>
            <a:fld id="{52B3ABA4-2B31-4562-9683-EB7ADB05D42A}" type="slidenum">
              <a:rPr lang="en-US" altLang="en-US"/>
              <a:pPr>
                <a:defRPr/>
              </a:pPr>
              <a:t>‹#›</a:t>
            </a:fld>
            <a:endParaRPr lang="en-US" altLang="en-US" dirty="0"/>
          </a:p>
        </p:txBody>
      </p:sp>
    </p:spTree>
    <p:extLst>
      <p:ext uri="{BB962C8B-B14F-4D97-AF65-F5344CB8AC3E}">
        <p14:creationId xmlns:p14="http://schemas.microsoft.com/office/powerpoint/2010/main" val="567035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E0B33C69-40EE-4013-A84D-4653E1CE4112}"/>
              </a:ext>
            </a:extLst>
          </p:cNvPr>
          <p:cNvSpPr>
            <a:spLocks noGrp="1" noChangeArrowheads="1"/>
          </p:cNvSpPr>
          <p:nvPr>
            <p:ph type="dt" sz="half" idx="10"/>
          </p:nvPr>
        </p:nvSpPr>
        <p:spPr>
          <a:ln/>
        </p:spPr>
        <p:txBody>
          <a:bodyPr/>
          <a:lstStyle>
            <a:lvl1pPr>
              <a:defRPr/>
            </a:lvl1pPr>
          </a:lstStyle>
          <a:p>
            <a:pPr>
              <a:defRPr/>
            </a:pPr>
            <a:fld id="{847EB014-0C4D-4132-B740-4C0E73DBF21C}" type="datetimeFigureOut">
              <a:rPr lang="en-US"/>
              <a:pPr>
                <a:defRPr/>
              </a:pPr>
              <a:t>10/14/2019</a:t>
            </a:fld>
            <a:endParaRPr lang="en-US" dirty="0"/>
          </a:p>
        </p:txBody>
      </p:sp>
      <p:sp>
        <p:nvSpPr>
          <p:cNvPr id="6" name="Rectangle 5">
            <a:extLst>
              <a:ext uri="{FF2B5EF4-FFF2-40B4-BE49-F238E27FC236}">
                <a16:creationId xmlns:a16="http://schemas.microsoft.com/office/drawing/2014/main" id="{FD220A05-FCCF-4C89-8594-76DFF83F3556}"/>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7" name="Rectangle 6">
            <a:extLst>
              <a:ext uri="{FF2B5EF4-FFF2-40B4-BE49-F238E27FC236}">
                <a16:creationId xmlns:a16="http://schemas.microsoft.com/office/drawing/2014/main" id="{3969A53E-8D25-4F95-B022-22339F632197}"/>
              </a:ext>
            </a:extLst>
          </p:cNvPr>
          <p:cNvSpPr>
            <a:spLocks noGrp="1" noChangeArrowheads="1"/>
          </p:cNvSpPr>
          <p:nvPr>
            <p:ph type="sldNum" sz="quarter" idx="12"/>
          </p:nvPr>
        </p:nvSpPr>
        <p:spPr>
          <a:ln/>
        </p:spPr>
        <p:txBody>
          <a:bodyPr/>
          <a:lstStyle>
            <a:lvl1pPr>
              <a:defRPr/>
            </a:lvl1pPr>
          </a:lstStyle>
          <a:p>
            <a:pPr>
              <a:defRPr/>
            </a:pPr>
            <a:fld id="{E62CF4ED-B094-48F6-B45A-C8C3BBAA8344}" type="slidenum">
              <a:rPr lang="en-US" altLang="en-US"/>
              <a:pPr>
                <a:defRPr/>
              </a:pPr>
              <a:t>‹#›</a:t>
            </a:fld>
            <a:endParaRPr lang="en-US" altLang="en-US" dirty="0"/>
          </a:p>
        </p:txBody>
      </p:sp>
    </p:spTree>
    <p:extLst>
      <p:ext uri="{BB962C8B-B14F-4D97-AF65-F5344CB8AC3E}">
        <p14:creationId xmlns:p14="http://schemas.microsoft.com/office/powerpoint/2010/main" val="1637648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C6979E2A-436B-42CF-9807-10125EBB6D45}"/>
              </a:ext>
            </a:extLst>
          </p:cNvPr>
          <p:cNvSpPr>
            <a:spLocks noGrp="1" noChangeArrowheads="1"/>
          </p:cNvSpPr>
          <p:nvPr>
            <p:ph type="dt" sz="half" idx="10"/>
          </p:nvPr>
        </p:nvSpPr>
        <p:spPr>
          <a:ln/>
        </p:spPr>
        <p:txBody>
          <a:bodyPr/>
          <a:lstStyle>
            <a:lvl1pPr>
              <a:defRPr/>
            </a:lvl1pPr>
          </a:lstStyle>
          <a:p>
            <a:pPr>
              <a:defRPr/>
            </a:pPr>
            <a:fld id="{0D1D0AB2-A048-4B26-9DFB-EED3C32D719C}" type="datetimeFigureOut">
              <a:rPr lang="en-US"/>
              <a:pPr>
                <a:defRPr/>
              </a:pPr>
              <a:t>10/14/2019</a:t>
            </a:fld>
            <a:endParaRPr lang="en-US" dirty="0"/>
          </a:p>
        </p:txBody>
      </p:sp>
      <p:sp>
        <p:nvSpPr>
          <p:cNvPr id="8" name="Rectangle 5">
            <a:extLst>
              <a:ext uri="{FF2B5EF4-FFF2-40B4-BE49-F238E27FC236}">
                <a16:creationId xmlns:a16="http://schemas.microsoft.com/office/drawing/2014/main" id="{C161EF07-5114-4627-9EFC-CD6CD3002145}"/>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9" name="Rectangle 6">
            <a:extLst>
              <a:ext uri="{FF2B5EF4-FFF2-40B4-BE49-F238E27FC236}">
                <a16:creationId xmlns:a16="http://schemas.microsoft.com/office/drawing/2014/main" id="{4BCAAF2B-26F9-4482-BFD6-6D53767DC362}"/>
              </a:ext>
            </a:extLst>
          </p:cNvPr>
          <p:cNvSpPr>
            <a:spLocks noGrp="1" noChangeArrowheads="1"/>
          </p:cNvSpPr>
          <p:nvPr>
            <p:ph type="sldNum" sz="quarter" idx="12"/>
          </p:nvPr>
        </p:nvSpPr>
        <p:spPr>
          <a:ln/>
        </p:spPr>
        <p:txBody>
          <a:bodyPr/>
          <a:lstStyle>
            <a:lvl1pPr>
              <a:defRPr/>
            </a:lvl1pPr>
          </a:lstStyle>
          <a:p>
            <a:pPr>
              <a:defRPr/>
            </a:pPr>
            <a:fld id="{9BD57191-021A-44CB-BEDA-335C920FB8A3}" type="slidenum">
              <a:rPr lang="en-US" altLang="en-US"/>
              <a:pPr>
                <a:defRPr/>
              </a:pPr>
              <a:t>‹#›</a:t>
            </a:fld>
            <a:endParaRPr lang="en-US" altLang="en-US" dirty="0"/>
          </a:p>
        </p:txBody>
      </p:sp>
    </p:spTree>
    <p:extLst>
      <p:ext uri="{BB962C8B-B14F-4D97-AF65-F5344CB8AC3E}">
        <p14:creationId xmlns:p14="http://schemas.microsoft.com/office/powerpoint/2010/main" val="795482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7AD62522-479E-4C8E-BD59-5AE78A8C6938}"/>
              </a:ext>
            </a:extLst>
          </p:cNvPr>
          <p:cNvSpPr>
            <a:spLocks noGrp="1" noChangeArrowheads="1"/>
          </p:cNvSpPr>
          <p:nvPr>
            <p:ph type="dt" sz="half" idx="10"/>
          </p:nvPr>
        </p:nvSpPr>
        <p:spPr>
          <a:ln/>
        </p:spPr>
        <p:txBody>
          <a:bodyPr/>
          <a:lstStyle>
            <a:lvl1pPr>
              <a:defRPr/>
            </a:lvl1pPr>
          </a:lstStyle>
          <a:p>
            <a:pPr>
              <a:defRPr/>
            </a:pPr>
            <a:fld id="{30A3A731-2DD3-49D1-8290-94177D09A9D9}" type="datetimeFigureOut">
              <a:rPr lang="en-US"/>
              <a:pPr>
                <a:defRPr/>
              </a:pPr>
              <a:t>10/14/2019</a:t>
            </a:fld>
            <a:endParaRPr lang="en-US" dirty="0"/>
          </a:p>
        </p:txBody>
      </p:sp>
      <p:sp>
        <p:nvSpPr>
          <p:cNvPr id="4" name="Rectangle 5">
            <a:extLst>
              <a:ext uri="{FF2B5EF4-FFF2-40B4-BE49-F238E27FC236}">
                <a16:creationId xmlns:a16="http://schemas.microsoft.com/office/drawing/2014/main" id="{F1356845-D8EE-4A9E-BE3F-F0539F90EE47}"/>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5" name="Rectangle 6">
            <a:extLst>
              <a:ext uri="{FF2B5EF4-FFF2-40B4-BE49-F238E27FC236}">
                <a16:creationId xmlns:a16="http://schemas.microsoft.com/office/drawing/2014/main" id="{5851B9BB-4B8D-4CCE-BBCB-092083478957}"/>
              </a:ext>
            </a:extLst>
          </p:cNvPr>
          <p:cNvSpPr>
            <a:spLocks noGrp="1" noChangeArrowheads="1"/>
          </p:cNvSpPr>
          <p:nvPr>
            <p:ph type="sldNum" sz="quarter" idx="12"/>
          </p:nvPr>
        </p:nvSpPr>
        <p:spPr>
          <a:ln/>
        </p:spPr>
        <p:txBody>
          <a:bodyPr/>
          <a:lstStyle>
            <a:lvl1pPr>
              <a:defRPr/>
            </a:lvl1pPr>
          </a:lstStyle>
          <a:p>
            <a:pPr>
              <a:defRPr/>
            </a:pPr>
            <a:fld id="{0565D15D-24E0-42CC-8E38-F78DEB0FBDDE}" type="slidenum">
              <a:rPr lang="en-US" altLang="en-US"/>
              <a:pPr>
                <a:defRPr/>
              </a:pPr>
              <a:t>‹#›</a:t>
            </a:fld>
            <a:endParaRPr lang="en-US" altLang="en-US" dirty="0"/>
          </a:p>
        </p:txBody>
      </p:sp>
    </p:spTree>
    <p:extLst>
      <p:ext uri="{BB962C8B-B14F-4D97-AF65-F5344CB8AC3E}">
        <p14:creationId xmlns:p14="http://schemas.microsoft.com/office/powerpoint/2010/main" val="164929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CEBFA06-A0E0-4B67-B6DF-B5CED0E7E0D0}"/>
              </a:ext>
            </a:extLst>
          </p:cNvPr>
          <p:cNvSpPr>
            <a:spLocks noGrp="1" noChangeArrowheads="1"/>
          </p:cNvSpPr>
          <p:nvPr>
            <p:ph type="dt" sz="half" idx="10"/>
          </p:nvPr>
        </p:nvSpPr>
        <p:spPr>
          <a:ln/>
        </p:spPr>
        <p:txBody>
          <a:bodyPr/>
          <a:lstStyle>
            <a:lvl1pPr>
              <a:defRPr/>
            </a:lvl1pPr>
          </a:lstStyle>
          <a:p>
            <a:pPr>
              <a:defRPr/>
            </a:pPr>
            <a:fld id="{449933CD-A107-43C8-8534-A49EC952524D}" type="datetimeFigureOut">
              <a:rPr lang="en-US"/>
              <a:pPr>
                <a:defRPr/>
              </a:pPr>
              <a:t>10/14/2019</a:t>
            </a:fld>
            <a:endParaRPr lang="en-US" dirty="0"/>
          </a:p>
        </p:txBody>
      </p:sp>
      <p:sp>
        <p:nvSpPr>
          <p:cNvPr id="3" name="Rectangle 5">
            <a:extLst>
              <a:ext uri="{FF2B5EF4-FFF2-40B4-BE49-F238E27FC236}">
                <a16:creationId xmlns:a16="http://schemas.microsoft.com/office/drawing/2014/main" id="{960D7925-E501-4021-B4E2-02CA3A16F3AC}"/>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4" name="Rectangle 6">
            <a:extLst>
              <a:ext uri="{FF2B5EF4-FFF2-40B4-BE49-F238E27FC236}">
                <a16:creationId xmlns:a16="http://schemas.microsoft.com/office/drawing/2014/main" id="{F03AEBEC-2488-4B18-BA60-8D2DCC29C8B5}"/>
              </a:ext>
            </a:extLst>
          </p:cNvPr>
          <p:cNvSpPr>
            <a:spLocks noGrp="1" noChangeArrowheads="1"/>
          </p:cNvSpPr>
          <p:nvPr>
            <p:ph type="sldNum" sz="quarter" idx="12"/>
          </p:nvPr>
        </p:nvSpPr>
        <p:spPr>
          <a:ln/>
        </p:spPr>
        <p:txBody>
          <a:bodyPr/>
          <a:lstStyle>
            <a:lvl1pPr>
              <a:defRPr/>
            </a:lvl1pPr>
          </a:lstStyle>
          <a:p>
            <a:pPr>
              <a:defRPr/>
            </a:pPr>
            <a:fld id="{1CB6F504-48E8-4091-93F3-E32760CEC547}" type="slidenum">
              <a:rPr lang="en-US" altLang="en-US"/>
              <a:pPr>
                <a:defRPr/>
              </a:pPr>
              <a:t>‹#›</a:t>
            </a:fld>
            <a:endParaRPr lang="en-US" altLang="en-US" dirty="0"/>
          </a:p>
        </p:txBody>
      </p:sp>
    </p:spTree>
    <p:extLst>
      <p:ext uri="{BB962C8B-B14F-4D97-AF65-F5344CB8AC3E}">
        <p14:creationId xmlns:p14="http://schemas.microsoft.com/office/powerpoint/2010/main" val="665254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A14DF0EB-4913-4325-9851-879735187674}"/>
              </a:ext>
            </a:extLst>
          </p:cNvPr>
          <p:cNvSpPr>
            <a:spLocks noGrp="1" noChangeArrowheads="1"/>
          </p:cNvSpPr>
          <p:nvPr>
            <p:ph type="dt" sz="half" idx="10"/>
          </p:nvPr>
        </p:nvSpPr>
        <p:spPr>
          <a:ln/>
        </p:spPr>
        <p:txBody>
          <a:bodyPr/>
          <a:lstStyle>
            <a:lvl1pPr>
              <a:defRPr/>
            </a:lvl1pPr>
          </a:lstStyle>
          <a:p>
            <a:pPr>
              <a:defRPr/>
            </a:pPr>
            <a:fld id="{CB7FAF31-9FF5-436A-A139-A0B20EAA3C9A}" type="datetimeFigureOut">
              <a:rPr lang="en-US"/>
              <a:pPr>
                <a:defRPr/>
              </a:pPr>
              <a:t>10/14/2019</a:t>
            </a:fld>
            <a:endParaRPr lang="en-US" dirty="0"/>
          </a:p>
        </p:txBody>
      </p:sp>
      <p:sp>
        <p:nvSpPr>
          <p:cNvPr id="6" name="Rectangle 5">
            <a:extLst>
              <a:ext uri="{FF2B5EF4-FFF2-40B4-BE49-F238E27FC236}">
                <a16:creationId xmlns:a16="http://schemas.microsoft.com/office/drawing/2014/main" id="{4567B195-09D1-4ED7-995A-8CA18A7650CF}"/>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7" name="Rectangle 6">
            <a:extLst>
              <a:ext uri="{FF2B5EF4-FFF2-40B4-BE49-F238E27FC236}">
                <a16:creationId xmlns:a16="http://schemas.microsoft.com/office/drawing/2014/main" id="{DDA09D0E-68EF-43DE-8450-D1328CA844BE}"/>
              </a:ext>
            </a:extLst>
          </p:cNvPr>
          <p:cNvSpPr>
            <a:spLocks noGrp="1" noChangeArrowheads="1"/>
          </p:cNvSpPr>
          <p:nvPr>
            <p:ph type="sldNum" sz="quarter" idx="12"/>
          </p:nvPr>
        </p:nvSpPr>
        <p:spPr>
          <a:ln/>
        </p:spPr>
        <p:txBody>
          <a:bodyPr/>
          <a:lstStyle>
            <a:lvl1pPr>
              <a:defRPr/>
            </a:lvl1pPr>
          </a:lstStyle>
          <a:p>
            <a:pPr>
              <a:defRPr/>
            </a:pPr>
            <a:fld id="{51A51305-D180-48D3-8B94-358CB3A817B9}" type="slidenum">
              <a:rPr lang="en-US" altLang="en-US"/>
              <a:pPr>
                <a:defRPr/>
              </a:pPr>
              <a:t>‹#›</a:t>
            </a:fld>
            <a:endParaRPr lang="en-US" altLang="en-US" dirty="0"/>
          </a:p>
        </p:txBody>
      </p:sp>
    </p:spTree>
    <p:extLst>
      <p:ext uri="{BB962C8B-B14F-4D97-AF65-F5344CB8AC3E}">
        <p14:creationId xmlns:p14="http://schemas.microsoft.com/office/powerpoint/2010/main" val="1889209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05C7C47-62C7-4B9C-9B33-3B664741A036}"/>
              </a:ext>
            </a:extLst>
          </p:cNvPr>
          <p:cNvSpPr>
            <a:spLocks noGrp="1" noChangeArrowheads="1"/>
          </p:cNvSpPr>
          <p:nvPr>
            <p:ph type="dt" sz="half" idx="10"/>
          </p:nvPr>
        </p:nvSpPr>
        <p:spPr>
          <a:ln/>
        </p:spPr>
        <p:txBody>
          <a:bodyPr/>
          <a:lstStyle>
            <a:lvl1pPr>
              <a:defRPr/>
            </a:lvl1pPr>
          </a:lstStyle>
          <a:p>
            <a:pPr>
              <a:defRPr/>
            </a:pPr>
            <a:fld id="{0D982B1F-A64D-495E-AB67-0F92B7F06A28}" type="datetimeFigureOut">
              <a:rPr lang="en-US"/>
              <a:pPr>
                <a:defRPr/>
              </a:pPr>
              <a:t>10/14/2019</a:t>
            </a:fld>
            <a:endParaRPr lang="en-US" dirty="0"/>
          </a:p>
        </p:txBody>
      </p:sp>
      <p:sp>
        <p:nvSpPr>
          <p:cNvPr id="6" name="Rectangle 5">
            <a:extLst>
              <a:ext uri="{FF2B5EF4-FFF2-40B4-BE49-F238E27FC236}">
                <a16:creationId xmlns:a16="http://schemas.microsoft.com/office/drawing/2014/main" id="{80CD062E-C1D9-4627-9F22-F6466E868817}"/>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7" name="Rectangle 6">
            <a:extLst>
              <a:ext uri="{FF2B5EF4-FFF2-40B4-BE49-F238E27FC236}">
                <a16:creationId xmlns:a16="http://schemas.microsoft.com/office/drawing/2014/main" id="{B9EEB806-B149-4FCA-BFF6-3E66830A22B3}"/>
              </a:ext>
            </a:extLst>
          </p:cNvPr>
          <p:cNvSpPr>
            <a:spLocks noGrp="1" noChangeArrowheads="1"/>
          </p:cNvSpPr>
          <p:nvPr>
            <p:ph type="sldNum" sz="quarter" idx="12"/>
          </p:nvPr>
        </p:nvSpPr>
        <p:spPr>
          <a:ln/>
        </p:spPr>
        <p:txBody>
          <a:bodyPr/>
          <a:lstStyle>
            <a:lvl1pPr>
              <a:defRPr/>
            </a:lvl1pPr>
          </a:lstStyle>
          <a:p>
            <a:pPr>
              <a:defRPr/>
            </a:pPr>
            <a:fld id="{882D3450-AC74-479D-8257-1F6A5E0F5C80}" type="slidenum">
              <a:rPr lang="en-US" altLang="en-US"/>
              <a:pPr>
                <a:defRPr/>
              </a:pPr>
              <a:t>‹#›</a:t>
            </a:fld>
            <a:endParaRPr lang="en-US" altLang="en-US" dirty="0"/>
          </a:p>
        </p:txBody>
      </p:sp>
    </p:spTree>
    <p:extLst>
      <p:ext uri="{BB962C8B-B14F-4D97-AF65-F5344CB8AC3E}">
        <p14:creationId xmlns:p14="http://schemas.microsoft.com/office/powerpoint/2010/main" val="908783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CEDF2B5-AD9A-456F-83D7-7A2E9FD69353}"/>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AE36ADE-F813-4B7E-B560-05FD494F507B}"/>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AD39E6D6-DC5F-4F43-A644-7C3912EF1E9B}"/>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fld id="{80DA2906-61A6-4AE6-BCA5-6017E8A23783}" type="datetimeFigureOut">
              <a:rPr lang="en-US"/>
              <a:pPr>
                <a:defRPr/>
              </a:pPr>
              <a:t>10/14/2019</a:t>
            </a:fld>
            <a:endParaRPr lang="en-US" dirty="0"/>
          </a:p>
        </p:txBody>
      </p:sp>
      <p:sp>
        <p:nvSpPr>
          <p:cNvPr id="1029" name="Rectangle 5">
            <a:extLst>
              <a:ext uri="{FF2B5EF4-FFF2-40B4-BE49-F238E27FC236}">
                <a16:creationId xmlns:a16="http://schemas.microsoft.com/office/drawing/2014/main" id="{F45677D0-BCC2-4953-B273-EBD19B6F3311}"/>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r>
              <a:rPr lang="en-US" dirty="0"/>
              <a:t>Stochastic, single-stock models</a:t>
            </a:r>
          </a:p>
        </p:txBody>
      </p:sp>
      <p:sp>
        <p:nvSpPr>
          <p:cNvPr id="1030" name="Rectangle 6">
            <a:extLst>
              <a:ext uri="{FF2B5EF4-FFF2-40B4-BE49-F238E27FC236}">
                <a16:creationId xmlns:a16="http://schemas.microsoft.com/office/drawing/2014/main" id="{3C46F921-3AB8-4EF6-9438-CC0274C01789}"/>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29F79A9E-9EAF-4585-A766-6F940F7E1AAF}"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3BD93A3-78B9-4785-B500-E03754DA5EC8}"/>
              </a:ext>
            </a:extLst>
          </p:cNvPr>
          <p:cNvSpPr>
            <a:spLocks noChangeArrowheads="1"/>
          </p:cNvSpPr>
          <p:nvPr/>
        </p:nvSpPr>
        <p:spPr bwMode="auto">
          <a:xfrm>
            <a:off x="2057400" y="612775"/>
            <a:ext cx="67056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b="1" dirty="0">
                <a:solidFill>
                  <a:schemeClr val="tx2"/>
                </a:solidFill>
              </a:rPr>
              <a:t>Mechanics </a:t>
            </a:r>
          </a:p>
          <a:p>
            <a:pPr algn="ctr">
              <a:spcBef>
                <a:spcPct val="0"/>
              </a:spcBef>
              <a:buFontTx/>
              <a:buNone/>
            </a:pPr>
            <a:r>
              <a:rPr lang="en-US" altLang="en-US" sz="3600" b="1" dirty="0">
                <a:solidFill>
                  <a:schemeClr val="tx2"/>
                </a:solidFill>
              </a:rPr>
              <a:t>of Escapement Goal Analysis in Alaska</a:t>
            </a:r>
          </a:p>
        </p:txBody>
      </p:sp>
      <p:sp>
        <p:nvSpPr>
          <p:cNvPr id="4099" name="Rectangle 3">
            <a:extLst>
              <a:ext uri="{FF2B5EF4-FFF2-40B4-BE49-F238E27FC236}">
                <a16:creationId xmlns:a16="http://schemas.microsoft.com/office/drawing/2014/main" id="{83994D2F-0B4E-4383-919A-B6F5F0248D30}"/>
              </a:ext>
            </a:extLst>
          </p:cNvPr>
          <p:cNvSpPr>
            <a:spLocks noChangeArrowheads="1"/>
          </p:cNvSpPr>
          <p:nvPr/>
        </p:nvSpPr>
        <p:spPr bwMode="auto">
          <a:xfrm>
            <a:off x="1314450" y="2667000"/>
            <a:ext cx="65151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 typeface="Wingdings" panose="05000000000000000000" pitchFamily="2" charset="2"/>
              <a:buNone/>
            </a:pPr>
            <a:r>
              <a:rPr lang="en-US" altLang="en-US" sz="2400" b="1" dirty="0">
                <a:cs typeface="Times New Roman" panose="02020603050405020304" pitchFamily="18" charset="0"/>
              </a:rPr>
              <a:t>Lecture Slides for a Short Course </a:t>
            </a:r>
            <a:r>
              <a:rPr lang="en-US" altLang="en-US" sz="2400" b="1" dirty="0"/>
              <a:t>to Staff of the </a:t>
            </a:r>
            <a:br>
              <a:rPr lang="en-US" altLang="en-US" sz="2400" b="1" dirty="0"/>
            </a:br>
            <a:r>
              <a:rPr lang="en-US" altLang="en-US" sz="2400" b="1" dirty="0"/>
              <a:t>Alaska Department of Fish and Game</a:t>
            </a:r>
          </a:p>
          <a:p>
            <a:pPr algn="ctr" eaLnBrk="1" hangingPunct="1">
              <a:spcBef>
                <a:spcPct val="0"/>
              </a:spcBef>
              <a:buFont typeface="Wingdings" panose="05000000000000000000" pitchFamily="2" charset="2"/>
              <a:buNone/>
            </a:pPr>
            <a:r>
              <a:rPr lang="en-US" altLang="en-US" sz="2400" b="1" dirty="0"/>
              <a:t>Anchorage, Alaska</a:t>
            </a:r>
          </a:p>
          <a:p>
            <a:pPr algn="ctr" eaLnBrk="1" hangingPunct="1">
              <a:spcBef>
                <a:spcPct val="0"/>
              </a:spcBef>
              <a:buFont typeface="Wingdings" panose="05000000000000000000" pitchFamily="2" charset="2"/>
              <a:buNone/>
            </a:pPr>
            <a:r>
              <a:rPr lang="en-US" altLang="en-US" sz="2400" b="1">
                <a:cs typeface="Times New Roman" panose="02020603050405020304" pitchFamily="18" charset="0"/>
              </a:rPr>
              <a:t>15-17 </a:t>
            </a:r>
            <a:r>
              <a:rPr lang="en-US" altLang="en-US" sz="2400" b="1" dirty="0">
                <a:cs typeface="Times New Roman" panose="02020603050405020304" pitchFamily="18" charset="0"/>
              </a:rPr>
              <a:t>October 2019</a:t>
            </a:r>
          </a:p>
        </p:txBody>
      </p:sp>
      <p:pic>
        <p:nvPicPr>
          <p:cNvPr id="4100" name="Picture 4" descr="adfgcolor">
            <a:extLst>
              <a:ext uri="{FF2B5EF4-FFF2-40B4-BE49-F238E27FC236}">
                <a16:creationId xmlns:a16="http://schemas.microsoft.com/office/drawing/2014/main" id="{4A2D1353-C23E-4780-83E7-FA4974E448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66738"/>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 Box 5">
            <a:extLst>
              <a:ext uri="{FF2B5EF4-FFF2-40B4-BE49-F238E27FC236}">
                <a16:creationId xmlns:a16="http://schemas.microsoft.com/office/drawing/2014/main" id="{8D5B3715-27C7-467C-A4AC-505A1717BB3E}"/>
              </a:ext>
            </a:extLst>
          </p:cNvPr>
          <p:cNvSpPr txBox="1">
            <a:spLocks noChangeArrowheads="1"/>
          </p:cNvSpPr>
          <p:nvPr/>
        </p:nvSpPr>
        <p:spPr bwMode="auto">
          <a:xfrm>
            <a:off x="1256125" y="4419600"/>
            <a:ext cx="6631752" cy="21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800" dirty="0"/>
              <a:t>Matt B. Tyers</a:t>
            </a:r>
          </a:p>
          <a:p>
            <a:pPr algn="ctr" eaLnBrk="1" hangingPunct="1">
              <a:spcBef>
                <a:spcPct val="0"/>
              </a:spcBef>
              <a:buFontTx/>
              <a:buNone/>
            </a:pPr>
            <a:r>
              <a:rPr lang="en-US" altLang="en-US" sz="1800" dirty="0"/>
              <a:t>Adam M. Reimer</a:t>
            </a:r>
          </a:p>
          <a:p>
            <a:pPr algn="ctr" eaLnBrk="1" hangingPunct="1">
              <a:spcBef>
                <a:spcPct val="0"/>
              </a:spcBef>
              <a:buFontTx/>
              <a:buNone/>
            </a:pPr>
            <a:r>
              <a:rPr lang="en-US" altLang="en-US" sz="1800" dirty="0"/>
              <a:t>Andrew R. Munro</a:t>
            </a:r>
          </a:p>
          <a:p>
            <a:pPr algn="ctr" eaLnBrk="1" hangingPunct="1">
              <a:spcBef>
                <a:spcPct val="0"/>
              </a:spcBef>
              <a:buFontTx/>
              <a:buNone/>
            </a:pPr>
            <a:r>
              <a:rPr lang="en-US" altLang="en-US" sz="1200" dirty="0"/>
              <a:t> </a:t>
            </a:r>
          </a:p>
          <a:p>
            <a:pPr algn="ctr" eaLnBrk="1" hangingPunct="1">
              <a:spcBef>
                <a:spcPct val="0"/>
              </a:spcBef>
              <a:buFontTx/>
              <a:buNone/>
            </a:pPr>
            <a:r>
              <a:rPr lang="en-US" altLang="en-US" sz="1800" dirty="0"/>
              <a:t>Alaska Department of Fish and Game</a:t>
            </a:r>
          </a:p>
          <a:p>
            <a:pPr algn="ctr" eaLnBrk="1" hangingPunct="1">
              <a:spcBef>
                <a:spcPct val="0"/>
              </a:spcBef>
              <a:buFontTx/>
              <a:buNone/>
            </a:pPr>
            <a:endParaRPr lang="en-US" altLang="en-US" sz="1800" dirty="0"/>
          </a:p>
          <a:p>
            <a:pPr algn="ctr" eaLnBrk="1" hangingPunct="1">
              <a:spcBef>
                <a:spcPct val="0"/>
              </a:spcBef>
              <a:buFontTx/>
              <a:buNone/>
            </a:pPr>
            <a:endParaRPr lang="en-US" altLang="en-US" sz="1050" dirty="0"/>
          </a:p>
          <a:p>
            <a:pPr algn="ctr" eaLnBrk="1" hangingPunct="1">
              <a:spcBef>
                <a:spcPct val="0"/>
              </a:spcBef>
              <a:buFontTx/>
              <a:buNone/>
            </a:pPr>
            <a:r>
              <a:rPr lang="en-US" altLang="en-US" sz="1800" dirty="0"/>
              <a:t>Originally offered by </a:t>
            </a:r>
            <a:r>
              <a:rPr lang="en-US" sz="1800" dirty="0"/>
              <a:t>D.R. Bernard, </a:t>
            </a:r>
            <a:r>
              <a:rPr lang="en-US" sz="1800"/>
              <a:t>S.J. </a:t>
            </a:r>
            <a:r>
              <a:rPr lang="en-US" sz="1800" dirty="0"/>
              <a:t>Fleischman and R.A. Clark.</a:t>
            </a:r>
            <a:endParaRPr lang="en-US" altLang="en-US" sz="1800" dirty="0"/>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2">
            <a:extLst>
              <a:ext uri="{FF2B5EF4-FFF2-40B4-BE49-F238E27FC236}">
                <a16:creationId xmlns:a16="http://schemas.microsoft.com/office/drawing/2014/main" id="{34320BA5-562C-4CA6-864D-15D513F05C71}"/>
              </a:ext>
            </a:extLst>
          </p:cNvPr>
          <p:cNvSpPr>
            <a:spLocks noGrp="1"/>
          </p:cNvSpPr>
          <p:nvPr>
            <p:ph type="ftr" sz="quarter" idx="11"/>
          </p:nvPr>
        </p:nvSpPr>
        <p:spPr>
          <a:xfrm>
            <a:off x="2806700" y="6248400"/>
            <a:ext cx="35306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t>Introduction – Type: BEG 5 AAC 39.222(f)(3)</a:t>
            </a:r>
          </a:p>
        </p:txBody>
      </p:sp>
      <p:sp>
        <p:nvSpPr>
          <p:cNvPr id="20483" name="Slide Number Placeholder 3">
            <a:extLst>
              <a:ext uri="{FF2B5EF4-FFF2-40B4-BE49-F238E27FC236}">
                <a16:creationId xmlns:a16="http://schemas.microsoft.com/office/drawing/2014/main" id="{BA7DF86A-F14C-4AF4-AEDD-391BEF919517}"/>
              </a:ext>
            </a:extLst>
          </p:cNvPr>
          <p:cNvSpPr>
            <a:spLocks noGrp="1"/>
          </p:cNvSpPr>
          <p:nvPr>
            <p:ph type="sldNum" sz="quarter" idx="12"/>
          </p:nvPr>
        </p:nvSpPr>
        <p:spPr>
          <a:xfrm>
            <a:off x="6553200" y="6248400"/>
            <a:ext cx="213042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6BEF488-80C4-42BC-A416-D209CD34D1EB}" type="slidenum">
              <a:rPr lang="en-US" altLang="en-US" sz="1400" smtClean="0"/>
              <a:pPr>
                <a:spcBef>
                  <a:spcPct val="0"/>
                </a:spcBef>
                <a:buFontTx/>
                <a:buNone/>
              </a:pPr>
              <a:t>10</a:t>
            </a:fld>
            <a:endParaRPr lang="en-US" altLang="en-US" sz="1400" dirty="0"/>
          </a:p>
        </p:txBody>
      </p:sp>
      <p:sp>
        <p:nvSpPr>
          <p:cNvPr id="20484" name="Text Box 2">
            <a:extLst>
              <a:ext uri="{FF2B5EF4-FFF2-40B4-BE49-F238E27FC236}">
                <a16:creationId xmlns:a16="http://schemas.microsoft.com/office/drawing/2014/main" id="{ECC40B61-AA20-4134-8080-D84EABD8E443}"/>
              </a:ext>
            </a:extLst>
          </p:cNvPr>
          <p:cNvSpPr txBox="1">
            <a:spLocks noChangeArrowheads="1"/>
          </p:cNvSpPr>
          <p:nvPr/>
        </p:nvSpPr>
        <p:spPr bwMode="auto">
          <a:xfrm>
            <a:off x="457200" y="1216025"/>
            <a:ext cx="8229600" cy="480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dirty="0">
                <a:cs typeface="Times New Roman" panose="02020603050405020304" pitchFamily="18" charset="0"/>
              </a:rPr>
              <a:t>(means) the escapement that provides the greatest potential for </a:t>
            </a:r>
            <a:r>
              <a:rPr lang="en-US" altLang="en-US" sz="1800" b="1" dirty="0">
                <a:solidFill>
                  <a:schemeClr val="accent2"/>
                </a:solidFill>
                <a:cs typeface="Times New Roman" panose="02020603050405020304" pitchFamily="18" charset="0"/>
              </a:rPr>
              <a:t>maximum sustained yield</a:t>
            </a:r>
            <a:r>
              <a:rPr lang="en-US" altLang="en-US" sz="1800" dirty="0">
                <a:cs typeface="Times New Roman" panose="02020603050405020304" pitchFamily="18" charset="0"/>
              </a:rPr>
              <a:t> (MSY); </a:t>
            </a:r>
          </a:p>
          <a:p>
            <a:pPr eaLnBrk="1" hangingPunct="1">
              <a:spcBef>
                <a:spcPct val="0"/>
              </a:spcBef>
              <a:buFontTx/>
              <a:buNone/>
            </a:pPr>
            <a:endParaRPr lang="en-US" altLang="en-US" sz="1800" dirty="0">
              <a:cs typeface="Times New Roman" panose="02020603050405020304" pitchFamily="18" charset="0"/>
            </a:endParaRPr>
          </a:p>
          <a:p>
            <a:pPr eaLnBrk="1" hangingPunct="1">
              <a:spcBef>
                <a:spcPct val="0"/>
              </a:spcBef>
              <a:buFontTx/>
              <a:buNone/>
            </a:pPr>
            <a:r>
              <a:rPr lang="en-US" altLang="en-US" sz="1800" dirty="0">
                <a:cs typeface="Times New Roman" panose="02020603050405020304" pitchFamily="18" charset="0"/>
              </a:rPr>
              <a:t>BEG will be the primary management objective for the escapement unless an OEG or inriver goal has been adopted;</a:t>
            </a:r>
          </a:p>
          <a:p>
            <a:pPr eaLnBrk="1" hangingPunct="1">
              <a:spcBef>
                <a:spcPct val="0"/>
              </a:spcBef>
              <a:buFontTx/>
              <a:buNone/>
            </a:pPr>
            <a:endParaRPr lang="en-US" altLang="en-US" sz="1800" dirty="0">
              <a:cs typeface="Times New Roman" panose="02020603050405020304" pitchFamily="18" charset="0"/>
            </a:endParaRPr>
          </a:p>
          <a:p>
            <a:pPr eaLnBrk="1" hangingPunct="1">
              <a:spcBef>
                <a:spcPct val="0"/>
              </a:spcBef>
              <a:buFontTx/>
              <a:buNone/>
            </a:pPr>
            <a:r>
              <a:rPr lang="en-US" altLang="en-US" sz="1800" dirty="0">
                <a:cs typeface="Times New Roman" panose="02020603050405020304" pitchFamily="18" charset="0"/>
              </a:rPr>
              <a:t>BEG will be developed from the best available biological information and </a:t>
            </a:r>
          </a:p>
          <a:p>
            <a:pPr eaLnBrk="1" hangingPunct="1">
              <a:spcBef>
                <a:spcPct val="0"/>
              </a:spcBef>
              <a:buFontTx/>
              <a:buNone/>
            </a:pPr>
            <a:endParaRPr lang="en-US" altLang="en-US" sz="1800" dirty="0">
              <a:cs typeface="Times New Roman" panose="02020603050405020304" pitchFamily="18" charset="0"/>
            </a:endParaRPr>
          </a:p>
          <a:p>
            <a:pPr eaLnBrk="1" hangingPunct="1">
              <a:spcBef>
                <a:spcPct val="0"/>
              </a:spcBef>
              <a:buFontTx/>
              <a:buNone/>
            </a:pPr>
            <a:r>
              <a:rPr lang="en-US" altLang="en-US" sz="1800" dirty="0">
                <a:cs typeface="Times New Roman" panose="02020603050405020304" pitchFamily="18" charset="0"/>
              </a:rPr>
              <a:t>(BEG) should be scientifically defensible on the basis of (that) information; </a:t>
            </a:r>
          </a:p>
          <a:p>
            <a:pPr eaLnBrk="1" hangingPunct="1">
              <a:spcBef>
                <a:spcPct val="0"/>
              </a:spcBef>
              <a:buFontTx/>
              <a:buNone/>
            </a:pPr>
            <a:endParaRPr lang="en-US" altLang="en-US" sz="1800" dirty="0">
              <a:cs typeface="Times New Roman" panose="02020603050405020304" pitchFamily="18" charset="0"/>
            </a:endParaRPr>
          </a:p>
          <a:p>
            <a:pPr eaLnBrk="1" hangingPunct="1">
              <a:spcBef>
                <a:spcPct val="0"/>
              </a:spcBef>
              <a:buFontTx/>
              <a:buNone/>
            </a:pPr>
            <a:r>
              <a:rPr lang="en-US" altLang="en-US" sz="1800" dirty="0">
                <a:cs typeface="Times New Roman" panose="02020603050405020304" pitchFamily="18" charset="0"/>
              </a:rPr>
              <a:t>BEG will be determined by the department and </a:t>
            </a:r>
          </a:p>
          <a:p>
            <a:pPr eaLnBrk="1" hangingPunct="1">
              <a:spcBef>
                <a:spcPct val="0"/>
              </a:spcBef>
              <a:buFontTx/>
              <a:buNone/>
            </a:pPr>
            <a:endParaRPr lang="en-US" altLang="en-US" sz="1800" dirty="0">
              <a:cs typeface="Times New Roman" panose="02020603050405020304" pitchFamily="18" charset="0"/>
            </a:endParaRPr>
          </a:p>
          <a:p>
            <a:pPr eaLnBrk="1" hangingPunct="1">
              <a:spcBef>
                <a:spcPct val="0"/>
              </a:spcBef>
              <a:buFontTx/>
              <a:buNone/>
            </a:pPr>
            <a:r>
              <a:rPr lang="en-US" altLang="en-US" sz="1800" dirty="0">
                <a:cs typeface="Times New Roman" panose="02020603050405020304" pitchFamily="18" charset="0"/>
              </a:rPr>
              <a:t>(BEG) will be expressed as a range based on factors such as salmon stock productivity and data uncertainty; (and)</a:t>
            </a:r>
          </a:p>
          <a:p>
            <a:pPr eaLnBrk="1" hangingPunct="1">
              <a:spcBef>
                <a:spcPct val="0"/>
              </a:spcBef>
              <a:buFontTx/>
              <a:buNone/>
            </a:pPr>
            <a:endParaRPr lang="en-US" altLang="en-US" sz="1800" dirty="0">
              <a:cs typeface="Times New Roman" panose="02020603050405020304" pitchFamily="18" charset="0"/>
            </a:endParaRPr>
          </a:p>
          <a:p>
            <a:pPr eaLnBrk="1" hangingPunct="1">
              <a:spcBef>
                <a:spcPct val="0"/>
              </a:spcBef>
              <a:buFontTx/>
              <a:buNone/>
            </a:pPr>
            <a:r>
              <a:rPr lang="en-US" altLang="en-US" sz="1800" dirty="0">
                <a:cs typeface="Times New Roman" panose="02020603050405020304" pitchFamily="18" charset="0"/>
              </a:rPr>
              <a:t>the department will seek to maintain evenly distributed salmon escapements within (this range); </a:t>
            </a:r>
            <a:endParaRPr lang="en-US" altLang="en-US" sz="1800" dirty="0"/>
          </a:p>
        </p:txBody>
      </p:sp>
      <p:sp>
        <p:nvSpPr>
          <p:cNvPr id="50179" name="Text Box 3">
            <a:extLst>
              <a:ext uri="{FF2B5EF4-FFF2-40B4-BE49-F238E27FC236}">
                <a16:creationId xmlns:a16="http://schemas.microsoft.com/office/drawing/2014/main" id="{AB652C9C-8AE4-4821-8CA5-A7B088946716}"/>
              </a:ext>
            </a:extLst>
          </p:cNvPr>
          <p:cNvSpPr txBox="1">
            <a:spLocks noChangeArrowheads="1"/>
          </p:cNvSpPr>
          <p:nvPr/>
        </p:nvSpPr>
        <p:spPr bwMode="auto">
          <a:xfrm>
            <a:off x="457200" y="457200"/>
            <a:ext cx="5676900" cy="523875"/>
          </a:xfrm>
          <a:prstGeom prst="rect">
            <a:avLst/>
          </a:prstGeom>
          <a:noFill/>
          <a:ln w="9525">
            <a:noFill/>
            <a:miter lim="800000"/>
            <a:headEnd/>
            <a:tailEnd/>
          </a:ln>
          <a:effectLst/>
        </p:spPr>
        <p:txBody>
          <a:bodyPr wrap="none">
            <a:spAutoFit/>
          </a:bodyPr>
          <a:lstStyle/>
          <a:p>
            <a:pPr eaLnBrk="1" hangingPunct="1">
              <a:defRPr/>
            </a:pPr>
            <a:r>
              <a:rPr lang="en-US" sz="2800" b="1" dirty="0">
                <a:effectLst>
                  <a:outerShdw blurRad="38100" dist="38100" dir="2700000" algn="tl">
                    <a:srgbClr val="C0C0C0"/>
                  </a:outerShdw>
                </a:effectLst>
                <a:cs typeface="Times New Roman" pitchFamily="18" charset="0"/>
              </a:rPr>
              <a:t>Biological Escapement Goal (BEG):</a:t>
            </a:r>
          </a:p>
        </p:txBody>
      </p:sp>
      <p:sp>
        <p:nvSpPr>
          <p:cNvPr id="20486" name="Line 3">
            <a:extLst>
              <a:ext uri="{FF2B5EF4-FFF2-40B4-BE49-F238E27FC236}">
                <a16:creationId xmlns:a16="http://schemas.microsoft.com/office/drawing/2014/main" id="{D84A75BA-3724-462E-828A-E8BB2C9B62E1}"/>
              </a:ext>
            </a:extLst>
          </p:cNvPr>
          <p:cNvSpPr>
            <a:spLocks noChangeShapeType="1"/>
          </p:cNvSpPr>
          <p:nvPr/>
        </p:nvSpPr>
        <p:spPr bwMode="auto">
          <a:xfrm>
            <a:off x="457200" y="1006475"/>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a:extLst>
              <a:ext uri="{FF2B5EF4-FFF2-40B4-BE49-F238E27FC236}">
                <a16:creationId xmlns:a16="http://schemas.microsoft.com/office/drawing/2014/main" id="{32DACA99-032E-4C3E-96F5-2A06E612DA82}"/>
              </a:ext>
            </a:extLst>
          </p:cNvPr>
          <p:cNvSpPr>
            <a:spLocks noGrp="1"/>
          </p:cNvSpPr>
          <p:nvPr>
            <p:ph type="ftr" sz="quarter" idx="11"/>
          </p:nvPr>
        </p:nvSpPr>
        <p:spPr>
          <a:xfrm>
            <a:off x="2771775" y="6248400"/>
            <a:ext cx="360045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t>Introduction – Type: SEG 5 AAC 39.222(f)(36)</a:t>
            </a:r>
          </a:p>
        </p:txBody>
      </p:sp>
      <p:sp>
        <p:nvSpPr>
          <p:cNvPr id="22531" name="Slide Number Placeholder 3">
            <a:extLst>
              <a:ext uri="{FF2B5EF4-FFF2-40B4-BE49-F238E27FC236}">
                <a16:creationId xmlns:a16="http://schemas.microsoft.com/office/drawing/2014/main" id="{D4501CB0-1E65-483F-A15D-E4B7876F9C35}"/>
              </a:ext>
            </a:extLst>
          </p:cNvPr>
          <p:cNvSpPr>
            <a:spLocks noGrp="1"/>
          </p:cNvSpPr>
          <p:nvPr>
            <p:ph type="sldNum" sz="quarter" idx="12"/>
          </p:nvPr>
        </p:nvSpPr>
        <p:spPr>
          <a:xfrm>
            <a:off x="6553200" y="6248400"/>
            <a:ext cx="213042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399A65-6BFC-45D7-B622-9325006DFA3F}" type="slidenum">
              <a:rPr lang="en-US" altLang="en-US" sz="1400" smtClean="0"/>
              <a:pPr>
                <a:spcBef>
                  <a:spcPct val="0"/>
                </a:spcBef>
                <a:buFontTx/>
                <a:buNone/>
              </a:pPr>
              <a:t>11</a:t>
            </a:fld>
            <a:endParaRPr lang="en-US" altLang="en-US" sz="1400" dirty="0"/>
          </a:p>
        </p:txBody>
      </p:sp>
      <p:sp>
        <p:nvSpPr>
          <p:cNvPr id="51203" name="Text Box 3">
            <a:extLst>
              <a:ext uri="{FF2B5EF4-FFF2-40B4-BE49-F238E27FC236}">
                <a16:creationId xmlns:a16="http://schemas.microsoft.com/office/drawing/2014/main" id="{A064030B-6067-4204-BA5E-D1BB6948286E}"/>
              </a:ext>
            </a:extLst>
          </p:cNvPr>
          <p:cNvSpPr txBox="1">
            <a:spLocks noChangeArrowheads="1"/>
          </p:cNvSpPr>
          <p:nvPr/>
        </p:nvSpPr>
        <p:spPr bwMode="auto">
          <a:xfrm>
            <a:off x="457200" y="457200"/>
            <a:ext cx="5781675" cy="523875"/>
          </a:xfrm>
          <a:prstGeom prst="rect">
            <a:avLst/>
          </a:prstGeom>
          <a:noFill/>
          <a:ln w="9525">
            <a:noFill/>
            <a:miter lim="800000"/>
            <a:headEnd/>
            <a:tailEnd/>
          </a:ln>
          <a:effectLst/>
        </p:spPr>
        <p:txBody>
          <a:bodyPr wrap="none">
            <a:spAutoFit/>
          </a:bodyPr>
          <a:lstStyle/>
          <a:p>
            <a:pPr eaLnBrk="1" hangingPunct="1">
              <a:defRPr/>
            </a:pPr>
            <a:r>
              <a:rPr lang="en-US" sz="2800" b="1" dirty="0">
                <a:effectLst>
                  <a:outerShdw blurRad="38100" dist="38100" dir="2700000" algn="tl">
                    <a:srgbClr val="C0C0C0"/>
                  </a:outerShdw>
                </a:effectLst>
                <a:cs typeface="Times New Roman" pitchFamily="18" charset="0"/>
              </a:rPr>
              <a:t>Sustainable Escapement Goal (SEG)</a:t>
            </a:r>
          </a:p>
        </p:txBody>
      </p:sp>
      <p:sp>
        <p:nvSpPr>
          <p:cNvPr id="22533" name="Line 3">
            <a:extLst>
              <a:ext uri="{FF2B5EF4-FFF2-40B4-BE49-F238E27FC236}">
                <a16:creationId xmlns:a16="http://schemas.microsoft.com/office/drawing/2014/main" id="{ECE64A25-DD10-4D8C-ADCA-2376A5CAE73F}"/>
              </a:ext>
            </a:extLst>
          </p:cNvPr>
          <p:cNvSpPr>
            <a:spLocks noChangeShapeType="1"/>
          </p:cNvSpPr>
          <p:nvPr/>
        </p:nvSpPr>
        <p:spPr bwMode="auto">
          <a:xfrm>
            <a:off x="457200" y="1006475"/>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2534" name="Rectangle 8">
            <a:extLst>
              <a:ext uri="{FF2B5EF4-FFF2-40B4-BE49-F238E27FC236}">
                <a16:creationId xmlns:a16="http://schemas.microsoft.com/office/drawing/2014/main" id="{BEACA5AE-AD9E-420E-BF9F-134D3486B1B6}"/>
              </a:ext>
            </a:extLst>
          </p:cNvPr>
          <p:cNvSpPr>
            <a:spLocks noChangeArrowheads="1"/>
          </p:cNvSpPr>
          <p:nvPr/>
        </p:nvSpPr>
        <p:spPr bwMode="auto">
          <a:xfrm>
            <a:off x="457200" y="1219200"/>
            <a:ext cx="82296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dirty="0">
                <a:cs typeface="Times New Roman" panose="02020603050405020304" pitchFamily="18" charset="0"/>
              </a:rPr>
              <a:t>(means) … a level of escapement, indicated by an index or an escapement estimate, that is known to provide for </a:t>
            </a:r>
            <a:r>
              <a:rPr lang="en-US" altLang="en-US" sz="1800" b="1" dirty="0">
                <a:solidFill>
                  <a:schemeClr val="accent2"/>
                </a:solidFill>
                <a:cs typeface="Times New Roman" panose="02020603050405020304" pitchFamily="18" charset="0"/>
              </a:rPr>
              <a:t>sustained yield over a 5 to 10 year period </a:t>
            </a:r>
            <a:r>
              <a:rPr lang="en-US" altLang="en-US" sz="1800" dirty="0">
                <a:cs typeface="Times New Roman" panose="02020603050405020304" pitchFamily="18" charset="0"/>
              </a:rPr>
              <a:t>used in situations where a BEG cannot be estimated or managed for;  </a:t>
            </a:r>
          </a:p>
          <a:p>
            <a:pPr>
              <a:spcBef>
                <a:spcPct val="0"/>
              </a:spcBef>
              <a:buFontTx/>
              <a:buNone/>
            </a:pPr>
            <a:endParaRPr lang="en-US" altLang="en-US" sz="1800" dirty="0">
              <a:cs typeface="Times New Roman" panose="02020603050405020304" pitchFamily="18" charset="0"/>
            </a:endParaRPr>
          </a:p>
          <a:p>
            <a:pPr>
              <a:spcBef>
                <a:spcPct val="0"/>
              </a:spcBef>
              <a:buFontTx/>
              <a:buNone/>
            </a:pPr>
            <a:r>
              <a:rPr lang="en-US" altLang="en-US" sz="1800" dirty="0">
                <a:cs typeface="Times New Roman" panose="02020603050405020304" pitchFamily="18" charset="0"/>
              </a:rPr>
              <a:t>the SEG is the primary management objective for the escapement, unless an optimal escapement or in-river run goal has been adopted by the board;</a:t>
            </a:r>
          </a:p>
          <a:p>
            <a:pPr>
              <a:spcBef>
                <a:spcPct val="0"/>
              </a:spcBef>
              <a:buFontTx/>
              <a:buNone/>
            </a:pPr>
            <a:endParaRPr lang="en-US" altLang="en-US" sz="1800" dirty="0">
              <a:cs typeface="Times New Roman" panose="02020603050405020304" pitchFamily="18" charset="0"/>
            </a:endParaRPr>
          </a:p>
          <a:p>
            <a:pPr>
              <a:spcBef>
                <a:spcPct val="0"/>
              </a:spcBef>
              <a:buFontTx/>
              <a:buNone/>
            </a:pPr>
            <a:r>
              <a:rPr lang="en-US" altLang="en-US" sz="1800" dirty="0">
                <a:cs typeface="Times New Roman" panose="02020603050405020304" pitchFamily="18" charset="0"/>
              </a:rPr>
              <a:t>the SEG will be developed from the best available biological information</a:t>
            </a:r>
            <a:r>
              <a:rPr lang="en-US" altLang="en-US" sz="1800" b="1" u="sng" dirty="0">
                <a:cs typeface="Times New Roman" panose="02020603050405020304" pitchFamily="18" charset="0"/>
              </a:rPr>
              <a:t>; </a:t>
            </a:r>
          </a:p>
          <a:p>
            <a:pPr>
              <a:spcBef>
                <a:spcPct val="0"/>
              </a:spcBef>
              <a:buFontTx/>
              <a:buNone/>
            </a:pPr>
            <a:endParaRPr lang="en-US" altLang="en-US" sz="1800" b="1" u="sng" dirty="0">
              <a:cs typeface="Times New Roman" panose="02020603050405020304" pitchFamily="18" charset="0"/>
            </a:endParaRPr>
          </a:p>
          <a:p>
            <a:pPr>
              <a:spcBef>
                <a:spcPct val="0"/>
              </a:spcBef>
              <a:buFontTx/>
              <a:buNone/>
            </a:pPr>
            <a:r>
              <a:rPr lang="en-US" altLang="en-US" sz="1800" dirty="0">
                <a:cs typeface="Times New Roman" panose="02020603050405020304" pitchFamily="18" charset="0"/>
              </a:rPr>
              <a:t>(the SEG) … should be scientifically defensible … ;  </a:t>
            </a:r>
          </a:p>
          <a:p>
            <a:pPr>
              <a:spcBef>
                <a:spcPct val="0"/>
              </a:spcBef>
              <a:buFontTx/>
              <a:buNone/>
            </a:pPr>
            <a:endParaRPr lang="en-US" altLang="en-US" sz="1800" dirty="0">
              <a:cs typeface="Times New Roman" panose="02020603050405020304" pitchFamily="18" charset="0"/>
            </a:endParaRPr>
          </a:p>
          <a:p>
            <a:pPr>
              <a:spcBef>
                <a:spcPct val="0"/>
              </a:spcBef>
              <a:buFontTx/>
              <a:buNone/>
            </a:pPr>
            <a:r>
              <a:rPr lang="en-US" altLang="en-US" sz="1800" dirty="0">
                <a:cs typeface="Times New Roman" panose="02020603050405020304" pitchFamily="18" charset="0"/>
              </a:rPr>
              <a:t>the SEG will be determined by the department;  </a:t>
            </a:r>
          </a:p>
          <a:p>
            <a:pPr>
              <a:spcBef>
                <a:spcPct val="0"/>
              </a:spcBef>
              <a:buFontTx/>
              <a:buNone/>
            </a:pPr>
            <a:endParaRPr lang="en-US" altLang="en-US" sz="1800" dirty="0">
              <a:cs typeface="Times New Roman" panose="02020603050405020304" pitchFamily="18" charset="0"/>
            </a:endParaRPr>
          </a:p>
          <a:p>
            <a:pPr>
              <a:spcBef>
                <a:spcPct val="0"/>
              </a:spcBef>
              <a:buFontTx/>
              <a:buNone/>
            </a:pPr>
            <a:r>
              <a:rPr lang="en-US" altLang="en-US" sz="1800" dirty="0">
                <a:cs typeface="Times New Roman" panose="02020603050405020304" pitchFamily="18" charset="0"/>
              </a:rPr>
              <a:t>(the SEG) will be stated as a range "(</a:t>
            </a:r>
            <a:r>
              <a:rPr lang="en-US" altLang="en-US" sz="1800" b="1" dirty="0">
                <a:solidFill>
                  <a:schemeClr val="accent2"/>
                </a:solidFill>
                <a:cs typeface="Times New Roman" panose="02020603050405020304" pitchFamily="18" charset="0"/>
              </a:rPr>
              <a:t>SEG Range</a:t>
            </a:r>
            <a:r>
              <a:rPr lang="en-US" altLang="en-US" sz="1800" dirty="0">
                <a:cs typeface="Times New Roman" panose="02020603050405020304" pitchFamily="18" charset="0"/>
              </a:rPr>
              <a:t>)" or a lower bound "(</a:t>
            </a:r>
            <a:r>
              <a:rPr lang="en-US" altLang="en-US" sz="1800" b="1" dirty="0">
                <a:solidFill>
                  <a:schemeClr val="accent2"/>
                </a:solidFill>
                <a:cs typeface="Times New Roman" panose="02020603050405020304" pitchFamily="18" charset="0"/>
              </a:rPr>
              <a:t>Lower Bound SEG</a:t>
            </a:r>
            <a:r>
              <a:rPr lang="en-US" altLang="en-US" sz="1800" dirty="0">
                <a:cs typeface="Times New Roman" panose="02020603050405020304" pitchFamily="18" charset="0"/>
              </a:rPr>
              <a:t>)" that takes into account data uncertainty;  and</a:t>
            </a:r>
          </a:p>
          <a:p>
            <a:pPr>
              <a:spcBef>
                <a:spcPct val="0"/>
              </a:spcBef>
              <a:buFontTx/>
              <a:buNone/>
            </a:pPr>
            <a:endParaRPr lang="en-US" altLang="en-US" sz="1800" dirty="0">
              <a:cs typeface="Times New Roman" panose="02020603050405020304" pitchFamily="18" charset="0"/>
            </a:endParaRPr>
          </a:p>
          <a:p>
            <a:pPr>
              <a:spcBef>
                <a:spcPct val="0"/>
              </a:spcBef>
              <a:buFontTx/>
              <a:buNone/>
            </a:pPr>
            <a:r>
              <a:rPr lang="en-US" altLang="en-US" sz="1800" dirty="0">
                <a:cs typeface="Times New Roman" panose="02020603050405020304" pitchFamily="18" charset="0"/>
              </a:rPr>
              <a:t>the department will seek to maintain escapements within the bounds of the SEG Range or above the level of a Lower Bound SEG.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a:extLst>
              <a:ext uri="{FF2B5EF4-FFF2-40B4-BE49-F238E27FC236}">
                <a16:creationId xmlns:a16="http://schemas.microsoft.com/office/drawing/2014/main" id="{EE3A30FE-912E-48D8-ADB1-B2C8513C811F}"/>
              </a:ext>
            </a:extLst>
          </p:cNvPr>
          <p:cNvSpPr>
            <a:spLocks noGrp="1"/>
          </p:cNvSpPr>
          <p:nvPr>
            <p:ph type="ftr" sz="quarter" idx="11"/>
          </p:nvPr>
        </p:nvSpPr>
        <p:spPr>
          <a:xfrm>
            <a:off x="2784475" y="6248400"/>
            <a:ext cx="357505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t>Introduction – Type: SET 5 AAC 39.222(f)(39)</a:t>
            </a:r>
          </a:p>
        </p:txBody>
      </p:sp>
      <p:sp>
        <p:nvSpPr>
          <p:cNvPr id="24579" name="Slide Number Placeholder 3">
            <a:extLst>
              <a:ext uri="{FF2B5EF4-FFF2-40B4-BE49-F238E27FC236}">
                <a16:creationId xmlns:a16="http://schemas.microsoft.com/office/drawing/2014/main" id="{6A6E82B7-1C83-46E3-8AB7-176C68220732}"/>
              </a:ext>
            </a:extLst>
          </p:cNvPr>
          <p:cNvSpPr>
            <a:spLocks noGrp="1"/>
          </p:cNvSpPr>
          <p:nvPr>
            <p:ph type="sldNum" sz="quarter" idx="12"/>
          </p:nvPr>
        </p:nvSpPr>
        <p:spPr>
          <a:xfrm>
            <a:off x="6553200" y="6248400"/>
            <a:ext cx="213042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3AF4416-700E-443E-90F1-9EA5C9224D4F}" type="slidenum">
              <a:rPr lang="en-US" altLang="en-US" sz="1400" smtClean="0"/>
              <a:pPr>
                <a:spcBef>
                  <a:spcPct val="0"/>
                </a:spcBef>
                <a:buFontTx/>
                <a:buNone/>
              </a:pPr>
              <a:t>12</a:t>
            </a:fld>
            <a:endParaRPr lang="en-US" altLang="en-US" sz="1400" dirty="0"/>
          </a:p>
        </p:txBody>
      </p:sp>
      <p:sp>
        <p:nvSpPr>
          <p:cNvPr id="80898" name="Text Box 1026">
            <a:extLst>
              <a:ext uri="{FF2B5EF4-FFF2-40B4-BE49-F238E27FC236}">
                <a16:creationId xmlns:a16="http://schemas.microsoft.com/office/drawing/2014/main" id="{B57AAFD2-6200-4F7B-8FB8-30B55271161B}"/>
              </a:ext>
            </a:extLst>
          </p:cNvPr>
          <p:cNvSpPr txBox="1">
            <a:spLocks noChangeArrowheads="1"/>
          </p:cNvSpPr>
          <p:nvPr/>
        </p:nvSpPr>
        <p:spPr bwMode="auto">
          <a:xfrm>
            <a:off x="457200" y="457200"/>
            <a:ext cx="6408738" cy="523875"/>
          </a:xfrm>
          <a:prstGeom prst="rect">
            <a:avLst/>
          </a:prstGeom>
          <a:noFill/>
          <a:ln w="9525">
            <a:noFill/>
            <a:miter lim="800000"/>
            <a:headEnd/>
            <a:tailEnd/>
          </a:ln>
          <a:effectLst/>
        </p:spPr>
        <p:txBody>
          <a:bodyPr wrap="none">
            <a:spAutoFit/>
          </a:bodyPr>
          <a:lstStyle/>
          <a:p>
            <a:pPr eaLnBrk="1" hangingPunct="1">
              <a:defRPr/>
            </a:pPr>
            <a:r>
              <a:rPr lang="en-US" sz="2800" b="1" dirty="0">
                <a:effectLst>
                  <a:outerShdw blurRad="38100" dist="38100" dir="2700000" algn="tl">
                    <a:srgbClr val="C0C0C0"/>
                  </a:outerShdw>
                </a:effectLst>
                <a:cs typeface="Times New Roman" pitchFamily="18" charset="0"/>
              </a:rPr>
              <a:t>Sustained Escapement Threshold (SET):</a:t>
            </a:r>
          </a:p>
        </p:txBody>
      </p:sp>
      <p:sp>
        <p:nvSpPr>
          <p:cNvPr id="24581" name="Line 3">
            <a:extLst>
              <a:ext uri="{FF2B5EF4-FFF2-40B4-BE49-F238E27FC236}">
                <a16:creationId xmlns:a16="http://schemas.microsoft.com/office/drawing/2014/main" id="{2A386402-400A-4E01-8932-00783F372960}"/>
              </a:ext>
            </a:extLst>
          </p:cNvPr>
          <p:cNvSpPr>
            <a:spLocks noChangeShapeType="1"/>
          </p:cNvSpPr>
          <p:nvPr/>
        </p:nvSpPr>
        <p:spPr bwMode="auto">
          <a:xfrm>
            <a:off x="457200" y="1006475"/>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4582" name="Rectangle 1028">
            <a:extLst>
              <a:ext uri="{FF2B5EF4-FFF2-40B4-BE49-F238E27FC236}">
                <a16:creationId xmlns:a16="http://schemas.microsoft.com/office/drawing/2014/main" id="{1ED64E5A-738B-4D06-BB15-45C84081EAEA}"/>
              </a:ext>
            </a:extLst>
          </p:cNvPr>
          <p:cNvSpPr>
            <a:spLocks noChangeArrowheads="1"/>
          </p:cNvSpPr>
          <p:nvPr/>
        </p:nvSpPr>
        <p:spPr bwMode="auto">
          <a:xfrm>
            <a:off x="723900" y="1782763"/>
            <a:ext cx="7696200"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t>(means) a threshold level of escapement, below which the ability of the salmon stock to sustain itself is </a:t>
            </a:r>
            <a:r>
              <a:rPr lang="en-US" altLang="en-US" sz="2000" b="1" dirty="0">
                <a:solidFill>
                  <a:schemeClr val="accent2"/>
                </a:solidFill>
              </a:rPr>
              <a:t>jeopardized</a:t>
            </a:r>
            <a:r>
              <a:rPr lang="en-US" altLang="en-US" sz="2000" dirty="0"/>
              <a:t>;</a:t>
            </a:r>
          </a:p>
          <a:p>
            <a:pPr algn="just">
              <a:spcBef>
                <a:spcPct val="0"/>
              </a:spcBef>
              <a:buFontTx/>
              <a:buNone/>
            </a:pPr>
            <a:endParaRPr lang="en-US" altLang="en-US" sz="2000" dirty="0"/>
          </a:p>
          <a:p>
            <a:pPr>
              <a:spcBef>
                <a:spcPct val="0"/>
              </a:spcBef>
              <a:buFontTx/>
              <a:buNone/>
            </a:pPr>
            <a:r>
              <a:rPr lang="en-US" altLang="en-US" sz="2000" dirty="0"/>
              <a:t>in practice, SET can be estimated based on lower ranges of historical escapement levels, for which the salmon stock has consistently demonstrated the ability to sustain itself;</a:t>
            </a:r>
          </a:p>
          <a:p>
            <a:pPr algn="just">
              <a:spcBef>
                <a:spcPct val="0"/>
              </a:spcBef>
              <a:buFontTx/>
              <a:buNone/>
            </a:pPr>
            <a:endParaRPr lang="en-US" altLang="en-US" sz="2000" dirty="0"/>
          </a:p>
          <a:p>
            <a:pPr algn="just">
              <a:spcBef>
                <a:spcPct val="0"/>
              </a:spcBef>
              <a:buFontTx/>
              <a:buNone/>
            </a:pPr>
            <a:r>
              <a:rPr lang="en-US" altLang="en-US" sz="2000" dirty="0"/>
              <a:t>…</a:t>
            </a:r>
          </a:p>
          <a:p>
            <a:pPr algn="just">
              <a:spcBef>
                <a:spcPct val="0"/>
              </a:spcBef>
              <a:buFontTx/>
              <a:buNone/>
            </a:pPr>
            <a:r>
              <a:rPr lang="en-US" altLang="en-US" sz="2000" dirty="0"/>
              <a:t> </a:t>
            </a:r>
          </a:p>
          <a:p>
            <a:pPr>
              <a:spcBef>
                <a:spcPct val="0"/>
              </a:spcBef>
              <a:buFontTx/>
              <a:buNone/>
            </a:pPr>
            <a:r>
              <a:rPr lang="en-US" altLang="en-US" sz="2000" dirty="0"/>
              <a:t>the SET is established by the department in consultation with the board, </a:t>
            </a:r>
            <a:r>
              <a:rPr lang="en-US" altLang="en-US" sz="2000" b="1" dirty="0">
                <a:solidFill>
                  <a:schemeClr val="accent2"/>
                </a:solidFill>
              </a:rPr>
              <a:t>as needed</a:t>
            </a:r>
            <a:r>
              <a:rPr lang="en-US" altLang="en-US" sz="2000" dirty="0"/>
              <a:t>, for salmon stocks of management or conservation concern;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2">
            <a:extLst>
              <a:ext uri="{FF2B5EF4-FFF2-40B4-BE49-F238E27FC236}">
                <a16:creationId xmlns:a16="http://schemas.microsoft.com/office/drawing/2014/main" id="{ED905A7F-EB4D-41B5-9E69-66B4D6090067}"/>
              </a:ext>
            </a:extLst>
          </p:cNvPr>
          <p:cNvSpPr>
            <a:spLocks noGrp="1"/>
          </p:cNvSpPr>
          <p:nvPr>
            <p:ph type="ftr" sz="quarter" idx="11"/>
          </p:nvPr>
        </p:nvSpPr>
        <p:spPr>
          <a:xfrm>
            <a:off x="3282950" y="6248400"/>
            <a:ext cx="25781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t>Introduction – Stocks of Concern</a:t>
            </a:r>
          </a:p>
        </p:txBody>
      </p:sp>
      <p:sp>
        <p:nvSpPr>
          <p:cNvPr id="26627" name="Slide Number Placeholder 3">
            <a:extLst>
              <a:ext uri="{FF2B5EF4-FFF2-40B4-BE49-F238E27FC236}">
                <a16:creationId xmlns:a16="http://schemas.microsoft.com/office/drawing/2014/main" id="{698AFD70-C902-4F04-B42D-68B355D46314}"/>
              </a:ext>
            </a:extLst>
          </p:cNvPr>
          <p:cNvSpPr>
            <a:spLocks noGrp="1"/>
          </p:cNvSpPr>
          <p:nvPr>
            <p:ph type="sldNum" sz="quarter" idx="12"/>
          </p:nvPr>
        </p:nvSpPr>
        <p:spPr>
          <a:xfrm>
            <a:off x="6553200" y="6248400"/>
            <a:ext cx="213042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89FDA34-88F4-4976-953C-50D47B03795B}" type="slidenum">
              <a:rPr lang="en-US" altLang="en-US" sz="1400" smtClean="0"/>
              <a:pPr>
                <a:spcBef>
                  <a:spcPct val="0"/>
                </a:spcBef>
                <a:buFontTx/>
                <a:buNone/>
              </a:pPr>
              <a:t>13</a:t>
            </a:fld>
            <a:endParaRPr lang="en-US" altLang="en-US" sz="1400" dirty="0"/>
          </a:p>
        </p:txBody>
      </p:sp>
      <p:sp>
        <p:nvSpPr>
          <p:cNvPr id="26628" name="Text Box 2051">
            <a:extLst>
              <a:ext uri="{FF2B5EF4-FFF2-40B4-BE49-F238E27FC236}">
                <a16:creationId xmlns:a16="http://schemas.microsoft.com/office/drawing/2014/main" id="{72C9FE8B-8DCA-4116-81E7-4E602910764E}"/>
              </a:ext>
            </a:extLst>
          </p:cNvPr>
          <p:cNvSpPr txBox="1">
            <a:spLocks noChangeArrowheads="1"/>
          </p:cNvSpPr>
          <p:nvPr/>
        </p:nvSpPr>
        <p:spPr bwMode="auto">
          <a:xfrm>
            <a:off x="685800" y="1498600"/>
            <a:ext cx="7772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a:cs typeface="Times New Roman" panose="02020603050405020304" pitchFamily="18" charset="0"/>
              </a:rPr>
              <a:t>"</a:t>
            </a:r>
            <a:r>
              <a:rPr lang="en-US" altLang="en-US" sz="2400" b="1" dirty="0">
                <a:solidFill>
                  <a:schemeClr val="accent2"/>
                </a:solidFill>
                <a:cs typeface="Times New Roman" panose="02020603050405020304" pitchFamily="18" charset="0"/>
              </a:rPr>
              <a:t>yield concern</a:t>
            </a:r>
            <a:r>
              <a:rPr lang="en-US" altLang="en-US" sz="1800" dirty="0">
                <a:cs typeface="Times New Roman" panose="02020603050405020304" pitchFamily="18" charset="0"/>
              </a:rPr>
              <a:t>" means a concern arising from a chronic inability (4-5 years), despite the use of specific management measures, to maintain expected yields, or harvestable surpluses, above a stock's escapement needs; 5 AAC 39.222(f)(42)</a:t>
            </a:r>
            <a:endParaRPr lang="en-US" altLang="en-US" sz="1800" dirty="0"/>
          </a:p>
        </p:txBody>
      </p:sp>
      <p:sp>
        <p:nvSpPr>
          <p:cNvPr id="26629" name="Text Box 2052">
            <a:extLst>
              <a:ext uri="{FF2B5EF4-FFF2-40B4-BE49-F238E27FC236}">
                <a16:creationId xmlns:a16="http://schemas.microsoft.com/office/drawing/2014/main" id="{2ABC923F-8255-492D-973E-B7DA475E49F8}"/>
              </a:ext>
            </a:extLst>
          </p:cNvPr>
          <p:cNvSpPr txBox="1">
            <a:spLocks noChangeArrowheads="1"/>
          </p:cNvSpPr>
          <p:nvPr/>
        </p:nvSpPr>
        <p:spPr bwMode="auto">
          <a:xfrm>
            <a:off x="685800" y="4699000"/>
            <a:ext cx="7772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a:cs typeface="Times New Roman" panose="02020603050405020304" pitchFamily="18" charset="0"/>
              </a:rPr>
              <a:t>"</a:t>
            </a:r>
            <a:r>
              <a:rPr lang="en-US" altLang="en-US" sz="2400" b="1" dirty="0">
                <a:solidFill>
                  <a:schemeClr val="accent2"/>
                </a:solidFill>
                <a:cs typeface="Times New Roman" panose="02020603050405020304" pitchFamily="18" charset="0"/>
              </a:rPr>
              <a:t>conservation concern</a:t>
            </a:r>
            <a:r>
              <a:rPr lang="en-US" altLang="en-US" sz="2400" dirty="0">
                <a:cs typeface="Times New Roman" panose="02020603050405020304" pitchFamily="18" charset="0"/>
              </a:rPr>
              <a:t>" </a:t>
            </a:r>
            <a:r>
              <a:rPr lang="en-US" altLang="en-US" sz="1800" dirty="0">
                <a:cs typeface="Times New Roman" panose="02020603050405020304" pitchFamily="18" charset="0"/>
              </a:rPr>
              <a:t>means concern arising from a chronic inability … to maintain escapements for a stock above a sustained escapement threshold (SET); 5 AAC 39.222(f)(6)</a:t>
            </a:r>
            <a:endParaRPr lang="en-US" altLang="en-US" sz="1800" dirty="0"/>
          </a:p>
        </p:txBody>
      </p:sp>
      <p:sp>
        <p:nvSpPr>
          <p:cNvPr id="26630" name="Text Box 2053">
            <a:extLst>
              <a:ext uri="{FF2B5EF4-FFF2-40B4-BE49-F238E27FC236}">
                <a16:creationId xmlns:a16="http://schemas.microsoft.com/office/drawing/2014/main" id="{01F983A6-204E-4A22-BA92-5636E02BF07E}"/>
              </a:ext>
            </a:extLst>
          </p:cNvPr>
          <p:cNvSpPr txBox="1">
            <a:spLocks noChangeArrowheads="1"/>
          </p:cNvSpPr>
          <p:nvPr/>
        </p:nvSpPr>
        <p:spPr bwMode="auto">
          <a:xfrm>
            <a:off x="685800" y="2960688"/>
            <a:ext cx="77724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a:cs typeface="Times New Roman" panose="02020603050405020304" pitchFamily="18" charset="0"/>
              </a:rPr>
              <a:t>"</a:t>
            </a:r>
            <a:r>
              <a:rPr lang="en-US" altLang="en-US" sz="2400" b="1" dirty="0">
                <a:solidFill>
                  <a:schemeClr val="accent2"/>
                </a:solidFill>
                <a:cs typeface="Times New Roman" panose="02020603050405020304" pitchFamily="18" charset="0"/>
              </a:rPr>
              <a:t>management concern</a:t>
            </a:r>
            <a:r>
              <a:rPr lang="en-US" altLang="en-US" sz="2400" dirty="0">
                <a:cs typeface="Times New Roman" panose="02020603050405020304" pitchFamily="18" charset="0"/>
              </a:rPr>
              <a:t>" </a:t>
            </a:r>
            <a:r>
              <a:rPr lang="en-US" altLang="en-US" sz="1800" dirty="0">
                <a:cs typeface="Times New Roman" panose="02020603050405020304" pitchFamily="18" charset="0"/>
              </a:rPr>
              <a:t>means a concern arising from a chronic inability … to maintain escapements for a salmon stock within the bounds of the SEG, BEG, OEG, or other specified management objectives for the fishery; 5 AAC 39.222(f)(21)</a:t>
            </a:r>
            <a:endParaRPr lang="en-US" altLang="en-US" sz="2400" dirty="0"/>
          </a:p>
        </p:txBody>
      </p:sp>
      <p:sp>
        <p:nvSpPr>
          <p:cNvPr id="7" name="Text Box 1026">
            <a:extLst>
              <a:ext uri="{FF2B5EF4-FFF2-40B4-BE49-F238E27FC236}">
                <a16:creationId xmlns:a16="http://schemas.microsoft.com/office/drawing/2014/main" id="{2A57D1EF-46FF-470D-9789-EA1E89A21E77}"/>
              </a:ext>
            </a:extLst>
          </p:cNvPr>
          <p:cNvSpPr txBox="1">
            <a:spLocks noChangeArrowheads="1"/>
          </p:cNvSpPr>
          <p:nvPr/>
        </p:nvSpPr>
        <p:spPr bwMode="auto">
          <a:xfrm>
            <a:off x="457200" y="457200"/>
            <a:ext cx="3098800" cy="523875"/>
          </a:xfrm>
          <a:prstGeom prst="rect">
            <a:avLst/>
          </a:prstGeom>
          <a:noFill/>
          <a:ln w="9525">
            <a:noFill/>
            <a:miter lim="800000"/>
            <a:headEnd/>
            <a:tailEnd/>
          </a:ln>
          <a:effectLst/>
        </p:spPr>
        <p:txBody>
          <a:bodyPr wrap="none">
            <a:spAutoFit/>
          </a:bodyPr>
          <a:lstStyle/>
          <a:p>
            <a:pPr algn="ctr" eaLnBrk="1" hangingPunct="1">
              <a:defRPr/>
            </a:pPr>
            <a:r>
              <a:rPr lang="en-US" sz="2800" b="1" dirty="0">
                <a:effectLst>
                  <a:outerShdw blurRad="38100" dist="38100" dir="2700000" algn="tl">
                    <a:srgbClr val="C0C0C0"/>
                  </a:outerShdw>
                </a:effectLst>
                <a:cs typeface="Times New Roman" pitchFamily="18" charset="0"/>
              </a:rPr>
              <a:t>Stocks of Concern:</a:t>
            </a:r>
          </a:p>
        </p:txBody>
      </p:sp>
      <p:sp>
        <p:nvSpPr>
          <p:cNvPr id="26632" name="Line 3">
            <a:extLst>
              <a:ext uri="{FF2B5EF4-FFF2-40B4-BE49-F238E27FC236}">
                <a16:creationId xmlns:a16="http://schemas.microsoft.com/office/drawing/2014/main" id="{8FAFD86E-4CC4-459F-9727-AF948F3ECC6E}"/>
              </a:ext>
            </a:extLst>
          </p:cNvPr>
          <p:cNvSpPr>
            <a:spLocks noChangeShapeType="1"/>
          </p:cNvSpPr>
          <p:nvPr/>
        </p:nvSpPr>
        <p:spPr bwMode="auto">
          <a:xfrm>
            <a:off x="457200" y="1006475"/>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A4F4D7-7EC1-450C-BF82-2A2D4D619657}"/>
              </a:ext>
            </a:extLst>
          </p:cNvPr>
          <p:cNvSpPr>
            <a:spLocks noGrp="1"/>
          </p:cNvSpPr>
          <p:nvPr>
            <p:ph type="ftr" sz="quarter" idx="11"/>
          </p:nvPr>
        </p:nvSpPr>
        <p:spPr/>
        <p:txBody>
          <a:bodyPr/>
          <a:lstStyle/>
          <a:p>
            <a:pPr>
              <a:defRPr/>
            </a:pPr>
            <a:r>
              <a:rPr lang="en-US" dirty="0"/>
              <a:t>Timeline/Overview</a:t>
            </a:r>
          </a:p>
        </p:txBody>
      </p:sp>
      <p:sp>
        <p:nvSpPr>
          <p:cNvPr id="3" name="Slide Number Placeholder 2">
            <a:extLst>
              <a:ext uri="{FF2B5EF4-FFF2-40B4-BE49-F238E27FC236}">
                <a16:creationId xmlns:a16="http://schemas.microsoft.com/office/drawing/2014/main" id="{912DFF7C-46B9-4F18-BC14-874BE9B912D5}"/>
              </a:ext>
            </a:extLst>
          </p:cNvPr>
          <p:cNvSpPr>
            <a:spLocks noGrp="1"/>
          </p:cNvSpPr>
          <p:nvPr>
            <p:ph type="sldNum" sz="quarter" idx="12"/>
          </p:nvPr>
        </p:nvSpPr>
        <p:spPr/>
        <p:txBody>
          <a:bodyPr/>
          <a:lstStyle/>
          <a:p>
            <a:pPr>
              <a:defRPr/>
            </a:pPr>
            <a:fld id="{1CB6F504-48E8-4091-93F3-E32760CEC547}" type="slidenum">
              <a:rPr lang="en-US" altLang="en-US" smtClean="0"/>
              <a:pPr>
                <a:defRPr/>
              </a:pPr>
              <a:t>2</a:t>
            </a:fld>
            <a:endParaRPr lang="en-US" altLang="en-US" dirty="0"/>
          </a:p>
        </p:txBody>
      </p:sp>
      <p:sp>
        <p:nvSpPr>
          <p:cNvPr id="4" name="Rectangle 3">
            <a:extLst>
              <a:ext uri="{FF2B5EF4-FFF2-40B4-BE49-F238E27FC236}">
                <a16:creationId xmlns:a16="http://schemas.microsoft.com/office/drawing/2014/main" id="{DE2B0731-BF68-4AE3-9DA9-A194A7A463C4}"/>
              </a:ext>
            </a:extLst>
          </p:cNvPr>
          <p:cNvSpPr>
            <a:spLocks noChangeArrowheads="1"/>
          </p:cNvSpPr>
          <p:nvPr/>
        </p:nvSpPr>
        <p:spPr bwMode="auto">
          <a:xfrm>
            <a:off x="1447800" y="257517"/>
            <a:ext cx="672465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 typeface="Wingdings" panose="05000000000000000000" pitchFamily="2" charset="2"/>
              <a:buNone/>
            </a:pPr>
            <a:r>
              <a:rPr lang="en-US" altLang="en-US" sz="3000" b="1" dirty="0">
                <a:cs typeface="Times New Roman" panose="02020603050405020304" pitchFamily="18" charset="0"/>
              </a:rPr>
              <a:t>Mechanics </a:t>
            </a:r>
          </a:p>
          <a:p>
            <a:pPr algn="ctr" eaLnBrk="1" hangingPunct="1">
              <a:spcBef>
                <a:spcPct val="0"/>
              </a:spcBef>
              <a:buFont typeface="Wingdings" panose="05000000000000000000" pitchFamily="2" charset="2"/>
              <a:buNone/>
            </a:pPr>
            <a:r>
              <a:rPr lang="en-US" altLang="en-US" sz="3000" b="1" dirty="0">
                <a:cs typeface="Times New Roman" panose="02020603050405020304" pitchFamily="18" charset="0"/>
              </a:rPr>
              <a:t>of Escapement Goal Analysis in </a:t>
            </a:r>
          </a:p>
          <a:p>
            <a:pPr algn="ctr" eaLnBrk="1" hangingPunct="1">
              <a:spcBef>
                <a:spcPct val="0"/>
              </a:spcBef>
              <a:buFont typeface="Wingdings" panose="05000000000000000000" pitchFamily="2" charset="2"/>
              <a:buNone/>
            </a:pPr>
            <a:r>
              <a:rPr lang="en-US" altLang="en-US" sz="3000" b="1" dirty="0">
                <a:cs typeface="Times New Roman" panose="02020603050405020304" pitchFamily="18" charset="0"/>
              </a:rPr>
              <a:t>Alaska</a:t>
            </a:r>
          </a:p>
        </p:txBody>
      </p:sp>
      <p:sp>
        <p:nvSpPr>
          <p:cNvPr id="5" name="Rectangle 6">
            <a:extLst>
              <a:ext uri="{FF2B5EF4-FFF2-40B4-BE49-F238E27FC236}">
                <a16:creationId xmlns:a16="http://schemas.microsoft.com/office/drawing/2014/main" id="{AE34CEDC-F364-42D9-BF1D-3BE6D9E6C923}"/>
              </a:ext>
            </a:extLst>
          </p:cNvPr>
          <p:cNvSpPr>
            <a:spLocks noChangeArrowheads="1"/>
          </p:cNvSpPr>
          <p:nvPr/>
        </p:nvSpPr>
        <p:spPr bwMode="auto">
          <a:xfrm>
            <a:off x="1219200" y="1911709"/>
            <a:ext cx="7543800" cy="3993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339725">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88106" indent="0">
              <a:spcBef>
                <a:spcPct val="0"/>
              </a:spcBef>
              <a:spcAft>
                <a:spcPts val="900"/>
              </a:spcAft>
              <a:buNone/>
            </a:pPr>
            <a:r>
              <a:rPr lang="en-US" altLang="en-US" sz="1700" b="1" dirty="0">
                <a:cs typeface="Times New Roman" panose="02020603050405020304" pitchFamily="18" charset="0"/>
              </a:rPr>
              <a:t>Course Description:</a:t>
            </a:r>
          </a:p>
          <a:p>
            <a:pPr marL="516731" lvl="1">
              <a:spcBef>
                <a:spcPct val="0"/>
              </a:spcBef>
              <a:spcAft>
                <a:spcPts val="900"/>
              </a:spcAft>
            </a:pPr>
            <a:r>
              <a:rPr lang="en-US" altLang="en-US" sz="1500" b="1" dirty="0">
                <a:cs typeface="Times New Roman" panose="02020603050405020304" pitchFamily="18" charset="0"/>
              </a:rPr>
              <a:t>Covers the basics of stock-recruit theory, the different types of escapement goals and how to select one, and stock-recruit analysis.</a:t>
            </a:r>
          </a:p>
          <a:p>
            <a:pPr marL="88106" indent="0">
              <a:spcBef>
                <a:spcPct val="0"/>
              </a:spcBef>
              <a:spcAft>
                <a:spcPts val="900"/>
              </a:spcAft>
              <a:buNone/>
            </a:pPr>
            <a:r>
              <a:rPr lang="en-US" altLang="en-US" sz="1700" b="1" dirty="0">
                <a:cs typeface="Times New Roman" panose="02020603050405020304" pitchFamily="18" charset="0"/>
              </a:rPr>
              <a:t>Course Goals:</a:t>
            </a:r>
          </a:p>
          <a:p>
            <a:pPr marL="516731" lvl="1">
              <a:spcBef>
                <a:spcPct val="0"/>
              </a:spcBef>
              <a:spcAft>
                <a:spcPts val="900"/>
              </a:spcAft>
            </a:pPr>
            <a:r>
              <a:rPr lang="en-US" altLang="en-US" sz="1500" b="1" dirty="0">
                <a:cs typeface="Times New Roman" panose="02020603050405020304" pitchFamily="18" charset="0"/>
              </a:rPr>
              <a:t>If involved in stock-recruit analysis-&gt; Try and understand all of it. </a:t>
            </a:r>
          </a:p>
          <a:p>
            <a:pPr marL="516731" lvl="1">
              <a:spcBef>
                <a:spcPct val="0"/>
              </a:spcBef>
              <a:spcAft>
                <a:spcPts val="900"/>
              </a:spcAft>
            </a:pPr>
            <a:r>
              <a:rPr lang="en-US" altLang="en-US" sz="1500" b="1" dirty="0">
                <a:cs typeface="Times New Roman" panose="02020603050405020304" pitchFamily="18" charset="0"/>
              </a:rPr>
              <a:t>If peripheral involvement in stock-recruit analysis-&gt; Understand general concepts. </a:t>
            </a:r>
            <a:r>
              <a:rPr lang="en-US" altLang="en-US" sz="1500" b="1" i="1" dirty="0">
                <a:cs typeface="Times New Roman" panose="02020603050405020304" pitchFamily="18" charset="0"/>
              </a:rPr>
              <a:t>Try not to get bogged down by the math!</a:t>
            </a:r>
          </a:p>
          <a:p>
            <a:pPr marL="88106" indent="0">
              <a:spcBef>
                <a:spcPct val="0"/>
              </a:spcBef>
              <a:spcAft>
                <a:spcPts val="900"/>
              </a:spcAft>
              <a:buNone/>
            </a:pPr>
            <a:r>
              <a:rPr lang="en-US" altLang="en-US" sz="1700" b="1" dirty="0">
                <a:cs typeface="Times New Roman" panose="02020603050405020304" pitchFamily="18" charset="0"/>
              </a:rPr>
              <a:t>Course Timeline:</a:t>
            </a:r>
          </a:p>
          <a:p>
            <a:pPr marL="516731" lvl="1">
              <a:spcBef>
                <a:spcPct val="0"/>
              </a:spcBef>
              <a:spcAft>
                <a:spcPts val="900"/>
              </a:spcAft>
            </a:pPr>
            <a:r>
              <a:rPr lang="en-US" altLang="en-US" sz="1500" b="1" dirty="0">
                <a:cs typeface="Times New Roman" panose="02020603050405020304" pitchFamily="18" charset="0"/>
              </a:rPr>
              <a:t>Day 1: Introduction / Stock Recruit Theory / Types and Selection of Goals</a:t>
            </a:r>
          </a:p>
          <a:p>
            <a:pPr marL="516731" lvl="1">
              <a:spcBef>
                <a:spcPct val="0"/>
              </a:spcBef>
              <a:spcAft>
                <a:spcPts val="900"/>
              </a:spcAft>
            </a:pPr>
            <a:r>
              <a:rPr lang="en-US" altLang="en-US" sz="1500" b="1" dirty="0">
                <a:cs typeface="Times New Roman" panose="02020603050405020304" pitchFamily="18" charset="0"/>
              </a:rPr>
              <a:t>Day 2: Stock Recruit Analysis / Lab / Introduction to Case Studies</a:t>
            </a:r>
          </a:p>
          <a:p>
            <a:pPr marL="516731" lvl="1">
              <a:spcBef>
                <a:spcPct val="0"/>
              </a:spcBef>
              <a:spcAft>
                <a:spcPts val="900"/>
              </a:spcAft>
            </a:pPr>
            <a:r>
              <a:rPr lang="en-US" altLang="en-US" sz="1500" b="1" dirty="0">
                <a:cs typeface="Times New Roman" panose="02020603050405020304" pitchFamily="18" charset="0"/>
              </a:rPr>
              <a:t>Day 3: Case Studies / Loose ends / Class Survey</a:t>
            </a:r>
          </a:p>
          <a:p>
            <a:pPr marL="230981" lvl="1" indent="0">
              <a:spcBef>
                <a:spcPct val="0"/>
              </a:spcBef>
              <a:spcAft>
                <a:spcPts val="900"/>
              </a:spcAft>
              <a:buNone/>
            </a:pPr>
            <a:endParaRPr lang="en-US" altLang="en-US" sz="1500" b="1" dirty="0">
              <a:cs typeface="Times New Roman" panose="02020603050405020304" pitchFamily="18" charset="0"/>
            </a:endParaRPr>
          </a:p>
        </p:txBody>
      </p:sp>
      <p:pic>
        <p:nvPicPr>
          <p:cNvPr id="6" name="Picture 4" descr="adfgcolor">
            <a:extLst>
              <a:ext uri="{FF2B5EF4-FFF2-40B4-BE49-F238E27FC236}">
                <a16:creationId xmlns:a16="http://schemas.microsoft.com/office/drawing/2014/main" id="{C5AD47A7-8E9E-485B-8345-75BF017E4C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048" y="265655"/>
            <a:ext cx="1739504" cy="173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0931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a:extLst>
              <a:ext uri="{FF2B5EF4-FFF2-40B4-BE49-F238E27FC236}">
                <a16:creationId xmlns:a16="http://schemas.microsoft.com/office/drawing/2014/main" id="{F9CB860B-3CE0-45C8-84BA-C14C4F426566}"/>
              </a:ext>
            </a:extLst>
          </p:cNvPr>
          <p:cNvSpPr>
            <a:spLocks noGrp="1"/>
          </p:cNvSpPr>
          <p:nvPr>
            <p:ph type="ftr" sz="quarter" idx="11"/>
          </p:nvPr>
        </p:nvSpPr>
        <p:spPr>
          <a:xfrm>
            <a:off x="3841750" y="6248400"/>
            <a:ext cx="14605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t>Table of Contents</a:t>
            </a:r>
          </a:p>
        </p:txBody>
      </p:sp>
      <p:sp>
        <p:nvSpPr>
          <p:cNvPr id="6147" name="Slide Number Placeholder 5">
            <a:extLst>
              <a:ext uri="{FF2B5EF4-FFF2-40B4-BE49-F238E27FC236}">
                <a16:creationId xmlns:a16="http://schemas.microsoft.com/office/drawing/2014/main" id="{04A6A299-8148-4B2C-843F-42BE3B5662E8}"/>
              </a:ext>
            </a:extLst>
          </p:cNvPr>
          <p:cNvSpPr>
            <a:spLocks noGrp="1"/>
          </p:cNvSpPr>
          <p:nvPr>
            <p:ph type="sldNum" sz="quarter" idx="12"/>
          </p:nvPr>
        </p:nvSpPr>
        <p:spPr>
          <a:xfrm>
            <a:off x="6553200" y="6248400"/>
            <a:ext cx="213042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7E2DCE3-DA04-4220-954E-0D7C35C690A9}" type="slidenum">
              <a:rPr lang="en-US" altLang="en-US" sz="1400" smtClean="0"/>
              <a:pPr>
                <a:spcBef>
                  <a:spcPct val="0"/>
                </a:spcBef>
                <a:buFontTx/>
                <a:buNone/>
              </a:pPr>
              <a:t>3</a:t>
            </a:fld>
            <a:endParaRPr lang="en-US" altLang="en-US" sz="1400" dirty="0"/>
          </a:p>
        </p:txBody>
      </p:sp>
      <p:pic>
        <p:nvPicPr>
          <p:cNvPr id="6148" name="Picture 4" descr="adfgcolor">
            <a:extLst>
              <a:ext uri="{FF2B5EF4-FFF2-40B4-BE49-F238E27FC236}">
                <a16:creationId xmlns:a16="http://schemas.microsoft.com/office/drawing/2014/main" id="{5FD118C8-22D7-4554-8234-D31D4B8738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66738"/>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Rectangle 5">
            <a:extLst>
              <a:ext uri="{FF2B5EF4-FFF2-40B4-BE49-F238E27FC236}">
                <a16:creationId xmlns:a16="http://schemas.microsoft.com/office/drawing/2014/main" id="{03A5C00E-9BBE-4F0A-A924-8274638BC736}"/>
              </a:ext>
            </a:extLst>
          </p:cNvPr>
          <p:cNvSpPr>
            <a:spLocks noChangeArrowheads="1"/>
          </p:cNvSpPr>
          <p:nvPr/>
        </p:nvSpPr>
        <p:spPr bwMode="auto">
          <a:xfrm>
            <a:off x="2057400" y="612775"/>
            <a:ext cx="67056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b="1" dirty="0">
                <a:solidFill>
                  <a:schemeClr val="tx2"/>
                </a:solidFill>
              </a:rPr>
              <a:t>Mechanics </a:t>
            </a:r>
          </a:p>
          <a:p>
            <a:pPr algn="ctr">
              <a:spcBef>
                <a:spcPct val="0"/>
              </a:spcBef>
              <a:buFontTx/>
              <a:buNone/>
            </a:pPr>
            <a:r>
              <a:rPr lang="en-US" altLang="en-US" sz="3600" b="1" dirty="0">
                <a:solidFill>
                  <a:schemeClr val="tx2"/>
                </a:solidFill>
              </a:rPr>
              <a:t>of Escapement Goal Analysis in Alaska</a:t>
            </a:r>
          </a:p>
        </p:txBody>
      </p:sp>
      <p:sp>
        <p:nvSpPr>
          <p:cNvPr id="6150" name="Rectangle 6">
            <a:extLst>
              <a:ext uri="{FF2B5EF4-FFF2-40B4-BE49-F238E27FC236}">
                <a16:creationId xmlns:a16="http://schemas.microsoft.com/office/drawing/2014/main" id="{68E26947-2984-48E1-9E93-6D7A282AC56B}"/>
              </a:ext>
            </a:extLst>
          </p:cNvPr>
          <p:cNvSpPr>
            <a:spLocks noChangeArrowheads="1"/>
          </p:cNvSpPr>
          <p:nvPr/>
        </p:nvSpPr>
        <p:spPr bwMode="auto">
          <a:xfrm>
            <a:off x="654050" y="3108325"/>
            <a:ext cx="7835900" cy="227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339725">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spcAft>
                <a:spcPts val="1200"/>
              </a:spcAft>
              <a:buFont typeface="Times New Roman" panose="02020603050405020304" pitchFamily="18" charset="0"/>
              <a:buAutoNum type="arabicPeriod"/>
            </a:pPr>
            <a:r>
              <a:rPr lang="en-US" altLang="en-US" sz="2800" b="1" dirty="0">
                <a:cs typeface="Times New Roman" panose="02020603050405020304" pitchFamily="18" charset="0"/>
              </a:rPr>
              <a:t>Introduction </a:t>
            </a:r>
          </a:p>
          <a:p>
            <a:pPr eaLnBrk="1" hangingPunct="1">
              <a:spcBef>
                <a:spcPct val="0"/>
              </a:spcBef>
              <a:spcAft>
                <a:spcPts val="1200"/>
              </a:spcAft>
              <a:buFont typeface="Times New Roman" panose="02020603050405020304" pitchFamily="18" charset="0"/>
              <a:buAutoNum type="arabicPeriod"/>
            </a:pPr>
            <a:r>
              <a:rPr lang="en-US" altLang="en-US" sz="2800" b="1" dirty="0">
                <a:cs typeface="Times New Roman" panose="02020603050405020304" pitchFamily="18" charset="0"/>
              </a:rPr>
              <a:t>Stock-Recruit Theory</a:t>
            </a:r>
          </a:p>
          <a:p>
            <a:pPr eaLnBrk="1" hangingPunct="1">
              <a:spcBef>
                <a:spcPct val="0"/>
              </a:spcBef>
              <a:spcAft>
                <a:spcPts val="1200"/>
              </a:spcAft>
              <a:buFont typeface="Times New Roman" panose="02020603050405020304" pitchFamily="18" charset="0"/>
              <a:buAutoNum type="arabicPeriod"/>
            </a:pPr>
            <a:r>
              <a:rPr lang="en-US" altLang="en-US" sz="2800" b="1" dirty="0">
                <a:cs typeface="Times New Roman" panose="02020603050405020304" pitchFamily="18" charset="0"/>
              </a:rPr>
              <a:t>Picking a Type of Goal and Method of Analysis</a:t>
            </a:r>
          </a:p>
          <a:p>
            <a:pPr eaLnBrk="1" hangingPunct="1">
              <a:spcBef>
                <a:spcPct val="0"/>
              </a:spcBef>
              <a:spcAft>
                <a:spcPts val="1200"/>
              </a:spcAft>
              <a:buFont typeface="Times New Roman" panose="02020603050405020304" pitchFamily="18" charset="0"/>
              <a:buAutoNum type="arabicPeriod"/>
            </a:pPr>
            <a:r>
              <a:rPr lang="en-US" altLang="en-US" sz="2800" b="1" dirty="0">
                <a:cs typeface="Times New Roman" panose="02020603050405020304" pitchFamily="18" charset="0"/>
              </a:rPr>
              <a:t>Stock-Recruit Analysis</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5D1E67A-F7F9-49D1-9A41-670CE05BBB41}"/>
              </a:ext>
            </a:extLst>
          </p:cNvPr>
          <p:cNvSpPr>
            <a:spLocks noChangeArrowheads="1"/>
          </p:cNvSpPr>
          <p:nvPr/>
        </p:nvSpPr>
        <p:spPr bwMode="auto">
          <a:xfrm>
            <a:off x="2057400" y="609600"/>
            <a:ext cx="67056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b="1" dirty="0">
                <a:solidFill>
                  <a:schemeClr val="tx2"/>
                </a:solidFill>
              </a:rPr>
              <a:t>Mechanics </a:t>
            </a:r>
          </a:p>
          <a:p>
            <a:pPr algn="ctr">
              <a:spcBef>
                <a:spcPct val="0"/>
              </a:spcBef>
              <a:buFontTx/>
              <a:buNone/>
            </a:pPr>
            <a:r>
              <a:rPr lang="en-US" altLang="en-US" sz="3600" b="1" dirty="0">
                <a:solidFill>
                  <a:schemeClr val="tx2"/>
                </a:solidFill>
              </a:rPr>
              <a:t>of Escapement Goal Analysis in Alaska</a:t>
            </a:r>
          </a:p>
        </p:txBody>
      </p:sp>
      <p:sp>
        <p:nvSpPr>
          <p:cNvPr id="8195" name="Rectangle 3">
            <a:extLst>
              <a:ext uri="{FF2B5EF4-FFF2-40B4-BE49-F238E27FC236}">
                <a16:creationId xmlns:a16="http://schemas.microsoft.com/office/drawing/2014/main" id="{F968DBC4-CC09-44F7-8E92-6DE071F057B9}"/>
              </a:ext>
            </a:extLst>
          </p:cNvPr>
          <p:cNvSpPr>
            <a:spLocks noChangeArrowheads="1"/>
          </p:cNvSpPr>
          <p:nvPr/>
        </p:nvSpPr>
        <p:spPr bwMode="auto">
          <a:xfrm>
            <a:off x="382588" y="2743200"/>
            <a:ext cx="838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r>
              <a:rPr lang="en-US" altLang="en-US" sz="2800" b="1" dirty="0">
                <a:cs typeface="Times New Roman" panose="02020603050405020304" pitchFamily="18" charset="0"/>
              </a:rPr>
              <a:t>Introduction:</a:t>
            </a:r>
          </a:p>
        </p:txBody>
      </p:sp>
      <p:pic>
        <p:nvPicPr>
          <p:cNvPr id="8196" name="Picture 4" descr="adfgcolor">
            <a:extLst>
              <a:ext uri="{FF2B5EF4-FFF2-40B4-BE49-F238E27FC236}">
                <a16:creationId xmlns:a16="http://schemas.microsoft.com/office/drawing/2014/main" id="{F0C07BAD-43B0-4217-85A1-B2821140B0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65150"/>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 Box 6">
            <a:extLst>
              <a:ext uri="{FF2B5EF4-FFF2-40B4-BE49-F238E27FC236}">
                <a16:creationId xmlns:a16="http://schemas.microsoft.com/office/drawing/2014/main" id="{29E96071-2EAF-4D4E-A28E-200A002EF7F9}"/>
              </a:ext>
            </a:extLst>
          </p:cNvPr>
          <p:cNvSpPr txBox="1">
            <a:spLocks noChangeArrowheads="1"/>
          </p:cNvSpPr>
          <p:nvPr/>
        </p:nvSpPr>
        <p:spPr bwMode="auto">
          <a:xfrm>
            <a:off x="492125" y="3402013"/>
            <a:ext cx="8159750" cy="269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2286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spcAft>
                <a:spcPts val="600"/>
              </a:spcAft>
            </a:pPr>
            <a:r>
              <a:rPr lang="en-US" altLang="en-US" sz="2400" dirty="0"/>
              <a:t>definition of an escapement goal analysis</a:t>
            </a:r>
          </a:p>
          <a:p>
            <a:pPr eaLnBrk="1" hangingPunct="1">
              <a:spcBef>
                <a:spcPct val="0"/>
              </a:spcBef>
              <a:spcAft>
                <a:spcPts val="600"/>
              </a:spcAft>
            </a:pPr>
            <a:r>
              <a:rPr lang="en-US" altLang="en-US" sz="2400" dirty="0"/>
              <a:t>constitutional, statutory, and regulatory justifications for EGA</a:t>
            </a:r>
          </a:p>
          <a:p>
            <a:pPr eaLnBrk="1" hangingPunct="1">
              <a:spcBef>
                <a:spcPct val="0"/>
              </a:spcBef>
              <a:spcAft>
                <a:spcPts val="600"/>
              </a:spcAft>
            </a:pPr>
            <a:r>
              <a:rPr lang="en-US" altLang="en-US" sz="2400" dirty="0"/>
              <a:t>Escapement Goal Policy</a:t>
            </a:r>
          </a:p>
          <a:p>
            <a:pPr eaLnBrk="1" hangingPunct="1">
              <a:spcBef>
                <a:spcPct val="0"/>
              </a:spcBef>
              <a:spcAft>
                <a:spcPts val="600"/>
              </a:spcAft>
            </a:pPr>
            <a:r>
              <a:rPr lang="en-US" altLang="en-US" sz="2400" dirty="0"/>
              <a:t>types of escapement goals</a:t>
            </a:r>
          </a:p>
          <a:p>
            <a:pPr eaLnBrk="1" hangingPunct="1">
              <a:spcBef>
                <a:spcPct val="0"/>
              </a:spcBef>
              <a:spcAft>
                <a:spcPts val="600"/>
              </a:spcAft>
            </a:pPr>
            <a:r>
              <a:rPr lang="en-US" altLang="en-US" sz="2400" dirty="0"/>
              <a:t>stocks of concern in relation to escapement goal management</a:t>
            </a:r>
          </a:p>
          <a:p>
            <a:pPr eaLnBrk="1" hangingPunct="1">
              <a:spcBef>
                <a:spcPct val="0"/>
              </a:spcBef>
              <a:spcAft>
                <a:spcPts val="600"/>
              </a:spcAft>
            </a:pPr>
            <a:endParaRPr lang="en-US" altLang="en-US" sz="2400" dirty="0"/>
          </a:p>
        </p:txBody>
      </p:sp>
      <p:sp>
        <p:nvSpPr>
          <p:cNvPr id="8198" name="Footer Placeholder 2">
            <a:extLst>
              <a:ext uri="{FF2B5EF4-FFF2-40B4-BE49-F238E27FC236}">
                <a16:creationId xmlns:a16="http://schemas.microsoft.com/office/drawing/2014/main" id="{4C2927F2-5EB4-4868-890F-69A8356B6635}"/>
              </a:ext>
            </a:extLst>
          </p:cNvPr>
          <p:cNvSpPr txBox="1">
            <a:spLocks noGrp="1"/>
          </p:cNvSpPr>
          <p:nvPr/>
        </p:nvSpPr>
        <p:spPr bwMode="auto">
          <a:xfrm>
            <a:off x="4037013" y="6248400"/>
            <a:ext cx="1069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dirty="0"/>
              <a:t>Introduction</a:t>
            </a:r>
          </a:p>
        </p:txBody>
      </p:sp>
      <p:sp>
        <p:nvSpPr>
          <p:cNvPr id="8199" name="Slide Number Placeholder 3">
            <a:extLst>
              <a:ext uri="{FF2B5EF4-FFF2-40B4-BE49-F238E27FC236}">
                <a16:creationId xmlns:a16="http://schemas.microsoft.com/office/drawing/2014/main" id="{E82F63CC-45E5-4678-BDC7-24C850855858}"/>
              </a:ext>
            </a:extLst>
          </p:cNvPr>
          <p:cNvSpPr txBox="1">
            <a:spLocks noGrp="1"/>
          </p:cNvSpPr>
          <p:nvPr/>
        </p:nvSpPr>
        <p:spPr bwMode="auto">
          <a:xfrm>
            <a:off x="6553200" y="6248400"/>
            <a:ext cx="2130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fld id="{987D612E-7D85-4978-B1FB-79D4CE7F7BFE}" type="slidenum">
              <a:rPr lang="en-US" altLang="en-US" sz="1400"/>
              <a:pPr algn="r" eaLnBrk="1" hangingPunct="1">
                <a:spcBef>
                  <a:spcPct val="0"/>
                </a:spcBef>
                <a:buFontTx/>
                <a:buNone/>
              </a:pPr>
              <a:t>4</a:t>
            </a:fld>
            <a:endParaRPr lang="en-US" alt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2">
            <a:extLst>
              <a:ext uri="{FF2B5EF4-FFF2-40B4-BE49-F238E27FC236}">
                <a16:creationId xmlns:a16="http://schemas.microsoft.com/office/drawing/2014/main" id="{47CDE595-FF97-4D25-929E-A0EA451BF21E}"/>
              </a:ext>
            </a:extLst>
          </p:cNvPr>
          <p:cNvSpPr>
            <a:spLocks noGrp="1"/>
          </p:cNvSpPr>
          <p:nvPr>
            <p:ph type="ftr" sz="quarter" idx="11"/>
          </p:nvPr>
        </p:nvSpPr>
        <p:spPr>
          <a:xfrm>
            <a:off x="3386138" y="6248400"/>
            <a:ext cx="2371725"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t>Introduction - Definition EGA</a:t>
            </a:r>
          </a:p>
        </p:txBody>
      </p:sp>
      <p:sp>
        <p:nvSpPr>
          <p:cNvPr id="10243" name="Slide Number Placeholder 3">
            <a:extLst>
              <a:ext uri="{FF2B5EF4-FFF2-40B4-BE49-F238E27FC236}">
                <a16:creationId xmlns:a16="http://schemas.microsoft.com/office/drawing/2014/main" id="{B207BAAA-450D-46DE-8630-A976DADA637E}"/>
              </a:ext>
            </a:extLst>
          </p:cNvPr>
          <p:cNvSpPr>
            <a:spLocks noGrp="1"/>
          </p:cNvSpPr>
          <p:nvPr>
            <p:ph type="sldNum" sz="quarter" idx="12"/>
          </p:nvPr>
        </p:nvSpPr>
        <p:spPr>
          <a:xfrm>
            <a:off x="6553200" y="6248400"/>
            <a:ext cx="213042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7BA018D-F3DD-45AF-B9CD-4A6D39128608}" type="slidenum">
              <a:rPr lang="en-US" altLang="en-US" sz="1400" smtClean="0"/>
              <a:pPr>
                <a:spcBef>
                  <a:spcPct val="0"/>
                </a:spcBef>
                <a:buFontTx/>
                <a:buNone/>
              </a:pPr>
              <a:t>5</a:t>
            </a:fld>
            <a:endParaRPr lang="en-US" altLang="en-US" sz="1400" dirty="0"/>
          </a:p>
        </p:txBody>
      </p:sp>
      <p:sp>
        <p:nvSpPr>
          <p:cNvPr id="10244" name="Text Box 2">
            <a:extLst>
              <a:ext uri="{FF2B5EF4-FFF2-40B4-BE49-F238E27FC236}">
                <a16:creationId xmlns:a16="http://schemas.microsoft.com/office/drawing/2014/main" id="{D42960E8-6B07-4BBA-8E00-C127AEE916B0}"/>
              </a:ext>
            </a:extLst>
          </p:cNvPr>
          <p:cNvSpPr txBox="1">
            <a:spLocks noChangeArrowheads="1"/>
          </p:cNvSpPr>
          <p:nvPr/>
        </p:nvSpPr>
        <p:spPr bwMode="auto">
          <a:xfrm>
            <a:off x="876300" y="2586038"/>
            <a:ext cx="73914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dirty="0"/>
              <a:t>The scientific determination of levels of spawning abundance that when used successfully as targets for managing fisheries will meet constitutional, statutory, and regulatory obligations.</a:t>
            </a:r>
          </a:p>
        </p:txBody>
      </p:sp>
      <p:sp>
        <p:nvSpPr>
          <p:cNvPr id="10245" name="Line 3">
            <a:extLst>
              <a:ext uri="{FF2B5EF4-FFF2-40B4-BE49-F238E27FC236}">
                <a16:creationId xmlns:a16="http://schemas.microsoft.com/office/drawing/2014/main" id="{C646D808-B19C-4E4C-BB61-C7B9D6BDAB4D}"/>
              </a:ext>
            </a:extLst>
          </p:cNvPr>
          <p:cNvSpPr>
            <a:spLocks noChangeShapeType="1"/>
          </p:cNvSpPr>
          <p:nvPr/>
        </p:nvSpPr>
        <p:spPr bwMode="auto">
          <a:xfrm>
            <a:off x="457200" y="1006475"/>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 name="Rectangle 1">
            <a:extLst>
              <a:ext uri="{FF2B5EF4-FFF2-40B4-BE49-F238E27FC236}">
                <a16:creationId xmlns:a16="http://schemas.microsoft.com/office/drawing/2014/main" id="{2BB2AE32-B5AE-4567-98F7-BEDB8EC942CC}"/>
              </a:ext>
            </a:extLst>
          </p:cNvPr>
          <p:cNvSpPr/>
          <p:nvPr/>
        </p:nvSpPr>
        <p:spPr>
          <a:xfrm>
            <a:off x="457200" y="457200"/>
            <a:ext cx="8229600" cy="523875"/>
          </a:xfrm>
          <a:prstGeom prst="rect">
            <a:avLst/>
          </a:prstGeom>
        </p:spPr>
        <p:txBody>
          <a:bodyPr>
            <a:spAutoFit/>
          </a:bodyPr>
          <a:lstStyle/>
          <a:p>
            <a:pPr eaLnBrk="1" hangingPunct="1">
              <a:defRPr/>
            </a:pPr>
            <a:r>
              <a:rPr lang="en-US" sz="2800" b="1" dirty="0">
                <a:effectLst>
                  <a:outerShdw blurRad="38100" dist="38100" dir="2700000" algn="tl">
                    <a:srgbClr val="C0C0C0"/>
                  </a:outerShdw>
                </a:effectLst>
              </a:rPr>
              <a:t>Escapement Goal Analysis for a salmon stock: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2">
            <a:extLst>
              <a:ext uri="{FF2B5EF4-FFF2-40B4-BE49-F238E27FC236}">
                <a16:creationId xmlns:a16="http://schemas.microsoft.com/office/drawing/2014/main" id="{CCAFE73A-CED1-4C7B-8855-F0E7432EA9B8}"/>
              </a:ext>
            </a:extLst>
          </p:cNvPr>
          <p:cNvSpPr>
            <a:spLocks noGrp="1"/>
          </p:cNvSpPr>
          <p:nvPr>
            <p:ph type="ftr" sz="quarter" idx="11"/>
          </p:nvPr>
        </p:nvSpPr>
        <p:spPr>
          <a:xfrm>
            <a:off x="3471863" y="6248400"/>
            <a:ext cx="2200275"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t>Introduction – Justification</a:t>
            </a:r>
          </a:p>
        </p:txBody>
      </p:sp>
      <p:sp>
        <p:nvSpPr>
          <p:cNvPr id="12291" name="Slide Number Placeholder 3">
            <a:extLst>
              <a:ext uri="{FF2B5EF4-FFF2-40B4-BE49-F238E27FC236}">
                <a16:creationId xmlns:a16="http://schemas.microsoft.com/office/drawing/2014/main" id="{72168C26-5F4B-4024-87A9-17D08E934B94}"/>
              </a:ext>
            </a:extLst>
          </p:cNvPr>
          <p:cNvSpPr>
            <a:spLocks noGrp="1"/>
          </p:cNvSpPr>
          <p:nvPr>
            <p:ph type="sldNum" sz="quarter" idx="12"/>
          </p:nvPr>
        </p:nvSpPr>
        <p:spPr>
          <a:xfrm>
            <a:off x="6553200" y="6248400"/>
            <a:ext cx="213042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24B58F5-4D3A-4011-9945-F4D008D9C038}" type="slidenum">
              <a:rPr lang="en-US" altLang="en-US" sz="1400" smtClean="0"/>
              <a:pPr>
                <a:spcBef>
                  <a:spcPct val="0"/>
                </a:spcBef>
                <a:buFontTx/>
                <a:buNone/>
              </a:pPr>
              <a:t>6</a:t>
            </a:fld>
            <a:endParaRPr lang="en-US" altLang="en-US" sz="1400" dirty="0"/>
          </a:p>
        </p:txBody>
      </p:sp>
      <p:sp>
        <p:nvSpPr>
          <p:cNvPr id="12292" name="Text Box 2">
            <a:extLst>
              <a:ext uri="{FF2B5EF4-FFF2-40B4-BE49-F238E27FC236}">
                <a16:creationId xmlns:a16="http://schemas.microsoft.com/office/drawing/2014/main" id="{96942892-CDB1-42E3-A2EB-BB185326A127}"/>
              </a:ext>
            </a:extLst>
          </p:cNvPr>
          <p:cNvSpPr txBox="1">
            <a:spLocks noChangeArrowheads="1"/>
          </p:cNvSpPr>
          <p:nvPr/>
        </p:nvSpPr>
        <p:spPr bwMode="auto">
          <a:xfrm>
            <a:off x="685800" y="1371600"/>
            <a:ext cx="782002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spcAft>
                <a:spcPts val="600"/>
              </a:spcAft>
              <a:buFontTx/>
              <a:buNone/>
            </a:pPr>
            <a:r>
              <a:rPr lang="en-US" altLang="en-US" sz="2400" b="1" u="sng" dirty="0"/>
              <a:t>Constitution</a:t>
            </a:r>
            <a:r>
              <a:rPr lang="en-US" altLang="en-US" sz="2400" b="1" dirty="0"/>
              <a:t>:</a:t>
            </a:r>
          </a:p>
          <a:p>
            <a:pPr eaLnBrk="1" hangingPunct="1">
              <a:spcBef>
                <a:spcPct val="0"/>
              </a:spcBef>
              <a:buFontTx/>
              <a:buNone/>
            </a:pPr>
            <a:r>
              <a:rPr lang="en-US" altLang="en-US" sz="2400" dirty="0"/>
              <a:t>Article VIII, Sec(4). </a:t>
            </a:r>
            <a:r>
              <a:rPr lang="en-US" altLang="en-US" sz="2400" dirty="0">
                <a:cs typeface="Arial" panose="020B0604020202020204" pitchFamily="34" charset="0"/>
              </a:rPr>
              <a:t>Fish, forests, wildlife, grasslands, and all other replenishable resources belonging to the State shall be utilized, developed, and maintained on the </a:t>
            </a:r>
            <a:r>
              <a:rPr lang="en-US" altLang="en-US" sz="2400" b="1" dirty="0">
                <a:solidFill>
                  <a:schemeClr val="accent2"/>
                </a:solidFill>
                <a:cs typeface="Arial" panose="020B0604020202020204" pitchFamily="34" charset="0"/>
              </a:rPr>
              <a:t>sustained yield principle</a:t>
            </a:r>
            <a:r>
              <a:rPr lang="en-US" altLang="en-US" sz="2400" dirty="0">
                <a:cs typeface="Arial" panose="020B0604020202020204" pitchFamily="34" charset="0"/>
              </a:rPr>
              <a:t>, subject to preferences among beneficial uses.</a:t>
            </a:r>
          </a:p>
        </p:txBody>
      </p:sp>
      <p:sp>
        <p:nvSpPr>
          <p:cNvPr id="12293" name="Text Box 3">
            <a:extLst>
              <a:ext uri="{FF2B5EF4-FFF2-40B4-BE49-F238E27FC236}">
                <a16:creationId xmlns:a16="http://schemas.microsoft.com/office/drawing/2014/main" id="{01816679-A6E6-40C2-ADE7-AEEAC2FE4BB2}"/>
              </a:ext>
            </a:extLst>
          </p:cNvPr>
          <p:cNvSpPr txBox="1">
            <a:spLocks noChangeArrowheads="1"/>
          </p:cNvSpPr>
          <p:nvPr/>
        </p:nvSpPr>
        <p:spPr bwMode="auto">
          <a:xfrm>
            <a:off x="685800" y="3429000"/>
            <a:ext cx="7178675" cy="238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spcAft>
                <a:spcPts val="600"/>
              </a:spcAft>
              <a:buFontTx/>
              <a:buNone/>
            </a:pPr>
            <a:r>
              <a:rPr lang="en-US" altLang="en-US" sz="2400" b="1" u="sng" dirty="0"/>
              <a:t>Statute</a:t>
            </a:r>
            <a:r>
              <a:rPr lang="en-US" altLang="en-US" sz="2400" b="1" dirty="0"/>
              <a:t>:</a:t>
            </a:r>
          </a:p>
          <a:p>
            <a:pPr eaLnBrk="1" hangingPunct="1">
              <a:spcBef>
                <a:spcPct val="0"/>
              </a:spcBef>
              <a:buFontTx/>
              <a:buNone/>
            </a:pPr>
            <a:r>
              <a:rPr lang="en-US" altLang="en-US" sz="2400" dirty="0"/>
              <a:t>AS 16.05.020(2). The commissioner (of the Department of Fish and Game) shall manage, protect, maintain, improve and extend the fish, game and aquatic plant resources of the state in the interest of the economy and general well-being of the state. </a:t>
            </a:r>
          </a:p>
        </p:txBody>
      </p:sp>
      <p:sp>
        <p:nvSpPr>
          <p:cNvPr id="12294" name="Line 3">
            <a:extLst>
              <a:ext uri="{FF2B5EF4-FFF2-40B4-BE49-F238E27FC236}">
                <a16:creationId xmlns:a16="http://schemas.microsoft.com/office/drawing/2014/main" id="{F36737EC-8F7E-420A-8484-15B54FA07B80}"/>
              </a:ext>
            </a:extLst>
          </p:cNvPr>
          <p:cNvSpPr>
            <a:spLocks noChangeShapeType="1"/>
          </p:cNvSpPr>
          <p:nvPr/>
        </p:nvSpPr>
        <p:spPr bwMode="auto">
          <a:xfrm>
            <a:off x="457200" y="1006475"/>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8" name="Rectangle 7">
            <a:extLst>
              <a:ext uri="{FF2B5EF4-FFF2-40B4-BE49-F238E27FC236}">
                <a16:creationId xmlns:a16="http://schemas.microsoft.com/office/drawing/2014/main" id="{5EC02AF4-45A8-4D31-93C7-B9C698857EF8}"/>
              </a:ext>
            </a:extLst>
          </p:cNvPr>
          <p:cNvSpPr/>
          <p:nvPr/>
        </p:nvSpPr>
        <p:spPr>
          <a:xfrm>
            <a:off x="457200" y="457200"/>
            <a:ext cx="8229600" cy="523875"/>
          </a:xfrm>
          <a:prstGeom prst="rect">
            <a:avLst/>
          </a:prstGeom>
        </p:spPr>
        <p:txBody>
          <a:bodyPr>
            <a:spAutoFit/>
          </a:bodyPr>
          <a:lstStyle/>
          <a:p>
            <a:pPr eaLnBrk="1" hangingPunct="1">
              <a:defRPr/>
            </a:pPr>
            <a:r>
              <a:rPr lang="en-US" sz="2800" b="1" dirty="0">
                <a:effectLst>
                  <a:outerShdw blurRad="38100" dist="38100" dir="2700000" algn="tl">
                    <a:srgbClr val="C0C0C0"/>
                  </a:outerShdw>
                </a:effectLst>
              </a:rPr>
              <a:t>Providing for Sustained Yield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a:extLst>
              <a:ext uri="{FF2B5EF4-FFF2-40B4-BE49-F238E27FC236}">
                <a16:creationId xmlns:a16="http://schemas.microsoft.com/office/drawing/2014/main" id="{FD1FE2D9-9BF4-490C-9CC5-BB373DB8E877}"/>
              </a:ext>
            </a:extLst>
          </p:cNvPr>
          <p:cNvSpPr>
            <a:spLocks noGrp="1"/>
          </p:cNvSpPr>
          <p:nvPr>
            <p:ph type="ftr" sz="quarter" idx="11"/>
          </p:nvPr>
        </p:nvSpPr>
        <p:spPr>
          <a:xfrm>
            <a:off x="3522663" y="6248400"/>
            <a:ext cx="2098675"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t>Introduction - Justification</a:t>
            </a:r>
          </a:p>
        </p:txBody>
      </p:sp>
      <p:sp>
        <p:nvSpPr>
          <p:cNvPr id="14339" name="Slide Number Placeholder 3">
            <a:extLst>
              <a:ext uri="{FF2B5EF4-FFF2-40B4-BE49-F238E27FC236}">
                <a16:creationId xmlns:a16="http://schemas.microsoft.com/office/drawing/2014/main" id="{C9676C08-0D35-4663-A39A-6384E0969D82}"/>
              </a:ext>
            </a:extLst>
          </p:cNvPr>
          <p:cNvSpPr>
            <a:spLocks noGrp="1"/>
          </p:cNvSpPr>
          <p:nvPr>
            <p:ph type="sldNum" sz="quarter" idx="12"/>
          </p:nvPr>
        </p:nvSpPr>
        <p:spPr>
          <a:xfrm>
            <a:off x="6553200" y="6248400"/>
            <a:ext cx="213042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177C40C-01C9-482C-B763-AA065EE088C6}" type="slidenum">
              <a:rPr lang="en-US" altLang="en-US" sz="1400" smtClean="0"/>
              <a:pPr>
                <a:spcBef>
                  <a:spcPct val="0"/>
                </a:spcBef>
                <a:buFontTx/>
                <a:buNone/>
              </a:pPr>
              <a:t>7</a:t>
            </a:fld>
            <a:endParaRPr lang="en-US" altLang="en-US" sz="1400" dirty="0"/>
          </a:p>
        </p:txBody>
      </p:sp>
      <p:sp>
        <p:nvSpPr>
          <p:cNvPr id="47108" name="Text Box 4">
            <a:extLst>
              <a:ext uri="{FF2B5EF4-FFF2-40B4-BE49-F238E27FC236}">
                <a16:creationId xmlns:a16="http://schemas.microsoft.com/office/drawing/2014/main" id="{9E49BAA4-D711-4D98-8EA3-B34D73D265F9}"/>
              </a:ext>
            </a:extLst>
          </p:cNvPr>
          <p:cNvSpPr txBox="1">
            <a:spLocks noChangeArrowheads="1"/>
          </p:cNvSpPr>
          <p:nvPr/>
        </p:nvSpPr>
        <p:spPr bwMode="auto">
          <a:xfrm>
            <a:off x="650875" y="1671638"/>
            <a:ext cx="7842250" cy="3662362"/>
          </a:xfrm>
          <a:prstGeom prst="rect">
            <a:avLst/>
          </a:prstGeom>
          <a:noFill/>
          <a:ln w="9525">
            <a:noFill/>
            <a:miter lim="800000"/>
            <a:headEnd/>
            <a:tailEnd/>
          </a:ln>
          <a:effectLst/>
        </p:spPr>
        <p:txBody>
          <a:bodyPr>
            <a:spAutoFit/>
          </a:bodyPr>
          <a:lstStyle/>
          <a:p>
            <a:pPr eaLnBrk="1" hangingPunct="1">
              <a:spcAft>
                <a:spcPts val="1200"/>
              </a:spcAft>
              <a:defRPr/>
            </a:pPr>
            <a:r>
              <a:rPr lang="en-US" b="1" u="sng" dirty="0"/>
              <a:t>Policies and Regulations</a:t>
            </a:r>
            <a:r>
              <a:rPr lang="en-US" b="1" dirty="0"/>
              <a:t>: </a:t>
            </a:r>
          </a:p>
          <a:p>
            <a:pPr marL="342900" indent="-228600" eaLnBrk="1" hangingPunct="1">
              <a:spcAft>
                <a:spcPts val="1200"/>
              </a:spcAft>
              <a:buFont typeface="Arial" panose="020B0604020202020204" pitchFamily="34" charset="0"/>
              <a:buChar char="•"/>
              <a:defRPr/>
            </a:pPr>
            <a:r>
              <a:rPr lang="en-US" dirty="0"/>
              <a:t>Policy for the management of mixed stock salmon fisheries, 5 AAC 39.220</a:t>
            </a:r>
          </a:p>
          <a:p>
            <a:pPr marL="342900" indent="-228600" eaLnBrk="1" hangingPunct="1">
              <a:spcAft>
                <a:spcPts val="1200"/>
              </a:spcAft>
              <a:buFont typeface="Arial" panose="020B0604020202020204" pitchFamily="34" charset="0"/>
              <a:buChar char="•"/>
              <a:defRPr/>
            </a:pPr>
            <a:r>
              <a:rPr lang="en-US" dirty="0"/>
              <a:t>Policy for the management of sustainable salmon fisheries, 5 AAC 39.222</a:t>
            </a:r>
          </a:p>
          <a:p>
            <a:pPr marL="342900" indent="-228600" eaLnBrk="1" hangingPunct="1">
              <a:spcAft>
                <a:spcPts val="0"/>
              </a:spcAft>
              <a:buFont typeface="Arial" panose="020B0604020202020204" pitchFamily="34" charset="0"/>
              <a:buChar char="•"/>
              <a:defRPr/>
            </a:pPr>
            <a:r>
              <a:rPr lang="en-US" dirty="0"/>
              <a:t>Policy for statewide salmon escapement goals, </a:t>
            </a:r>
          </a:p>
          <a:p>
            <a:pPr marL="339725" eaLnBrk="1" hangingPunct="1">
              <a:spcAft>
                <a:spcPts val="1200"/>
              </a:spcAft>
              <a:defRPr/>
            </a:pPr>
            <a:r>
              <a:rPr lang="en-US" dirty="0"/>
              <a:t>5 AAC 39.223</a:t>
            </a:r>
          </a:p>
          <a:p>
            <a:pPr marL="342900" indent="-228600" eaLnBrk="1" hangingPunct="1">
              <a:buFont typeface="Arial" panose="020B0604020202020204" pitchFamily="34" charset="0"/>
              <a:buChar char="•"/>
              <a:defRPr/>
            </a:pPr>
            <a:r>
              <a:rPr lang="en-US" dirty="0"/>
              <a:t>Management plans for salmon fisheries</a:t>
            </a:r>
          </a:p>
        </p:txBody>
      </p:sp>
      <p:sp>
        <p:nvSpPr>
          <p:cNvPr id="14341" name="Line 3">
            <a:extLst>
              <a:ext uri="{FF2B5EF4-FFF2-40B4-BE49-F238E27FC236}">
                <a16:creationId xmlns:a16="http://schemas.microsoft.com/office/drawing/2014/main" id="{44FCAA99-2974-400D-9B82-E9392D139511}"/>
              </a:ext>
            </a:extLst>
          </p:cNvPr>
          <p:cNvSpPr>
            <a:spLocks noChangeShapeType="1"/>
          </p:cNvSpPr>
          <p:nvPr/>
        </p:nvSpPr>
        <p:spPr bwMode="auto">
          <a:xfrm>
            <a:off x="457200" y="1006475"/>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8" name="Rectangle 7">
            <a:extLst>
              <a:ext uri="{FF2B5EF4-FFF2-40B4-BE49-F238E27FC236}">
                <a16:creationId xmlns:a16="http://schemas.microsoft.com/office/drawing/2014/main" id="{D99F0030-1492-413F-8458-ABB32E47C84D}"/>
              </a:ext>
            </a:extLst>
          </p:cNvPr>
          <p:cNvSpPr/>
          <p:nvPr/>
        </p:nvSpPr>
        <p:spPr>
          <a:xfrm>
            <a:off x="457200" y="457200"/>
            <a:ext cx="8229600" cy="523875"/>
          </a:xfrm>
          <a:prstGeom prst="rect">
            <a:avLst/>
          </a:prstGeom>
        </p:spPr>
        <p:txBody>
          <a:bodyPr>
            <a:spAutoFit/>
          </a:bodyPr>
          <a:lstStyle/>
          <a:p>
            <a:pPr eaLnBrk="1" hangingPunct="1">
              <a:defRPr/>
            </a:pPr>
            <a:r>
              <a:rPr lang="en-US" sz="2800" b="1" dirty="0">
                <a:effectLst>
                  <a:outerShdw blurRad="38100" dist="38100" dir="2700000" algn="tl">
                    <a:srgbClr val="C0C0C0"/>
                  </a:outerShdw>
                </a:effectLst>
              </a:rPr>
              <a:t>Providing for Sustained Yield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2">
            <a:extLst>
              <a:ext uri="{FF2B5EF4-FFF2-40B4-BE49-F238E27FC236}">
                <a16:creationId xmlns:a16="http://schemas.microsoft.com/office/drawing/2014/main" id="{4E000A21-D7D6-49E6-A0A2-3BC96D5DC392}"/>
              </a:ext>
            </a:extLst>
          </p:cNvPr>
          <p:cNvSpPr txBox="1">
            <a:spLocks noGrp="1"/>
          </p:cNvSpPr>
          <p:nvPr/>
        </p:nvSpPr>
        <p:spPr bwMode="auto">
          <a:xfrm>
            <a:off x="3522663" y="6248400"/>
            <a:ext cx="2098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dirty="0"/>
              <a:t>Introduction - Justification</a:t>
            </a:r>
          </a:p>
        </p:txBody>
      </p:sp>
      <p:sp>
        <p:nvSpPr>
          <p:cNvPr id="16387" name="Slide Number Placeholder 3">
            <a:extLst>
              <a:ext uri="{FF2B5EF4-FFF2-40B4-BE49-F238E27FC236}">
                <a16:creationId xmlns:a16="http://schemas.microsoft.com/office/drawing/2014/main" id="{E7F04121-C303-49A0-B44A-36FFCED9AFE9}"/>
              </a:ext>
            </a:extLst>
          </p:cNvPr>
          <p:cNvSpPr txBox="1">
            <a:spLocks noGrp="1"/>
          </p:cNvSpPr>
          <p:nvPr/>
        </p:nvSpPr>
        <p:spPr bwMode="auto">
          <a:xfrm>
            <a:off x="6553200" y="6248400"/>
            <a:ext cx="2130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fld id="{5A337932-D3CD-48AB-B44E-94EC1EA6590E}" type="slidenum">
              <a:rPr lang="en-US" altLang="en-US" sz="1400"/>
              <a:pPr algn="r" eaLnBrk="1" hangingPunct="1">
                <a:spcBef>
                  <a:spcPct val="0"/>
                </a:spcBef>
                <a:buFontTx/>
                <a:buNone/>
              </a:pPr>
              <a:t>8</a:t>
            </a:fld>
            <a:endParaRPr lang="en-US" altLang="en-US" sz="1400" dirty="0"/>
          </a:p>
        </p:txBody>
      </p:sp>
      <p:sp>
        <p:nvSpPr>
          <p:cNvPr id="80898" name="Text Box 1026">
            <a:extLst>
              <a:ext uri="{FF2B5EF4-FFF2-40B4-BE49-F238E27FC236}">
                <a16:creationId xmlns:a16="http://schemas.microsoft.com/office/drawing/2014/main" id="{22EAEF2B-2DBF-42BE-B5CD-25685175225E}"/>
              </a:ext>
            </a:extLst>
          </p:cNvPr>
          <p:cNvSpPr txBox="1">
            <a:spLocks noChangeArrowheads="1"/>
          </p:cNvSpPr>
          <p:nvPr/>
        </p:nvSpPr>
        <p:spPr bwMode="auto">
          <a:xfrm>
            <a:off x="457200" y="457200"/>
            <a:ext cx="6588125" cy="523875"/>
          </a:xfrm>
          <a:prstGeom prst="rect">
            <a:avLst/>
          </a:prstGeom>
          <a:noFill/>
          <a:ln w="9525">
            <a:noFill/>
            <a:miter lim="800000"/>
            <a:headEnd/>
            <a:tailEnd/>
          </a:ln>
          <a:effectLst/>
        </p:spPr>
        <p:txBody>
          <a:bodyPr wrap="none">
            <a:spAutoFit/>
          </a:bodyPr>
          <a:lstStyle/>
          <a:p>
            <a:pPr algn="ctr" eaLnBrk="1" hangingPunct="1">
              <a:defRPr/>
            </a:pPr>
            <a:r>
              <a:rPr lang="en-US" sz="2800" b="1" dirty="0">
                <a:effectLst>
                  <a:outerShdw blurRad="38100" dist="38100" dir="2700000" algn="tl">
                    <a:srgbClr val="C0C0C0"/>
                  </a:outerShdw>
                </a:effectLst>
                <a:cs typeface="Times New Roman" pitchFamily="18" charset="0"/>
              </a:rPr>
              <a:t>History of the Escapement Goal in Alaska</a:t>
            </a:r>
          </a:p>
        </p:txBody>
      </p:sp>
      <p:sp>
        <p:nvSpPr>
          <p:cNvPr id="80900" name="Rectangle 1028">
            <a:extLst>
              <a:ext uri="{FF2B5EF4-FFF2-40B4-BE49-F238E27FC236}">
                <a16:creationId xmlns:a16="http://schemas.microsoft.com/office/drawing/2014/main" id="{523C6410-1C3D-46B8-9E3B-5F149DE612DA}"/>
              </a:ext>
            </a:extLst>
          </p:cNvPr>
          <p:cNvSpPr>
            <a:spLocks noChangeArrowheads="1"/>
          </p:cNvSpPr>
          <p:nvPr/>
        </p:nvSpPr>
        <p:spPr bwMode="auto">
          <a:xfrm>
            <a:off x="457200" y="1525588"/>
            <a:ext cx="8229600" cy="4494212"/>
          </a:xfrm>
          <a:prstGeom prst="rect">
            <a:avLst/>
          </a:prstGeom>
          <a:noFill/>
          <a:ln w="9525">
            <a:noFill/>
            <a:miter lim="800000"/>
            <a:headEnd/>
            <a:tailEnd/>
          </a:ln>
          <a:effectLst/>
        </p:spPr>
        <p:txBody>
          <a:bodyPr anchor="ctr">
            <a:spAutoFit/>
          </a:bodyPr>
          <a:lstStyle/>
          <a:p>
            <a:pPr algn="just" eaLnBrk="1" hangingPunct="1">
              <a:spcBef>
                <a:spcPts val="0"/>
              </a:spcBef>
              <a:spcAft>
                <a:spcPts val="600"/>
              </a:spcAft>
              <a:defRPr/>
            </a:pPr>
            <a:r>
              <a:rPr lang="en-US" sz="1800" b="1" dirty="0">
                <a:cs typeface="Times New Roman" pitchFamily="18" charset="0"/>
              </a:rPr>
              <a:t>1880s:</a:t>
            </a:r>
            <a:r>
              <a:rPr lang="en-US" sz="1800" dirty="0">
                <a:cs typeface="Times New Roman" pitchFamily="18" charset="0"/>
              </a:rPr>
              <a:t> Commercial fishing of salmon begins under federal management</a:t>
            </a:r>
          </a:p>
          <a:p>
            <a:pPr marL="1031875" indent="-285750" algn="just" eaLnBrk="1" hangingPunct="1">
              <a:spcBef>
                <a:spcPts val="0"/>
              </a:spcBef>
              <a:spcAft>
                <a:spcPts val="600"/>
              </a:spcAft>
              <a:buFont typeface="Wingdings" panose="05000000000000000000" pitchFamily="2" charset="2"/>
              <a:buChar char="Ø"/>
              <a:defRPr/>
            </a:pPr>
            <a:r>
              <a:rPr lang="en-US" sz="1800" dirty="0">
                <a:cs typeface="Times New Roman" pitchFamily="18" charset="0"/>
              </a:rPr>
              <a:t>fish traps common</a:t>
            </a:r>
          </a:p>
          <a:p>
            <a:pPr marL="1031875" indent="-285750" algn="just" eaLnBrk="1" hangingPunct="1">
              <a:spcBef>
                <a:spcPts val="0"/>
              </a:spcBef>
              <a:spcAft>
                <a:spcPts val="1200"/>
              </a:spcAft>
              <a:buFont typeface="Wingdings" panose="05000000000000000000" pitchFamily="2" charset="2"/>
              <a:buChar char="Ø"/>
              <a:defRPr/>
            </a:pPr>
            <a:r>
              <a:rPr lang="en-US" sz="1800" dirty="0">
                <a:cs typeface="Times New Roman" pitchFamily="18" charset="0"/>
              </a:rPr>
              <a:t>management is to catch earlier half of run (White Act, 1924)</a:t>
            </a:r>
          </a:p>
          <a:p>
            <a:pPr marL="574675" indent="-574675" algn="just" eaLnBrk="1" hangingPunct="1">
              <a:spcBef>
                <a:spcPts val="0"/>
              </a:spcBef>
              <a:spcAft>
                <a:spcPts val="600"/>
              </a:spcAft>
              <a:defRPr/>
            </a:pPr>
            <a:r>
              <a:rPr lang="en-US" sz="1800" b="1" dirty="0">
                <a:cs typeface="Times New Roman" pitchFamily="18" charset="0"/>
              </a:rPr>
              <a:t>1945:</a:t>
            </a:r>
            <a:r>
              <a:rPr lang="en-US" sz="1800" dirty="0">
                <a:cs typeface="Times New Roman" pitchFamily="18" charset="0"/>
              </a:rPr>
              <a:t> Industry funds W.F. Thompson (UW) to find out how to restore ‘depleted’ runs of sockeye salmon to Bristol Bay and elsewhere</a:t>
            </a:r>
          </a:p>
          <a:p>
            <a:pPr marL="1031875" indent="-287338" algn="just" eaLnBrk="1" hangingPunct="1">
              <a:spcBef>
                <a:spcPts val="0"/>
              </a:spcBef>
              <a:spcAft>
                <a:spcPts val="600"/>
              </a:spcAft>
              <a:buFont typeface="Wingdings" panose="05000000000000000000" pitchFamily="2" charset="2"/>
              <a:buChar char="Ø"/>
              <a:defRPr/>
            </a:pPr>
            <a:r>
              <a:rPr lang="en-US" sz="1800" dirty="0">
                <a:cs typeface="Times New Roman" pitchFamily="18" charset="0"/>
              </a:rPr>
              <a:t>escapement goals</a:t>
            </a:r>
          </a:p>
          <a:p>
            <a:pPr marL="1031875" indent="-287338" algn="just" eaLnBrk="1" hangingPunct="1">
              <a:spcBef>
                <a:spcPts val="0"/>
              </a:spcBef>
              <a:spcAft>
                <a:spcPts val="1200"/>
              </a:spcAft>
              <a:buFont typeface="Wingdings" panose="05000000000000000000" pitchFamily="2" charset="2"/>
              <a:buChar char="Ø"/>
              <a:defRPr/>
            </a:pPr>
            <a:r>
              <a:rPr lang="en-US" sz="1800" dirty="0">
                <a:cs typeface="Times New Roman" pitchFamily="18" charset="0"/>
              </a:rPr>
              <a:t>systematically schedule fishing through the season</a:t>
            </a:r>
          </a:p>
          <a:p>
            <a:pPr algn="just" eaLnBrk="1" hangingPunct="1">
              <a:spcBef>
                <a:spcPts val="0"/>
              </a:spcBef>
              <a:spcAft>
                <a:spcPts val="600"/>
              </a:spcAft>
              <a:defRPr/>
            </a:pPr>
            <a:r>
              <a:rPr lang="en-US" sz="1800" b="1" dirty="0">
                <a:cs typeface="Times New Roman" pitchFamily="18" charset="0"/>
              </a:rPr>
              <a:t>1959:</a:t>
            </a:r>
            <a:r>
              <a:rPr lang="en-US" sz="1800" dirty="0">
                <a:cs typeface="Times New Roman" pitchFamily="18" charset="0"/>
              </a:rPr>
              <a:t> Alaska statehood</a:t>
            </a:r>
          </a:p>
          <a:p>
            <a:pPr marL="1031875" indent="-285750" algn="just" eaLnBrk="1" hangingPunct="1">
              <a:spcBef>
                <a:spcPts val="0"/>
              </a:spcBef>
              <a:spcAft>
                <a:spcPts val="600"/>
              </a:spcAft>
              <a:buFont typeface="Wingdings" panose="05000000000000000000" pitchFamily="2" charset="2"/>
              <a:buChar char="Ø"/>
              <a:defRPr/>
            </a:pPr>
            <a:r>
              <a:rPr lang="en-US" sz="1800" dirty="0">
                <a:cs typeface="Times New Roman" pitchFamily="18" charset="0"/>
              </a:rPr>
              <a:t>fish traps outlawed</a:t>
            </a:r>
          </a:p>
          <a:p>
            <a:pPr marL="1031875" indent="-285750" algn="just" eaLnBrk="1" hangingPunct="1">
              <a:spcBef>
                <a:spcPts val="0"/>
              </a:spcBef>
              <a:spcAft>
                <a:spcPts val="1200"/>
              </a:spcAft>
              <a:buFont typeface="Wingdings" panose="05000000000000000000" pitchFamily="2" charset="2"/>
              <a:buChar char="Ø"/>
              <a:defRPr/>
            </a:pPr>
            <a:r>
              <a:rPr lang="en-US" sz="1800" dirty="0">
                <a:cs typeface="Times New Roman" pitchFamily="18" charset="0"/>
              </a:rPr>
              <a:t>escapement goal management (EGM) adopted</a:t>
            </a:r>
          </a:p>
          <a:p>
            <a:pPr algn="just" eaLnBrk="1" hangingPunct="1">
              <a:spcBef>
                <a:spcPts val="0"/>
              </a:spcBef>
              <a:spcAft>
                <a:spcPts val="1200"/>
              </a:spcAft>
              <a:defRPr/>
            </a:pPr>
            <a:r>
              <a:rPr lang="en-US" sz="1800" b="1" dirty="0">
                <a:cs typeface="Times New Roman" pitchFamily="18" charset="0"/>
              </a:rPr>
              <a:t>1992:</a:t>
            </a:r>
            <a:r>
              <a:rPr lang="en-US" sz="1800" dirty="0">
                <a:cs typeface="Times New Roman" pitchFamily="18" charset="0"/>
              </a:rPr>
              <a:t> EGM explicitly adopted as written policy</a:t>
            </a:r>
          </a:p>
          <a:p>
            <a:pPr algn="just" eaLnBrk="1" hangingPunct="1">
              <a:spcBef>
                <a:spcPts val="0"/>
              </a:spcBef>
              <a:spcAft>
                <a:spcPts val="600"/>
              </a:spcAft>
              <a:defRPr/>
            </a:pPr>
            <a:r>
              <a:rPr lang="en-US" sz="1800" b="1" dirty="0">
                <a:cs typeface="Times New Roman" pitchFamily="18" charset="0"/>
              </a:rPr>
              <a:t>2000:</a:t>
            </a:r>
            <a:r>
              <a:rPr lang="en-US" sz="1800" dirty="0">
                <a:cs typeface="Times New Roman" pitchFamily="18" charset="0"/>
              </a:rPr>
              <a:t> EGM codified into regulation as 5 AAC 39.222 and 5AAC 39.223</a:t>
            </a:r>
          </a:p>
        </p:txBody>
      </p:sp>
      <p:sp>
        <p:nvSpPr>
          <p:cNvPr id="16390" name="TextBox 8">
            <a:extLst>
              <a:ext uri="{FF2B5EF4-FFF2-40B4-BE49-F238E27FC236}">
                <a16:creationId xmlns:a16="http://schemas.microsoft.com/office/drawing/2014/main" id="{B743C94C-8D3D-4EB9-92D4-BC02BA1B7868}"/>
              </a:ext>
            </a:extLst>
          </p:cNvPr>
          <p:cNvSpPr txBox="1">
            <a:spLocks noChangeArrowheads="1"/>
          </p:cNvSpPr>
          <p:nvPr/>
        </p:nvSpPr>
        <p:spPr bwMode="auto">
          <a:xfrm>
            <a:off x="6049963" y="4191000"/>
            <a:ext cx="2968625" cy="7699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100" dirty="0"/>
              <a:t>Woodby et al. 2005. ADF&amp;G Spec. Publ. 05-09.</a:t>
            </a:r>
          </a:p>
          <a:p>
            <a:pPr eaLnBrk="1" hangingPunct="1">
              <a:spcBef>
                <a:spcPct val="0"/>
              </a:spcBef>
              <a:buFontTx/>
              <a:buNone/>
            </a:pPr>
            <a:r>
              <a:rPr lang="en-US" altLang="en-US" sz="1100" dirty="0"/>
              <a:t>Krasnowski. 1998. Alaska’s salmon fisheries:</a:t>
            </a:r>
          </a:p>
          <a:p>
            <a:pPr eaLnBrk="1" hangingPunct="1">
              <a:spcBef>
                <a:spcPct val="0"/>
              </a:spcBef>
              <a:buFontTx/>
              <a:buNone/>
            </a:pPr>
            <a:r>
              <a:rPr lang="en-US" altLang="en-US" sz="1100" dirty="0"/>
              <a:t>     management and conservation. ADF&amp;G.</a:t>
            </a:r>
          </a:p>
          <a:p>
            <a:pPr eaLnBrk="1" hangingPunct="1">
              <a:spcBef>
                <a:spcPct val="0"/>
              </a:spcBef>
              <a:buFontTx/>
              <a:buNone/>
            </a:pPr>
            <a:r>
              <a:rPr lang="en-US" altLang="en-US" sz="1100" dirty="0"/>
              <a:t>Clark et al. 2006. AFRB 12(1):1-146.</a:t>
            </a:r>
          </a:p>
        </p:txBody>
      </p:sp>
      <p:sp>
        <p:nvSpPr>
          <p:cNvPr id="16391" name="Line 3">
            <a:extLst>
              <a:ext uri="{FF2B5EF4-FFF2-40B4-BE49-F238E27FC236}">
                <a16:creationId xmlns:a16="http://schemas.microsoft.com/office/drawing/2014/main" id="{9FC13448-0439-4977-9E95-C8A09F236194}"/>
              </a:ext>
            </a:extLst>
          </p:cNvPr>
          <p:cNvSpPr>
            <a:spLocks noChangeShapeType="1"/>
          </p:cNvSpPr>
          <p:nvPr/>
        </p:nvSpPr>
        <p:spPr bwMode="auto">
          <a:xfrm>
            <a:off x="457200" y="1006475"/>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2">
            <a:extLst>
              <a:ext uri="{FF2B5EF4-FFF2-40B4-BE49-F238E27FC236}">
                <a16:creationId xmlns:a16="http://schemas.microsoft.com/office/drawing/2014/main" id="{EB0AD686-F20E-402D-8867-9FDE33CB5A03}"/>
              </a:ext>
            </a:extLst>
          </p:cNvPr>
          <p:cNvSpPr>
            <a:spLocks noGrp="1"/>
          </p:cNvSpPr>
          <p:nvPr>
            <p:ph type="ftr" sz="quarter" idx="11"/>
          </p:nvPr>
        </p:nvSpPr>
        <p:spPr>
          <a:xfrm>
            <a:off x="3382963" y="6248400"/>
            <a:ext cx="2378075"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t>Introduction - Esc Goal Policy</a:t>
            </a:r>
          </a:p>
        </p:txBody>
      </p:sp>
      <p:sp>
        <p:nvSpPr>
          <p:cNvPr id="18435" name="Slide Number Placeholder 3">
            <a:extLst>
              <a:ext uri="{FF2B5EF4-FFF2-40B4-BE49-F238E27FC236}">
                <a16:creationId xmlns:a16="http://schemas.microsoft.com/office/drawing/2014/main" id="{058130B3-42D4-4915-B329-CA1068AD93EE}"/>
              </a:ext>
            </a:extLst>
          </p:cNvPr>
          <p:cNvSpPr>
            <a:spLocks noGrp="1"/>
          </p:cNvSpPr>
          <p:nvPr>
            <p:ph type="sldNum" sz="quarter" idx="12"/>
          </p:nvPr>
        </p:nvSpPr>
        <p:spPr>
          <a:xfrm>
            <a:off x="6553200" y="6248400"/>
            <a:ext cx="213042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7B33E9-7AE8-441D-9218-B61FFCAB8CC4}" type="slidenum">
              <a:rPr lang="en-US" altLang="en-US" sz="1400" smtClean="0"/>
              <a:pPr>
                <a:spcBef>
                  <a:spcPct val="0"/>
                </a:spcBef>
                <a:buFontTx/>
                <a:buNone/>
              </a:pPr>
              <a:t>9</a:t>
            </a:fld>
            <a:endParaRPr lang="en-US" altLang="en-US" sz="1400" dirty="0"/>
          </a:p>
        </p:txBody>
      </p:sp>
      <p:sp>
        <p:nvSpPr>
          <p:cNvPr id="48130" name="Text Box 2">
            <a:extLst>
              <a:ext uri="{FF2B5EF4-FFF2-40B4-BE49-F238E27FC236}">
                <a16:creationId xmlns:a16="http://schemas.microsoft.com/office/drawing/2014/main" id="{0E956985-03DB-42B9-A3F8-B2BB6AC3FA8B}"/>
              </a:ext>
            </a:extLst>
          </p:cNvPr>
          <p:cNvSpPr txBox="1">
            <a:spLocks noChangeArrowheads="1"/>
          </p:cNvSpPr>
          <p:nvPr/>
        </p:nvSpPr>
        <p:spPr bwMode="auto">
          <a:xfrm>
            <a:off x="457200" y="822325"/>
            <a:ext cx="8229600" cy="5064125"/>
          </a:xfrm>
          <a:prstGeom prst="rect">
            <a:avLst/>
          </a:prstGeom>
          <a:noFill/>
          <a:ln w="9525">
            <a:noFill/>
            <a:miter lim="800000"/>
            <a:headEnd/>
            <a:tailEnd/>
          </a:ln>
          <a:effectLst/>
        </p:spPr>
        <p:txBody>
          <a:bodyPr>
            <a:spAutoFit/>
          </a:bodyPr>
          <a:lstStyle/>
          <a:p>
            <a:pPr algn="ctr" eaLnBrk="1" hangingPunct="1">
              <a:spcAft>
                <a:spcPts val="1800"/>
              </a:spcAft>
              <a:defRPr/>
            </a:pPr>
            <a:r>
              <a:rPr lang="en-US" sz="2800" b="1" dirty="0">
                <a:effectLst>
                  <a:outerShdw blurRad="38100" dist="38100" dir="2700000" algn="tl">
                    <a:srgbClr val="C0C0C0"/>
                  </a:outerShdw>
                </a:effectLst>
                <a:cs typeface="Times New Roman" pitchFamily="18" charset="0"/>
              </a:rPr>
              <a:t>Escapement Goal Policy (5 AAC 39.223)</a:t>
            </a:r>
          </a:p>
          <a:p>
            <a:pPr eaLnBrk="1" hangingPunct="1">
              <a:spcAft>
                <a:spcPts val="1200"/>
              </a:spcAft>
              <a:defRPr/>
            </a:pPr>
            <a:r>
              <a:rPr lang="en-US" sz="2800" b="1" dirty="0">
                <a:effectLst>
                  <a:outerShdw blurRad="38100" dist="38100" dir="2700000" algn="tl">
                    <a:srgbClr val="C0C0C0"/>
                  </a:outerShdw>
                </a:effectLst>
                <a:cs typeface="Times New Roman" pitchFamily="18" charset="0"/>
              </a:rPr>
              <a:t>(b) Department responsibilities:</a:t>
            </a:r>
            <a:r>
              <a:rPr lang="en-US" sz="2800" dirty="0">
                <a:cs typeface="Times New Roman" pitchFamily="18" charset="0"/>
              </a:rPr>
              <a:t> </a:t>
            </a:r>
            <a:endParaRPr lang="en-US" dirty="0">
              <a:cs typeface="Times New Roman" panose="02020603050405020304" pitchFamily="18" charset="0"/>
            </a:endParaRPr>
          </a:p>
          <a:p>
            <a:pPr marL="1084263" indent="-1084263">
              <a:spcAft>
                <a:spcPts val="1200"/>
              </a:spcAft>
              <a:tabLst>
                <a:tab pos="914400" algn="r"/>
              </a:tabLst>
              <a:defRPr/>
            </a:pPr>
            <a:r>
              <a:rPr lang="en-US" altLang="en-US" dirty="0">
                <a:solidFill>
                  <a:schemeClr val="tx2"/>
                </a:solidFill>
              </a:rPr>
              <a:t>	(1)	Document salmon escapement goals</a:t>
            </a:r>
          </a:p>
          <a:p>
            <a:pPr marL="1084263" indent="-796925">
              <a:spcAft>
                <a:spcPts val="1200"/>
              </a:spcAft>
              <a:tabLst>
                <a:tab pos="574675" algn="r"/>
              </a:tabLst>
              <a:defRPr/>
            </a:pPr>
            <a:r>
              <a:rPr lang="en-US" altLang="en-US" dirty="0">
                <a:solidFill>
                  <a:schemeClr val="tx2"/>
                </a:solidFill>
              </a:rPr>
              <a:t>(2-5)	Establish BEG’s, SEG’s and SET’s for salmon stocks or population aggregates</a:t>
            </a:r>
          </a:p>
          <a:p>
            <a:pPr marL="1084263" indent="-1084263">
              <a:spcAft>
                <a:spcPts val="1200"/>
              </a:spcAft>
              <a:tabLst>
                <a:tab pos="914400" algn="r"/>
              </a:tabLst>
              <a:defRPr/>
            </a:pPr>
            <a:r>
              <a:rPr lang="en-US" altLang="en-US" dirty="0">
                <a:solidFill>
                  <a:schemeClr val="tx2"/>
                </a:solidFill>
              </a:rPr>
              <a:t>	(6)	Review goals on the Board of Fisheries cycle</a:t>
            </a:r>
          </a:p>
          <a:p>
            <a:pPr marL="1084263" indent="-1084263">
              <a:spcAft>
                <a:spcPts val="1200"/>
              </a:spcAft>
              <a:tabLst>
                <a:tab pos="914400" algn="r"/>
              </a:tabLst>
              <a:defRPr/>
            </a:pPr>
            <a:r>
              <a:rPr lang="en-US" altLang="en-US" dirty="0">
                <a:solidFill>
                  <a:schemeClr val="tx2"/>
                </a:solidFill>
              </a:rPr>
              <a:t>	(7)	Prepare scientific analyses for goals</a:t>
            </a:r>
          </a:p>
          <a:p>
            <a:pPr marL="1084263" indent="-1084263">
              <a:spcAft>
                <a:spcPts val="1200"/>
              </a:spcAft>
              <a:tabLst>
                <a:tab pos="914400" algn="r"/>
              </a:tabLst>
              <a:defRPr/>
            </a:pPr>
            <a:r>
              <a:rPr lang="en-US" altLang="en-US" dirty="0">
                <a:solidFill>
                  <a:schemeClr val="tx2"/>
                </a:solidFill>
              </a:rPr>
              <a:t>	(8)	Notify public when goals are established or modified</a:t>
            </a:r>
          </a:p>
          <a:p>
            <a:pPr marL="1084263" indent="-1084263">
              <a:spcAft>
                <a:spcPts val="1200"/>
              </a:spcAft>
              <a:tabLst>
                <a:tab pos="914400" algn="r"/>
              </a:tabLst>
              <a:defRPr/>
            </a:pPr>
            <a:r>
              <a:rPr lang="en-US" altLang="en-US" dirty="0">
                <a:solidFill>
                  <a:schemeClr val="tx2"/>
                </a:solidFill>
              </a:rPr>
              <a:t>	(9)	Report allocative impacts of goals to the Board of Fisheries</a:t>
            </a:r>
            <a:endParaRPr lang="en-US" sz="1800" b="1" dirty="0">
              <a:solidFill>
                <a:schemeClr val="accent2"/>
              </a:solidFill>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21126</TotalTime>
  <Words>2008</Words>
  <Application>Microsoft Office PowerPoint</Application>
  <PresentationFormat>On-screen Show (4:3)</PresentationFormat>
  <Paragraphs>217</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Times New Roman</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bernard</dc:creator>
  <cp:lastModifiedBy>Buzzee, Benjamin E (DFG)</cp:lastModifiedBy>
  <cp:revision>457</cp:revision>
  <cp:lastPrinted>2019-09-23T21:40:54Z</cp:lastPrinted>
  <dcterms:created xsi:type="dcterms:W3CDTF">2005-12-28T18:56:42Z</dcterms:created>
  <dcterms:modified xsi:type="dcterms:W3CDTF">2019-10-14T22:21:50Z</dcterms:modified>
</cp:coreProperties>
</file>