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8" r:id="rId2"/>
    <p:sldId id="764" r:id="rId3"/>
    <p:sldId id="446" r:id="rId4"/>
    <p:sldId id="296" r:id="rId5"/>
    <p:sldId id="289" r:id="rId6"/>
    <p:sldId id="290" r:id="rId7"/>
    <p:sldId id="761" r:id="rId8"/>
    <p:sldId id="760" r:id="rId9"/>
    <p:sldId id="762" r:id="rId10"/>
    <p:sldId id="293" r:id="rId11"/>
    <p:sldId id="294" r:id="rId12"/>
    <p:sldId id="307" r:id="rId13"/>
    <p:sldId id="292" r:id="rId14"/>
  </p:sldIdLst>
  <p:sldSz cx="9144000" cy="6858000" type="screen4x3"/>
  <p:notesSz cx="6950075" cy="9236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ro, Andrew R (DFG)" initials="" lastIdx="6" clrIdx="0"/>
  <p:cmAuthor id="2" name="Peterson, Randy L (DFG)" initials="PRL(" lastIdx="1" clrIdx="1">
    <p:extLst>
      <p:ext uri="{19B8F6BF-5375-455C-9EA6-DF929625EA0E}">
        <p15:presenceInfo xmlns:p15="http://schemas.microsoft.com/office/powerpoint/2012/main" userId="S-1-5-21-440283733-3916095660-3029927770-38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3399"/>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7" autoAdjust="0"/>
    <p:restoredTop sz="66667" autoAdjust="0"/>
  </p:normalViewPr>
  <p:slideViewPr>
    <p:cSldViewPr>
      <p:cViewPr varScale="1">
        <p:scale>
          <a:sx n="69" d="100"/>
          <a:sy n="69" d="100"/>
        </p:scale>
        <p:origin x="25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2887A7-16A8-4B2C-AB2B-84F33963C169}"/>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39939" name="Rectangle 3">
            <a:extLst>
              <a:ext uri="{FF2B5EF4-FFF2-40B4-BE49-F238E27FC236}">
                <a16:creationId xmlns:a16="http://schemas.microsoft.com/office/drawing/2014/main" id="{886551EF-5E0A-4CAF-9BC6-55F29569D7F0}"/>
              </a:ext>
            </a:extLst>
          </p:cNvPr>
          <p:cNvSpPr>
            <a:spLocks noGrp="1" noChangeArrowheads="1"/>
          </p:cNvSpPr>
          <p:nvPr>
            <p:ph type="dt" sz="quarter"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39940" name="Rectangle 4">
            <a:extLst>
              <a:ext uri="{FF2B5EF4-FFF2-40B4-BE49-F238E27FC236}">
                <a16:creationId xmlns:a16="http://schemas.microsoft.com/office/drawing/2014/main" id="{B12DC60A-8ED5-4CAE-A24D-A56183B8099F}"/>
              </a:ext>
            </a:extLst>
          </p:cNvPr>
          <p:cNvSpPr>
            <a:spLocks noGrp="1" noChangeArrowheads="1"/>
          </p:cNvSpPr>
          <p:nvPr>
            <p:ph type="ftr" sz="quarter" idx="2"/>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39941" name="Rectangle 5">
            <a:extLst>
              <a:ext uri="{FF2B5EF4-FFF2-40B4-BE49-F238E27FC236}">
                <a16:creationId xmlns:a16="http://schemas.microsoft.com/office/drawing/2014/main" id="{3CBF8E85-6893-4912-8D96-6F434DC194B4}"/>
              </a:ext>
            </a:extLst>
          </p:cNvPr>
          <p:cNvSpPr>
            <a:spLocks noGrp="1" noChangeArrowheads="1"/>
          </p:cNvSpPr>
          <p:nvPr>
            <p:ph type="sldNum" sz="quarter" idx="3"/>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E5A02335-90D9-4DAC-AE3E-A29F04C8FEB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1439BE9-6C05-49CE-BC86-1E659A0318F3}"/>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4099" name="Rectangle 3">
            <a:extLst>
              <a:ext uri="{FF2B5EF4-FFF2-40B4-BE49-F238E27FC236}">
                <a16:creationId xmlns:a16="http://schemas.microsoft.com/office/drawing/2014/main" id="{B3531A9E-3A9C-4D4D-B220-FCDBE5316047}"/>
              </a:ext>
            </a:extLst>
          </p:cNvPr>
          <p:cNvSpPr>
            <a:spLocks noGrp="1" noChangeArrowheads="1"/>
          </p:cNvSpPr>
          <p:nvPr>
            <p:ph type="dt"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2052" name="Rectangle 4">
            <a:extLst>
              <a:ext uri="{FF2B5EF4-FFF2-40B4-BE49-F238E27FC236}">
                <a16:creationId xmlns:a16="http://schemas.microsoft.com/office/drawing/2014/main" id="{6E731544-0D2B-453E-91A0-FA53840FF3E8}"/>
              </a:ext>
            </a:extLst>
          </p:cNvPr>
          <p:cNvSpPr>
            <a:spLocks noGrp="1" noRot="1" noChangeAspect="1" noChangeArrowheads="1" noTextEdit="1"/>
          </p:cNvSpPr>
          <p:nvPr>
            <p:ph type="sldImg" idx="2"/>
          </p:nvPr>
        </p:nvSpPr>
        <p:spPr bwMode="auto">
          <a:xfrm>
            <a:off x="1166813"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D580FAE-CDB3-4296-BEB8-C6F36FF3FCF2}"/>
              </a:ext>
            </a:extLst>
          </p:cNvPr>
          <p:cNvSpPr>
            <a:spLocks noGrp="1" noChangeArrowheads="1"/>
          </p:cNvSpPr>
          <p:nvPr>
            <p:ph type="body" sz="quarter" idx="3"/>
          </p:nvPr>
        </p:nvSpPr>
        <p:spPr bwMode="auto">
          <a:xfrm>
            <a:off x="926992" y="4387767"/>
            <a:ext cx="5096092" cy="4155919"/>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75BA2225-9B6C-4409-8AA1-2B9D143A645E}"/>
              </a:ext>
            </a:extLst>
          </p:cNvPr>
          <p:cNvSpPr>
            <a:spLocks noGrp="1" noChangeArrowheads="1"/>
          </p:cNvSpPr>
          <p:nvPr>
            <p:ph type="ftr" sz="quarter" idx="4"/>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4103" name="Rectangle 7">
            <a:extLst>
              <a:ext uri="{FF2B5EF4-FFF2-40B4-BE49-F238E27FC236}">
                <a16:creationId xmlns:a16="http://schemas.microsoft.com/office/drawing/2014/main" id="{EAC368ED-7B09-4CB0-9095-AE602B3B6661}"/>
              </a:ext>
            </a:extLst>
          </p:cNvPr>
          <p:cNvSpPr>
            <a:spLocks noGrp="1" noChangeArrowheads="1"/>
          </p:cNvSpPr>
          <p:nvPr>
            <p:ph type="sldNum" sz="quarter" idx="5"/>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02CBFBA6-D7AA-4FE1-8E75-697B3BA31B2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432A15-242F-476E-8645-FC8CB138C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E8EF5-936D-484F-9056-822716A9520E}" type="slidenum">
              <a:rPr lang="en-US" altLang="en-US" smtClean="0"/>
              <a:pPr>
                <a:spcBef>
                  <a:spcPct val="0"/>
                </a:spcBef>
              </a:pPr>
              <a:t>1</a:t>
            </a:fld>
            <a:endParaRPr lang="en-US" altLang="en-US" dirty="0"/>
          </a:p>
        </p:txBody>
      </p:sp>
      <p:sp>
        <p:nvSpPr>
          <p:cNvPr id="5123" name="Rectangle 2">
            <a:extLst>
              <a:ext uri="{FF2B5EF4-FFF2-40B4-BE49-F238E27FC236}">
                <a16:creationId xmlns:a16="http://schemas.microsoft.com/office/drawing/2014/main" id="{170D0F3C-93B9-46FE-A7D6-F475598EF9C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49D666B-1B9E-41F4-9835-524EBBCFA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056DE9-9F43-47FD-9E21-E3E62B3BB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A5CC30-842F-48F7-9B95-E0CB5CCDBF4C}" type="slidenum">
              <a:rPr lang="en-US" altLang="en-US" smtClean="0"/>
              <a:pPr>
                <a:spcBef>
                  <a:spcPct val="0"/>
                </a:spcBef>
              </a:pPr>
              <a:t>10</a:t>
            </a:fld>
            <a:endParaRPr lang="en-US" altLang="en-US" dirty="0"/>
          </a:p>
        </p:txBody>
      </p:sp>
      <p:sp>
        <p:nvSpPr>
          <p:cNvPr id="21507" name="Rectangle 2">
            <a:extLst>
              <a:ext uri="{FF2B5EF4-FFF2-40B4-BE49-F238E27FC236}">
                <a16:creationId xmlns:a16="http://schemas.microsoft.com/office/drawing/2014/main" id="{F3E7A458-7862-4E29-9B54-3A8D3A79F33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815C108-B649-4B51-B2A5-BFB7416BE6C9}"/>
              </a:ext>
            </a:extLst>
          </p:cNvPr>
          <p:cNvSpPr>
            <a:spLocks noGrp="1" noChangeArrowheads="1"/>
          </p:cNvSpPr>
          <p:nvPr>
            <p:ph type="body" idx="1"/>
          </p:nvPr>
        </p:nvSpPr>
        <p:spPr>
          <a:ln/>
        </p:spPr>
        <p:txBody>
          <a:bodyPr/>
          <a:lstStyle/>
          <a:p>
            <a:pPr eaLnBrk="1" hangingPunct="1">
              <a:spcBef>
                <a:spcPts val="0"/>
              </a:spcBef>
              <a:defRPr/>
            </a:pPr>
            <a:r>
              <a:rPr lang="en-US" altLang="en-US" dirty="0">
                <a:latin typeface="Arial" panose="020B0604020202020204" pitchFamily="34" charset="0"/>
                <a:cs typeface="Arial" panose="020B0604020202020204" pitchFamily="34" charset="0"/>
              </a:rPr>
              <a:t>The SSFP also contains some key definitions. The Biological Escapement Goal is….</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escapement with greatest potential for maximum sustained yield (MSY)</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determined by the department </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always a range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department will maintain evenly distributed escapements within the bounds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E468023-637F-45FA-A845-E9ABE53B7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4A79C-CB6B-4888-9015-E114D20FA64A}" type="slidenum">
              <a:rPr lang="en-US" altLang="en-US" smtClean="0"/>
              <a:pPr>
                <a:spcBef>
                  <a:spcPct val="0"/>
                </a:spcBef>
              </a:pPr>
              <a:t>11</a:t>
            </a:fld>
            <a:endParaRPr lang="en-US" altLang="en-US" dirty="0"/>
          </a:p>
        </p:txBody>
      </p:sp>
      <p:sp>
        <p:nvSpPr>
          <p:cNvPr id="23555" name="Rectangle 2">
            <a:extLst>
              <a:ext uri="{FF2B5EF4-FFF2-40B4-BE49-F238E27FC236}">
                <a16:creationId xmlns:a16="http://schemas.microsoft.com/office/drawing/2014/main" id="{153E5457-5F28-4731-9065-ED1CA85BB5A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A9B40-40B8-4128-A27B-798684EB7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In cases where a BEG cannot be estimated, a Sustainable Escapement Goal can be developed.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In addition the SEG is…</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determined by the department</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escapement known to provide for sustained yields over a five to ten-year period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can be a range or a lower bound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department will maintain escapements within the bounds of a range</a:t>
            </a:r>
            <a:r>
              <a:rPr lang="en-US" altLang="en-US" b="1" dirty="0">
                <a:solidFill>
                  <a:schemeClr val="tx2"/>
                </a:solidFill>
                <a:latin typeface="Arial" panose="020B0604020202020204" pitchFamily="34" charset="0"/>
                <a:cs typeface="Arial" panose="020B0604020202020204" pitchFamily="34" charset="0"/>
              </a:rPr>
              <a:t> </a:t>
            </a:r>
            <a:r>
              <a:rPr lang="en-US" altLang="en-US" dirty="0">
                <a:solidFill>
                  <a:schemeClr val="tx2"/>
                </a:solidFill>
                <a:latin typeface="Arial" panose="020B0604020202020204" pitchFamily="34" charset="0"/>
                <a:cs typeface="Arial" panose="020B0604020202020204" pitchFamily="34" charset="0"/>
              </a:rPr>
              <a:t>or above a lower bound</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vast majority of goals in Alaska are SEGs. </a:t>
            </a:r>
          </a:p>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E2CB8F5-01B8-437B-9859-29AEC99A7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23C033-3E1A-494F-B5EE-08C5013D944D}" type="slidenum">
              <a:rPr lang="en-US" altLang="en-US" smtClean="0"/>
              <a:pPr>
                <a:spcBef>
                  <a:spcPct val="0"/>
                </a:spcBef>
              </a:pPr>
              <a:t>12</a:t>
            </a:fld>
            <a:endParaRPr lang="en-US" altLang="en-US" dirty="0"/>
          </a:p>
        </p:txBody>
      </p:sp>
      <p:sp>
        <p:nvSpPr>
          <p:cNvPr id="25603" name="Rectangle 2">
            <a:extLst>
              <a:ext uri="{FF2B5EF4-FFF2-40B4-BE49-F238E27FC236}">
                <a16:creationId xmlns:a16="http://schemas.microsoft.com/office/drawing/2014/main" id="{EFA5FA86-1CD5-4BAB-BE26-59A0B6828F7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D09D91F-4D08-401A-8258-D271ACE85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Another term you hear about, or see reference to, is the Sustained Escapement Threshold or SET.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SET does not represent any kind of escapement goal, because below that threshold, sustainability is jeopardized. </a:t>
            </a:r>
          </a:p>
          <a:p>
            <a:pPr eaLnBrk="1" hangingPunct="1">
              <a:spcBef>
                <a:spcPts val="0"/>
              </a:spcBef>
            </a:pPr>
            <a:endParaRPr lang="en-US" altLang="en-US" dirty="0">
              <a:latin typeface="Arial" panose="020B0604020202020204" pitchFamily="34" charset="0"/>
              <a:cs typeface="Arial" panose="020B0604020202020204" pitchFamily="34" charset="0"/>
            </a:endParaRPr>
          </a:p>
          <a:p>
            <a:pPr>
              <a:lnSpc>
                <a:spcPct val="80000"/>
              </a:lnSpc>
              <a:spcBef>
                <a:spcPts val="0"/>
              </a:spcBef>
            </a:pPr>
            <a:r>
              <a:rPr lang="en-US" altLang="en-US" dirty="0">
                <a:solidFill>
                  <a:schemeClr val="tx1"/>
                </a:solidFill>
                <a:latin typeface="Arial" panose="020B0604020202020204" pitchFamily="34" charset="0"/>
                <a:cs typeface="Arial" panose="020B0604020202020204" pitchFamily="34" charset="0"/>
              </a:rPr>
              <a:t>The SET is…</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lower than the lower bound of BEG or SEG</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can be based on lower levels of escapement that consistently sustain themselves</a:t>
            </a:r>
          </a:p>
          <a:p>
            <a:pPr eaLnBrk="1" hangingPunct="1">
              <a:spcBef>
                <a:spcPts val="0"/>
              </a:spcBef>
            </a:pPr>
            <a:endParaRPr lang="en-US" altLang="en-US" dirty="0">
              <a:solidFill>
                <a:schemeClr val="tx1"/>
              </a:solidFill>
              <a:latin typeface="Arial" panose="020B0604020202020204" pitchFamily="34" charset="0"/>
              <a:cs typeface="Arial" panose="020B0604020202020204" pitchFamily="34" charset="0"/>
            </a:endParaRPr>
          </a:p>
          <a:p>
            <a:pPr eaLnBrk="1" hangingPunct="1">
              <a:spcBef>
                <a:spcPts val="0"/>
              </a:spcBef>
            </a:pPr>
            <a:r>
              <a:rPr lang="en-US" altLang="en-US" dirty="0">
                <a:solidFill>
                  <a:schemeClr val="tx1"/>
                </a:solidFill>
                <a:latin typeface="Arial" panose="020B0604020202020204" pitchFamily="34" charset="0"/>
                <a:cs typeface="Arial" panose="020B0604020202020204" pitchFamily="34" charset="0"/>
              </a:rPr>
              <a:t>It is established by the department in consultation with the Board of Fisheries as need for stocks of management or conservation concern.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542F8A5-6137-48CD-8C50-BDF0A9154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E348DD-C569-4683-8FD0-8BF721619D2A}" type="slidenum">
              <a:rPr lang="en-US" altLang="en-US" smtClean="0"/>
              <a:pPr>
                <a:spcBef>
                  <a:spcPct val="0"/>
                </a:spcBef>
              </a:pPr>
              <a:t>13</a:t>
            </a:fld>
            <a:endParaRPr lang="en-US" altLang="en-US" dirty="0"/>
          </a:p>
        </p:txBody>
      </p:sp>
      <p:sp>
        <p:nvSpPr>
          <p:cNvPr id="27651" name="Rectangle 2">
            <a:extLst>
              <a:ext uri="{FF2B5EF4-FFF2-40B4-BE49-F238E27FC236}">
                <a16:creationId xmlns:a16="http://schemas.microsoft.com/office/drawing/2014/main" id="{27502DCC-A0B1-4854-80DF-9A6B235D5BD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5FB99FC-AFF5-49A2-92FF-C2CB72B42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Under the SSFP policy several concerns are defined.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 yield concern is least severe.  A yield concern designates a salmon stock that fails to maintain expected yields, despite specific management measures.</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Management Concern is the next most severe.  A management concern designates a salmon stock that, despite use of specific management measures, chronically fails to meet escapement goals.</a:t>
            </a:r>
          </a:p>
          <a:p>
            <a:pPr eaLnBrk="1" hangingPunct="1">
              <a:spcBef>
                <a:spcPts val="0"/>
              </a:spcBef>
            </a:pPr>
            <a:endParaRPr lang="en-US" altLang="en-US" dirty="0">
              <a:latin typeface="Arial" panose="020B0604020202020204" pitchFamily="34" charset="0"/>
              <a:cs typeface="Arial" panose="020B0604020202020204" pitchFamily="34" charset="0"/>
            </a:endParaRPr>
          </a:p>
          <a:p>
            <a:pPr>
              <a:spcBef>
                <a:spcPts val="0"/>
              </a:spcBef>
            </a:pPr>
            <a:r>
              <a:rPr lang="en-US" altLang="en-US" dirty="0">
                <a:latin typeface="Arial" panose="020B0604020202020204" pitchFamily="34" charset="0"/>
                <a:cs typeface="Arial" panose="020B0604020202020204" pitchFamily="34" charset="0"/>
              </a:rPr>
              <a:t>The conservation Concern is the most severe, where there is a chronic failure to keep escapements above a theoretical, unsustainable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7475" indent="0">
              <a:spcBef>
                <a:spcPct val="0"/>
              </a:spcBef>
              <a:spcAft>
                <a:spcPts val="1200"/>
              </a:spcAft>
              <a:buNone/>
            </a:pPr>
            <a:r>
              <a:rPr lang="en-US" altLang="en-US" sz="1400" b="1" dirty="0">
                <a:cs typeface="Times New Roman" panose="02020603050405020304" pitchFamily="18" charset="0"/>
              </a:rPr>
              <a:t>Other Details:</a:t>
            </a:r>
          </a:p>
          <a:p>
            <a:pPr marL="117475" indent="0">
              <a:spcBef>
                <a:spcPct val="0"/>
              </a:spcBef>
              <a:spcAft>
                <a:spcPts val="1200"/>
              </a:spcAft>
              <a:buNone/>
            </a:pPr>
            <a:r>
              <a:rPr lang="en-US" altLang="en-US" sz="1200" b="1" dirty="0">
                <a:cs typeface="Times New Roman" panose="02020603050405020304" pitchFamily="18" charset="0"/>
              </a:rPr>
              <a:t>	Please keep a list of slides you find difficult/unclear’  we’ll ask for them at the end</a:t>
            </a:r>
          </a:p>
          <a:p>
            <a:pPr marL="117475" indent="0">
              <a:spcBef>
                <a:spcPct val="0"/>
              </a:spcBef>
              <a:spcAft>
                <a:spcPts val="1200"/>
              </a:spcAft>
              <a:buNone/>
            </a:pPr>
            <a:r>
              <a:rPr lang="en-US" altLang="en-US" sz="1200" b="1" dirty="0">
                <a:cs typeface="Times New Roman" panose="02020603050405020304" pitchFamily="18" charset="0"/>
              </a:rPr>
              <a:t>	Cell phones off please</a:t>
            </a:r>
          </a:p>
          <a:p>
            <a:pPr marL="117475" indent="0">
              <a:spcBef>
                <a:spcPct val="0"/>
              </a:spcBef>
              <a:spcAft>
                <a:spcPts val="1200"/>
              </a:spcAft>
              <a:buNone/>
            </a:pPr>
            <a:r>
              <a:rPr lang="en-US" altLang="en-US" sz="1200" b="1" dirty="0">
                <a:cs typeface="Times New Roman" panose="02020603050405020304" pitchFamily="18" charset="0"/>
              </a:rPr>
              <a:t>	Ask Questions!</a:t>
            </a:r>
            <a:endParaRPr lang="en-US" dirty="0"/>
          </a:p>
        </p:txBody>
      </p:sp>
      <p:sp>
        <p:nvSpPr>
          <p:cNvPr id="4" name="Slide Number Placeholder 3"/>
          <p:cNvSpPr>
            <a:spLocks noGrp="1"/>
          </p:cNvSpPr>
          <p:nvPr>
            <p:ph type="sldNum" sz="quarter" idx="5"/>
          </p:nvPr>
        </p:nvSpPr>
        <p:spPr/>
        <p:txBody>
          <a:bodyPr/>
          <a:lstStyle/>
          <a:p>
            <a:fld id="{56DD5AF2-FF00-4031-9120-1079913B1BDE}" type="slidenum">
              <a:rPr lang="en-US" smtClean="0"/>
              <a:t>2</a:t>
            </a:fld>
            <a:endParaRPr lang="en-US"/>
          </a:p>
        </p:txBody>
      </p:sp>
    </p:spTree>
    <p:extLst>
      <p:ext uri="{BB962C8B-B14F-4D97-AF65-F5344CB8AC3E}">
        <p14:creationId xmlns:p14="http://schemas.microsoft.com/office/powerpoint/2010/main" val="57297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9D1E3F7-F057-46B4-82E9-63331B172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5C4E16-9BD5-4655-926E-32AF2647BF12}" type="slidenum">
              <a:rPr lang="en-US" altLang="en-US" smtClean="0"/>
              <a:pPr>
                <a:spcBef>
                  <a:spcPct val="0"/>
                </a:spcBef>
              </a:pPr>
              <a:t>3</a:t>
            </a:fld>
            <a:endParaRPr lang="en-US" altLang="en-US" dirty="0"/>
          </a:p>
        </p:txBody>
      </p:sp>
      <p:sp>
        <p:nvSpPr>
          <p:cNvPr id="7171" name="Rectangle 2">
            <a:extLst>
              <a:ext uri="{FF2B5EF4-FFF2-40B4-BE49-F238E27FC236}">
                <a16:creationId xmlns:a16="http://schemas.microsoft.com/office/drawing/2014/main" id="{014ED88D-E12F-448B-B5AF-F9B64560AD0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4334BCC-0F65-41E1-868A-505A55E70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Here is a list of the sections in the handbooks…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1F7879-17EF-40EB-9060-0DB395AB9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9A67B-8A34-4CC0-93EB-7E6C6AD1A1F4}" type="slidenum">
              <a:rPr lang="en-US" altLang="en-US" smtClean="0"/>
              <a:pPr>
                <a:spcBef>
                  <a:spcPct val="0"/>
                </a:spcBef>
              </a:pPr>
              <a:t>4</a:t>
            </a:fld>
            <a:endParaRPr lang="en-US" altLang="en-US" dirty="0"/>
          </a:p>
        </p:txBody>
      </p:sp>
      <p:sp>
        <p:nvSpPr>
          <p:cNvPr id="9219" name="Rectangle 2">
            <a:extLst>
              <a:ext uri="{FF2B5EF4-FFF2-40B4-BE49-F238E27FC236}">
                <a16:creationId xmlns:a16="http://schemas.microsoft.com/office/drawing/2014/main" id="{C61D5F9D-2FFD-4D89-92AE-7E3A225303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4B05DAB-40BD-4043-A8C6-DEDDD1EE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These are the topics that we will cover in this first lecture of the workshop…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1C6E97A-AC97-4048-A8C1-44F12FBE5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F81A79-7AF2-437E-810D-B50F770F6B4B}" type="slidenum">
              <a:rPr lang="en-US" altLang="en-US" smtClean="0"/>
              <a:pPr>
                <a:spcBef>
                  <a:spcPct val="0"/>
                </a:spcBef>
              </a:pPr>
              <a:t>5</a:t>
            </a:fld>
            <a:endParaRPr lang="en-US" altLang="en-US" dirty="0"/>
          </a:p>
        </p:txBody>
      </p:sp>
      <p:sp>
        <p:nvSpPr>
          <p:cNvPr id="11267" name="Rectangle 2">
            <a:extLst>
              <a:ext uri="{FF2B5EF4-FFF2-40B4-BE49-F238E27FC236}">
                <a16:creationId xmlns:a16="http://schemas.microsoft.com/office/drawing/2014/main" id="{E18A63D7-8A23-4130-AB0D-5228D57C9F4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26CDAD-14E0-4DCF-B267-03F1ADDF4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definition of an escapement goal analysis for a salmon stock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7B28E0-C048-48B9-BB94-A33D5022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64622A-E677-41B9-A4BD-7AA4848B352B}" type="slidenum">
              <a:rPr lang="en-US" altLang="en-US" smtClean="0"/>
              <a:pPr>
                <a:spcBef>
                  <a:spcPct val="0"/>
                </a:spcBef>
              </a:pPr>
              <a:t>6</a:t>
            </a:fld>
            <a:endParaRPr lang="en-US" altLang="en-US" dirty="0"/>
          </a:p>
        </p:txBody>
      </p:sp>
      <p:sp>
        <p:nvSpPr>
          <p:cNvPr id="13315" name="Rectangle 2">
            <a:extLst>
              <a:ext uri="{FF2B5EF4-FFF2-40B4-BE49-F238E27FC236}">
                <a16:creationId xmlns:a16="http://schemas.microsoft.com/office/drawing/2014/main" id="{37875FAA-7A8C-4C71-9171-1674CDB6F3E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0DE956F-0DCE-4BCE-81C4-57CD6B26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cornerstone of escapement goals in Alaska is found in the Constitution and State Statute.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Article 8, section 4 of the Alaska Constitution provides that replenishable resources of the State will be managed, developed and maintained on the sustained yield principle, subject to some preferences.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By Statute, the ADF&amp;G Commissioner manages, protects, maintains, improves and extends resources in the interest of the economy and general well-being of the state. </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26E70E-B385-4AB6-A9ED-0FAD84088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F2A1F5-77AB-4259-B5EE-A01A38A675E6}" type="slidenum">
              <a:rPr lang="en-US" altLang="en-US" smtClean="0"/>
              <a:pPr>
                <a:spcBef>
                  <a:spcPct val="0"/>
                </a:spcBef>
              </a:pPr>
              <a:t>7</a:t>
            </a:fld>
            <a:endParaRPr lang="en-US" altLang="en-US" dirty="0"/>
          </a:p>
        </p:txBody>
      </p:sp>
      <p:sp>
        <p:nvSpPr>
          <p:cNvPr id="15363" name="Rectangle 2">
            <a:extLst>
              <a:ext uri="{FF2B5EF4-FFF2-40B4-BE49-F238E27FC236}">
                <a16:creationId xmlns:a16="http://schemas.microsoft.com/office/drawing/2014/main" id="{25565131-1B1E-40C0-B6C7-A21265877FB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3812895-B113-47A6-90F5-14D1E07A6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en-US" dirty="0">
                <a:latin typeface="Arial" panose="020B0604020202020204" pitchFamily="34" charset="0"/>
                <a:cs typeface="Arial" panose="020B0604020202020204" pitchFamily="34" charset="0"/>
              </a:rPr>
              <a:t>Several policies underpin the escapement goal process, including:</a:t>
            </a:r>
          </a:p>
          <a:p>
            <a:pPr>
              <a:spcBef>
                <a:spcPts val="0"/>
              </a:spcBef>
            </a:pPr>
            <a:r>
              <a:rPr lang="en-US" altLang="en-US" dirty="0">
                <a:latin typeface="Arial" panose="020B0604020202020204" pitchFamily="34" charset="0"/>
                <a:cs typeface="Arial" panose="020B0604020202020204" pitchFamily="34" charset="0"/>
              </a:rPr>
              <a:t>the </a:t>
            </a:r>
            <a:r>
              <a:rPr lang="en-US" altLang="en-US" dirty="0">
                <a:solidFill>
                  <a:schemeClr val="tx2"/>
                </a:solidFill>
                <a:latin typeface="Arial" panose="020B0604020202020204" pitchFamily="34" charset="0"/>
                <a:cs typeface="Arial" panose="020B0604020202020204" pitchFamily="34" charset="0"/>
              </a:rPr>
              <a:t>policy for management of mixed stock salmon fisheries, the policy for the management of sustainable salmon fisheries, and the policy for statewide salmon escapement goals.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Each provides general and specific direction to the escapement goal process.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Specific management plans ultimately guide application of fishery management strategies. </a:t>
            </a:r>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468EE11-97CE-4C6F-B486-335AE0D7B24D}"/>
              </a:ext>
            </a:extLst>
          </p:cNvPr>
          <p:cNvSpPr txBox="1">
            <a:spLocks noGrp="1" noChangeArrowheads="1"/>
          </p:cNvSpPr>
          <p:nvPr/>
        </p:nvSpPr>
        <p:spPr bwMode="auto">
          <a:xfrm>
            <a:off x="3937747" y="8773957"/>
            <a:ext cx="3012329" cy="46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3" tIns="45382" rIns="90763" bIns="45382"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CC5A974-2CE4-4128-BBA2-C9B4DFE0F946}" type="slidenum">
              <a:rPr lang="en-US" altLang="en-US"/>
              <a:pPr algn="r" eaLnBrk="1" hangingPunct="1">
                <a:spcBef>
                  <a:spcPct val="0"/>
                </a:spcBef>
              </a:pPr>
              <a:t>8</a:t>
            </a:fld>
            <a:endParaRPr lang="en-US" altLang="en-US" dirty="0"/>
          </a:p>
        </p:txBody>
      </p:sp>
      <p:sp>
        <p:nvSpPr>
          <p:cNvPr id="17411" name="Rectangle 2">
            <a:extLst>
              <a:ext uri="{FF2B5EF4-FFF2-40B4-BE49-F238E27FC236}">
                <a16:creationId xmlns:a16="http://schemas.microsoft.com/office/drawing/2014/main" id="{51A08B42-BDF5-4E7A-8768-58A004B5603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A890ADD-8D50-4902-A2AA-D4A24750E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Commercial fishing of salmon began in the 1880s and was managed by the federal government. Fish traps, which are extremely effective at catching returning salmon, were common and the fisheries were managed to harvest the earlier half of the run per the White act of 1924.</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 early 1900s through the 1930s marked a period of industrial growth and prosperity as salmon prices increased and the industry lobbied hard in Washington D.C. to assure all new proposed regulations were abandoned or liberalized.</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By the 1940s, sockeye salmon runs in Bristol Bay and elsewhere were depleted, so industry funded W.F. Thompson from UW to determine how to restore Alaska’s salmon stocks.  His recommendations were to develop escapement goals and to spread the fishing effort throughout the season.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In 1959, Alaska gained statehood, which in part was to gain control over its fisheries, and immediately outlawed fish traps and adopted escapement goal-based management, as conceived by Thompson.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Then in 1992, first written escapement goal policy was adopted. And in 2000, escapement goal management was codified into regulation as the Sustainable Salmon Fisheries and Escapement Goal policies mentioned earlier.</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If you would like to learn more about the history of salmon fisheries management and escapement goals in Alaska, I would encourage you to read the references listed on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8F72A79-D80E-4099-845B-6F99BAB31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FA931A-F7C0-4C49-8E28-A3373519F13B}" type="slidenum">
              <a:rPr lang="en-US" altLang="en-US" smtClean="0"/>
              <a:pPr>
                <a:spcBef>
                  <a:spcPct val="0"/>
                </a:spcBef>
              </a:pPr>
              <a:t>9</a:t>
            </a:fld>
            <a:endParaRPr lang="en-US" altLang="en-US" dirty="0"/>
          </a:p>
        </p:txBody>
      </p:sp>
      <p:sp>
        <p:nvSpPr>
          <p:cNvPr id="19459" name="Rectangle 2">
            <a:extLst>
              <a:ext uri="{FF2B5EF4-FFF2-40B4-BE49-F238E27FC236}">
                <a16:creationId xmlns:a16="http://schemas.microsoft.com/office/drawing/2014/main" id="{713EA787-9DFE-4F45-8E96-97892981CDB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E4C72FC-22D3-45FF-AA14-AC92130F3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escapement goal policy speaks very specifically to roles and responsibilities of the department and the board in formulating escapement goals.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a:latin typeface="Arial" panose="020B0604020202020204" pitchFamily="34" charset="0"/>
                <a:cs typeface="Arial" panose="020B0604020202020204" pitchFamily="34" charset="0"/>
              </a:rPr>
              <a:t>Paragraph (b) </a:t>
            </a:r>
            <a:r>
              <a:rPr lang="en-US" altLang="en-US" dirty="0">
                <a:latin typeface="Arial" panose="020B0604020202020204" pitchFamily="34" charset="0"/>
                <a:cs typeface="Arial" panose="020B0604020202020204" pitchFamily="34" charset="0"/>
              </a:rPr>
              <a:t>defines the role of ADF&amp;G in nine sub-sections. The policy assigns ADF&amp;G to document escapement goals, establish specific goals for stocks or population aggregates, review those goals on the BOF meeting schedule, prepare defensible, scientific analyses, notify the public when changes are made, and report allocative impacts of goals to this body.</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Subsection seven is the promise of an escapement goal analysis by the department.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82E2CF3-4FBF-4BB5-939D-2F134B1706B7}"/>
              </a:ext>
            </a:extLst>
          </p:cNvPr>
          <p:cNvSpPr>
            <a:spLocks noGrp="1" noChangeArrowheads="1"/>
          </p:cNvSpPr>
          <p:nvPr>
            <p:ph type="dt" sz="half" idx="10"/>
          </p:nvPr>
        </p:nvSpPr>
        <p:spPr>
          <a:ln/>
        </p:spPr>
        <p:txBody>
          <a:bodyPr/>
          <a:lstStyle>
            <a:lvl1pPr>
              <a:defRPr/>
            </a:lvl1pPr>
          </a:lstStyle>
          <a:p>
            <a:pPr>
              <a:defRPr/>
            </a:pPr>
            <a:fld id="{FFFE7B19-77B6-493B-A87A-D1E831591CC0}" type="datetimeFigureOut">
              <a:rPr lang="en-US"/>
              <a:pPr>
                <a:defRPr/>
              </a:pPr>
              <a:t>11/1/2019</a:t>
            </a:fld>
            <a:endParaRPr lang="en-US" dirty="0"/>
          </a:p>
        </p:txBody>
      </p:sp>
      <p:sp>
        <p:nvSpPr>
          <p:cNvPr id="5" name="Rectangle 5">
            <a:extLst>
              <a:ext uri="{FF2B5EF4-FFF2-40B4-BE49-F238E27FC236}">
                <a16:creationId xmlns:a16="http://schemas.microsoft.com/office/drawing/2014/main" id="{8F9ADCF3-D314-465C-924B-0BE07A3E350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A018AEAA-D5AB-4330-8161-8A2BA12480B3}"/>
              </a:ext>
            </a:extLst>
          </p:cNvPr>
          <p:cNvSpPr>
            <a:spLocks noGrp="1" noChangeArrowheads="1"/>
          </p:cNvSpPr>
          <p:nvPr>
            <p:ph type="sldNum" sz="quarter" idx="12"/>
          </p:nvPr>
        </p:nvSpPr>
        <p:spPr>
          <a:ln/>
        </p:spPr>
        <p:txBody>
          <a:bodyPr/>
          <a:lstStyle>
            <a:lvl1pPr>
              <a:defRPr/>
            </a:lvl1pPr>
          </a:lstStyle>
          <a:p>
            <a:pPr>
              <a:defRPr/>
            </a:pPr>
            <a:fld id="{7325E44C-08FE-4484-ACAB-A31BB94B0F10}" type="slidenum">
              <a:rPr lang="en-US" altLang="en-US"/>
              <a:pPr>
                <a:defRPr/>
              </a:pPr>
              <a:t>‹#›</a:t>
            </a:fld>
            <a:endParaRPr lang="en-US" altLang="en-US" dirty="0"/>
          </a:p>
        </p:txBody>
      </p:sp>
    </p:spTree>
    <p:extLst>
      <p:ext uri="{BB962C8B-B14F-4D97-AF65-F5344CB8AC3E}">
        <p14:creationId xmlns:p14="http://schemas.microsoft.com/office/powerpoint/2010/main" val="28190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E8CE9-962B-4BBB-A2A5-BA055594BCFE}"/>
              </a:ext>
            </a:extLst>
          </p:cNvPr>
          <p:cNvSpPr>
            <a:spLocks noGrp="1" noChangeArrowheads="1"/>
          </p:cNvSpPr>
          <p:nvPr>
            <p:ph type="dt" sz="half" idx="10"/>
          </p:nvPr>
        </p:nvSpPr>
        <p:spPr>
          <a:ln/>
        </p:spPr>
        <p:txBody>
          <a:bodyPr/>
          <a:lstStyle>
            <a:lvl1pPr>
              <a:defRPr/>
            </a:lvl1pPr>
          </a:lstStyle>
          <a:p>
            <a:pPr>
              <a:defRPr/>
            </a:pPr>
            <a:fld id="{09BC981E-A1E1-4C45-B816-DF3AA63505F1}" type="datetimeFigureOut">
              <a:rPr lang="en-US"/>
              <a:pPr>
                <a:defRPr/>
              </a:pPr>
              <a:t>11/1/2019</a:t>
            </a:fld>
            <a:endParaRPr lang="en-US" dirty="0"/>
          </a:p>
        </p:txBody>
      </p:sp>
      <p:sp>
        <p:nvSpPr>
          <p:cNvPr id="5" name="Rectangle 5">
            <a:extLst>
              <a:ext uri="{FF2B5EF4-FFF2-40B4-BE49-F238E27FC236}">
                <a16:creationId xmlns:a16="http://schemas.microsoft.com/office/drawing/2014/main" id="{280032EC-4599-41B0-B4B8-2799559EC583}"/>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C6960E9A-B18A-4FA2-973B-C62421A0B102}"/>
              </a:ext>
            </a:extLst>
          </p:cNvPr>
          <p:cNvSpPr>
            <a:spLocks noGrp="1" noChangeArrowheads="1"/>
          </p:cNvSpPr>
          <p:nvPr>
            <p:ph type="sldNum" sz="quarter" idx="12"/>
          </p:nvPr>
        </p:nvSpPr>
        <p:spPr>
          <a:ln/>
        </p:spPr>
        <p:txBody>
          <a:bodyPr/>
          <a:lstStyle>
            <a:lvl1pPr>
              <a:defRPr/>
            </a:lvl1pPr>
          </a:lstStyle>
          <a:p>
            <a:pPr>
              <a:defRPr/>
            </a:pPr>
            <a:fld id="{61ED9CCC-9459-4907-8712-1E39709B9516}" type="slidenum">
              <a:rPr lang="en-US" altLang="en-US"/>
              <a:pPr>
                <a:defRPr/>
              </a:pPr>
              <a:t>‹#›</a:t>
            </a:fld>
            <a:endParaRPr lang="en-US" altLang="en-US" dirty="0"/>
          </a:p>
        </p:txBody>
      </p:sp>
    </p:spTree>
    <p:extLst>
      <p:ext uri="{BB962C8B-B14F-4D97-AF65-F5344CB8AC3E}">
        <p14:creationId xmlns:p14="http://schemas.microsoft.com/office/powerpoint/2010/main" val="3046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6DC89-7D6D-4355-9CE0-50FF02C6D83F}"/>
              </a:ext>
            </a:extLst>
          </p:cNvPr>
          <p:cNvSpPr>
            <a:spLocks noGrp="1" noChangeArrowheads="1"/>
          </p:cNvSpPr>
          <p:nvPr>
            <p:ph type="dt" sz="half" idx="10"/>
          </p:nvPr>
        </p:nvSpPr>
        <p:spPr>
          <a:ln/>
        </p:spPr>
        <p:txBody>
          <a:bodyPr/>
          <a:lstStyle>
            <a:lvl1pPr>
              <a:defRPr/>
            </a:lvl1pPr>
          </a:lstStyle>
          <a:p>
            <a:pPr>
              <a:defRPr/>
            </a:pPr>
            <a:fld id="{C1471355-1C9E-425E-B6A3-C768DA000D4C}" type="datetimeFigureOut">
              <a:rPr lang="en-US"/>
              <a:pPr>
                <a:defRPr/>
              </a:pPr>
              <a:t>11/1/2019</a:t>
            </a:fld>
            <a:endParaRPr lang="en-US" dirty="0"/>
          </a:p>
        </p:txBody>
      </p:sp>
      <p:sp>
        <p:nvSpPr>
          <p:cNvPr id="5" name="Rectangle 5">
            <a:extLst>
              <a:ext uri="{FF2B5EF4-FFF2-40B4-BE49-F238E27FC236}">
                <a16:creationId xmlns:a16="http://schemas.microsoft.com/office/drawing/2014/main" id="{875ADA81-A312-4E37-9C8B-EAB787263AE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50481044-EF7A-4B19-9F28-DEF6102F0839}"/>
              </a:ext>
            </a:extLst>
          </p:cNvPr>
          <p:cNvSpPr>
            <a:spLocks noGrp="1" noChangeArrowheads="1"/>
          </p:cNvSpPr>
          <p:nvPr>
            <p:ph type="sldNum" sz="quarter" idx="12"/>
          </p:nvPr>
        </p:nvSpPr>
        <p:spPr>
          <a:ln/>
        </p:spPr>
        <p:txBody>
          <a:bodyPr/>
          <a:lstStyle>
            <a:lvl1pPr>
              <a:defRPr/>
            </a:lvl1pPr>
          </a:lstStyle>
          <a:p>
            <a:pPr>
              <a:defRPr/>
            </a:pPr>
            <a:fld id="{D790E0AB-E796-4A23-990C-A1BA3CC3F556}" type="slidenum">
              <a:rPr lang="en-US" altLang="en-US"/>
              <a:pPr>
                <a:defRPr/>
              </a:pPr>
              <a:t>‹#›</a:t>
            </a:fld>
            <a:endParaRPr lang="en-US" altLang="en-US" dirty="0"/>
          </a:p>
        </p:txBody>
      </p:sp>
    </p:spTree>
    <p:extLst>
      <p:ext uri="{BB962C8B-B14F-4D97-AF65-F5344CB8AC3E}">
        <p14:creationId xmlns:p14="http://schemas.microsoft.com/office/powerpoint/2010/main" val="15033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4D63188-6348-4A03-A90A-5E3E8A4D9874}"/>
              </a:ext>
            </a:extLst>
          </p:cNvPr>
          <p:cNvSpPr>
            <a:spLocks noGrp="1" noChangeArrowheads="1"/>
          </p:cNvSpPr>
          <p:nvPr>
            <p:ph type="dt" sz="half" idx="10"/>
          </p:nvPr>
        </p:nvSpPr>
        <p:spPr>
          <a:ln/>
        </p:spPr>
        <p:txBody>
          <a:bodyPr/>
          <a:lstStyle>
            <a:lvl1pPr>
              <a:defRPr/>
            </a:lvl1pPr>
          </a:lstStyle>
          <a:p>
            <a:pPr>
              <a:defRPr/>
            </a:pPr>
            <a:fld id="{B36902D4-78E4-4CDB-A245-6593C1C6FC18}" type="datetimeFigureOut">
              <a:rPr lang="en-US"/>
              <a:pPr>
                <a:defRPr/>
              </a:pPr>
              <a:t>11/1/2019</a:t>
            </a:fld>
            <a:endParaRPr lang="en-US" dirty="0"/>
          </a:p>
        </p:txBody>
      </p:sp>
      <p:sp>
        <p:nvSpPr>
          <p:cNvPr id="4" name="Rectangle 5">
            <a:extLst>
              <a:ext uri="{FF2B5EF4-FFF2-40B4-BE49-F238E27FC236}">
                <a16:creationId xmlns:a16="http://schemas.microsoft.com/office/drawing/2014/main" id="{DC312A01-D965-4C6D-A390-AE88836DD38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DD51D78E-ED36-44C2-AD14-D75CAF19CE4E}"/>
              </a:ext>
            </a:extLst>
          </p:cNvPr>
          <p:cNvSpPr>
            <a:spLocks noGrp="1" noChangeArrowheads="1"/>
          </p:cNvSpPr>
          <p:nvPr>
            <p:ph type="sldNum" sz="quarter" idx="12"/>
          </p:nvPr>
        </p:nvSpPr>
        <p:spPr>
          <a:ln/>
        </p:spPr>
        <p:txBody>
          <a:bodyPr/>
          <a:lstStyle>
            <a:lvl1pPr>
              <a:defRPr/>
            </a:lvl1pPr>
          </a:lstStyle>
          <a:p>
            <a:pPr>
              <a:defRPr/>
            </a:pPr>
            <a:fld id="{CEEBBE11-D338-4B1B-8760-740A1216F1C0}" type="slidenum">
              <a:rPr lang="en-US" altLang="en-US"/>
              <a:pPr>
                <a:defRPr/>
              </a:pPr>
              <a:t>‹#›</a:t>
            </a:fld>
            <a:endParaRPr lang="en-US" altLang="en-US" dirty="0"/>
          </a:p>
        </p:txBody>
      </p:sp>
    </p:spTree>
    <p:extLst>
      <p:ext uri="{BB962C8B-B14F-4D97-AF65-F5344CB8AC3E}">
        <p14:creationId xmlns:p14="http://schemas.microsoft.com/office/powerpoint/2010/main" val="249741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4">
            <a:extLst>
              <a:ext uri="{FF2B5EF4-FFF2-40B4-BE49-F238E27FC236}">
                <a16:creationId xmlns:a16="http://schemas.microsoft.com/office/drawing/2014/main" id="{25C115EA-E9CF-4C16-B97F-4662C85EDE23}"/>
              </a:ext>
            </a:extLst>
          </p:cNvPr>
          <p:cNvSpPr>
            <a:spLocks noGrp="1" noChangeArrowheads="1"/>
          </p:cNvSpPr>
          <p:nvPr>
            <p:ph type="dt" sz="half" idx="10"/>
          </p:nvPr>
        </p:nvSpPr>
        <p:spPr>
          <a:ln/>
        </p:spPr>
        <p:txBody>
          <a:bodyPr/>
          <a:lstStyle>
            <a:lvl1pPr>
              <a:defRPr/>
            </a:lvl1pPr>
          </a:lstStyle>
          <a:p>
            <a:pPr>
              <a:defRPr/>
            </a:pPr>
            <a:fld id="{646C3F7D-93D7-4DD9-8543-62A57CD2E930}" type="datetimeFigureOut">
              <a:rPr lang="en-US"/>
              <a:pPr>
                <a:defRPr/>
              </a:pPr>
              <a:t>11/1/2019</a:t>
            </a:fld>
            <a:endParaRPr lang="en-US" dirty="0"/>
          </a:p>
        </p:txBody>
      </p:sp>
      <p:sp>
        <p:nvSpPr>
          <p:cNvPr id="5" name="Rectangle 5">
            <a:extLst>
              <a:ext uri="{FF2B5EF4-FFF2-40B4-BE49-F238E27FC236}">
                <a16:creationId xmlns:a16="http://schemas.microsoft.com/office/drawing/2014/main" id="{B07FF33A-5099-4B23-9EAA-8B38D92DB2F1}"/>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2DF46ED7-5E1F-44BB-B0BC-E5F178ABDE3B}"/>
              </a:ext>
            </a:extLst>
          </p:cNvPr>
          <p:cNvSpPr>
            <a:spLocks noGrp="1" noChangeArrowheads="1"/>
          </p:cNvSpPr>
          <p:nvPr>
            <p:ph type="sldNum" sz="quarter" idx="12"/>
          </p:nvPr>
        </p:nvSpPr>
        <p:spPr>
          <a:ln/>
        </p:spPr>
        <p:txBody>
          <a:bodyPr/>
          <a:lstStyle>
            <a:lvl1pPr>
              <a:defRPr/>
            </a:lvl1pPr>
          </a:lstStyle>
          <a:p>
            <a:pPr>
              <a:defRPr/>
            </a:pPr>
            <a:fld id="{26F73F73-43D8-44F1-9CD8-8EA8A19C849B}" type="slidenum">
              <a:rPr lang="en-US" altLang="en-US"/>
              <a:pPr>
                <a:defRPr/>
              </a:pPr>
              <a:t>‹#›</a:t>
            </a:fld>
            <a:endParaRPr lang="en-US" altLang="en-US" dirty="0"/>
          </a:p>
        </p:txBody>
      </p:sp>
    </p:spTree>
    <p:extLst>
      <p:ext uri="{BB962C8B-B14F-4D97-AF65-F5344CB8AC3E}">
        <p14:creationId xmlns:p14="http://schemas.microsoft.com/office/powerpoint/2010/main" val="126485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882C00-230A-422A-AD82-DF74A04F246B}"/>
              </a:ext>
            </a:extLst>
          </p:cNvPr>
          <p:cNvSpPr>
            <a:spLocks noGrp="1" noChangeArrowheads="1"/>
          </p:cNvSpPr>
          <p:nvPr>
            <p:ph type="dt" sz="half" idx="10"/>
          </p:nvPr>
        </p:nvSpPr>
        <p:spPr>
          <a:ln/>
        </p:spPr>
        <p:txBody>
          <a:bodyPr/>
          <a:lstStyle>
            <a:lvl1pPr>
              <a:defRPr/>
            </a:lvl1pPr>
          </a:lstStyle>
          <a:p>
            <a:pPr>
              <a:defRPr/>
            </a:pPr>
            <a:fld id="{9E074BB7-7051-4F78-B482-13095F3B320C}" type="datetimeFigureOut">
              <a:rPr lang="en-US"/>
              <a:pPr>
                <a:defRPr/>
              </a:pPr>
              <a:t>11/1/2019</a:t>
            </a:fld>
            <a:endParaRPr lang="en-US" dirty="0"/>
          </a:p>
        </p:txBody>
      </p:sp>
      <p:sp>
        <p:nvSpPr>
          <p:cNvPr id="5" name="Rectangle 5">
            <a:extLst>
              <a:ext uri="{FF2B5EF4-FFF2-40B4-BE49-F238E27FC236}">
                <a16:creationId xmlns:a16="http://schemas.microsoft.com/office/drawing/2014/main" id="{4B9582BF-324A-4216-9DB6-4A708B77D2DA}"/>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4FD6B25A-FFCC-4289-B750-62CAD8668C89}"/>
              </a:ext>
            </a:extLst>
          </p:cNvPr>
          <p:cNvSpPr>
            <a:spLocks noGrp="1" noChangeArrowheads="1"/>
          </p:cNvSpPr>
          <p:nvPr>
            <p:ph type="sldNum" sz="quarter" idx="12"/>
          </p:nvPr>
        </p:nvSpPr>
        <p:spPr>
          <a:ln/>
        </p:spPr>
        <p:txBody>
          <a:bodyPr/>
          <a:lstStyle>
            <a:lvl1pPr>
              <a:defRPr/>
            </a:lvl1pPr>
          </a:lstStyle>
          <a:p>
            <a:pPr>
              <a:defRPr/>
            </a:pPr>
            <a:fld id="{FCE95FC8-937B-4FF0-9980-7CE1E414EBC5}" type="slidenum">
              <a:rPr lang="en-US" altLang="en-US"/>
              <a:pPr>
                <a:defRPr/>
              </a:pPr>
              <a:t>‹#›</a:t>
            </a:fld>
            <a:endParaRPr lang="en-US" altLang="en-US" dirty="0"/>
          </a:p>
        </p:txBody>
      </p:sp>
    </p:spTree>
    <p:extLst>
      <p:ext uri="{BB962C8B-B14F-4D97-AF65-F5344CB8AC3E}">
        <p14:creationId xmlns:p14="http://schemas.microsoft.com/office/powerpoint/2010/main" val="358170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AAE797-26DB-4E8C-9812-EC9772986C55}"/>
              </a:ext>
            </a:extLst>
          </p:cNvPr>
          <p:cNvSpPr>
            <a:spLocks noGrp="1" noChangeArrowheads="1"/>
          </p:cNvSpPr>
          <p:nvPr>
            <p:ph type="dt" sz="half" idx="10"/>
          </p:nvPr>
        </p:nvSpPr>
        <p:spPr>
          <a:ln/>
        </p:spPr>
        <p:txBody>
          <a:bodyPr/>
          <a:lstStyle>
            <a:lvl1pPr>
              <a:defRPr/>
            </a:lvl1pPr>
          </a:lstStyle>
          <a:p>
            <a:pPr>
              <a:defRPr/>
            </a:pPr>
            <a:fld id="{E106C927-7C7D-4AC4-ACDD-85239DC44FAD}" type="datetimeFigureOut">
              <a:rPr lang="en-US"/>
              <a:pPr>
                <a:defRPr/>
              </a:pPr>
              <a:t>11/1/2019</a:t>
            </a:fld>
            <a:endParaRPr lang="en-US" dirty="0"/>
          </a:p>
        </p:txBody>
      </p:sp>
      <p:sp>
        <p:nvSpPr>
          <p:cNvPr id="5" name="Rectangle 5">
            <a:extLst>
              <a:ext uri="{FF2B5EF4-FFF2-40B4-BE49-F238E27FC236}">
                <a16:creationId xmlns:a16="http://schemas.microsoft.com/office/drawing/2014/main" id="{8BB4538B-54C5-4F18-9BDF-5A20BAE6ADA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DC045B50-3E6B-46B1-8BD7-DCEC772D4990}"/>
              </a:ext>
            </a:extLst>
          </p:cNvPr>
          <p:cNvSpPr>
            <a:spLocks noGrp="1" noChangeArrowheads="1"/>
          </p:cNvSpPr>
          <p:nvPr>
            <p:ph type="sldNum" sz="quarter" idx="12"/>
          </p:nvPr>
        </p:nvSpPr>
        <p:spPr>
          <a:ln/>
        </p:spPr>
        <p:txBody>
          <a:bodyPr/>
          <a:lstStyle>
            <a:lvl1pPr>
              <a:defRPr/>
            </a:lvl1pPr>
          </a:lstStyle>
          <a:p>
            <a:pPr>
              <a:defRPr/>
            </a:pPr>
            <a:fld id="{52B3ABA4-2B31-4562-9683-EB7ADB05D42A}" type="slidenum">
              <a:rPr lang="en-US" altLang="en-US"/>
              <a:pPr>
                <a:defRPr/>
              </a:pPr>
              <a:t>‹#›</a:t>
            </a:fld>
            <a:endParaRPr lang="en-US" altLang="en-US" dirty="0"/>
          </a:p>
        </p:txBody>
      </p:sp>
    </p:spTree>
    <p:extLst>
      <p:ext uri="{BB962C8B-B14F-4D97-AF65-F5344CB8AC3E}">
        <p14:creationId xmlns:p14="http://schemas.microsoft.com/office/powerpoint/2010/main" val="5670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B33C69-40EE-4013-A84D-4653E1CE4112}"/>
              </a:ext>
            </a:extLst>
          </p:cNvPr>
          <p:cNvSpPr>
            <a:spLocks noGrp="1" noChangeArrowheads="1"/>
          </p:cNvSpPr>
          <p:nvPr>
            <p:ph type="dt" sz="half" idx="10"/>
          </p:nvPr>
        </p:nvSpPr>
        <p:spPr>
          <a:ln/>
        </p:spPr>
        <p:txBody>
          <a:bodyPr/>
          <a:lstStyle>
            <a:lvl1pPr>
              <a:defRPr/>
            </a:lvl1pPr>
          </a:lstStyle>
          <a:p>
            <a:pPr>
              <a:defRPr/>
            </a:pPr>
            <a:fld id="{847EB014-0C4D-4132-B740-4C0E73DBF21C}" type="datetimeFigureOut">
              <a:rPr lang="en-US"/>
              <a:pPr>
                <a:defRPr/>
              </a:pPr>
              <a:t>11/1/2019</a:t>
            </a:fld>
            <a:endParaRPr lang="en-US" dirty="0"/>
          </a:p>
        </p:txBody>
      </p:sp>
      <p:sp>
        <p:nvSpPr>
          <p:cNvPr id="6" name="Rectangle 5">
            <a:extLst>
              <a:ext uri="{FF2B5EF4-FFF2-40B4-BE49-F238E27FC236}">
                <a16:creationId xmlns:a16="http://schemas.microsoft.com/office/drawing/2014/main" id="{FD220A05-FCCF-4C89-8594-76DFF83F3556}"/>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3969A53E-8D25-4F95-B022-22339F632197}"/>
              </a:ext>
            </a:extLst>
          </p:cNvPr>
          <p:cNvSpPr>
            <a:spLocks noGrp="1" noChangeArrowheads="1"/>
          </p:cNvSpPr>
          <p:nvPr>
            <p:ph type="sldNum" sz="quarter" idx="12"/>
          </p:nvPr>
        </p:nvSpPr>
        <p:spPr>
          <a:ln/>
        </p:spPr>
        <p:txBody>
          <a:bodyPr/>
          <a:lstStyle>
            <a:lvl1pPr>
              <a:defRPr/>
            </a:lvl1pPr>
          </a:lstStyle>
          <a:p>
            <a:pPr>
              <a:defRPr/>
            </a:pPr>
            <a:fld id="{E62CF4ED-B094-48F6-B45A-C8C3BBAA8344}" type="slidenum">
              <a:rPr lang="en-US" altLang="en-US"/>
              <a:pPr>
                <a:defRPr/>
              </a:pPr>
              <a:t>‹#›</a:t>
            </a:fld>
            <a:endParaRPr lang="en-US" altLang="en-US" dirty="0"/>
          </a:p>
        </p:txBody>
      </p:sp>
    </p:spTree>
    <p:extLst>
      <p:ext uri="{BB962C8B-B14F-4D97-AF65-F5344CB8AC3E}">
        <p14:creationId xmlns:p14="http://schemas.microsoft.com/office/powerpoint/2010/main" val="16376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979E2A-436B-42CF-9807-10125EBB6D45}"/>
              </a:ext>
            </a:extLst>
          </p:cNvPr>
          <p:cNvSpPr>
            <a:spLocks noGrp="1" noChangeArrowheads="1"/>
          </p:cNvSpPr>
          <p:nvPr>
            <p:ph type="dt" sz="half" idx="10"/>
          </p:nvPr>
        </p:nvSpPr>
        <p:spPr>
          <a:ln/>
        </p:spPr>
        <p:txBody>
          <a:bodyPr/>
          <a:lstStyle>
            <a:lvl1pPr>
              <a:defRPr/>
            </a:lvl1pPr>
          </a:lstStyle>
          <a:p>
            <a:pPr>
              <a:defRPr/>
            </a:pPr>
            <a:fld id="{0D1D0AB2-A048-4B26-9DFB-EED3C32D719C}" type="datetimeFigureOut">
              <a:rPr lang="en-US"/>
              <a:pPr>
                <a:defRPr/>
              </a:pPr>
              <a:t>11/1/2019</a:t>
            </a:fld>
            <a:endParaRPr lang="en-US" dirty="0"/>
          </a:p>
        </p:txBody>
      </p:sp>
      <p:sp>
        <p:nvSpPr>
          <p:cNvPr id="8" name="Rectangle 5">
            <a:extLst>
              <a:ext uri="{FF2B5EF4-FFF2-40B4-BE49-F238E27FC236}">
                <a16:creationId xmlns:a16="http://schemas.microsoft.com/office/drawing/2014/main" id="{C161EF07-5114-4627-9EFC-CD6CD300214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9" name="Rectangle 6">
            <a:extLst>
              <a:ext uri="{FF2B5EF4-FFF2-40B4-BE49-F238E27FC236}">
                <a16:creationId xmlns:a16="http://schemas.microsoft.com/office/drawing/2014/main" id="{4BCAAF2B-26F9-4482-BFD6-6D53767DC362}"/>
              </a:ext>
            </a:extLst>
          </p:cNvPr>
          <p:cNvSpPr>
            <a:spLocks noGrp="1" noChangeArrowheads="1"/>
          </p:cNvSpPr>
          <p:nvPr>
            <p:ph type="sldNum" sz="quarter" idx="12"/>
          </p:nvPr>
        </p:nvSpPr>
        <p:spPr>
          <a:ln/>
        </p:spPr>
        <p:txBody>
          <a:bodyPr/>
          <a:lstStyle>
            <a:lvl1pPr>
              <a:defRPr/>
            </a:lvl1pPr>
          </a:lstStyle>
          <a:p>
            <a:pPr>
              <a:defRPr/>
            </a:pPr>
            <a:fld id="{9BD57191-021A-44CB-BEDA-335C920FB8A3}" type="slidenum">
              <a:rPr lang="en-US" altLang="en-US"/>
              <a:pPr>
                <a:defRPr/>
              </a:pPr>
              <a:t>‹#›</a:t>
            </a:fld>
            <a:endParaRPr lang="en-US" altLang="en-US" dirty="0"/>
          </a:p>
        </p:txBody>
      </p:sp>
    </p:spTree>
    <p:extLst>
      <p:ext uri="{BB962C8B-B14F-4D97-AF65-F5344CB8AC3E}">
        <p14:creationId xmlns:p14="http://schemas.microsoft.com/office/powerpoint/2010/main" val="79548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D62522-479E-4C8E-BD59-5AE78A8C6938}"/>
              </a:ext>
            </a:extLst>
          </p:cNvPr>
          <p:cNvSpPr>
            <a:spLocks noGrp="1" noChangeArrowheads="1"/>
          </p:cNvSpPr>
          <p:nvPr>
            <p:ph type="dt" sz="half" idx="10"/>
          </p:nvPr>
        </p:nvSpPr>
        <p:spPr>
          <a:ln/>
        </p:spPr>
        <p:txBody>
          <a:bodyPr/>
          <a:lstStyle>
            <a:lvl1pPr>
              <a:defRPr/>
            </a:lvl1pPr>
          </a:lstStyle>
          <a:p>
            <a:pPr>
              <a:defRPr/>
            </a:pPr>
            <a:fld id="{30A3A731-2DD3-49D1-8290-94177D09A9D9}" type="datetimeFigureOut">
              <a:rPr lang="en-US"/>
              <a:pPr>
                <a:defRPr/>
              </a:pPr>
              <a:t>11/1/2019</a:t>
            </a:fld>
            <a:endParaRPr lang="en-US" dirty="0"/>
          </a:p>
        </p:txBody>
      </p:sp>
      <p:sp>
        <p:nvSpPr>
          <p:cNvPr id="4" name="Rectangle 5">
            <a:extLst>
              <a:ext uri="{FF2B5EF4-FFF2-40B4-BE49-F238E27FC236}">
                <a16:creationId xmlns:a16="http://schemas.microsoft.com/office/drawing/2014/main" id="{F1356845-D8EE-4A9E-BE3F-F0539F90EE4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5851B9BB-4B8D-4CCE-BBCB-092083478957}"/>
              </a:ext>
            </a:extLst>
          </p:cNvPr>
          <p:cNvSpPr>
            <a:spLocks noGrp="1" noChangeArrowheads="1"/>
          </p:cNvSpPr>
          <p:nvPr>
            <p:ph type="sldNum" sz="quarter" idx="12"/>
          </p:nvPr>
        </p:nvSpPr>
        <p:spPr>
          <a:ln/>
        </p:spPr>
        <p:txBody>
          <a:bodyPr/>
          <a:lstStyle>
            <a:lvl1pPr>
              <a:defRPr/>
            </a:lvl1pPr>
          </a:lstStyle>
          <a:p>
            <a:pPr>
              <a:defRPr/>
            </a:pPr>
            <a:fld id="{0565D15D-24E0-42CC-8E38-F78DEB0FBDDE}" type="slidenum">
              <a:rPr lang="en-US" altLang="en-US"/>
              <a:pPr>
                <a:defRPr/>
              </a:pPr>
              <a:t>‹#›</a:t>
            </a:fld>
            <a:endParaRPr lang="en-US" altLang="en-US" dirty="0"/>
          </a:p>
        </p:txBody>
      </p:sp>
    </p:spTree>
    <p:extLst>
      <p:ext uri="{BB962C8B-B14F-4D97-AF65-F5344CB8AC3E}">
        <p14:creationId xmlns:p14="http://schemas.microsoft.com/office/powerpoint/2010/main" val="16492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BFA06-A0E0-4B67-B6DF-B5CED0E7E0D0}"/>
              </a:ext>
            </a:extLst>
          </p:cNvPr>
          <p:cNvSpPr>
            <a:spLocks noGrp="1" noChangeArrowheads="1"/>
          </p:cNvSpPr>
          <p:nvPr>
            <p:ph type="dt" sz="half" idx="10"/>
          </p:nvPr>
        </p:nvSpPr>
        <p:spPr>
          <a:ln/>
        </p:spPr>
        <p:txBody>
          <a:bodyPr/>
          <a:lstStyle>
            <a:lvl1pPr>
              <a:defRPr/>
            </a:lvl1pPr>
          </a:lstStyle>
          <a:p>
            <a:pPr>
              <a:defRPr/>
            </a:pPr>
            <a:fld id="{449933CD-A107-43C8-8534-A49EC952524D}" type="datetimeFigureOut">
              <a:rPr lang="en-US"/>
              <a:pPr>
                <a:defRPr/>
              </a:pPr>
              <a:t>11/1/2019</a:t>
            </a:fld>
            <a:endParaRPr lang="en-US" dirty="0"/>
          </a:p>
        </p:txBody>
      </p:sp>
      <p:sp>
        <p:nvSpPr>
          <p:cNvPr id="3" name="Rectangle 5">
            <a:extLst>
              <a:ext uri="{FF2B5EF4-FFF2-40B4-BE49-F238E27FC236}">
                <a16:creationId xmlns:a16="http://schemas.microsoft.com/office/drawing/2014/main" id="{960D7925-E501-4021-B4E2-02CA3A16F3A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4" name="Rectangle 6">
            <a:extLst>
              <a:ext uri="{FF2B5EF4-FFF2-40B4-BE49-F238E27FC236}">
                <a16:creationId xmlns:a16="http://schemas.microsoft.com/office/drawing/2014/main" id="{F03AEBEC-2488-4B18-BA60-8D2DCC29C8B5}"/>
              </a:ext>
            </a:extLst>
          </p:cNvPr>
          <p:cNvSpPr>
            <a:spLocks noGrp="1" noChangeArrowheads="1"/>
          </p:cNvSpPr>
          <p:nvPr>
            <p:ph type="sldNum" sz="quarter" idx="12"/>
          </p:nvPr>
        </p:nvSpPr>
        <p:spPr>
          <a:ln/>
        </p:spPr>
        <p:txBody>
          <a:bodyPr/>
          <a:lstStyle>
            <a:lvl1pPr>
              <a:defRPr/>
            </a:lvl1pPr>
          </a:lstStyle>
          <a:p>
            <a:pPr>
              <a:defRPr/>
            </a:pPr>
            <a:fld id="{1CB6F504-48E8-4091-93F3-E32760CEC547}" type="slidenum">
              <a:rPr lang="en-US" altLang="en-US"/>
              <a:pPr>
                <a:defRPr/>
              </a:pPr>
              <a:t>‹#›</a:t>
            </a:fld>
            <a:endParaRPr lang="en-US" altLang="en-US" dirty="0"/>
          </a:p>
        </p:txBody>
      </p:sp>
    </p:spTree>
    <p:extLst>
      <p:ext uri="{BB962C8B-B14F-4D97-AF65-F5344CB8AC3E}">
        <p14:creationId xmlns:p14="http://schemas.microsoft.com/office/powerpoint/2010/main" val="66525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14DF0EB-4913-4325-9851-879735187674}"/>
              </a:ext>
            </a:extLst>
          </p:cNvPr>
          <p:cNvSpPr>
            <a:spLocks noGrp="1" noChangeArrowheads="1"/>
          </p:cNvSpPr>
          <p:nvPr>
            <p:ph type="dt" sz="half" idx="10"/>
          </p:nvPr>
        </p:nvSpPr>
        <p:spPr>
          <a:ln/>
        </p:spPr>
        <p:txBody>
          <a:bodyPr/>
          <a:lstStyle>
            <a:lvl1pPr>
              <a:defRPr/>
            </a:lvl1pPr>
          </a:lstStyle>
          <a:p>
            <a:pPr>
              <a:defRPr/>
            </a:pPr>
            <a:fld id="{CB7FAF31-9FF5-436A-A139-A0B20EAA3C9A}" type="datetimeFigureOut">
              <a:rPr lang="en-US"/>
              <a:pPr>
                <a:defRPr/>
              </a:pPr>
              <a:t>11/1/2019</a:t>
            </a:fld>
            <a:endParaRPr lang="en-US" dirty="0"/>
          </a:p>
        </p:txBody>
      </p:sp>
      <p:sp>
        <p:nvSpPr>
          <p:cNvPr id="6" name="Rectangle 5">
            <a:extLst>
              <a:ext uri="{FF2B5EF4-FFF2-40B4-BE49-F238E27FC236}">
                <a16:creationId xmlns:a16="http://schemas.microsoft.com/office/drawing/2014/main" id="{4567B195-09D1-4ED7-995A-8CA18A7650C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DDA09D0E-68EF-43DE-8450-D1328CA844BE}"/>
              </a:ext>
            </a:extLst>
          </p:cNvPr>
          <p:cNvSpPr>
            <a:spLocks noGrp="1" noChangeArrowheads="1"/>
          </p:cNvSpPr>
          <p:nvPr>
            <p:ph type="sldNum" sz="quarter" idx="12"/>
          </p:nvPr>
        </p:nvSpPr>
        <p:spPr>
          <a:ln/>
        </p:spPr>
        <p:txBody>
          <a:bodyPr/>
          <a:lstStyle>
            <a:lvl1pPr>
              <a:defRPr/>
            </a:lvl1pPr>
          </a:lstStyle>
          <a:p>
            <a:pPr>
              <a:defRPr/>
            </a:pPr>
            <a:fld id="{51A51305-D180-48D3-8B94-358CB3A817B9}" type="slidenum">
              <a:rPr lang="en-US" altLang="en-US"/>
              <a:pPr>
                <a:defRPr/>
              </a:pPr>
              <a:t>‹#›</a:t>
            </a:fld>
            <a:endParaRPr lang="en-US" altLang="en-US" dirty="0"/>
          </a:p>
        </p:txBody>
      </p:sp>
    </p:spTree>
    <p:extLst>
      <p:ext uri="{BB962C8B-B14F-4D97-AF65-F5344CB8AC3E}">
        <p14:creationId xmlns:p14="http://schemas.microsoft.com/office/powerpoint/2010/main" val="18892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7C47-62C7-4B9C-9B33-3B664741A036}"/>
              </a:ext>
            </a:extLst>
          </p:cNvPr>
          <p:cNvSpPr>
            <a:spLocks noGrp="1" noChangeArrowheads="1"/>
          </p:cNvSpPr>
          <p:nvPr>
            <p:ph type="dt" sz="half" idx="10"/>
          </p:nvPr>
        </p:nvSpPr>
        <p:spPr>
          <a:ln/>
        </p:spPr>
        <p:txBody>
          <a:bodyPr/>
          <a:lstStyle>
            <a:lvl1pPr>
              <a:defRPr/>
            </a:lvl1pPr>
          </a:lstStyle>
          <a:p>
            <a:pPr>
              <a:defRPr/>
            </a:pPr>
            <a:fld id="{0D982B1F-A64D-495E-AB67-0F92B7F06A28}" type="datetimeFigureOut">
              <a:rPr lang="en-US"/>
              <a:pPr>
                <a:defRPr/>
              </a:pPr>
              <a:t>11/1/2019</a:t>
            </a:fld>
            <a:endParaRPr lang="en-US" dirty="0"/>
          </a:p>
        </p:txBody>
      </p:sp>
      <p:sp>
        <p:nvSpPr>
          <p:cNvPr id="6" name="Rectangle 5">
            <a:extLst>
              <a:ext uri="{FF2B5EF4-FFF2-40B4-BE49-F238E27FC236}">
                <a16:creationId xmlns:a16="http://schemas.microsoft.com/office/drawing/2014/main" id="{80CD062E-C1D9-4627-9F22-F6466E86881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B9EEB806-B149-4FCA-BFF6-3E66830A22B3}"/>
              </a:ext>
            </a:extLst>
          </p:cNvPr>
          <p:cNvSpPr>
            <a:spLocks noGrp="1" noChangeArrowheads="1"/>
          </p:cNvSpPr>
          <p:nvPr>
            <p:ph type="sldNum" sz="quarter" idx="12"/>
          </p:nvPr>
        </p:nvSpPr>
        <p:spPr>
          <a:ln/>
        </p:spPr>
        <p:txBody>
          <a:bodyPr/>
          <a:lstStyle>
            <a:lvl1pPr>
              <a:defRPr/>
            </a:lvl1pPr>
          </a:lstStyle>
          <a:p>
            <a:pPr>
              <a:defRPr/>
            </a:pPr>
            <a:fld id="{882D3450-AC74-479D-8257-1F6A5E0F5C80}" type="slidenum">
              <a:rPr lang="en-US" altLang="en-US"/>
              <a:pPr>
                <a:defRPr/>
              </a:pPr>
              <a:t>‹#›</a:t>
            </a:fld>
            <a:endParaRPr lang="en-US" altLang="en-US" dirty="0"/>
          </a:p>
        </p:txBody>
      </p:sp>
    </p:spTree>
    <p:extLst>
      <p:ext uri="{BB962C8B-B14F-4D97-AF65-F5344CB8AC3E}">
        <p14:creationId xmlns:p14="http://schemas.microsoft.com/office/powerpoint/2010/main" val="908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EDF2B5-AD9A-456F-83D7-7A2E9FD6935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36ADE-F813-4B7E-B560-05FD494F50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39E6D6-DC5F-4F43-A644-7C3912EF1E9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0DA2906-61A6-4AE6-BCA5-6017E8A23783}" type="datetimeFigureOut">
              <a:rPr lang="en-US"/>
              <a:pPr>
                <a:defRPr/>
              </a:pPr>
              <a:t>11/1/2019</a:t>
            </a:fld>
            <a:endParaRPr lang="en-US" dirty="0"/>
          </a:p>
        </p:txBody>
      </p:sp>
      <p:sp>
        <p:nvSpPr>
          <p:cNvPr id="1029" name="Rectangle 5">
            <a:extLst>
              <a:ext uri="{FF2B5EF4-FFF2-40B4-BE49-F238E27FC236}">
                <a16:creationId xmlns:a16="http://schemas.microsoft.com/office/drawing/2014/main" id="{F45677D0-BCC2-4953-B273-EBD19B6F33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dirty="0"/>
              <a:t>Stochastic, single-stock models</a:t>
            </a:r>
          </a:p>
        </p:txBody>
      </p:sp>
      <p:sp>
        <p:nvSpPr>
          <p:cNvPr id="1030" name="Rectangle 6">
            <a:extLst>
              <a:ext uri="{FF2B5EF4-FFF2-40B4-BE49-F238E27FC236}">
                <a16:creationId xmlns:a16="http://schemas.microsoft.com/office/drawing/2014/main" id="{3C46F921-3AB8-4EF6-9438-CC0274C0178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9F79A9E-9EAF-4585-A766-6F940F7E1A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BD93A3-78B9-4785-B500-E03754DA5EC8}"/>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4099" name="Rectangle 3">
            <a:extLst>
              <a:ext uri="{FF2B5EF4-FFF2-40B4-BE49-F238E27FC236}">
                <a16:creationId xmlns:a16="http://schemas.microsoft.com/office/drawing/2014/main" id="{83994D2F-0B4E-4383-919A-B6F5F0248D30}"/>
              </a:ext>
            </a:extLst>
          </p:cNvPr>
          <p:cNvSpPr>
            <a:spLocks noChangeArrowheads="1"/>
          </p:cNvSpPr>
          <p:nvPr/>
        </p:nvSpPr>
        <p:spPr bwMode="auto">
          <a:xfrm>
            <a:off x="1314450" y="2667000"/>
            <a:ext cx="6515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Lecture Slides for a Short Course </a:t>
            </a:r>
            <a:r>
              <a:rPr lang="en-US" altLang="en-US" sz="2400" b="1" dirty="0"/>
              <a:t>to Staff of the </a:t>
            </a:r>
            <a:br>
              <a:rPr lang="en-US" altLang="en-US" sz="2400" b="1" dirty="0"/>
            </a:br>
            <a:r>
              <a:rPr lang="en-US" altLang="en-US" sz="2400" b="1" dirty="0"/>
              <a:t>Alaska Department of Fish and Game</a:t>
            </a:r>
          </a:p>
          <a:p>
            <a:pPr algn="ctr" eaLnBrk="1" hangingPunct="1">
              <a:spcBef>
                <a:spcPct val="0"/>
              </a:spcBef>
              <a:buFont typeface="Wingdings" panose="05000000000000000000" pitchFamily="2" charset="2"/>
              <a:buNone/>
            </a:pPr>
            <a:r>
              <a:rPr lang="en-US" altLang="en-US" sz="2400" b="1" dirty="0"/>
              <a:t>Juneau, Alaska</a:t>
            </a:r>
          </a:p>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12-14 November 2019</a:t>
            </a:r>
          </a:p>
        </p:txBody>
      </p:sp>
      <p:pic>
        <p:nvPicPr>
          <p:cNvPr id="4100" name="Picture 4" descr="adfgcolor">
            <a:extLst>
              <a:ext uri="{FF2B5EF4-FFF2-40B4-BE49-F238E27FC236}">
                <a16:creationId xmlns:a16="http://schemas.microsoft.com/office/drawing/2014/main" id="{4A2D1353-C23E-4780-83E7-FA4974E44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a:extLst>
              <a:ext uri="{FF2B5EF4-FFF2-40B4-BE49-F238E27FC236}">
                <a16:creationId xmlns:a16="http://schemas.microsoft.com/office/drawing/2014/main" id="{8D5B3715-27C7-467C-A4AC-505A1717BB3E}"/>
              </a:ext>
            </a:extLst>
          </p:cNvPr>
          <p:cNvSpPr txBox="1">
            <a:spLocks noChangeArrowheads="1"/>
          </p:cNvSpPr>
          <p:nvPr/>
        </p:nvSpPr>
        <p:spPr bwMode="auto">
          <a:xfrm>
            <a:off x="1256125" y="4419600"/>
            <a:ext cx="6631752"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Matt B. Tyers</a:t>
            </a:r>
          </a:p>
          <a:p>
            <a:pPr algn="ctr" eaLnBrk="1" hangingPunct="1">
              <a:spcBef>
                <a:spcPct val="0"/>
              </a:spcBef>
              <a:buFontTx/>
              <a:buNone/>
            </a:pPr>
            <a:r>
              <a:rPr lang="en-US" altLang="en-US" sz="1800" dirty="0"/>
              <a:t>Adam M. Reimer</a:t>
            </a:r>
          </a:p>
          <a:p>
            <a:pPr algn="ctr" eaLnBrk="1" hangingPunct="1">
              <a:spcBef>
                <a:spcPct val="0"/>
              </a:spcBef>
              <a:buFontTx/>
              <a:buNone/>
            </a:pPr>
            <a:r>
              <a:rPr lang="en-US" altLang="en-US" sz="1800" dirty="0"/>
              <a:t>Andrew R. Munro</a:t>
            </a:r>
          </a:p>
          <a:p>
            <a:pPr algn="ctr" eaLnBrk="1" hangingPunct="1">
              <a:spcBef>
                <a:spcPct val="0"/>
              </a:spcBef>
              <a:buFontTx/>
              <a:buNone/>
            </a:pPr>
            <a:r>
              <a:rPr lang="en-US" altLang="en-US" sz="1200" dirty="0"/>
              <a:t> </a:t>
            </a:r>
          </a:p>
          <a:p>
            <a:pPr algn="ctr" eaLnBrk="1" hangingPunct="1">
              <a:spcBef>
                <a:spcPct val="0"/>
              </a:spcBef>
              <a:buFontTx/>
              <a:buNone/>
            </a:pPr>
            <a:r>
              <a:rPr lang="en-US" altLang="en-US" sz="1800" dirty="0"/>
              <a:t>Alaska Department of Fish and Game</a:t>
            </a:r>
          </a:p>
          <a:p>
            <a:pPr algn="ctr" eaLnBrk="1" hangingPunct="1">
              <a:spcBef>
                <a:spcPct val="0"/>
              </a:spcBef>
              <a:buFontTx/>
              <a:buNone/>
            </a:pPr>
            <a:endParaRPr lang="en-US" altLang="en-US" sz="1800" dirty="0"/>
          </a:p>
          <a:p>
            <a:pPr algn="ctr" eaLnBrk="1" hangingPunct="1">
              <a:spcBef>
                <a:spcPct val="0"/>
              </a:spcBef>
              <a:buFontTx/>
              <a:buNone/>
            </a:pPr>
            <a:endParaRPr lang="en-US" altLang="en-US" sz="1050" dirty="0"/>
          </a:p>
          <a:p>
            <a:pPr algn="ctr" eaLnBrk="1" hangingPunct="1">
              <a:spcBef>
                <a:spcPct val="0"/>
              </a:spcBef>
              <a:buFontTx/>
              <a:buNone/>
            </a:pPr>
            <a:r>
              <a:rPr lang="en-US" altLang="en-US" sz="1800" dirty="0"/>
              <a:t>Originally offered by </a:t>
            </a:r>
            <a:r>
              <a:rPr lang="en-US" sz="1800" dirty="0"/>
              <a:t>D.R. Bernard, </a:t>
            </a:r>
            <a:r>
              <a:rPr lang="en-US" sz="1800"/>
              <a:t>S.J. </a:t>
            </a:r>
            <a:r>
              <a:rPr lang="en-US" sz="1800" dirty="0"/>
              <a:t>Fleischman and R.A. Clark.</a:t>
            </a:r>
            <a:endParaRPr lang="en-US" altLang="en-US" sz="1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34320BA5-562C-4CA6-864D-15D513F05C71}"/>
              </a:ext>
            </a:extLst>
          </p:cNvPr>
          <p:cNvSpPr>
            <a:spLocks noGrp="1"/>
          </p:cNvSpPr>
          <p:nvPr>
            <p:ph type="ftr" sz="quarter" idx="11"/>
          </p:nvPr>
        </p:nvSpPr>
        <p:spPr>
          <a:xfrm>
            <a:off x="2806700" y="6248400"/>
            <a:ext cx="35306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BEG 5 AAC 39.222(f)(3)</a:t>
            </a:r>
          </a:p>
        </p:txBody>
      </p:sp>
      <p:sp>
        <p:nvSpPr>
          <p:cNvPr id="20483" name="Slide Number Placeholder 3">
            <a:extLst>
              <a:ext uri="{FF2B5EF4-FFF2-40B4-BE49-F238E27FC236}">
                <a16:creationId xmlns:a16="http://schemas.microsoft.com/office/drawing/2014/main" id="{BA7DF86A-F14C-4AF4-AEDD-391BEF919517}"/>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BEF488-80C4-42BC-A416-D209CD34D1EB}" type="slidenum">
              <a:rPr lang="en-US" altLang="en-US" sz="1400" smtClean="0"/>
              <a:pPr>
                <a:spcBef>
                  <a:spcPct val="0"/>
                </a:spcBef>
                <a:buFontTx/>
                <a:buNone/>
              </a:pPr>
              <a:t>10</a:t>
            </a:fld>
            <a:endParaRPr lang="en-US" altLang="en-US" sz="1400" dirty="0"/>
          </a:p>
        </p:txBody>
      </p:sp>
      <p:sp>
        <p:nvSpPr>
          <p:cNvPr id="20484" name="Text Box 2">
            <a:extLst>
              <a:ext uri="{FF2B5EF4-FFF2-40B4-BE49-F238E27FC236}">
                <a16:creationId xmlns:a16="http://schemas.microsoft.com/office/drawing/2014/main" id="{ECC40B61-AA20-4134-8080-D84EABD8E443}"/>
              </a:ext>
            </a:extLst>
          </p:cNvPr>
          <p:cNvSpPr txBox="1">
            <a:spLocks noChangeArrowheads="1"/>
          </p:cNvSpPr>
          <p:nvPr/>
        </p:nvSpPr>
        <p:spPr bwMode="auto">
          <a:xfrm>
            <a:off x="457200" y="1216025"/>
            <a:ext cx="8229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cs typeface="Times New Roman" panose="02020603050405020304" pitchFamily="18" charset="0"/>
              </a:rPr>
              <a:t>(means) the escapement that provides the greatest potential for </a:t>
            </a:r>
            <a:r>
              <a:rPr lang="en-US" altLang="en-US" sz="1800" b="1" dirty="0">
                <a:solidFill>
                  <a:schemeClr val="accent2"/>
                </a:solidFill>
                <a:cs typeface="Times New Roman" panose="02020603050405020304" pitchFamily="18" charset="0"/>
              </a:rPr>
              <a:t>maximum sustained yield</a:t>
            </a:r>
            <a:r>
              <a:rPr lang="en-US" altLang="en-US" sz="1800" dirty="0">
                <a:cs typeface="Times New Roman" panose="02020603050405020304" pitchFamily="18" charset="0"/>
              </a:rPr>
              <a:t> (MSY);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the primary management objective for the escapement unless an OEG or inriver goal has been adopted;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developed from the best available biological information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should be scientifically defensible on the basis of (that) information;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determined by the department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expressed as a range based on factors such as salmon stock productivity and data uncertainty; (and)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the department will seek to maintain evenly distributed salmon escapements within (this range); </a:t>
            </a:r>
            <a:endParaRPr lang="en-US" altLang="en-US" sz="1800" dirty="0"/>
          </a:p>
        </p:txBody>
      </p:sp>
      <p:sp>
        <p:nvSpPr>
          <p:cNvPr id="50179" name="Text Box 3">
            <a:extLst>
              <a:ext uri="{FF2B5EF4-FFF2-40B4-BE49-F238E27FC236}">
                <a16:creationId xmlns:a16="http://schemas.microsoft.com/office/drawing/2014/main" id="{AB652C9C-8AE4-4821-8CA5-A7B088946716}"/>
              </a:ext>
            </a:extLst>
          </p:cNvPr>
          <p:cNvSpPr txBox="1">
            <a:spLocks noChangeArrowheads="1"/>
          </p:cNvSpPr>
          <p:nvPr/>
        </p:nvSpPr>
        <p:spPr bwMode="auto">
          <a:xfrm>
            <a:off x="457200" y="457200"/>
            <a:ext cx="5676900"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Biological Escapement Goal (BEG):</a:t>
            </a:r>
          </a:p>
        </p:txBody>
      </p:sp>
      <p:sp>
        <p:nvSpPr>
          <p:cNvPr id="20486" name="Line 3">
            <a:extLst>
              <a:ext uri="{FF2B5EF4-FFF2-40B4-BE49-F238E27FC236}">
                <a16:creationId xmlns:a16="http://schemas.microsoft.com/office/drawing/2014/main" id="{D84A75BA-3724-462E-828A-E8BB2C9B62E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32DACA99-032E-4C3E-96F5-2A06E612DA82}"/>
              </a:ext>
            </a:extLst>
          </p:cNvPr>
          <p:cNvSpPr>
            <a:spLocks noGrp="1"/>
          </p:cNvSpPr>
          <p:nvPr>
            <p:ph type="ftr" sz="quarter" idx="11"/>
          </p:nvPr>
        </p:nvSpPr>
        <p:spPr>
          <a:xfrm>
            <a:off x="2771775" y="6248400"/>
            <a:ext cx="36004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SEG 5 AAC 39.222(f)(36)</a:t>
            </a:r>
          </a:p>
        </p:txBody>
      </p:sp>
      <p:sp>
        <p:nvSpPr>
          <p:cNvPr id="22531" name="Slide Number Placeholder 3">
            <a:extLst>
              <a:ext uri="{FF2B5EF4-FFF2-40B4-BE49-F238E27FC236}">
                <a16:creationId xmlns:a16="http://schemas.microsoft.com/office/drawing/2014/main" id="{D4501CB0-1E65-483F-A15D-E4B7876F9C35}"/>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399A65-6BFC-45D7-B622-9325006DFA3F}" type="slidenum">
              <a:rPr lang="en-US" altLang="en-US" sz="1400" smtClean="0"/>
              <a:pPr>
                <a:spcBef>
                  <a:spcPct val="0"/>
                </a:spcBef>
                <a:buFontTx/>
                <a:buNone/>
              </a:pPr>
              <a:t>11</a:t>
            </a:fld>
            <a:endParaRPr lang="en-US" altLang="en-US" sz="1400" dirty="0"/>
          </a:p>
        </p:txBody>
      </p:sp>
      <p:sp>
        <p:nvSpPr>
          <p:cNvPr id="51203" name="Text Box 3">
            <a:extLst>
              <a:ext uri="{FF2B5EF4-FFF2-40B4-BE49-F238E27FC236}">
                <a16:creationId xmlns:a16="http://schemas.microsoft.com/office/drawing/2014/main" id="{A064030B-6067-4204-BA5E-D1BB6948286E}"/>
              </a:ext>
            </a:extLst>
          </p:cNvPr>
          <p:cNvSpPr txBox="1">
            <a:spLocks noChangeArrowheads="1"/>
          </p:cNvSpPr>
          <p:nvPr/>
        </p:nvSpPr>
        <p:spPr bwMode="auto">
          <a:xfrm>
            <a:off x="457200" y="457200"/>
            <a:ext cx="5781675"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Sustainable Escapement Goal (SEG)</a:t>
            </a:r>
          </a:p>
        </p:txBody>
      </p:sp>
      <p:sp>
        <p:nvSpPr>
          <p:cNvPr id="22533" name="Line 3">
            <a:extLst>
              <a:ext uri="{FF2B5EF4-FFF2-40B4-BE49-F238E27FC236}">
                <a16:creationId xmlns:a16="http://schemas.microsoft.com/office/drawing/2014/main" id="{ECE64A25-DD10-4D8C-ADCA-2376A5CAE73F}"/>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534" name="Rectangle 8">
            <a:extLst>
              <a:ext uri="{FF2B5EF4-FFF2-40B4-BE49-F238E27FC236}">
                <a16:creationId xmlns:a16="http://schemas.microsoft.com/office/drawing/2014/main" id="{BEACA5AE-AD9E-420E-BF9F-134D3486B1B6}"/>
              </a:ext>
            </a:extLst>
          </p:cNvPr>
          <p:cNvSpPr>
            <a:spLocks noChangeArrowheads="1"/>
          </p:cNvSpPr>
          <p:nvPr/>
        </p:nvSpPr>
        <p:spPr bwMode="auto">
          <a:xfrm>
            <a:off x="457200" y="1219200"/>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cs typeface="Times New Roman" panose="02020603050405020304" pitchFamily="18" charset="0"/>
              </a:rPr>
              <a:t>(means) … a level of escapement, indicated by an index or an escapement estimate, that is known to provide for </a:t>
            </a:r>
            <a:r>
              <a:rPr lang="en-US" altLang="en-US" sz="1800" b="1" dirty="0">
                <a:solidFill>
                  <a:schemeClr val="accent2"/>
                </a:solidFill>
                <a:cs typeface="Times New Roman" panose="02020603050405020304" pitchFamily="18" charset="0"/>
              </a:rPr>
              <a:t>sustained yield over a 5 to 10 year period </a:t>
            </a:r>
            <a:r>
              <a:rPr lang="en-US" altLang="en-US" sz="1800" dirty="0">
                <a:cs typeface="Times New Roman" panose="02020603050405020304" pitchFamily="18" charset="0"/>
              </a:rPr>
              <a:t>used in situations where a BEG cannot be estimated or managed for;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is the primary management objective for the escapement, unless an optimal escapement or in-river run goal has been adopted by the board;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developed from the best available biological information</a:t>
            </a:r>
            <a:r>
              <a:rPr lang="en-US" altLang="en-US" sz="1800" b="1" u="sng" dirty="0">
                <a:cs typeface="Times New Roman" panose="02020603050405020304" pitchFamily="18" charset="0"/>
              </a:rPr>
              <a:t>; </a:t>
            </a:r>
          </a:p>
          <a:p>
            <a:pPr>
              <a:spcBef>
                <a:spcPct val="0"/>
              </a:spcBef>
              <a:buFontTx/>
              <a:buNone/>
            </a:pPr>
            <a:endParaRPr lang="en-US" altLang="en-US" sz="1800" b="1" u="sng"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 should be scientifically defensible … ;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determined by the department;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stated as a range "(</a:t>
            </a:r>
            <a:r>
              <a:rPr lang="en-US" altLang="en-US" sz="1800" b="1" dirty="0">
                <a:solidFill>
                  <a:schemeClr val="accent2"/>
                </a:solidFill>
                <a:cs typeface="Times New Roman" panose="02020603050405020304" pitchFamily="18" charset="0"/>
              </a:rPr>
              <a:t>SEG Range</a:t>
            </a:r>
            <a:r>
              <a:rPr lang="en-US" altLang="en-US" sz="1800" dirty="0">
                <a:cs typeface="Times New Roman" panose="02020603050405020304" pitchFamily="18" charset="0"/>
              </a:rPr>
              <a:t>)" or a lower bound "(</a:t>
            </a:r>
            <a:r>
              <a:rPr lang="en-US" altLang="en-US" sz="1800" b="1" dirty="0">
                <a:solidFill>
                  <a:schemeClr val="accent2"/>
                </a:solidFill>
                <a:cs typeface="Times New Roman" panose="02020603050405020304" pitchFamily="18" charset="0"/>
              </a:rPr>
              <a:t>Lower Bound SEG</a:t>
            </a:r>
            <a:r>
              <a:rPr lang="en-US" altLang="en-US" sz="1800" dirty="0">
                <a:cs typeface="Times New Roman" panose="02020603050405020304" pitchFamily="18" charset="0"/>
              </a:rPr>
              <a:t>)" that takes into account data uncertainty;  and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department will seek to maintain escapements within the bounds of the SEG Range or above the level of a Lower Bound SEG.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EE3A30FE-912E-48D8-ADB1-B2C8513C811F}"/>
              </a:ext>
            </a:extLst>
          </p:cNvPr>
          <p:cNvSpPr>
            <a:spLocks noGrp="1"/>
          </p:cNvSpPr>
          <p:nvPr>
            <p:ph type="ftr" sz="quarter" idx="11"/>
          </p:nvPr>
        </p:nvSpPr>
        <p:spPr>
          <a:xfrm>
            <a:off x="2784475" y="6248400"/>
            <a:ext cx="35750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SET 5 AAC 39.222(f)(39)</a:t>
            </a:r>
          </a:p>
        </p:txBody>
      </p:sp>
      <p:sp>
        <p:nvSpPr>
          <p:cNvPr id="24579" name="Slide Number Placeholder 3">
            <a:extLst>
              <a:ext uri="{FF2B5EF4-FFF2-40B4-BE49-F238E27FC236}">
                <a16:creationId xmlns:a16="http://schemas.microsoft.com/office/drawing/2014/main" id="{6A6E82B7-1C83-46E3-8AB7-176C6822073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AF4416-700E-443E-90F1-9EA5C9224D4F}" type="slidenum">
              <a:rPr lang="en-US" altLang="en-US" sz="1400" smtClean="0"/>
              <a:pPr>
                <a:spcBef>
                  <a:spcPct val="0"/>
                </a:spcBef>
                <a:buFontTx/>
                <a:buNone/>
              </a:pPr>
              <a:t>12</a:t>
            </a:fld>
            <a:endParaRPr lang="en-US" altLang="en-US" sz="1400" dirty="0"/>
          </a:p>
        </p:txBody>
      </p:sp>
      <p:sp>
        <p:nvSpPr>
          <p:cNvPr id="80898" name="Text Box 1026">
            <a:extLst>
              <a:ext uri="{FF2B5EF4-FFF2-40B4-BE49-F238E27FC236}">
                <a16:creationId xmlns:a16="http://schemas.microsoft.com/office/drawing/2014/main" id="{B57AAFD2-6200-4F7B-8FB8-30B55271161B}"/>
              </a:ext>
            </a:extLst>
          </p:cNvPr>
          <p:cNvSpPr txBox="1">
            <a:spLocks noChangeArrowheads="1"/>
          </p:cNvSpPr>
          <p:nvPr/>
        </p:nvSpPr>
        <p:spPr bwMode="auto">
          <a:xfrm>
            <a:off x="457200" y="457200"/>
            <a:ext cx="6408738"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Sustained Escapement Threshold (SET):</a:t>
            </a:r>
          </a:p>
        </p:txBody>
      </p:sp>
      <p:sp>
        <p:nvSpPr>
          <p:cNvPr id="24581" name="Line 3">
            <a:extLst>
              <a:ext uri="{FF2B5EF4-FFF2-40B4-BE49-F238E27FC236}">
                <a16:creationId xmlns:a16="http://schemas.microsoft.com/office/drawing/2014/main" id="{2A386402-400A-4E01-8932-00783F37296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582" name="Rectangle 1028">
            <a:extLst>
              <a:ext uri="{FF2B5EF4-FFF2-40B4-BE49-F238E27FC236}">
                <a16:creationId xmlns:a16="http://schemas.microsoft.com/office/drawing/2014/main" id="{1ED64E5A-738B-4D06-BB15-45C84081EAEA}"/>
              </a:ext>
            </a:extLst>
          </p:cNvPr>
          <p:cNvSpPr>
            <a:spLocks noChangeArrowheads="1"/>
          </p:cNvSpPr>
          <p:nvPr/>
        </p:nvSpPr>
        <p:spPr bwMode="auto">
          <a:xfrm>
            <a:off x="723900" y="1782763"/>
            <a:ext cx="76962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t>(means) a threshold level of escapement, below which the ability of the salmon stock to sustain itself is </a:t>
            </a:r>
            <a:r>
              <a:rPr lang="en-US" altLang="en-US" sz="2000" b="1" dirty="0">
                <a:solidFill>
                  <a:schemeClr val="accent2"/>
                </a:solidFill>
              </a:rPr>
              <a:t>jeopardized</a:t>
            </a:r>
            <a:r>
              <a:rPr lang="en-US" altLang="en-US" sz="2000" dirty="0"/>
              <a:t>;</a:t>
            </a:r>
          </a:p>
          <a:p>
            <a:pPr algn="just">
              <a:spcBef>
                <a:spcPct val="0"/>
              </a:spcBef>
              <a:buFontTx/>
              <a:buNone/>
            </a:pPr>
            <a:endParaRPr lang="en-US" altLang="en-US" sz="2000" dirty="0"/>
          </a:p>
          <a:p>
            <a:pPr>
              <a:spcBef>
                <a:spcPct val="0"/>
              </a:spcBef>
              <a:buFontTx/>
              <a:buNone/>
            </a:pPr>
            <a:r>
              <a:rPr lang="en-US" altLang="en-US" sz="2000" dirty="0"/>
              <a:t>in practice, SET can be estimated based on lower ranges of historical escapement levels, for which the salmon stock has consistently demonstrated the ability to sustain itself;</a:t>
            </a:r>
          </a:p>
          <a:p>
            <a:pPr algn="just">
              <a:spcBef>
                <a:spcPct val="0"/>
              </a:spcBef>
              <a:buFontTx/>
              <a:buNone/>
            </a:pPr>
            <a:endParaRPr lang="en-US" altLang="en-US" sz="2000" dirty="0"/>
          </a:p>
          <a:p>
            <a:pPr algn="just">
              <a:spcBef>
                <a:spcPct val="0"/>
              </a:spcBef>
              <a:buFontTx/>
              <a:buNone/>
            </a:pPr>
            <a:r>
              <a:rPr lang="en-US" altLang="en-US" sz="2000" dirty="0"/>
              <a:t>…</a:t>
            </a:r>
          </a:p>
          <a:p>
            <a:pPr algn="just">
              <a:spcBef>
                <a:spcPct val="0"/>
              </a:spcBef>
              <a:buFontTx/>
              <a:buNone/>
            </a:pPr>
            <a:r>
              <a:rPr lang="en-US" altLang="en-US" sz="2000" dirty="0"/>
              <a:t> </a:t>
            </a:r>
          </a:p>
          <a:p>
            <a:pPr>
              <a:spcBef>
                <a:spcPct val="0"/>
              </a:spcBef>
              <a:buFontTx/>
              <a:buNone/>
            </a:pPr>
            <a:r>
              <a:rPr lang="en-US" altLang="en-US" sz="2000" dirty="0"/>
              <a:t>the SET is established by the department in consultation with the board, </a:t>
            </a:r>
            <a:r>
              <a:rPr lang="en-US" altLang="en-US" sz="2000" b="1" dirty="0">
                <a:solidFill>
                  <a:schemeClr val="accent2"/>
                </a:solidFill>
              </a:rPr>
              <a:t>as needed</a:t>
            </a:r>
            <a:r>
              <a:rPr lang="en-US" altLang="en-US" sz="2000" dirty="0"/>
              <a:t>, for salmon stocks of management or conservation concern;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ED905A7F-EB4D-41B5-9E69-66B4D6090067}"/>
              </a:ext>
            </a:extLst>
          </p:cNvPr>
          <p:cNvSpPr>
            <a:spLocks noGrp="1"/>
          </p:cNvSpPr>
          <p:nvPr>
            <p:ph type="ftr" sz="quarter" idx="11"/>
          </p:nvPr>
        </p:nvSpPr>
        <p:spPr>
          <a:xfrm>
            <a:off x="3282950" y="6248400"/>
            <a:ext cx="25781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Stocks of Concern</a:t>
            </a:r>
          </a:p>
        </p:txBody>
      </p:sp>
      <p:sp>
        <p:nvSpPr>
          <p:cNvPr id="26627" name="Slide Number Placeholder 3">
            <a:extLst>
              <a:ext uri="{FF2B5EF4-FFF2-40B4-BE49-F238E27FC236}">
                <a16:creationId xmlns:a16="http://schemas.microsoft.com/office/drawing/2014/main" id="{698AFD70-C902-4F04-B42D-68B355D4631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FDA34-88F4-4976-953C-50D47B03795B}" type="slidenum">
              <a:rPr lang="en-US" altLang="en-US" sz="1400" smtClean="0"/>
              <a:pPr>
                <a:spcBef>
                  <a:spcPct val="0"/>
                </a:spcBef>
                <a:buFontTx/>
                <a:buNone/>
              </a:pPr>
              <a:t>13</a:t>
            </a:fld>
            <a:endParaRPr lang="en-US" altLang="en-US" sz="1400" dirty="0"/>
          </a:p>
        </p:txBody>
      </p:sp>
      <p:sp>
        <p:nvSpPr>
          <p:cNvPr id="26628" name="Text Box 2051">
            <a:extLst>
              <a:ext uri="{FF2B5EF4-FFF2-40B4-BE49-F238E27FC236}">
                <a16:creationId xmlns:a16="http://schemas.microsoft.com/office/drawing/2014/main" id="{72C9FE8B-8DCA-4116-81E7-4E602910764E}"/>
              </a:ext>
            </a:extLst>
          </p:cNvPr>
          <p:cNvSpPr txBox="1">
            <a:spLocks noChangeArrowheads="1"/>
          </p:cNvSpPr>
          <p:nvPr/>
        </p:nvSpPr>
        <p:spPr bwMode="auto">
          <a:xfrm>
            <a:off x="685800" y="14986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yield concern</a:t>
            </a:r>
            <a:r>
              <a:rPr lang="en-US" altLang="en-US" sz="1800" dirty="0">
                <a:cs typeface="Times New Roman" panose="02020603050405020304" pitchFamily="18" charset="0"/>
              </a:rPr>
              <a:t>" means a concern arising from a chronic inability (4-5 years), despite the use of specific management measures, to maintain expected yields, or harvestable surpluses, above a stock's escapement needs; 5 AAC 39.222(f)(42)</a:t>
            </a:r>
            <a:endParaRPr lang="en-US" altLang="en-US" sz="1800" dirty="0"/>
          </a:p>
        </p:txBody>
      </p:sp>
      <p:sp>
        <p:nvSpPr>
          <p:cNvPr id="26629" name="Text Box 2052">
            <a:extLst>
              <a:ext uri="{FF2B5EF4-FFF2-40B4-BE49-F238E27FC236}">
                <a16:creationId xmlns:a16="http://schemas.microsoft.com/office/drawing/2014/main" id="{2ABC923F-8255-492D-973E-B7DA475E49F8}"/>
              </a:ext>
            </a:extLst>
          </p:cNvPr>
          <p:cNvSpPr txBox="1">
            <a:spLocks noChangeArrowheads="1"/>
          </p:cNvSpPr>
          <p:nvPr/>
        </p:nvSpPr>
        <p:spPr bwMode="auto">
          <a:xfrm>
            <a:off x="685800" y="46990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conservation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concern arising from a chronic inability … to maintain escapements for a stock above a sustained escapement threshold (SET); 5 AAC 39.222(f)(6)</a:t>
            </a:r>
            <a:endParaRPr lang="en-US" altLang="en-US" sz="1800" dirty="0"/>
          </a:p>
        </p:txBody>
      </p:sp>
      <p:sp>
        <p:nvSpPr>
          <p:cNvPr id="26630" name="Text Box 2053">
            <a:extLst>
              <a:ext uri="{FF2B5EF4-FFF2-40B4-BE49-F238E27FC236}">
                <a16:creationId xmlns:a16="http://schemas.microsoft.com/office/drawing/2014/main" id="{01F983A6-204E-4A22-BA92-5636E02BF07E}"/>
              </a:ext>
            </a:extLst>
          </p:cNvPr>
          <p:cNvSpPr txBox="1">
            <a:spLocks noChangeArrowheads="1"/>
          </p:cNvSpPr>
          <p:nvPr/>
        </p:nvSpPr>
        <p:spPr bwMode="auto">
          <a:xfrm>
            <a:off x="685800" y="2960688"/>
            <a:ext cx="777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management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a concern arising from a chronic inability … to maintain escapements for a salmon stock within the bounds of the SEG, BEG, OEG, or other specified management objectives for the fishery; 5 AAC 39.222(f)(21)</a:t>
            </a:r>
            <a:endParaRPr lang="en-US" altLang="en-US" sz="2400" dirty="0"/>
          </a:p>
        </p:txBody>
      </p:sp>
      <p:sp>
        <p:nvSpPr>
          <p:cNvPr id="7" name="Text Box 1026">
            <a:extLst>
              <a:ext uri="{FF2B5EF4-FFF2-40B4-BE49-F238E27FC236}">
                <a16:creationId xmlns:a16="http://schemas.microsoft.com/office/drawing/2014/main" id="{2A57D1EF-46FF-470D-9789-EA1E89A21E77}"/>
              </a:ext>
            </a:extLst>
          </p:cNvPr>
          <p:cNvSpPr txBox="1">
            <a:spLocks noChangeArrowheads="1"/>
          </p:cNvSpPr>
          <p:nvPr/>
        </p:nvSpPr>
        <p:spPr bwMode="auto">
          <a:xfrm>
            <a:off x="457200" y="457200"/>
            <a:ext cx="3098800"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Stocks of Concern:</a:t>
            </a:r>
          </a:p>
        </p:txBody>
      </p:sp>
      <p:sp>
        <p:nvSpPr>
          <p:cNvPr id="26632" name="Line 3">
            <a:extLst>
              <a:ext uri="{FF2B5EF4-FFF2-40B4-BE49-F238E27FC236}">
                <a16:creationId xmlns:a16="http://schemas.microsoft.com/office/drawing/2014/main" id="{8FAFD86E-4CC4-459F-9727-AF948F3ECC6E}"/>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A4F4D7-7EC1-450C-BF82-2A2D4D619657}"/>
              </a:ext>
            </a:extLst>
          </p:cNvPr>
          <p:cNvSpPr>
            <a:spLocks noGrp="1"/>
          </p:cNvSpPr>
          <p:nvPr>
            <p:ph type="ftr" sz="quarter" idx="11"/>
          </p:nvPr>
        </p:nvSpPr>
        <p:spPr/>
        <p:txBody>
          <a:bodyPr/>
          <a:lstStyle/>
          <a:p>
            <a:pPr>
              <a:defRPr/>
            </a:pPr>
            <a:r>
              <a:rPr lang="en-US" dirty="0"/>
              <a:t>Timeline/Overview</a:t>
            </a:r>
          </a:p>
        </p:txBody>
      </p:sp>
      <p:sp>
        <p:nvSpPr>
          <p:cNvPr id="3" name="Slide Number Placeholder 2">
            <a:extLst>
              <a:ext uri="{FF2B5EF4-FFF2-40B4-BE49-F238E27FC236}">
                <a16:creationId xmlns:a16="http://schemas.microsoft.com/office/drawing/2014/main" id="{912DFF7C-46B9-4F18-BC14-874BE9B912D5}"/>
              </a:ext>
            </a:extLst>
          </p:cNvPr>
          <p:cNvSpPr>
            <a:spLocks noGrp="1"/>
          </p:cNvSpPr>
          <p:nvPr>
            <p:ph type="sldNum" sz="quarter" idx="12"/>
          </p:nvPr>
        </p:nvSpPr>
        <p:spPr/>
        <p:txBody>
          <a:bodyPr/>
          <a:lstStyle/>
          <a:p>
            <a:pPr>
              <a:defRPr/>
            </a:pPr>
            <a:fld id="{1CB6F504-48E8-4091-93F3-E32760CEC547}" type="slidenum">
              <a:rPr lang="en-US" altLang="en-US" smtClean="0"/>
              <a:pPr>
                <a:defRPr/>
              </a:pPr>
              <a:t>2</a:t>
            </a:fld>
            <a:endParaRPr lang="en-US" altLang="en-US" dirty="0"/>
          </a:p>
        </p:txBody>
      </p:sp>
      <p:sp>
        <p:nvSpPr>
          <p:cNvPr id="4" name="Rectangle 3">
            <a:extLst>
              <a:ext uri="{FF2B5EF4-FFF2-40B4-BE49-F238E27FC236}">
                <a16:creationId xmlns:a16="http://schemas.microsoft.com/office/drawing/2014/main" id="{DE2B0731-BF68-4AE3-9DA9-A194A7A463C4}"/>
              </a:ext>
            </a:extLst>
          </p:cNvPr>
          <p:cNvSpPr>
            <a:spLocks noChangeArrowheads="1"/>
          </p:cNvSpPr>
          <p:nvPr/>
        </p:nvSpPr>
        <p:spPr bwMode="auto">
          <a:xfrm>
            <a:off x="1447800" y="257517"/>
            <a:ext cx="6724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Mechanics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of Escapement Goal Analysis in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Alaska</a:t>
            </a:r>
          </a:p>
        </p:txBody>
      </p:sp>
      <p:sp>
        <p:nvSpPr>
          <p:cNvPr id="5" name="Rectangle 6">
            <a:extLst>
              <a:ext uri="{FF2B5EF4-FFF2-40B4-BE49-F238E27FC236}">
                <a16:creationId xmlns:a16="http://schemas.microsoft.com/office/drawing/2014/main" id="{AE34CEDC-F364-42D9-BF1D-3BE6D9E6C923}"/>
              </a:ext>
            </a:extLst>
          </p:cNvPr>
          <p:cNvSpPr>
            <a:spLocks noChangeArrowheads="1"/>
          </p:cNvSpPr>
          <p:nvPr/>
        </p:nvSpPr>
        <p:spPr bwMode="auto">
          <a:xfrm>
            <a:off x="1219200" y="1911709"/>
            <a:ext cx="7543800" cy="399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8106" indent="0">
              <a:spcBef>
                <a:spcPct val="0"/>
              </a:spcBef>
              <a:spcAft>
                <a:spcPts val="900"/>
              </a:spcAft>
              <a:buNone/>
            </a:pPr>
            <a:r>
              <a:rPr lang="en-US" altLang="en-US" sz="1700" b="1" dirty="0">
                <a:cs typeface="Times New Roman" panose="02020603050405020304" pitchFamily="18" charset="0"/>
              </a:rPr>
              <a:t>Course Description:</a:t>
            </a:r>
          </a:p>
          <a:p>
            <a:pPr marL="516731" lvl="1">
              <a:spcBef>
                <a:spcPct val="0"/>
              </a:spcBef>
              <a:spcAft>
                <a:spcPts val="900"/>
              </a:spcAft>
            </a:pPr>
            <a:r>
              <a:rPr lang="en-US" altLang="en-US" sz="1500" b="1" dirty="0">
                <a:cs typeface="Times New Roman" panose="02020603050405020304" pitchFamily="18" charset="0"/>
              </a:rPr>
              <a:t>Covers the basics of stock-recruit theory, the different types of escapement goals and how to select one, and stock-recruit analysis.</a:t>
            </a:r>
          </a:p>
          <a:p>
            <a:pPr marL="88106" indent="0">
              <a:spcBef>
                <a:spcPct val="0"/>
              </a:spcBef>
              <a:spcAft>
                <a:spcPts val="900"/>
              </a:spcAft>
              <a:buNone/>
            </a:pPr>
            <a:r>
              <a:rPr lang="en-US" altLang="en-US" sz="1700" b="1" dirty="0">
                <a:cs typeface="Times New Roman" panose="02020603050405020304" pitchFamily="18" charset="0"/>
              </a:rPr>
              <a:t>Course Goals:</a:t>
            </a:r>
          </a:p>
          <a:p>
            <a:pPr marL="516731" lvl="1">
              <a:spcBef>
                <a:spcPct val="0"/>
              </a:spcBef>
              <a:spcAft>
                <a:spcPts val="900"/>
              </a:spcAft>
            </a:pPr>
            <a:r>
              <a:rPr lang="en-US" altLang="en-US" sz="1500" b="1" dirty="0">
                <a:cs typeface="Times New Roman" panose="02020603050405020304" pitchFamily="18" charset="0"/>
              </a:rPr>
              <a:t>If involved in stock-recruit analysis-&gt; Try and understand all of it. </a:t>
            </a:r>
          </a:p>
          <a:p>
            <a:pPr marL="516731" lvl="1">
              <a:spcBef>
                <a:spcPct val="0"/>
              </a:spcBef>
              <a:spcAft>
                <a:spcPts val="900"/>
              </a:spcAft>
            </a:pPr>
            <a:r>
              <a:rPr lang="en-US" altLang="en-US" sz="1500" b="1" dirty="0">
                <a:cs typeface="Times New Roman" panose="02020603050405020304" pitchFamily="18" charset="0"/>
              </a:rPr>
              <a:t>If peripheral involvement in stock-recruit analysis-&gt; Understand general concepts. </a:t>
            </a:r>
            <a:r>
              <a:rPr lang="en-US" altLang="en-US" sz="1500" b="1" i="1" dirty="0">
                <a:cs typeface="Times New Roman" panose="02020603050405020304" pitchFamily="18" charset="0"/>
              </a:rPr>
              <a:t>Try not to get bogged down by the math!</a:t>
            </a:r>
          </a:p>
          <a:p>
            <a:pPr marL="88106" indent="0">
              <a:spcBef>
                <a:spcPct val="0"/>
              </a:spcBef>
              <a:spcAft>
                <a:spcPts val="900"/>
              </a:spcAft>
              <a:buNone/>
            </a:pPr>
            <a:r>
              <a:rPr lang="en-US" altLang="en-US" sz="1700" b="1" dirty="0">
                <a:cs typeface="Times New Roman" panose="02020603050405020304" pitchFamily="18" charset="0"/>
              </a:rPr>
              <a:t>Course Timeline:</a:t>
            </a:r>
          </a:p>
          <a:p>
            <a:pPr marL="516731" lvl="1">
              <a:spcBef>
                <a:spcPct val="0"/>
              </a:spcBef>
              <a:spcAft>
                <a:spcPts val="900"/>
              </a:spcAft>
            </a:pPr>
            <a:r>
              <a:rPr lang="en-US" altLang="en-US" sz="1500" b="1" dirty="0">
                <a:cs typeface="Times New Roman" panose="02020603050405020304" pitchFamily="18" charset="0"/>
              </a:rPr>
              <a:t>Day 1: Introduction / Stock Recruit Theory / Types and Selection of Goals</a:t>
            </a:r>
          </a:p>
          <a:p>
            <a:pPr marL="516731" lvl="1">
              <a:spcBef>
                <a:spcPct val="0"/>
              </a:spcBef>
              <a:spcAft>
                <a:spcPts val="900"/>
              </a:spcAft>
            </a:pPr>
            <a:r>
              <a:rPr lang="en-US" altLang="en-US" sz="1500" b="1" dirty="0">
                <a:cs typeface="Times New Roman" panose="02020603050405020304" pitchFamily="18" charset="0"/>
              </a:rPr>
              <a:t>Day 2: Stock Recruit Analysis / Lab / Introduction to Case Studies</a:t>
            </a:r>
          </a:p>
          <a:p>
            <a:pPr marL="516731" lvl="1">
              <a:spcBef>
                <a:spcPct val="0"/>
              </a:spcBef>
              <a:spcAft>
                <a:spcPts val="900"/>
              </a:spcAft>
            </a:pPr>
            <a:r>
              <a:rPr lang="en-US" altLang="en-US" sz="1500" b="1" dirty="0">
                <a:cs typeface="Times New Roman" panose="02020603050405020304" pitchFamily="18" charset="0"/>
              </a:rPr>
              <a:t>Day 3: Case Studies / Loose ends / Class Survey &amp; Evaluation</a:t>
            </a:r>
          </a:p>
          <a:p>
            <a:pPr marL="230981" lvl="1" indent="0">
              <a:spcBef>
                <a:spcPct val="0"/>
              </a:spcBef>
              <a:spcAft>
                <a:spcPts val="900"/>
              </a:spcAft>
              <a:buNone/>
            </a:pPr>
            <a:endParaRPr lang="en-US" altLang="en-US" sz="1500" b="1" dirty="0">
              <a:cs typeface="Times New Roman" panose="02020603050405020304" pitchFamily="18" charset="0"/>
            </a:endParaRPr>
          </a:p>
        </p:txBody>
      </p:sp>
      <p:pic>
        <p:nvPicPr>
          <p:cNvPr id="6" name="Picture 4" descr="adfgcolor">
            <a:extLst>
              <a:ext uri="{FF2B5EF4-FFF2-40B4-BE49-F238E27FC236}">
                <a16:creationId xmlns:a16="http://schemas.microsoft.com/office/drawing/2014/main" id="{C5AD47A7-8E9E-485B-8345-75BF017E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48" y="265655"/>
            <a:ext cx="1739504" cy="173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9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F9CB860B-3CE0-45C8-84BA-C14C4F426566}"/>
              </a:ext>
            </a:extLst>
          </p:cNvPr>
          <p:cNvSpPr>
            <a:spLocks noGrp="1"/>
          </p:cNvSpPr>
          <p:nvPr>
            <p:ph type="ftr" sz="quarter" idx="11"/>
          </p:nvPr>
        </p:nvSpPr>
        <p:spPr>
          <a:xfrm>
            <a:off x="3841750" y="6248400"/>
            <a:ext cx="14605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Table of Contents</a:t>
            </a:r>
          </a:p>
        </p:txBody>
      </p:sp>
      <p:sp>
        <p:nvSpPr>
          <p:cNvPr id="6147" name="Slide Number Placeholder 5">
            <a:extLst>
              <a:ext uri="{FF2B5EF4-FFF2-40B4-BE49-F238E27FC236}">
                <a16:creationId xmlns:a16="http://schemas.microsoft.com/office/drawing/2014/main" id="{04A6A299-8148-4B2C-843F-42BE3B5662E8}"/>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2DCE3-DA04-4220-954E-0D7C35C690A9}" type="slidenum">
              <a:rPr lang="en-US" altLang="en-US" sz="1400" smtClean="0"/>
              <a:pPr>
                <a:spcBef>
                  <a:spcPct val="0"/>
                </a:spcBef>
                <a:buFontTx/>
                <a:buNone/>
              </a:pPr>
              <a:t>3</a:t>
            </a:fld>
            <a:endParaRPr lang="en-US" altLang="en-US" sz="1400" dirty="0"/>
          </a:p>
        </p:txBody>
      </p:sp>
      <p:pic>
        <p:nvPicPr>
          <p:cNvPr id="6148" name="Picture 4" descr="adfgcolor">
            <a:extLst>
              <a:ext uri="{FF2B5EF4-FFF2-40B4-BE49-F238E27FC236}">
                <a16:creationId xmlns:a16="http://schemas.microsoft.com/office/drawing/2014/main" id="{5FD118C8-22D7-4554-8234-D31D4B873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03A5C00E-9BBE-4F0A-A924-8274638BC736}"/>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6150" name="Rectangle 6">
            <a:extLst>
              <a:ext uri="{FF2B5EF4-FFF2-40B4-BE49-F238E27FC236}">
                <a16:creationId xmlns:a16="http://schemas.microsoft.com/office/drawing/2014/main" id="{68E26947-2984-48E1-9E93-6D7A282AC56B}"/>
              </a:ext>
            </a:extLst>
          </p:cNvPr>
          <p:cNvSpPr>
            <a:spLocks noChangeArrowheads="1"/>
          </p:cNvSpPr>
          <p:nvPr/>
        </p:nvSpPr>
        <p:spPr bwMode="auto">
          <a:xfrm>
            <a:off x="654050" y="3108325"/>
            <a:ext cx="78359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Introduction </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Theory</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Picking a Type of Goal and Method of Analysis</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Analysis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D1E67A-F7F9-49D1-9A41-670CE05BBB41}"/>
              </a:ext>
            </a:extLst>
          </p:cNvPr>
          <p:cNvSpPr>
            <a:spLocks noChangeArrowheads="1"/>
          </p:cNvSpPr>
          <p:nvPr/>
        </p:nvSpPr>
        <p:spPr bwMode="auto">
          <a:xfrm>
            <a:off x="2057400" y="609600"/>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8195" name="Rectangle 3">
            <a:extLst>
              <a:ext uri="{FF2B5EF4-FFF2-40B4-BE49-F238E27FC236}">
                <a16:creationId xmlns:a16="http://schemas.microsoft.com/office/drawing/2014/main" id="{F968DBC4-CC09-44F7-8E92-6DE071F057B9}"/>
              </a:ext>
            </a:extLst>
          </p:cNvPr>
          <p:cNvSpPr>
            <a:spLocks noChangeArrowheads="1"/>
          </p:cNvSpPr>
          <p:nvPr/>
        </p:nvSpPr>
        <p:spPr bwMode="auto">
          <a:xfrm>
            <a:off x="382588" y="27432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lang="en-US" altLang="en-US" sz="2800" b="1" dirty="0">
                <a:cs typeface="Times New Roman" panose="02020603050405020304" pitchFamily="18" charset="0"/>
              </a:rPr>
              <a:t>Introduction:</a:t>
            </a:r>
          </a:p>
        </p:txBody>
      </p:sp>
      <p:pic>
        <p:nvPicPr>
          <p:cNvPr id="8196" name="Picture 4" descr="adfgcolor">
            <a:extLst>
              <a:ext uri="{FF2B5EF4-FFF2-40B4-BE49-F238E27FC236}">
                <a16:creationId xmlns:a16="http://schemas.microsoft.com/office/drawing/2014/main" id="{F0C07BAD-43B0-4217-85A1-B2821140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51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29E96071-2EAF-4D4E-A28E-200A002EF7F9}"/>
              </a:ext>
            </a:extLst>
          </p:cNvPr>
          <p:cNvSpPr txBox="1">
            <a:spLocks noChangeArrowheads="1"/>
          </p:cNvSpPr>
          <p:nvPr/>
        </p:nvSpPr>
        <p:spPr bwMode="auto">
          <a:xfrm>
            <a:off x="492125" y="3402013"/>
            <a:ext cx="8159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pPr>
            <a:r>
              <a:rPr lang="en-US" altLang="en-US" sz="2400" dirty="0"/>
              <a:t>definition of an escapement goal analysis</a:t>
            </a:r>
          </a:p>
          <a:p>
            <a:pPr eaLnBrk="1" hangingPunct="1">
              <a:spcBef>
                <a:spcPct val="0"/>
              </a:spcBef>
              <a:spcAft>
                <a:spcPts val="600"/>
              </a:spcAft>
            </a:pPr>
            <a:r>
              <a:rPr lang="en-US" altLang="en-US" sz="2400" dirty="0"/>
              <a:t>constitutional, statutory, and regulatory justifications for EGA</a:t>
            </a:r>
          </a:p>
          <a:p>
            <a:pPr eaLnBrk="1" hangingPunct="1">
              <a:spcBef>
                <a:spcPct val="0"/>
              </a:spcBef>
              <a:spcAft>
                <a:spcPts val="600"/>
              </a:spcAft>
            </a:pPr>
            <a:r>
              <a:rPr lang="en-US" altLang="en-US" sz="2400" dirty="0"/>
              <a:t>Escapement Goal Policy</a:t>
            </a:r>
          </a:p>
          <a:p>
            <a:pPr eaLnBrk="1" hangingPunct="1">
              <a:spcBef>
                <a:spcPct val="0"/>
              </a:spcBef>
              <a:spcAft>
                <a:spcPts val="600"/>
              </a:spcAft>
            </a:pPr>
            <a:r>
              <a:rPr lang="en-US" altLang="en-US" sz="2400" dirty="0"/>
              <a:t>types of escapement goals</a:t>
            </a:r>
          </a:p>
          <a:p>
            <a:pPr eaLnBrk="1" hangingPunct="1">
              <a:spcBef>
                <a:spcPct val="0"/>
              </a:spcBef>
              <a:spcAft>
                <a:spcPts val="600"/>
              </a:spcAft>
            </a:pPr>
            <a:r>
              <a:rPr lang="en-US" altLang="en-US" sz="2400" dirty="0"/>
              <a:t>stocks of concern in relation to escapement goal management</a:t>
            </a:r>
          </a:p>
          <a:p>
            <a:pPr eaLnBrk="1" hangingPunct="1">
              <a:spcBef>
                <a:spcPct val="0"/>
              </a:spcBef>
              <a:spcAft>
                <a:spcPts val="600"/>
              </a:spcAft>
            </a:pPr>
            <a:endParaRPr lang="en-US" altLang="en-US" sz="2400" dirty="0"/>
          </a:p>
        </p:txBody>
      </p:sp>
      <p:sp>
        <p:nvSpPr>
          <p:cNvPr id="8198" name="Footer Placeholder 2">
            <a:extLst>
              <a:ext uri="{FF2B5EF4-FFF2-40B4-BE49-F238E27FC236}">
                <a16:creationId xmlns:a16="http://schemas.microsoft.com/office/drawing/2014/main" id="{4C2927F2-5EB4-4868-890F-69A8356B6635}"/>
              </a:ext>
            </a:extLst>
          </p:cNvPr>
          <p:cNvSpPr txBox="1">
            <a:spLocks noGrp="1"/>
          </p:cNvSpPr>
          <p:nvPr/>
        </p:nvSpPr>
        <p:spPr bwMode="auto">
          <a:xfrm>
            <a:off x="4037013" y="6248400"/>
            <a:ext cx="106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a:t>
            </a:r>
          </a:p>
        </p:txBody>
      </p:sp>
      <p:sp>
        <p:nvSpPr>
          <p:cNvPr id="8199" name="Slide Number Placeholder 3">
            <a:extLst>
              <a:ext uri="{FF2B5EF4-FFF2-40B4-BE49-F238E27FC236}">
                <a16:creationId xmlns:a16="http://schemas.microsoft.com/office/drawing/2014/main" id="{E82F63CC-45E5-4678-BDC7-24C850855858}"/>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87D612E-7D85-4978-B1FB-79D4CE7F7BFE}" type="slidenum">
              <a:rPr lang="en-US" altLang="en-US" sz="1400"/>
              <a:pPr algn="r" eaLnBrk="1" hangingPunct="1">
                <a:spcBef>
                  <a:spcPct val="0"/>
                </a:spcBef>
                <a:buFontTx/>
                <a:buNone/>
              </a:pPr>
              <a:t>4</a:t>
            </a:fld>
            <a:endParaRPr lang="en-US"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47CDE595-FF97-4D25-929E-A0EA451BF21E}"/>
              </a:ext>
            </a:extLst>
          </p:cNvPr>
          <p:cNvSpPr>
            <a:spLocks noGrp="1"/>
          </p:cNvSpPr>
          <p:nvPr>
            <p:ph type="ftr" sz="quarter" idx="11"/>
          </p:nvPr>
        </p:nvSpPr>
        <p:spPr>
          <a:xfrm>
            <a:off x="3386138" y="6248400"/>
            <a:ext cx="237172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Definition EGA</a:t>
            </a:r>
          </a:p>
        </p:txBody>
      </p:sp>
      <p:sp>
        <p:nvSpPr>
          <p:cNvPr id="10243" name="Slide Number Placeholder 3">
            <a:extLst>
              <a:ext uri="{FF2B5EF4-FFF2-40B4-BE49-F238E27FC236}">
                <a16:creationId xmlns:a16="http://schemas.microsoft.com/office/drawing/2014/main" id="{B207BAAA-450D-46DE-8630-A976DADA637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BA018D-F3DD-45AF-B9CD-4A6D39128608}" type="slidenum">
              <a:rPr lang="en-US" altLang="en-US" sz="1400" smtClean="0"/>
              <a:pPr>
                <a:spcBef>
                  <a:spcPct val="0"/>
                </a:spcBef>
                <a:buFontTx/>
                <a:buNone/>
              </a:pPr>
              <a:t>5</a:t>
            </a:fld>
            <a:endParaRPr lang="en-US" altLang="en-US" sz="1400" dirty="0"/>
          </a:p>
        </p:txBody>
      </p:sp>
      <p:sp>
        <p:nvSpPr>
          <p:cNvPr id="10244" name="Text Box 2">
            <a:extLst>
              <a:ext uri="{FF2B5EF4-FFF2-40B4-BE49-F238E27FC236}">
                <a16:creationId xmlns:a16="http://schemas.microsoft.com/office/drawing/2014/main" id="{D42960E8-6B07-4BBA-8E00-C127AEE916B0}"/>
              </a:ext>
            </a:extLst>
          </p:cNvPr>
          <p:cNvSpPr txBox="1">
            <a:spLocks noChangeArrowheads="1"/>
          </p:cNvSpPr>
          <p:nvPr/>
        </p:nvSpPr>
        <p:spPr bwMode="auto">
          <a:xfrm>
            <a:off x="609600" y="2586038"/>
            <a:ext cx="7924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a:t>
            </a:r>
            <a:r>
              <a:rPr lang="en-US" altLang="en-US" sz="2800" b="1" dirty="0">
                <a:solidFill>
                  <a:schemeClr val="accent2"/>
                </a:solidFill>
              </a:rPr>
              <a:t>scientific determination</a:t>
            </a:r>
            <a:r>
              <a:rPr lang="en-US" altLang="en-US" sz="2800" dirty="0">
                <a:solidFill>
                  <a:schemeClr val="accent2"/>
                </a:solidFill>
              </a:rPr>
              <a:t> </a:t>
            </a:r>
            <a:r>
              <a:rPr lang="en-US" altLang="en-US" sz="2800" dirty="0"/>
              <a:t>of levels of </a:t>
            </a:r>
            <a:r>
              <a:rPr lang="en-US" altLang="en-US" sz="2800" b="1" dirty="0">
                <a:solidFill>
                  <a:schemeClr val="accent2"/>
                </a:solidFill>
              </a:rPr>
              <a:t>spawning abundance</a:t>
            </a:r>
            <a:r>
              <a:rPr lang="en-US" altLang="en-US" sz="2800" b="1" dirty="0"/>
              <a:t> </a:t>
            </a:r>
            <a:r>
              <a:rPr lang="en-US" altLang="en-US" sz="2800" dirty="0"/>
              <a:t>that when used successfully as </a:t>
            </a:r>
            <a:r>
              <a:rPr lang="en-US" altLang="en-US" sz="2800" b="1" dirty="0">
                <a:solidFill>
                  <a:schemeClr val="accent2"/>
                </a:solidFill>
              </a:rPr>
              <a:t>targets for managing fisheries</a:t>
            </a:r>
            <a:r>
              <a:rPr lang="en-US" altLang="en-US" sz="2800" b="1" dirty="0"/>
              <a:t> </a:t>
            </a:r>
            <a:r>
              <a:rPr lang="en-US" altLang="en-US" sz="2800" dirty="0"/>
              <a:t>will meet constitutional, statutory, and regulatory obligations.</a:t>
            </a:r>
          </a:p>
        </p:txBody>
      </p:sp>
      <p:sp>
        <p:nvSpPr>
          <p:cNvPr id="10245" name="Line 3">
            <a:extLst>
              <a:ext uri="{FF2B5EF4-FFF2-40B4-BE49-F238E27FC236}">
                <a16:creationId xmlns:a16="http://schemas.microsoft.com/office/drawing/2014/main" id="{C646D808-B19C-4E4C-BB61-C7B9D6BDAB4D}"/>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Rectangle 1">
            <a:extLst>
              <a:ext uri="{FF2B5EF4-FFF2-40B4-BE49-F238E27FC236}">
                <a16:creationId xmlns:a16="http://schemas.microsoft.com/office/drawing/2014/main" id="{2BB2AE32-B5AE-4567-98F7-BEDB8EC942CC}"/>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Escapement Goal Analysis for a salmon stock: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CCAFE73A-CED1-4C7B-8855-F0E7432EA9B8}"/>
              </a:ext>
            </a:extLst>
          </p:cNvPr>
          <p:cNvSpPr>
            <a:spLocks noGrp="1"/>
          </p:cNvSpPr>
          <p:nvPr>
            <p:ph type="ftr" sz="quarter" idx="11"/>
          </p:nvPr>
        </p:nvSpPr>
        <p:spPr>
          <a:xfrm>
            <a:off x="3471863" y="6248400"/>
            <a:ext cx="22002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2291" name="Slide Number Placeholder 3">
            <a:extLst>
              <a:ext uri="{FF2B5EF4-FFF2-40B4-BE49-F238E27FC236}">
                <a16:creationId xmlns:a16="http://schemas.microsoft.com/office/drawing/2014/main" id="{72168C26-5F4B-4024-87A9-17D08E934B9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4B58F5-4D3A-4011-9945-F4D008D9C038}" type="slidenum">
              <a:rPr lang="en-US" altLang="en-US" sz="1400" smtClean="0"/>
              <a:pPr>
                <a:spcBef>
                  <a:spcPct val="0"/>
                </a:spcBef>
                <a:buFontTx/>
                <a:buNone/>
              </a:pPr>
              <a:t>6</a:t>
            </a:fld>
            <a:endParaRPr lang="en-US" altLang="en-US" sz="1400" dirty="0"/>
          </a:p>
        </p:txBody>
      </p:sp>
      <p:sp>
        <p:nvSpPr>
          <p:cNvPr id="12292" name="Text Box 2">
            <a:extLst>
              <a:ext uri="{FF2B5EF4-FFF2-40B4-BE49-F238E27FC236}">
                <a16:creationId xmlns:a16="http://schemas.microsoft.com/office/drawing/2014/main" id="{96942892-CDB1-42E3-A2EB-BB185326A127}"/>
              </a:ext>
            </a:extLst>
          </p:cNvPr>
          <p:cNvSpPr txBox="1">
            <a:spLocks noChangeArrowheads="1"/>
          </p:cNvSpPr>
          <p:nvPr/>
        </p:nvSpPr>
        <p:spPr bwMode="auto">
          <a:xfrm>
            <a:off x="685800" y="1371600"/>
            <a:ext cx="782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Constitution</a:t>
            </a:r>
            <a:r>
              <a:rPr lang="en-US" altLang="en-US" sz="2400" b="1" dirty="0"/>
              <a:t>:</a:t>
            </a:r>
          </a:p>
          <a:p>
            <a:pPr eaLnBrk="1" hangingPunct="1">
              <a:spcBef>
                <a:spcPct val="0"/>
              </a:spcBef>
              <a:buFontTx/>
              <a:buNone/>
            </a:pPr>
            <a:r>
              <a:rPr lang="en-US" altLang="en-US" sz="2400" dirty="0"/>
              <a:t>Article VIII, Sec(4). </a:t>
            </a:r>
            <a:r>
              <a:rPr lang="en-US" altLang="en-US" sz="2400" dirty="0">
                <a:cs typeface="Arial" panose="020B0604020202020204" pitchFamily="34" charset="0"/>
              </a:rPr>
              <a:t>Fish, forests, wildlife, grasslands, and all other replenishable resources belonging to the State shall be utilized, developed, and maintained on the </a:t>
            </a:r>
            <a:r>
              <a:rPr lang="en-US" altLang="en-US" sz="2400" b="1" dirty="0">
                <a:solidFill>
                  <a:schemeClr val="accent2"/>
                </a:solidFill>
                <a:cs typeface="Arial" panose="020B0604020202020204" pitchFamily="34" charset="0"/>
              </a:rPr>
              <a:t>sustained yield principle</a:t>
            </a:r>
            <a:r>
              <a:rPr lang="en-US" altLang="en-US" sz="2400" dirty="0">
                <a:cs typeface="Arial" panose="020B0604020202020204" pitchFamily="34" charset="0"/>
              </a:rPr>
              <a:t>, subject to preferences among beneficial uses.</a:t>
            </a:r>
          </a:p>
        </p:txBody>
      </p:sp>
      <p:sp>
        <p:nvSpPr>
          <p:cNvPr id="12293" name="Text Box 3">
            <a:extLst>
              <a:ext uri="{FF2B5EF4-FFF2-40B4-BE49-F238E27FC236}">
                <a16:creationId xmlns:a16="http://schemas.microsoft.com/office/drawing/2014/main" id="{01816679-A6E6-40C2-ADE7-AEEAC2FE4BB2}"/>
              </a:ext>
            </a:extLst>
          </p:cNvPr>
          <p:cNvSpPr txBox="1">
            <a:spLocks noChangeArrowheads="1"/>
          </p:cNvSpPr>
          <p:nvPr/>
        </p:nvSpPr>
        <p:spPr bwMode="auto">
          <a:xfrm>
            <a:off x="685800" y="3429000"/>
            <a:ext cx="717867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Statute</a:t>
            </a:r>
            <a:r>
              <a:rPr lang="en-US" altLang="en-US" sz="2400" b="1" dirty="0"/>
              <a:t>:</a:t>
            </a:r>
          </a:p>
          <a:p>
            <a:pPr eaLnBrk="1" hangingPunct="1">
              <a:spcBef>
                <a:spcPct val="0"/>
              </a:spcBef>
              <a:buFontTx/>
              <a:buNone/>
            </a:pPr>
            <a:r>
              <a:rPr lang="en-US" altLang="en-US" sz="2400" dirty="0"/>
              <a:t>AS 16.05.020(2). The commissioner (of the Department of Fish and Game) shall manage, protect, maintain, improve and extend the fish, game and aquatic plant resources of the state in the interest of the economy and general well-being of the state. </a:t>
            </a:r>
          </a:p>
        </p:txBody>
      </p:sp>
      <p:sp>
        <p:nvSpPr>
          <p:cNvPr id="12294" name="Line 3">
            <a:extLst>
              <a:ext uri="{FF2B5EF4-FFF2-40B4-BE49-F238E27FC236}">
                <a16:creationId xmlns:a16="http://schemas.microsoft.com/office/drawing/2014/main" id="{F36737EC-8F7E-420A-8484-15B54FA07B8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5EC02AF4-45A8-4D31-93C7-B9C698857EF8}"/>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FD1FE2D9-9BF4-490C-9CC5-BB373DB8E877}"/>
              </a:ext>
            </a:extLst>
          </p:cNvPr>
          <p:cNvSpPr>
            <a:spLocks noGrp="1"/>
          </p:cNvSpPr>
          <p:nvPr>
            <p:ph type="ftr" sz="quarter" idx="11"/>
          </p:nvPr>
        </p:nvSpPr>
        <p:spPr>
          <a:xfrm>
            <a:off x="3522663" y="6248400"/>
            <a:ext cx="20986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4339" name="Slide Number Placeholder 3">
            <a:extLst>
              <a:ext uri="{FF2B5EF4-FFF2-40B4-BE49-F238E27FC236}">
                <a16:creationId xmlns:a16="http://schemas.microsoft.com/office/drawing/2014/main" id="{C9676C08-0D35-4663-A39A-6384E0969D8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77C40C-01C9-482C-B763-AA065EE088C6}" type="slidenum">
              <a:rPr lang="en-US" altLang="en-US" sz="1400" smtClean="0"/>
              <a:pPr>
                <a:spcBef>
                  <a:spcPct val="0"/>
                </a:spcBef>
                <a:buFontTx/>
                <a:buNone/>
              </a:pPr>
              <a:t>7</a:t>
            </a:fld>
            <a:endParaRPr lang="en-US" altLang="en-US" sz="1400" dirty="0"/>
          </a:p>
        </p:txBody>
      </p:sp>
      <p:sp>
        <p:nvSpPr>
          <p:cNvPr id="47108" name="Text Box 4">
            <a:extLst>
              <a:ext uri="{FF2B5EF4-FFF2-40B4-BE49-F238E27FC236}">
                <a16:creationId xmlns:a16="http://schemas.microsoft.com/office/drawing/2014/main" id="{9E49BAA4-D711-4D98-8EA3-B34D73D265F9}"/>
              </a:ext>
            </a:extLst>
          </p:cNvPr>
          <p:cNvSpPr txBox="1">
            <a:spLocks noChangeArrowheads="1"/>
          </p:cNvSpPr>
          <p:nvPr/>
        </p:nvSpPr>
        <p:spPr bwMode="auto">
          <a:xfrm>
            <a:off x="650875" y="1671638"/>
            <a:ext cx="7842250" cy="3662362"/>
          </a:xfrm>
          <a:prstGeom prst="rect">
            <a:avLst/>
          </a:prstGeom>
          <a:noFill/>
          <a:ln w="9525">
            <a:noFill/>
            <a:miter lim="800000"/>
            <a:headEnd/>
            <a:tailEnd/>
          </a:ln>
          <a:effectLst/>
        </p:spPr>
        <p:txBody>
          <a:bodyPr>
            <a:spAutoFit/>
          </a:bodyPr>
          <a:lstStyle/>
          <a:p>
            <a:pPr eaLnBrk="1" hangingPunct="1">
              <a:spcAft>
                <a:spcPts val="1200"/>
              </a:spcAft>
              <a:defRPr/>
            </a:pPr>
            <a:r>
              <a:rPr lang="en-US" b="1" u="sng" dirty="0"/>
              <a:t>Policies and Regulations</a:t>
            </a:r>
            <a:r>
              <a:rPr lang="en-US" b="1" dirty="0"/>
              <a:t>: </a:t>
            </a:r>
          </a:p>
          <a:p>
            <a:pPr marL="342900" indent="-228600" eaLnBrk="1" hangingPunct="1">
              <a:spcAft>
                <a:spcPts val="1200"/>
              </a:spcAft>
              <a:buFont typeface="Arial" panose="020B0604020202020204" pitchFamily="34" charset="0"/>
              <a:buChar char="•"/>
              <a:defRPr/>
            </a:pPr>
            <a:r>
              <a:rPr lang="en-US" dirty="0"/>
              <a:t>Policy for the management of mixed stock salmon fisheries, 5 AAC 39.220</a:t>
            </a:r>
          </a:p>
          <a:p>
            <a:pPr marL="342900" indent="-228600" eaLnBrk="1" hangingPunct="1">
              <a:spcAft>
                <a:spcPts val="1200"/>
              </a:spcAft>
              <a:buFont typeface="Arial" panose="020B0604020202020204" pitchFamily="34" charset="0"/>
              <a:buChar char="•"/>
              <a:defRPr/>
            </a:pPr>
            <a:r>
              <a:rPr lang="en-US" dirty="0"/>
              <a:t>Policy for the management of sustainable salmon fisheries, 5 AAC 39.222</a:t>
            </a:r>
          </a:p>
          <a:p>
            <a:pPr marL="342900" indent="-228600" eaLnBrk="1" hangingPunct="1">
              <a:spcAft>
                <a:spcPts val="0"/>
              </a:spcAft>
              <a:buFont typeface="Arial" panose="020B0604020202020204" pitchFamily="34" charset="0"/>
              <a:buChar char="•"/>
              <a:defRPr/>
            </a:pPr>
            <a:r>
              <a:rPr lang="en-US" dirty="0"/>
              <a:t>Policy for statewide salmon escapement goals, </a:t>
            </a:r>
          </a:p>
          <a:p>
            <a:pPr marL="339725" eaLnBrk="1" hangingPunct="1">
              <a:spcAft>
                <a:spcPts val="1200"/>
              </a:spcAft>
              <a:defRPr/>
            </a:pPr>
            <a:r>
              <a:rPr lang="en-US" dirty="0"/>
              <a:t>5 AAC 39.223</a:t>
            </a:r>
          </a:p>
          <a:p>
            <a:pPr marL="342900" indent="-228600" eaLnBrk="1" hangingPunct="1">
              <a:buFont typeface="Arial" panose="020B0604020202020204" pitchFamily="34" charset="0"/>
              <a:buChar char="•"/>
              <a:defRPr/>
            </a:pPr>
            <a:r>
              <a:rPr lang="en-US" dirty="0"/>
              <a:t>Management plans for salmon fisheries</a:t>
            </a:r>
          </a:p>
        </p:txBody>
      </p:sp>
      <p:sp>
        <p:nvSpPr>
          <p:cNvPr id="14341" name="Line 3">
            <a:extLst>
              <a:ext uri="{FF2B5EF4-FFF2-40B4-BE49-F238E27FC236}">
                <a16:creationId xmlns:a16="http://schemas.microsoft.com/office/drawing/2014/main" id="{44FCAA99-2974-400D-9B82-E9392D13951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D99F0030-1492-413F-8458-ABB32E47C84D}"/>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4E000A21-D7D6-49E6-A0A2-3BC96D5DC392}"/>
              </a:ext>
            </a:extLst>
          </p:cNvPr>
          <p:cNvSpPr txBox="1">
            <a:spLocks noGrp="1"/>
          </p:cNvSpPr>
          <p:nvPr/>
        </p:nvSpPr>
        <p:spPr bwMode="auto">
          <a:xfrm>
            <a:off x="3522663" y="6248400"/>
            <a:ext cx="209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 - Justification</a:t>
            </a:r>
          </a:p>
        </p:txBody>
      </p:sp>
      <p:sp>
        <p:nvSpPr>
          <p:cNvPr id="16387" name="Slide Number Placeholder 3">
            <a:extLst>
              <a:ext uri="{FF2B5EF4-FFF2-40B4-BE49-F238E27FC236}">
                <a16:creationId xmlns:a16="http://schemas.microsoft.com/office/drawing/2014/main" id="{E7F04121-C303-49A0-B44A-36FFCED9AFE9}"/>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A337932-D3CD-48AB-B44E-94EC1EA6590E}" type="slidenum">
              <a:rPr lang="en-US" altLang="en-US" sz="1400"/>
              <a:pPr algn="r" eaLnBrk="1" hangingPunct="1">
                <a:spcBef>
                  <a:spcPct val="0"/>
                </a:spcBef>
                <a:buFontTx/>
                <a:buNone/>
              </a:pPr>
              <a:t>8</a:t>
            </a:fld>
            <a:endParaRPr lang="en-US" altLang="en-US" sz="1400" dirty="0"/>
          </a:p>
        </p:txBody>
      </p:sp>
      <p:sp>
        <p:nvSpPr>
          <p:cNvPr id="80898" name="Text Box 1026">
            <a:extLst>
              <a:ext uri="{FF2B5EF4-FFF2-40B4-BE49-F238E27FC236}">
                <a16:creationId xmlns:a16="http://schemas.microsoft.com/office/drawing/2014/main" id="{22EAEF2B-2DBF-42BE-B5CD-25685175225E}"/>
              </a:ext>
            </a:extLst>
          </p:cNvPr>
          <p:cNvSpPr txBox="1">
            <a:spLocks noChangeArrowheads="1"/>
          </p:cNvSpPr>
          <p:nvPr/>
        </p:nvSpPr>
        <p:spPr bwMode="auto">
          <a:xfrm>
            <a:off x="457200" y="457200"/>
            <a:ext cx="6588125"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History of the Escapement Goal in Alaska</a:t>
            </a:r>
          </a:p>
        </p:txBody>
      </p:sp>
      <p:sp>
        <p:nvSpPr>
          <p:cNvPr id="80900" name="Rectangle 1028">
            <a:extLst>
              <a:ext uri="{FF2B5EF4-FFF2-40B4-BE49-F238E27FC236}">
                <a16:creationId xmlns:a16="http://schemas.microsoft.com/office/drawing/2014/main" id="{523C6410-1C3D-46B8-9E3B-5F149DE612DA}"/>
              </a:ext>
            </a:extLst>
          </p:cNvPr>
          <p:cNvSpPr>
            <a:spLocks noChangeArrowheads="1"/>
          </p:cNvSpPr>
          <p:nvPr/>
        </p:nvSpPr>
        <p:spPr bwMode="auto">
          <a:xfrm>
            <a:off x="457200" y="1525588"/>
            <a:ext cx="8229600" cy="4494212"/>
          </a:xfrm>
          <a:prstGeom prst="rect">
            <a:avLst/>
          </a:prstGeom>
          <a:noFill/>
          <a:ln w="9525">
            <a:noFill/>
            <a:miter lim="800000"/>
            <a:headEnd/>
            <a:tailEnd/>
          </a:ln>
          <a:effectLst/>
        </p:spPr>
        <p:txBody>
          <a:bodyPr anchor="ctr">
            <a:spAutoFit/>
          </a:bodyPr>
          <a:lstStyle/>
          <a:p>
            <a:pPr algn="just" eaLnBrk="1" hangingPunct="1">
              <a:spcBef>
                <a:spcPts val="0"/>
              </a:spcBef>
              <a:spcAft>
                <a:spcPts val="600"/>
              </a:spcAft>
              <a:defRPr/>
            </a:pPr>
            <a:r>
              <a:rPr lang="en-US" sz="1800" b="1" dirty="0">
                <a:cs typeface="Times New Roman" pitchFamily="18" charset="0"/>
              </a:rPr>
              <a:t>1880s:</a:t>
            </a:r>
            <a:r>
              <a:rPr lang="en-US" sz="1800" dirty="0">
                <a:cs typeface="Times New Roman" pitchFamily="18" charset="0"/>
              </a:rPr>
              <a:t> Commercial fishing of salmon begins under federal management</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common</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management is to catch earlier half of run (White Act, 1924)</a:t>
            </a:r>
          </a:p>
          <a:p>
            <a:pPr marL="574675" indent="-574675" algn="just" eaLnBrk="1" hangingPunct="1">
              <a:spcBef>
                <a:spcPts val="0"/>
              </a:spcBef>
              <a:spcAft>
                <a:spcPts val="600"/>
              </a:spcAft>
              <a:defRPr/>
            </a:pPr>
            <a:r>
              <a:rPr lang="en-US" sz="1800" b="1" dirty="0">
                <a:cs typeface="Times New Roman" pitchFamily="18" charset="0"/>
              </a:rPr>
              <a:t>1945:</a:t>
            </a:r>
            <a:r>
              <a:rPr lang="en-US" sz="1800" dirty="0">
                <a:cs typeface="Times New Roman" pitchFamily="18" charset="0"/>
              </a:rPr>
              <a:t> Industry funds W.F. Thompson (UW) to find out how to restore ‘depleted’ runs of sockeye salmon to Bristol Bay and elsewhere</a:t>
            </a:r>
          </a:p>
          <a:p>
            <a:pPr marL="1031875" indent="-287338"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escapement goals</a:t>
            </a:r>
          </a:p>
          <a:p>
            <a:pPr marL="1031875" indent="-287338"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systematically schedule fishing through the season</a:t>
            </a:r>
          </a:p>
          <a:p>
            <a:pPr algn="just" eaLnBrk="1" hangingPunct="1">
              <a:spcBef>
                <a:spcPts val="0"/>
              </a:spcBef>
              <a:spcAft>
                <a:spcPts val="600"/>
              </a:spcAft>
              <a:defRPr/>
            </a:pPr>
            <a:r>
              <a:rPr lang="en-US" sz="1800" b="1" dirty="0">
                <a:cs typeface="Times New Roman" pitchFamily="18" charset="0"/>
              </a:rPr>
              <a:t>1959:</a:t>
            </a:r>
            <a:r>
              <a:rPr lang="en-US" sz="1800" dirty="0">
                <a:cs typeface="Times New Roman" pitchFamily="18" charset="0"/>
              </a:rPr>
              <a:t> Alaska statehood</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outlawed</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escapement goal management (EGM) adopted</a:t>
            </a:r>
          </a:p>
          <a:p>
            <a:pPr algn="just" eaLnBrk="1" hangingPunct="1">
              <a:spcBef>
                <a:spcPts val="0"/>
              </a:spcBef>
              <a:spcAft>
                <a:spcPts val="1200"/>
              </a:spcAft>
              <a:defRPr/>
            </a:pPr>
            <a:r>
              <a:rPr lang="en-US" sz="1800" b="1" dirty="0">
                <a:cs typeface="Times New Roman" pitchFamily="18" charset="0"/>
              </a:rPr>
              <a:t>1992:</a:t>
            </a:r>
            <a:r>
              <a:rPr lang="en-US" sz="1800" dirty="0">
                <a:cs typeface="Times New Roman" pitchFamily="18" charset="0"/>
              </a:rPr>
              <a:t> EGM explicitly adopted as written policy</a:t>
            </a:r>
          </a:p>
          <a:p>
            <a:pPr algn="just" eaLnBrk="1" hangingPunct="1">
              <a:spcBef>
                <a:spcPts val="0"/>
              </a:spcBef>
              <a:spcAft>
                <a:spcPts val="600"/>
              </a:spcAft>
              <a:defRPr/>
            </a:pPr>
            <a:r>
              <a:rPr lang="en-US" sz="1800" b="1" dirty="0">
                <a:cs typeface="Times New Roman" pitchFamily="18" charset="0"/>
              </a:rPr>
              <a:t>2000:</a:t>
            </a:r>
            <a:r>
              <a:rPr lang="en-US" sz="1800" dirty="0">
                <a:cs typeface="Times New Roman" pitchFamily="18" charset="0"/>
              </a:rPr>
              <a:t> EGM codified into regulation as 5 AAC 39.222 and 5AAC 39.223</a:t>
            </a:r>
          </a:p>
        </p:txBody>
      </p:sp>
      <p:sp>
        <p:nvSpPr>
          <p:cNvPr id="16390" name="TextBox 8">
            <a:extLst>
              <a:ext uri="{FF2B5EF4-FFF2-40B4-BE49-F238E27FC236}">
                <a16:creationId xmlns:a16="http://schemas.microsoft.com/office/drawing/2014/main" id="{B743C94C-8D3D-4EB9-92D4-BC02BA1B7868}"/>
              </a:ext>
            </a:extLst>
          </p:cNvPr>
          <p:cNvSpPr txBox="1">
            <a:spLocks noChangeArrowheads="1"/>
          </p:cNvSpPr>
          <p:nvPr/>
        </p:nvSpPr>
        <p:spPr bwMode="auto">
          <a:xfrm>
            <a:off x="6049963" y="4191000"/>
            <a:ext cx="29686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dirty="0"/>
              <a:t>Woodby et al. 2005. ADF&amp;G Spec. Publ. 05-09.</a:t>
            </a:r>
          </a:p>
          <a:p>
            <a:pPr eaLnBrk="1" hangingPunct="1">
              <a:spcBef>
                <a:spcPct val="0"/>
              </a:spcBef>
              <a:buFontTx/>
              <a:buNone/>
            </a:pPr>
            <a:r>
              <a:rPr lang="en-US" altLang="en-US" sz="1100" dirty="0"/>
              <a:t>Krasnowski. 1998. Alaska’s salmon fisheries:</a:t>
            </a:r>
          </a:p>
          <a:p>
            <a:pPr eaLnBrk="1" hangingPunct="1">
              <a:spcBef>
                <a:spcPct val="0"/>
              </a:spcBef>
              <a:buFontTx/>
              <a:buNone/>
            </a:pPr>
            <a:r>
              <a:rPr lang="en-US" altLang="en-US" sz="1100" dirty="0"/>
              <a:t>     management and conservation. ADF&amp;G.</a:t>
            </a:r>
          </a:p>
          <a:p>
            <a:pPr eaLnBrk="1" hangingPunct="1">
              <a:spcBef>
                <a:spcPct val="0"/>
              </a:spcBef>
              <a:buFontTx/>
              <a:buNone/>
            </a:pPr>
            <a:r>
              <a:rPr lang="en-US" altLang="en-US" sz="1100" dirty="0"/>
              <a:t>Clark et al. 2006. AFRB 12(1):1-146.</a:t>
            </a:r>
          </a:p>
        </p:txBody>
      </p:sp>
      <p:sp>
        <p:nvSpPr>
          <p:cNvPr id="16391" name="Line 3">
            <a:extLst>
              <a:ext uri="{FF2B5EF4-FFF2-40B4-BE49-F238E27FC236}">
                <a16:creationId xmlns:a16="http://schemas.microsoft.com/office/drawing/2014/main" id="{9FC13448-0439-4977-9E95-C8A09F236194}"/>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EB0AD686-F20E-402D-8867-9FDE33CB5A03}"/>
              </a:ext>
            </a:extLst>
          </p:cNvPr>
          <p:cNvSpPr>
            <a:spLocks noGrp="1"/>
          </p:cNvSpPr>
          <p:nvPr>
            <p:ph type="ftr" sz="quarter" idx="11"/>
          </p:nvPr>
        </p:nvSpPr>
        <p:spPr>
          <a:xfrm>
            <a:off x="3382963" y="6248400"/>
            <a:ext cx="23780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Esc Goal Policy</a:t>
            </a:r>
          </a:p>
        </p:txBody>
      </p:sp>
      <p:sp>
        <p:nvSpPr>
          <p:cNvPr id="18435" name="Slide Number Placeholder 3">
            <a:extLst>
              <a:ext uri="{FF2B5EF4-FFF2-40B4-BE49-F238E27FC236}">
                <a16:creationId xmlns:a16="http://schemas.microsoft.com/office/drawing/2014/main" id="{058130B3-42D4-4915-B329-CA1068AD93E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7B33E9-7AE8-441D-9218-B61FFCAB8CC4}" type="slidenum">
              <a:rPr lang="en-US" altLang="en-US" sz="1400" smtClean="0"/>
              <a:pPr>
                <a:spcBef>
                  <a:spcPct val="0"/>
                </a:spcBef>
                <a:buFontTx/>
                <a:buNone/>
              </a:pPr>
              <a:t>9</a:t>
            </a:fld>
            <a:endParaRPr lang="en-US" altLang="en-US" sz="1400" dirty="0"/>
          </a:p>
        </p:txBody>
      </p:sp>
      <p:sp>
        <p:nvSpPr>
          <p:cNvPr id="48130" name="Text Box 2">
            <a:extLst>
              <a:ext uri="{FF2B5EF4-FFF2-40B4-BE49-F238E27FC236}">
                <a16:creationId xmlns:a16="http://schemas.microsoft.com/office/drawing/2014/main" id="{0E956985-03DB-42B9-A3F8-B2BB6AC3FA8B}"/>
              </a:ext>
            </a:extLst>
          </p:cNvPr>
          <p:cNvSpPr txBox="1">
            <a:spLocks noChangeArrowheads="1"/>
          </p:cNvSpPr>
          <p:nvPr/>
        </p:nvSpPr>
        <p:spPr bwMode="auto">
          <a:xfrm>
            <a:off x="457200" y="822325"/>
            <a:ext cx="8229600" cy="5064125"/>
          </a:xfrm>
          <a:prstGeom prst="rect">
            <a:avLst/>
          </a:prstGeom>
          <a:noFill/>
          <a:ln w="9525">
            <a:noFill/>
            <a:miter lim="800000"/>
            <a:headEnd/>
            <a:tailEnd/>
          </a:ln>
          <a:effectLst/>
        </p:spPr>
        <p:txBody>
          <a:bodyPr>
            <a:spAutoFit/>
          </a:bodyPr>
          <a:lstStyle/>
          <a:p>
            <a:pPr algn="ctr" eaLnBrk="1" hangingPunct="1">
              <a:spcAft>
                <a:spcPts val="1800"/>
              </a:spcAft>
              <a:defRPr/>
            </a:pPr>
            <a:r>
              <a:rPr lang="en-US" sz="2800" b="1" dirty="0">
                <a:effectLst>
                  <a:outerShdw blurRad="38100" dist="38100" dir="2700000" algn="tl">
                    <a:srgbClr val="C0C0C0"/>
                  </a:outerShdw>
                </a:effectLst>
                <a:cs typeface="Times New Roman" pitchFamily="18" charset="0"/>
              </a:rPr>
              <a:t>Escapement Goal Policy (5 AAC 39.223)</a:t>
            </a:r>
          </a:p>
          <a:p>
            <a:pPr eaLnBrk="1" hangingPunct="1">
              <a:spcAft>
                <a:spcPts val="1200"/>
              </a:spcAft>
              <a:defRPr/>
            </a:pPr>
            <a:r>
              <a:rPr lang="en-US" sz="2800" b="1" dirty="0">
                <a:effectLst>
                  <a:outerShdw blurRad="38100" dist="38100" dir="2700000" algn="tl">
                    <a:srgbClr val="C0C0C0"/>
                  </a:outerShdw>
                </a:effectLst>
                <a:cs typeface="Times New Roman" pitchFamily="18" charset="0"/>
              </a:rPr>
              <a:t>(b) Department responsibilities:</a:t>
            </a:r>
            <a:r>
              <a:rPr lang="en-US" sz="2800" dirty="0">
                <a:cs typeface="Times New Roman" pitchFamily="18" charset="0"/>
              </a:rPr>
              <a:t> </a:t>
            </a:r>
            <a:endParaRPr lang="en-US" dirty="0">
              <a:cs typeface="Times New Roman" panose="02020603050405020304" pitchFamily="18" charset="0"/>
            </a:endParaRPr>
          </a:p>
          <a:p>
            <a:pPr marL="1084263" indent="-1084263">
              <a:spcAft>
                <a:spcPts val="1200"/>
              </a:spcAft>
              <a:tabLst>
                <a:tab pos="914400" algn="r"/>
              </a:tabLst>
              <a:defRPr/>
            </a:pPr>
            <a:r>
              <a:rPr lang="en-US" altLang="en-US" dirty="0">
                <a:solidFill>
                  <a:schemeClr val="tx2"/>
                </a:solidFill>
              </a:rPr>
              <a:t>	(1)	Document salmon escapement goals</a:t>
            </a:r>
          </a:p>
          <a:p>
            <a:pPr marL="1084263" indent="-796925">
              <a:spcAft>
                <a:spcPts val="1200"/>
              </a:spcAft>
              <a:tabLst>
                <a:tab pos="574675" algn="r"/>
              </a:tabLst>
              <a:defRPr/>
            </a:pPr>
            <a:r>
              <a:rPr lang="en-US" altLang="en-US" dirty="0">
                <a:solidFill>
                  <a:schemeClr val="tx2"/>
                </a:solidFill>
              </a:rPr>
              <a:t>(2-5)	Establish BEG’s, SEG’s and SET’s for salmon stocks or population aggregates</a:t>
            </a:r>
          </a:p>
          <a:p>
            <a:pPr marL="1084263" indent="-1084263">
              <a:spcAft>
                <a:spcPts val="1200"/>
              </a:spcAft>
              <a:tabLst>
                <a:tab pos="914400" algn="r"/>
              </a:tabLst>
              <a:defRPr/>
            </a:pPr>
            <a:r>
              <a:rPr lang="en-US" altLang="en-US" dirty="0">
                <a:solidFill>
                  <a:schemeClr val="tx2"/>
                </a:solidFill>
              </a:rPr>
              <a:t>	(6)	Review goals on the Board of Fisheries cycle</a:t>
            </a:r>
          </a:p>
          <a:p>
            <a:pPr marL="1084263" indent="-1084263">
              <a:spcAft>
                <a:spcPts val="1200"/>
              </a:spcAft>
              <a:tabLst>
                <a:tab pos="914400" algn="r"/>
              </a:tabLst>
              <a:defRPr/>
            </a:pPr>
            <a:r>
              <a:rPr lang="en-US" altLang="en-US" dirty="0">
                <a:solidFill>
                  <a:schemeClr val="tx2"/>
                </a:solidFill>
              </a:rPr>
              <a:t>	(7)	Prepare scientific analyses for goals</a:t>
            </a:r>
          </a:p>
          <a:p>
            <a:pPr marL="1084263" indent="-1084263">
              <a:spcAft>
                <a:spcPts val="1200"/>
              </a:spcAft>
              <a:tabLst>
                <a:tab pos="914400" algn="r"/>
              </a:tabLst>
              <a:defRPr/>
            </a:pPr>
            <a:r>
              <a:rPr lang="en-US" altLang="en-US" dirty="0">
                <a:solidFill>
                  <a:schemeClr val="tx2"/>
                </a:solidFill>
              </a:rPr>
              <a:t>	(8)	Notify public when goals are established or modified</a:t>
            </a:r>
          </a:p>
          <a:p>
            <a:pPr marL="1084263" indent="-1084263">
              <a:spcAft>
                <a:spcPts val="1200"/>
              </a:spcAft>
              <a:tabLst>
                <a:tab pos="914400" algn="r"/>
              </a:tabLst>
              <a:defRPr/>
            </a:pPr>
            <a:r>
              <a:rPr lang="en-US" altLang="en-US" dirty="0">
                <a:solidFill>
                  <a:schemeClr val="tx2"/>
                </a:solidFill>
              </a:rPr>
              <a:t>	(9)	Report allocative impacts of goals to the Board of Fisheries</a:t>
            </a:r>
            <a:endParaRPr lang="en-US" sz="1800" b="1" dirty="0">
              <a:solidFill>
                <a:schemeClr val="accent2"/>
              </a:solidFill>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21143</TotalTime>
  <Words>2015</Words>
  <Application>Microsoft Office PowerPoint</Application>
  <PresentationFormat>On-screen Show (4:3)</PresentationFormat>
  <Paragraphs>217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Munro, Andrew R (DFG)</cp:lastModifiedBy>
  <cp:revision>462</cp:revision>
  <cp:lastPrinted>2019-09-23T21:40:54Z</cp:lastPrinted>
  <dcterms:created xsi:type="dcterms:W3CDTF">2005-12-28T18:56:42Z</dcterms:created>
  <dcterms:modified xsi:type="dcterms:W3CDTF">2019-11-01T16:43:54Z</dcterms:modified>
</cp:coreProperties>
</file>