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1" r:id="rId2"/>
    <p:sldId id="352" r:id="rId3"/>
    <p:sldId id="353" r:id="rId4"/>
    <p:sldId id="3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CAAB-CF90-4FD0-A236-B9E10D66535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5634-651F-41AB-A25D-06E9E41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7B34-9716-91A0-CE04-768329E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1494B-45EB-9CAE-6DF1-59D457B1C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17E3B-71E2-FDE2-7AEF-D0F200FB0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BF4-71F0-59CC-5256-009724746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533B-5F9C-C06C-B4D4-696F9456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53009-7B28-91EC-66C6-43AD0E5B0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3E696-8E70-3E7C-06EB-15071174B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BF52D-1AF5-1F39-2AF1-4A575D334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9FA1D-086F-C2FD-0FE1-8818FF6E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8AF35-FB0D-3FC6-F178-86FCFCA54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59A24-6B00-7209-ACEF-EE78D08AD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9A35-71D1-84E3-FC6E-1E6B9E02A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C9549-2D73-A5FA-3673-CD1DEAFF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C55AA-2E45-0CF2-6A12-6FE9E5F3C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327FC-601A-9C96-736C-A425E2319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6B57-1994-BACA-BFDD-DBC86BF59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70D-D29C-548D-D150-A5F8E632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86D4-F0FF-A558-FB63-13EE89DA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B117-9DB0-46B3-1AA3-7E440014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9F45-9AD6-06C0-68B9-A225A53C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AB03-E8C9-9433-874A-2BB7524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560-242E-C2AD-6CD9-FE92A470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3B50E-80FA-3223-4957-9293F28A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F031-2B4F-1861-8E7C-178943D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B7EB-FBA1-0A98-0BFD-8FAD1F3C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E298-8545-2495-4ADC-04F90C9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707B9-D45D-146A-32B6-A30EA8E0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4EF14-3B36-181D-F38C-E4951F3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8DA3-CE32-217D-B1A7-EF2F00C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7D4E-AB30-EEEA-C112-E3F23EC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CFE3-3D57-EF46-0BD5-8738C9D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FD6-BFC1-E90E-CC54-A55CFCCD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A316-CB4F-1273-F734-171D78E8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6D02-EBE5-FA81-AFF1-0629CEEF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2197-FD90-4BA3-BD5A-59A9C095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14B8-25A3-0C74-08E4-3F508489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10F-AB96-59B9-8DFF-8E52DE3D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FFC8-358E-14A8-01BD-77AE9BD2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0B13-A5D6-436D-4C1D-5DD956E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8C84-37EE-B9D3-65E9-D891AD4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E1D7-EE50-4900-1CE0-34DB97D6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D626-42E5-F1C8-1754-AFEFAAD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08A9-1429-9044-92D4-8CF67300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CEF8-ACC0-361C-F4B9-6F250394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1437-1616-6A96-E01A-A2AA456C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4AE8-C1D4-02A2-CE7D-14287B28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7538-5A27-5667-858F-CF187A26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6B8-0A69-1BBE-85AB-F4652C3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36C0-EED7-3437-74B9-CD46F4BE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B46F8-00B7-99F0-FD7A-6B73933D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2E1F-0FC1-4B72-506A-3D0F915D1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657F-F769-B4CE-2955-F48BD75D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AD58C-366A-E02C-DCCF-546EB74A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65D99-5741-D466-77AE-5416DAD5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9BCBD-6326-CBCC-7585-F148E4BD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129-29BD-A8A5-563E-8EF3A5F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FDE3B-E3FC-FE18-3AE0-56AC5A5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A80F-F9F9-35B4-0384-1044789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772E-5994-8A71-AA25-C65A0DD3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37007-A0E4-8281-418A-2A7C00A8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B941-62B8-A19C-25EB-E750563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0E3BE-5527-EBAC-939C-4ECBCEF9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710-FCC2-61F4-286C-827EDE16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33EF-56DC-AF26-32B0-FEA94A2F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5E3B-EDF2-D359-2438-8CABC4D1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5FD9-2734-0CD2-C522-1048B2E7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B6140-05BD-E4CA-3E99-6D41A0F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BE46-3EFB-579C-E52E-AEB03C96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3925-00F8-9507-2CEE-84D33B5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E50-4FF8-8EDC-BF4C-84D772EA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21AE-5603-333E-2A40-2AB18DBB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613A4-091C-BC8C-DBDE-098250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D9C3-1F26-C6F9-052E-0CBE56FD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3414-8A9C-1BA1-8C26-87364B5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462EB-E6FB-7DC5-18CE-50C06CC0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1CD6-0C56-FCA0-B646-4FE61894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D9A2-706C-B5C8-186D-C3D62FA4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0631-FCD7-49E8-918F-66F6C8B5049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F6CE-0EF0-0324-50C0-7B934E3A5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9967-CAC0-9477-99AE-C3202B3D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A0B1D-6081-42F2-C78A-0F7BE441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1E58B-9790-C757-579A-708D570DDEC9}"/>
              </a:ext>
            </a:extLst>
          </p:cNvPr>
          <p:cNvCxnSpPr>
            <a:cxnSpLocks/>
          </p:cNvCxnSpPr>
          <p:nvPr/>
        </p:nvCxnSpPr>
        <p:spPr>
          <a:xfrm rot="10800000">
            <a:off x="9985454" y="2375974"/>
            <a:ext cx="810803" cy="59756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59C7-377E-096B-D025-3071B305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5" y="1380197"/>
            <a:ext cx="10858709" cy="23974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Releases by species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Howard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764E2-CFBD-8466-FE29-32F364423771}"/>
              </a:ext>
            </a:extLst>
          </p:cNvPr>
          <p:cNvSpPr/>
          <p:nvPr/>
        </p:nvSpPr>
        <p:spPr>
          <a:xfrm>
            <a:off x="3209925" y="2221393"/>
            <a:ext cx="1371600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Logbook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Guided Releases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CF432A-0606-18F6-6C4A-43F4003B3012}"/>
              </a:ext>
            </a:extLst>
          </p:cNvPr>
          <p:cNvSpPr/>
          <p:nvPr/>
        </p:nvSpPr>
        <p:spPr>
          <a:xfrm>
            <a:off x="5057774" y="210709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3620788-B9E0-9230-DF05-8B4ABDDC9B85}"/>
              </a:ext>
            </a:extLst>
          </p:cNvPr>
          <p:cNvSpPr/>
          <p:nvPr/>
        </p:nvSpPr>
        <p:spPr>
          <a:xfrm>
            <a:off x="4662418" y="222842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5EA65-6FB6-44C1-1695-231AB97287D5}"/>
              </a:ext>
            </a:extLst>
          </p:cNvPr>
          <p:cNvSpPr txBox="1"/>
          <p:nvPr/>
        </p:nvSpPr>
        <p:spPr>
          <a:xfrm>
            <a:off x="7329108" y="2100578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DE845C0-C94E-FDF3-A512-93BFF19D3B40}"/>
              </a:ext>
            </a:extLst>
          </p:cNvPr>
          <p:cNvSpPr/>
          <p:nvPr/>
        </p:nvSpPr>
        <p:spPr>
          <a:xfrm>
            <a:off x="4653787" y="292459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F93F9-F462-8418-1744-D1B1F513E9CF}"/>
              </a:ext>
            </a:extLst>
          </p:cNvPr>
          <p:cNvGrpSpPr/>
          <p:nvPr/>
        </p:nvGrpSpPr>
        <p:grpSpPr>
          <a:xfrm>
            <a:off x="5057774" y="2787096"/>
            <a:ext cx="3216104" cy="619125"/>
            <a:chOff x="5057774" y="2787096"/>
            <a:chExt cx="3216104" cy="619125"/>
          </a:xfrm>
          <a:solidFill>
            <a:schemeClr val="bg2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A3FDAC-4C59-AC61-430E-8E0D577093DB}"/>
                </a:ext>
              </a:extLst>
            </p:cNvPr>
            <p:cNvSpPr/>
            <p:nvPr/>
          </p:nvSpPr>
          <p:spPr>
            <a:xfrm>
              <a:off x="5057774" y="2787096"/>
              <a:ext cx="3216104" cy="61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Unguided Releases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Guided Releases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7572F7-25EB-2A3D-E32F-EC224088647E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5194061" y="3086934"/>
              <a:ext cx="293694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3C60D6-428C-0717-292C-723C313315E7}"/>
              </a:ext>
            </a:extLst>
          </p:cNvPr>
          <p:cNvSpPr/>
          <p:nvPr/>
        </p:nvSpPr>
        <p:spPr>
          <a:xfrm>
            <a:off x="8733562" y="282524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094EFF-5A66-E443-E8A6-79511B45FCD8}"/>
              </a:ext>
            </a:extLst>
          </p:cNvPr>
          <p:cNvSpPr/>
          <p:nvPr/>
        </p:nvSpPr>
        <p:spPr>
          <a:xfrm>
            <a:off x="8338206" y="2946580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C9B50-317F-9758-3836-CF88CD2373A9}"/>
              </a:ext>
            </a:extLst>
          </p:cNvPr>
          <p:cNvSpPr txBox="1"/>
          <p:nvPr/>
        </p:nvSpPr>
        <p:spPr>
          <a:xfrm>
            <a:off x="5111577" y="3406569"/>
            <a:ext cx="2791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Ignores different biases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76C677-B071-3A58-EE32-D721A834BE76}"/>
              </a:ext>
            </a:extLst>
          </p:cNvPr>
          <p:cNvSpPr txBox="1">
            <a:spLocks/>
          </p:cNvSpPr>
          <p:nvPr/>
        </p:nvSpPr>
        <p:spPr>
          <a:xfrm>
            <a:off x="-467854" y="3173209"/>
            <a:ext cx="10858709" cy="2397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Bayes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96D89C-D5E6-9A4C-6EDA-D7EDB08CBF4B}"/>
              </a:ext>
            </a:extLst>
          </p:cNvPr>
          <p:cNvSpPr/>
          <p:nvPr/>
        </p:nvSpPr>
        <p:spPr>
          <a:xfrm>
            <a:off x="3105149" y="3972813"/>
            <a:ext cx="245745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</a:rPr>
              <a:t>Harvest </a:t>
            </a:r>
            <a:r>
              <a:rPr lang="en-US" u="sng" dirty="0" err="1">
                <a:solidFill>
                  <a:schemeClr val="tx1"/>
                </a:solidFill>
              </a:rPr>
              <a:t>Ests</a:t>
            </a:r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Pelagics</a:t>
            </a:r>
            <a:r>
              <a:rPr lang="en-US" dirty="0">
                <a:solidFill>
                  <a:schemeClr val="tx1"/>
                </a:solidFill>
              </a:rPr>
              <a:t> /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Yelloweye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649633F-4017-4C0B-C668-78F6C97FD3AD}"/>
              </a:ext>
            </a:extLst>
          </p:cNvPr>
          <p:cNvSpPr/>
          <p:nvPr/>
        </p:nvSpPr>
        <p:spPr>
          <a:xfrm>
            <a:off x="5644077" y="4328819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74A3A3-1998-FF6D-F7B4-9305DE455B90}"/>
              </a:ext>
            </a:extLst>
          </p:cNvPr>
          <p:cNvSpPr/>
          <p:nvPr/>
        </p:nvSpPr>
        <p:spPr>
          <a:xfrm>
            <a:off x="6026038" y="3963814"/>
            <a:ext cx="163206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Proportion Harvested by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59D8A-C52F-1F10-8141-53812DA9D1FB}"/>
              </a:ext>
            </a:extLst>
          </p:cNvPr>
          <p:cNvSpPr txBox="1"/>
          <p:nvPr/>
        </p:nvSpPr>
        <p:spPr>
          <a:xfrm>
            <a:off x="5941821" y="5095221"/>
            <a:ext cx="548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Logbook Release Data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Bias corrected unguided SWHS for all rockfish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Species sum to SWHS est.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597E969-57F7-B063-3EEB-17754F9EAD39}"/>
              </a:ext>
            </a:extLst>
          </p:cNvPr>
          <p:cNvSpPr/>
          <p:nvPr/>
        </p:nvSpPr>
        <p:spPr>
          <a:xfrm>
            <a:off x="7709438" y="4672941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44DB33-4050-644B-211B-B3EF676318C7}"/>
              </a:ext>
            </a:extLst>
          </p:cNvPr>
          <p:cNvSpPr/>
          <p:nvPr/>
        </p:nvSpPr>
        <p:spPr>
          <a:xfrm>
            <a:off x="8121537" y="4484394"/>
            <a:ext cx="2736100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to est. private relative to guided</a:t>
            </a:r>
          </a:p>
        </p:txBody>
      </p:sp>
    </p:spTree>
    <p:extLst>
      <p:ext uri="{BB962C8B-B14F-4D97-AF65-F5344CB8AC3E}">
        <p14:creationId xmlns:p14="http://schemas.microsoft.com/office/powerpoint/2010/main" val="30006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CBEA-AC9D-D61C-6FA0-FE51EF6D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E7FFD7-4042-E934-3642-499D2B18779C}"/>
              </a:ext>
            </a:extLst>
          </p:cNvPr>
          <p:cNvSpPr/>
          <p:nvPr/>
        </p:nvSpPr>
        <p:spPr>
          <a:xfrm>
            <a:off x="856778" y="3408199"/>
            <a:ext cx="11335222" cy="33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F9FED092-EF8F-9041-2957-70BEA70CAA3D}"/>
              </a:ext>
            </a:extLst>
          </p:cNvPr>
          <p:cNvSpPr/>
          <p:nvPr/>
        </p:nvSpPr>
        <p:spPr>
          <a:xfrm rot="10800000" flipH="1">
            <a:off x="340128" y="3168420"/>
            <a:ext cx="831157" cy="1857440"/>
          </a:xfrm>
          <a:prstGeom prst="bentArrow">
            <a:avLst>
              <a:gd name="adj1" fmla="val 3359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EA944F4-C9D5-AE47-A91B-18B2A286912E}"/>
              </a:ext>
            </a:extLst>
          </p:cNvPr>
          <p:cNvSpPr/>
          <p:nvPr/>
        </p:nvSpPr>
        <p:spPr>
          <a:xfrm>
            <a:off x="2982648" y="51605"/>
            <a:ext cx="8948306" cy="2412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471A6E-226F-81C5-02A7-CC82A87D66C9}"/>
              </a:ext>
            </a:extLst>
          </p:cNvPr>
          <p:cNvSpPr/>
          <p:nvPr/>
        </p:nvSpPr>
        <p:spPr>
          <a:xfrm>
            <a:off x="89940" y="104930"/>
            <a:ext cx="2610192" cy="32078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E993-7C31-BC72-3F69-A96678B461BF}"/>
              </a:ext>
            </a:extLst>
          </p:cNvPr>
          <p:cNvSpPr txBox="1"/>
          <p:nvPr/>
        </p:nvSpPr>
        <p:spPr>
          <a:xfrm>
            <a:off x="8239464" y="2451723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57FBE33-7797-2F52-BC29-6F0C997C299D}"/>
              </a:ext>
            </a:extLst>
          </p:cNvPr>
          <p:cNvSpPr/>
          <p:nvPr/>
        </p:nvSpPr>
        <p:spPr>
          <a:xfrm>
            <a:off x="7419730" y="454402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3F6C1-CF03-C9ED-580D-DC0BA750076E}"/>
              </a:ext>
            </a:extLst>
          </p:cNvPr>
          <p:cNvSpPr/>
          <p:nvPr/>
        </p:nvSpPr>
        <p:spPr>
          <a:xfrm>
            <a:off x="3086229" y="262275"/>
            <a:ext cx="2240660" cy="19948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Rockfish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SWHS Ratio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Unguided : Guided Releases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75917-4681-8B6A-0213-A836537BD930}"/>
              </a:ext>
            </a:extLst>
          </p:cNvPr>
          <p:cNvSpPr txBox="1"/>
          <p:nvPr/>
        </p:nvSpPr>
        <p:spPr>
          <a:xfrm>
            <a:off x="3516436" y="2461639"/>
            <a:ext cx="3404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same ratio for all RF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B572FE-81B5-B86D-1075-595B38CF2A5F}"/>
              </a:ext>
            </a:extLst>
          </p:cNvPr>
          <p:cNvSpPr/>
          <p:nvPr/>
        </p:nvSpPr>
        <p:spPr>
          <a:xfrm>
            <a:off x="3593874" y="4496260"/>
            <a:ext cx="1488205" cy="134640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offset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(estimated in model)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07115-05F5-EC79-AD2F-3326370C33CC}"/>
              </a:ext>
            </a:extLst>
          </p:cNvPr>
          <p:cNvSpPr/>
          <p:nvPr/>
        </p:nvSpPr>
        <p:spPr>
          <a:xfrm>
            <a:off x="227774" y="98180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AAFDF1-3DEF-C3CF-7877-FEB4CB9C69DF}"/>
              </a:ext>
            </a:extLst>
          </p:cNvPr>
          <p:cNvSpPr/>
          <p:nvPr/>
        </p:nvSpPr>
        <p:spPr>
          <a:xfrm>
            <a:off x="5835608" y="316901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Pelagic</a:t>
            </a: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46ECF798-6809-6ED2-F80C-41A17668A0F9}"/>
              </a:ext>
            </a:extLst>
          </p:cNvPr>
          <p:cNvSpPr/>
          <p:nvPr/>
        </p:nvSpPr>
        <p:spPr>
          <a:xfrm>
            <a:off x="5411827" y="47751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559085-1040-1A5B-11EA-F85E03CF65FD}"/>
              </a:ext>
            </a:extLst>
          </p:cNvPr>
          <p:cNvSpPr/>
          <p:nvPr/>
        </p:nvSpPr>
        <p:spPr>
          <a:xfrm>
            <a:off x="227774" y="1655553"/>
            <a:ext cx="2338839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Non-pelagic (&lt; 2006)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DDF762-F74A-E141-C6FC-FAF8E8E07ACB}"/>
              </a:ext>
            </a:extLst>
          </p:cNvPr>
          <p:cNvSpPr/>
          <p:nvPr/>
        </p:nvSpPr>
        <p:spPr>
          <a:xfrm>
            <a:off x="5835608" y="101265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Non-pelagic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06C1031E-38D2-4961-3D09-E34A53A9A9BA}"/>
              </a:ext>
            </a:extLst>
          </p:cNvPr>
          <p:cNvSpPr/>
          <p:nvPr/>
        </p:nvSpPr>
        <p:spPr>
          <a:xfrm>
            <a:off x="5430432" y="107245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DA8F9B-8E2F-5423-5310-0DC12F8DD617}"/>
              </a:ext>
            </a:extLst>
          </p:cNvPr>
          <p:cNvSpPr/>
          <p:nvPr/>
        </p:nvSpPr>
        <p:spPr>
          <a:xfrm>
            <a:off x="227773" y="235748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(&gt;= 2006)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3FD01B-A785-FB1D-8A90-C8D2D4B75FD9}"/>
              </a:ext>
            </a:extLst>
          </p:cNvPr>
          <p:cNvSpPr/>
          <p:nvPr/>
        </p:nvSpPr>
        <p:spPr>
          <a:xfrm>
            <a:off x="5845244" y="1707477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3A52EBE1-80AF-5605-1D13-6E710E9741F8}"/>
              </a:ext>
            </a:extLst>
          </p:cNvPr>
          <p:cNvSpPr/>
          <p:nvPr/>
        </p:nvSpPr>
        <p:spPr>
          <a:xfrm>
            <a:off x="5440068" y="1767280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AC84436-A165-2325-7F94-A16359F56A15}"/>
              </a:ext>
            </a:extLst>
          </p:cNvPr>
          <p:cNvSpPr/>
          <p:nvPr/>
        </p:nvSpPr>
        <p:spPr>
          <a:xfrm>
            <a:off x="326220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B4EDAB-184C-C96D-2577-BE93B1DFB9D0}"/>
              </a:ext>
            </a:extLst>
          </p:cNvPr>
          <p:cNvSpPr/>
          <p:nvPr/>
        </p:nvSpPr>
        <p:spPr>
          <a:xfrm>
            <a:off x="7423140" y="1098187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275CEF-039A-EC26-34BE-82E0DEDADB5F}"/>
              </a:ext>
            </a:extLst>
          </p:cNvPr>
          <p:cNvSpPr/>
          <p:nvPr/>
        </p:nvSpPr>
        <p:spPr>
          <a:xfrm>
            <a:off x="7788941" y="662178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Comp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C022C4-8148-9987-406F-08421C1ED81B}"/>
              </a:ext>
            </a:extLst>
          </p:cNvPr>
          <p:cNvSpPr/>
          <p:nvPr/>
        </p:nvSpPr>
        <p:spPr>
          <a:xfrm>
            <a:off x="9847516" y="32108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</a:t>
            </a:r>
          </a:p>
        </p:txBody>
      </p:sp>
      <p:sp>
        <p:nvSpPr>
          <p:cNvPr id="43" name="Equals 42">
            <a:extLst>
              <a:ext uri="{FF2B5EF4-FFF2-40B4-BE49-F238E27FC236}">
                <a16:creationId xmlns:a16="http://schemas.microsoft.com/office/drawing/2014/main" id="{BDD36337-5662-F547-2132-13A2CB22636B}"/>
              </a:ext>
            </a:extLst>
          </p:cNvPr>
          <p:cNvSpPr/>
          <p:nvPr/>
        </p:nvSpPr>
        <p:spPr>
          <a:xfrm>
            <a:off x="9889965" y="464507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AE8B86-2B6E-D15A-427F-3DE21F6F4F42}"/>
              </a:ext>
            </a:extLst>
          </p:cNvPr>
          <p:cNvSpPr/>
          <p:nvPr/>
        </p:nvSpPr>
        <p:spPr>
          <a:xfrm>
            <a:off x="9847516" y="1016833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A29BF783-BC0B-DBFB-CA8B-01ACB17BB366}"/>
              </a:ext>
            </a:extLst>
          </p:cNvPr>
          <p:cNvSpPr/>
          <p:nvPr/>
        </p:nvSpPr>
        <p:spPr>
          <a:xfrm>
            <a:off x="9908570" y="524001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46A1FB-9E48-43DB-2F41-AD150C0AA255}"/>
              </a:ext>
            </a:extLst>
          </p:cNvPr>
          <p:cNvSpPr/>
          <p:nvPr/>
        </p:nvSpPr>
        <p:spPr>
          <a:xfrm>
            <a:off x="227773" y="378665"/>
            <a:ext cx="2124075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Logbook Guided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Releases: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123D0C-B327-18CD-2A97-ECC7C5C4528F}"/>
              </a:ext>
            </a:extLst>
          </p:cNvPr>
          <p:cNvSpPr/>
          <p:nvPr/>
        </p:nvSpPr>
        <p:spPr>
          <a:xfrm>
            <a:off x="8744263" y="1805942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Howard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266389-45B4-5FBB-9BF7-B8ECB81801A4}"/>
              </a:ext>
            </a:extLst>
          </p:cNvPr>
          <p:cNvSpPr/>
          <p:nvPr/>
        </p:nvSpPr>
        <p:spPr>
          <a:xfrm>
            <a:off x="1056854" y="3626587"/>
            <a:ext cx="2208406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CBE0191-B335-7FDB-B1DF-B1396F04FACE}"/>
              </a:ext>
            </a:extLst>
          </p:cNvPr>
          <p:cNvSpPr/>
          <p:nvPr/>
        </p:nvSpPr>
        <p:spPr>
          <a:xfrm>
            <a:off x="1010817" y="3722765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(Logbook pH)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7D963E-7496-1DDD-9524-A8CFBEC58B8B}"/>
              </a:ext>
            </a:extLst>
          </p:cNvPr>
          <p:cNvSpPr/>
          <p:nvPr/>
        </p:nvSpPr>
        <p:spPr>
          <a:xfrm>
            <a:off x="1212541" y="4354693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pelagic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A32CEE-19DF-4D3A-2C46-EAC7CB8A6270}"/>
              </a:ext>
            </a:extLst>
          </p:cNvPr>
          <p:cNvSpPr/>
          <p:nvPr/>
        </p:nvSpPr>
        <p:spPr>
          <a:xfrm>
            <a:off x="1204312" y="5044793"/>
            <a:ext cx="1897982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yelloweye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930067B-AE9D-D20D-5AB8-9D4B5CBCF5F2}"/>
              </a:ext>
            </a:extLst>
          </p:cNvPr>
          <p:cNvSpPr/>
          <p:nvPr/>
        </p:nvSpPr>
        <p:spPr>
          <a:xfrm>
            <a:off x="1218664" y="5746837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00024-B53D-249B-A60D-C23530C31FDC}"/>
              </a:ext>
            </a:extLst>
          </p:cNvPr>
          <p:cNvGrpSpPr/>
          <p:nvPr/>
        </p:nvGrpSpPr>
        <p:grpSpPr>
          <a:xfrm>
            <a:off x="5429093" y="3626587"/>
            <a:ext cx="2284971" cy="3076093"/>
            <a:chOff x="5518306" y="3626587"/>
            <a:chExt cx="2284971" cy="30760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127DE9E-7764-D8C1-E475-A71C870FE9E0}"/>
                </a:ext>
              </a:extLst>
            </p:cNvPr>
            <p:cNvSpPr/>
            <p:nvPr/>
          </p:nvSpPr>
          <p:spPr>
            <a:xfrm>
              <a:off x="5611789" y="3626587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9564050-8F4F-3786-2175-E6A1DC2C7BE6}"/>
                </a:ext>
              </a:extLst>
            </p:cNvPr>
            <p:cNvSpPr/>
            <p:nvPr/>
          </p:nvSpPr>
          <p:spPr>
            <a:xfrm>
              <a:off x="5518306" y="3735568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Private pH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2275C4B-0316-35A1-7A50-9A8B601EFFC8}"/>
                </a:ext>
              </a:extLst>
            </p:cNvPr>
            <p:cNvSpPr/>
            <p:nvPr/>
          </p:nvSpPr>
          <p:spPr>
            <a:xfrm>
              <a:off x="5767476" y="4354693"/>
              <a:ext cx="1865207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pelagic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6AF7704-3D0C-6CD7-39F0-D4E3B577453D}"/>
                </a:ext>
              </a:extLst>
            </p:cNvPr>
            <p:cNvSpPr/>
            <p:nvPr/>
          </p:nvSpPr>
          <p:spPr>
            <a:xfrm>
              <a:off x="5759247" y="5044793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yelloweye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CC58383-6780-B781-62C6-A970AD5B3FBF}"/>
                </a:ext>
              </a:extLst>
            </p:cNvPr>
            <p:cNvSpPr/>
            <p:nvPr/>
          </p:nvSpPr>
          <p:spPr>
            <a:xfrm>
              <a:off x="5773600" y="5746837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non-pelagic, non-yelloweye</a:t>
              </a:r>
            </a:p>
          </p:txBody>
        </p:sp>
      </p:grpSp>
      <p:sp>
        <p:nvSpPr>
          <p:cNvPr id="66" name="Equals 65">
            <a:extLst>
              <a:ext uri="{FF2B5EF4-FFF2-40B4-BE49-F238E27FC236}">
                <a16:creationId xmlns:a16="http://schemas.microsoft.com/office/drawing/2014/main" id="{348E3473-D96C-42E1-3D25-95B3ED309FA6}"/>
              </a:ext>
            </a:extLst>
          </p:cNvPr>
          <p:cNvSpPr/>
          <p:nvPr/>
        </p:nvSpPr>
        <p:spPr>
          <a:xfrm>
            <a:off x="5134096" y="499740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1533AC-6F61-71F8-9377-8C54E9BAF534}"/>
              </a:ext>
            </a:extLst>
          </p:cNvPr>
          <p:cNvSpPr/>
          <p:nvPr/>
        </p:nvSpPr>
        <p:spPr>
          <a:xfrm>
            <a:off x="8860003" y="3578183"/>
            <a:ext cx="2275143" cy="74791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releases = (H/pH)-H 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981E7337-7181-56B9-A7DD-E901722E8DEA}"/>
              </a:ext>
            </a:extLst>
          </p:cNvPr>
          <p:cNvSpPr/>
          <p:nvPr/>
        </p:nvSpPr>
        <p:spPr>
          <a:xfrm>
            <a:off x="767033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3D1B565-4EE0-B247-54BB-8F693D68839C}"/>
              </a:ext>
            </a:extLst>
          </p:cNvPr>
          <p:cNvSpPr/>
          <p:nvPr/>
        </p:nvSpPr>
        <p:spPr>
          <a:xfrm>
            <a:off x="10387965" y="4470492"/>
            <a:ext cx="1683034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Rel.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299E545-D3A8-5840-0BC5-BA83D9FD7FD2}"/>
              </a:ext>
            </a:extLst>
          </p:cNvPr>
          <p:cNvSpPr/>
          <p:nvPr/>
        </p:nvSpPr>
        <p:spPr>
          <a:xfrm>
            <a:off x="10387964" y="5166243"/>
            <a:ext cx="168303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Rel.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134ABE-E2E4-EE0F-6634-BFA036217811}"/>
              </a:ext>
            </a:extLst>
          </p:cNvPr>
          <p:cNvSpPr/>
          <p:nvPr/>
        </p:nvSpPr>
        <p:spPr>
          <a:xfrm>
            <a:off x="8006935" y="4483356"/>
            <a:ext cx="1824560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Harv.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DF77DC-FF39-9CD3-4BF8-6558D8293283}"/>
              </a:ext>
            </a:extLst>
          </p:cNvPr>
          <p:cNvSpPr/>
          <p:nvPr/>
        </p:nvSpPr>
        <p:spPr>
          <a:xfrm>
            <a:off x="8006934" y="5166243"/>
            <a:ext cx="182456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Harv.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8F0D2F1-DBCD-3EDB-AA1C-E00C1761A9EF}"/>
              </a:ext>
            </a:extLst>
          </p:cNvPr>
          <p:cNvSpPr/>
          <p:nvPr/>
        </p:nvSpPr>
        <p:spPr>
          <a:xfrm>
            <a:off x="9098731" y="6039047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Bayes Model</a:t>
            </a: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651F7048-7E11-0343-8FF1-86E37372E9D6}"/>
              </a:ext>
            </a:extLst>
          </p:cNvPr>
          <p:cNvSpPr/>
          <p:nvPr/>
        </p:nvSpPr>
        <p:spPr>
          <a:xfrm>
            <a:off x="9422865" y="4513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CA7A6DF3-A88A-01E7-1243-67F0B4F07DDE}"/>
              </a:ext>
            </a:extLst>
          </p:cNvPr>
          <p:cNvSpPr/>
          <p:nvPr/>
        </p:nvSpPr>
        <p:spPr>
          <a:xfrm>
            <a:off x="9441470" y="10462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57D4EF-A922-6245-AAA3-4C2BBA37505C}"/>
              </a:ext>
            </a:extLst>
          </p:cNvPr>
          <p:cNvCxnSpPr>
            <a:cxnSpLocks/>
          </p:cNvCxnSpPr>
          <p:nvPr/>
        </p:nvCxnSpPr>
        <p:spPr>
          <a:xfrm flipV="1">
            <a:off x="3613124" y="1909694"/>
            <a:ext cx="0" cy="742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2F8703-8A8F-F022-60B1-ADC4ACF37001}"/>
              </a:ext>
            </a:extLst>
          </p:cNvPr>
          <p:cNvCxnSpPr>
            <a:cxnSpLocks/>
          </p:cNvCxnSpPr>
          <p:nvPr/>
        </p:nvCxnSpPr>
        <p:spPr>
          <a:xfrm flipV="1">
            <a:off x="8336204" y="1442309"/>
            <a:ext cx="0" cy="120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23CE3BA6-CF8E-6645-1DB9-6342B16FB438}"/>
              </a:ext>
            </a:extLst>
          </p:cNvPr>
          <p:cNvSpPr/>
          <p:nvPr/>
        </p:nvSpPr>
        <p:spPr>
          <a:xfrm>
            <a:off x="2705622" y="111930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7" grpId="0"/>
      <p:bldP spid="24" grpId="0" animBg="1"/>
      <p:bldP spid="10" grpId="0" animBg="1"/>
      <p:bldP spid="13" grpId="0" animBg="1"/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6" grpId="0" animBg="1"/>
      <p:bldP spid="48" grpId="0" animBg="1"/>
      <p:bldP spid="55" grpId="0" animBg="1"/>
      <p:bldP spid="49" grpId="0" animBg="1"/>
      <p:bldP spid="53" grpId="0" animBg="1"/>
      <p:bldP spid="60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F84B4-30EA-8E79-C8BE-A606709C9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51D54E2-0030-72B2-3318-F87009A5420F}"/>
              </a:ext>
            </a:extLst>
          </p:cNvPr>
          <p:cNvSpPr/>
          <p:nvPr/>
        </p:nvSpPr>
        <p:spPr>
          <a:xfrm>
            <a:off x="856778" y="3408199"/>
            <a:ext cx="11335222" cy="33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C0774706-A9E1-1CE5-B0F4-F946CC8781CB}"/>
              </a:ext>
            </a:extLst>
          </p:cNvPr>
          <p:cNvSpPr/>
          <p:nvPr/>
        </p:nvSpPr>
        <p:spPr>
          <a:xfrm rot="10800000" flipH="1">
            <a:off x="340128" y="3168420"/>
            <a:ext cx="831157" cy="1857440"/>
          </a:xfrm>
          <a:prstGeom prst="bentArrow">
            <a:avLst>
              <a:gd name="adj1" fmla="val 3359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8CD8EB6-2E44-BDC2-1EFA-A27FB05496AE}"/>
              </a:ext>
            </a:extLst>
          </p:cNvPr>
          <p:cNvSpPr/>
          <p:nvPr/>
        </p:nvSpPr>
        <p:spPr>
          <a:xfrm>
            <a:off x="2982648" y="51605"/>
            <a:ext cx="8948306" cy="2412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4A0BBD4-4110-5624-8EF2-A1237B2222BA}"/>
              </a:ext>
            </a:extLst>
          </p:cNvPr>
          <p:cNvSpPr/>
          <p:nvPr/>
        </p:nvSpPr>
        <p:spPr>
          <a:xfrm>
            <a:off x="89940" y="104930"/>
            <a:ext cx="2610192" cy="32078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1C7BC-06C7-6306-C81F-01561A6693F0}"/>
              </a:ext>
            </a:extLst>
          </p:cNvPr>
          <p:cNvSpPr txBox="1"/>
          <p:nvPr/>
        </p:nvSpPr>
        <p:spPr>
          <a:xfrm>
            <a:off x="8239464" y="2451723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31D6A4A-F99E-AA89-622A-D6205E9B322B}"/>
              </a:ext>
            </a:extLst>
          </p:cNvPr>
          <p:cNvSpPr/>
          <p:nvPr/>
        </p:nvSpPr>
        <p:spPr>
          <a:xfrm>
            <a:off x="7419730" y="454402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706BC9-6C5D-E679-72D6-140ACD7E0DA3}"/>
              </a:ext>
            </a:extLst>
          </p:cNvPr>
          <p:cNvSpPr/>
          <p:nvPr/>
        </p:nvSpPr>
        <p:spPr>
          <a:xfrm>
            <a:off x="3086229" y="262275"/>
            <a:ext cx="2240660" cy="19948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Rockfish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SWHS Ratio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Unguided : Guided Releases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F06FA-6F27-EC27-F21E-8666739D7A7E}"/>
              </a:ext>
            </a:extLst>
          </p:cNvPr>
          <p:cNvSpPr txBox="1"/>
          <p:nvPr/>
        </p:nvSpPr>
        <p:spPr>
          <a:xfrm>
            <a:off x="3516436" y="2461639"/>
            <a:ext cx="3404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same ratio for all RF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A38D08-05DC-5625-1158-18FE897F77EC}"/>
              </a:ext>
            </a:extLst>
          </p:cNvPr>
          <p:cNvSpPr/>
          <p:nvPr/>
        </p:nvSpPr>
        <p:spPr>
          <a:xfrm>
            <a:off x="10436370" y="3484649"/>
            <a:ext cx="1733726" cy="235651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Guided and Private release estimates by species / assemblage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F01DA6-3B94-A9FE-5B73-8DDCD25266A1}"/>
              </a:ext>
            </a:extLst>
          </p:cNvPr>
          <p:cNvSpPr/>
          <p:nvPr/>
        </p:nvSpPr>
        <p:spPr>
          <a:xfrm>
            <a:off x="227774" y="98180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B41500-37B2-7FCF-76AB-9CD10263D11A}"/>
              </a:ext>
            </a:extLst>
          </p:cNvPr>
          <p:cNvSpPr/>
          <p:nvPr/>
        </p:nvSpPr>
        <p:spPr>
          <a:xfrm>
            <a:off x="5835608" y="316901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Pelagic</a:t>
            </a: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9A2A0DBC-CD70-092A-8044-D310DA0844E2}"/>
              </a:ext>
            </a:extLst>
          </p:cNvPr>
          <p:cNvSpPr/>
          <p:nvPr/>
        </p:nvSpPr>
        <p:spPr>
          <a:xfrm>
            <a:off x="5411827" y="47751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F936D6-0C7B-D6B1-2686-9F13FF7FC810}"/>
              </a:ext>
            </a:extLst>
          </p:cNvPr>
          <p:cNvSpPr/>
          <p:nvPr/>
        </p:nvSpPr>
        <p:spPr>
          <a:xfrm>
            <a:off x="227774" y="1655553"/>
            <a:ext cx="2338839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Non-pelagic (&lt; 2006)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FE78B62-15E4-E1CC-AD91-EA196B937C48}"/>
              </a:ext>
            </a:extLst>
          </p:cNvPr>
          <p:cNvSpPr/>
          <p:nvPr/>
        </p:nvSpPr>
        <p:spPr>
          <a:xfrm>
            <a:off x="5835608" y="101265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Non-pelagic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7EDD1897-7A03-DBB0-E759-B5778F6B6AD8}"/>
              </a:ext>
            </a:extLst>
          </p:cNvPr>
          <p:cNvSpPr/>
          <p:nvPr/>
        </p:nvSpPr>
        <p:spPr>
          <a:xfrm>
            <a:off x="5430432" y="107245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7595F6-C8DB-60D7-F1E1-9DCEFC73331C}"/>
              </a:ext>
            </a:extLst>
          </p:cNvPr>
          <p:cNvSpPr/>
          <p:nvPr/>
        </p:nvSpPr>
        <p:spPr>
          <a:xfrm>
            <a:off x="227773" y="235748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(&gt;= 2006)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E73B2C-EE85-91AE-54D9-AE772EA95F23}"/>
              </a:ext>
            </a:extLst>
          </p:cNvPr>
          <p:cNvSpPr/>
          <p:nvPr/>
        </p:nvSpPr>
        <p:spPr>
          <a:xfrm>
            <a:off x="5845244" y="1707477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FFDB8396-786B-6B5B-439E-F048FF230DC3}"/>
              </a:ext>
            </a:extLst>
          </p:cNvPr>
          <p:cNvSpPr/>
          <p:nvPr/>
        </p:nvSpPr>
        <p:spPr>
          <a:xfrm>
            <a:off x="5440068" y="1767280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02D326C5-ECD7-B2C6-519A-7052910334E1}"/>
              </a:ext>
            </a:extLst>
          </p:cNvPr>
          <p:cNvSpPr/>
          <p:nvPr/>
        </p:nvSpPr>
        <p:spPr>
          <a:xfrm>
            <a:off x="7423140" y="1098187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B14E103-84BB-C8AE-12DE-85CD5AC0AAD1}"/>
              </a:ext>
            </a:extLst>
          </p:cNvPr>
          <p:cNvSpPr/>
          <p:nvPr/>
        </p:nvSpPr>
        <p:spPr>
          <a:xfrm>
            <a:off x="7788941" y="662178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Comp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5FF659B-67F6-7673-A383-C561F849403A}"/>
              </a:ext>
            </a:extLst>
          </p:cNvPr>
          <p:cNvSpPr/>
          <p:nvPr/>
        </p:nvSpPr>
        <p:spPr>
          <a:xfrm>
            <a:off x="9847516" y="32108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</a:t>
            </a:r>
          </a:p>
        </p:txBody>
      </p:sp>
      <p:sp>
        <p:nvSpPr>
          <p:cNvPr id="43" name="Equals 42">
            <a:extLst>
              <a:ext uri="{FF2B5EF4-FFF2-40B4-BE49-F238E27FC236}">
                <a16:creationId xmlns:a16="http://schemas.microsoft.com/office/drawing/2014/main" id="{0EF858FF-A22E-79C8-604C-C3505F5398B2}"/>
              </a:ext>
            </a:extLst>
          </p:cNvPr>
          <p:cNvSpPr/>
          <p:nvPr/>
        </p:nvSpPr>
        <p:spPr>
          <a:xfrm>
            <a:off x="16837877" y="66981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35E0861-906B-614C-8F0A-EE2A808D9793}"/>
              </a:ext>
            </a:extLst>
          </p:cNvPr>
          <p:cNvSpPr/>
          <p:nvPr/>
        </p:nvSpPr>
        <p:spPr>
          <a:xfrm>
            <a:off x="9847516" y="1016833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C35D349F-AEED-F871-2F26-2758C485EC1A}"/>
              </a:ext>
            </a:extLst>
          </p:cNvPr>
          <p:cNvSpPr/>
          <p:nvPr/>
        </p:nvSpPr>
        <p:spPr>
          <a:xfrm>
            <a:off x="16856482" y="72930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6D0F55-A980-EFFB-5ADF-A98B47DAD511}"/>
              </a:ext>
            </a:extLst>
          </p:cNvPr>
          <p:cNvSpPr/>
          <p:nvPr/>
        </p:nvSpPr>
        <p:spPr>
          <a:xfrm>
            <a:off x="227773" y="378665"/>
            <a:ext cx="2124075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Logbook Guided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Releases: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AF45E01-0999-91E6-2A65-6412C4B9C5BC}"/>
              </a:ext>
            </a:extLst>
          </p:cNvPr>
          <p:cNvSpPr/>
          <p:nvPr/>
        </p:nvSpPr>
        <p:spPr>
          <a:xfrm>
            <a:off x="8744263" y="1805942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Howard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CC4A7B8-B963-A8A1-6844-4A669C92D2E6}"/>
              </a:ext>
            </a:extLst>
          </p:cNvPr>
          <p:cNvSpPr/>
          <p:nvPr/>
        </p:nvSpPr>
        <p:spPr>
          <a:xfrm>
            <a:off x="1056854" y="3626587"/>
            <a:ext cx="2208406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385B9B3-2219-7540-2B13-EBB799FE41EC}"/>
              </a:ext>
            </a:extLst>
          </p:cNvPr>
          <p:cNvSpPr/>
          <p:nvPr/>
        </p:nvSpPr>
        <p:spPr>
          <a:xfrm>
            <a:off x="1010817" y="3722765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(Logbook pH)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1BD583A-0EE2-984A-6324-029668A4FA8F}"/>
              </a:ext>
            </a:extLst>
          </p:cNvPr>
          <p:cNvSpPr/>
          <p:nvPr/>
        </p:nvSpPr>
        <p:spPr>
          <a:xfrm>
            <a:off x="1212541" y="4354693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pelagic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8E12EF-6080-925B-6017-1BBA66E0A060}"/>
              </a:ext>
            </a:extLst>
          </p:cNvPr>
          <p:cNvSpPr/>
          <p:nvPr/>
        </p:nvSpPr>
        <p:spPr>
          <a:xfrm>
            <a:off x="1204312" y="5044793"/>
            <a:ext cx="1897982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yelloweye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17B3F2C-806D-64E6-397C-FEF3CE3CE8E9}"/>
              </a:ext>
            </a:extLst>
          </p:cNvPr>
          <p:cNvSpPr/>
          <p:nvPr/>
        </p:nvSpPr>
        <p:spPr>
          <a:xfrm>
            <a:off x="1218664" y="5746837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EB0148E-988D-33B8-A3EF-74D61DF33E9F}"/>
              </a:ext>
            </a:extLst>
          </p:cNvPr>
          <p:cNvSpPr/>
          <p:nvPr/>
        </p:nvSpPr>
        <p:spPr>
          <a:xfrm>
            <a:off x="12470488" y="5679648"/>
            <a:ext cx="2124075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quals 65">
            <a:extLst>
              <a:ext uri="{FF2B5EF4-FFF2-40B4-BE49-F238E27FC236}">
                <a16:creationId xmlns:a16="http://schemas.microsoft.com/office/drawing/2014/main" id="{455121A0-5799-7236-7E13-FA42CD2DF325}"/>
              </a:ext>
            </a:extLst>
          </p:cNvPr>
          <p:cNvSpPr/>
          <p:nvPr/>
        </p:nvSpPr>
        <p:spPr>
          <a:xfrm>
            <a:off x="10295407" y="484362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03D3352-44C5-0338-A72D-BBEF7B1B1B40}"/>
              </a:ext>
            </a:extLst>
          </p:cNvPr>
          <p:cNvSpPr/>
          <p:nvPr/>
        </p:nvSpPr>
        <p:spPr>
          <a:xfrm>
            <a:off x="12704666" y="3524874"/>
            <a:ext cx="2275143" cy="74791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releases = (H/pH)-H 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4958538B-6277-818D-E576-9855209D1F39}"/>
              </a:ext>
            </a:extLst>
          </p:cNvPr>
          <p:cNvSpPr/>
          <p:nvPr/>
        </p:nvSpPr>
        <p:spPr>
          <a:xfrm>
            <a:off x="14618248" y="7033441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522E75C-2641-433C-7736-19DF94951668}"/>
              </a:ext>
            </a:extLst>
          </p:cNvPr>
          <p:cNvSpPr/>
          <p:nvPr/>
        </p:nvSpPr>
        <p:spPr>
          <a:xfrm>
            <a:off x="14232628" y="4417183"/>
            <a:ext cx="1683034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Rel.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49E184-75D6-2E02-67FA-A88352CD3001}"/>
              </a:ext>
            </a:extLst>
          </p:cNvPr>
          <p:cNvSpPr/>
          <p:nvPr/>
        </p:nvSpPr>
        <p:spPr>
          <a:xfrm>
            <a:off x="14232627" y="5112934"/>
            <a:ext cx="168303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Rel.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898F21-468C-95B4-8E22-693D9A62717D}"/>
              </a:ext>
            </a:extLst>
          </p:cNvPr>
          <p:cNvSpPr/>
          <p:nvPr/>
        </p:nvSpPr>
        <p:spPr>
          <a:xfrm>
            <a:off x="14954847" y="6536417"/>
            <a:ext cx="1824560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Harv.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67D674E-CB48-0987-DAD4-E9846CA7F2A5}"/>
              </a:ext>
            </a:extLst>
          </p:cNvPr>
          <p:cNvSpPr/>
          <p:nvPr/>
        </p:nvSpPr>
        <p:spPr>
          <a:xfrm>
            <a:off x="14954846" y="7219304"/>
            <a:ext cx="182456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Harv.</a:t>
            </a: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252F845D-9452-59D6-8B32-BCA8B19512EA}"/>
              </a:ext>
            </a:extLst>
          </p:cNvPr>
          <p:cNvSpPr/>
          <p:nvPr/>
        </p:nvSpPr>
        <p:spPr>
          <a:xfrm>
            <a:off x="9422865" y="4513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29F4A28B-0828-BBB7-7D33-7F769A26974F}"/>
              </a:ext>
            </a:extLst>
          </p:cNvPr>
          <p:cNvSpPr/>
          <p:nvPr/>
        </p:nvSpPr>
        <p:spPr>
          <a:xfrm>
            <a:off x="9441470" y="10462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5AB54-1FCD-09D0-A06E-EB376557F0EE}"/>
              </a:ext>
            </a:extLst>
          </p:cNvPr>
          <p:cNvCxnSpPr>
            <a:cxnSpLocks/>
          </p:cNvCxnSpPr>
          <p:nvPr/>
        </p:nvCxnSpPr>
        <p:spPr>
          <a:xfrm flipV="1">
            <a:off x="3613124" y="1909694"/>
            <a:ext cx="0" cy="742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2CC3D8-97E3-3623-B80E-0C53DBE723E3}"/>
              </a:ext>
            </a:extLst>
          </p:cNvPr>
          <p:cNvCxnSpPr>
            <a:cxnSpLocks/>
          </p:cNvCxnSpPr>
          <p:nvPr/>
        </p:nvCxnSpPr>
        <p:spPr>
          <a:xfrm flipV="1">
            <a:off x="8336204" y="1442309"/>
            <a:ext cx="0" cy="120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4FBD1031-D84A-00B7-D1A9-93FAD34156C2}"/>
              </a:ext>
            </a:extLst>
          </p:cNvPr>
          <p:cNvSpPr/>
          <p:nvPr/>
        </p:nvSpPr>
        <p:spPr>
          <a:xfrm>
            <a:off x="2705622" y="111930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DDE756-0B0E-F606-B351-2F87FA02335E}"/>
              </a:ext>
            </a:extLst>
          </p:cNvPr>
          <p:cNvSpPr/>
          <p:nvPr/>
        </p:nvSpPr>
        <p:spPr>
          <a:xfrm>
            <a:off x="3552636" y="3624603"/>
            <a:ext cx="2124075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201B00-B30B-4135-2441-578BD6230BC2}"/>
              </a:ext>
            </a:extLst>
          </p:cNvPr>
          <p:cNvSpPr/>
          <p:nvPr/>
        </p:nvSpPr>
        <p:spPr>
          <a:xfrm>
            <a:off x="3459153" y="3820668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Portside Interview pH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6AE12E-12E2-62AF-B2F2-AB32B93EF5A6}"/>
              </a:ext>
            </a:extLst>
          </p:cNvPr>
          <p:cNvSpPr/>
          <p:nvPr/>
        </p:nvSpPr>
        <p:spPr>
          <a:xfrm>
            <a:off x="3666991" y="4500891"/>
            <a:ext cx="1865207" cy="79587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species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CC3EA6-6B41-590E-204E-638FF322E477}"/>
              </a:ext>
            </a:extLst>
          </p:cNvPr>
          <p:cNvSpPr/>
          <p:nvPr/>
        </p:nvSpPr>
        <p:spPr>
          <a:xfrm>
            <a:off x="-3175107" y="4924466"/>
            <a:ext cx="98089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6CE7C-E45A-E029-6CB9-48E663E72BFD}"/>
              </a:ext>
            </a:extLst>
          </p:cNvPr>
          <p:cNvSpPr/>
          <p:nvPr/>
        </p:nvSpPr>
        <p:spPr>
          <a:xfrm>
            <a:off x="3516436" y="7550667"/>
            <a:ext cx="187343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2CDA1C-5769-8508-06DB-7CCEBEF2CA54}"/>
              </a:ext>
            </a:extLst>
          </p:cNvPr>
          <p:cNvSpPr/>
          <p:nvPr/>
        </p:nvSpPr>
        <p:spPr>
          <a:xfrm>
            <a:off x="3666992" y="5446861"/>
            <a:ext cx="1865207" cy="79587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species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31A53A-AE9B-6FA8-59FE-C4310268C1A9}"/>
              </a:ext>
            </a:extLst>
          </p:cNvPr>
          <p:cNvGrpSpPr/>
          <p:nvPr/>
        </p:nvGrpSpPr>
        <p:grpSpPr>
          <a:xfrm>
            <a:off x="8101216" y="3622765"/>
            <a:ext cx="2284971" cy="3076093"/>
            <a:chOff x="-3740251" y="3236560"/>
            <a:chExt cx="2284971" cy="307609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8F5BBF-9F82-883E-C5EB-F10D625DBF6D}"/>
                </a:ext>
              </a:extLst>
            </p:cNvPr>
            <p:cNvSpPr/>
            <p:nvPr/>
          </p:nvSpPr>
          <p:spPr>
            <a:xfrm>
              <a:off x="-3648266" y="3236560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75D01A-AA18-C054-21A9-4FEAE0477CFC}"/>
                </a:ext>
              </a:extLst>
            </p:cNvPr>
            <p:cNvSpPr/>
            <p:nvPr/>
          </p:nvSpPr>
          <p:spPr>
            <a:xfrm>
              <a:off x="-3740251" y="3438893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SWHS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 ratio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(all rockfish)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D2E2B4A-28AC-7537-BFE6-87678E83A3E8}"/>
                </a:ext>
              </a:extLst>
            </p:cNvPr>
            <p:cNvSpPr/>
            <p:nvPr/>
          </p:nvSpPr>
          <p:spPr>
            <a:xfrm>
              <a:off x="-3597564" y="4201771"/>
              <a:ext cx="2031757" cy="79587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Guided Harv 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Guided </a:t>
              </a:r>
              <a:r>
                <a:rPr lang="en-US" dirty="0" err="1">
                  <a:solidFill>
                    <a:schemeClr val="tx1"/>
                  </a:solidFill>
                </a:rPr>
                <a:t>Harv+Rel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B4B0E6-889B-6C54-13E7-1F0171511D02}"/>
                </a:ext>
              </a:extLst>
            </p:cNvPr>
            <p:cNvSpPr/>
            <p:nvPr/>
          </p:nvSpPr>
          <p:spPr>
            <a:xfrm>
              <a:off x="-3590304" y="5123431"/>
              <a:ext cx="2031757" cy="79587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Harv 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</a:t>
              </a:r>
              <a:r>
                <a:rPr lang="en-US" dirty="0" err="1">
                  <a:solidFill>
                    <a:schemeClr val="tx1"/>
                  </a:solidFill>
                </a:rPr>
                <a:t>Harv+Rel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2F0DEFB1-71A1-70A9-F604-A7D004F5286D}"/>
              </a:ext>
            </a:extLst>
          </p:cNvPr>
          <p:cNvSpPr/>
          <p:nvPr/>
        </p:nvSpPr>
        <p:spPr>
          <a:xfrm>
            <a:off x="7922992" y="499672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B5EDC77-040A-0879-C8D3-1F4B8C90B1A7}"/>
              </a:ext>
            </a:extLst>
          </p:cNvPr>
          <p:cNvSpPr/>
          <p:nvPr/>
        </p:nvSpPr>
        <p:spPr>
          <a:xfrm>
            <a:off x="3257902" y="504479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CF7D3BB5-59CA-3052-83FA-7631410F1ED4}"/>
              </a:ext>
            </a:extLst>
          </p:cNvPr>
          <p:cNvSpPr/>
          <p:nvPr/>
        </p:nvSpPr>
        <p:spPr>
          <a:xfrm>
            <a:off x="2580907" y="3149062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730846AD-DE70-3E3E-91B7-8B01A355A0A5}"/>
              </a:ext>
            </a:extLst>
          </p:cNvPr>
          <p:cNvSpPr/>
          <p:nvPr/>
        </p:nvSpPr>
        <p:spPr>
          <a:xfrm>
            <a:off x="4561610" y="3126367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13A69700-D2D5-58CA-EC7F-D5D0C60C93A1}"/>
              </a:ext>
            </a:extLst>
          </p:cNvPr>
          <p:cNvSpPr/>
          <p:nvPr/>
        </p:nvSpPr>
        <p:spPr>
          <a:xfrm>
            <a:off x="9219860" y="3096216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5AE966-34BB-2C0A-1BFF-9AF1B708AA7C}"/>
              </a:ext>
            </a:extLst>
          </p:cNvPr>
          <p:cNvGrpSpPr/>
          <p:nvPr/>
        </p:nvGrpSpPr>
        <p:grpSpPr>
          <a:xfrm>
            <a:off x="5780184" y="3630734"/>
            <a:ext cx="2284971" cy="3076093"/>
            <a:chOff x="-2896574" y="5688506"/>
            <a:chExt cx="2284971" cy="307609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F59D767-7E31-4500-4FB6-49AD014D2106}"/>
                </a:ext>
              </a:extLst>
            </p:cNvPr>
            <p:cNvSpPr/>
            <p:nvPr/>
          </p:nvSpPr>
          <p:spPr>
            <a:xfrm>
              <a:off x="-2837353" y="5688506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F6DFBF4-DBCC-DCDA-81BF-FFCABF97D3A8}"/>
                </a:ext>
              </a:extLst>
            </p:cNvPr>
            <p:cNvSpPr/>
            <p:nvPr/>
          </p:nvSpPr>
          <p:spPr>
            <a:xfrm>
              <a:off x="-2896574" y="5893881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SWHS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Bias corrected Release estimates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13BA0B2-9851-F9ED-524A-CC1A65FBD722}"/>
                </a:ext>
              </a:extLst>
            </p:cNvPr>
            <p:cNvSpPr/>
            <p:nvPr/>
          </p:nvSpPr>
          <p:spPr>
            <a:xfrm>
              <a:off x="-2708806" y="6640383"/>
              <a:ext cx="1865207" cy="94597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Guided releases of all rockfish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80085A0-E83F-8ED1-F0E3-2945AB9D04B3}"/>
                </a:ext>
              </a:extLst>
            </p:cNvPr>
            <p:cNvSpPr/>
            <p:nvPr/>
          </p:nvSpPr>
          <p:spPr>
            <a:xfrm>
              <a:off x="-2708806" y="7680720"/>
              <a:ext cx="1865207" cy="94597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releases of all rockfish</a:t>
              </a:r>
            </a:p>
          </p:txBody>
        </p:sp>
      </p:grp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E024655C-3F4E-C975-CC6C-AD528AA2E727}"/>
              </a:ext>
            </a:extLst>
          </p:cNvPr>
          <p:cNvSpPr/>
          <p:nvPr/>
        </p:nvSpPr>
        <p:spPr>
          <a:xfrm>
            <a:off x="6920830" y="3076044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200D75A6-1D3F-50E3-B0B3-6CBAFB5E7D08}"/>
              </a:ext>
            </a:extLst>
          </p:cNvPr>
          <p:cNvSpPr/>
          <p:nvPr/>
        </p:nvSpPr>
        <p:spPr>
          <a:xfrm>
            <a:off x="5595671" y="498875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7070E0E-F52C-1910-D972-1F00ED86D704}"/>
              </a:ext>
            </a:extLst>
          </p:cNvPr>
          <p:cNvSpPr/>
          <p:nvPr/>
        </p:nvSpPr>
        <p:spPr>
          <a:xfrm>
            <a:off x="10485099" y="6009827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Bayes Model</a:t>
            </a:r>
          </a:p>
        </p:txBody>
      </p:sp>
    </p:spTree>
    <p:extLst>
      <p:ext uri="{BB962C8B-B14F-4D97-AF65-F5344CB8AC3E}">
        <p14:creationId xmlns:p14="http://schemas.microsoft.com/office/powerpoint/2010/main" val="42414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7" grpId="0"/>
      <p:bldP spid="24" grpId="0" animBg="1"/>
      <p:bldP spid="10" grpId="0" animBg="1"/>
      <p:bldP spid="13" grpId="0" animBg="1"/>
      <p:bldP spid="31" grpId="0" animBg="1"/>
      <p:bldP spid="32" grpId="0" animBg="1"/>
      <p:bldP spid="35" grpId="0" animBg="1"/>
      <p:bldP spid="36" grpId="0" animBg="1"/>
      <p:bldP spid="39" grpId="0" animBg="1"/>
      <p:bldP spid="40" grpId="0" animBg="1"/>
      <p:bldP spid="42" grpId="0" animBg="1"/>
      <p:bldP spid="44" grpId="0" animBg="1"/>
      <p:bldP spid="6" grpId="0" animBg="1"/>
      <p:bldP spid="48" grpId="0" animBg="1"/>
      <p:bldP spid="55" grpId="0" animBg="1"/>
      <p:bldP spid="49" grpId="0" animBg="1"/>
      <p:bldP spid="53" grpId="0" animBg="1"/>
      <p:bldP spid="60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22" grpId="0" animBg="1"/>
      <p:bldP spid="23" grpId="0" animBg="1"/>
      <p:bldP spid="38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01864-7F86-C5DB-4D33-F06E144B1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D7300F-E810-E664-E1E2-D6651B944EB9}"/>
              </a:ext>
            </a:extLst>
          </p:cNvPr>
          <p:cNvSpPr/>
          <p:nvPr/>
        </p:nvSpPr>
        <p:spPr>
          <a:xfrm>
            <a:off x="856778" y="3408199"/>
            <a:ext cx="11335222" cy="33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A7D55FAD-2E4E-40B7-713F-75365B5B3D34}"/>
              </a:ext>
            </a:extLst>
          </p:cNvPr>
          <p:cNvSpPr/>
          <p:nvPr/>
        </p:nvSpPr>
        <p:spPr>
          <a:xfrm rot="10800000" flipH="1">
            <a:off x="340128" y="3168420"/>
            <a:ext cx="831157" cy="1857440"/>
          </a:xfrm>
          <a:prstGeom prst="bentArrow">
            <a:avLst>
              <a:gd name="adj1" fmla="val 3359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E24B388-DCD9-6C77-6D94-F8F501DCC19F}"/>
              </a:ext>
            </a:extLst>
          </p:cNvPr>
          <p:cNvSpPr/>
          <p:nvPr/>
        </p:nvSpPr>
        <p:spPr>
          <a:xfrm>
            <a:off x="2982648" y="51605"/>
            <a:ext cx="8948306" cy="2412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ABBAC99-8E03-63EF-746D-798276D25EEC}"/>
              </a:ext>
            </a:extLst>
          </p:cNvPr>
          <p:cNvSpPr/>
          <p:nvPr/>
        </p:nvSpPr>
        <p:spPr>
          <a:xfrm>
            <a:off x="89940" y="104930"/>
            <a:ext cx="2610192" cy="32078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10A89-EBB6-29B4-7649-36522B8052B0}"/>
              </a:ext>
            </a:extLst>
          </p:cNvPr>
          <p:cNvSpPr txBox="1"/>
          <p:nvPr/>
        </p:nvSpPr>
        <p:spPr>
          <a:xfrm>
            <a:off x="8239464" y="2451723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C58E99C-820A-4BD2-AD30-1AC37B36A307}"/>
              </a:ext>
            </a:extLst>
          </p:cNvPr>
          <p:cNvSpPr/>
          <p:nvPr/>
        </p:nvSpPr>
        <p:spPr>
          <a:xfrm>
            <a:off x="7419730" y="454402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F8F349-BD47-8300-4CDB-DDF128A37EE5}"/>
              </a:ext>
            </a:extLst>
          </p:cNvPr>
          <p:cNvSpPr/>
          <p:nvPr/>
        </p:nvSpPr>
        <p:spPr>
          <a:xfrm>
            <a:off x="3086229" y="262275"/>
            <a:ext cx="2240660" cy="19948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Rockfish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SWHS Ratio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Unguided : Guided Releases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A2175-D46E-2D09-0291-2CB829BE6C82}"/>
              </a:ext>
            </a:extLst>
          </p:cNvPr>
          <p:cNvSpPr txBox="1"/>
          <p:nvPr/>
        </p:nvSpPr>
        <p:spPr>
          <a:xfrm>
            <a:off x="3516436" y="2461639"/>
            <a:ext cx="3404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same ratio for all RF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F7DBFE-41A0-7909-C5E8-8D67A4D9ACD2}"/>
              </a:ext>
            </a:extLst>
          </p:cNvPr>
          <p:cNvSpPr/>
          <p:nvPr/>
        </p:nvSpPr>
        <p:spPr>
          <a:xfrm>
            <a:off x="10436370" y="3484649"/>
            <a:ext cx="1733726" cy="235651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Private release estimates by species / assemblage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06E2C6-EA15-1890-7F14-90B9C02D1589}"/>
              </a:ext>
            </a:extLst>
          </p:cNvPr>
          <p:cNvSpPr/>
          <p:nvPr/>
        </p:nvSpPr>
        <p:spPr>
          <a:xfrm>
            <a:off x="227774" y="98180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463084-2CFE-9B13-4A07-E2056B40339D}"/>
              </a:ext>
            </a:extLst>
          </p:cNvPr>
          <p:cNvSpPr/>
          <p:nvPr/>
        </p:nvSpPr>
        <p:spPr>
          <a:xfrm>
            <a:off x="5835608" y="316901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Pelagic</a:t>
            </a: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B07E0DD4-10BF-BA51-6866-B2E506E525CC}"/>
              </a:ext>
            </a:extLst>
          </p:cNvPr>
          <p:cNvSpPr/>
          <p:nvPr/>
        </p:nvSpPr>
        <p:spPr>
          <a:xfrm>
            <a:off x="5411827" y="47751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CD0C49-B4F4-4AE2-72FF-1BE5A441A6A2}"/>
              </a:ext>
            </a:extLst>
          </p:cNvPr>
          <p:cNvSpPr/>
          <p:nvPr/>
        </p:nvSpPr>
        <p:spPr>
          <a:xfrm>
            <a:off x="227774" y="1655553"/>
            <a:ext cx="2338839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Non-pelagic (&lt; 2006)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711E9F-F4BE-369C-9226-32145F917555}"/>
              </a:ext>
            </a:extLst>
          </p:cNvPr>
          <p:cNvSpPr/>
          <p:nvPr/>
        </p:nvSpPr>
        <p:spPr>
          <a:xfrm>
            <a:off x="5835608" y="101265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Non-pelagic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6CE7C112-67AD-411F-8839-66A773BE213F}"/>
              </a:ext>
            </a:extLst>
          </p:cNvPr>
          <p:cNvSpPr/>
          <p:nvPr/>
        </p:nvSpPr>
        <p:spPr>
          <a:xfrm>
            <a:off x="5430432" y="107245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93E078-7D94-09D5-D8DE-2D984C1A4D08}"/>
              </a:ext>
            </a:extLst>
          </p:cNvPr>
          <p:cNvSpPr/>
          <p:nvPr/>
        </p:nvSpPr>
        <p:spPr>
          <a:xfrm>
            <a:off x="227773" y="235748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(&gt;= 2006)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99ACB3-6B5D-B6EA-F2FB-C550050C3357}"/>
              </a:ext>
            </a:extLst>
          </p:cNvPr>
          <p:cNvSpPr/>
          <p:nvPr/>
        </p:nvSpPr>
        <p:spPr>
          <a:xfrm>
            <a:off x="5845244" y="1707477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9DC93F7C-6F69-0771-B66C-908BD1F2108B}"/>
              </a:ext>
            </a:extLst>
          </p:cNvPr>
          <p:cNvSpPr/>
          <p:nvPr/>
        </p:nvSpPr>
        <p:spPr>
          <a:xfrm>
            <a:off x="5440068" y="1767280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AF2AF10-DCC7-0B73-39DF-247145C51EDC}"/>
              </a:ext>
            </a:extLst>
          </p:cNvPr>
          <p:cNvSpPr/>
          <p:nvPr/>
        </p:nvSpPr>
        <p:spPr>
          <a:xfrm>
            <a:off x="7423140" y="1098187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016FBE-AC40-9639-F550-31B765955660}"/>
              </a:ext>
            </a:extLst>
          </p:cNvPr>
          <p:cNvSpPr/>
          <p:nvPr/>
        </p:nvSpPr>
        <p:spPr>
          <a:xfrm>
            <a:off x="7788941" y="662178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Comp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C800924-8266-04CA-C91E-7A8B58FE752F}"/>
              </a:ext>
            </a:extLst>
          </p:cNvPr>
          <p:cNvSpPr/>
          <p:nvPr/>
        </p:nvSpPr>
        <p:spPr>
          <a:xfrm>
            <a:off x="9847516" y="32108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7902E2-C9FE-E605-3BE9-EB28F8D42F94}"/>
              </a:ext>
            </a:extLst>
          </p:cNvPr>
          <p:cNvSpPr/>
          <p:nvPr/>
        </p:nvSpPr>
        <p:spPr>
          <a:xfrm>
            <a:off x="9847516" y="1016833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E737B1-0FA4-8AB5-83ED-12AE981C8B6F}"/>
              </a:ext>
            </a:extLst>
          </p:cNvPr>
          <p:cNvSpPr/>
          <p:nvPr/>
        </p:nvSpPr>
        <p:spPr>
          <a:xfrm>
            <a:off x="227773" y="378665"/>
            <a:ext cx="2124075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Logbook Guided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Releases: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AD04187-13A6-9924-0C78-B05BEB4D7E45}"/>
              </a:ext>
            </a:extLst>
          </p:cNvPr>
          <p:cNvSpPr/>
          <p:nvPr/>
        </p:nvSpPr>
        <p:spPr>
          <a:xfrm>
            <a:off x="8744263" y="1805942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Howard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C2B89C5-6058-A834-F303-1D5D9E2088DE}"/>
              </a:ext>
            </a:extLst>
          </p:cNvPr>
          <p:cNvSpPr/>
          <p:nvPr/>
        </p:nvSpPr>
        <p:spPr>
          <a:xfrm>
            <a:off x="1056854" y="3626587"/>
            <a:ext cx="2208406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A4A5A96-FCB0-DC5A-C3D4-61FDDA1B006F}"/>
              </a:ext>
            </a:extLst>
          </p:cNvPr>
          <p:cNvSpPr/>
          <p:nvPr/>
        </p:nvSpPr>
        <p:spPr>
          <a:xfrm>
            <a:off x="1010817" y="3722765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(Logbook pH)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8FA640E-2F4D-933A-726E-FC53F75C924F}"/>
              </a:ext>
            </a:extLst>
          </p:cNvPr>
          <p:cNvSpPr/>
          <p:nvPr/>
        </p:nvSpPr>
        <p:spPr>
          <a:xfrm>
            <a:off x="1212541" y="4354693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pelagic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0E1EBE8-7689-81EC-0605-151C4E99B1C0}"/>
              </a:ext>
            </a:extLst>
          </p:cNvPr>
          <p:cNvSpPr/>
          <p:nvPr/>
        </p:nvSpPr>
        <p:spPr>
          <a:xfrm>
            <a:off x="1204312" y="5044793"/>
            <a:ext cx="1897982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yelloweye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FE7AB2-6812-AEED-2FFE-3D449E2A95E1}"/>
              </a:ext>
            </a:extLst>
          </p:cNvPr>
          <p:cNvSpPr/>
          <p:nvPr/>
        </p:nvSpPr>
        <p:spPr>
          <a:xfrm>
            <a:off x="1218664" y="5746837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sp>
        <p:nvSpPr>
          <p:cNvPr id="66" name="Equals 65">
            <a:extLst>
              <a:ext uri="{FF2B5EF4-FFF2-40B4-BE49-F238E27FC236}">
                <a16:creationId xmlns:a16="http://schemas.microsoft.com/office/drawing/2014/main" id="{15A537E8-F4B8-1161-9769-CC61DF922A11}"/>
              </a:ext>
            </a:extLst>
          </p:cNvPr>
          <p:cNvSpPr/>
          <p:nvPr/>
        </p:nvSpPr>
        <p:spPr>
          <a:xfrm>
            <a:off x="10295407" y="484362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C17BEBCE-0565-46C5-0131-C4650D92CC14}"/>
              </a:ext>
            </a:extLst>
          </p:cNvPr>
          <p:cNvSpPr/>
          <p:nvPr/>
        </p:nvSpPr>
        <p:spPr>
          <a:xfrm>
            <a:off x="9422865" y="4513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CE13C044-889A-BA69-8FE3-5F3D83151F8D}"/>
              </a:ext>
            </a:extLst>
          </p:cNvPr>
          <p:cNvSpPr/>
          <p:nvPr/>
        </p:nvSpPr>
        <p:spPr>
          <a:xfrm>
            <a:off x="9441470" y="10462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856E1F-3594-419B-58E4-DF706FCB8818}"/>
              </a:ext>
            </a:extLst>
          </p:cNvPr>
          <p:cNvCxnSpPr>
            <a:cxnSpLocks/>
          </p:cNvCxnSpPr>
          <p:nvPr/>
        </p:nvCxnSpPr>
        <p:spPr>
          <a:xfrm flipV="1">
            <a:off x="3613124" y="1909694"/>
            <a:ext cx="0" cy="742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EBFC11-FBAD-D32F-5FBF-0C5FA05CCF13}"/>
              </a:ext>
            </a:extLst>
          </p:cNvPr>
          <p:cNvCxnSpPr>
            <a:cxnSpLocks/>
          </p:cNvCxnSpPr>
          <p:nvPr/>
        </p:nvCxnSpPr>
        <p:spPr>
          <a:xfrm flipV="1">
            <a:off x="8336204" y="1442309"/>
            <a:ext cx="0" cy="120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FAF83F8C-3825-F2B5-EAA6-EC3146B1B4C3}"/>
              </a:ext>
            </a:extLst>
          </p:cNvPr>
          <p:cNvSpPr/>
          <p:nvPr/>
        </p:nvSpPr>
        <p:spPr>
          <a:xfrm>
            <a:off x="2705622" y="111930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A0838F-65F5-407D-D985-30D5AD3EB009}"/>
              </a:ext>
            </a:extLst>
          </p:cNvPr>
          <p:cNvSpPr/>
          <p:nvPr/>
        </p:nvSpPr>
        <p:spPr>
          <a:xfrm>
            <a:off x="3552636" y="3624603"/>
            <a:ext cx="2124075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68A34D-52BF-2DAE-84A1-EAAF87FC79DC}"/>
              </a:ext>
            </a:extLst>
          </p:cNvPr>
          <p:cNvSpPr/>
          <p:nvPr/>
        </p:nvSpPr>
        <p:spPr>
          <a:xfrm>
            <a:off x="3459153" y="3820668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Portside Interview pH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55A7A8-C4A5-20A6-CCAE-90EBDCBD85BC}"/>
              </a:ext>
            </a:extLst>
          </p:cNvPr>
          <p:cNvSpPr/>
          <p:nvPr/>
        </p:nvSpPr>
        <p:spPr>
          <a:xfrm>
            <a:off x="3666991" y="4500891"/>
            <a:ext cx="1865207" cy="79587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species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1783BA-E630-C7FD-3A21-BD0D976924B6}"/>
              </a:ext>
            </a:extLst>
          </p:cNvPr>
          <p:cNvSpPr/>
          <p:nvPr/>
        </p:nvSpPr>
        <p:spPr>
          <a:xfrm>
            <a:off x="3666992" y="5446861"/>
            <a:ext cx="1865207" cy="79587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species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7A7DA5-6A2D-5EAD-CC8B-1E18554C69F6}"/>
              </a:ext>
            </a:extLst>
          </p:cNvPr>
          <p:cNvGrpSpPr/>
          <p:nvPr/>
        </p:nvGrpSpPr>
        <p:grpSpPr>
          <a:xfrm>
            <a:off x="8101216" y="3622765"/>
            <a:ext cx="2284971" cy="3076093"/>
            <a:chOff x="-3740251" y="3236560"/>
            <a:chExt cx="2284971" cy="307609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364897-BE2D-83BB-1F83-BADCFEE38C18}"/>
                </a:ext>
              </a:extLst>
            </p:cNvPr>
            <p:cNvSpPr/>
            <p:nvPr/>
          </p:nvSpPr>
          <p:spPr>
            <a:xfrm>
              <a:off x="-3648266" y="3236560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A7E14E-4B08-EB3D-FB54-3D400BF2F54D}"/>
                </a:ext>
              </a:extLst>
            </p:cNvPr>
            <p:cNvSpPr/>
            <p:nvPr/>
          </p:nvSpPr>
          <p:spPr>
            <a:xfrm>
              <a:off x="-3740251" y="3438893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SWHS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 ratio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(all rockfish)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30252A8-BCFF-D90B-F4D0-47ABAD55336F}"/>
                </a:ext>
              </a:extLst>
            </p:cNvPr>
            <p:cNvSpPr/>
            <p:nvPr/>
          </p:nvSpPr>
          <p:spPr>
            <a:xfrm>
              <a:off x="-3593580" y="4403604"/>
              <a:ext cx="2031757" cy="79587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pH</a:t>
              </a:r>
              <a:r>
                <a:rPr lang="en-US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Guided pH</a:t>
              </a:r>
            </a:p>
          </p:txBody>
        </p:sp>
      </p:grp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2B6E19AE-853F-9771-0DE6-3EF21FB4AD12}"/>
              </a:ext>
            </a:extLst>
          </p:cNvPr>
          <p:cNvSpPr/>
          <p:nvPr/>
        </p:nvSpPr>
        <p:spPr>
          <a:xfrm>
            <a:off x="7922992" y="499672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054317E1-36CC-ECDA-B59E-4677AC6ED097}"/>
              </a:ext>
            </a:extLst>
          </p:cNvPr>
          <p:cNvSpPr/>
          <p:nvPr/>
        </p:nvSpPr>
        <p:spPr>
          <a:xfrm>
            <a:off x="3257902" y="504479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BBC16682-0D66-BD69-A177-2ADC5BFA5F54}"/>
              </a:ext>
            </a:extLst>
          </p:cNvPr>
          <p:cNvSpPr/>
          <p:nvPr/>
        </p:nvSpPr>
        <p:spPr>
          <a:xfrm>
            <a:off x="2580907" y="3149062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52876D19-CF38-EEC4-EEE9-C6E1302E70B3}"/>
              </a:ext>
            </a:extLst>
          </p:cNvPr>
          <p:cNvSpPr/>
          <p:nvPr/>
        </p:nvSpPr>
        <p:spPr>
          <a:xfrm>
            <a:off x="4561610" y="3126367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61372F74-BDB9-C8F7-FE0D-3A228D9C8B16}"/>
              </a:ext>
            </a:extLst>
          </p:cNvPr>
          <p:cNvSpPr/>
          <p:nvPr/>
        </p:nvSpPr>
        <p:spPr>
          <a:xfrm>
            <a:off x="9219860" y="3096216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D2741C-F1FC-B79D-9282-A57A859827F4}"/>
              </a:ext>
            </a:extLst>
          </p:cNvPr>
          <p:cNvGrpSpPr/>
          <p:nvPr/>
        </p:nvGrpSpPr>
        <p:grpSpPr>
          <a:xfrm>
            <a:off x="5780184" y="3630734"/>
            <a:ext cx="2284971" cy="3076093"/>
            <a:chOff x="-2896574" y="5688506"/>
            <a:chExt cx="2284971" cy="307609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8DF18D3-0877-E36E-2271-CE26AC7D2B96}"/>
                </a:ext>
              </a:extLst>
            </p:cNvPr>
            <p:cNvSpPr/>
            <p:nvPr/>
          </p:nvSpPr>
          <p:spPr>
            <a:xfrm>
              <a:off x="-2837353" y="5688506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DC0C6FF-F582-4DE2-D414-AB8D27036D1C}"/>
                </a:ext>
              </a:extLst>
            </p:cNvPr>
            <p:cNvSpPr/>
            <p:nvPr/>
          </p:nvSpPr>
          <p:spPr>
            <a:xfrm>
              <a:off x="-2896574" y="5893881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SWHS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Bias corrected Release estimates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CD6AAE4-FE70-41B4-E9FD-4308B8783AEE}"/>
                </a:ext>
              </a:extLst>
            </p:cNvPr>
            <p:cNvSpPr/>
            <p:nvPr/>
          </p:nvSpPr>
          <p:spPr>
            <a:xfrm>
              <a:off x="-2709048" y="6782399"/>
              <a:ext cx="1865207" cy="94597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releases of all rockfish</a:t>
              </a:r>
            </a:p>
          </p:txBody>
        </p:sp>
      </p:grp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AC7002AA-9819-28E0-8498-66AD8C90354B}"/>
              </a:ext>
            </a:extLst>
          </p:cNvPr>
          <p:cNvSpPr/>
          <p:nvPr/>
        </p:nvSpPr>
        <p:spPr>
          <a:xfrm>
            <a:off x="6920830" y="3076044"/>
            <a:ext cx="899886" cy="622156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66EFB9EC-F697-0F5D-02AF-370AE9DF74AF}"/>
              </a:ext>
            </a:extLst>
          </p:cNvPr>
          <p:cNvSpPr/>
          <p:nvPr/>
        </p:nvSpPr>
        <p:spPr>
          <a:xfrm>
            <a:off x="5595671" y="498875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A15FB44-DEA8-ED64-C6D0-A0DA3F2E307D}"/>
              </a:ext>
            </a:extLst>
          </p:cNvPr>
          <p:cNvSpPr/>
          <p:nvPr/>
        </p:nvSpPr>
        <p:spPr>
          <a:xfrm>
            <a:off x="10485099" y="6009827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Bayes Model</a:t>
            </a:r>
          </a:p>
        </p:txBody>
      </p:sp>
    </p:spTree>
    <p:extLst>
      <p:ext uri="{BB962C8B-B14F-4D97-AF65-F5344CB8AC3E}">
        <p14:creationId xmlns:p14="http://schemas.microsoft.com/office/powerpoint/2010/main" val="2345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7" grpId="0"/>
      <p:bldP spid="24" grpId="0" animBg="1"/>
      <p:bldP spid="10" grpId="0" animBg="1"/>
      <p:bldP spid="13" grpId="0" animBg="1"/>
      <p:bldP spid="31" grpId="0" animBg="1"/>
      <p:bldP spid="32" grpId="0" animBg="1"/>
      <p:bldP spid="35" grpId="0" animBg="1"/>
      <p:bldP spid="36" grpId="0" animBg="1"/>
      <p:bldP spid="39" grpId="0" animBg="1"/>
      <p:bldP spid="40" grpId="0" animBg="1"/>
      <p:bldP spid="42" grpId="0" animBg="1"/>
      <p:bldP spid="44" grpId="0" animBg="1"/>
      <p:bldP spid="6" grpId="0" animBg="1"/>
      <p:bldP spid="48" grpId="0" animBg="1"/>
      <p:bldP spid="55" grpId="0" animBg="1"/>
      <p:bldP spid="49" grpId="0" animBg="1"/>
      <p:bldP spid="53" grpId="0" animBg="1"/>
      <p:bldP spid="60" grpId="0" animBg="1"/>
      <p:bldP spid="84" grpId="0" animBg="1"/>
      <p:bldP spid="22" grpId="0" animBg="1"/>
      <p:bldP spid="23" grpId="0" animBg="1"/>
      <p:bldP spid="38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466</Words>
  <Application>Microsoft Office PowerPoint</Application>
  <PresentationFormat>Widescreen</PresentationFormat>
  <Paragraphs>158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Joy, Philip J (DFG)</dc:creator>
  <cp:lastModifiedBy>Joy, Philip J (DFG)</cp:lastModifiedBy>
  <cp:revision>13</cp:revision>
  <dcterms:created xsi:type="dcterms:W3CDTF">2025-05-28T18:56:05Z</dcterms:created>
  <dcterms:modified xsi:type="dcterms:W3CDTF">2025-10-07T16:46:22Z</dcterms:modified>
</cp:coreProperties>
</file>