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1" r:id="rId2"/>
    <p:sldId id="35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2CAAB-CF90-4FD0-A236-B9E10D66535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325634-651F-41AB-A25D-06E9E41F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93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97B34-9716-91A0-CE04-768329ED1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E1494B-45EB-9CAE-6DF1-59D457B1C6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17E3B-71E2-FDE2-7AEF-D0F200FB0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27BF4-71F0-59CC-5256-009724746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F504C-98E5-4EE2-8218-71E743B218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3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0533B-5F9C-C06C-B4D4-696F94564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D53009-7B28-91EC-66C6-43AD0E5B0D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A3E696-8E70-3E7C-06EB-15071174B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BF52D-1AF5-1F39-2AF1-4A575D334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EF504C-98E5-4EE2-8218-71E743B218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606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170D-D29C-548D-D150-A5F8E6328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786D4-F0FF-A558-FB63-13EE89DAE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B117-9DB0-46B3-1AA3-7E440014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39F45-9AD6-06C0-68B9-A225A53C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1AB03-E8C9-9433-874A-2BB75249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2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9560-242E-C2AD-6CD9-FE92A470E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3B50E-80FA-3223-4957-9293F28A8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F031-2B4F-1861-8E7C-178943D83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BB7EB-FBA1-0A98-0BFD-8FAD1F3C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0E298-8545-2495-4ADC-04F90C98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4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707B9-D45D-146A-32B6-A30EA8E04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4EF14-3B36-181D-F38C-E4951F386F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98DA3-CE32-217D-B1A7-EF2F00CA5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17D4E-AB30-EEEA-C112-E3F23ECEE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CCFE3-3D57-EF46-0BD5-8738C9DD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2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EFD6-BFC1-E90E-CC54-A55CFCCD0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AA316-CB4F-1273-F734-171D78E88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6D02-EBE5-FA81-AFF1-0629CEEF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A2197-FD90-4BA3-BD5A-59A9C0959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414B8-25A3-0C74-08E4-3F508489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57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D10F-AB96-59B9-8DFF-8E52DE3D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FFC8-358E-14A8-01BD-77AE9BD26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B0B13-A5D6-436D-4C1D-5DD956E1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88C84-37EE-B9D3-65E9-D891AD4BA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3E1D7-EE50-4900-1CE0-34DB97D6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6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D626-42E5-F1C8-1754-AFEFAADF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08A9-1429-9044-92D4-8CF673004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7CEF8-ACC0-361C-F4B9-6F2503946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D1437-1616-6A96-E01A-A2AA456CD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84AE8-C1D4-02A2-CE7D-14287B28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27538-5A27-5667-858F-CF187A26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68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F26B8-0A69-1BBE-85AB-F4652C33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236C0-EED7-3437-74B9-CD46F4BE3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B46F8-00B7-99F0-FD7A-6B73933D8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B2E1F-0FC1-4B72-506A-3D0F915D1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7657F-F769-B4CE-2955-F48BD75DF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AD58C-366A-E02C-DCCF-546EB74A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65D99-5741-D466-77AE-5416DAD5B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99BCBD-6326-CBCC-7585-F148E4BD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9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6129-29BD-A8A5-563E-8EF3A5F3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FDE3B-E3FC-FE18-3AE0-56AC5A5D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4A80F-F9F9-35B4-0384-10447897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B772E-5994-8A71-AA25-C65A0DD3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137007-A0E4-8281-418A-2A7C00A83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7AB941-62B8-A19C-25EB-E750563E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0E3BE-5527-EBAC-939C-4ECBCEF91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1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2710-FCC2-61F4-286C-827EDE16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33EF-56DC-AF26-32B0-FEA94A2F3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F5E3B-EDF2-D359-2438-8CABC4D119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45FD9-2734-0CD2-C522-1048B2E7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B6140-05BD-E4CA-3E99-6D41A0FD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CBE46-3EFB-579C-E52E-AEB03C96C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1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3925-00F8-9507-2CEE-84D33B55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8E50-4FF8-8EDC-BF4C-84D772EAA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121AE-5603-333E-2A40-2AB18DBB2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613A4-091C-BC8C-DBDE-09825090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0631-FCD7-49E8-918F-66F6C8B5049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9D9C3-1F26-C6F9-052E-0CBE56FD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73414-8A9C-1BA1-8C26-87364B57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8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462EB-E6FB-7DC5-18CE-50C06CC0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A1CD6-0C56-FCA0-B646-4FE618942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ED9A2-706C-B5C8-186D-C3D62FA4D9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30631-FCD7-49E8-918F-66F6C8B5049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4F6CE-0EF0-0324-50C0-7B934E3A5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A9967-CAC0-9477-99AE-C3202B3DA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F563E7-62EF-4C80-94B1-3399BBA0F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5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A0B1D-6081-42F2-C78A-0F7BE4413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A21E58B-9790-C757-579A-708D570DDEC9}"/>
              </a:ext>
            </a:extLst>
          </p:cNvPr>
          <p:cNvCxnSpPr>
            <a:cxnSpLocks/>
          </p:cNvCxnSpPr>
          <p:nvPr/>
        </p:nvCxnSpPr>
        <p:spPr>
          <a:xfrm rot="10800000">
            <a:off x="9985454" y="2375974"/>
            <a:ext cx="810803" cy="597564"/>
          </a:xfrm>
          <a:prstGeom prst="bentConnector3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359C7-377E-096B-D025-3071B305D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45" y="1380197"/>
            <a:ext cx="10858709" cy="23974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Releases by species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Howard methods: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sz="1800" dirty="0"/>
              <a:t>Guided: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sz="1800" dirty="0"/>
              <a:t>Unguided: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4764E2-CFBD-8466-FE29-32F364423771}"/>
              </a:ext>
            </a:extLst>
          </p:cNvPr>
          <p:cNvSpPr/>
          <p:nvPr/>
        </p:nvSpPr>
        <p:spPr>
          <a:xfrm>
            <a:off x="3209925" y="2221393"/>
            <a:ext cx="1371600" cy="11314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Logbook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Guided Releases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2CF432A-0606-18F6-6C4A-43F4003B3012}"/>
              </a:ext>
            </a:extLst>
          </p:cNvPr>
          <p:cNvSpPr/>
          <p:nvPr/>
        </p:nvSpPr>
        <p:spPr>
          <a:xfrm>
            <a:off x="5057774" y="2107092"/>
            <a:ext cx="2124075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Sampling Species Comps</a:t>
            </a:r>
          </a:p>
        </p:txBody>
      </p:sp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13620788-B9E0-9230-DF05-8B4ABDDC9B85}"/>
              </a:ext>
            </a:extLst>
          </p:cNvPr>
          <p:cNvSpPr/>
          <p:nvPr/>
        </p:nvSpPr>
        <p:spPr>
          <a:xfrm>
            <a:off x="4662418" y="2228427"/>
            <a:ext cx="309631" cy="344122"/>
          </a:xfrm>
          <a:prstGeom prst="mathMultipl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5EA65-6FB6-44C1-1695-231AB97287D5}"/>
              </a:ext>
            </a:extLst>
          </p:cNvPr>
          <p:cNvSpPr txBox="1"/>
          <p:nvPr/>
        </p:nvSpPr>
        <p:spPr>
          <a:xfrm>
            <a:off x="7329108" y="2100578"/>
            <a:ext cx="32161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Assumes all species released at same rate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DDE845C0-C94E-FDF3-A512-93BFF19D3B40}"/>
              </a:ext>
            </a:extLst>
          </p:cNvPr>
          <p:cNvSpPr/>
          <p:nvPr/>
        </p:nvSpPr>
        <p:spPr>
          <a:xfrm>
            <a:off x="4653787" y="2924597"/>
            <a:ext cx="309631" cy="344122"/>
          </a:xfrm>
          <a:prstGeom prst="mathMultipl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93F93F9-F462-8418-1744-D1B1F513E9CF}"/>
              </a:ext>
            </a:extLst>
          </p:cNvPr>
          <p:cNvGrpSpPr/>
          <p:nvPr/>
        </p:nvGrpSpPr>
        <p:grpSpPr>
          <a:xfrm>
            <a:off x="5057774" y="2787096"/>
            <a:ext cx="3216104" cy="619125"/>
            <a:chOff x="5057774" y="2787096"/>
            <a:chExt cx="3216104" cy="619125"/>
          </a:xfrm>
          <a:solidFill>
            <a:schemeClr val="bg2"/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6A3FDAC-4C59-AC61-430E-8E0D577093DB}"/>
                </a:ext>
              </a:extLst>
            </p:cNvPr>
            <p:cNvSpPr/>
            <p:nvPr/>
          </p:nvSpPr>
          <p:spPr>
            <a:xfrm>
              <a:off x="5057774" y="2787096"/>
              <a:ext cx="3216104" cy="61912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SWHS Unguided Releases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SWHS Guided Releases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87572F7-25EB-2A3D-E32F-EC224088647E}"/>
                </a:ext>
              </a:extLst>
            </p:cNvPr>
            <p:cNvCxnSpPr>
              <a:endCxn id="12" idx="3"/>
            </p:cNvCxnSpPr>
            <p:nvPr/>
          </p:nvCxnSpPr>
          <p:spPr>
            <a:xfrm>
              <a:off x="5194061" y="3086934"/>
              <a:ext cx="2936942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83C60D6-428C-0717-292C-723C313315E7}"/>
              </a:ext>
            </a:extLst>
          </p:cNvPr>
          <p:cNvSpPr/>
          <p:nvPr/>
        </p:nvSpPr>
        <p:spPr>
          <a:xfrm>
            <a:off x="8733562" y="2825245"/>
            <a:ext cx="2124075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Port Sampling Species Comps</a:t>
            </a: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CE094EFF-5A66-E443-E8A6-79511B45FCD8}"/>
              </a:ext>
            </a:extLst>
          </p:cNvPr>
          <p:cNvSpPr/>
          <p:nvPr/>
        </p:nvSpPr>
        <p:spPr>
          <a:xfrm>
            <a:off x="8338206" y="2946580"/>
            <a:ext cx="309631" cy="344122"/>
          </a:xfrm>
          <a:prstGeom prst="mathMultipl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BC9B50-317F-9758-3836-CF88CD2373A9}"/>
              </a:ext>
            </a:extLst>
          </p:cNvPr>
          <p:cNvSpPr txBox="1"/>
          <p:nvPr/>
        </p:nvSpPr>
        <p:spPr>
          <a:xfrm>
            <a:off x="5111577" y="3406569"/>
            <a:ext cx="279153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Ignores different biases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776C677-B071-3A58-EE32-D721A834BE76}"/>
              </a:ext>
            </a:extLst>
          </p:cNvPr>
          <p:cNvSpPr txBox="1">
            <a:spLocks/>
          </p:cNvSpPr>
          <p:nvPr/>
        </p:nvSpPr>
        <p:spPr>
          <a:xfrm>
            <a:off x="-467854" y="3173209"/>
            <a:ext cx="10858709" cy="2397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857250" lvl="1" indent="-457200">
              <a:buFont typeface="+mj-lt"/>
              <a:buAutoNum type="arabicPeriod"/>
            </a:pPr>
            <a:endParaRPr lang="en-US" sz="2000" dirty="0"/>
          </a:p>
          <a:p>
            <a:pPr marL="857250" lvl="1" indent="-457200">
              <a:buFont typeface="+mj-lt"/>
              <a:buAutoNum type="arabicPeriod"/>
            </a:pPr>
            <a:r>
              <a:rPr lang="en-US" sz="2000" dirty="0"/>
              <a:t>Bayes methods: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sz="1800" dirty="0"/>
              <a:t>Guided:</a:t>
            </a:r>
          </a:p>
          <a:p>
            <a:pPr marL="1257300" lvl="2" indent="-457200">
              <a:buFont typeface="+mj-lt"/>
              <a:buAutoNum type="alphaUcPeriod"/>
            </a:pPr>
            <a:r>
              <a:rPr lang="en-US" sz="1800" dirty="0"/>
              <a:t>Unguided: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96D89C-D5E6-9A4C-6EDA-D7EDB08CBF4B}"/>
              </a:ext>
            </a:extLst>
          </p:cNvPr>
          <p:cNvSpPr/>
          <p:nvPr/>
        </p:nvSpPr>
        <p:spPr>
          <a:xfrm>
            <a:off x="3105149" y="3972813"/>
            <a:ext cx="2457451" cy="11314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dirty="0">
                <a:solidFill>
                  <a:schemeClr val="tx1"/>
                </a:solidFill>
              </a:rPr>
              <a:t>Harvest </a:t>
            </a:r>
            <a:r>
              <a:rPr lang="en-US" u="sng" dirty="0" err="1">
                <a:solidFill>
                  <a:schemeClr val="tx1"/>
                </a:solidFill>
              </a:rPr>
              <a:t>Ests</a:t>
            </a:r>
            <a:endParaRPr lang="en-US" u="sng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Pelagics</a:t>
            </a:r>
            <a:r>
              <a:rPr lang="en-US" dirty="0">
                <a:solidFill>
                  <a:schemeClr val="tx1"/>
                </a:solidFill>
              </a:rPr>
              <a:t> / 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Yelloweye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Other</a:t>
            </a: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F649633F-4017-4C0B-C668-78F6C97FD3AD}"/>
              </a:ext>
            </a:extLst>
          </p:cNvPr>
          <p:cNvSpPr/>
          <p:nvPr/>
        </p:nvSpPr>
        <p:spPr>
          <a:xfrm>
            <a:off x="5644077" y="4328819"/>
            <a:ext cx="309631" cy="344122"/>
          </a:xfrm>
          <a:prstGeom prst="mathMultipl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874A3A3-1998-FF6D-F7B4-9305DE455B90}"/>
              </a:ext>
            </a:extLst>
          </p:cNvPr>
          <p:cNvSpPr/>
          <p:nvPr/>
        </p:nvSpPr>
        <p:spPr>
          <a:xfrm>
            <a:off x="6026038" y="3963814"/>
            <a:ext cx="1632061" cy="113140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Proportion Harvested by Species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859D8A-C52F-1F10-8141-53812DA9D1FB}"/>
              </a:ext>
            </a:extLst>
          </p:cNvPr>
          <p:cNvSpPr txBox="1"/>
          <p:nvPr/>
        </p:nvSpPr>
        <p:spPr>
          <a:xfrm>
            <a:off x="5941821" y="5095221"/>
            <a:ext cx="5487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Logbook Release Data</a:t>
            </a:r>
          </a:p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Bias corrected unguided SWHS for all rockfish</a:t>
            </a:r>
          </a:p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Species sum to SWHS est.</a:t>
            </a: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F597E969-57F7-B063-3EEB-17754F9EAD39}"/>
              </a:ext>
            </a:extLst>
          </p:cNvPr>
          <p:cNvSpPr/>
          <p:nvPr/>
        </p:nvSpPr>
        <p:spPr>
          <a:xfrm>
            <a:off x="7709438" y="4672941"/>
            <a:ext cx="309631" cy="344122"/>
          </a:xfrm>
          <a:prstGeom prst="mathMultiply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44DB33-4050-644B-211B-B3EF676318C7}"/>
              </a:ext>
            </a:extLst>
          </p:cNvPr>
          <p:cNvSpPr/>
          <p:nvPr/>
        </p:nvSpPr>
        <p:spPr>
          <a:xfrm>
            <a:off x="8121537" y="4484394"/>
            <a:ext cx="2736100" cy="61912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Offset to est. private relative to guided</a:t>
            </a:r>
          </a:p>
        </p:txBody>
      </p:sp>
    </p:spTree>
    <p:extLst>
      <p:ext uri="{BB962C8B-B14F-4D97-AF65-F5344CB8AC3E}">
        <p14:creationId xmlns:p14="http://schemas.microsoft.com/office/powerpoint/2010/main" val="300064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1" grpId="0" animBg="1"/>
      <p:bldP spid="15" grpId="0" animBg="1"/>
      <p:bldP spid="16" grpId="0" animBg="1"/>
      <p:bldP spid="17" grpId="0"/>
      <p:bldP spid="19" grpId="0" animBg="1"/>
      <p:bldP spid="20" grpId="0" animBg="1"/>
      <p:bldP spid="21" grpId="0" animBg="1"/>
      <p:bldP spid="22" grpId="0"/>
      <p:bldP spid="23" grpId="0" animBg="1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7CBEA-AC9D-D61C-6FA0-FE51EF6DB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FE7FFD7-4042-E934-3642-499D2B18779C}"/>
              </a:ext>
            </a:extLst>
          </p:cNvPr>
          <p:cNvSpPr/>
          <p:nvPr/>
        </p:nvSpPr>
        <p:spPr>
          <a:xfrm>
            <a:off x="856778" y="3408199"/>
            <a:ext cx="11335222" cy="33981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Bent 27">
            <a:extLst>
              <a:ext uri="{FF2B5EF4-FFF2-40B4-BE49-F238E27FC236}">
                <a16:creationId xmlns:a16="http://schemas.microsoft.com/office/drawing/2014/main" id="{F9FED092-EF8F-9041-2957-70BEA70CAA3D}"/>
              </a:ext>
            </a:extLst>
          </p:cNvPr>
          <p:cNvSpPr/>
          <p:nvPr/>
        </p:nvSpPr>
        <p:spPr>
          <a:xfrm rot="10800000" flipH="1">
            <a:off x="340128" y="3168420"/>
            <a:ext cx="831157" cy="1857440"/>
          </a:xfrm>
          <a:prstGeom prst="bentArrow">
            <a:avLst>
              <a:gd name="adj1" fmla="val 33598"/>
              <a:gd name="adj2" fmla="val 25000"/>
              <a:gd name="adj3" fmla="val 25000"/>
              <a:gd name="adj4" fmla="val 4375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EA944F4-C9D5-AE47-A91B-18B2A286912E}"/>
              </a:ext>
            </a:extLst>
          </p:cNvPr>
          <p:cNvSpPr/>
          <p:nvPr/>
        </p:nvSpPr>
        <p:spPr>
          <a:xfrm>
            <a:off x="2982648" y="51605"/>
            <a:ext cx="8948306" cy="24122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9471A6E-226F-81C5-02A7-CC82A87D66C9}"/>
              </a:ext>
            </a:extLst>
          </p:cNvPr>
          <p:cNvSpPr/>
          <p:nvPr/>
        </p:nvSpPr>
        <p:spPr>
          <a:xfrm>
            <a:off x="89940" y="104930"/>
            <a:ext cx="2610192" cy="320789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0E993-7C31-BC72-3F69-A96678B461BF}"/>
              </a:ext>
            </a:extLst>
          </p:cNvPr>
          <p:cNvSpPr txBox="1"/>
          <p:nvPr/>
        </p:nvSpPr>
        <p:spPr>
          <a:xfrm>
            <a:off x="8239464" y="2451723"/>
            <a:ext cx="321610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Assumes all species released at same rate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F57FBE33-7797-2F52-BC29-6F0C997C299D}"/>
              </a:ext>
            </a:extLst>
          </p:cNvPr>
          <p:cNvSpPr/>
          <p:nvPr/>
        </p:nvSpPr>
        <p:spPr>
          <a:xfrm>
            <a:off x="7419730" y="454402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C53F6C1-CF03-C9ED-580D-DC0BA750076E}"/>
              </a:ext>
            </a:extLst>
          </p:cNvPr>
          <p:cNvSpPr/>
          <p:nvPr/>
        </p:nvSpPr>
        <p:spPr>
          <a:xfrm>
            <a:off x="3086229" y="262275"/>
            <a:ext cx="2240660" cy="1994808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All Rockfish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SWHS Ratio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Unguided : Guided Releases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75917-4681-8B6A-0213-A836537BD930}"/>
              </a:ext>
            </a:extLst>
          </p:cNvPr>
          <p:cNvSpPr txBox="1"/>
          <p:nvPr/>
        </p:nvSpPr>
        <p:spPr>
          <a:xfrm>
            <a:off x="3516436" y="2461639"/>
            <a:ext cx="340439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285750" indent="-285750">
              <a:buFont typeface="Century Gothic" panose="020B0502020202020204" pitchFamily="34" charset="0"/>
              <a:buChar char="→"/>
            </a:pPr>
            <a:r>
              <a:rPr lang="en-US" dirty="0"/>
              <a:t>Assumes same ratio for all RF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EB572FE-81B5-B86D-1075-595B38CF2A5F}"/>
              </a:ext>
            </a:extLst>
          </p:cNvPr>
          <p:cNvSpPr/>
          <p:nvPr/>
        </p:nvSpPr>
        <p:spPr>
          <a:xfrm>
            <a:off x="3593874" y="4496260"/>
            <a:ext cx="1488205" cy="134640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offset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(estimated in model)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C07115-05F5-EC79-AD2F-3326370C33CC}"/>
              </a:ext>
            </a:extLst>
          </p:cNvPr>
          <p:cNvSpPr/>
          <p:nvPr/>
        </p:nvSpPr>
        <p:spPr>
          <a:xfrm>
            <a:off x="227774" y="981802"/>
            <a:ext cx="2124075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Guided Pelagic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AAFDF1-3DEF-C3CF-7877-FEB4CB9C69DF}"/>
              </a:ext>
            </a:extLst>
          </p:cNvPr>
          <p:cNvSpPr/>
          <p:nvPr/>
        </p:nvSpPr>
        <p:spPr>
          <a:xfrm>
            <a:off x="5835608" y="316901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Pelagic</a:t>
            </a:r>
          </a:p>
        </p:txBody>
      </p:sp>
      <p:sp>
        <p:nvSpPr>
          <p:cNvPr id="26" name="Equals 25">
            <a:extLst>
              <a:ext uri="{FF2B5EF4-FFF2-40B4-BE49-F238E27FC236}">
                <a16:creationId xmlns:a16="http://schemas.microsoft.com/office/drawing/2014/main" id="{46ECF798-6809-6ED2-F80C-41A17668A0F9}"/>
              </a:ext>
            </a:extLst>
          </p:cNvPr>
          <p:cNvSpPr/>
          <p:nvPr/>
        </p:nvSpPr>
        <p:spPr>
          <a:xfrm>
            <a:off x="5411827" y="477511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7559085-1040-1A5B-11EA-F85E03CF65FD}"/>
              </a:ext>
            </a:extLst>
          </p:cNvPr>
          <p:cNvSpPr/>
          <p:nvPr/>
        </p:nvSpPr>
        <p:spPr>
          <a:xfrm>
            <a:off x="227774" y="1655553"/>
            <a:ext cx="2338839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Guided Non-pelagic (&lt; 2006)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ADDF762-F74A-E141-C6FC-FAF8E8E07ACB}"/>
              </a:ext>
            </a:extLst>
          </p:cNvPr>
          <p:cNvSpPr/>
          <p:nvPr/>
        </p:nvSpPr>
        <p:spPr>
          <a:xfrm>
            <a:off x="5835608" y="1012652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Non-pelagic</a:t>
            </a:r>
          </a:p>
        </p:txBody>
      </p:sp>
      <p:sp>
        <p:nvSpPr>
          <p:cNvPr id="34" name="Equals 33">
            <a:extLst>
              <a:ext uri="{FF2B5EF4-FFF2-40B4-BE49-F238E27FC236}">
                <a16:creationId xmlns:a16="http://schemas.microsoft.com/office/drawing/2014/main" id="{06C1031E-38D2-4961-3D09-E34A53A9A9BA}"/>
              </a:ext>
            </a:extLst>
          </p:cNvPr>
          <p:cNvSpPr/>
          <p:nvPr/>
        </p:nvSpPr>
        <p:spPr>
          <a:xfrm>
            <a:off x="5430432" y="1072455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4DA8F9B-8E2F-5423-5310-0DC12F8DD617}"/>
              </a:ext>
            </a:extLst>
          </p:cNvPr>
          <p:cNvSpPr/>
          <p:nvPr/>
        </p:nvSpPr>
        <p:spPr>
          <a:xfrm>
            <a:off x="227773" y="2357485"/>
            <a:ext cx="2124075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Guided Yelloweye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(&gt;= 2006)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A3FD01B-A785-FB1D-8A90-C8D2D4B75FD9}"/>
              </a:ext>
            </a:extLst>
          </p:cNvPr>
          <p:cNvSpPr/>
          <p:nvPr/>
        </p:nvSpPr>
        <p:spPr>
          <a:xfrm>
            <a:off x="5845244" y="1707477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Yelloweye</a:t>
            </a:r>
          </a:p>
        </p:txBody>
      </p:sp>
      <p:sp>
        <p:nvSpPr>
          <p:cNvPr id="37" name="Equals 36">
            <a:extLst>
              <a:ext uri="{FF2B5EF4-FFF2-40B4-BE49-F238E27FC236}">
                <a16:creationId xmlns:a16="http://schemas.microsoft.com/office/drawing/2014/main" id="{3A52EBE1-80AF-5605-1D13-6E710E9741F8}"/>
              </a:ext>
            </a:extLst>
          </p:cNvPr>
          <p:cNvSpPr/>
          <p:nvPr/>
        </p:nvSpPr>
        <p:spPr>
          <a:xfrm>
            <a:off x="5440068" y="1767280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8AC84436-A165-2325-7F94-A16359F56A15}"/>
              </a:ext>
            </a:extLst>
          </p:cNvPr>
          <p:cNvSpPr/>
          <p:nvPr/>
        </p:nvSpPr>
        <p:spPr>
          <a:xfrm>
            <a:off x="3262206" y="4980380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8FB4EDAB-184C-C96D-2577-BE93B1DFB9D0}"/>
              </a:ext>
            </a:extLst>
          </p:cNvPr>
          <p:cNvSpPr/>
          <p:nvPr/>
        </p:nvSpPr>
        <p:spPr>
          <a:xfrm>
            <a:off x="7423140" y="1098187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4275CEF-039A-EC26-34BE-82E0DEDADB5F}"/>
              </a:ext>
            </a:extLst>
          </p:cNvPr>
          <p:cNvSpPr/>
          <p:nvPr/>
        </p:nvSpPr>
        <p:spPr>
          <a:xfrm>
            <a:off x="7788941" y="662178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Species Comp Data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6C022C4-8148-9987-406F-08421C1ED81B}"/>
              </a:ext>
            </a:extLst>
          </p:cNvPr>
          <p:cNvSpPr/>
          <p:nvPr/>
        </p:nvSpPr>
        <p:spPr>
          <a:xfrm>
            <a:off x="9847516" y="321082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Black </a:t>
            </a:r>
          </a:p>
        </p:txBody>
      </p:sp>
      <p:sp>
        <p:nvSpPr>
          <p:cNvPr id="43" name="Equals 42">
            <a:extLst>
              <a:ext uri="{FF2B5EF4-FFF2-40B4-BE49-F238E27FC236}">
                <a16:creationId xmlns:a16="http://schemas.microsoft.com/office/drawing/2014/main" id="{BDD36337-5662-F547-2132-13A2CB22636B}"/>
              </a:ext>
            </a:extLst>
          </p:cNvPr>
          <p:cNvSpPr/>
          <p:nvPr/>
        </p:nvSpPr>
        <p:spPr>
          <a:xfrm>
            <a:off x="9889965" y="4645071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AAE8B86-2B6E-D15A-427F-3DE21F6F4F42}"/>
              </a:ext>
            </a:extLst>
          </p:cNvPr>
          <p:cNvSpPr/>
          <p:nvPr/>
        </p:nvSpPr>
        <p:spPr>
          <a:xfrm>
            <a:off x="9847516" y="1016833"/>
            <a:ext cx="1549856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Yelloweye</a:t>
            </a:r>
          </a:p>
        </p:txBody>
      </p:sp>
      <p:sp>
        <p:nvSpPr>
          <p:cNvPr id="45" name="Equals 44">
            <a:extLst>
              <a:ext uri="{FF2B5EF4-FFF2-40B4-BE49-F238E27FC236}">
                <a16:creationId xmlns:a16="http://schemas.microsoft.com/office/drawing/2014/main" id="{A29BF783-BC0B-DBFB-CA8B-01ACB17BB366}"/>
              </a:ext>
            </a:extLst>
          </p:cNvPr>
          <p:cNvSpPr/>
          <p:nvPr/>
        </p:nvSpPr>
        <p:spPr>
          <a:xfrm>
            <a:off x="9908570" y="5240015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46A1FB-9E48-43DB-2F41-AD150C0AA255}"/>
              </a:ext>
            </a:extLst>
          </p:cNvPr>
          <p:cNvSpPr/>
          <p:nvPr/>
        </p:nvSpPr>
        <p:spPr>
          <a:xfrm>
            <a:off x="227773" y="378665"/>
            <a:ext cx="2124075" cy="54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Logbook Guided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Releases: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6123D0C-B327-18CD-2A97-ECC7C5C4528F}"/>
              </a:ext>
            </a:extLst>
          </p:cNvPr>
          <p:cNvSpPr/>
          <p:nvPr/>
        </p:nvSpPr>
        <p:spPr>
          <a:xfrm>
            <a:off x="8744263" y="1805942"/>
            <a:ext cx="3047426" cy="54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Howard Methods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1266389-45B4-5FBB-9BF7-B8ECB81801A4}"/>
              </a:ext>
            </a:extLst>
          </p:cNvPr>
          <p:cNvSpPr/>
          <p:nvPr/>
        </p:nvSpPr>
        <p:spPr>
          <a:xfrm>
            <a:off x="1056854" y="3626587"/>
            <a:ext cx="2208406" cy="307609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CBE0191-B335-7FDB-B1DF-B1396F04FACE}"/>
              </a:ext>
            </a:extLst>
          </p:cNvPr>
          <p:cNvSpPr/>
          <p:nvPr/>
        </p:nvSpPr>
        <p:spPr>
          <a:xfrm>
            <a:off x="1010817" y="3722765"/>
            <a:ext cx="2284971" cy="54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Guided pH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(Logbook pH)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07D963E-7496-1DDD-9524-A8CFBEC58B8B}"/>
              </a:ext>
            </a:extLst>
          </p:cNvPr>
          <p:cNvSpPr/>
          <p:nvPr/>
        </p:nvSpPr>
        <p:spPr>
          <a:xfrm>
            <a:off x="1212541" y="4354693"/>
            <a:ext cx="1897981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 pelagic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2A32CEE-19DF-4D3A-2C46-EAC7CB8A6270}"/>
              </a:ext>
            </a:extLst>
          </p:cNvPr>
          <p:cNvSpPr/>
          <p:nvPr/>
        </p:nvSpPr>
        <p:spPr>
          <a:xfrm>
            <a:off x="1204312" y="5044793"/>
            <a:ext cx="1897982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 yelloweye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930067B-AE9D-D20D-5AB8-9D4B5CBCF5F2}"/>
              </a:ext>
            </a:extLst>
          </p:cNvPr>
          <p:cNvSpPr/>
          <p:nvPr/>
        </p:nvSpPr>
        <p:spPr>
          <a:xfrm>
            <a:off x="1218664" y="5746837"/>
            <a:ext cx="1897981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 non-pelagic, non-yelloweye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D100024-B53D-249B-A60D-C23530C31FDC}"/>
              </a:ext>
            </a:extLst>
          </p:cNvPr>
          <p:cNvGrpSpPr/>
          <p:nvPr/>
        </p:nvGrpSpPr>
        <p:grpSpPr>
          <a:xfrm>
            <a:off x="5429093" y="3626587"/>
            <a:ext cx="2284971" cy="3076093"/>
            <a:chOff x="5518306" y="3626587"/>
            <a:chExt cx="2284971" cy="307609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0127DE9E-7764-D8C1-E475-A71C870FE9E0}"/>
                </a:ext>
              </a:extLst>
            </p:cNvPr>
            <p:cNvSpPr/>
            <p:nvPr/>
          </p:nvSpPr>
          <p:spPr>
            <a:xfrm>
              <a:off x="5611789" y="3626587"/>
              <a:ext cx="2124075" cy="307609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E9564050-8F4F-3786-2175-E6A1DC2C7BE6}"/>
                </a:ext>
              </a:extLst>
            </p:cNvPr>
            <p:cNvSpPr/>
            <p:nvPr/>
          </p:nvSpPr>
          <p:spPr>
            <a:xfrm>
              <a:off x="5518306" y="3735568"/>
              <a:ext cx="2284971" cy="54851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Private pH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2275C4B-0316-35A1-7A50-9A8B601EFFC8}"/>
                </a:ext>
              </a:extLst>
            </p:cNvPr>
            <p:cNvSpPr/>
            <p:nvPr/>
          </p:nvSpPr>
          <p:spPr>
            <a:xfrm>
              <a:off x="5767476" y="4354693"/>
              <a:ext cx="1865207" cy="6191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 pelagic</a:t>
              </a: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E6AF7704-3D0C-6CD7-39F0-D4E3B577453D}"/>
                </a:ext>
              </a:extLst>
            </p:cNvPr>
            <p:cNvSpPr/>
            <p:nvPr/>
          </p:nvSpPr>
          <p:spPr>
            <a:xfrm>
              <a:off x="5759247" y="5044793"/>
              <a:ext cx="1873436" cy="6191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 yelloweye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CC58383-6780-B781-62C6-A970AD5B3FBF}"/>
                </a:ext>
              </a:extLst>
            </p:cNvPr>
            <p:cNvSpPr/>
            <p:nvPr/>
          </p:nvSpPr>
          <p:spPr>
            <a:xfrm>
              <a:off x="5773600" y="5746837"/>
              <a:ext cx="1873436" cy="619125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pH non-pelagic, non-yelloweye</a:t>
              </a:r>
            </a:p>
          </p:txBody>
        </p:sp>
      </p:grpSp>
      <p:sp>
        <p:nvSpPr>
          <p:cNvPr id="66" name="Equals 65">
            <a:extLst>
              <a:ext uri="{FF2B5EF4-FFF2-40B4-BE49-F238E27FC236}">
                <a16:creationId xmlns:a16="http://schemas.microsoft.com/office/drawing/2014/main" id="{348E3473-D96C-42E1-3D25-95B3ED309FA6}"/>
              </a:ext>
            </a:extLst>
          </p:cNvPr>
          <p:cNvSpPr/>
          <p:nvPr/>
        </p:nvSpPr>
        <p:spPr>
          <a:xfrm>
            <a:off x="5134096" y="4997401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D1533AC-6F61-71F8-9377-8C54E9BAF534}"/>
              </a:ext>
            </a:extLst>
          </p:cNvPr>
          <p:cNvSpPr/>
          <p:nvPr/>
        </p:nvSpPr>
        <p:spPr>
          <a:xfrm>
            <a:off x="8860003" y="3578183"/>
            <a:ext cx="2275143" cy="74791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releases = (H/pH)-H </a:t>
            </a:r>
          </a:p>
        </p:txBody>
      </p: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id="{981E7337-7181-56B9-A7DD-E901722E8DEA}"/>
              </a:ext>
            </a:extLst>
          </p:cNvPr>
          <p:cNvSpPr/>
          <p:nvPr/>
        </p:nvSpPr>
        <p:spPr>
          <a:xfrm>
            <a:off x="7670336" y="4980380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3D1B565-4EE0-B247-54BB-8F693D68839C}"/>
              </a:ext>
            </a:extLst>
          </p:cNvPr>
          <p:cNvSpPr/>
          <p:nvPr/>
        </p:nvSpPr>
        <p:spPr>
          <a:xfrm>
            <a:off x="10387965" y="4470492"/>
            <a:ext cx="1683034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Black Rel.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0299E545-D3A8-5840-0BC5-BA83D9FD7FD2}"/>
              </a:ext>
            </a:extLst>
          </p:cNvPr>
          <p:cNvSpPr/>
          <p:nvPr/>
        </p:nvSpPr>
        <p:spPr>
          <a:xfrm>
            <a:off x="10387964" y="5166243"/>
            <a:ext cx="1683035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Yelloweye Rel.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4134ABE-E2E4-EE0F-6634-BFA036217811}"/>
              </a:ext>
            </a:extLst>
          </p:cNvPr>
          <p:cNvSpPr/>
          <p:nvPr/>
        </p:nvSpPr>
        <p:spPr>
          <a:xfrm>
            <a:off x="8006935" y="4483356"/>
            <a:ext cx="1824560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Black Harv.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7DF77DC-FF39-9CD3-4BF8-6558D8293283}"/>
              </a:ext>
            </a:extLst>
          </p:cNvPr>
          <p:cNvSpPr/>
          <p:nvPr/>
        </p:nvSpPr>
        <p:spPr>
          <a:xfrm>
            <a:off x="8006934" y="5166243"/>
            <a:ext cx="1824561" cy="61912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Unguided Yelloweye Harv.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8F0D2F1-DBCD-3EDB-AA1C-E00C1761A9EF}"/>
              </a:ext>
            </a:extLst>
          </p:cNvPr>
          <p:cNvSpPr/>
          <p:nvPr/>
        </p:nvSpPr>
        <p:spPr>
          <a:xfrm>
            <a:off x="9098731" y="6039047"/>
            <a:ext cx="3047426" cy="54851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Bayes Model</a:t>
            </a:r>
          </a:p>
        </p:txBody>
      </p:sp>
      <p:sp>
        <p:nvSpPr>
          <p:cNvPr id="77" name="Equals 76">
            <a:extLst>
              <a:ext uri="{FF2B5EF4-FFF2-40B4-BE49-F238E27FC236}">
                <a16:creationId xmlns:a16="http://schemas.microsoft.com/office/drawing/2014/main" id="{651F7048-7E11-0343-8FF1-86E37372E9D6}"/>
              </a:ext>
            </a:extLst>
          </p:cNvPr>
          <p:cNvSpPr/>
          <p:nvPr/>
        </p:nvSpPr>
        <p:spPr>
          <a:xfrm>
            <a:off x="9422865" y="451332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Equals 77">
            <a:extLst>
              <a:ext uri="{FF2B5EF4-FFF2-40B4-BE49-F238E27FC236}">
                <a16:creationId xmlns:a16="http://schemas.microsoft.com/office/drawing/2014/main" id="{CA7A6DF3-A88A-01E7-1243-67F0B4F07DDE}"/>
              </a:ext>
            </a:extLst>
          </p:cNvPr>
          <p:cNvSpPr/>
          <p:nvPr/>
        </p:nvSpPr>
        <p:spPr>
          <a:xfrm>
            <a:off x="9441470" y="1046276"/>
            <a:ext cx="309631" cy="344122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B57D4EF-A922-6245-AAA3-4C2BBA37505C}"/>
              </a:ext>
            </a:extLst>
          </p:cNvPr>
          <p:cNvCxnSpPr>
            <a:cxnSpLocks/>
          </p:cNvCxnSpPr>
          <p:nvPr/>
        </p:nvCxnSpPr>
        <p:spPr>
          <a:xfrm flipV="1">
            <a:off x="3613124" y="1909694"/>
            <a:ext cx="0" cy="7425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92F8703-8A8F-F022-60B1-ADC4ACF37001}"/>
              </a:ext>
            </a:extLst>
          </p:cNvPr>
          <p:cNvCxnSpPr>
            <a:cxnSpLocks/>
          </p:cNvCxnSpPr>
          <p:nvPr/>
        </p:nvCxnSpPr>
        <p:spPr>
          <a:xfrm flipV="1">
            <a:off x="8336204" y="1442309"/>
            <a:ext cx="0" cy="12099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Multiplication Sign 83">
            <a:extLst>
              <a:ext uri="{FF2B5EF4-FFF2-40B4-BE49-F238E27FC236}">
                <a16:creationId xmlns:a16="http://schemas.microsoft.com/office/drawing/2014/main" id="{23CE3BA6-CF8E-6645-1DB9-6342B16FB438}"/>
              </a:ext>
            </a:extLst>
          </p:cNvPr>
          <p:cNvSpPr/>
          <p:nvPr/>
        </p:nvSpPr>
        <p:spPr>
          <a:xfrm>
            <a:off x="2705622" y="1119303"/>
            <a:ext cx="309631" cy="344122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1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  <p:bldP spid="17" grpId="0"/>
      <p:bldP spid="24" grpId="0" animBg="1"/>
      <p:bldP spid="10" grpId="0" animBg="1"/>
      <p:bldP spid="13" grpId="0" animBg="1"/>
      <p:bldP spid="31" grpId="0" animBg="1"/>
      <p:bldP spid="32" grpId="0" animBg="1"/>
      <p:bldP spid="35" grpId="0" animBg="1"/>
      <p:bldP spid="36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6" grpId="0" animBg="1"/>
      <p:bldP spid="48" grpId="0" animBg="1"/>
      <p:bldP spid="55" grpId="0" animBg="1"/>
      <p:bldP spid="49" grpId="0" animBg="1"/>
      <p:bldP spid="53" grpId="0" animBg="1"/>
      <p:bldP spid="60" grpId="0" animBg="1"/>
      <p:bldP spid="67" grpId="0" animBg="1"/>
      <p:bldP spid="68" grpId="0" animBg="1"/>
      <p:bldP spid="70" grpId="0" animBg="1"/>
      <p:bldP spid="71" grpId="0" animBg="1"/>
      <p:bldP spid="72" grpId="0" animBg="1"/>
      <p:bldP spid="73" grpId="0" animBg="1"/>
      <p:bldP spid="76" grpId="0" animBg="1"/>
      <p:bldP spid="8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192</Words>
  <Application>Microsoft Office PowerPoint</Application>
  <PresentationFormat>Widescreen</PresentationFormat>
  <Paragraphs>62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Century Gothic</vt:lpstr>
      <vt:lpstr>Office Theme</vt:lpstr>
      <vt:lpstr>PowerPoint Presentation</vt:lpstr>
      <vt:lpstr>PowerPoint Presentation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Joy, Philip J (DFG)</dc:creator>
  <cp:lastModifiedBy>Joy, Philip J (DFG)</cp:lastModifiedBy>
  <cp:revision>12</cp:revision>
  <dcterms:created xsi:type="dcterms:W3CDTF">2025-05-28T18:56:05Z</dcterms:created>
  <dcterms:modified xsi:type="dcterms:W3CDTF">2025-06-04T00:35:52Z</dcterms:modified>
</cp:coreProperties>
</file>