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50079-680D-A56D-D058-7938982FA8F8}" v="13" dt="2025-04-25T23:55:50.931"/>
    <p1510:client id="{AC50B0A5-5354-4718-6B30-D5B77FFB56D2}" v="15" dt="2025-04-25T19:40:1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6729D-FCAF-4A60-B9C6-1EF0ADEF1C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EA61F-2E09-41B1-A46E-1F0A4CA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FB476B4E-8378-DF24-11B2-B4740898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3" y="156436"/>
            <a:ext cx="3235174" cy="311243"/>
          </a:xfrm>
          <a:prstGeom prst="rect">
            <a:avLst/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 not achieving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G/SEG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3DE68F9-7150-F9A0-2AC6-7EE6053A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80" y="165193"/>
            <a:ext cx="3056250" cy="554692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 not achieving OEG or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Inriver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CE1B376-0663-7A3E-2344-E0B077DB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43" y="657000"/>
            <a:ext cx="1725341" cy="7934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Have run sizes have been large enough to achieve goal?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6E1C8C8-2053-D4C0-B2CF-D540CEE330FC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1808614" y="467679"/>
            <a:ext cx="2796" cy="189321"/>
          </a:xfrm>
          <a:prstGeom prst="straightConnector1">
            <a:avLst/>
          </a:prstGeom>
          <a:noFill/>
          <a:ln w="63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B784A0-3A90-75A4-6883-05B40317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652" y="1054387"/>
            <a:ext cx="1725342" cy="1008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Yes, run size large enough or </a:t>
            </a: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limited but management solution possible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CBE2C76-E46C-FF99-79FE-0B653D1EABF5}"/>
              </a:ext>
            </a:extLst>
          </p:cNvPr>
          <p:cNvCxnSpPr>
            <a:cxnSpLocks/>
            <a:stCxn id="129" idx="3"/>
            <a:endCxn id="134" idx="0"/>
          </p:cNvCxnSpPr>
          <p:nvPr/>
        </p:nvCxnSpPr>
        <p:spPr>
          <a:xfrm>
            <a:off x="2671284" y="1053746"/>
            <a:ext cx="2457120" cy="124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DDF994-2D0A-4B47-F900-604EEFD6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80" y="2298320"/>
            <a:ext cx="3056247" cy="537672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Work Session: department makes </a:t>
            </a:r>
            <a:r>
              <a:rPr lang="en-US" sz="1400" kern="100" dirty="0">
                <a:latin typeface="Aptos"/>
                <a:ea typeface="Aptos" panose="020B0004020202020204" pitchFamily="34" charset="0"/>
                <a:cs typeface="Arial"/>
              </a:rPr>
              <a:t>fishery review recommendation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77BC09-7B5F-0057-9423-2DC6933896CE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5128404" y="719885"/>
            <a:ext cx="1" cy="1578435"/>
          </a:xfrm>
          <a:prstGeom prst="straightConnector1">
            <a:avLst/>
          </a:prstGeom>
          <a:noFill/>
          <a:ln w="63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7408B45-335F-C89B-7966-9498D9B91030}"/>
              </a:ext>
            </a:extLst>
          </p:cNvPr>
          <p:cNvCxnSpPr>
            <a:cxnSpLocks/>
            <a:stCxn id="129" idx="2"/>
            <a:endCxn id="138" idx="0"/>
          </p:cNvCxnSpPr>
          <p:nvPr/>
        </p:nvCxnSpPr>
        <p:spPr>
          <a:xfrm>
            <a:off x="1808614" y="1450492"/>
            <a:ext cx="2796" cy="851684"/>
          </a:xfrm>
          <a:prstGeom prst="straightConnector1">
            <a:avLst/>
          </a:prstGeom>
          <a:noFill/>
          <a:ln w="63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CAFB53-F46E-9109-2488-53546C8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1" y="2302176"/>
            <a:ext cx="3235177" cy="539114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Work Session: department makes SOC finding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22788E5-A9B7-B77C-6EDE-C4B3E482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77" y="1528430"/>
            <a:ext cx="2075872" cy="75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No, run size too small </a:t>
            </a: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 data limited &amp; management solution unlikely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D8BC85F-9937-52B8-062A-3B3407048812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 flipH="1">
            <a:off x="5128403" y="2835992"/>
            <a:ext cx="1" cy="321205"/>
          </a:xfrm>
          <a:prstGeom prst="straightConnector1">
            <a:avLst/>
          </a:prstGeom>
          <a:noFill/>
          <a:ln w="63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360166-C1C4-D306-3EBE-3D7E25AC1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80" y="3157197"/>
            <a:ext cx="3056246" cy="4397805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Regular meeting: department provides </a:t>
            </a:r>
            <a:r>
              <a:rPr lang="en-US" sz="1400" kern="100" dirty="0">
                <a:latin typeface="Aptos"/>
                <a:ea typeface="Aptos" panose="020B0004020202020204" pitchFamily="34" charset="0"/>
                <a:cs typeface="Arial"/>
              </a:rPr>
              <a:t>a review </a:t>
            </a: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that includes: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Fishery history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Management actions taken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Management options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Harvest by user group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ln>
                  <a:noFill/>
                </a:ln>
                <a:effectLst/>
                <a:latin typeface="Aptos"/>
                <a:ea typeface="Aptos" panose="020B0004020202020204" pitchFamily="34" charset="0"/>
                <a:cs typeface="Arial"/>
              </a:rPr>
              <a:t>Allocative implications</a:t>
            </a:r>
            <a:endParaRPr lang="en-US" sz="1400" kern="100" dirty="0">
              <a:latin typeface="Aptos"/>
              <a:ea typeface="Aptos" panose="020B0004020202020204" pitchFamily="34" charset="0"/>
              <a:cs typeface="Arial"/>
            </a:endParaRPr>
          </a:p>
          <a:p>
            <a:pPr>
              <a:lnSpc>
                <a:spcPct val="107000"/>
              </a:lnSpc>
            </a:pPr>
            <a:endParaRPr lang="en-US" sz="1400" kern="100" dirty="0">
              <a:ea typeface="Aptos" panose="020B0004020202020204" pitchFamily="34" charset="0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ea typeface="Aptos" panose="020B0004020202020204" pitchFamily="34" charset="0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ea typeface="Aptos" panose="020B0004020202020204" pitchFamily="34" charset="0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ea typeface="Aptos" panose="020B0004020202020204" pitchFamily="34" charset="0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a typeface="Aptos" panose="020B0004020202020204" pitchFamily="34" charset="0"/>
                <a:cs typeface="Arial"/>
              </a:rPr>
              <a:t>Board may address fishery issues by: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a typeface="Aptos" panose="020B0004020202020204" pitchFamily="34" charset="0"/>
                <a:cs typeface="Arial"/>
              </a:rPr>
              <a:t>Status Quo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a typeface="Aptos" panose="020B0004020202020204" pitchFamily="34" charset="0"/>
                <a:cs typeface="Arial"/>
              </a:rPr>
              <a:t>Creating or modifying management plans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a typeface="Aptos" panose="020B0004020202020204" pitchFamily="34" charset="0"/>
                <a:cs typeface="Arial"/>
              </a:rPr>
              <a:t>Considering/adopting proposals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1A4A2A4-6240-4EF8-FDB8-DD05EE034917}"/>
              </a:ext>
            </a:extLst>
          </p:cNvPr>
          <p:cNvCxnSpPr>
            <a:cxnSpLocks/>
            <a:stCxn id="138" idx="2"/>
            <a:endCxn id="145" idx="0"/>
          </p:cNvCxnSpPr>
          <p:nvPr/>
        </p:nvCxnSpPr>
        <p:spPr>
          <a:xfrm flipH="1">
            <a:off x="1811409" y="2841290"/>
            <a:ext cx="1" cy="31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EF5429F-9CB4-8049-81E9-6ADF3F14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1" y="3157198"/>
            <a:ext cx="3235176" cy="4225274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Regular Meeting: </a:t>
            </a:r>
            <a:r>
              <a:rPr lang="en-US" sz="1400" kern="100" dirty="0">
                <a:latin typeface="Aptos"/>
                <a:ea typeface="Aptos" panose="020B0004020202020204" pitchFamily="34" charset="0"/>
                <a:cs typeface="Arial"/>
              </a:rPr>
              <a:t>department</a:t>
            </a: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 provides </a:t>
            </a:r>
            <a:r>
              <a:rPr lang="en-US" sz="1400" kern="100" dirty="0">
                <a:latin typeface="Aptos"/>
                <a:ea typeface="Aptos" panose="020B0004020202020204" pitchFamily="34" charset="0"/>
                <a:cs typeface="Arial"/>
              </a:rPr>
              <a:t>a review</a:t>
            </a: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 that includes: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Fishery history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Management actions taken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Management options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Harvest by user group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Research recommendations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Recommendation to reduce harvest by XX%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SET finding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Designation of stock as 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Productivity Risk</a:t>
            </a:r>
          </a:p>
          <a:p>
            <a:pPr marL="742950" marR="0" lvl="1" indent="-285750"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/>
                <a:ea typeface="Aptos" panose="020B0004020202020204" pitchFamily="34" charset="0"/>
                <a:cs typeface="Arial"/>
              </a:rPr>
              <a:t>Depletion Risk</a:t>
            </a:r>
          </a:p>
          <a:p>
            <a:pPr marR="0" lvl="1"/>
            <a:endParaRPr lang="en-US" sz="1400" kern="100" dirty="0">
              <a:latin typeface="Aptos"/>
              <a:ea typeface="Aptos" panose="020B0004020202020204" pitchFamily="34" charset="0"/>
              <a:cs typeface="Arial"/>
            </a:endParaRPr>
          </a:p>
          <a:p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Stocks of concern addressed by creating a recovery plan which is a temporary management plan that sunsets when the stock is delisted</a:t>
            </a:r>
            <a:endParaRPr lang="en-US" sz="1400" kern="100" dirty="0">
              <a:effectLst/>
              <a:latin typeface="Aptos"/>
              <a:ea typeface="Aptos" panose="020B0004020202020204" pitchFamily="34" charset="0"/>
              <a:cs typeface="Arial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A270682-5C50-4FFF-2990-B6EEE9E4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1" y="7870911"/>
            <a:ext cx="6462705" cy="5759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Department updates the board at the next regularly scheduled meeting for the area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D622924-C7DE-CC83-A254-77270A185D0E}"/>
              </a:ext>
            </a:extLst>
          </p:cNvPr>
          <p:cNvCxnSpPr>
            <a:cxnSpLocks/>
            <a:stCxn id="145" idx="2"/>
            <a:endCxn id="150" idx="0"/>
          </p:cNvCxnSpPr>
          <p:nvPr/>
        </p:nvCxnSpPr>
        <p:spPr>
          <a:xfrm>
            <a:off x="1811409" y="7382472"/>
            <a:ext cx="1613765" cy="4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8EB17DF-10A1-62B2-AB0F-EFE5CC1AE29F}"/>
              </a:ext>
            </a:extLst>
          </p:cNvPr>
          <p:cNvCxnSpPr>
            <a:cxnSpLocks/>
            <a:stCxn id="142" idx="2"/>
            <a:endCxn id="150" idx="0"/>
          </p:cNvCxnSpPr>
          <p:nvPr/>
        </p:nvCxnSpPr>
        <p:spPr>
          <a:xfrm flipH="1">
            <a:off x="3425174" y="7555002"/>
            <a:ext cx="1703229" cy="31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42A0E1D0B7A4380494A1F655EA26F" ma:contentTypeVersion="8" ma:contentTypeDescription="Create a new document." ma:contentTypeScope="" ma:versionID="a178615c0108c1bc1cb856f1c5098b5b">
  <xsd:schema xmlns:xsd="http://www.w3.org/2001/XMLSchema" xmlns:xs="http://www.w3.org/2001/XMLSchema" xmlns:p="http://schemas.microsoft.com/office/2006/metadata/properties" xmlns:ns2="099c382f-a304-4456-b7c9-96872da97716" targetNamespace="http://schemas.microsoft.com/office/2006/metadata/properties" ma:root="true" ma:fieldsID="d7dc953f94933ad0568564a17bbac762" ns2:_="">
    <xsd:import namespace="099c382f-a304-4456-b7c9-96872da977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82f-a304-4456-b7c9-96872da977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CB8D0-1AE5-4E28-A4E1-301225FC3553}">
  <ds:schemaRefs>
    <ds:schemaRef ds:uri="099c382f-a304-4456-b7c9-96872da977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FC6842-0494-4A72-9E19-F2D1E33654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02AA6-B5AE-45E8-9FE2-BC67BAD052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181</Words>
  <Application>Microsoft Office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Cubbage, Taylor L (DFG)</dc:creator>
  <cp:lastModifiedBy>Reimer, Adam M (DFG)</cp:lastModifiedBy>
  <cp:revision>9</cp:revision>
  <dcterms:created xsi:type="dcterms:W3CDTF">2025-04-18T22:46:16Z</dcterms:created>
  <dcterms:modified xsi:type="dcterms:W3CDTF">2025-08-16T00:36:22Z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0x01010037F42A0E1D0B7A4380494A1F655EA26F</vt:lpwstr>
  </property>
</Properties>
</file>