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3BFBC8-1761-4317-9706-F6CA2D97C1C5}">
  <a:tblStyle styleId="{6A3BFBC8-1761-4317-9706-F6CA2D97C1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a69939d5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a69939d5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a69939d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a69939d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a69939d5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a69939d5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69939d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69939d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b569e569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b569e569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569e569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b569e569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569e569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569e569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b569e569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b569e569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569e569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569e569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69939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69939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a69939d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a69939d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a69939d5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a69939d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407324" y="215150"/>
            <a:ext cx="15075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075" y="267576"/>
            <a:ext cx="729725" cy="6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4296375" y="1916175"/>
            <a:ext cx="42693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Xploring Python</a:t>
            </a:r>
            <a:endParaRPr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109" y="215146"/>
            <a:ext cx="2209767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0" y="2667600"/>
            <a:ext cx="2576826" cy="247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688400" y="2030100"/>
            <a:ext cx="5767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Immutable Lists are called Tuples.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Lists and Tuples share most Functions.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DICTIONARY FUNCTIONS</a:t>
            </a:r>
            <a:endParaRPr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1357700" y="126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{6A3BFBC8-1761-4317-9706-F6CA2D97C1C5}</a:tableStyleId>
              </a:tblPr>
              <a:tblGrid>
                <a:gridCol w="3019625"/>
                <a:gridCol w="4019275"/>
              </a:tblGrid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dict.clear()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Clears the dictionary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dict.get(key, default)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value for the key or a default value if key is not present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dict.items()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key-value pair as a list of tuples containing (key,val)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dict.keys()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list of keys in the dictionary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dict.values()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list of values in the dictionary</a:t>
                      </a:r>
                      <a:endParaRPr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>
            <p:ph type="title"/>
          </p:nvPr>
        </p:nvSpPr>
        <p:spPr>
          <a:xfrm>
            <a:off x="1052550" y="19836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2750025" y="1043125"/>
            <a:ext cx="36441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PRESENTERS: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5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1344800" y="1761575"/>
            <a:ext cx="23196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Ishaan Ohri,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Executive Head,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ADG-VIT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5170475" y="1761575"/>
            <a:ext cx="36726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Shubhankar Shankar,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Research &amp; </a:t>
            </a: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Head,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ADG-VIT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2749950" y="3341625"/>
            <a:ext cx="36441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INSTAGRAM: @adgvit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FACEBOOK: @vitios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LINKEDIN: @adg-vit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12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PYTHON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600475"/>
            <a:ext cx="6943749" cy="41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43421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https://www.python.org/downloads/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977000" y="51525"/>
            <a:ext cx="5190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KEYWORDS</a:t>
            </a:r>
            <a:endParaRPr/>
          </a:p>
        </p:txBody>
      </p:sp>
      <p:graphicFrame>
        <p:nvGraphicFramePr>
          <p:cNvPr id="151" name="Google Shape;151;p15"/>
          <p:cNvGraphicFramePr/>
          <p:nvPr/>
        </p:nvGraphicFramePr>
        <p:xfrm>
          <a:off x="1197450" y="138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{6A3BFBC8-1761-4317-9706-F6CA2D97C1C5}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assert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elif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lambda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yield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global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nonlocal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15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OPERATORS</a:t>
            </a:r>
            <a:endParaRPr/>
          </a:p>
        </p:txBody>
      </p:sp>
      <p:graphicFrame>
        <p:nvGraphicFramePr>
          <p:cNvPr id="161" name="Google Shape;161;p16"/>
          <p:cNvGraphicFramePr/>
          <p:nvPr/>
        </p:nvGraphicFramePr>
        <p:xfrm>
          <a:off x="3008713" y="119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{6A3BFBC8-1761-4317-9706-F6CA2D97C1C5}</a:tableStyleId>
              </a:tblPr>
              <a:tblGrid>
                <a:gridCol w="1206500"/>
                <a:gridCol w="192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Addition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Subtraction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Multiplication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Division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Modulus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Exponential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Floor Division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GB"/>
              <a:t> OPERATORS</a:t>
            </a:r>
            <a:endParaRPr/>
          </a:p>
        </p:txBody>
      </p:sp>
      <p:graphicFrame>
        <p:nvGraphicFramePr>
          <p:cNvPr id="171" name="Google Shape;171;p17"/>
          <p:cNvGraphicFramePr/>
          <p:nvPr/>
        </p:nvGraphicFramePr>
        <p:xfrm>
          <a:off x="2556525" y="139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{6A3BFBC8-1761-4317-9706-F6CA2D97C1C5}</a:tableStyleId>
              </a:tblPr>
              <a:tblGrid>
                <a:gridCol w="1206500"/>
                <a:gridCol w="282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 to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 to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 than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 or equal to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than or equal to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17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</a:t>
            </a:r>
            <a:r>
              <a:rPr lang="en-GB"/>
              <a:t> OPERATORS</a:t>
            </a:r>
            <a:endParaRPr/>
          </a:p>
        </p:txBody>
      </p:sp>
      <p:graphicFrame>
        <p:nvGraphicFramePr>
          <p:cNvPr id="181" name="Google Shape;181;p18"/>
          <p:cNvGraphicFramePr/>
          <p:nvPr/>
        </p:nvGraphicFramePr>
        <p:xfrm>
          <a:off x="1419025" y="19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{6A3BFBC8-1761-4317-9706-F6CA2D97C1C5}</a:tableStyleId>
              </a:tblPr>
              <a:tblGrid>
                <a:gridCol w="1206500"/>
                <a:gridCol w="509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True if both statements are true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True if one of the statements is true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True if the result is False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18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idx="4294967295" type="ctrTitle"/>
          </p:nvPr>
        </p:nvSpPr>
        <p:spPr>
          <a:xfrm>
            <a:off x="754925" y="4119788"/>
            <a:ext cx="18219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19"/>
          <p:cNvGraphicFramePr/>
          <p:nvPr/>
        </p:nvGraphicFramePr>
        <p:xfrm>
          <a:off x="1757750" y="126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{6A3BFBC8-1761-4317-9706-F6CA2D97C1C5}</a:tableStyleId>
              </a:tblPr>
              <a:tblGrid>
                <a:gridCol w="2750750"/>
                <a:gridCol w="3536700"/>
              </a:tblGrid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len(string)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length of string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string.upper()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Converts to 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Uppercase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string.isupper()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Checks if string is Uppercase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string.lower()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Converts to Lowercase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string.islower()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Checks if string is Lowercase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string.replace(a, b)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Replaces `a` with `b`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19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FUNCTIONS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5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CHARACTERS</a:t>
            </a:r>
            <a:endParaRPr/>
          </a:p>
        </p:txBody>
      </p:sp>
      <p:graphicFrame>
        <p:nvGraphicFramePr>
          <p:cNvPr id="205" name="Google Shape;205;p20"/>
          <p:cNvGraphicFramePr/>
          <p:nvPr/>
        </p:nvGraphicFramePr>
        <p:xfrm>
          <a:off x="3008713" y="119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{6A3BFBC8-1761-4317-9706-F6CA2D97C1C5}</a:tableStyleId>
              </a:tblPr>
              <a:tblGrid>
                <a:gridCol w="1206500"/>
                <a:gridCol w="192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Line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Horizontal Tab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\v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Vertical</a:t>
                      </a: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Tab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\”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Quotes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\’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Single Quotes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\\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Back Slash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Carriage Return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4294967295" type="ctrTitle"/>
          </p:nvPr>
        </p:nvSpPr>
        <p:spPr>
          <a:xfrm>
            <a:off x="754925" y="4119822"/>
            <a:ext cx="1821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APPLE </a:t>
            </a:r>
            <a:r>
              <a:rPr b="1" lang="en-GB" sz="1300"/>
              <a:t>DEVELOPERS</a:t>
            </a:r>
            <a:r>
              <a:rPr lang="en-GB" sz="1300"/>
              <a:t> GROUP</a:t>
            </a:r>
            <a:endParaRPr sz="1300"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" y="4155688"/>
            <a:ext cx="815730" cy="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 b="22764" l="32603" r="32745" t="30152"/>
          <a:stretch/>
        </p:blipFill>
        <p:spPr>
          <a:xfrm>
            <a:off x="7891725" y="4073875"/>
            <a:ext cx="951360" cy="91410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>
            <p:ph type="title"/>
          </p:nvPr>
        </p:nvSpPr>
        <p:spPr>
          <a:xfrm>
            <a:off x="1052550" y="5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r>
              <a:rPr lang="en-GB"/>
              <a:t> FUNCTIONS</a:t>
            </a:r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2067050" y="126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{6A3BFBC8-1761-4317-9706-F6CA2D97C1C5}</a:tableStyleId>
              </a:tblPr>
              <a:tblGrid>
                <a:gridCol w="1765975"/>
                <a:gridCol w="4258425"/>
              </a:tblGrid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(list)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maximum Value in the list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min(list)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m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inimum Value in the list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list.append(a)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Inserts `a` to the end of the list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list.sort()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Sorts the list in ascending order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list.index(a)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index of `a` in the list</a:t>
                      </a:r>
                      <a:endParaRPr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list.copy()</a:t>
                      </a:r>
                      <a:endParaRPr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 the copy of the list</a:t>
                      </a:r>
                      <a:endParaRPr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5" name="Google Shape;2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53" y="255624"/>
            <a:ext cx="1489624" cy="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