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AFA838-652E-490A-8EBF-29EC7425C94E}">
  <a:tblStyle styleId="{9AAFA838-652E-490A-8EBF-29EC7425C9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a69939d5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9a69939d5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a69939d5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9a69939d5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a69939d5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9a69939d5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a69939d5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a69939d5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b569e569b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b569e569b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b569e569b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b569e569b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b569e569b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b569e569b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b569e569b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b569e569b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b569e569b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b569e569b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a69939d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a69939d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a69939d5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a69939d5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a69939d5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a69939d5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7407324" y="215150"/>
            <a:ext cx="1507500" cy="3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APPLE </a:t>
            </a:r>
            <a:r>
              <a:rPr b="1" lang="en-GB" sz="1300"/>
              <a:t>DEVELOPERS</a:t>
            </a:r>
            <a:r>
              <a:rPr lang="en-GB" sz="1300"/>
              <a:t> GROUP</a:t>
            </a:r>
            <a:endParaRPr sz="1300"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4075" y="302863"/>
            <a:ext cx="691359" cy="57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/>
          <p:nvPr/>
        </p:nvSpPr>
        <p:spPr>
          <a:xfrm>
            <a:off x="4296375" y="1916175"/>
            <a:ext cx="4269300" cy="19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Xploring Python</a:t>
            </a:r>
            <a:endParaRPr sz="6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7109" y="215146"/>
            <a:ext cx="2209767" cy="7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 rotWithShape="1">
          <a:blip r:embed="rId5">
            <a:alphaModFix/>
          </a:blip>
          <a:srcRect b="22764" l="32603" r="32745" t="30152"/>
          <a:stretch/>
        </p:blipFill>
        <p:spPr>
          <a:xfrm>
            <a:off x="0" y="2667600"/>
            <a:ext cx="2576826" cy="2475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>
            <p:ph idx="1" type="body"/>
          </p:nvPr>
        </p:nvSpPr>
        <p:spPr>
          <a:xfrm>
            <a:off x="1688400" y="2030100"/>
            <a:ext cx="57672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Immutable Lists are called Tuples.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Lists and Tuples share most Functions.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1" name="Google Shape;2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3453" y="255624"/>
            <a:ext cx="1489624" cy="50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2"/>
          <p:cNvSpPr txBox="1"/>
          <p:nvPr>
            <p:ph idx="4294967295" type="ctrTitle"/>
          </p:nvPr>
        </p:nvSpPr>
        <p:spPr>
          <a:xfrm>
            <a:off x="754925" y="4119822"/>
            <a:ext cx="18219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APPLE </a:t>
            </a:r>
            <a:r>
              <a:rPr b="1" lang="en-GB" sz="1300"/>
              <a:t>DEVELOPERS</a:t>
            </a:r>
            <a:r>
              <a:rPr lang="en-GB" sz="1300"/>
              <a:t> GROUP</a:t>
            </a:r>
            <a:endParaRPr sz="1300"/>
          </a:p>
        </p:txBody>
      </p:sp>
      <p:pic>
        <p:nvPicPr>
          <p:cNvPr id="223" name="Google Shape;2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550" y="4155688"/>
            <a:ext cx="815730" cy="7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2"/>
          <p:cNvPicPr preferRelativeResize="0"/>
          <p:nvPr/>
        </p:nvPicPr>
        <p:blipFill rotWithShape="1">
          <a:blip r:embed="rId5">
            <a:alphaModFix/>
          </a:blip>
          <a:srcRect b="22764" l="32603" r="32745" t="30152"/>
          <a:stretch/>
        </p:blipFill>
        <p:spPr>
          <a:xfrm>
            <a:off x="7891725" y="4073875"/>
            <a:ext cx="951360" cy="91410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2"/>
          <p:cNvSpPr txBox="1"/>
          <p:nvPr>
            <p:ph type="title"/>
          </p:nvPr>
        </p:nvSpPr>
        <p:spPr>
          <a:xfrm>
            <a:off x="1052550" y="57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TUPLES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>
            <p:ph idx="4294967295" type="ctrTitle"/>
          </p:nvPr>
        </p:nvSpPr>
        <p:spPr>
          <a:xfrm>
            <a:off x="754925" y="4119822"/>
            <a:ext cx="18219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APPLE </a:t>
            </a:r>
            <a:r>
              <a:rPr b="1" lang="en-GB" sz="1300"/>
              <a:t>DEVELOPERS</a:t>
            </a:r>
            <a:r>
              <a:rPr lang="en-GB" sz="1300"/>
              <a:t> GROUP</a:t>
            </a:r>
            <a:endParaRPr sz="1300"/>
          </a:p>
        </p:txBody>
      </p:sp>
      <p:pic>
        <p:nvPicPr>
          <p:cNvPr id="231" name="Google Shape;2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50" y="4155688"/>
            <a:ext cx="815730" cy="7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3"/>
          <p:cNvPicPr preferRelativeResize="0"/>
          <p:nvPr/>
        </p:nvPicPr>
        <p:blipFill rotWithShape="1">
          <a:blip r:embed="rId4">
            <a:alphaModFix/>
          </a:blip>
          <a:srcRect b="22764" l="32603" r="32745" t="30152"/>
          <a:stretch/>
        </p:blipFill>
        <p:spPr>
          <a:xfrm>
            <a:off x="7891725" y="4073875"/>
            <a:ext cx="951360" cy="914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3453" y="255624"/>
            <a:ext cx="1489624" cy="50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3"/>
          <p:cNvSpPr txBox="1"/>
          <p:nvPr>
            <p:ph type="title"/>
          </p:nvPr>
        </p:nvSpPr>
        <p:spPr>
          <a:xfrm>
            <a:off x="1052550" y="57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DICTIONARY FUNCTIONS</a:t>
            </a:r>
            <a:endParaRPr/>
          </a:p>
        </p:txBody>
      </p:sp>
      <p:graphicFrame>
        <p:nvGraphicFramePr>
          <p:cNvPr id="235" name="Google Shape;235;p23"/>
          <p:cNvGraphicFramePr/>
          <p:nvPr/>
        </p:nvGraphicFramePr>
        <p:xfrm>
          <a:off x="1357700" y="1260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{9AAFA838-652E-490A-8EBF-29EC7425C94E}</a:tableStyleId>
              </a:tblPr>
              <a:tblGrid>
                <a:gridCol w="3019625"/>
                <a:gridCol w="4019275"/>
              </a:tblGrid>
              <a:tr h="39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dict.clear()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Clears the dictionary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dict.get(key, default)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Returns value for the key or a default value if key is not present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dict.items()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Returns the key-value pair as a list of tuples containing (key,val)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dict.keys()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Returns the list of keys in the dictionary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dict.values()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Returns the list of values in the dictionary</a:t>
                      </a:r>
                      <a:endParaRPr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3453" y="255624"/>
            <a:ext cx="1489624" cy="50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4"/>
          <p:cNvSpPr txBox="1"/>
          <p:nvPr>
            <p:ph idx="4294967295" type="ctrTitle"/>
          </p:nvPr>
        </p:nvSpPr>
        <p:spPr>
          <a:xfrm>
            <a:off x="754925" y="4119822"/>
            <a:ext cx="18219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APPLE </a:t>
            </a:r>
            <a:r>
              <a:rPr b="1" lang="en-GB" sz="1300"/>
              <a:t>DEVELOPERS</a:t>
            </a:r>
            <a:r>
              <a:rPr lang="en-GB" sz="1300"/>
              <a:t> GROUP</a:t>
            </a:r>
            <a:endParaRPr sz="1300"/>
          </a:p>
        </p:txBody>
      </p:sp>
      <p:pic>
        <p:nvPicPr>
          <p:cNvPr id="242" name="Google Shape;2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550" y="4155688"/>
            <a:ext cx="815730" cy="7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4"/>
          <p:cNvPicPr preferRelativeResize="0"/>
          <p:nvPr/>
        </p:nvPicPr>
        <p:blipFill rotWithShape="1">
          <a:blip r:embed="rId5">
            <a:alphaModFix/>
          </a:blip>
          <a:srcRect b="22764" l="32603" r="32745" t="30152"/>
          <a:stretch/>
        </p:blipFill>
        <p:spPr>
          <a:xfrm>
            <a:off x="7891725" y="4073875"/>
            <a:ext cx="951360" cy="914102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4"/>
          <p:cNvSpPr txBox="1"/>
          <p:nvPr>
            <p:ph type="title"/>
          </p:nvPr>
        </p:nvSpPr>
        <p:spPr>
          <a:xfrm>
            <a:off x="1052550" y="1983625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>
            <p:ph idx="1" type="body"/>
          </p:nvPr>
        </p:nvSpPr>
        <p:spPr>
          <a:xfrm>
            <a:off x="2750025" y="1043125"/>
            <a:ext cx="36441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PRESENTERS: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25"/>
          <p:cNvSpPr txBox="1"/>
          <p:nvPr>
            <p:ph idx="4294967295" type="ctrTitle"/>
          </p:nvPr>
        </p:nvSpPr>
        <p:spPr>
          <a:xfrm>
            <a:off x="754925" y="4119822"/>
            <a:ext cx="18219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APPLE </a:t>
            </a:r>
            <a:r>
              <a:rPr b="1" lang="en-GB" sz="1300"/>
              <a:t>DEVELOPERS</a:t>
            </a:r>
            <a:r>
              <a:rPr lang="en-GB" sz="1300"/>
              <a:t> GROUP</a:t>
            </a:r>
            <a:endParaRPr sz="1300"/>
          </a:p>
        </p:txBody>
      </p:sp>
      <p:pic>
        <p:nvPicPr>
          <p:cNvPr id="251" name="Google Shape;2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50" y="4155688"/>
            <a:ext cx="815730" cy="7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5"/>
          <p:cNvPicPr preferRelativeResize="0"/>
          <p:nvPr/>
        </p:nvPicPr>
        <p:blipFill rotWithShape="1">
          <a:blip r:embed="rId4">
            <a:alphaModFix/>
          </a:blip>
          <a:srcRect b="22764" l="32603" r="32745" t="30152"/>
          <a:stretch/>
        </p:blipFill>
        <p:spPr>
          <a:xfrm>
            <a:off x="7891725" y="4073875"/>
            <a:ext cx="951360" cy="914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3453" y="255624"/>
            <a:ext cx="1489624" cy="50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5"/>
          <p:cNvSpPr txBox="1"/>
          <p:nvPr>
            <p:ph type="title"/>
          </p:nvPr>
        </p:nvSpPr>
        <p:spPr>
          <a:xfrm>
            <a:off x="1052550" y="57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255" name="Google Shape;255;p25"/>
          <p:cNvSpPr txBox="1"/>
          <p:nvPr/>
        </p:nvSpPr>
        <p:spPr>
          <a:xfrm>
            <a:off x="1344800" y="1761575"/>
            <a:ext cx="23196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Ishaan Ohri,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Chairperson,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ADG-VIT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25"/>
          <p:cNvSpPr txBox="1"/>
          <p:nvPr/>
        </p:nvSpPr>
        <p:spPr>
          <a:xfrm>
            <a:off x="5170475" y="1761575"/>
            <a:ext cx="3672600" cy="12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Shubhankar Shankar,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Research &amp; </a:t>
            </a:r>
            <a:r>
              <a:rPr lang="en-GB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Development</a:t>
            </a:r>
            <a:r>
              <a:rPr lang="en-GB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Head, 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ADG-VIT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25"/>
          <p:cNvSpPr txBox="1"/>
          <p:nvPr>
            <p:ph idx="1" type="body"/>
          </p:nvPr>
        </p:nvSpPr>
        <p:spPr>
          <a:xfrm>
            <a:off x="2749950" y="3341625"/>
            <a:ext cx="36441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INSTAGRAM: @adgvit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FACEBOOK: @vitios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LINKEDIN: @adg-vit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1297500" y="12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INSTALLING PYTHON</a:t>
            </a:r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9" y="600475"/>
            <a:ext cx="6943749" cy="41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4"/>
          <p:cNvSpPr txBox="1"/>
          <p:nvPr>
            <p:ph type="title"/>
          </p:nvPr>
        </p:nvSpPr>
        <p:spPr>
          <a:xfrm>
            <a:off x="1297500" y="4342175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https://www.python.org/downloads/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977000" y="51525"/>
            <a:ext cx="51900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KEYWORDS</a:t>
            </a:r>
            <a:endParaRPr/>
          </a:p>
        </p:txBody>
      </p:sp>
      <p:graphicFrame>
        <p:nvGraphicFramePr>
          <p:cNvPr id="151" name="Google Shape;151;p15"/>
          <p:cNvGraphicFramePr/>
          <p:nvPr/>
        </p:nvGraphicFramePr>
        <p:xfrm>
          <a:off x="1197450" y="1388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{9AAFA838-652E-490A-8EBF-29EC7425C94E}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and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finally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while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as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pass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with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assert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elif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lambda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raise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yield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break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else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global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None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except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nonlocal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continue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import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try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2" name="Google Shape;152;p15"/>
          <p:cNvSpPr txBox="1"/>
          <p:nvPr>
            <p:ph idx="4294967295" type="ctrTitle"/>
          </p:nvPr>
        </p:nvSpPr>
        <p:spPr>
          <a:xfrm>
            <a:off x="754925" y="4119788"/>
            <a:ext cx="18219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APPLE </a:t>
            </a:r>
            <a:r>
              <a:rPr b="1" lang="en-GB" sz="1300"/>
              <a:t>DEVELOPERS</a:t>
            </a:r>
            <a:r>
              <a:rPr lang="en-GB" sz="1300"/>
              <a:t> GROUP</a:t>
            </a:r>
            <a:endParaRPr sz="1300"/>
          </a:p>
        </p:txBody>
      </p:sp>
      <p:pic>
        <p:nvPicPr>
          <p:cNvPr id="153" name="Google Shape;15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3453" y="255624"/>
            <a:ext cx="1489624" cy="50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550" y="4155688"/>
            <a:ext cx="815730" cy="7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5"/>
          <p:cNvPicPr preferRelativeResize="0"/>
          <p:nvPr/>
        </p:nvPicPr>
        <p:blipFill rotWithShape="1">
          <a:blip r:embed="rId5">
            <a:alphaModFix/>
          </a:blip>
          <a:srcRect b="22764" l="32603" r="32745" t="30152"/>
          <a:stretch/>
        </p:blipFill>
        <p:spPr>
          <a:xfrm>
            <a:off x="7891725" y="4073875"/>
            <a:ext cx="951360" cy="914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1052550" y="57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ARITHMETIC OPERATORS</a:t>
            </a:r>
            <a:endParaRPr/>
          </a:p>
        </p:txBody>
      </p:sp>
      <p:graphicFrame>
        <p:nvGraphicFramePr>
          <p:cNvPr id="161" name="Google Shape;161;p16"/>
          <p:cNvGraphicFramePr/>
          <p:nvPr/>
        </p:nvGraphicFramePr>
        <p:xfrm>
          <a:off x="3008713" y="1198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{9AAFA838-652E-490A-8EBF-29EC7425C94E}</a:tableStyleId>
              </a:tblPr>
              <a:tblGrid>
                <a:gridCol w="1206500"/>
                <a:gridCol w="1920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Addition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Subtraction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Multiplication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Division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Modulus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**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Exponential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Floor Division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62" name="Google Shape;1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3453" y="255624"/>
            <a:ext cx="1489624" cy="50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6"/>
          <p:cNvSpPr txBox="1"/>
          <p:nvPr>
            <p:ph idx="4294967295" type="ctrTitle"/>
          </p:nvPr>
        </p:nvSpPr>
        <p:spPr>
          <a:xfrm>
            <a:off x="754925" y="4119788"/>
            <a:ext cx="18219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APPLE </a:t>
            </a:r>
            <a:r>
              <a:rPr b="1" lang="en-GB" sz="1300"/>
              <a:t>DEVELOPERS</a:t>
            </a:r>
            <a:r>
              <a:rPr lang="en-GB" sz="1300"/>
              <a:t> GROUP</a:t>
            </a:r>
            <a:endParaRPr sz="1300"/>
          </a:p>
        </p:txBody>
      </p:sp>
      <p:pic>
        <p:nvPicPr>
          <p:cNvPr id="164" name="Google Shape;16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550" y="4155688"/>
            <a:ext cx="815730" cy="7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/>
          <p:cNvPicPr preferRelativeResize="0"/>
          <p:nvPr/>
        </p:nvPicPr>
        <p:blipFill rotWithShape="1">
          <a:blip r:embed="rId5">
            <a:alphaModFix/>
          </a:blip>
          <a:srcRect b="22764" l="32603" r="32745" t="30152"/>
          <a:stretch/>
        </p:blipFill>
        <p:spPr>
          <a:xfrm>
            <a:off x="7891725" y="4073875"/>
            <a:ext cx="951360" cy="914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/>
          <p:nvPr>
            <p:ph type="title"/>
          </p:nvPr>
        </p:nvSpPr>
        <p:spPr>
          <a:xfrm>
            <a:off x="1052550" y="57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COMPARISON</a:t>
            </a:r>
            <a:r>
              <a:rPr lang="en-GB"/>
              <a:t> OPERATORS</a:t>
            </a:r>
            <a:endParaRPr/>
          </a:p>
        </p:txBody>
      </p:sp>
      <p:graphicFrame>
        <p:nvGraphicFramePr>
          <p:cNvPr id="171" name="Google Shape;171;p17"/>
          <p:cNvGraphicFramePr/>
          <p:nvPr/>
        </p:nvGraphicFramePr>
        <p:xfrm>
          <a:off x="2556525" y="1394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{9AAFA838-652E-490A-8EBF-29EC7425C94E}</a:tableStyleId>
              </a:tblPr>
              <a:tblGrid>
                <a:gridCol w="1206500"/>
                <a:gridCol w="2824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Equal to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 equal to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Greater than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Less than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&gt;=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Greater than or equal to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&lt;=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Less</a:t>
                      </a: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than or equal to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2" name="Google Shape;172;p17"/>
          <p:cNvSpPr txBox="1"/>
          <p:nvPr>
            <p:ph idx="4294967295" type="ctrTitle"/>
          </p:nvPr>
        </p:nvSpPr>
        <p:spPr>
          <a:xfrm>
            <a:off x="754925" y="4119788"/>
            <a:ext cx="18219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APPLE </a:t>
            </a:r>
            <a:r>
              <a:rPr b="1" lang="en-GB" sz="1300"/>
              <a:t>DEVELOPERS</a:t>
            </a:r>
            <a:r>
              <a:rPr lang="en-GB" sz="1300"/>
              <a:t> GROUP</a:t>
            </a:r>
            <a:endParaRPr sz="1300"/>
          </a:p>
        </p:txBody>
      </p:sp>
      <p:pic>
        <p:nvPicPr>
          <p:cNvPr id="173" name="Google Shape;17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50" y="4155688"/>
            <a:ext cx="815730" cy="7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7"/>
          <p:cNvPicPr preferRelativeResize="0"/>
          <p:nvPr/>
        </p:nvPicPr>
        <p:blipFill rotWithShape="1">
          <a:blip r:embed="rId4">
            <a:alphaModFix/>
          </a:blip>
          <a:srcRect b="22764" l="32603" r="32745" t="30152"/>
          <a:stretch/>
        </p:blipFill>
        <p:spPr>
          <a:xfrm>
            <a:off x="7891725" y="4073875"/>
            <a:ext cx="951360" cy="914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3453" y="255624"/>
            <a:ext cx="1489624" cy="5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>
            <p:ph type="title"/>
          </p:nvPr>
        </p:nvSpPr>
        <p:spPr>
          <a:xfrm>
            <a:off x="1052550" y="57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LOGICAL</a:t>
            </a:r>
            <a:r>
              <a:rPr lang="en-GB"/>
              <a:t> OPERATORS</a:t>
            </a:r>
            <a:endParaRPr/>
          </a:p>
        </p:txBody>
      </p:sp>
      <p:graphicFrame>
        <p:nvGraphicFramePr>
          <p:cNvPr id="181" name="Google Shape;181;p18"/>
          <p:cNvGraphicFramePr/>
          <p:nvPr/>
        </p:nvGraphicFramePr>
        <p:xfrm>
          <a:off x="1419025" y="1983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{9AAFA838-652E-490A-8EBF-29EC7425C94E}</a:tableStyleId>
              </a:tblPr>
              <a:tblGrid>
                <a:gridCol w="1206500"/>
                <a:gridCol w="5099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and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Returns True if both statements are true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Returns True if one of the statements is true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Returns True if the result is False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2" name="Google Shape;182;p18"/>
          <p:cNvSpPr txBox="1"/>
          <p:nvPr>
            <p:ph idx="4294967295" type="ctrTitle"/>
          </p:nvPr>
        </p:nvSpPr>
        <p:spPr>
          <a:xfrm>
            <a:off x="754925" y="4119788"/>
            <a:ext cx="18219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APPLE </a:t>
            </a:r>
            <a:r>
              <a:rPr b="1" lang="en-GB" sz="1300"/>
              <a:t>DEVELOPERS</a:t>
            </a:r>
            <a:r>
              <a:rPr lang="en-GB" sz="1300"/>
              <a:t> GROUP</a:t>
            </a:r>
            <a:endParaRPr sz="1300"/>
          </a:p>
        </p:txBody>
      </p:sp>
      <p:pic>
        <p:nvPicPr>
          <p:cNvPr id="183" name="Google Shape;1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50" y="4155688"/>
            <a:ext cx="815730" cy="7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8"/>
          <p:cNvPicPr preferRelativeResize="0"/>
          <p:nvPr/>
        </p:nvPicPr>
        <p:blipFill rotWithShape="1">
          <a:blip r:embed="rId4">
            <a:alphaModFix/>
          </a:blip>
          <a:srcRect b="22764" l="32603" r="32745" t="30152"/>
          <a:stretch/>
        </p:blipFill>
        <p:spPr>
          <a:xfrm>
            <a:off x="7891725" y="4073875"/>
            <a:ext cx="951360" cy="914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3453" y="255624"/>
            <a:ext cx="1489624" cy="5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idx="4294967295" type="ctrTitle"/>
          </p:nvPr>
        </p:nvSpPr>
        <p:spPr>
          <a:xfrm>
            <a:off x="754925" y="4119788"/>
            <a:ext cx="18219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APPLE </a:t>
            </a:r>
            <a:r>
              <a:rPr b="1" lang="en-GB" sz="1300"/>
              <a:t>DEVELOPERS</a:t>
            </a:r>
            <a:r>
              <a:rPr lang="en-GB" sz="1300"/>
              <a:t> GROUP</a:t>
            </a:r>
            <a:endParaRPr sz="1300"/>
          </a:p>
        </p:txBody>
      </p:sp>
      <p:pic>
        <p:nvPicPr>
          <p:cNvPr id="191" name="Google Shape;1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50" y="4155688"/>
            <a:ext cx="815730" cy="7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9"/>
          <p:cNvPicPr preferRelativeResize="0"/>
          <p:nvPr/>
        </p:nvPicPr>
        <p:blipFill rotWithShape="1">
          <a:blip r:embed="rId4">
            <a:alphaModFix/>
          </a:blip>
          <a:srcRect b="22764" l="32603" r="32745" t="30152"/>
          <a:stretch/>
        </p:blipFill>
        <p:spPr>
          <a:xfrm>
            <a:off x="7891725" y="4073875"/>
            <a:ext cx="951360" cy="914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3453" y="255624"/>
            <a:ext cx="1489624" cy="505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4" name="Google Shape;194;p19"/>
          <p:cNvGraphicFramePr/>
          <p:nvPr/>
        </p:nvGraphicFramePr>
        <p:xfrm>
          <a:off x="1757750" y="1260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{9AAFA838-652E-490A-8EBF-29EC7425C94E}</a:tableStyleId>
              </a:tblPr>
              <a:tblGrid>
                <a:gridCol w="2750750"/>
                <a:gridCol w="3536700"/>
              </a:tblGrid>
              <a:tr h="39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len(string)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Returns the length of string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string.upper()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Converts to </a:t>
                      </a: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Uppercase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string.isupper()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Checks if string is Uppercase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string.lower()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Converts to Lowercase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string.islower()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Checks if string is Lowercase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string.replace(a, b)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Replaces `a` with `b`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5" name="Google Shape;195;p19"/>
          <p:cNvSpPr txBox="1"/>
          <p:nvPr>
            <p:ph type="title"/>
          </p:nvPr>
        </p:nvSpPr>
        <p:spPr>
          <a:xfrm>
            <a:off x="1052550" y="57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 FUNCTIONS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3453" y="255624"/>
            <a:ext cx="1489624" cy="50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0"/>
          <p:cNvSpPr txBox="1"/>
          <p:nvPr>
            <p:ph idx="4294967295" type="ctrTitle"/>
          </p:nvPr>
        </p:nvSpPr>
        <p:spPr>
          <a:xfrm>
            <a:off x="754925" y="4119822"/>
            <a:ext cx="18219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APPLE </a:t>
            </a:r>
            <a:r>
              <a:rPr b="1" lang="en-GB" sz="1300"/>
              <a:t>DEVELOPERS</a:t>
            </a:r>
            <a:r>
              <a:rPr lang="en-GB" sz="1300"/>
              <a:t> GROUP</a:t>
            </a:r>
            <a:endParaRPr sz="1300"/>
          </a:p>
        </p:txBody>
      </p:sp>
      <p:pic>
        <p:nvPicPr>
          <p:cNvPr id="202" name="Google Shape;2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550" y="4155688"/>
            <a:ext cx="815730" cy="7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0"/>
          <p:cNvPicPr preferRelativeResize="0"/>
          <p:nvPr/>
        </p:nvPicPr>
        <p:blipFill rotWithShape="1">
          <a:blip r:embed="rId5">
            <a:alphaModFix/>
          </a:blip>
          <a:srcRect b="22764" l="32603" r="32745" t="30152"/>
          <a:stretch/>
        </p:blipFill>
        <p:spPr>
          <a:xfrm>
            <a:off x="7891725" y="4073875"/>
            <a:ext cx="951360" cy="91410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0"/>
          <p:cNvSpPr txBox="1"/>
          <p:nvPr>
            <p:ph type="title"/>
          </p:nvPr>
        </p:nvSpPr>
        <p:spPr>
          <a:xfrm>
            <a:off x="1052550" y="57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ESCAPE CHARACTERS</a:t>
            </a:r>
            <a:endParaRPr/>
          </a:p>
        </p:txBody>
      </p:sp>
      <p:graphicFrame>
        <p:nvGraphicFramePr>
          <p:cNvPr id="205" name="Google Shape;205;p20"/>
          <p:cNvGraphicFramePr/>
          <p:nvPr/>
        </p:nvGraphicFramePr>
        <p:xfrm>
          <a:off x="3008713" y="1198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{9AAFA838-652E-490A-8EBF-29EC7425C94E}</a:tableStyleId>
              </a:tblPr>
              <a:tblGrid>
                <a:gridCol w="1206500"/>
                <a:gridCol w="1920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\n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 Line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\t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Horizontal Tab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\v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Vertical</a:t>
                      </a:r>
                      <a:r>
                        <a:rPr lang="en-GB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Tab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\”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 Quotes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\’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Single Quotes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\\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Back Slash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\r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Carriage Return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idx="4294967295" type="ctrTitle"/>
          </p:nvPr>
        </p:nvSpPr>
        <p:spPr>
          <a:xfrm>
            <a:off x="754925" y="4119822"/>
            <a:ext cx="18219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APPLE </a:t>
            </a:r>
            <a:r>
              <a:rPr b="1" lang="en-GB" sz="1300"/>
              <a:t>DEVELOPERS</a:t>
            </a:r>
            <a:r>
              <a:rPr lang="en-GB" sz="1300"/>
              <a:t> GROUP</a:t>
            </a:r>
            <a:endParaRPr sz="1300"/>
          </a:p>
        </p:txBody>
      </p:sp>
      <p:pic>
        <p:nvPicPr>
          <p:cNvPr id="211" name="Google Shape;2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50" y="4155688"/>
            <a:ext cx="815730" cy="7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1"/>
          <p:cNvPicPr preferRelativeResize="0"/>
          <p:nvPr/>
        </p:nvPicPr>
        <p:blipFill rotWithShape="1">
          <a:blip r:embed="rId4">
            <a:alphaModFix/>
          </a:blip>
          <a:srcRect b="22764" l="32603" r="32745" t="30152"/>
          <a:stretch/>
        </p:blipFill>
        <p:spPr>
          <a:xfrm>
            <a:off x="7891725" y="4073875"/>
            <a:ext cx="951360" cy="914102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1"/>
          <p:cNvSpPr txBox="1"/>
          <p:nvPr>
            <p:ph type="title"/>
          </p:nvPr>
        </p:nvSpPr>
        <p:spPr>
          <a:xfrm>
            <a:off x="1052550" y="57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</a:t>
            </a:r>
            <a:r>
              <a:rPr lang="en-GB"/>
              <a:t> FUNCTIONS</a:t>
            </a:r>
            <a:endParaRPr/>
          </a:p>
        </p:txBody>
      </p:sp>
      <p:graphicFrame>
        <p:nvGraphicFramePr>
          <p:cNvPr id="214" name="Google Shape;214;p21"/>
          <p:cNvGraphicFramePr/>
          <p:nvPr/>
        </p:nvGraphicFramePr>
        <p:xfrm>
          <a:off x="2067050" y="1267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{9AAFA838-652E-490A-8EBF-29EC7425C94E}</a:tableStyleId>
              </a:tblPr>
              <a:tblGrid>
                <a:gridCol w="1765975"/>
                <a:gridCol w="4258425"/>
              </a:tblGrid>
              <a:tr h="39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max</a:t>
                      </a: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(list)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Returns maximum Value in the list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min(list)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Returns m</a:t>
                      </a: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inimum Value in the list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list.append(a)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Inserts `a` to the end of the list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list.sort()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Sorts the list in ascending order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list.index(a)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Returns index of `a` in the list</a:t>
                      </a:r>
                      <a:endParaRPr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list.copy()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Returns the copy of the list</a:t>
                      </a:r>
                      <a:endParaRPr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15" name="Google Shape;21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3453" y="255624"/>
            <a:ext cx="1489624" cy="5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