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4df4ce8fd_2_56:notes"/>
          <p:cNvSpPr txBox="1">
            <a:spLocks noGrp="1"/>
          </p:cNvSpPr>
          <p:nvPr>
            <p:ph type="body" idx="1"/>
          </p:nvPr>
        </p:nvSpPr>
        <p:spPr>
          <a:xfrm>
            <a:off x="987971" y="4343400"/>
            <a:ext cx="4908331"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44df4ce8fd_2_56:notes"/>
          <p:cNvSpPr>
            <a:spLocks noGrp="1" noRot="1" noChangeAspect="1"/>
          </p:cNvSpPr>
          <p:nvPr>
            <p:ph type="sldImg" idx="2"/>
          </p:nvPr>
        </p:nvSpPr>
        <p:spPr>
          <a:xfrm>
            <a:off x="114300" y="685873"/>
            <a:ext cx="6629400" cy="342936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5f6c0f1df_5_126: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45f6c0f1df_5_126: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5f6c0f1df_5_133: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45f6c0f1df_5_133: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6178ebe78_0_4: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46178ebe78_0_4: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5f6c0f1df_5_105: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45f6c0f1df_5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f6c0f1df_5_28: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45f6c0f1df_5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5f6c0f1df_5_45: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245f6c0f1df_5_45: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45f6c0f1df_5_53: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245f6c0f1df_5_53: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5f6c0f1df_5_34: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245f6c0f1df_5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45f6c0f1df_5_61: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45f6c0f1df_5_61: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4df4ce8fd_2_100:notes"/>
          <p:cNvSpPr txBox="1">
            <a:spLocks noGrp="1"/>
          </p:cNvSpPr>
          <p:nvPr>
            <p:ph type="body" idx="1"/>
          </p:nvPr>
        </p:nvSpPr>
        <p:spPr>
          <a:xfrm>
            <a:off x="987971" y="4343400"/>
            <a:ext cx="4908331"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244df4ce8fd_2_100:notes"/>
          <p:cNvSpPr>
            <a:spLocks noGrp="1" noRot="1" noChangeAspect="1"/>
          </p:cNvSpPr>
          <p:nvPr>
            <p:ph type="sldImg" idx="2"/>
          </p:nvPr>
        </p:nvSpPr>
        <p:spPr>
          <a:xfrm>
            <a:off x="114300" y="685873"/>
            <a:ext cx="6629400" cy="342936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4df4ce8fd_2_63:notes"/>
          <p:cNvSpPr txBox="1">
            <a:spLocks noGrp="1"/>
          </p:cNvSpPr>
          <p:nvPr>
            <p:ph type="body" idx="1"/>
          </p:nvPr>
        </p:nvSpPr>
        <p:spPr>
          <a:xfrm>
            <a:off x="987971" y="4343400"/>
            <a:ext cx="4908331"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44df4ce8fd_2_63:notes"/>
          <p:cNvSpPr>
            <a:spLocks noGrp="1" noRot="1" noChangeAspect="1"/>
          </p:cNvSpPr>
          <p:nvPr>
            <p:ph type="sldImg" idx="2"/>
          </p:nvPr>
        </p:nvSpPr>
        <p:spPr>
          <a:xfrm>
            <a:off x="114300" y="685873"/>
            <a:ext cx="6629400" cy="342936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4df4ce8fd_6_9: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244df4ce8fd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5f6c0f1df_5_6: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245f6c0f1df_5_6: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5f6c0f1df_5_12: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45f6c0f1df_5_12: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4df4ce8fd_6_20: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44df4ce8fd_6_20: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45f6c0f1df_5_69: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45f6c0f1df_5_69:notes"/>
          <p:cNvSpPr>
            <a:spLocks noGrp="1" noRot="1" noChangeAspect="1"/>
          </p:cNvSpPr>
          <p:nvPr>
            <p:ph type="sldImg" idx="2"/>
          </p:nvPr>
        </p:nvSpPr>
        <p:spPr>
          <a:xfrm>
            <a:off x="114300" y="685873"/>
            <a:ext cx="66294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5f6c0f1df_5_112: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45f6c0f1df_5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5f6c0f1df_5_119: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245f6c0f1df_5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6"/>
        <p:cNvGrpSpPr/>
        <p:nvPr/>
      </p:nvGrpSpPr>
      <p:grpSpPr>
        <a:xfrm>
          <a:off x="0" y="0"/>
          <a:ext cx="0" cy="0"/>
          <a:chOff x="0" y="0"/>
          <a:chExt cx="0" cy="0"/>
        </a:xfrm>
      </p:grpSpPr>
      <p:pic>
        <p:nvPicPr>
          <p:cNvPr id="57" name="Google Shape;57;p14" descr="PPT_background.png"/>
          <p:cNvPicPr preferRelativeResize="0"/>
          <p:nvPr/>
        </p:nvPicPr>
        <p:blipFill rotWithShape="1">
          <a:blip r:embed="rId2">
            <a:alphaModFix/>
          </a:blip>
          <a:srcRect/>
          <a:stretch/>
        </p:blipFill>
        <p:spPr>
          <a:xfrm>
            <a:off x="0" y="0"/>
            <a:ext cx="9165128" cy="5143500"/>
          </a:xfrm>
          <a:prstGeom prst="rect">
            <a:avLst/>
          </a:prstGeom>
          <a:noFill/>
          <a:ln>
            <a:noFill/>
          </a:ln>
        </p:spPr>
      </p:pic>
      <p:sp>
        <p:nvSpPr>
          <p:cNvPr id="58" name="Google Shape;58;p14"/>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subTitle" idx="1"/>
          </p:nvPr>
        </p:nvSpPr>
        <p:spPr>
          <a:xfrm>
            <a:off x="828675" y="3217050"/>
            <a:ext cx="7500938" cy="271350"/>
          </a:xfrm>
          <a:prstGeom prst="rect">
            <a:avLst/>
          </a:prstGeom>
          <a:noFill/>
          <a:ln>
            <a:noFill/>
          </a:ln>
        </p:spPr>
        <p:txBody>
          <a:bodyPr spcFirstLastPara="1" wrap="square" lIns="0" tIns="0" rIns="0" bIns="0" anchor="t" anchorCtr="0">
            <a:noAutofit/>
          </a:bodyPr>
          <a:lstStyle>
            <a:lvl1pPr lvl="0" algn="l">
              <a:spcBef>
                <a:spcPts val="1417"/>
              </a:spcBef>
              <a:spcAft>
                <a:spcPts val="0"/>
              </a:spcAft>
              <a:buClr>
                <a:schemeClr val="lt1"/>
              </a:buClr>
              <a:buSzPts val="2000"/>
              <a:buNone/>
              <a:defRPr sz="2000" b="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0" name="Google Shape;60;p14"/>
          <p:cNvSpPr txBox="1">
            <a:spLocks noGrp="1"/>
          </p:cNvSpPr>
          <p:nvPr>
            <p:ph type="body" idx="2"/>
          </p:nvPr>
        </p:nvSpPr>
        <p:spPr>
          <a:xfrm>
            <a:off x="828688" y="4111318"/>
            <a:ext cx="4679325" cy="734531"/>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400"/>
              <a:buNone/>
              <a:defRPr sz="1400">
                <a:solidFill>
                  <a:schemeClr val="lt1"/>
                </a:solidFill>
              </a:defRPr>
            </a:lvl1pPr>
            <a:lvl2pPr marL="914400" lvl="1" indent="-228600" algn="l">
              <a:spcBef>
                <a:spcPts val="0"/>
              </a:spcBef>
              <a:spcAft>
                <a:spcPts val="0"/>
              </a:spcAft>
              <a:buSzPts val="1400"/>
              <a:buNone/>
              <a:defRPr sz="1400">
                <a:solidFill>
                  <a:schemeClr val="lt1"/>
                </a:solidFill>
              </a:defRPr>
            </a:lvl2pPr>
            <a:lvl3pPr marL="1371600" lvl="2" indent="-228600" algn="l">
              <a:spcBef>
                <a:spcPts val="567"/>
              </a:spcBef>
              <a:spcAft>
                <a:spcPts val="0"/>
              </a:spcAft>
              <a:buSzPts val="1400"/>
              <a:buNone/>
              <a:defRPr sz="1400">
                <a:solidFill>
                  <a:schemeClr val="lt1"/>
                </a:solidFill>
              </a:defRPr>
            </a:lvl3pPr>
            <a:lvl4pPr marL="1828800" lvl="3" indent="-317500" algn="l">
              <a:spcBef>
                <a:spcPts val="0"/>
              </a:spcBef>
              <a:spcAft>
                <a:spcPts val="0"/>
              </a:spcAft>
              <a:buSzPts val="1400"/>
              <a:buChar char="‒"/>
              <a:defRPr sz="1400">
                <a:solidFill>
                  <a:schemeClr val="lt1"/>
                </a:solidFill>
              </a:defRPr>
            </a:lvl4pPr>
            <a:lvl5pPr marL="2286000" lvl="4" indent="-317500" algn="l">
              <a:spcBef>
                <a:spcPts val="0"/>
              </a:spcBef>
              <a:spcAft>
                <a:spcPts val="0"/>
              </a:spcAft>
              <a:buSzPts val="1400"/>
              <a:buChar char="»"/>
              <a:defRPr sz="14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1" name="Google Shape;61;p14" descr="TCD_White.png"/>
          <p:cNvPicPr preferRelativeResize="0"/>
          <p:nvPr/>
        </p:nvPicPr>
        <p:blipFill rotWithShape="1">
          <a:blip r:embed="rId3">
            <a:alphaModFix/>
          </a:blip>
          <a:srcRect/>
          <a:stretch/>
        </p:blipFill>
        <p:spPr>
          <a:xfrm>
            <a:off x="820477" y="381655"/>
            <a:ext cx="3039743" cy="81937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Content 20pt">
  <p:cSld name="Title &amp; Content 20p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828675" y="1302191"/>
            <a:ext cx="7500938" cy="3030141"/>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5"/>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Content &amp; Image">
  <p:cSld name="Title, Content &amp; Image">
    <p:spTree>
      <p:nvGrpSpPr>
        <p:cNvPr id="1" name="Shape 67"/>
        <p:cNvGrpSpPr/>
        <p:nvPr/>
      </p:nvGrpSpPr>
      <p:grpSpPr>
        <a:xfrm>
          <a:off x="0" y="0"/>
          <a:ext cx="0" cy="0"/>
          <a:chOff x="0" y="0"/>
          <a:chExt cx="0" cy="0"/>
        </a:xfrm>
      </p:grpSpPr>
      <p:sp>
        <p:nvSpPr>
          <p:cNvPr id="68" name="Google Shape;68;p16"/>
          <p:cNvSpPr>
            <a:spLocks noGrp="1"/>
          </p:cNvSpPr>
          <p:nvPr>
            <p:ph type="pic" idx="2"/>
          </p:nvPr>
        </p:nvSpPr>
        <p:spPr>
          <a:xfrm>
            <a:off x="4939200" y="1078712"/>
            <a:ext cx="4204800" cy="3807619"/>
          </a:xfrm>
          <a:prstGeom prst="rect">
            <a:avLst/>
          </a:prstGeom>
          <a:solidFill>
            <a:schemeClr val="accent4"/>
          </a:solidFill>
          <a:ln>
            <a:noFill/>
          </a:ln>
        </p:spPr>
      </p:sp>
      <p:sp>
        <p:nvSpPr>
          <p:cNvPr id="69" name="Google Shape;69;p16"/>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828683" y="1428750"/>
            <a:ext cx="3819525" cy="2990766"/>
          </a:xfrm>
          <a:prstGeom prst="rect">
            <a:avLst/>
          </a:prstGeom>
          <a:noFill/>
          <a:ln>
            <a:noFill/>
          </a:ln>
        </p:spPr>
        <p:txBody>
          <a:bodyPr spcFirstLastPara="1" wrap="square" lIns="0" tIns="0" rIns="0" bIns="0" anchor="t" anchorCtr="0">
            <a:noAutofit/>
          </a:bodyPr>
          <a:lstStyle>
            <a:lvl1pPr marL="457200" lvl="0" indent="-330200" algn="l">
              <a:spcBef>
                <a:spcPts val="850"/>
              </a:spcBef>
              <a:spcAft>
                <a:spcPts val="0"/>
              </a:spcAft>
              <a:buClr>
                <a:schemeClr val="dk2"/>
              </a:buClr>
              <a:buSzPts val="1600"/>
              <a:buFont typeface="Calibri"/>
              <a:buChar char="–"/>
              <a:defRPr sz="1600" b="0"/>
            </a:lvl1pPr>
            <a:lvl2pPr marL="914400" lvl="1" indent="-330200" algn="l">
              <a:spcBef>
                <a:spcPts val="0"/>
              </a:spcBef>
              <a:spcAft>
                <a:spcPts val="0"/>
              </a:spcAft>
              <a:buSzPts val="1600"/>
              <a:buChar char="–"/>
              <a:defRPr sz="1600" b="0"/>
            </a:lvl2pPr>
            <a:lvl3pPr marL="1371600" lvl="2" indent="-317500" algn="l">
              <a:spcBef>
                <a:spcPts val="1134"/>
              </a:spcBef>
              <a:spcAft>
                <a:spcPts val="0"/>
              </a:spcAft>
              <a:buSzPts val="1400"/>
              <a:buChar char="•"/>
              <a:defRPr sz="1400" b="0"/>
            </a:lvl3pPr>
            <a:lvl4pPr marL="1828800" lvl="3" indent="-317500" algn="l">
              <a:spcBef>
                <a:spcPts val="1134"/>
              </a:spcBef>
              <a:spcAft>
                <a:spcPts val="0"/>
              </a:spcAft>
              <a:buSzPts val="1400"/>
              <a:buChar char="‒"/>
              <a:defRPr sz="1400" b="0"/>
            </a:lvl4pPr>
            <a:lvl5pPr marL="2286000" lvl="4" indent="-317500" algn="l">
              <a:spcBef>
                <a:spcPts val="1134"/>
              </a:spcBef>
              <a:spcAft>
                <a:spcPts val="0"/>
              </a:spcAft>
              <a:buSzPts val="1400"/>
              <a:buChar char="»"/>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body" idx="3"/>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6"/>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73" name="Google Shape;73;p16"/>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74" name="Google Shape;74;p16"/>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mp; Image">
  <p:cSld name="Title &amp; Image">
    <p:spTree>
      <p:nvGrpSpPr>
        <p:cNvPr id="1" name="Shape 75"/>
        <p:cNvGrpSpPr/>
        <p:nvPr/>
      </p:nvGrpSpPr>
      <p:grpSpPr>
        <a:xfrm>
          <a:off x="0" y="0"/>
          <a:ext cx="0" cy="0"/>
          <a:chOff x="0" y="0"/>
          <a:chExt cx="0" cy="0"/>
        </a:xfrm>
      </p:grpSpPr>
      <p:sp>
        <p:nvSpPr>
          <p:cNvPr id="76" name="Google Shape;76;p17"/>
          <p:cNvSpPr>
            <a:spLocks noGrp="1"/>
          </p:cNvSpPr>
          <p:nvPr>
            <p:ph type="pic" idx="2"/>
          </p:nvPr>
        </p:nvSpPr>
        <p:spPr>
          <a:xfrm>
            <a:off x="0" y="1078712"/>
            <a:ext cx="9144000" cy="3807619"/>
          </a:xfrm>
          <a:prstGeom prst="rect">
            <a:avLst/>
          </a:prstGeom>
          <a:solidFill>
            <a:schemeClr val="accent4"/>
          </a:solidFill>
          <a:ln>
            <a:noFill/>
          </a:ln>
        </p:spPr>
      </p:sp>
      <p:sp>
        <p:nvSpPr>
          <p:cNvPr id="77" name="Google Shape;77;p17"/>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7"/>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80" name="Google Shape;80;p17"/>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81" name="Google Shape;81;p17"/>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mp; 2 Column Content 20pt">
  <p:cSld name="Title &amp; 2 Column Content 20pt">
    <p:spTree>
      <p:nvGrpSpPr>
        <p:cNvPr id="1" name="Shape 82"/>
        <p:cNvGrpSpPr/>
        <p:nvPr/>
      </p:nvGrpSpPr>
      <p:grpSpPr>
        <a:xfrm>
          <a:off x="0" y="0"/>
          <a:ext cx="0" cy="0"/>
          <a:chOff x="0" y="0"/>
          <a:chExt cx="0" cy="0"/>
        </a:xfrm>
      </p:grpSpPr>
      <p:sp>
        <p:nvSpPr>
          <p:cNvPr id="83" name="Google Shape;83;p18"/>
          <p:cNvSpPr/>
          <p:nvPr/>
        </p:nvSpPr>
        <p:spPr>
          <a:xfrm>
            <a:off x="0" y="4545078"/>
            <a:ext cx="9144000" cy="597231"/>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84" name="Google Shape;84;p18"/>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txBox="1">
            <a:spLocks noGrp="1"/>
          </p:cNvSpPr>
          <p:nvPr>
            <p:ph type="body" idx="1"/>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86" name="Google Shape;86;p18"/>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87" name="Google Shape;87;p18"/>
          <p:cNvSpPr txBox="1">
            <a:spLocks noGrp="1"/>
          </p:cNvSpPr>
          <p:nvPr>
            <p:ph type="body" idx="2"/>
          </p:nvPr>
        </p:nvSpPr>
        <p:spPr>
          <a:xfrm>
            <a:off x="828675" y="1302192"/>
            <a:ext cx="7500938" cy="2891980"/>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8" name="Google Shape;88;p18" descr="TCD_White.png"/>
          <p:cNvPicPr preferRelativeResize="0"/>
          <p:nvPr/>
        </p:nvPicPr>
        <p:blipFill rotWithShape="1">
          <a:blip r:embed="rId2">
            <a:alphaModFix/>
          </a:blip>
          <a:srcRect/>
          <a:stretch/>
        </p:blipFill>
        <p:spPr>
          <a:xfrm>
            <a:off x="820478" y="4642666"/>
            <a:ext cx="1585894" cy="427482"/>
          </a:xfrm>
          <a:prstGeom prst="rect">
            <a:avLst/>
          </a:prstGeom>
          <a:noFill/>
          <a:ln>
            <a:noFill/>
          </a:ln>
        </p:spPr>
      </p:pic>
      <p:sp>
        <p:nvSpPr>
          <p:cNvPr id="89" name="Google Shape;89;p18"/>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amp; 2 Column Content 20pt">
  <p:cSld name="1_Title &amp; 2 Column Content 20pt">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body" idx="1"/>
          </p:nvPr>
        </p:nvSpPr>
        <p:spPr>
          <a:xfrm>
            <a:off x="828676" y="1410807"/>
            <a:ext cx="3933824" cy="2372524"/>
          </a:xfrm>
          <a:prstGeom prst="rect">
            <a:avLst/>
          </a:prstGeom>
          <a:noFill/>
          <a:ln>
            <a:noFill/>
          </a:ln>
        </p:spPr>
        <p:txBody>
          <a:bodyPr spcFirstLastPara="1" wrap="square" lIns="0" tIns="0" rIns="0" bIns="0" anchor="t" anchorCtr="0">
            <a:noAutofit/>
          </a:bodyPr>
          <a:lstStyle>
            <a:lvl1pPr marL="457200" lvl="0" indent="-330200" algn="l">
              <a:spcBef>
                <a:spcPts val="900"/>
              </a:spcBef>
              <a:spcAft>
                <a:spcPts val="0"/>
              </a:spcAft>
              <a:buClr>
                <a:schemeClr val="dk2"/>
              </a:buClr>
              <a:buSzPts val="1600"/>
              <a:buFont typeface="Arial"/>
              <a:buChar char="‒"/>
              <a:defRPr sz="1600" b="0"/>
            </a:lvl1pPr>
            <a:lvl2pPr marL="914400" lvl="1" indent="-330200" algn="l">
              <a:spcBef>
                <a:spcPts val="1134"/>
              </a:spcBef>
              <a:spcAft>
                <a:spcPts val="0"/>
              </a:spcAft>
              <a:buSzPts val="1600"/>
              <a:buFont typeface="Arial"/>
              <a:buChar char="•"/>
              <a:defRPr sz="1600"/>
            </a:lvl2pPr>
            <a:lvl3pPr marL="1371600" lvl="2" indent="-330200" algn="l">
              <a:spcBef>
                <a:spcPts val="1134"/>
              </a:spcBef>
              <a:spcAft>
                <a:spcPts val="0"/>
              </a:spcAft>
              <a:buSzPts val="1600"/>
              <a:buChar char="•"/>
              <a:defRPr sz="1600"/>
            </a:lvl3pPr>
            <a:lvl4pPr marL="1828800" lvl="3" indent="-330200" algn="l">
              <a:spcBef>
                <a:spcPts val="1134"/>
              </a:spcBef>
              <a:spcAft>
                <a:spcPts val="0"/>
              </a:spcAft>
              <a:buSzPts val="1600"/>
              <a:buChar char="‒"/>
              <a:defRPr sz="1600"/>
            </a:lvl4pPr>
            <a:lvl5pPr marL="2286000" lvl="4" indent="-330200" algn="l">
              <a:spcBef>
                <a:spcPts val="1134"/>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9"/>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94" name="Google Shape;94;p19"/>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95" name="Google Shape;95;p19"/>
          <p:cNvSpPr txBox="1">
            <a:spLocks noGrp="1"/>
          </p:cNvSpPr>
          <p:nvPr>
            <p:ph type="body" idx="3"/>
          </p:nvPr>
        </p:nvSpPr>
        <p:spPr>
          <a:xfrm>
            <a:off x="4914901" y="1410807"/>
            <a:ext cx="3934800" cy="2372524"/>
          </a:xfrm>
          <a:prstGeom prst="rect">
            <a:avLst/>
          </a:prstGeom>
          <a:noFill/>
          <a:ln>
            <a:noFill/>
          </a:ln>
        </p:spPr>
        <p:txBody>
          <a:bodyPr spcFirstLastPara="1" wrap="square" lIns="0" tIns="0" rIns="0" bIns="0" anchor="t" anchorCtr="0">
            <a:noAutofit/>
          </a:bodyPr>
          <a:lstStyle>
            <a:lvl1pPr marL="457200" lvl="0" indent="-330200" algn="l">
              <a:spcBef>
                <a:spcPts val="900"/>
              </a:spcBef>
              <a:spcAft>
                <a:spcPts val="0"/>
              </a:spcAft>
              <a:buClr>
                <a:schemeClr val="dk2"/>
              </a:buClr>
              <a:buSzPts val="1600"/>
              <a:buFont typeface="Arial"/>
              <a:buChar char="‒"/>
              <a:defRPr sz="1600" b="0"/>
            </a:lvl1pPr>
            <a:lvl2pPr marL="914400" lvl="1" indent="-330200" algn="l">
              <a:spcBef>
                <a:spcPts val="1134"/>
              </a:spcBef>
              <a:spcAft>
                <a:spcPts val="0"/>
              </a:spcAft>
              <a:buSzPts val="1600"/>
              <a:buFont typeface="Arial"/>
              <a:buChar char="•"/>
              <a:defRPr sz="1600"/>
            </a:lvl2pPr>
            <a:lvl3pPr marL="1371600" lvl="2" indent="-330200" algn="l">
              <a:spcBef>
                <a:spcPts val="1134"/>
              </a:spcBef>
              <a:spcAft>
                <a:spcPts val="0"/>
              </a:spcAft>
              <a:buSzPts val="1600"/>
              <a:buChar char="•"/>
              <a:defRPr sz="1600"/>
            </a:lvl3pPr>
            <a:lvl4pPr marL="1828800" lvl="3" indent="-330200" algn="l">
              <a:spcBef>
                <a:spcPts val="1134"/>
              </a:spcBef>
              <a:spcAft>
                <a:spcPts val="0"/>
              </a:spcAft>
              <a:buSzPts val="1600"/>
              <a:buChar char="‒"/>
              <a:defRPr sz="1600"/>
            </a:lvl4pPr>
            <a:lvl5pPr marL="2286000" lvl="4" indent="-330200" algn="l">
              <a:spcBef>
                <a:spcPts val="1134"/>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6" name="Google Shape;96;p19"/>
          <p:cNvSpPr/>
          <p:nvPr/>
        </p:nvSpPr>
        <p:spPr>
          <a:xfrm>
            <a:off x="0" y="4545078"/>
            <a:ext cx="9144000" cy="597231"/>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pic>
        <p:nvPicPr>
          <p:cNvPr id="97" name="Google Shape;97;p19" descr="TCD_White.png"/>
          <p:cNvPicPr preferRelativeResize="0"/>
          <p:nvPr/>
        </p:nvPicPr>
        <p:blipFill rotWithShape="1">
          <a:blip r:embed="rId2">
            <a:alphaModFix/>
          </a:blip>
          <a:srcRect/>
          <a:stretch/>
        </p:blipFill>
        <p:spPr>
          <a:xfrm>
            <a:off x="820478" y="4642666"/>
            <a:ext cx="1585894" cy="427482"/>
          </a:xfrm>
          <a:prstGeom prst="rect">
            <a:avLst/>
          </a:prstGeom>
          <a:noFill/>
          <a:ln>
            <a:noFill/>
          </a:ln>
        </p:spPr>
      </p:pic>
      <p:sp>
        <p:nvSpPr>
          <p:cNvPr id="98" name="Google Shape;98;p19"/>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99"/>
        <p:cNvGrpSpPr/>
        <p:nvPr/>
      </p:nvGrpSpPr>
      <p:grpSpPr>
        <a:xfrm>
          <a:off x="0" y="0"/>
          <a:ext cx="0" cy="0"/>
          <a:chOff x="0" y="0"/>
          <a:chExt cx="0" cy="0"/>
        </a:xfrm>
      </p:grpSpPr>
      <p:pic>
        <p:nvPicPr>
          <p:cNvPr id="100" name="Google Shape;100;p20" descr="PPT_background.png"/>
          <p:cNvPicPr preferRelativeResize="0"/>
          <p:nvPr/>
        </p:nvPicPr>
        <p:blipFill rotWithShape="1">
          <a:blip r:embed="rId2">
            <a:alphaModFix/>
          </a:blip>
          <a:srcRect/>
          <a:stretch/>
        </p:blipFill>
        <p:spPr>
          <a:xfrm>
            <a:off x="-1" y="0"/>
            <a:ext cx="9171711" cy="5147195"/>
          </a:xfrm>
          <a:prstGeom prst="rect">
            <a:avLst/>
          </a:prstGeom>
          <a:noFill/>
          <a:ln>
            <a:noFill/>
          </a:ln>
        </p:spPr>
      </p:pic>
      <p:sp>
        <p:nvSpPr>
          <p:cNvPr id="101" name="Google Shape;101;p20"/>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2" name="Google Shape;102;p20" descr="TCD_White.png"/>
          <p:cNvPicPr preferRelativeResize="0"/>
          <p:nvPr/>
        </p:nvPicPr>
        <p:blipFill rotWithShape="1">
          <a:blip r:embed="rId3">
            <a:alphaModFix/>
          </a:blip>
          <a:srcRect/>
          <a:stretch/>
        </p:blipFill>
        <p:spPr>
          <a:xfrm>
            <a:off x="820477" y="381655"/>
            <a:ext cx="3039743" cy="8193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chemeClr val="dk1"/>
              </a:buClr>
              <a:buSzPts val="2600"/>
              <a:buFont typeface="Calibri"/>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828675" y="1303403"/>
            <a:ext cx="7500938" cy="3072600"/>
          </a:xfrm>
          <a:prstGeom prst="rect">
            <a:avLst/>
          </a:prstGeom>
          <a:noFill/>
          <a:ln>
            <a:noFill/>
          </a:ln>
        </p:spPr>
        <p:txBody>
          <a:bodyPr spcFirstLastPara="1" wrap="square" lIns="0" tIns="0" rIns="0" bIns="0" anchor="t" anchorCtr="0">
            <a:noAutofit/>
          </a:bodyPr>
          <a:lstStyle>
            <a:lvl1pPr marL="457200" marR="0" lvl="0" indent="-228600" algn="l" rtl="0">
              <a:spcBef>
                <a:spcPts val="1417"/>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L="914400" marR="0" lvl="1"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54" name="Google Shape;54;p13"/>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55" name="Google Shape;55;p13"/>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xfrm>
            <a:off x="287650" y="1817700"/>
            <a:ext cx="5355900" cy="8370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ts val="2600"/>
              <a:buFont typeface="Calibri"/>
              <a:buNone/>
            </a:pPr>
            <a:r>
              <a:rPr lang="en-GB"/>
              <a:t>A Federated Learning Approach towards Smart Energy Meter Data </a:t>
            </a:r>
            <a:endParaRPr/>
          </a:p>
        </p:txBody>
      </p:sp>
      <p:sp>
        <p:nvSpPr>
          <p:cNvPr id="111" name="Google Shape;111;p22"/>
          <p:cNvSpPr txBox="1">
            <a:spLocks noGrp="1"/>
          </p:cNvSpPr>
          <p:nvPr>
            <p:ph type="body" idx="2"/>
          </p:nvPr>
        </p:nvSpPr>
        <p:spPr>
          <a:xfrm>
            <a:off x="287650" y="3581974"/>
            <a:ext cx="4679400" cy="12549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ts val="1600"/>
              <a:buNone/>
            </a:pPr>
            <a:r>
              <a:rPr lang="en-GB" sz="1600"/>
              <a:t>Name — Abhishek Duttagupta </a:t>
            </a:r>
            <a:endParaRPr sz="1600"/>
          </a:p>
          <a:p>
            <a:pPr marL="0" lvl="0" indent="0" algn="l" rtl="0">
              <a:spcBef>
                <a:spcPts val="0"/>
              </a:spcBef>
              <a:spcAft>
                <a:spcPts val="0"/>
              </a:spcAft>
              <a:buClr>
                <a:schemeClr val="lt1"/>
              </a:buClr>
              <a:buSzPts val="1600"/>
              <a:buNone/>
            </a:pPr>
            <a:r>
              <a:rPr lang="en-GB" sz="1600"/>
              <a:t>TCD ID: 22312353</a:t>
            </a:r>
            <a:endParaRPr sz="1600"/>
          </a:p>
          <a:p>
            <a:pPr marL="0" lvl="0" indent="0" algn="l" rtl="0">
              <a:spcBef>
                <a:spcPts val="0"/>
              </a:spcBef>
              <a:spcAft>
                <a:spcPts val="0"/>
              </a:spcAft>
              <a:buClr>
                <a:schemeClr val="lt1"/>
              </a:buClr>
              <a:buSzPts val="1600"/>
              <a:buNone/>
            </a:pPr>
            <a:r>
              <a:rPr lang="en-GB" sz="1600"/>
              <a:t>Supervised by: Dr Shreejith Shanker</a:t>
            </a:r>
            <a:endParaRPr sz="1600"/>
          </a:p>
          <a:p>
            <a:pPr marL="0" lvl="1" indent="0" algn="l" rtl="0">
              <a:spcBef>
                <a:spcPts val="0"/>
              </a:spcBef>
              <a:spcAft>
                <a:spcPts val="0"/>
              </a:spcAft>
              <a:buSzPts val="1600"/>
              <a:buNone/>
            </a:pPr>
            <a:endParaRPr/>
          </a:p>
          <a:p>
            <a:pPr marL="0" lvl="2" indent="0" algn="l" rtl="0">
              <a:spcBef>
                <a:spcPts val="567"/>
              </a:spcBef>
              <a:spcAft>
                <a:spcPts val="0"/>
              </a:spcAft>
              <a:buSzPts val="1600"/>
              <a:buNone/>
            </a:pPr>
            <a:r>
              <a:rPr lang="en-GB" sz="1600"/>
              <a:t>Date: 19/05/23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42461" y="11932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Phase - 1 Results</a:t>
            </a:r>
            <a:endParaRPr/>
          </a:p>
        </p:txBody>
      </p:sp>
      <p:sp>
        <p:nvSpPr>
          <p:cNvPr id="188" name="Google Shape;188;p31"/>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10</a:t>
            </a:fld>
            <a:endParaRPr/>
          </a:p>
        </p:txBody>
      </p:sp>
      <p:sp>
        <p:nvSpPr>
          <p:cNvPr id="189" name="Google Shape;189;p31"/>
          <p:cNvSpPr txBox="1"/>
          <p:nvPr/>
        </p:nvSpPr>
        <p:spPr>
          <a:xfrm>
            <a:off x="520350" y="493125"/>
            <a:ext cx="914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TFF Model &amp; Server / Client Parameters </a:t>
            </a:r>
            <a:endParaRPr/>
          </a:p>
        </p:txBody>
      </p:sp>
      <p:sp>
        <p:nvSpPr>
          <p:cNvPr id="190" name="Google Shape;190;p31"/>
          <p:cNvSpPr txBox="1">
            <a:spLocks noGrp="1"/>
          </p:cNvSpPr>
          <p:nvPr>
            <p:ph type="body" idx="1"/>
          </p:nvPr>
        </p:nvSpPr>
        <p:spPr>
          <a:xfrm>
            <a:off x="392425" y="1241900"/>
            <a:ext cx="6201300" cy="2765700"/>
          </a:xfrm>
          <a:prstGeom prst="rect">
            <a:avLst/>
          </a:prstGeom>
          <a:noFill/>
          <a:ln>
            <a:noFill/>
          </a:ln>
        </p:spPr>
        <p:txBody>
          <a:bodyPr spcFirstLastPara="1" wrap="square" lIns="0" tIns="0" rIns="0" bIns="0" anchor="t" anchorCtr="0">
            <a:noAutofit/>
          </a:bodyPr>
          <a:lstStyle/>
          <a:p>
            <a:pPr marL="317500" lvl="1" indent="-285750" algn="l" rtl="0">
              <a:spcBef>
                <a:spcPts val="1134"/>
              </a:spcBef>
              <a:spcAft>
                <a:spcPts val="0"/>
              </a:spcAft>
              <a:buClr>
                <a:srgbClr val="000000"/>
              </a:buClr>
              <a:buSzPts val="1500"/>
              <a:buFont typeface="Calibri"/>
              <a:buChar char="–"/>
            </a:pPr>
            <a:r>
              <a:rPr lang="en-GB" sz="1500">
                <a:solidFill>
                  <a:srgbClr val="000000"/>
                </a:solidFill>
              </a:rPr>
              <a:t>A simple sequential dense neural network model is created for this purpose. The input shape parameter is 336 and the network consists of three layers, with the input layer consisting of 64 units with a ‘Relu’ activation Function. The second layer is also a dense layer with 32 units and the same activation function and the output layer is with one unit and no activation function. Mean squared error and Mean absolute error are used as a loss function. A Batch size of 20 and 5 epochs are selected. </a:t>
            </a:r>
            <a:r>
              <a:rPr lang="en-GB" sz="1500" i="1" u="sng">
                <a:solidFill>
                  <a:srgbClr val="000000"/>
                </a:solidFill>
              </a:rPr>
              <a:t>For the client side, we use a learning rate of 0.02 and for the central server, we use a learning rate of 1.0.</a:t>
            </a:r>
            <a:r>
              <a:rPr lang="en-GB" sz="1500">
                <a:solidFill>
                  <a:srgbClr val="000000"/>
                </a:solidFill>
              </a:rPr>
              <a:t>  After round aggregation, the weights in the global model is shown in the right side.</a:t>
            </a:r>
            <a:endParaRPr sz="1500">
              <a:solidFill>
                <a:srgbClr val="000000"/>
              </a:solidFill>
            </a:endParaRPr>
          </a:p>
          <a:p>
            <a:pPr marL="317500" lvl="0" indent="0" algn="l" rtl="0">
              <a:spcBef>
                <a:spcPts val="1134"/>
              </a:spcBef>
              <a:spcAft>
                <a:spcPts val="0"/>
              </a:spcAft>
              <a:buNone/>
            </a:pPr>
            <a:endParaRPr sz="1200" b="0">
              <a:solidFill>
                <a:srgbClr val="000000"/>
              </a:solidFill>
              <a:latin typeface="Arial"/>
              <a:ea typeface="Arial"/>
              <a:cs typeface="Arial"/>
              <a:sym typeface="Arial"/>
            </a:endParaRPr>
          </a:p>
          <a:p>
            <a:pPr marL="317500" lvl="0" indent="0" algn="l" rtl="0">
              <a:spcBef>
                <a:spcPts val="1134"/>
              </a:spcBef>
              <a:spcAft>
                <a:spcPts val="0"/>
              </a:spcAft>
              <a:buNone/>
            </a:pPr>
            <a:endParaRPr sz="1500" b="0"/>
          </a:p>
        </p:txBody>
      </p:sp>
      <p:pic>
        <p:nvPicPr>
          <p:cNvPr id="191" name="Google Shape;191;p31"/>
          <p:cNvPicPr preferRelativeResize="0"/>
          <p:nvPr/>
        </p:nvPicPr>
        <p:blipFill>
          <a:blip r:embed="rId3">
            <a:alphaModFix/>
          </a:blip>
          <a:stretch>
            <a:fillRect/>
          </a:stretch>
        </p:blipFill>
        <p:spPr>
          <a:xfrm>
            <a:off x="6830950" y="1241900"/>
            <a:ext cx="1920175" cy="3451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342461" y="11932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Phase - 1 Results</a:t>
            </a:r>
            <a:endParaRPr/>
          </a:p>
        </p:txBody>
      </p:sp>
      <p:sp>
        <p:nvSpPr>
          <p:cNvPr id="197" name="Google Shape;197;p32"/>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85750" algn="l" rtl="0">
              <a:spcBef>
                <a:spcPts val="1134"/>
              </a:spcBef>
              <a:spcAft>
                <a:spcPts val="0"/>
              </a:spcAft>
              <a:buSzPts val="1500"/>
              <a:buChar char="–"/>
            </a:pPr>
            <a:r>
              <a:rPr lang="en-GB" sz="1500"/>
              <a:t>Below are results demonstrated, where the training occurred over the readings from 1st January, 2013 to 28th February, 2013 for 5 rounds, at the client level. The graphs below show the loss (Mean Squared Error) for 10 fixed clients training period from Cluster 15 (left) and Cluster 14(right), from round 1 to round 5.  </a:t>
            </a:r>
            <a:endParaRPr sz="1500"/>
          </a:p>
          <a:p>
            <a:pPr marL="317500" lvl="0" indent="0" algn="l" rtl="0">
              <a:spcBef>
                <a:spcPts val="1134"/>
              </a:spcBef>
              <a:spcAft>
                <a:spcPts val="0"/>
              </a:spcAft>
              <a:buNone/>
            </a:pPr>
            <a:endParaRPr/>
          </a:p>
        </p:txBody>
      </p:sp>
      <p:sp>
        <p:nvSpPr>
          <p:cNvPr id="198" name="Google Shape;198;p32"/>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11</a:t>
            </a:fld>
            <a:endParaRPr/>
          </a:p>
        </p:txBody>
      </p:sp>
      <p:sp>
        <p:nvSpPr>
          <p:cNvPr id="199" name="Google Shape;199;p32"/>
          <p:cNvSpPr txBox="1"/>
          <p:nvPr/>
        </p:nvSpPr>
        <p:spPr>
          <a:xfrm>
            <a:off x="520350" y="493125"/>
            <a:ext cx="849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Client level Training </a:t>
            </a:r>
            <a:endParaRPr/>
          </a:p>
        </p:txBody>
      </p:sp>
      <p:pic>
        <p:nvPicPr>
          <p:cNvPr id="200" name="Google Shape;200;p32"/>
          <p:cNvPicPr preferRelativeResize="0"/>
          <p:nvPr/>
        </p:nvPicPr>
        <p:blipFill>
          <a:blip r:embed="rId3">
            <a:alphaModFix/>
          </a:blip>
          <a:stretch>
            <a:fillRect/>
          </a:stretch>
        </p:blipFill>
        <p:spPr>
          <a:xfrm>
            <a:off x="608805" y="1925525"/>
            <a:ext cx="3728991" cy="2777550"/>
          </a:xfrm>
          <a:prstGeom prst="rect">
            <a:avLst/>
          </a:prstGeom>
          <a:noFill/>
          <a:ln>
            <a:noFill/>
          </a:ln>
        </p:spPr>
      </p:pic>
      <p:pic>
        <p:nvPicPr>
          <p:cNvPr id="201" name="Google Shape;201;p32"/>
          <p:cNvPicPr preferRelativeResize="0"/>
          <p:nvPr/>
        </p:nvPicPr>
        <p:blipFill>
          <a:blip r:embed="rId4">
            <a:alphaModFix/>
          </a:blip>
          <a:stretch>
            <a:fillRect/>
          </a:stretch>
        </p:blipFill>
        <p:spPr>
          <a:xfrm>
            <a:off x="4653679" y="1925533"/>
            <a:ext cx="3675950" cy="27380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42461" y="11932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Phase - 1 Conclusion</a:t>
            </a:r>
            <a:endParaRPr/>
          </a:p>
        </p:txBody>
      </p:sp>
      <p:sp>
        <p:nvSpPr>
          <p:cNvPr id="207" name="Google Shape;207;p33"/>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85750" algn="l" rtl="0">
              <a:lnSpc>
                <a:spcPct val="115000"/>
              </a:lnSpc>
              <a:spcBef>
                <a:spcPts val="1200"/>
              </a:spcBef>
              <a:spcAft>
                <a:spcPts val="0"/>
              </a:spcAft>
              <a:buClr>
                <a:schemeClr val="dk1"/>
              </a:buClr>
              <a:buSzPts val="1300"/>
              <a:buChar char="–"/>
            </a:pPr>
            <a:r>
              <a:rPr lang="en-GB" sz="1600"/>
              <a:t>The demonstration takes place in a simulated environment where client identities are initially used to explore data heterogeneity and achieve a fixed selection of clients. However, In the core federated learning algorithm, client identities are not used during training, aggregation, or evaluation processes.</a:t>
            </a:r>
            <a:endParaRPr sz="1600"/>
          </a:p>
          <a:p>
            <a:pPr marL="317500" lvl="1" indent="-285750" algn="l" rtl="0">
              <a:lnSpc>
                <a:spcPct val="115000"/>
              </a:lnSpc>
              <a:spcBef>
                <a:spcPts val="0"/>
              </a:spcBef>
              <a:spcAft>
                <a:spcPts val="0"/>
              </a:spcAft>
              <a:buClr>
                <a:schemeClr val="dk1"/>
              </a:buClr>
              <a:buSzPts val="1300"/>
              <a:buChar char="–"/>
            </a:pPr>
            <a:r>
              <a:rPr lang="en-GB" sz="1600"/>
              <a:t>The initial demonstration is conducted on a fixed subset of clients, in a short span of period to enable faster convergence and facilitate client level results. For the global level, next step is come up with a way to aggregate the local level results and random data is being fed for different rounds instead of fixed dataspan.</a:t>
            </a:r>
            <a:endParaRPr sz="1600"/>
          </a:p>
          <a:p>
            <a:pPr marL="317500" lvl="1" indent="-285750" algn="l" rtl="0">
              <a:lnSpc>
                <a:spcPct val="115000"/>
              </a:lnSpc>
              <a:spcBef>
                <a:spcPts val="0"/>
              </a:spcBef>
              <a:spcAft>
                <a:spcPts val="0"/>
              </a:spcAft>
              <a:buClr>
                <a:schemeClr val="dk1"/>
              </a:buClr>
              <a:buSzPts val="1300"/>
              <a:buChar char="–"/>
            </a:pPr>
            <a:r>
              <a:rPr lang="en-GB" sz="1600"/>
              <a:t>Random Client Selection: In the next stage of the project, a random client selection algorithm will be incorporated to maintain the non-i.i.d. (independent and identically distributed) nature of the devices.</a:t>
            </a:r>
            <a:endParaRPr sz="1600"/>
          </a:p>
          <a:p>
            <a:pPr marL="317500" lvl="0" indent="0" algn="l" rtl="0">
              <a:lnSpc>
                <a:spcPct val="115000"/>
              </a:lnSpc>
              <a:spcBef>
                <a:spcPts val="1200"/>
              </a:spcBef>
              <a:spcAft>
                <a:spcPts val="0"/>
              </a:spcAft>
              <a:buNone/>
            </a:pPr>
            <a:endParaRPr sz="1600"/>
          </a:p>
          <a:p>
            <a:pPr marL="317500" lvl="0" indent="0" algn="l" rtl="0">
              <a:spcBef>
                <a:spcPts val="1200"/>
              </a:spcBef>
              <a:spcAft>
                <a:spcPts val="0"/>
              </a:spcAft>
              <a:buNone/>
            </a:pPr>
            <a:endParaRPr sz="1400"/>
          </a:p>
          <a:p>
            <a:pPr marL="317500" lvl="0" indent="0" algn="l" rtl="0">
              <a:spcBef>
                <a:spcPts val="1134"/>
              </a:spcBef>
              <a:spcAft>
                <a:spcPts val="0"/>
              </a:spcAft>
              <a:buNone/>
            </a:pPr>
            <a:endParaRPr/>
          </a:p>
        </p:txBody>
      </p:sp>
      <p:sp>
        <p:nvSpPr>
          <p:cNvPr id="208" name="Google Shape;208;p33"/>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42461" y="24945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Phase - 2 (Look ahead and Plan)</a:t>
            </a:r>
            <a:endParaRPr/>
          </a:p>
        </p:txBody>
      </p:sp>
      <p:sp>
        <p:nvSpPr>
          <p:cNvPr id="214" name="Google Shape;214;p34"/>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85750" algn="l" rtl="0">
              <a:spcBef>
                <a:spcPts val="1134"/>
              </a:spcBef>
              <a:spcAft>
                <a:spcPts val="0"/>
              </a:spcAft>
              <a:buSzPts val="1500"/>
              <a:buChar char="–"/>
            </a:pPr>
            <a:r>
              <a:rPr lang="en-GB" sz="1500" dirty="0"/>
              <a:t>The work </a:t>
            </a:r>
            <a:r>
              <a:rPr lang="en-GB" sz="1500" dirty="0" err="1"/>
              <a:t>aheads</a:t>
            </a:r>
            <a:r>
              <a:rPr lang="en-GB" sz="1500" dirty="0"/>
              <a:t> mainly deals with the optimising the results and model selected in Phase - 1</a:t>
            </a:r>
            <a:endParaRPr sz="1500" dirty="0"/>
          </a:p>
          <a:p>
            <a:pPr marL="568325" lvl="2" indent="-203200" algn="l" rtl="0">
              <a:spcBef>
                <a:spcPts val="1134"/>
              </a:spcBef>
              <a:spcAft>
                <a:spcPts val="0"/>
              </a:spcAft>
              <a:buSzPts val="1500"/>
              <a:buChar char="•"/>
            </a:pPr>
            <a:r>
              <a:rPr lang="en-GB" sz="1500" dirty="0"/>
              <a:t>Global level model aggregation and Multiple round result analysis.</a:t>
            </a:r>
            <a:endParaRPr sz="1500" dirty="0"/>
          </a:p>
          <a:p>
            <a:pPr marL="568325" lvl="2" indent="-203200" algn="l" rtl="0">
              <a:spcBef>
                <a:spcPts val="1134"/>
              </a:spcBef>
              <a:spcAft>
                <a:spcPts val="0"/>
              </a:spcAft>
              <a:buSzPts val="1500"/>
              <a:buChar char="•"/>
            </a:pPr>
            <a:r>
              <a:rPr lang="en-GB" sz="1500" dirty="0"/>
              <a:t>Random Client selection algorithm</a:t>
            </a:r>
            <a:endParaRPr sz="1500" dirty="0"/>
          </a:p>
          <a:p>
            <a:pPr marL="568325" lvl="2" indent="-203200" algn="l" rtl="0">
              <a:spcBef>
                <a:spcPts val="1134"/>
              </a:spcBef>
              <a:spcAft>
                <a:spcPts val="0"/>
              </a:spcAft>
              <a:buSzPts val="1500"/>
              <a:buChar char="•"/>
            </a:pPr>
            <a:r>
              <a:rPr lang="en-GB" sz="1500" dirty="0"/>
              <a:t>Optimization of Model and client / server training parameters.</a:t>
            </a:r>
            <a:endParaRPr sz="1500" dirty="0"/>
          </a:p>
          <a:p>
            <a:pPr marL="317500" lvl="1" indent="-298450" algn="l" rtl="0">
              <a:spcBef>
                <a:spcPts val="1134"/>
              </a:spcBef>
              <a:spcAft>
                <a:spcPts val="0"/>
              </a:spcAft>
              <a:buSzPts val="1500"/>
              <a:buChar char="–"/>
            </a:pPr>
            <a:r>
              <a:rPr lang="en-GB" sz="1500" dirty="0"/>
              <a:t>Incorporating the above, below is work schedule ahead with upcoming Milestones.</a:t>
            </a:r>
            <a:endParaRPr dirty="0"/>
          </a:p>
        </p:txBody>
      </p:sp>
      <p:sp>
        <p:nvSpPr>
          <p:cNvPr id="215" name="Google Shape;215;p34"/>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13</a:t>
            </a:fld>
            <a:endParaRPr/>
          </a:p>
        </p:txBody>
      </p:sp>
      <p:pic>
        <p:nvPicPr>
          <p:cNvPr id="216" name="Google Shape;216;p34"/>
          <p:cNvPicPr preferRelativeResize="0"/>
          <p:nvPr/>
        </p:nvPicPr>
        <p:blipFill>
          <a:blip r:embed="rId3">
            <a:alphaModFix/>
          </a:blip>
          <a:stretch>
            <a:fillRect/>
          </a:stretch>
        </p:blipFill>
        <p:spPr>
          <a:xfrm>
            <a:off x="922525" y="2924735"/>
            <a:ext cx="7049549" cy="18400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sz="2300"/>
              <a:t>Mismatches explained - Interim Report vs Milestone Report</a:t>
            </a:r>
            <a:endParaRPr sz="2300"/>
          </a:p>
        </p:txBody>
      </p:sp>
      <p:sp>
        <p:nvSpPr>
          <p:cNvPr id="222" name="Google Shape;222;p35"/>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98450">
              <a:buSzPts val="1700"/>
            </a:pPr>
            <a:r>
              <a:rPr lang="en-IE" sz="1600" dirty="0"/>
              <a:t>The main objective during the Interim stage was to showcase the implementation of federated learning using the TensorFlow Federated framework in software simulation and a try hardware demonstration.</a:t>
            </a:r>
          </a:p>
          <a:p>
            <a:pPr marL="317500" lvl="1" indent="-298450" algn="l" rtl="0">
              <a:spcBef>
                <a:spcPts val="1134"/>
              </a:spcBef>
              <a:spcAft>
                <a:spcPts val="0"/>
              </a:spcAft>
              <a:buSzPts val="1700"/>
              <a:buChar char="–"/>
            </a:pPr>
            <a:r>
              <a:rPr lang="en-IE" sz="1600" dirty="0"/>
              <a:t>For Hardware implementation, the project considered using a Microcontroller (Arduino) ahead of FPGA, because a microcontroller represented more of a energy meter that FPGA. However, due to the absence of a dedicated federated learning platform for Tiny ML, which is Arduino's module for deep learning algorithms, the hardware implementation had to be abandoned.</a:t>
            </a:r>
          </a:p>
          <a:p>
            <a:pPr marL="317500" lvl="1" indent="-298450" algn="l" rtl="0">
              <a:spcBef>
                <a:spcPts val="1134"/>
              </a:spcBef>
              <a:spcAft>
                <a:spcPts val="0"/>
              </a:spcAft>
              <a:buSzPts val="1700"/>
              <a:buChar char="–"/>
            </a:pPr>
            <a:r>
              <a:rPr lang="en-GB" sz="1600" dirty="0"/>
              <a:t>Hence, owing to this before the milestone report stage, the objectives were adjusted to focus on three main areas. The first objective was to demonstrate the use of the TensorFlow Federated framework in software, second objective was to optimize the algorithm's model and parameters for improved performance. The third objective involved creating a separate random client selection algorithm to highlight the challenges and importance of non-</a:t>
            </a:r>
            <a:r>
              <a:rPr lang="en-GB" sz="1600" dirty="0" err="1"/>
              <a:t>i.i.d.</a:t>
            </a:r>
            <a:r>
              <a:rPr lang="en-GB" sz="1600" dirty="0"/>
              <a:t> communication in federated learning.    </a:t>
            </a:r>
            <a:endParaRPr sz="1600" dirty="0"/>
          </a:p>
          <a:p>
            <a:pPr marL="317500" lvl="0" indent="0" algn="l" rtl="0">
              <a:spcBef>
                <a:spcPts val="1134"/>
              </a:spcBef>
              <a:spcAft>
                <a:spcPts val="0"/>
              </a:spcAft>
              <a:buNone/>
            </a:pPr>
            <a:endParaRPr sz="1400" dirty="0"/>
          </a:p>
          <a:p>
            <a:pPr marL="568325" lvl="0" indent="0" algn="l" rtl="0">
              <a:spcBef>
                <a:spcPts val="1134"/>
              </a:spcBef>
              <a:spcAft>
                <a:spcPts val="0"/>
              </a:spcAft>
              <a:buNone/>
            </a:pPr>
            <a:endParaRPr sz="1400" dirty="0"/>
          </a:p>
          <a:p>
            <a:pPr marL="317500" lvl="0" indent="0" algn="l" rtl="0">
              <a:spcBef>
                <a:spcPts val="1134"/>
              </a:spcBef>
              <a:spcAft>
                <a:spcPts val="0"/>
              </a:spcAft>
              <a:buNone/>
            </a:pPr>
            <a:endParaRPr sz="1800" dirty="0"/>
          </a:p>
        </p:txBody>
      </p:sp>
      <p:sp>
        <p:nvSpPr>
          <p:cNvPr id="223" name="Google Shape;223;p35"/>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sz="2300"/>
              <a:t>New developments in milestone report</a:t>
            </a:r>
            <a:endParaRPr sz="2300"/>
          </a:p>
        </p:txBody>
      </p:sp>
      <p:sp>
        <p:nvSpPr>
          <p:cNvPr id="229" name="Google Shape;229;p36"/>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98450" algn="l" rtl="0">
              <a:spcBef>
                <a:spcPts val="1134"/>
              </a:spcBef>
              <a:spcAft>
                <a:spcPts val="0"/>
              </a:spcAft>
              <a:buSzPts val="1700"/>
              <a:buChar char="–"/>
            </a:pPr>
            <a:r>
              <a:rPr lang="en-GB" sz="1700" u="sng"/>
              <a:t>K-means Clustering for Data Analysis:</a:t>
            </a:r>
            <a:r>
              <a:rPr lang="en-GB" sz="1700"/>
              <a:t> The London dataset comprises data from over 5000 unique customers, spanning more than two years and consisting of around 15.8 million rows of KWH/hh data. To account for the diverse features and locations within London, a K-means clustering approach was used to divide the clients into 18 groups based on the ACORN London division. This clustering enables training the data with similar characteristics, enhancing model accuracy and mitigating outliers.</a:t>
            </a:r>
            <a:br>
              <a:rPr lang="en-GB" sz="1700"/>
            </a:br>
            <a:br>
              <a:rPr lang="en-GB" sz="1700"/>
            </a:br>
            <a:endParaRPr sz="1700"/>
          </a:p>
          <a:p>
            <a:pPr marL="317500" lvl="1" indent="-298450" algn="l" rtl="0">
              <a:spcBef>
                <a:spcPts val="1134"/>
              </a:spcBef>
              <a:spcAft>
                <a:spcPts val="0"/>
              </a:spcAft>
              <a:buSzPts val="1700"/>
              <a:buChar char="–"/>
            </a:pPr>
            <a:r>
              <a:rPr lang="en-GB" sz="1700" u="sng"/>
              <a:t>Algorithm Optimization:</a:t>
            </a:r>
            <a:r>
              <a:rPr lang="en-GB" sz="1700"/>
              <a:t> The algorithm is continually optimized through iterations involving batch sizes, epochs, and client and server parameters. This iterative process aims to achieve optimal performance and minimize model loss, leading to enhanced accuracy in the federated learning model.</a:t>
            </a:r>
            <a:endParaRPr sz="1700"/>
          </a:p>
          <a:p>
            <a:pPr marL="317500" lvl="0" indent="0" algn="l" rtl="0">
              <a:spcBef>
                <a:spcPts val="1134"/>
              </a:spcBef>
              <a:spcAft>
                <a:spcPts val="0"/>
              </a:spcAft>
              <a:buNone/>
            </a:pPr>
            <a:endParaRPr/>
          </a:p>
        </p:txBody>
      </p:sp>
      <p:sp>
        <p:nvSpPr>
          <p:cNvPr id="230" name="Google Shape;230;p36"/>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sz="2300"/>
              <a:t>New developments in milestone report</a:t>
            </a:r>
            <a:endParaRPr sz="2300"/>
          </a:p>
        </p:txBody>
      </p:sp>
      <p:sp>
        <p:nvSpPr>
          <p:cNvPr id="236" name="Google Shape;236;p37"/>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98450" algn="l" rtl="0">
              <a:spcBef>
                <a:spcPts val="1134"/>
              </a:spcBef>
              <a:spcAft>
                <a:spcPts val="0"/>
              </a:spcAft>
              <a:buSzPts val="1700"/>
              <a:buChar char="–"/>
            </a:pPr>
            <a:r>
              <a:rPr lang="en-GB" sz="1700" u="sng"/>
              <a:t>Random Client Selection Algorithm:</a:t>
            </a:r>
            <a:r>
              <a:rPr lang="en-GB" sz="1700"/>
              <a:t> Initially, a predetermined number of clients is selected from the total dataset for the algorithm. However, an ongoing effort is being made to develop an algorithm that can automatically and randomly select clients. This approach ensures the functionality of non-i.i.d. (non-independent and identically distributed) device connections, further improving the federated learning process.</a:t>
            </a:r>
            <a:br>
              <a:rPr lang="en-GB" sz="1700"/>
            </a:br>
            <a:endParaRPr sz="1700"/>
          </a:p>
          <a:p>
            <a:pPr marL="317500" lvl="1" indent="-298450" algn="l" rtl="0">
              <a:spcBef>
                <a:spcPts val="1134"/>
              </a:spcBef>
              <a:spcAft>
                <a:spcPts val="0"/>
              </a:spcAft>
              <a:buSzPts val="1700"/>
              <a:buChar char="–"/>
            </a:pPr>
            <a:r>
              <a:rPr lang="en-GB" sz="1700" u="sng"/>
              <a:t>Model Selection for Federated Learning:</a:t>
            </a:r>
            <a:r>
              <a:rPr lang="en-GB" sz="1700"/>
              <a:t> Once the federated dataset is prepared, selecting an appropriate model is crucial for achieving high accuracy. For time series problems, LSTM and dense neural networks have demonstrated superior performance. Initially, a DNN is used due to its fast convergence. Subsequently, the results are evaluated, and other models may be considered if necessary.</a:t>
            </a:r>
            <a:endParaRPr sz="1700"/>
          </a:p>
          <a:p>
            <a:pPr marL="317500" lvl="0" indent="0" algn="l" rtl="0">
              <a:spcBef>
                <a:spcPts val="1134"/>
              </a:spcBef>
              <a:spcAft>
                <a:spcPts val="0"/>
              </a:spcAft>
              <a:buNone/>
            </a:pPr>
            <a:endParaRPr/>
          </a:p>
        </p:txBody>
      </p:sp>
      <p:sp>
        <p:nvSpPr>
          <p:cNvPr id="237" name="Google Shape;237;p37"/>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sz="2400"/>
              <a:t>Timeline difference - Interim Report vs Milestone Report</a:t>
            </a:r>
            <a:endParaRPr sz="2400"/>
          </a:p>
        </p:txBody>
      </p:sp>
      <p:sp>
        <p:nvSpPr>
          <p:cNvPr id="243" name="Google Shape;243;p38"/>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85750" algn="l" rtl="0">
              <a:spcBef>
                <a:spcPts val="1134"/>
              </a:spcBef>
              <a:spcAft>
                <a:spcPts val="0"/>
              </a:spcAft>
              <a:buSzPts val="1500"/>
              <a:buChar char="–"/>
            </a:pPr>
            <a:r>
              <a:rPr lang="en-GB" sz="1500" dirty="0"/>
              <a:t>The graph below demonstrates the progress initially planned (yellow) against the current status (blue) and path to completion, considering all the tasks mentioned in the report. </a:t>
            </a:r>
            <a:endParaRPr sz="1500" dirty="0"/>
          </a:p>
          <a:p>
            <a:pPr marL="0" lvl="0" indent="0" algn="l" rtl="0">
              <a:spcBef>
                <a:spcPts val="1134"/>
              </a:spcBef>
              <a:spcAft>
                <a:spcPts val="0"/>
              </a:spcAft>
              <a:buNone/>
            </a:pPr>
            <a:br>
              <a:rPr lang="en-GB" sz="1500" dirty="0"/>
            </a:br>
            <a:br>
              <a:rPr lang="en-GB" sz="1500" dirty="0"/>
            </a:br>
            <a:br>
              <a:rPr lang="en-GB" sz="1500" dirty="0"/>
            </a:br>
            <a:br>
              <a:rPr lang="en-GB" sz="1500" dirty="0"/>
            </a:br>
            <a:br>
              <a:rPr lang="en-GB" sz="1500" dirty="0"/>
            </a:br>
            <a:br>
              <a:rPr lang="en-GB" sz="1500" dirty="0"/>
            </a:br>
            <a:br>
              <a:rPr lang="en-GB" sz="1500" dirty="0"/>
            </a:br>
            <a:endParaRPr sz="1500" dirty="0"/>
          </a:p>
          <a:p>
            <a:pPr marL="317500" lvl="1" indent="-273050" algn="l" rtl="0">
              <a:spcBef>
                <a:spcPts val="1134"/>
              </a:spcBef>
              <a:spcAft>
                <a:spcPts val="0"/>
              </a:spcAft>
              <a:buSzPts val="1300"/>
              <a:buChar char="–"/>
            </a:pPr>
            <a:r>
              <a:rPr lang="en-GB" sz="1500" dirty="0"/>
              <a:t>The dunk in between the graphs in majorly due to unseen difficulties not estimated during the interim report stage. The difficulty of Installing the </a:t>
            </a:r>
            <a:r>
              <a:rPr lang="en-GB" sz="1500" dirty="0" err="1"/>
              <a:t>tensorflow</a:t>
            </a:r>
            <a:r>
              <a:rPr lang="en-GB" sz="1500" dirty="0"/>
              <a:t> federated imports, was initially not considered, as </a:t>
            </a:r>
            <a:r>
              <a:rPr lang="en-GB" sz="1500" dirty="0" err="1"/>
              <a:t>tff</a:t>
            </a:r>
            <a:r>
              <a:rPr lang="en-GB" sz="1500" dirty="0"/>
              <a:t> is still a library in development. The framework had to downloaded and installed from scratch using various applications in </a:t>
            </a:r>
            <a:r>
              <a:rPr lang="en-GB" sz="1500" dirty="0" err="1"/>
              <a:t>linux</a:t>
            </a:r>
            <a:r>
              <a:rPr lang="en-GB" sz="1500" dirty="0"/>
              <a:t> ubuntu.  Further, making the GPU utilized for </a:t>
            </a:r>
            <a:r>
              <a:rPr lang="en-GB" sz="1500" dirty="0" err="1"/>
              <a:t>tff</a:t>
            </a:r>
            <a:r>
              <a:rPr lang="en-GB" sz="1500" dirty="0"/>
              <a:t> computations by making the NVIDIA drivers recognised also took an unexpected time in the </a:t>
            </a:r>
            <a:r>
              <a:rPr lang="en-GB" sz="1500" dirty="0" err="1"/>
              <a:t>linux</a:t>
            </a:r>
            <a:r>
              <a:rPr lang="en-GB" sz="1500" dirty="0"/>
              <a:t> platform.</a:t>
            </a:r>
            <a:endParaRPr sz="1500" dirty="0"/>
          </a:p>
          <a:p>
            <a:pPr marL="317500" lvl="0" indent="0" algn="l" rtl="0">
              <a:spcBef>
                <a:spcPts val="1134"/>
              </a:spcBef>
              <a:spcAft>
                <a:spcPts val="0"/>
              </a:spcAft>
              <a:buNone/>
            </a:pPr>
            <a:endParaRPr dirty="0"/>
          </a:p>
        </p:txBody>
      </p:sp>
      <p:sp>
        <p:nvSpPr>
          <p:cNvPr id="244" name="Google Shape;244;p38"/>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17</a:t>
            </a:fld>
            <a:endParaRPr/>
          </a:p>
        </p:txBody>
      </p:sp>
      <p:pic>
        <p:nvPicPr>
          <p:cNvPr id="245" name="Google Shape;245;p38"/>
          <p:cNvPicPr preferRelativeResize="0"/>
          <p:nvPr/>
        </p:nvPicPr>
        <p:blipFill>
          <a:blip r:embed="rId3">
            <a:alphaModFix/>
          </a:blip>
          <a:stretch>
            <a:fillRect/>
          </a:stretch>
        </p:blipFill>
        <p:spPr>
          <a:xfrm>
            <a:off x="1993475" y="1754841"/>
            <a:ext cx="4718424" cy="201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sz="2400"/>
              <a:t>Final Gantt Chart (inc. all developments and changes)</a:t>
            </a:r>
            <a:endParaRPr sz="2400"/>
          </a:p>
        </p:txBody>
      </p:sp>
      <p:sp>
        <p:nvSpPr>
          <p:cNvPr id="251" name="Google Shape;251;p39"/>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18</a:t>
            </a:fld>
            <a:endParaRPr/>
          </a:p>
        </p:txBody>
      </p:sp>
      <p:pic>
        <p:nvPicPr>
          <p:cNvPr id="252" name="Google Shape;252;p39"/>
          <p:cNvPicPr preferRelativeResize="0"/>
          <p:nvPr/>
        </p:nvPicPr>
        <p:blipFill>
          <a:blip r:embed="rId3">
            <a:alphaModFix/>
          </a:blip>
          <a:stretch>
            <a:fillRect/>
          </a:stretch>
        </p:blipFill>
        <p:spPr>
          <a:xfrm>
            <a:off x="1170348" y="1087650"/>
            <a:ext cx="7152100" cy="361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ts val="4200"/>
              <a:buFont typeface="Calibri"/>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The Problem in hand</a:t>
            </a:r>
            <a:endParaRPr/>
          </a:p>
        </p:txBody>
      </p:sp>
      <p:sp>
        <p:nvSpPr>
          <p:cNvPr id="117" name="Google Shape;117;p23"/>
          <p:cNvSpPr txBox="1">
            <a:spLocks noGrp="1"/>
          </p:cNvSpPr>
          <p:nvPr>
            <p:ph type="body" idx="1"/>
          </p:nvPr>
        </p:nvSpPr>
        <p:spPr>
          <a:xfrm>
            <a:off x="623250" y="748800"/>
            <a:ext cx="7609200" cy="3645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endParaRPr/>
          </a:p>
          <a:p>
            <a:pPr marL="317500" lvl="1" indent="-317500" algn="l" rtl="0">
              <a:spcBef>
                <a:spcPts val="1134"/>
              </a:spcBef>
              <a:spcAft>
                <a:spcPts val="0"/>
              </a:spcAft>
              <a:buSzPts val="2000"/>
              <a:buChar char="–"/>
            </a:pPr>
            <a:r>
              <a:rPr lang="en-GB"/>
              <a:t>The explosive growth of data-hungry algorithms has raised serious concerns about data privacy in various domains[1].</a:t>
            </a:r>
            <a:endParaRPr/>
          </a:p>
          <a:p>
            <a:pPr marL="317500" lvl="1" indent="-317500" algn="l" rtl="0">
              <a:spcBef>
                <a:spcPts val="1134"/>
              </a:spcBef>
              <a:spcAft>
                <a:spcPts val="0"/>
              </a:spcAft>
              <a:buSzPts val="2000"/>
              <a:buChar char="–"/>
            </a:pPr>
            <a:r>
              <a:rPr lang="en-GB"/>
              <a:t>The crux of the data privacy problem persists, encompassing personal, commercial, ethical, and scientific aspects[2].</a:t>
            </a:r>
            <a:endParaRPr/>
          </a:p>
          <a:p>
            <a:pPr marL="317500" lvl="1" indent="-304800" algn="l" rtl="0">
              <a:spcBef>
                <a:spcPts val="1134"/>
              </a:spcBef>
              <a:spcAft>
                <a:spcPts val="0"/>
              </a:spcAft>
              <a:buSzPts val="1800"/>
              <a:buChar char="–"/>
            </a:pPr>
            <a:r>
              <a:rPr lang="en-GB"/>
              <a:t>The emergence of federated learning offers a solution by decentralizing data and preserving the privacy of data owners[3].</a:t>
            </a:r>
            <a:endParaRPr/>
          </a:p>
          <a:p>
            <a:pPr marL="317500" lvl="1" indent="-304800" algn="l" rtl="0">
              <a:spcBef>
                <a:spcPts val="1134"/>
              </a:spcBef>
              <a:spcAft>
                <a:spcPts val="0"/>
              </a:spcAft>
              <a:buSzPts val="1800"/>
              <a:buChar char="–"/>
            </a:pPr>
            <a:r>
              <a:rPr lang="en-GB"/>
              <a:t>In this presentation, we will explore </a:t>
            </a:r>
            <a:r>
              <a:rPr lang="en-GB" b="1"/>
              <a:t>federated learning</a:t>
            </a:r>
            <a:r>
              <a:rPr lang="en-GB"/>
              <a:t> as a method to address privacy challenges while maintaining optimal accuracy in machine learning models.</a:t>
            </a:r>
            <a:endParaRPr/>
          </a:p>
        </p:txBody>
      </p:sp>
      <p:sp>
        <p:nvSpPr>
          <p:cNvPr id="118" name="Google Shape;118;p23"/>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2</a:t>
            </a:fld>
            <a:endParaRPr/>
          </a:p>
        </p:txBody>
      </p:sp>
      <p:sp>
        <p:nvSpPr>
          <p:cNvPr id="119" name="Google Shape;119;p23"/>
          <p:cNvSpPr txBox="1"/>
          <p:nvPr/>
        </p:nvSpPr>
        <p:spPr>
          <a:xfrm>
            <a:off x="404100" y="4402450"/>
            <a:ext cx="87399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latin typeface="Calibri"/>
                <a:ea typeface="Calibri"/>
                <a:cs typeface="Calibri"/>
                <a:sym typeface="Calibri"/>
              </a:rPr>
              <a:t>[1]</a:t>
            </a:r>
            <a:r>
              <a:rPr lang="en-GB" sz="700" i="1">
                <a:latin typeface="Calibri"/>
                <a:ea typeface="Calibri"/>
                <a:cs typeface="Calibri"/>
                <a:sym typeface="Calibri"/>
              </a:rPr>
              <a:t> </a:t>
            </a:r>
            <a:r>
              <a:rPr lang="en-GB" sz="600">
                <a:solidFill>
                  <a:schemeClr val="dk1"/>
                </a:solidFill>
                <a:highlight>
                  <a:srgbClr val="FFFFFF"/>
                </a:highlight>
              </a:rPr>
              <a:t>O</a:t>
            </a:r>
            <a:r>
              <a:rPr lang="en-GB" sz="450">
                <a:solidFill>
                  <a:schemeClr val="dk1"/>
                </a:solidFill>
                <a:highlight>
                  <a:srgbClr val="FFFFFF"/>
                </a:highlight>
              </a:rPr>
              <a:t>BERMEYER</a:t>
            </a:r>
            <a:r>
              <a:rPr lang="en-GB" sz="600">
                <a:solidFill>
                  <a:schemeClr val="dk1"/>
                </a:solidFill>
                <a:highlight>
                  <a:srgbClr val="FFFFFF"/>
                </a:highlight>
              </a:rPr>
              <a:t>, Z.,</a:t>
            </a:r>
            <a:r>
              <a:rPr lang="en-GB" sz="450">
                <a:solidFill>
                  <a:schemeClr val="dk1"/>
                </a:solidFill>
                <a:highlight>
                  <a:srgbClr val="FFFFFF"/>
                </a:highlight>
              </a:rPr>
              <a:t>AND</a:t>
            </a:r>
            <a:r>
              <a:rPr lang="en-GB" sz="600">
                <a:solidFill>
                  <a:schemeClr val="dk1"/>
                </a:solidFill>
                <a:highlight>
                  <a:srgbClr val="FFFFFF"/>
                </a:highlight>
              </a:rPr>
              <a:t>E</a:t>
            </a:r>
            <a:r>
              <a:rPr lang="en-GB" sz="450">
                <a:solidFill>
                  <a:schemeClr val="dk1"/>
                </a:solidFill>
                <a:highlight>
                  <a:srgbClr val="FFFFFF"/>
                </a:highlight>
              </a:rPr>
              <a:t>MANUEL</a:t>
            </a:r>
            <a:r>
              <a:rPr lang="en-GB" sz="600">
                <a:solidFill>
                  <a:schemeClr val="dk1"/>
                </a:solidFill>
                <a:highlight>
                  <a:srgbClr val="FFFFFF"/>
                </a:highlight>
              </a:rPr>
              <a:t>, E. J.Predicting the future—big data, machine learning,and clinical medicine.The New England journal of medicine 375, 13 (2016), 1216.</a:t>
            </a:r>
            <a:br>
              <a:rPr lang="en-GB" sz="600">
                <a:solidFill>
                  <a:schemeClr val="dk1"/>
                </a:solidFill>
                <a:highlight>
                  <a:srgbClr val="FFFFFF"/>
                </a:highlight>
              </a:rPr>
            </a:br>
            <a:r>
              <a:rPr lang="en-GB" sz="600">
                <a:solidFill>
                  <a:schemeClr val="dk1"/>
                </a:solidFill>
                <a:highlight>
                  <a:srgbClr val="FFFFFF"/>
                </a:highlight>
              </a:rPr>
              <a:t>[2] E</a:t>
            </a:r>
            <a:r>
              <a:rPr lang="en-GB" sz="450">
                <a:solidFill>
                  <a:schemeClr val="dk1"/>
                </a:solidFill>
                <a:highlight>
                  <a:srgbClr val="FFFFFF"/>
                </a:highlight>
              </a:rPr>
              <a:t>IBL</a:t>
            </a:r>
            <a:r>
              <a:rPr lang="en-GB" sz="600">
                <a:solidFill>
                  <a:schemeClr val="dk1"/>
                </a:solidFill>
                <a:highlight>
                  <a:srgbClr val="FFFFFF"/>
                </a:highlight>
              </a:rPr>
              <a:t>, G.,</a:t>
            </a:r>
            <a:r>
              <a:rPr lang="en-GB" sz="450">
                <a:solidFill>
                  <a:schemeClr val="dk1"/>
                </a:solidFill>
                <a:highlight>
                  <a:srgbClr val="FFFFFF"/>
                </a:highlight>
              </a:rPr>
              <a:t>AND</a:t>
            </a:r>
            <a:r>
              <a:rPr lang="en-GB" sz="600">
                <a:solidFill>
                  <a:schemeClr val="dk1"/>
                </a:solidFill>
                <a:highlight>
                  <a:srgbClr val="FFFFFF"/>
                </a:highlight>
              </a:rPr>
              <a:t>E</a:t>
            </a:r>
            <a:r>
              <a:rPr lang="en-GB" sz="450">
                <a:solidFill>
                  <a:schemeClr val="dk1"/>
                </a:solidFill>
                <a:highlight>
                  <a:srgbClr val="FFFFFF"/>
                </a:highlight>
              </a:rPr>
              <a:t>NGEL</a:t>
            </a:r>
            <a:r>
              <a:rPr lang="en-GB" sz="600">
                <a:solidFill>
                  <a:schemeClr val="dk1"/>
                </a:solidFill>
                <a:highlight>
                  <a:srgbClr val="FFFFFF"/>
                </a:highlight>
              </a:rPr>
              <a:t>, D. Influence of data granularity on smart meter privacy.IEEE Transactions on Smart Grid 6, 2 (2015), 930–939.</a:t>
            </a:r>
            <a:endParaRPr sz="600">
              <a:solidFill>
                <a:schemeClr val="dk1"/>
              </a:solidFill>
              <a:highlight>
                <a:srgbClr val="FFFFFF"/>
              </a:highlight>
            </a:endParaRPr>
          </a:p>
          <a:p>
            <a:pPr marL="0" lvl="0" indent="0" algn="l" rtl="0">
              <a:spcBef>
                <a:spcPts val="0"/>
              </a:spcBef>
              <a:spcAft>
                <a:spcPts val="0"/>
              </a:spcAft>
              <a:buNone/>
            </a:pPr>
            <a:r>
              <a:rPr lang="en-GB" sz="600">
                <a:solidFill>
                  <a:schemeClr val="dk1"/>
                </a:solidFill>
                <a:highlight>
                  <a:srgbClr val="FFFFFF"/>
                </a:highlight>
              </a:rPr>
              <a:t>[3] K</a:t>
            </a:r>
            <a:r>
              <a:rPr lang="en-GB" sz="450">
                <a:solidFill>
                  <a:schemeClr val="dk1"/>
                </a:solidFill>
                <a:highlight>
                  <a:srgbClr val="FFFFFF"/>
                </a:highlight>
              </a:rPr>
              <a:t>ONE ˇCN `Y</a:t>
            </a:r>
            <a:r>
              <a:rPr lang="en-GB" sz="600">
                <a:solidFill>
                  <a:schemeClr val="dk1"/>
                </a:solidFill>
                <a:highlight>
                  <a:srgbClr val="FFFFFF"/>
                </a:highlight>
              </a:rPr>
              <a:t>, J., M</a:t>
            </a:r>
            <a:r>
              <a:rPr lang="en-GB" sz="450">
                <a:solidFill>
                  <a:schemeClr val="dk1"/>
                </a:solidFill>
                <a:highlight>
                  <a:srgbClr val="FFFFFF"/>
                </a:highlight>
              </a:rPr>
              <a:t>C</a:t>
            </a:r>
            <a:r>
              <a:rPr lang="en-GB" sz="600">
                <a:solidFill>
                  <a:schemeClr val="dk1"/>
                </a:solidFill>
                <a:highlight>
                  <a:srgbClr val="FFFFFF"/>
                </a:highlight>
              </a:rPr>
              <a:t>M</a:t>
            </a:r>
            <a:r>
              <a:rPr lang="en-GB" sz="450">
                <a:solidFill>
                  <a:schemeClr val="dk1"/>
                </a:solidFill>
                <a:highlight>
                  <a:srgbClr val="FFFFFF"/>
                </a:highlight>
              </a:rPr>
              <a:t>AHAN</a:t>
            </a:r>
            <a:r>
              <a:rPr lang="en-GB" sz="600">
                <a:solidFill>
                  <a:schemeClr val="dk1"/>
                </a:solidFill>
                <a:highlight>
                  <a:srgbClr val="FFFFFF"/>
                </a:highlight>
              </a:rPr>
              <a:t>, B.,</a:t>
            </a:r>
            <a:r>
              <a:rPr lang="en-GB" sz="450">
                <a:solidFill>
                  <a:schemeClr val="dk1"/>
                </a:solidFill>
                <a:highlight>
                  <a:srgbClr val="FFFFFF"/>
                </a:highlight>
              </a:rPr>
              <a:t>AND</a:t>
            </a:r>
            <a:r>
              <a:rPr lang="en-GB" sz="600">
                <a:solidFill>
                  <a:schemeClr val="dk1"/>
                </a:solidFill>
                <a:highlight>
                  <a:srgbClr val="FFFFFF"/>
                </a:highlight>
              </a:rPr>
              <a:t>R</a:t>
            </a:r>
            <a:r>
              <a:rPr lang="en-GB" sz="450">
                <a:solidFill>
                  <a:schemeClr val="dk1"/>
                </a:solidFill>
                <a:highlight>
                  <a:srgbClr val="FFFFFF"/>
                </a:highlight>
              </a:rPr>
              <a:t>AMAGE</a:t>
            </a:r>
            <a:r>
              <a:rPr lang="en-GB" sz="600">
                <a:solidFill>
                  <a:schemeClr val="dk1"/>
                </a:solidFill>
                <a:highlight>
                  <a:srgbClr val="FFFFFF"/>
                </a:highlight>
              </a:rPr>
              <a:t>, D.Federated optimization: Distributed optimization beyond the datacenter.arXiv preprint arXiv:1511.03575(2015)</a:t>
            </a:r>
            <a:endParaRPr sz="600">
              <a:solidFill>
                <a:schemeClr val="dk1"/>
              </a:solidFill>
              <a:highlight>
                <a:srgbClr val="FFFFFF"/>
              </a:highlight>
            </a:endParaRPr>
          </a:p>
          <a:p>
            <a:pPr marL="0" lvl="0" indent="0" algn="l" rtl="0">
              <a:spcBef>
                <a:spcPts val="0"/>
              </a:spcBef>
              <a:spcAft>
                <a:spcPts val="0"/>
              </a:spcAft>
              <a:buNone/>
            </a:pPr>
            <a:endParaRPr sz="600">
              <a:solidFill>
                <a:schemeClr val="dk1"/>
              </a:solidFill>
              <a:highlight>
                <a:srgbClr val="FFFFFF"/>
              </a:highlight>
            </a:endParaRPr>
          </a:p>
          <a:p>
            <a:pPr marL="0" lvl="0" indent="0" algn="l" rtl="0">
              <a:spcBef>
                <a:spcPts val="0"/>
              </a:spcBef>
              <a:spcAft>
                <a:spcPts val="0"/>
              </a:spcAft>
              <a:buNone/>
            </a:pPr>
            <a:endParaRPr sz="600">
              <a:solidFill>
                <a:schemeClr val="dk1"/>
              </a:solidFill>
              <a:highlight>
                <a:srgbClr val="FFFFFF"/>
              </a:highlight>
            </a:endParaRPr>
          </a:p>
          <a:p>
            <a:pPr marL="0" lvl="0" indent="0" algn="l" rtl="0">
              <a:spcBef>
                <a:spcPts val="0"/>
              </a:spcBef>
              <a:spcAft>
                <a:spcPts val="0"/>
              </a:spcAft>
              <a:buNone/>
            </a:pPr>
            <a:br>
              <a:rPr lang="en-GB" sz="700" i="1">
                <a:latin typeface="Calibri"/>
                <a:ea typeface="Calibri"/>
                <a:cs typeface="Calibri"/>
                <a:sym typeface="Calibri"/>
              </a:rPr>
            </a:br>
            <a:endParaRPr sz="700" i="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760336" y="24945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How can Federated Learning solve this problem?</a:t>
            </a:r>
            <a:endParaRPr/>
          </a:p>
        </p:txBody>
      </p:sp>
      <p:sp>
        <p:nvSpPr>
          <p:cNvPr id="125" name="Google Shape;125;p24"/>
          <p:cNvSpPr txBox="1">
            <a:spLocks noGrp="1"/>
          </p:cNvSpPr>
          <p:nvPr>
            <p:ph type="body" idx="1"/>
          </p:nvPr>
        </p:nvSpPr>
        <p:spPr>
          <a:xfrm>
            <a:off x="130750" y="2643825"/>
            <a:ext cx="9013200" cy="1958700"/>
          </a:xfrm>
          <a:prstGeom prst="rect">
            <a:avLst/>
          </a:prstGeom>
          <a:noFill/>
          <a:ln>
            <a:noFill/>
          </a:ln>
        </p:spPr>
        <p:txBody>
          <a:bodyPr spcFirstLastPara="1" wrap="square" lIns="0" tIns="0" rIns="0" bIns="0" anchor="t" anchorCtr="0">
            <a:noAutofit/>
          </a:bodyPr>
          <a:lstStyle/>
          <a:p>
            <a:pPr marL="317500" lvl="1" indent="-298450" algn="l" rtl="0">
              <a:spcBef>
                <a:spcPts val="1134"/>
              </a:spcBef>
              <a:spcAft>
                <a:spcPts val="0"/>
              </a:spcAft>
              <a:buSzPts val="1700"/>
              <a:buChar char="–"/>
            </a:pPr>
            <a:r>
              <a:rPr lang="en-GB" sz="1700"/>
              <a:t>Client devices perform local training, keeping data decentralized.</a:t>
            </a:r>
            <a:endParaRPr sz="1700"/>
          </a:p>
          <a:p>
            <a:pPr marL="317500" lvl="1" indent="-298450" algn="l" rtl="0">
              <a:spcBef>
                <a:spcPts val="1134"/>
              </a:spcBef>
              <a:spcAft>
                <a:spcPts val="0"/>
              </a:spcAft>
              <a:buSzPts val="1700"/>
              <a:buChar char="–"/>
            </a:pPr>
            <a:r>
              <a:rPr lang="en-GB" sz="1700"/>
              <a:t>Model updates are sent to a central server for aggregation.</a:t>
            </a:r>
            <a:endParaRPr sz="1700"/>
          </a:p>
          <a:p>
            <a:pPr marL="317500" lvl="1" indent="-285750" algn="l" rtl="0">
              <a:spcBef>
                <a:spcPts val="1134"/>
              </a:spcBef>
              <a:spcAft>
                <a:spcPts val="0"/>
              </a:spcAft>
              <a:buSzPts val="1500"/>
              <a:buChar char="–"/>
            </a:pPr>
            <a:r>
              <a:rPr lang="en-GB" sz="1700"/>
              <a:t>Aggregated model sent back to clients for updates with the process continuing.</a:t>
            </a:r>
            <a:endParaRPr sz="1700"/>
          </a:p>
          <a:p>
            <a:pPr marL="317500" lvl="1" indent="-285750" algn="l" rtl="0">
              <a:spcBef>
                <a:spcPts val="1134"/>
              </a:spcBef>
              <a:spcAft>
                <a:spcPts val="0"/>
              </a:spcAft>
              <a:buSzPts val="1500"/>
              <a:buChar char="–"/>
            </a:pPr>
            <a:r>
              <a:rPr lang="en-GB" sz="1700"/>
              <a:t>Data remains on client devices, minimizing the risk of data breaches.</a:t>
            </a:r>
            <a:endParaRPr sz="1700"/>
          </a:p>
          <a:p>
            <a:pPr marL="317500" lvl="1" indent="-285750" algn="l" rtl="0">
              <a:spcBef>
                <a:spcPts val="1134"/>
              </a:spcBef>
              <a:spcAft>
                <a:spcPts val="0"/>
              </a:spcAft>
              <a:buSzPts val="1500"/>
              <a:buChar char="–"/>
            </a:pPr>
            <a:r>
              <a:rPr lang="en-GB" sz="1700"/>
              <a:t>User-sensitive information stays local and secure.</a:t>
            </a:r>
            <a:endParaRPr sz="1700"/>
          </a:p>
        </p:txBody>
      </p:sp>
      <p:sp>
        <p:nvSpPr>
          <p:cNvPr id="126" name="Google Shape;126;p24"/>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3</a:t>
            </a:fld>
            <a:endParaRPr/>
          </a:p>
        </p:txBody>
      </p:sp>
      <p:pic>
        <p:nvPicPr>
          <p:cNvPr id="127" name="Google Shape;127;p24"/>
          <p:cNvPicPr preferRelativeResize="0"/>
          <p:nvPr/>
        </p:nvPicPr>
        <p:blipFill>
          <a:blip r:embed="rId3">
            <a:alphaModFix/>
          </a:blip>
          <a:stretch>
            <a:fillRect/>
          </a:stretch>
        </p:blipFill>
        <p:spPr>
          <a:xfrm>
            <a:off x="876625" y="1184975"/>
            <a:ext cx="3547701" cy="1241750"/>
          </a:xfrm>
          <a:prstGeom prst="rect">
            <a:avLst/>
          </a:prstGeom>
          <a:noFill/>
          <a:ln>
            <a:noFill/>
          </a:ln>
        </p:spPr>
      </p:pic>
      <p:sp>
        <p:nvSpPr>
          <p:cNvPr id="128" name="Google Shape;128;p24"/>
          <p:cNvSpPr txBox="1"/>
          <p:nvPr/>
        </p:nvSpPr>
        <p:spPr>
          <a:xfrm>
            <a:off x="404100" y="4541787"/>
            <a:ext cx="873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i="1" dirty="0">
                <a:latin typeface="Calibri"/>
                <a:ea typeface="Calibri"/>
                <a:cs typeface="Calibri"/>
                <a:sym typeface="Calibri"/>
              </a:rPr>
              <a:t>Fig.1: Image is taken from the paper titled “Federated Learning based Energy Demand Prediction with Clustered Aggregation” by Ye Lin Tun. </a:t>
            </a:r>
            <a:br>
              <a:rPr lang="en-GB" sz="700" i="1" dirty="0">
                <a:latin typeface="Calibri"/>
                <a:ea typeface="Calibri"/>
                <a:cs typeface="Calibri"/>
                <a:sym typeface="Calibri"/>
              </a:rPr>
            </a:br>
            <a:r>
              <a:rPr lang="en-GB" sz="700" i="1" dirty="0">
                <a:latin typeface="Calibri"/>
                <a:ea typeface="Calibri"/>
                <a:cs typeface="Calibri"/>
                <a:sym typeface="Calibri"/>
              </a:rPr>
              <a:t>Fig.2: Image is taken from bitfount.com website for explanation purpose only.</a:t>
            </a:r>
            <a:endParaRPr sz="700" i="1" dirty="0">
              <a:latin typeface="Calibri"/>
              <a:ea typeface="Calibri"/>
              <a:cs typeface="Calibri"/>
              <a:sym typeface="Calibri"/>
            </a:endParaRPr>
          </a:p>
        </p:txBody>
      </p:sp>
      <p:pic>
        <p:nvPicPr>
          <p:cNvPr id="129" name="Google Shape;129;p24"/>
          <p:cNvPicPr preferRelativeResize="0"/>
          <p:nvPr/>
        </p:nvPicPr>
        <p:blipFill>
          <a:blip r:embed="rId4">
            <a:alphaModFix/>
          </a:blip>
          <a:stretch>
            <a:fillRect/>
          </a:stretch>
        </p:blipFill>
        <p:spPr>
          <a:xfrm>
            <a:off x="4926025" y="1109525"/>
            <a:ext cx="2645302" cy="1498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State of Art technology</a:t>
            </a:r>
            <a:endParaRPr/>
          </a:p>
        </p:txBody>
      </p:sp>
      <p:sp>
        <p:nvSpPr>
          <p:cNvPr id="135" name="Google Shape;135;p25"/>
          <p:cNvSpPr txBox="1">
            <a:spLocks noGrp="1"/>
          </p:cNvSpPr>
          <p:nvPr>
            <p:ph type="body" idx="1"/>
          </p:nvPr>
        </p:nvSpPr>
        <p:spPr>
          <a:xfrm>
            <a:off x="383550" y="1109525"/>
            <a:ext cx="8499300" cy="3219600"/>
          </a:xfrm>
          <a:prstGeom prst="rect">
            <a:avLst/>
          </a:prstGeom>
          <a:noFill/>
          <a:ln>
            <a:noFill/>
          </a:ln>
        </p:spPr>
        <p:txBody>
          <a:bodyPr spcFirstLastPara="1" wrap="square" lIns="0" tIns="0" rIns="0" bIns="0" anchor="t" anchorCtr="0">
            <a:noAutofit/>
          </a:bodyPr>
          <a:lstStyle/>
          <a:p>
            <a:pPr marL="317500" lvl="1" indent="-298450" algn="l" rtl="0">
              <a:spcBef>
                <a:spcPts val="1134"/>
              </a:spcBef>
              <a:spcAft>
                <a:spcPts val="0"/>
              </a:spcAft>
              <a:buSzPts val="1700"/>
              <a:buChar char="–"/>
            </a:pPr>
            <a:r>
              <a:rPr lang="en-GB" sz="1700" u="sng"/>
              <a:t>Impact of Machine Learning and Smart Grids:</a:t>
            </a:r>
            <a:r>
              <a:rPr lang="en-GB" sz="1700"/>
              <a:t> The integration of machine learning and smart grids has revolutionized load forecasting for dynamic energy pricing. This combination has enabled consumers to effectively plan their energy usage and costs based on accurate predictions[4]. The incorporation of deep learning techniques further has significantly enhanced the accuracy of load forecasting for the next day. </a:t>
            </a:r>
            <a:endParaRPr sz="1700"/>
          </a:p>
          <a:p>
            <a:pPr marL="317500" lvl="1" indent="-298450" algn="l" rtl="0">
              <a:spcBef>
                <a:spcPts val="1134"/>
              </a:spcBef>
              <a:spcAft>
                <a:spcPts val="0"/>
              </a:spcAft>
              <a:buSzPts val="1700"/>
              <a:buChar char="–"/>
            </a:pPr>
            <a:r>
              <a:rPr lang="en-GB" sz="1700" u="sng"/>
              <a:t>Rise of Hybrid Models:</a:t>
            </a:r>
            <a:r>
              <a:rPr lang="en-GB" sz="1700"/>
              <a:t> In recent times, hybrid models have emerged as a new trend in demand forecasting. These models combine different algorithms to achieve higher accuracy compared to using a singular network[5].</a:t>
            </a:r>
            <a:endParaRPr sz="1700"/>
          </a:p>
          <a:p>
            <a:pPr marL="317500" lvl="1" indent="-285750" algn="l" rtl="0">
              <a:spcBef>
                <a:spcPts val="1134"/>
              </a:spcBef>
              <a:spcAft>
                <a:spcPts val="0"/>
              </a:spcAft>
              <a:buSzPts val="1500"/>
              <a:buChar char="–"/>
            </a:pPr>
            <a:r>
              <a:rPr lang="en-GB" sz="1700" u="sng"/>
              <a:t>Examples of Hybrid Models:</a:t>
            </a:r>
            <a:r>
              <a:rPr lang="en-GB" sz="1700"/>
              <a:t> Some popular hybrid models used in demand forecasting include a combination of ARIMA, logistic regressions, and Neural Networks. Another effective hybrid model involves combining LSTM’s and DNN's with various time series approaches[6].</a:t>
            </a:r>
            <a:endParaRPr sz="1700"/>
          </a:p>
        </p:txBody>
      </p:sp>
      <p:sp>
        <p:nvSpPr>
          <p:cNvPr id="136" name="Google Shape;136;p25"/>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4</a:t>
            </a:fld>
            <a:endParaRPr/>
          </a:p>
        </p:txBody>
      </p:sp>
      <p:sp>
        <p:nvSpPr>
          <p:cNvPr id="137" name="Google Shape;137;p25"/>
          <p:cNvSpPr txBox="1"/>
          <p:nvPr/>
        </p:nvSpPr>
        <p:spPr>
          <a:xfrm>
            <a:off x="383550" y="4266300"/>
            <a:ext cx="87399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latin typeface="Calibri"/>
                <a:ea typeface="Calibri"/>
                <a:cs typeface="Calibri"/>
                <a:sym typeface="Calibri"/>
              </a:rPr>
              <a:t>[4]</a:t>
            </a:r>
            <a:r>
              <a:rPr lang="en-GB" sz="700" i="1">
                <a:latin typeface="Calibri"/>
                <a:ea typeface="Calibri"/>
                <a:cs typeface="Calibri"/>
                <a:sym typeface="Calibri"/>
              </a:rPr>
              <a:t> </a:t>
            </a:r>
            <a:r>
              <a:rPr lang="en-GB" sz="600">
                <a:solidFill>
                  <a:schemeClr val="dk1"/>
                </a:solidFill>
                <a:highlight>
                  <a:srgbClr val="FFFFFF"/>
                </a:highlight>
              </a:rPr>
              <a:t>DÍAZ, G., COTO, J., AND GÓMEZ-ALEIXANDRE, J. Prediction and explanation of the formation of the spanish day-ahead electricity price through machine learning regression. Applied Energy 239 (2019), 610–625.</a:t>
            </a:r>
            <a:br>
              <a:rPr lang="en-GB" sz="600">
                <a:solidFill>
                  <a:schemeClr val="dk1"/>
                </a:solidFill>
                <a:highlight>
                  <a:srgbClr val="FFFFFF"/>
                </a:highlight>
              </a:rPr>
            </a:br>
            <a:r>
              <a:rPr lang="en-GB" sz="600">
                <a:solidFill>
                  <a:schemeClr val="dk1"/>
                </a:solidFill>
                <a:highlight>
                  <a:srgbClr val="FFFFFF"/>
                </a:highlight>
              </a:rPr>
              <a:t>[5] SAXENA, H., APONTE, O., AND MCCONKY, K. T. A hybrid machine learning model for forecasting a billing period’s peak electric load days. International Journal of Forecasting 35, 4(2019), 1288–1303.</a:t>
            </a:r>
            <a:endParaRPr sz="600">
              <a:solidFill>
                <a:schemeClr val="dk1"/>
              </a:solidFill>
              <a:highlight>
                <a:srgbClr val="FFFFFF"/>
              </a:highlight>
            </a:endParaRPr>
          </a:p>
          <a:p>
            <a:pPr marL="0" lvl="0" indent="0" algn="l" rtl="0">
              <a:spcBef>
                <a:spcPts val="0"/>
              </a:spcBef>
              <a:spcAft>
                <a:spcPts val="0"/>
              </a:spcAft>
              <a:buNone/>
            </a:pPr>
            <a:r>
              <a:rPr lang="en-GB" sz="600">
                <a:solidFill>
                  <a:schemeClr val="dk1"/>
                </a:solidFill>
                <a:highlight>
                  <a:srgbClr val="FFFFFF"/>
                </a:highlight>
              </a:rPr>
              <a:t>[6] WANG, S., WANG, X., WANG, S., AND WANG, D. Bi-directional long short-term memory method based on attention mechanism and rolling update for short-term load forecasting.International Journal of Electrical Power &amp; Energy Systems 109 (2019), 470–479.</a:t>
            </a:r>
            <a:endParaRPr sz="600">
              <a:solidFill>
                <a:schemeClr val="dk1"/>
              </a:solidFill>
              <a:highlight>
                <a:srgbClr val="FFFFFF"/>
              </a:highlight>
            </a:endParaRPr>
          </a:p>
          <a:p>
            <a:pPr marL="0" lvl="0" indent="0" algn="l" rtl="0">
              <a:spcBef>
                <a:spcPts val="0"/>
              </a:spcBef>
              <a:spcAft>
                <a:spcPts val="0"/>
              </a:spcAft>
              <a:buNone/>
            </a:pPr>
            <a:endParaRPr sz="600">
              <a:solidFill>
                <a:schemeClr val="dk1"/>
              </a:solidFill>
              <a:highlight>
                <a:srgbClr val="FFFFFF"/>
              </a:highlight>
            </a:endParaRPr>
          </a:p>
          <a:p>
            <a:pPr marL="0" lvl="0" indent="0" algn="l" rtl="0">
              <a:spcBef>
                <a:spcPts val="0"/>
              </a:spcBef>
              <a:spcAft>
                <a:spcPts val="0"/>
              </a:spcAft>
              <a:buNone/>
            </a:pPr>
            <a:br>
              <a:rPr lang="en-GB" sz="700" i="1">
                <a:latin typeface="Calibri"/>
                <a:ea typeface="Calibri"/>
                <a:cs typeface="Calibri"/>
                <a:sym typeface="Calibri"/>
              </a:rPr>
            </a:br>
            <a:endParaRPr sz="700" i="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821561" y="4069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Novel approaches introduced </a:t>
            </a:r>
            <a:endParaRPr/>
          </a:p>
        </p:txBody>
      </p:sp>
      <p:sp>
        <p:nvSpPr>
          <p:cNvPr id="143" name="Google Shape;143;p26"/>
          <p:cNvSpPr txBox="1">
            <a:spLocks noGrp="1"/>
          </p:cNvSpPr>
          <p:nvPr>
            <p:ph type="body" idx="1"/>
          </p:nvPr>
        </p:nvSpPr>
        <p:spPr>
          <a:xfrm>
            <a:off x="342450" y="1088975"/>
            <a:ext cx="8616000" cy="3333000"/>
          </a:xfrm>
          <a:prstGeom prst="rect">
            <a:avLst/>
          </a:prstGeom>
          <a:noFill/>
          <a:ln>
            <a:noFill/>
          </a:ln>
        </p:spPr>
        <p:txBody>
          <a:bodyPr spcFirstLastPara="1" wrap="square" lIns="0" tIns="0" rIns="0" bIns="0" anchor="t" anchorCtr="0">
            <a:noAutofit/>
          </a:bodyPr>
          <a:lstStyle/>
          <a:p>
            <a:pPr marL="317500" lvl="1" indent="-279400" algn="l" rtl="0">
              <a:spcBef>
                <a:spcPts val="1134"/>
              </a:spcBef>
              <a:spcAft>
                <a:spcPts val="0"/>
              </a:spcAft>
              <a:buSzPts val="1400"/>
              <a:buChar char="–"/>
            </a:pPr>
            <a:r>
              <a:rPr lang="en-GB" sz="1400"/>
              <a:t>While federated learning has gained traction in certain medical applications, its implementation in the energy demand forecasting industry is still in the early stages. The trade-off between accuracy and computational exhaustiveness is currently being explored in the research and development phase[7]. </a:t>
            </a:r>
            <a:endParaRPr sz="1400"/>
          </a:p>
          <a:p>
            <a:pPr marL="317500" lvl="1" indent="-266700" algn="l" rtl="0">
              <a:spcBef>
                <a:spcPts val="1134"/>
              </a:spcBef>
              <a:spcAft>
                <a:spcPts val="0"/>
              </a:spcAft>
              <a:buSzPts val="1200"/>
              <a:buChar char="–"/>
            </a:pPr>
            <a:r>
              <a:rPr lang="en-GB" sz="1400"/>
              <a:t>While there are only few papers in the federated learning approach in energy demand forecasting, the novel approaches in my work are below.</a:t>
            </a:r>
            <a:endParaRPr sz="1400"/>
          </a:p>
          <a:p>
            <a:pPr marL="568325" lvl="2" indent="-184150" algn="l" rtl="0">
              <a:spcBef>
                <a:spcPts val="1134"/>
              </a:spcBef>
              <a:spcAft>
                <a:spcPts val="0"/>
              </a:spcAft>
              <a:buSzPts val="1200"/>
              <a:buChar char="•"/>
            </a:pPr>
            <a:r>
              <a:rPr lang="en-GB" sz="1400" u="sng"/>
              <a:t>K-Means Prior to Federated Learning:</a:t>
            </a:r>
            <a:r>
              <a:rPr lang="en-GB" sz="1400"/>
              <a:t> By training the model on readings from the same areas, rather than using a single model for a large area with significant variations, better accuracy can be achieved in energy demand forecasting.</a:t>
            </a:r>
            <a:endParaRPr sz="1400"/>
          </a:p>
          <a:p>
            <a:pPr marL="568325" lvl="2" indent="-184150" algn="l" rtl="0">
              <a:spcBef>
                <a:spcPts val="1134"/>
              </a:spcBef>
              <a:spcAft>
                <a:spcPts val="0"/>
              </a:spcAft>
              <a:buSzPts val="1200"/>
              <a:buChar char="•"/>
            </a:pPr>
            <a:r>
              <a:rPr lang="en-GB" sz="1400" u="sng"/>
              <a:t>Sliding Window Technique:</a:t>
            </a:r>
            <a:r>
              <a:rPr lang="en-GB" sz="1400"/>
              <a:t> By utilizing a sliding window technique to capture variations in energy demand patterns between weekdays and weekends, gives a chance of incorporating temporal changes.</a:t>
            </a:r>
            <a:endParaRPr sz="1400"/>
          </a:p>
          <a:p>
            <a:pPr marL="568325" lvl="2" indent="-184150" algn="l" rtl="0">
              <a:spcBef>
                <a:spcPts val="1134"/>
              </a:spcBef>
              <a:spcAft>
                <a:spcPts val="0"/>
              </a:spcAft>
              <a:buSzPts val="1200"/>
              <a:buChar char="•"/>
            </a:pPr>
            <a:r>
              <a:rPr lang="en-GB" sz="1400" u="sng"/>
              <a:t>Half-Hour Prediction Model:</a:t>
            </a:r>
            <a:r>
              <a:rPr lang="en-GB" sz="1400"/>
              <a:t> Instead of an hour-based prediction model, the study adopts a half-hour prediction model, with smaller prediction intervals might significantly improve accuracy in energy demand forecasting. </a:t>
            </a:r>
            <a:endParaRPr sz="1400"/>
          </a:p>
          <a:p>
            <a:pPr marL="0" lvl="0" indent="0" algn="l" rtl="0">
              <a:spcBef>
                <a:spcPts val="0"/>
              </a:spcBef>
              <a:spcAft>
                <a:spcPts val="0"/>
              </a:spcAft>
              <a:buNone/>
            </a:pPr>
            <a:br>
              <a:rPr lang="en-GB" sz="700" b="0">
                <a:solidFill>
                  <a:srgbClr val="000000"/>
                </a:solidFill>
              </a:rPr>
            </a:br>
            <a:r>
              <a:rPr lang="en-GB" sz="700" b="0">
                <a:solidFill>
                  <a:srgbClr val="000000"/>
                </a:solidFill>
              </a:rPr>
              <a:t>[7]</a:t>
            </a:r>
            <a:r>
              <a:rPr lang="en-GB" sz="700" b="0" i="1">
                <a:solidFill>
                  <a:srgbClr val="000000"/>
                </a:solidFill>
              </a:rPr>
              <a:t>Zhu, Juncen, et al. "Blockchain-empowered federated learning: Challenges, solutions, and future directions." ACM Computing Surveys 55.11 (2023): 1-31.</a:t>
            </a:r>
            <a:br>
              <a:rPr lang="en-GB" sz="600" b="0">
                <a:highlight>
                  <a:srgbClr val="FFFFFF"/>
                </a:highlight>
                <a:latin typeface="Arial"/>
                <a:ea typeface="Arial"/>
                <a:cs typeface="Arial"/>
                <a:sym typeface="Arial"/>
              </a:rPr>
            </a:br>
            <a:r>
              <a:rPr lang="en-GB" sz="600" b="0">
                <a:highlight>
                  <a:srgbClr val="FFFFFF"/>
                </a:highlight>
                <a:latin typeface="Arial"/>
                <a:ea typeface="Arial"/>
                <a:cs typeface="Arial"/>
                <a:sym typeface="Arial"/>
              </a:rPr>
              <a:t>.</a:t>
            </a:r>
            <a:endParaRPr sz="600" b="0">
              <a:highlight>
                <a:srgbClr val="FFFFFF"/>
              </a:highlight>
              <a:latin typeface="Arial"/>
              <a:ea typeface="Arial"/>
              <a:cs typeface="Arial"/>
              <a:sym typeface="Arial"/>
            </a:endParaRPr>
          </a:p>
          <a:p>
            <a:pPr marL="0" lvl="0" indent="0" algn="l" rtl="0">
              <a:spcBef>
                <a:spcPts val="0"/>
              </a:spcBef>
              <a:spcAft>
                <a:spcPts val="0"/>
              </a:spcAft>
              <a:buNone/>
            </a:pPr>
            <a:endParaRPr sz="600" b="0">
              <a:highlight>
                <a:srgbClr val="FFFFFF"/>
              </a:highlight>
              <a:latin typeface="Arial"/>
              <a:ea typeface="Arial"/>
              <a:cs typeface="Arial"/>
              <a:sym typeface="Arial"/>
            </a:endParaRPr>
          </a:p>
          <a:p>
            <a:pPr marL="0" lvl="0" indent="0" algn="l" rtl="0">
              <a:spcBef>
                <a:spcPts val="0"/>
              </a:spcBef>
              <a:spcAft>
                <a:spcPts val="0"/>
              </a:spcAft>
              <a:buNone/>
            </a:pPr>
            <a:br>
              <a:rPr lang="en-GB" sz="700" b="0" i="1">
                <a:solidFill>
                  <a:srgbClr val="000000"/>
                </a:solidFill>
              </a:rPr>
            </a:br>
            <a:endParaRPr sz="700" b="0" i="1">
              <a:solidFill>
                <a:srgbClr val="000000"/>
              </a:solidFill>
            </a:endParaRPr>
          </a:p>
          <a:p>
            <a:pPr marL="317500" lvl="0" indent="0" algn="l" rtl="0">
              <a:spcBef>
                <a:spcPts val="1134"/>
              </a:spcBef>
              <a:spcAft>
                <a:spcPts val="0"/>
              </a:spcAft>
              <a:buNone/>
            </a:pPr>
            <a:endParaRPr/>
          </a:p>
        </p:txBody>
      </p:sp>
      <p:sp>
        <p:nvSpPr>
          <p:cNvPr id="144" name="Google Shape;144;p26"/>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623261" y="38642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Aim / Objective of the Project</a:t>
            </a:r>
            <a:endParaRPr/>
          </a:p>
        </p:txBody>
      </p:sp>
      <p:sp>
        <p:nvSpPr>
          <p:cNvPr id="150" name="Google Shape;150;p27"/>
          <p:cNvSpPr txBox="1">
            <a:spLocks noGrp="1"/>
          </p:cNvSpPr>
          <p:nvPr>
            <p:ph type="body" idx="1"/>
          </p:nvPr>
        </p:nvSpPr>
        <p:spPr>
          <a:xfrm>
            <a:off x="569100" y="2108550"/>
            <a:ext cx="7609200" cy="1350000"/>
          </a:xfrm>
          <a:prstGeom prst="rect">
            <a:avLst/>
          </a:prstGeom>
          <a:noFill/>
          <a:ln>
            <a:noFill/>
          </a:ln>
        </p:spPr>
        <p:txBody>
          <a:bodyPr spcFirstLastPara="1" wrap="square" lIns="0" tIns="0" rIns="0" bIns="0" anchor="t" anchorCtr="0">
            <a:noAutofit/>
          </a:bodyPr>
          <a:lstStyle/>
          <a:p>
            <a:pPr marL="317500" lvl="1" indent="-266700" algn="l" rtl="0">
              <a:lnSpc>
                <a:spcPct val="20000"/>
              </a:lnSpc>
              <a:spcBef>
                <a:spcPts val="1134"/>
              </a:spcBef>
              <a:spcAft>
                <a:spcPts val="0"/>
              </a:spcAft>
              <a:buSzPts val="1200"/>
              <a:buChar char="–"/>
            </a:pPr>
            <a:r>
              <a:rPr lang="en-GB" sz="1200"/>
              <a:t>Data cleaning</a:t>
            </a:r>
            <a:endParaRPr sz="1200"/>
          </a:p>
          <a:p>
            <a:pPr marL="317500" lvl="1" indent="-254000" algn="l" rtl="0">
              <a:lnSpc>
                <a:spcPct val="20000"/>
              </a:lnSpc>
              <a:spcBef>
                <a:spcPts val="1134"/>
              </a:spcBef>
              <a:spcAft>
                <a:spcPts val="0"/>
              </a:spcAft>
              <a:buSzPts val="1000"/>
              <a:buChar char="–"/>
            </a:pPr>
            <a:r>
              <a:rPr lang="en-GB" sz="1200"/>
              <a:t>K - Means for data division</a:t>
            </a:r>
            <a:endParaRPr sz="1200"/>
          </a:p>
          <a:p>
            <a:pPr marL="317500" lvl="1" indent="-254000" algn="l" rtl="0">
              <a:lnSpc>
                <a:spcPct val="20000"/>
              </a:lnSpc>
              <a:spcBef>
                <a:spcPts val="1134"/>
              </a:spcBef>
              <a:spcAft>
                <a:spcPts val="0"/>
              </a:spcAft>
              <a:buSzPts val="1000"/>
              <a:buChar char="–"/>
            </a:pPr>
            <a:r>
              <a:rPr lang="en-GB" sz="1200"/>
              <a:t>Creation of Federated dataset</a:t>
            </a:r>
            <a:endParaRPr sz="1200"/>
          </a:p>
          <a:p>
            <a:pPr marL="317500" lvl="1" indent="-254000" algn="l" rtl="0">
              <a:lnSpc>
                <a:spcPct val="20000"/>
              </a:lnSpc>
              <a:spcBef>
                <a:spcPts val="1134"/>
              </a:spcBef>
              <a:spcAft>
                <a:spcPts val="0"/>
              </a:spcAft>
              <a:buSzPts val="1000"/>
              <a:buChar char="–"/>
            </a:pPr>
            <a:r>
              <a:rPr lang="en-GB" sz="1200"/>
              <a:t>Building the tff model</a:t>
            </a:r>
            <a:endParaRPr sz="1200"/>
          </a:p>
          <a:p>
            <a:pPr marL="317500" lvl="1" indent="-254000" algn="l" rtl="0">
              <a:lnSpc>
                <a:spcPct val="20000"/>
              </a:lnSpc>
              <a:spcBef>
                <a:spcPts val="1134"/>
              </a:spcBef>
              <a:spcAft>
                <a:spcPts val="0"/>
              </a:spcAft>
              <a:buSzPts val="1000"/>
              <a:buChar char="–"/>
            </a:pPr>
            <a:r>
              <a:rPr lang="en-GB" sz="1200"/>
              <a:t>Defining the server and client optimizers</a:t>
            </a:r>
            <a:endParaRPr sz="1200"/>
          </a:p>
          <a:p>
            <a:pPr marL="317500" lvl="1" indent="-254000" algn="l" rtl="0">
              <a:lnSpc>
                <a:spcPct val="20000"/>
              </a:lnSpc>
              <a:spcBef>
                <a:spcPts val="1134"/>
              </a:spcBef>
              <a:spcAft>
                <a:spcPts val="0"/>
              </a:spcAft>
              <a:buSzPts val="1000"/>
              <a:buChar char="–"/>
            </a:pPr>
            <a:r>
              <a:rPr lang="en-GB" sz="1200"/>
              <a:t>Training</a:t>
            </a:r>
            <a:endParaRPr sz="1200"/>
          </a:p>
          <a:p>
            <a:pPr marL="317500" lvl="1" indent="-254000" algn="l" rtl="0">
              <a:lnSpc>
                <a:spcPct val="20000"/>
              </a:lnSpc>
              <a:spcBef>
                <a:spcPts val="1134"/>
              </a:spcBef>
              <a:spcAft>
                <a:spcPts val="0"/>
              </a:spcAft>
              <a:buSzPts val="1000"/>
              <a:buChar char="–"/>
            </a:pPr>
            <a:r>
              <a:rPr lang="en-GB" sz="1200"/>
              <a:t>Draft results</a:t>
            </a:r>
            <a:endParaRPr sz="1200"/>
          </a:p>
        </p:txBody>
      </p:sp>
      <p:sp>
        <p:nvSpPr>
          <p:cNvPr id="151" name="Google Shape;151;p27"/>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6</a:t>
            </a:fld>
            <a:endParaRPr/>
          </a:p>
        </p:txBody>
      </p:sp>
      <p:sp>
        <p:nvSpPr>
          <p:cNvPr id="152" name="Google Shape;152;p27"/>
          <p:cNvSpPr txBox="1"/>
          <p:nvPr/>
        </p:nvSpPr>
        <p:spPr>
          <a:xfrm>
            <a:off x="47775" y="1116375"/>
            <a:ext cx="9144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Phase 1: Creation of initial federated learning architecture with Tensorflow Federated framework on London household energy dataset. </a:t>
            </a:r>
            <a:endParaRPr/>
          </a:p>
        </p:txBody>
      </p:sp>
      <p:sp>
        <p:nvSpPr>
          <p:cNvPr id="153" name="Google Shape;153;p27"/>
          <p:cNvSpPr txBox="1"/>
          <p:nvPr/>
        </p:nvSpPr>
        <p:spPr>
          <a:xfrm>
            <a:off x="47775" y="3390075"/>
            <a:ext cx="8232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Phase 2: Optimising the accuracy of the Federated Learning Architecture. </a:t>
            </a:r>
            <a:endParaRPr/>
          </a:p>
        </p:txBody>
      </p:sp>
      <p:sp>
        <p:nvSpPr>
          <p:cNvPr id="154" name="Google Shape;154;p27"/>
          <p:cNvSpPr txBox="1">
            <a:spLocks noGrp="1"/>
          </p:cNvSpPr>
          <p:nvPr>
            <p:ph type="body" idx="1"/>
          </p:nvPr>
        </p:nvSpPr>
        <p:spPr>
          <a:xfrm>
            <a:off x="623250" y="4040200"/>
            <a:ext cx="7609200" cy="733200"/>
          </a:xfrm>
          <a:prstGeom prst="rect">
            <a:avLst/>
          </a:prstGeom>
          <a:noFill/>
          <a:ln>
            <a:noFill/>
          </a:ln>
        </p:spPr>
        <p:txBody>
          <a:bodyPr spcFirstLastPara="1" wrap="square" lIns="0" tIns="0" rIns="0" bIns="0" anchor="t" anchorCtr="0">
            <a:noAutofit/>
          </a:bodyPr>
          <a:lstStyle/>
          <a:p>
            <a:pPr marL="317500" lvl="1" indent="-266700" algn="l" rtl="0">
              <a:lnSpc>
                <a:spcPct val="20000"/>
              </a:lnSpc>
              <a:spcBef>
                <a:spcPts val="1134"/>
              </a:spcBef>
              <a:spcAft>
                <a:spcPts val="0"/>
              </a:spcAft>
              <a:buSzPts val="1200"/>
              <a:buChar char="–"/>
            </a:pPr>
            <a:r>
              <a:rPr lang="en-GB" sz="1200"/>
              <a:t>Result analysis</a:t>
            </a:r>
            <a:endParaRPr sz="1200"/>
          </a:p>
          <a:p>
            <a:pPr marL="317500" lvl="1" indent="-254000" algn="l" rtl="0">
              <a:lnSpc>
                <a:spcPct val="20000"/>
              </a:lnSpc>
              <a:spcBef>
                <a:spcPts val="1134"/>
              </a:spcBef>
              <a:spcAft>
                <a:spcPts val="0"/>
              </a:spcAft>
              <a:buSzPts val="1000"/>
              <a:buChar char="–"/>
            </a:pPr>
            <a:r>
              <a:rPr lang="en-GB" sz="1200"/>
              <a:t>Creation of random client selection and different batch Model to comply non-i.i.d standards.</a:t>
            </a:r>
            <a:endParaRPr sz="1200"/>
          </a:p>
          <a:p>
            <a:pPr marL="317500" lvl="1" indent="-254000" algn="l" rtl="0">
              <a:lnSpc>
                <a:spcPct val="20000"/>
              </a:lnSpc>
              <a:spcBef>
                <a:spcPts val="1134"/>
              </a:spcBef>
              <a:spcAft>
                <a:spcPts val="0"/>
              </a:spcAft>
              <a:buSzPts val="1000"/>
              <a:buChar char="–"/>
            </a:pPr>
            <a:r>
              <a:rPr lang="en-GB" sz="1200"/>
              <a:t>Change of Model Parameters or Neural Network Architecture if required ?</a:t>
            </a:r>
            <a:endParaRPr sz="1200"/>
          </a:p>
          <a:p>
            <a:pPr marL="317500" lvl="1" indent="-254000" algn="l" rtl="0">
              <a:lnSpc>
                <a:spcPct val="20000"/>
              </a:lnSpc>
              <a:spcBef>
                <a:spcPts val="1134"/>
              </a:spcBef>
              <a:spcAft>
                <a:spcPts val="0"/>
              </a:spcAft>
              <a:buSzPts val="1000"/>
              <a:buChar char="–"/>
            </a:pPr>
            <a:r>
              <a:rPr lang="en-GB" sz="1200"/>
              <a:t>Optimising the client and Server parameters.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42461" y="11932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Phase - 1 Results</a:t>
            </a:r>
            <a:endParaRPr/>
          </a:p>
        </p:txBody>
      </p:sp>
      <p:sp>
        <p:nvSpPr>
          <p:cNvPr id="160" name="Google Shape;160;p28"/>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85750" algn="l" rtl="0">
              <a:spcBef>
                <a:spcPts val="1134"/>
              </a:spcBef>
              <a:spcAft>
                <a:spcPts val="0"/>
              </a:spcAft>
              <a:buSzPts val="1500"/>
              <a:buChar char="–"/>
            </a:pPr>
            <a:r>
              <a:rPr lang="en-GB" sz="1500"/>
              <a:t>The London household smart energy meter dataset consists of Kwh per half hour for 5,566 customers (LCLid No’s) ranging from Nov, 2011 to Feb, 2014. Basically, the task here is to remove the Null and Nan Kwh / hh rows and remove the outlier clients. So we calculate the mean energy consumption of every customers throughout this time period and set </a:t>
            </a:r>
            <a:r>
              <a:rPr lang="en-GB" sz="1500" i="1" u="sng"/>
              <a:t>0.09 kwh/hh as lower bound and 1.35 kwh/hh as upper bound.</a:t>
            </a:r>
            <a:r>
              <a:rPr lang="en-GB" sz="1500"/>
              <a:t> Based on this,  4,672 customers are kept.  </a:t>
            </a:r>
            <a:endParaRPr sz="1500"/>
          </a:p>
          <a:p>
            <a:pPr marL="317500" lvl="0" indent="0" algn="l" rtl="0">
              <a:spcBef>
                <a:spcPts val="1134"/>
              </a:spcBef>
              <a:spcAft>
                <a:spcPts val="0"/>
              </a:spcAft>
              <a:buNone/>
            </a:pPr>
            <a:endParaRPr/>
          </a:p>
        </p:txBody>
      </p:sp>
      <p:sp>
        <p:nvSpPr>
          <p:cNvPr id="161" name="Google Shape;161;p28"/>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7</a:t>
            </a:fld>
            <a:endParaRPr/>
          </a:p>
        </p:txBody>
      </p:sp>
      <p:sp>
        <p:nvSpPr>
          <p:cNvPr id="162" name="Google Shape;162;p28"/>
          <p:cNvSpPr txBox="1"/>
          <p:nvPr/>
        </p:nvSpPr>
        <p:spPr>
          <a:xfrm>
            <a:off x="520350" y="493125"/>
            <a:ext cx="914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Data Cleaning</a:t>
            </a:r>
            <a:endParaRPr/>
          </a:p>
        </p:txBody>
      </p:sp>
      <p:pic>
        <p:nvPicPr>
          <p:cNvPr id="163" name="Google Shape;163;p28"/>
          <p:cNvPicPr preferRelativeResize="0"/>
          <p:nvPr/>
        </p:nvPicPr>
        <p:blipFill>
          <a:blip r:embed="rId3">
            <a:alphaModFix/>
          </a:blip>
          <a:stretch>
            <a:fillRect/>
          </a:stretch>
        </p:blipFill>
        <p:spPr>
          <a:xfrm>
            <a:off x="0" y="2590154"/>
            <a:ext cx="9144002" cy="22910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42461" y="11932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Phase - 1 Results</a:t>
            </a:r>
            <a:endParaRPr/>
          </a:p>
        </p:txBody>
      </p:sp>
      <p:sp>
        <p:nvSpPr>
          <p:cNvPr id="169" name="Google Shape;169;p29"/>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85750" algn="l" rtl="0">
              <a:spcBef>
                <a:spcPts val="1134"/>
              </a:spcBef>
              <a:spcAft>
                <a:spcPts val="0"/>
              </a:spcAft>
              <a:buSzPts val="1500"/>
              <a:buChar char="–"/>
            </a:pPr>
            <a:r>
              <a:rPr lang="en-GB" sz="1400" dirty="0"/>
              <a:t>The resulting 4,672 customers being spread across all over London, keeping different classes of households, income levels etc. in mind, a K-Means clustering is performed, so that similar customers fall in the same prediction cluster. As per the ACORN households classification guidelines, which divides London over 18 regions, K - Means is performed in our dataset with N = 18. The variables used for this clustering are </a:t>
            </a:r>
            <a:r>
              <a:rPr lang="en-GB" sz="1400" dirty="0" err="1"/>
              <a:t>avg</a:t>
            </a:r>
            <a:r>
              <a:rPr lang="en-GB" sz="1400" dirty="0"/>
              <a:t> </a:t>
            </a:r>
            <a:r>
              <a:rPr lang="en-GB" sz="1400" dirty="0" err="1"/>
              <a:t>Kwh</a:t>
            </a:r>
            <a:r>
              <a:rPr lang="en-GB" sz="1400" dirty="0"/>
              <a:t>/</a:t>
            </a:r>
            <a:r>
              <a:rPr lang="en-GB" sz="1400" dirty="0" err="1"/>
              <a:t>hh</a:t>
            </a:r>
            <a:r>
              <a:rPr lang="en-GB" sz="1400" dirty="0"/>
              <a:t> rating, median </a:t>
            </a:r>
            <a:r>
              <a:rPr lang="en-GB" sz="1400" dirty="0" err="1"/>
              <a:t>Kwh</a:t>
            </a:r>
            <a:r>
              <a:rPr lang="en-GB" sz="1400" dirty="0"/>
              <a:t>/</a:t>
            </a:r>
            <a:r>
              <a:rPr lang="en-GB" sz="1400" dirty="0" err="1"/>
              <a:t>hh</a:t>
            </a:r>
            <a:r>
              <a:rPr lang="en-GB" sz="1400" dirty="0"/>
              <a:t> rating, Total </a:t>
            </a:r>
            <a:r>
              <a:rPr lang="en-GB" sz="1400" dirty="0" err="1"/>
              <a:t>Kwh</a:t>
            </a:r>
            <a:r>
              <a:rPr lang="en-GB" sz="1400" dirty="0"/>
              <a:t>/</a:t>
            </a:r>
            <a:r>
              <a:rPr lang="en-GB" sz="1400" dirty="0" err="1"/>
              <a:t>hh</a:t>
            </a:r>
            <a:r>
              <a:rPr lang="en-GB" sz="1400" dirty="0"/>
              <a:t> rating, Maximum </a:t>
            </a:r>
            <a:r>
              <a:rPr lang="en-GB" sz="1400" dirty="0" err="1"/>
              <a:t>Kwh</a:t>
            </a:r>
            <a:r>
              <a:rPr lang="en-GB" sz="1400" dirty="0"/>
              <a:t>/</a:t>
            </a:r>
            <a:r>
              <a:rPr lang="en-GB" sz="1400" dirty="0" err="1"/>
              <a:t>hh</a:t>
            </a:r>
            <a:r>
              <a:rPr lang="en-GB" sz="1400" dirty="0"/>
              <a:t> and Minimum </a:t>
            </a:r>
            <a:r>
              <a:rPr lang="en-GB" sz="1400" dirty="0" err="1"/>
              <a:t>Kwh</a:t>
            </a:r>
            <a:r>
              <a:rPr lang="en-GB" sz="1400" dirty="0"/>
              <a:t>/</a:t>
            </a:r>
            <a:r>
              <a:rPr lang="en-GB" sz="1400" dirty="0" err="1"/>
              <a:t>hh</a:t>
            </a:r>
            <a:r>
              <a:rPr lang="en-GB" sz="1400" dirty="0"/>
              <a:t> rating. The results obtained from this clustering are below. </a:t>
            </a:r>
            <a:r>
              <a:rPr lang="en-GB" sz="1400" i="1" u="sng" dirty="0"/>
              <a:t>For our initial demonstration, we proceed with customers falling in cluster 15, 14 and 8.</a:t>
            </a:r>
            <a:r>
              <a:rPr lang="en-GB" sz="1400" dirty="0"/>
              <a:t> The Table below shows the cluster (right most column) respective to every client.    </a:t>
            </a:r>
            <a:endParaRPr sz="1400" dirty="0"/>
          </a:p>
          <a:p>
            <a:pPr marL="317500" lvl="0" indent="0" algn="l" rtl="0">
              <a:spcBef>
                <a:spcPts val="1134"/>
              </a:spcBef>
              <a:spcAft>
                <a:spcPts val="0"/>
              </a:spcAft>
              <a:buNone/>
            </a:pPr>
            <a:endParaRPr sz="1800" dirty="0"/>
          </a:p>
        </p:txBody>
      </p:sp>
      <p:sp>
        <p:nvSpPr>
          <p:cNvPr id="170" name="Google Shape;170;p29"/>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8</a:t>
            </a:fld>
            <a:endParaRPr/>
          </a:p>
        </p:txBody>
      </p:sp>
      <p:sp>
        <p:nvSpPr>
          <p:cNvPr id="171" name="Google Shape;171;p29"/>
          <p:cNvSpPr txBox="1"/>
          <p:nvPr/>
        </p:nvSpPr>
        <p:spPr>
          <a:xfrm>
            <a:off x="520350" y="493125"/>
            <a:ext cx="914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K - Means Clustering</a:t>
            </a:r>
            <a:endParaRPr/>
          </a:p>
        </p:txBody>
      </p:sp>
      <p:pic>
        <p:nvPicPr>
          <p:cNvPr id="172" name="Google Shape;172;p29"/>
          <p:cNvPicPr preferRelativeResize="0"/>
          <p:nvPr/>
        </p:nvPicPr>
        <p:blipFill>
          <a:blip r:embed="rId3">
            <a:alphaModFix/>
          </a:blip>
          <a:stretch>
            <a:fillRect/>
          </a:stretch>
        </p:blipFill>
        <p:spPr>
          <a:xfrm>
            <a:off x="1690821" y="2778900"/>
            <a:ext cx="6086475" cy="202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42461" y="11932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a:t>Phase - 1 Results</a:t>
            </a:r>
            <a:endParaRPr/>
          </a:p>
        </p:txBody>
      </p:sp>
      <p:sp>
        <p:nvSpPr>
          <p:cNvPr id="178" name="Google Shape;178;p30"/>
          <p:cNvSpPr txBox="1">
            <a:spLocks noGrp="1"/>
          </p:cNvSpPr>
          <p:nvPr>
            <p:ph type="body" idx="1"/>
          </p:nvPr>
        </p:nvSpPr>
        <p:spPr>
          <a:xfrm>
            <a:off x="342450" y="1088975"/>
            <a:ext cx="8616000" cy="3614100"/>
          </a:xfrm>
          <a:prstGeom prst="rect">
            <a:avLst/>
          </a:prstGeom>
          <a:noFill/>
          <a:ln>
            <a:noFill/>
          </a:ln>
        </p:spPr>
        <p:txBody>
          <a:bodyPr spcFirstLastPara="1" wrap="square" lIns="0" tIns="0" rIns="0" bIns="0" anchor="t" anchorCtr="0">
            <a:noAutofit/>
          </a:bodyPr>
          <a:lstStyle/>
          <a:p>
            <a:pPr marL="317500" lvl="1" indent="-285750" algn="l" rtl="0">
              <a:spcBef>
                <a:spcPts val="1134"/>
              </a:spcBef>
              <a:spcAft>
                <a:spcPts val="0"/>
              </a:spcAft>
              <a:buSzPts val="1500"/>
              <a:buChar char="–"/>
            </a:pPr>
            <a:r>
              <a:rPr lang="en-GB" sz="1500"/>
              <a:t>Creation of a Federated dataset involves creating a python ordered dictionary with Client ID’s as the tags and that respective Client’s data as a subset of that ID. The important thing, is that each variables should be converted to tensor for tensorflow federated inbuilt functions to act on. </a:t>
            </a:r>
            <a:endParaRPr sz="1500"/>
          </a:p>
          <a:p>
            <a:pPr marL="317500" lvl="1" indent="-285750" algn="l" rtl="0">
              <a:spcBef>
                <a:spcPts val="1134"/>
              </a:spcBef>
              <a:spcAft>
                <a:spcPts val="0"/>
              </a:spcAft>
              <a:buSzPts val="1500"/>
              <a:buChar char="–"/>
            </a:pPr>
            <a:r>
              <a:rPr lang="en-GB" sz="1500"/>
              <a:t>Looking at an example client one day consumption graph (below left), we use a sliding window time series approach for our training implementation. </a:t>
            </a:r>
            <a:r>
              <a:rPr lang="en-GB" sz="1500" i="1" u="sng"/>
              <a:t>We divide each client’s one week data (which amounts to 336 readings) into a dataset (X) and train it to predict the 337th reading. Then we train from 2nd to 337th reading and predict the 338th reading and this process goes on.</a:t>
            </a:r>
            <a:r>
              <a:rPr lang="en-GB" sz="1500"/>
              <a:t> A sample clients data’s will look like this with X being an array of 336 variables and Y being 1 variable.       </a:t>
            </a:r>
            <a:endParaRPr sz="1500"/>
          </a:p>
          <a:p>
            <a:pPr marL="317500" lvl="0" indent="0" algn="l" rtl="0">
              <a:spcBef>
                <a:spcPts val="1134"/>
              </a:spcBef>
              <a:spcAft>
                <a:spcPts val="0"/>
              </a:spcAft>
              <a:buNone/>
            </a:pPr>
            <a:endParaRPr/>
          </a:p>
        </p:txBody>
      </p:sp>
      <p:sp>
        <p:nvSpPr>
          <p:cNvPr id="179" name="Google Shape;179;p30"/>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9</a:t>
            </a:fld>
            <a:endParaRPr/>
          </a:p>
        </p:txBody>
      </p:sp>
      <p:sp>
        <p:nvSpPr>
          <p:cNvPr id="180" name="Google Shape;180;p30"/>
          <p:cNvSpPr txBox="1"/>
          <p:nvPr/>
        </p:nvSpPr>
        <p:spPr>
          <a:xfrm>
            <a:off x="520350" y="493125"/>
            <a:ext cx="914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Creation of Federated Datasets</a:t>
            </a:r>
            <a:endParaRPr/>
          </a:p>
        </p:txBody>
      </p:sp>
      <p:pic>
        <p:nvPicPr>
          <p:cNvPr id="181" name="Google Shape;181;p30"/>
          <p:cNvPicPr preferRelativeResize="0"/>
          <p:nvPr/>
        </p:nvPicPr>
        <p:blipFill>
          <a:blip r:embed="rId3">
            <a:alphaModFix/>
          </a:blip>
          <a:stretch>
            <a:fillRect/>
          </a:stretch>
        </p:blipFill>
        <p:spPr>
          <a:xfrm>
            <a:off x="3319150" y="3186953"/>
            <a:ext cx="5824851" cy="1694300"/>
          </a:xfrm>
          <a:prstGeom prst="rect">
            <a:avLst/>
          </a:prstGeom>
          <a:noFill/>
          <a:ln>
            <a:noFill/>
          </a:ln>
        </p:spPr>
      </p:pic>
      <p:pic>
        <p:nvPicPr>
          <p:cNvPr id="182" name="Google Shape;182;p30"/>
          <p:cNvPicPr preferRelativeResize="0"/>
          <p:nvPr/>
        </p:nvPicPr>
        <p:blipFill>
          <a:blip r:embed="rId4">
            <a:alphaModFix/>
          </a:blip>
          <a:stretch>
            <a:fillRect/>
          </a:stretch>
        </p:blipFill>
        <p:spPr>
          <a:xfrm>
            <a:off x="0" y="3186953"/>
            <a:ext cx="3319149" cy="169429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CD_PPT_Calibri_Option1a">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2406</Words>
  <Application>Microsoft Office PowerPoint</Application>
  <PresentationFormat>On-screen Show (16:9)</PresentationFormat>
  <Paragraphs>116</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EB Garamond</vt:lpstr>
      <vt:lpstr>Simple Light</vt:lpstr>
      <vt:lpstr>TCD_PPT_Calibri_Option1a</vt:lpstr>
      <vt:lpstr>A Federated Learning Approach towards Smart Energy Meter Data </vt:lpstr>
      <vt:lpstr>The Problem in hand</vt:lpstr>
      <vt:lpstr>How can Federated Learning solve this problem?</vt:lpstr>
      <vt:lpstr>State of Art technology</vt:lpstr>
      <vt:lpstr>Novel approaches introduced </vt:lpstr>
      <vt:lpstr>Aim / Objective of the Project</vt:lpstr>
      <vt:lpstr>Phase - 1 Results</vt:lpstr>
      <vt:lpstr>Phase - 1 Results</vt:lpstr>
      <vt:lpstr>Phase - 1 Results</vt:lpstr>
      <vt:lpstr>Phase - 1 Results</vt:lpstr>
      <vt:lpstr>Phase - 1 Results</vt:lpstr>
      <vt:lpstr>Phase - 1 Conclusion</vt:lpstr>
      <vt:lpstr>Phase - 2 (Look ahead and Plan)</vt:lpstr>
      <vt:lpstr>Mismatches explained - Interim Report vs Milestone Report</vt:lpstr>
      <vt:lpstr>New developments in milestone report</vt:lpstr>
      <vt:lpstr>New developments in milestone report</vt:lpstr>
      <vt:lpstr>Timeline difference - Interim Report vs Milestone Report</vt:lpstr>
      <vt:lpstr>Final Gantt Chart (inc. all developments and changes)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Federated Learning Approach towards Smart Energy Meter Data </dc:title>
  <cp:lastModifiedBy>Abhishek Dutta Gupta</cp:lastModifiedBy>
  <cp:revision>2</cp:revision>
  <dcterms:modified xsi:type="dcterms:W3CDTF">2023-05-19T07:49:16Z</dcterms:modified>
</cp:coreProperties>
</file>