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1" r:id="rId18"/>
    <p:sldId id="272" r:id="rId19"/>
    <p:sldId id="273" r:id="rId20"/>
    <p:sldId id="275" r:id="rId21"/>
    <p:sldId id="276" r:id="rId22"/>
    <p:sldId id="277" r:id="rId23"/>
    <p:sldId id="307" r:id="rId24"/>
    <p:sldId id="278" r:id="rId25"/>
    <p:sldId id="279" r:id="rId26"/>
    <p:sldId id="280" r:id="rId27"/>
    <p:sldId id="295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9" r:id="rId37"/>
    <p:sldId id="289" r:id="rId38"/>
    <p:sldId id="291" r:id="rId39"/>
    <p:sldId id="292" r:id="rId40"/>
    <p:sldId id="293" r:id="rId41"/>
    <p:sldId id="294" r:id="rId42"/>
    <p:sldId id="296" r:id="rId43"/>
    <p:sldId id="297" r:id="rId44"/>
    <p:sldId id="300" r:id="rId45"/>
    <p:sldId id="298" r:id="rId46"/>
    <p:sldId id="306" r:id="rId47"/>
    <p:sldId id="305" r:id="rId48"/>
    <p:sldId id="302" r:id="rId49"/>
    <p:sldId id="303" r:id="rId50"/>
    <p:sldId id="304" r:id="rId51"/>
    <p:sldId id="308" r:id="rId52"/>
    <p:sldId id="309" r:id="rId53"/>
    <p:sldId id="313" r:id="rId54"/>
    <p:sldId id="314" r:id="rId55"/>
    <p:sldId id="315" r:id="rId56"/>
    <p:sldId id="310" r:id="rId57"/>
    <p:sldId id="311" r:id="rId58"/>
    <p:sldId id="312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34" r:id="rId71"/>
    <p:sldId id="326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1" r:id="rId84"/>
    <p:sldId id="340" r:id="rId85"/>
    <p:sldId id="355" r:id="rId86"/>
    <p:sldId id="342" r:id="rId87"/>
    <p:sldId id="344" r:id="rId88"/>
    <p:sldId id="345" r:id="rId89"/>
    <p:sldId id="346" r:id="rId90"/>
    <p:sldId id="356" r:id="rId91"/>
    <p:sldId id="357" r:id="rId92"/>
    <p:sldId id="351" r:id="rId93"/>
    <p:sldId id="350" r:id="rId94"/>
    <p:sldId id="348" r:id="rId95"/>
    <p:sldId id="347" r:id="rId96"/>
    <p:sldId id="349" r:id="rId97"/>
    <p:sldId id="352" r:id="rId98"/>
    <p:sldId id="353" r:id="rId99"/>
    <p:sldId id="354" r:id="rId10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7" autoAdjust="0"/>
  </p:normalViewPr>
  <p:slideViewPr>
    <p:cSldViewPr snapToGrid="0">
      <p:cViewPr varScale="1">
        <p:scale>
          <a:sx n="98" d="100"/>
          <a:sy n="98" d="100"/>
        </p:scale>
        <p:origin x="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ED17A6-A834-4BD3-850C-70D63A31E28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0A011-AE4B-467E-A461-D7B41F90BD8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7D4D-A000-4DB0-8D09-5A95EE30E61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B6F1A-7373-4570-926C-2C5724E2C87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3C9D99-7CD4-46F1-A4DF-47DACD650258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97125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1D21E-5043-4586-9278-6A0AE810A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5063F-03A9-427D-AEAE-8680574D3EB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0CC200-EB06-40A4-A784-690CD45DA8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2893-99F8-4265-BCCF-105707919D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493D2-505E-45F3-B7EB-72791BD04C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1941-F255-489E-A185-411023C094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8EEE09-0BFC-4E48-B8D7-B0D8FB08F3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2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34712-6875-4B5D-B2F2-8F5EE2120C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7A7EB6-DA07-435A-9B73-3BFFCE66C800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AF70B-C2F5-4120-8A4A-FD3C18FE27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BAA04-E54E-43BA-8F1B-4CD2583916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C87E-761A-4151-A14D-C325D96835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CD3E6-5620-4D57-9B96-63A62D60158B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D201D-F91F-4AB7-8103-F4A2D20C7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9F0B8-D7F9-408C-B3D7-2DCB6CF656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A5C8-F8F3-4D09-99F5-4F87649C97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484471-413B-427D-9E0F-38F8C79B38B7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5E24-1545-4E85-AA97-199CA851C8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8232E-428F-4EE5-A966-F2E93F415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C855-D6BF-4216-AD68-6BF4C61A0A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058192-432D-4ECF-B123-CE6159AC90F1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FAE79-42C1-4373-89A5-3329DE5961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94FAE-D847-4C62-98F1-45CEB4D80E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E358-F0BF-46EB-A5E8-2CE54FF313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361326-692C-4490-95B9-26381794902B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D1003-EEA5-45B5-B608-2001023424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F03AC-EB13-4C35-86D1-9A6B5C4D2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983C-DB5F-42A2-9BEC-7A571EBF27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004A15-1B33-4A4E-B2D6-A38D13A8A2E1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4F601-CE9D-4B36-978E-D196D576C7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50B0-B32A-4A94-AD04-4F70BA678F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10EC-FF9F-40B2-B288-8D105CB62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0FEDE3-A128-408A-8D56-F44DF8082FD0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B3A2B-5281-45D0-ACA0-C0C5976CEA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60ABE-BB19-427D-B15B-8E76631C2F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0223-0401-4166-AD33-E70023F349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53274-626A-4040-A73B-FA4AAADDBF78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B7352-EEB5-4D55-9BFE-0C3F346B2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9F49E-0C1F-43B6-A122-E9B6A3EC32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0223-0401-4166-AD33-E70023F349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53274-626A-4040-A73B-FA4AAADDBF78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B7352-EEB5-4D55-9BFE-0C3F346B2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9F49E-0C1F-43B6-A122-E9B6A3EC32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799C9-EF4C-48AE-BE83-CD92EC4C4B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78DDA2-1DE0-4614-853A-1C1D91A467DC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33DD9-996B-4DC8-BAE9-050F50A16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DACEE-CA8A-47D4-A8E8-3B89A6BE05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F758A-DCC5-452E-8834-FC076810DB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C196C4-CA70-4332-B90E-B1294A68E633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21FFF-9C51-4046-A8F5-6F2519E321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695D4-C070-40BD-A903-FB6EAFA8C0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F02B-C942-4BAD-ABF2-A327F29F4F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013E04-7BFD-4590-B38A-98A54D2C1E6E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94326-FB8E-4838-A866-70CA924F47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DA707-78FE-4E2E-81D9-12BC20AE9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2179-A6FE-47C8-A410-CA95E4A3E2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9C1687-59A4-4493-9BF4-F698A9510287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0D2D2-347C-4B1A-98DA-58E61B21D4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13F8B-3EBE-433A-A1C1-E450362F52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FA77-4DD7-4D0B-AA21-95D6F42D9D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CFB904-A011-4F12-B84A-93C37A41988F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B507E-3419-405B-8B72-EE9CE212C2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377CF-D5C2-4D60-8E65-1A44A9E00A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035F-FA99-4B93-BE91-5D1C7F74AE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92A476-39B7-4B88-888D-8174D7BA0164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7AB10-0764-4173-B1A9-85D8E21194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7020-86EC-4ACC-82B5-1599AFB692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035F-FA99-4B93-BE91-5D1C7F74AE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92A476-39B7-4B88-888D-8174D7BA0164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7AB10-0764-4173-B1A9-85D8E21194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7020-86EC-4ACC-82B5-1599AFB692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67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5426-792B-4923-A7BD-B76CFCA71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7C51F3-9038-43E5-B27D-385C2FABD06E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21AF7-309B-426C-B272-A9345B5487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D9800-EFB3-41C9-8E4E-89868D1797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2936E-ECD7-44A5-A89D-E6BD328CE5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452839-EF48-4830-8351-8C5F8EBEE142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E5771-A49F-4508-894B-97C56A09F4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43975-5833-43B6-BC99-F8C41C163F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157F-FB57-4B5D-964B-9CE54FAEFC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A5B5E-BB71-48AB-A94C-C32F2CC5E4EE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ED0D1-910A-473F-8502-A12D687D9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1D9B0-616D-40FF-9263-E33226828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157F-FB57-4B5D-964B-9CE54FAEFC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A5B5E-BB71-48AB-A94C-C32F2CC5E4EE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ED0D1-910A-473F-8502-A12D687D9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1D9B0-616D-40FF-9263-E33226828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56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D65B-2311-4550-8BB9-D4A91667F2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EDD7F9-FB29-4ADB-802D-006E7E8CAE5A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F3CCB-578A-4C9A-BFFD-D77384FC69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9A313-0994-4440-B1A0-731C2BFF2C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9B3A-F6B6-4CCB-A148-E3B54EA8D8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ED9951-FB08-4DC7-BC6F-4B62D4E409D9}" type="slidenum">
              <a:t>29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6D075-DE1C-4DBE-A412-9869C1173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8B164-56DA-49D4-A465-3EB9854565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C6E34-51DD-4E73-A4BA-38973A01E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6CA3F1-BD46-4981-BCA1-592CFB3EFC63}" type="slidenum">
              <a:t>30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4BE51-526E-4501-88A5-B0522D3EE7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7C400-D415-4C71-85BE-446F5BED39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EFC3-38AD-4D46-9852-C7B85AE868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13FFCB-001B-47A9-8917-916769B456EC}" type="slidenum">
              <a:t>31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74134-7DB8-4282-9254-CBF241BD6E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E7340-C3C8-48EC-8B80-669C3CB4A5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AE847-5B86-46C5-AD30-F37C37570D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D9AF98-71F1-4533-AEA0-23AC6C6F458D}" type="slidenum">
              <a:t>32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AFF79B-CC7D-4D7B-BA71-21DC9A299B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FE53A-624D-4320-A07D-BD1DE67FCD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AADF-9B27-488E-BDD1-74B1D4B62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BD6F90-5A47-4852-A670-A2B29BEC981B}" type="slidenum">
              <a:t>33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85396-2512-4391-B77E-2B59907EF1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D28B-6266-46A9-81F8-F511FFD12F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7458-C42A-47B1-8EF4-05DA5D3E3B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583925-7454-4F78-89DB-8B5AB2630FB8}" type="slidenum">
              <a:t>34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014D9-B9AB-478E-B730-E45AB759B3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A8584-903A-4326-A575-F9D9A6B303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AA9-8EAF-474A-8977-2EBC959D4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BEBF3F-4780-4E1B-9159-7D98CAD4C99F}" type="slidenum">
              <a:t>35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C01CF-55AC-402F-92C2-1BD682FC55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03A7-0CBA-457A-9E82-381867A862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AADF-9B27-488E-BDD1-74B1D4B62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BD6F90-5A47-4852-A670-A2B29BEC981B}" type="slidenum">
              <a:t>36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85396-2512-4391-B77E-2B59907EF1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D28B-6266-46A9-81F8-F511FFD12F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0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08E6-430C-439B-86A8-16E323C27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5935D0-F190-4B64-8111-23CEA991B329}" type="slidenum">
              <a:t>37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9D807-6752-41E2-8AEE-C5A1EEFF4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0E42E-44F9-4584-9267-52393DB34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9785-6BFC-4853-A58F-F4FC3CAD99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586C4B-B781-4EF8-B5E0-6A71680420EB}" type="slidenum">
              <a:t>38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6DD50-8B55-4DD2-86A4-B759038AFE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6C22E-D296-4BC1-96BD-7417A2AF5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0EDB-A0DB-44A4-80D9-E000FF6A14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0572CA-33A5-4550-AC7C-B30AF5C6B5BC}" type="slidenum">
              <a:t>39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F8450-27AD-4D5D-B977-4375555B51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82FF4-C068-453A-9F28-50435AB4E5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F203-9212-4BEE-8B1C-3CA43B3A4E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86529F-FD49-4AD3-BF94-6726FF82E3B8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D5BBB-C824-44D6-B77F-B9C1DA9156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86DA5-A4FA-4891-9C1A-5AD619DB2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519F-24B7-433B-8595-79E159419D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15B1A1-258F-4E80-89EA-1174C66B7030}" type="slidenum">
              <a:t>40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73465-8576-4FCD-B023-6BE11A297C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EFFBA-CD0A-4775-B642-901227906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90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06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C94-5DDD-44CD-8850-3A79BCD186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F3B198-3AC7-4C2A-BE6B-7A661210136C}" type="slidenum">
              <a:t>44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DEF56-3D79-44FD-A58E-9FA5670FB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0E12D-E26E-4617-9051-149D5C266C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48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46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87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86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48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599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49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7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64FB-AFE7-406F-A8C4-47ED7E3BFE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FD05BA-A5A8-441E-9C3E-B9081ED86358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DC5B1-36A1-426B-878D-EA5FCDA241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86CD0-B6C7-466A-B11B-76696CBF01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50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55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984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756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8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166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C87E-761A-4151-A14D-C325D96835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CD3E6-5620-4D57-9B96-63A62D60158B}" type="slidenum">
              <a:t>55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D201D-F91F-4AB7-8103-F4A2D20C7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9F0B8-D7F9-408C-B3D7-2DCB6CF656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052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2511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57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470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58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982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59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80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5A75-6C2D-432F-911B-9990E5CA61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772E25-2DE9-4232-863E-B253566D6404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CCF06-14CB-4F44-9FB4-F2B4BEB66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92FA9-979B-499E-B457-920ECC7553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93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381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56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0321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947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070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69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9838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844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69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99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6183-080B-4081-BA79-F44E9E0D5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36F3C0-61D2-4BF3-8055-699DCAB64ABE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63630-26D4-428A-9090-028FC33282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965C1-4CBE-46AA-BF46-1AB77068E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64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0478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416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4563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861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0488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4590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200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6704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79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4FCC-9173-4F5F-A41A-96A3708FF1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90EE79-89DB-42FD-9F56-B482C2995E08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D7FDB-A6E9-4002-BE68-5521C87F5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3ECCC-5AD8-4C9D-95BE-8DEDF20985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5688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12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62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769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71628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748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04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221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251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89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8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0202-A190-464E-9846-AFB19F00C6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DBA091-2942-4834-85D2-8528E0CC5C13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EC17F-4BDF-4506-9366-1F0BF826CF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8EE5-BF34-4FBA-93CD-8FC74E49B1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781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041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526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23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92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58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6923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947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541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99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4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DD2-474E-450F-8360-5E1BD9AC5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C7AC-0570-42E8-A9EB-A1EA710C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E563F-863D-4660-AFA5-27595AD3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6D1C-AB65-494E-8FC0-DFF1C6E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4CAA-E27A-4437-8239-450EAC83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786B5B-653A-40D0-B182-B440C9CE1F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73C-6213-478A-A8F6-DFEE6106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4EF30-F4FF-4B48-9B03-F12757D8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5BE0-9361-4A4A-A005-40B18F1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0C9B-828E-4558-8F2D-740A692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DD59-6A96-460D-9099-3C105303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1F8F7A-BBCD-49C2-BD82-4875CACCFF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2498C-CA34-4A45-BD65-108C771D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DC238-4F37-47F6-9490-D4360CF2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D0B3-13BD-4831-91A5-46FEB72E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B99A-C1CE-4EBF-AB0B-894A7A4C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E132-30B8-46A5-BE78-58EF403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F2A64-9F19-4B5D-8B84-0D2D12E850D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2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02E-456B-4F4A-8553-4B38D2F2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B4C7-CC53-412B-B9CD-8300EDB4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76CB-A7F6-4563-8AFF-3819E7B4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A22E-5690-4F1D-A5DB-9EEF033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72A3-48EB-4D9D-976C-BFDF8726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B69D8D-0025-495B-85E3-007E763377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E5B1-6291-4F6A-ACDA-A37DE917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6CD6-6C0E-4CF4-B1EB-6C6736B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F130-43B4-41C2-84A2-E6A54F4A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D2FF-0486-4DD5-9E65-5AF144E9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B44-189B-4BF2-A43E-EC1FD711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A99F5-9532-4969-B9D2-278055CA279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79DC-2A81-48EF-AE22-A47C4AFD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CCD0-CA6B-4F5C-9BF6-D18D6453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BF329-803D-4973-8A08-807FCE86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8779-0A52-474C-B482-F9094B0A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2A5DC-9E0F-4FB1-B2CC-56F71FA4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1910-23AD-42EB-8E23-4D9BE86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9D1F1A-4518-46FB-AAC8-5FB5088C85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5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20A5-46CE-45F9-9EE4-EF4157A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CB3E-F95D-4CB5-B7D3-94B1277F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FCBA3-0652-4FA4-8035-2DCD1712C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34827-B261-4AC4-8D2E-FCDF40AF4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79DA6-76DF-4569-A257-382EC546E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9A73F-8E1D-46AF-A739-A1F982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F927-DB41-4569-9AAD-650063B3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61956-725C-4696-9BA7-10780D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8D590-7B34-4C81-9226-2D6656A9486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1C05-920F-4115-A9EE-EB92D9C0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F4C8D-A298-4FFE-BB6D-D071CCD2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DCB5-01BD-4D19-8134-D65F7125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8810-1A35-475C-94AE-8C30BF7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2378CB-2DAD-4C79-9B26-FD9C155865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A6DF5-C489-4C97-BCF0-B3E0C6D2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9519B-F39A-4F48-B0EA-9FE103FB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95DA-72B7-47F6-8A5B-C407EBFC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E2681E-C62E-4924-A953-3AF0CC72535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477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193E-FC0D-413B-A7EE-0A7A6929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3450-3E38-49DD-B5B9-FA447EE5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5F78-08E1-4A9A-A88D-E1B5C371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82BD-DF69-440A-8108-B2E8F4AD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98FD-E7AE-43AF-B115-D1AE15D3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C71B-4F50-4AC7-9C97-8FDAE4C7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4EB03-76CB-4007-B072-EFDBEA72A3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0F68-4319-4017-94C4-6E0B28FC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7BD29-147E-4236-A9FE-F43095AAF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B4DE4-5240-4458-8F08-23D6D38E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1FC9-F06C-47AB-8C15-79D5068E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B8A5-0C70-40C2-864B-905DF519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6483-5528-4C7A-B591-4EA2EC5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BA3A1B-B84C-4614-84C8-3C7E94BD5D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BFFB2-47EA-4384-A3FF-9CE0B5BAE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161A-01CE-443B-B579-E3A6DD949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351B-0739-4B32-9962-8B854A5892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Noto Sans CJK JP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A3B4-A810-44A9-9082-36B1708DFB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Noto Sans CJK JP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F4BB-B9BA-40D6-8D47-A76702494A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Noto Sans CJK KR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38196885-CD73-4AB1-BE70-327E6F68D96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1pPr>
      <a:lvl2pPr lvl="1" rtl="0" hangingPunct="0">
        <a:spcBef>
          <a:spcPts val="1417"/>
        </a:spcBef>
        <a:spcAft>
          <a:spcPts val="0"/>
        </a:spcAft>
        <a:buClr>
          <a:srgbClr val="FFFFFF"/>
        </a:buClr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2pPr>
      <a:lvl3pPr lvl="2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3pPr>
      <a:lvl4pPr lvl="3" rtl="0" hangingPunct="0">
        <a:spcBef>
          <a:spcPts val="1417"/>
        </a:spcBef>
        <a:spcAft>
          <a:spcPts val="0"/>
        </a:spcAft>
        <a:buClr>
          <a:srgbClr val="FFFFFF"/>
        </a:buClr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4pPr>
      <a:lvl5pPr lvl="4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5pPr>
      <a:lvl6pPr lvl="5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6pPr>
      <a:lvl7pPr lvl="6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dgefficiency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GEfficiency/DSR_R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3lEG6aRGm8&amp;#t=27m12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99F4-169F-4448-9D7A-CCD7696E79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a glance at reinforcement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0CE79-165A-41A8-BAE0-8232CDC3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15" y="2385220"/>
            <a:ext cx="10080625" cy="2653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FF18ED-A124-49F8-A5E2-113D5CE752EA}"/>
              </a:ext>
            </a:extLst>
          </p:cNvPr>
          <p:cNvSpPr/>
          <p:nvPr/>
        </p:nvSpPr>
        <p:spPr>
          <a:xfrm>
            <a:off x="990600" y="5266076"/>
            <a:ext cx="8486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Noto Sans CJK JP Light"/>
              </a:rPr>
              <a:t>Adam Green</a:t>
            </a:r>
            <a:br>
              <a:rPr lang="en-US" sz="2800" dirty="0">
                <a:solidFill>
                  <a:srgbClr val="000000"/>
                </a:solidFill>
                <a:latin typeface="Noto Sans CJK JP Light"/>
              </a:rPr>
            </a:br>
            <a:br>
              <a:rPr lang="en-US" sz="2800" dirty="0">
                <a:solidFill>
                  <a:srgbClr val="000000"/>
                </a:solidFill>
                <a:latin typeface="Noto Sans CJK JP Light"/>
              </a:rPr>
            </a:br>
            <a:r>
              <a:rPr lang="en-US" sz="2800" u="sng" dirty="0">
                <a:solidFill>
                  <a:srgbClr val="0563C1"/>
                </a:solidFill>
                <a:latin typeface="Noto Sans CJK JP Light"/>
                <a:hlinkClick r:id="rId4"/>
              </a:rPr>
              <a:t>adgefficiency.com</a:t>
            </a:r>
            <a:endParaRPr lang="en-US" sz="2800" b="0" dirty="0">
              <a:effectLst/>
              <a:latin typeface="Noto Sans CJK JP Light"/>
            </a:endParaRPr>
          </a:p>
          <a:p>
            <a:pPr algn="r"/>
            <a:r>
              <a:rPr lang="en-US" sz="2800" dirty="0">
                <a:latin typeface="Noto Sans CJK JP Light"/>
              </a:rPr>
              <a:t>		</a:t>
            </a:r>
          </a:p>
          <a:p>
            <a:pPr algn="r"/>
            <a:r>
              <a:rPr lang="en-US" sz="2800" dirty="0">
                <a:latin typeface="Noto Sans CJK JP Light"/>
              </a:rPr>
              <a:t>		adam.green@adgefficiency.com</a:t>
            </a:r>
            <a:br>
              <a:rPr lang="en-US" sz="2800" dirty="0">
                <a:latin typeface="Noto Sans CJK JP Light"/>
              </a:rPr>
            </a:br>
            <a:endParaRPr lang="en-GB" sz="2800" dirty="0">
              <a:latin typeface="Noto Sans CJK JP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8D27-E46B-4147-9424-640B912518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Function approximation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39D5-D3C0-4252-952C-663AC9057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31999" y="2015999"/>
            <a:ext cx="5543640" cy="5184000"/>
          </a:xfrm>
        </p:spPr>
        <p:txBody>
          <a:bodyPr/>
          <a:lstStyle/>
          <a:p>
            <a:pPr lvl="0"/>
            <a:r>
              <a:rPr lang="en-GB" sz="2800" dirty="0"/>
              <a:t>Lookup table</a:t>
            </a:r>
          </a:p>
          <a:p>
            <a:pPr lvl="0"/>
            <a:r>
              <a:rPr lang="en-GB" sz="2400" dirty="0"/>
              <a:t>curse of dimensionality</a:t>
            </a:r>
          </a:p>
          <a:p>
            <a:pPr lvl="0"/>
            <a:endParaRPr lang="en-GB" sz="500" dirty="0"/>
          </a:p>
          <a:p>
            <a:pPr lvl="0"/>
            <a:r>
              <a:rPr lang="en-GB" sz="2800" dirty="0"/>
              <a:t>Linear function</a:t>
            </a:r>
          </a:p>
          <a:p>
            <a:pPr lvl="0"/>
            <a:r>
              <a:rPr lang="en-GB" sz="2400" dirty="0"/>
              <a:t>less parameters</a:t>
            </a:r>
          </a:p>
          <a:p>
            <a:pPr lvl="0"/>
            <a:r>
              <a:rPr lang="en-GB" sz="2400" dirty="0"/>
              <a:t>generalize across states</a:t>
            </a:r>
          </a:p>
          <a:p>
            <a:pPr lvl="0"/>
            <a:endParaRPr lang="en-GB" sz="500" dirty="0"/>
          </a:p>
          <a:p>
            <a:pPr lvl="0"/>
            <a:r>
              <a:rPr lang="en-GB" sz="2800" dirty="0"/>
              <a:t>Non-linear function</a:t>
            </a:r>
          </a:p>
          <a:p>
            <a:pPr lvl="0"/>
            <a:r>
              <a:rPr lang="en-GB" sz="2400" dirty="0"/>
              <a:t>model complex dynamics</a:t>
            </a:r>
          </a:p>
          <a:p>
            <a:pPr lvl="0"/>
            <a:r>
              <a:rPr lang="en-GB" sz="2400" dirty="0"/>
              <a:t>convolution for vision</a:t>
            </a:r>
          </a:p>
          <a:p>
            <a:pPr lvl="0"/>
            <a:r>
              <a:rPr lang="en-GB" sz="2400" dirty="0"/>
              <a:t>recurrent for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85540-F100-4446-A4CD-8DD4329C11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563480"/>
            <a:ext cx="3600000" cy="56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26BB-16EF-4951-8B95-8B0F30B303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6146-0308-4CE6-8497-A0CA951D6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Independent and identically distributed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In statistical learning one always assumes the training set is </a:t>
            </a:r>
            <a:r>
              <a:rPr lang="en-GB" b="1" dirty="0">
                <a:solidFill>
                  <a:srgbClr val="92D050"/>
                </a:solidFill>
              </a:rPr>
              <a:t>independently drawn </a:t>
            </a:r>
            <a:r>
              <a:rPr lang="en-GB" dirty="0"/>
              <a:t>from a </a:t>
            </a:r>
            <a:r>
              <a:rPr lang="en-GB" b="1" dirty="0">
                <a:solidFill>
                  <a:srgbClr val="92D050"/>
                </a:solidFill>
              </a:rPr>
              <a:t>fixed distribution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May not be realistic in practice!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BC94-BC9E-45B7-B44A-A2C67E702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92BC-BAC0-4E07-A101-C79B21ECA1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introduction to reinforcement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643-1C23-42D6-8E63-3B1AC043BB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465C5-3E10-4941-B41F-6F8F51E4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050"/>
            <a:ext cx="10080625" cy="43436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CF61-65E1-4BA3-B368-58BF429270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F77F-E00D-4194-AB31-D5D6996702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4536000" cy="5184000"/>
          </a:xfrm>
        </p:spPr>
        <p:txBody>
          <a:bodyPr/>
          <a:lstStyle/>
          <a:p>
            <a:pPr lvl="0" algn="ctr"/>
            <a:r>
              <a:rPr lang="en-GB" dirty="0"/>
              <a:t>Value functions</a:t>
            </a:r>
          </a:p>
          <a:p>
            <a:pPr lvl="0" algn="ctr"/>
            <a:r>
              <a:rPr lang="en-GB" sz="2000" dirty="0"/>
              <a:t>Parameterize a value function</a:t>
            </a:r>
          </a:p>
          <a:p>
            <a:pPr lvl="0" algn="ctr"/>
            <a:r>
              <a:rPr lang="en-GB" sz="2000" dirty="0"/>
              <a:t>V</a:t>
            </a:r>
            <a:r>
              <a:rPr lang="en-GB" sz="2000" baseline="-33000" dirty="0"/>
              <a:t>π</a:t>
            </a:r>
            <a:r>
              <a:rPr lang="en-GB" sz="2000" dirty="0"/>
              <a:t>(s, θ)</a:t>
            </a:r>
          </a:p>
          <a:p>
            <a:pPr lvl="0" algn="ctr"/>
            <a:r>
              <a:rPr lang="en-GB" sz="2000" dirty="0"/>
              <a:t>Q</a:t>
            </a:r>
            <a:r>
              <a:rPr lang="en-GB" sz="2000" baseline="-33000" dirty="0"/>
              <a:t>π</a:t>
            </a:r>
            <a:r>
              <a:rPr lang="en-GB" sz="2000" dirty="0"/>
              <a:t>(s, a, θ)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28F0-7D8F-4A32-92A4-1BEECA339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0" y="2015999"/>
            <a:ext cx="4536000" cy="5184000"/>
          </a:xfrm>
        </p:spPr>
        <p:txBody>
          <a:bodyPr/>
          <a:lstStyle/>
          <a:p>
            <a:pPr lvl="0" algn="ctr"/>
            <a:r>
              <a:rPr lang="en-GB"/>
              <a:t>Policy gradients</a:t>
            </a:r>
          </a:p>
          <a:p>
            <a:pPr lvl="0" algn="ctr"/>
            <a:r>
              <a:rPr lang="en-GB" sz="2000"/>
              <a:t>Parameterize a policy</a:t>
            </a:r>
          </a:p>
          <a:p>
            <a:pPr lvl="0" algn="ctr"/>
            <a:r>
              <a:rPr lang="en-GB" sz="2000"/>
              <a:t>π(s, θ)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F3C05-7E84-4944-8998-8EBE99E6CA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4000" y="5040000"/>
            <a:ext cx="8712000" cy="2160000"/>
          </a:xfrm>
        </p:spPr>
        <p:txBody>
          <a:bodyPr/>
          <a:lstStyle/>
          <a:p>
            <a:pPr lvl="0" algn="ctr"/>
            <a:r>
              <a:rPr lang="en-GB"/>
              <a:t>Actor-Critic</a:t>
            </a:r>
          </a:p>
          <a:p>
            <a:pPr lvl="0" algn="ctr"/>
            <a:r>
              <a:rPr lang="en-GB" sz="2000"/>
              <a:t>Parameterize both a value function &amp; policy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A58ED55-A0DB-4AD2-A81B-3D5AE8973093}"/>
              </a:ext>
            </a:extLst>
          </p:cNvPr>
          <p:cNvSpPr/>
          <p:nvPr/>
        </p:nvSpPr>
        <p:spPr>
          <a:xfrm>
            <a:off x="3576919" y="3725334"/>
            <a:ext cx="1028948" cy="1109133"/>
          </a:xfrm>
          <a:prstGeom prst="line">
            <a:avLst/>
          </a:prstGeom>
          <a:noFill/>
          <a:ln w="180000" cap="sq">
            <a:solidFill>
              <a:srgbClr val="92D050"/>
            </a:solidFill>
            <a:prstDash val="solid"/>
            <a:bevel/>
            <a:headEnd w="sm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B6E2E3F-22A3-4E79-993E-5447140A486E}"/>
              </a:ext>
            </a:extLst>
          </p:cNvPr>
          <p:cNvSpPr/>
          <p:nvPr/>
        </p:nvSpPr>
        <p:spPr>
          <a:xfrm flipH="1">
            <a:off x="6248398" y="3725334"/>
            <a:ext cx="860613" cy="1109132"/>
          </a:xfrm>
          <a:prstGeom prst="line">
            <a:avLst/>
          </a:prstGeom>
          <a:noFill/>
          <a:ln w="180000" cap="sq">
            <a:solidFill>
              <a:srgbClr val="92D050"/>
            </a:solidFill>
            <a:prstDash val="solid"/>
            <a:bevel/>
            <a:headEnd w="sm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5655-9F02-4BC6-B3C0-C28DDA6220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28C5-3370-40BF-84EB-E54F82691E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/>
            <a:r>
              <a:rPr lang="en-GB" dirty="0"/>
              <a:t>Robotics</a:t>
            </a:r>
          </a:p>
          <a:p>
            <a:pPr lvl="0"/>
            <a:r>
              <a:rPr lang="en-GB" dirty="0"/>
              <a:t>Self driving cars</a:t>
            </a:r>
          </a:p>
          <a:p>
            <a:pPr lvl="0"/>
            <a:r>
              <a:rPr lang="en-GB" dirty="0"/>
              <a:t>Smart contracts on blockchains</a:t>
            </a:r>
          </a:p>
          <a:p>
            <a:pPr lvl="0"/>
            <a:r>
              <a:rPr lang="en-GB" dirty="0"/>
              <a:t>Recommender systems</a:t>
            </a:r>
          </a:p>
          <a:p>
            <a:pPr lvl="0"/>
            <a:r>
              <a:rPr lang="en-GB" dirty="0"/>
              <a:t>Neural network design</a:t>
            </a:r>
          </a:p>
          <a:p>
            <a:pPr lvl="0"/>
            <a:r>
              <a:rPr lang="en-US" dirty="0"/>
              <a:t>M</a:t>
            </a:r>
            <a:r>
              <a:rPr lang="en-GB" dirty="0" err="1"/>
              <a:t>anufacturing</a:t>
            </a:r>
            <a:endParaRPr lang="en-GB" dirty="0"/>
          </a:p>
          <a:p>
            <a:pPr lvl="0"/>
            <a:r>
              <a:rPr lang="en-US" dirty="0"/>
              <a:t>E</a:t>
            </a:r>
            <a:r>
              <a:rPr lang="en-GB" dirty="0" err="1"/>
              <a:t>nergy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2FAE-B95B-4444-B902-CED255441A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Reinforcement learning is not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A8D8-A2A5-4864-8228-B87917AD6E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RL is NOT an alternative method to use instead of a random forest, neural network etc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“I’ll try to solve this problem using a convolutional </a:t>
            </a:r>
            <a:r>
              <a:rPr lang="en-GB" dirty="0" err="1"/>
              <a:t>nn</a:t>
            </a:r>
            <a:r>
              <a:rPr lang="en-GB" dirty="0"/>
              <a:t> or RL” this is </a:t>
            </a:r>
            <a:r>
              <a:rPr lang="en-GB" b="1" dirty="0">
                <a:solidFill>
                  <a:srgbClr val="FF3333"/>
                </a:solidFill>
              </a:rPr>
              <a:t>nonsensical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Neural networks are a tool that reinforcement learners can 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2FAE-B95B-4444-B902-CED255441A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Deep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A8D8-A2A5-4864-8228-B87917AD6E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Deep learning = using neural networks (NN) with multiple layers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Deep reinforcement learning = using multiple layer NN to approximate/parameterize policies or value functions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We can use feedforward, convolutional or recurrent NN to do the approximation/parametrization</a:t>
            </a:r>
          </a:p>
        </p:txBody>
      </p:sp>
    </p:spTree>
    <p:extLst>
      <p:ext uri="{BB962C8B-B14F-4D97-AF65-F5344CB8AC3E}">
        <p14:creationId xmlns:p14="http://schemas.microsoft.com/office/powerpoint/2010/main" val="63817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21F-AFDE-4661-AE1B-9F8A823316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000" cy="7560000"/>
          </a:xfrm>
        </p:spPr>
        <p:txBody>
          <a:bodyPr/>
          <a:lstStyle/>
          <a:p>
            <a:pPr lvl="0"/>
            <a:r>
              <a:rPr lang="en-GB" sz="5200" dirty="0"/>
              <a:t>Reinforcement learning </a:t>
            </a:r>
            <a:br>
              <a:rPr lang="en-GB" sz="5200" dirty="0"/>
            </a:br>
            <a:br>
              <a:rPr lang="en-GB" dirty="0"/>
            </a:br>
            <a:r>
              <a:rPr lang="en-GB" sz="3200" dirty="0"/>
              <a:t>is</a:t>
            </a:r>
            <a:br>
              <a:rPr lang="en-GB" sz="3200" dirty="0"/>
            </a:br>
            <a:br>
              <a:rPr lang="en-GB" b="1" dirty="0"/>
            </a:br>
            <a:r>
              <a:rPr lang="en-GB" sz="5200" b="1" dirty="0">
                <a:solidFill>
                  <a:srgbClr val="92D050"/>
                </a:solidFill>
              </a:rPr>
              <a:t>learning through 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AEEF1-13BE-4AA5-BC0E-DE4CB8752FB0}"/>
              </a:ext>
            </a:extLst>
          </p:cNvPr>
          <p:cNvSpPr txBox="1"/>
          <p:nvPr/>
        </p:nvSpPr>
        <p:spPr>
          <a:xfrm>
            <a:off x="2592000" y="1224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863512-1FD4-4F11-9725-E741D5C23C54}"/>
              </a:ext>
            </a:extLst>
          </p:cNvPr>
          <p:cNvSpPr/>
          <p:nvPr/>
        </p:nvSpPr>
        <p:spPr>
          <a:xfrm>
            <a:off x="2376000" y="720000"/>
            <a:ext cx="5688000" cy="21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AGENT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841D51E-4EF2-46FE-AFF5-3E18722FC9A0}"/>
              </a:ext>
            </a:extLst>
          </p:cNvPr>
          <p:cNvSpPr/>
          <p:nvPr/>
        </p:nvSpPr>
        <p:spPr>
          <a:xfrm>
            <a:off x="2376000" y="4536000"/>
            <a:ext cx="5688000" cy="21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ENVIRONMENT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21E59C1-CD61-4F2C-9C7D-7371ABAC2C1E}"/>
              </a:ext>
            </a:extLst>
          </p:cNvPr>
          <p:cNvSpPr/>
          <p:nvPr/>
        </p:nvSpPr>
        <p:spPr>
          <a:xfrm>
            <a:off x="8063999" y="1728000"/>
            <a:ext cx="1224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F71D0B5-EB38-4F88-9D85-E4D9CCEB363C}"/>
              </a:ext>
            </a:extLst>
          </p:cNvPr>
          <p:cNvSpPr/>
          <p:nvPr/>
        </p:nvSpPr>
        <p:spPr>
          <a:xfrm>
            <a:off x="925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4051EF-F42F-47D2-AF65-5A5DB4A0E923}"/>
              </a:ext>
            </a:extLst>
          </p:cNvPr>
          <p:cNvSpPr/>
          <p:nvPr/>
        </p:nvSpPr>
        <p:spPr>
          <a:xfrm>
            <a:off x="1296000" y="1692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BC88FA8-6C68-4C7E-9798-0138563E6E9B}"/>
              </a:ext>
            </a:extLst>
          </p:cNvPr>
          <p:cNvSpPr/>
          <p:nvPr/>
        </p:nvSpPr>
        <p:spPr>
          <a:xfrm>
            <a:off x="133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3DEC1453-1F28-44A5-B2AB-CDF6D938C5A6}"/>
              </a:ext>
            </a:extLst>
          </p:cNvPr>
          <p:cNvSpPr/>
          <p:nvPr/>
        </p:nvSpPr>
        <p:spPr>
          <a:xfrm>
            <a:off x="1296000" y="5616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72E53BD-C9ED-4BB1-9CA2-FB741C6F9611}"/>
              </a:ext>
            </a:extLst>
          </p:cNvPr>
          <p:cNvSpPr/>
          <p:nvPr/>
        </p:nvSpPr>
        <p:spPr>
          <a:xfrm flipH="1">
            <a:off x="8063999" y="5580000"/>
            <a:ext cx="1188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F4CCB-93DF-4591-9B7D-E9F6500CAACE}"/>
              </a:ext>
            </a:extLst>
          </p:cNvPr>
          <p:cNvSpPr txBox="1"/>
          <p:nvPr/>
        </p:nvSpPr>
        <p:spPr>
          <a:xfrm>
            <a:off x="136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25D19-93F6-451A-9540-310C7FD7231C}"/>
              </a:ext>
            </a:extLst>
          </p:cNvPr>
          <p:cNvSpPr txBox="1"/>
          <p:nvPr/>
        </p:nvSpPr>
        <p:spPr>
          <a:xfrm>
            <a:off x="748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7935E-074D-4F08-86BF-435270B83B1A}"/>
              </a:ext>
            </a:extLst>
          </p:cNvPr>
          <p:cNvSpPr txBox="1"/>
          <p:nvPr/>
        </p:nvSpPr>
        <p:spPr>
          <a:xfrm>
            <a:off x="2376000" y="-360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learns to maximise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1BAEC-76E2-4559-96D3-43419BBDA6EE}"/>
              </a:ext>
            </a:extLst>
          </p:cNvPr>
          <p:cNvSpPr txBox="1"/>
          <p:nvPr/>
        </p:nvSpPr>
        <p:spPr>
          <a:xfrm>
            <a:off x="2376000" y="6192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responds to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6F0-7E46-4CE6-97BB-C26CD20A4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86C3-D1CA-4D5E-AFE3-D038C6714CAF}"/>
              </a:ext>
            </a:extLst>
          </p:cNvPr>
          <p:cNvSpPr txBox="1"/>
          <p:nvPr/>
        </p:nvSpPr>
        <p:spPr>
          <a:xfrm>
            <a:off x="920750" y="1441450"/>
            <a:ext cx="83502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one</a:t>
            </a:r>
          </a:p>
          <a:p>
            <a:r>
              <a:rPr lang="en-US" dirty="0"/>
              <a:t>nomenclature &amp; definitions</a:t>
            </a:r>
          </a:p>
          <a:p>
            <a:r>
              <a:rPr lang="en-US" dirty="0"/>
              <a:t>background &amp; terminology</a:t>
            </a:r>
          </a:p>
          <a:p>
            <a:endParaRPr lang="en-US" dirty="0"/>
          </a:p>
          <a:p>
            <a:r>
              <a:rPr lang="en-US" sz="2600" dirty="0"/>
              <a:t>two</a:t>
            </a:r>
          </a:p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Markov Decision Processes</a:t>
            </a:r>
          </a:p>
          <a:p>
            <a:endParaRPr lang="en-US" dirty="0"/>
          </a:p>
          <a:p>
            <a:r>
              <a:rPr lang="en-US" sz="2400" dirty="0"/>
              <a:t>three</a:t>
            </a:r>
          </a:p>
          <a:p>
            <a:r>
              <a:rPr lang="en-US" dirty="0"/>
              <a:t>value functions</a:t>
            </a:r>
          </a:p>
          <a:p>
            <a:r>
              <a:rPr lang="en-US" dirty="0"/>
              <a:t>Policy approximation using dynamic programming, Monte Carlo &amp; temporal difference methods</a:t>
            </a:r>
          </a:p>
          <a:p>
            <a:r>
              <a:rPr lang="en-US" dirty="0"/>
              <a:t>Q-Learning – 2013 </a:t>
            </a:r>
            <a:r>
              <a:rPr lang="en-US" dirty="0" err="1"/>
              <a:t>Atair</a:t>
            </a:r>
            <a:endParaRPr lang="en-US" dirty="0"/>
          </a:p>
          <a:p>
            <a:endParaRPr lang="en-US" dirty="0"/>
          </a:p>
          <a:p>
            <a:r>
              <a:rPr lang="en-US" sz="2600" dirty="0"/>
              <a:t>four</a:t>
            </a:r>
          </a:p>
          <a:p>
            <a:r>
              <a:rPr lang="en-US" dirty="0"/>
              <a:t>policy gradients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4A30-AAF9-45BE-A7A7-A44B138C2C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in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1AD-F2AA-40BB-BF57-48E90118BF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Data is generated by the learner</a:t>
            </a:r>
          </a:p>
          <a:p>
            <a:pPr lvl="1">
              <a:buNone/>
            </a:pPr>
            <a:r>
              <a:rPr lang="en-GB" sz="2800" dirty="0"/>
              <a:t>supervised learning = only as good as the dataset</a:t>
            </a:r>
          </a:p>
          <a:p>
            <a:pPr lvl="1">
              <a:buNone/>
            </a:pPr>
            <a:r>
              <a:rPr lang="en-GB" sz="2800" dirty="0"/>
              <a:t>reinforcement learning = can generate more data through high quality policies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Data has the form</a:t>
            </a:r>
          </a:p>
          <a:p>
            <a:pPr lvl="1">
              <a:buNone/>
            </a:pPr>
            <a:r>
              <a:rPr lang="en-GB" sz="2800" dirty="0"/>
              <a:t>(state, action, reward, next state)</a:t>
            </a:r>
          </a:p>
          <a:p>
            <a:pPr lvl="1"/>
            <a:endParaRPr lang="en-GB" dirty="0"/>
          </a:p>
          <a:p>
            <a:pPr lvl="0">
              <a:buNone/>
            </a:pPr>
            <a:r>
              <a:rPr lang="en-GB" dirty="0"/>
              <a:t>It’s not clear what we should do with this dataset!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089D-27E2-4EA3-8A19-9E376BE1A5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Central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7802-5603-4355-B77E-ACDD69F99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/>
            <a:r>
              <a:rPr lang="en-GB"/>
              <a:t>1 – Exploration vs exploitation</a:t>
            </a:r>
          </a:p>
          <a:p>
            <a:pPr lvl="0"/>
            <a:endParaRPr lang="en-GB"/>
          </a:p>
          <a:p>
            <a:pPr lvl="0"/>
            <a:r>
              <a:rPr lang="en-GB"/>
              <a:t>2 – Data</a:t>
            </a:r>
          </a:p>
          <a:p>
            <a:pPr lvl="0"/>
            <a:endParaRPr lang="en-GB"/>
          </a:p>
          <a:p>
            <a:pPr lvl="0"/>
            <a:r>
              <a:rPr lang="en-GB"/>
              <a:t>3 – Credit assignment</a:t>
            </a:r>
          </a:p>
          <a:p>
            <a:pPr lvl="1"/>
            <a:endParaRPr lang="en-GB"/>
          </a:p>
          <a:p>
            <a:pPr lvl="0"/>
            <a:r>
              <a:rPr lang="en-GB"/>
              <a:t>4 – Sample efficiency</a:t>
            </a:r>
          </a:p>
          <a:p>
            <a:pPr lvl="1">
              <a:buNone/>
            </a:pP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6365-D6C5-42B1-9155-9B45809786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Exploration vs exploitation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00A9-6153-440B-96A2-67734CAB6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Do I go to the restaurant in Berlin I think is best – or do  I try something new?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Exploration = finding information</a:t>
            </a:r>
          </a:p>
          <a:p>
            <a:pPr lvl="0">
              <a:buNone/>
            </a:pPr>
            <a:r>
              <a:rPr lang="en-GB" dirty="0"/>
              <a:t>Exploitation = using information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How stationary are the environment state transition and reward functions?  How stochastic is my policy?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6365-D6C5-42B1-9155-9B45809786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Exploration vs exploitation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00A9-6153-440B-96A2-67734CAB6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Design of reward signal vs exploration required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r>
              <a:rPr lang="en-US" dirty="0"/>
              <a:t>Algorithm does care about the time step</a:t>
            </a:r>
          </a:p>
          <a:p>
            <a:pPr>
              <a:buNone/>
            </a:pPr>
            <a:r>
              <a:rPr lang="en-US" sz="2800" dirty="0"/>
              <a:t> too small = rewards are delayed (credit assignment harder)</a:t>
            </a:r>
          </a:p>
          <a:p>
            <a:pPr>
              <a:buNone/>
            </a:pPr>
            <a:r>
              <a:rPr lang="en-US" sz="2800" dirty="0"/>
              <a:t> exploration becomes more like a random walk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0855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529-FE5B-4EC4-BD29-66B4C76666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– correlated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48A8-5007-44E6-B6C4-7EAB6C91BF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All the samples collected on a given episode are correlated (along the state trajectory)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This breaks the </a:t>
            </a:r>
            <a:r>
              <a:rPr lang="en-GB" dirty="0" err="1"/>
              <a:t>iid</a:t>
            </a:r>
            <a:r>
              <a:rPr lang="en-GB" dirty="0"/>
              <a:t> assumption of </a:t>
            </a:r>
            <a:r>
              <a:rPr lang="en-GB" b="1" dirty="0">
                <a:solidFill>
                  <a:srgbClr val="92D050"/>
                </a:solidFill>
              </a:rPr>
              <a:t>independent sampling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Receiving a certain sample of experience occurs only because we sampled another, correlated experience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CC14-B9FB-4A83-9C40-ED655A412F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– non-stationary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2739B-A335-4DBA-BB47-23FE4AAD88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Learning changes the data we see</a:t>
            </a:r>
          </a:p>
          <a:p>
            <a:pPr lvl="0">
              <a:buNone/>
            </a:pPr>
            <a:r>
              <a:rPr lang="en-GB" dirty="0"/>
              <a:t>Exploration changes the data we see</a:t>
            </a:r>
            <a:endParaRPr lang="en-US" dirty="0"/>
          </a:p>
          <a:p>
            <a:pPr lvl="0">
              <a:buNone/>
            </a:pPr>
            <a:r>
              <a:rPr lang="en-US" dirty="0"/>
              <a:t>Environment can be non stationary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All of these break the identically distributed assumption of </a:t>
            </a:r>
            <a:r>
              <a:rPr lang="en-GB" dirty="0" err="1"/>
              <a:t>iid</a:t>
            </a:r>
            <a:endParaRPr lang="en-GB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GB" dirty="0"/>
              <a:t>Reinforcement learning is always breaking supervised learning assumptions about data quality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BE2-B612-43E0-B30A-9330FCF8C1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Credit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B81E-2C2B-4393-AEA7-B9DCCE8C8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How do we know which actions gave us reward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Reward signal can often be</a:t>
            </a:r>
          </a:p>
          <a:p>
            <a:pPr lvl="1">
              <a:buNone/>
            </a:pPr>
            <a:r>
              <a:rPr lang="en-GB" dirty="0"/>
              <a:t>delayed – benefit of action only seen later  </a:t>
            </a:r>
          </a:p>
          <a:p>
            <a:pPr lvl="1">
              <a:buNone/>
            </a:pPr>
            <a:r>
              <a:rPr lang="en-GB" dirty="0"/>
              <a:t>sparse – experience may have a reward of 0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Sometimes we can design a more dense reward signal for a given problem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BE2-B612-43E0-B30A-9330FCF8C1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Sample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B81E-2C2B-4393-AEA7-B9DCCE8C8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0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C5E6-D968-4162-924A-7F30EA0322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Decision Processes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501-6AFB-471C-BFFB-40514493F5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Decision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D7ED-E557-47A1-87A2-3D48A98B09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Mathematical framework for the reinforcement learning problem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A lot of theory (which we won’t cover today) proves that certain algorithms will converge to unbiased or optimal values in MDPs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nomenclature &amp; definitions</a:t>
            </a:r>
            <a:endParaRPr lang="en-GB" dirty="0"/>
          </a:p>
          <a:p>
            <a:pPr lvl="0">
              <a:buNone/>
            </a:pPr>
            <a:r>
              <a:rPr lang="en-GB" dirty="0"/>
              <a:t>background &amp; terminology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5A13-9500-4E7E-AA2B-6779A7D6E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B1AE-C25B-48CE-BBBC-00818C04B9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Can make prediction/decisions using only the current state</a:t>
            </a:r>
          </a:p>
          <a:p>
            <a:pPr lvl="1">
              <a:buNone/>
            </a:pPr>
            <a:r>
              <a:rPr lang="en-GB" sz="2800" dirty="0"/>
              <a:t>any additional information about the history of the process will not improve our prediction or decision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Present state is totally independent of the past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Future is conditional only on the present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2C5D-57F4-42A9-AA38-8443BA3EEC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State vs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DB92-B080-4120-A196-F6DE39F4F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It’s not required that all reinforcement learning problems are true MDPs – it’s more of an ideal or a useful model for non MDPs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Often we are limited to partially observed MDPs</a:t>
            </a:r>
          </a:p>
          <a:p>
            <a:pPr lvl="1">
              <a:buNone/>
            </a:pPr>
            <a:r>
              <a:rPr lang="en-GB" sz="2800" dirty="0"/>
              <a:t>the agent can only see some of the state variables</a:t>
            </a:r>
            <a:br>
              <a:rPr lang="en-GB" dirty="0"/>
            </a:br>
            <a:endParaRPr lang="en-GB" dirty="0"/>
          </a:p>
          <a:p>
            <a:pPr lvl="0">
              <a:buNone/>
            </a:pPr>
            <a:r>
              <a:rPr lang="en-GB" dirty="0"/>
              <a:t>Lose convergence guarantees but still might be able to train a good agent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5DC9-8B24-48D9-9D2A-527A787CCE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Formal definition of an MDP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CEA358-C752-4B55-A9DB-F3502DB1B868}"/>
              </a:ext>
            </a:extLst>
          </p:cNvPr>
          <p:cNvSpPr txBox="1">
            <a:spLocks/>
          </p:cNvSpPr>
          <p:nvPr/>
        </p:nvSpPr>
        <p:spPr>
          <a:xfrm>
            <a:off x="503998" y="2015999"/>
            <a:ext cx="8899883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Set of states 		 		</a:t>
            </a:r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Set of actions 				</a:t>
            </a:r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State transition function 		</a:t>
            </a:r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|s’, a)</a:t>
            </a:r>
            <a:endParaRPr lang="en-US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Reward function				</a:t>
            </a:r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R(s, a, s’)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Initial state distribution 	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P(s</a:t>
            </a:r>
            <a:r>
              <a:rPr lang="en-GB" baseline="-33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Discount factor 				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</a:p>
          <a:p>
            <a:pPr>
              <a:buNone/>
            </a:pPr>
            <a:r>
              <a:rPr lang="en-US" dirty="0" err="1">
                <a:solidFill>
                  <a:sysClr val="windowText" lastClr="000000"/>
                </a:solidFill>
              </a:rPr>
              <a:t>Horizion</a:t>
            </a:r>
            <a:r>
              <a:rPr lang="en-GB" dirty="0">
                <a:solidFill>
                  <a:sysClr val="windowText" lastClr="000000"/>
                </a:solidFill>
              </a:rPr>
              <a:t>					</a:t>
            </a:r>
            <a:r>
              <a:rPr lang="en-GB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endParaRPr lang="en-US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F65-A904-4259-8248-B9DECD9625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Discrete vs continuous spaces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76CFBA-3F10-41B0-801E-26FF92926D7D}"/>
              </a:ext>
            </a:extLst>
          </p:cNvPr>
          <p:cNvSpPr txBox="1">
            <a:spLocks/>
          </p:cNvSpPr>
          <p:nvPr/>
        </p:nvSpPr>
        <p:spPr>
          <a:xfrm>
            <a:off x="503999" y="2015999"/>
            <a:ext cx="907164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GB" dirty="0"/>
              <a:t>This can be a key consideration – some algorithms can only work with discrete spaces</a:t>
            </a:r>
          </a:p>
          <a:p>
            <a:pPr lvl="1">
              <a:buNone/>
            </a:pPr>
            <a:r>
              <a:rPr lang="en-US" sz="2800" dirty="0"/>
              <a:t>Q</a:t>
            </a:r>
            <a:r>
              <a:rPr lang="en-GB" sz="2800" dirty="0"/>
              <a:t>-Learning requires a discrete action space to argmax across</a:t>
            </a:r>
          </a:p>
          <a:p>
            <a:pPr lvl="0">
              <a:buNone/>
            </a:pPr>
            <a:r>
              <a:rPr lang="en-GB" dirty="0"/>
              <a:t>Always possible to discretize a continuous action space</a:t>
            </a:r>
          </a:p>
          <a:p>
            <a:pPr lvl="1">
              <a:buNone/>
            </a:pPr>
            <a:r>
              <a:rPr lang="en-US" sz="2800" dirty="0"/>
              <a:t>curse of dimensionality</a:t>
            </a:r>
          </a:p>
          <a:p>
            <a:pPr lvl="1">
              <a:buNone/>
            </a:pPr>
            <a:r>
              <a:rPr lang="en-US" sz="2800" dirty="0"/>
              <a:t>may lose information about the structure of the action space</a:t>
            </a:r>
            <a:endParaRPr lang="en-GB" sz="2800" dirty="0"/>
          </a:p>
          <a:p>
            <a:pPr lvl="1"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5D-D046-4DF2-8E2E-E5B9B25CF3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Informal definition of an MDP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A889-8260-49F5-A6C3-9CD91E40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Two objects</a:t>
            </a:r>
          </a:p>
          <a:p>
            <a:pPr lvl="0" algn="l"/>
            <a:r>
              <a:rPr lang="en-GB" dirty="0"/>
              <a:t>agent + environment</a:t>
            </a:r>
          </a:p>
          <a:p>
            <a:pPr lvl="0" algn="l"/>
            <a:endParaRPr lang="en-GB" dirty="0"/>
          </a:p>
          <a:p>
            <a:pPr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Three signals</a:t>
            </a:r>
          </a:p>
          <a:p>
            <a:pPr lvl="0" algn="l"/>
            <a:r>
              <a:rPr lang="en-GB" dirty="0"/>
              <a:t>state,  action, reward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8139CA-A455-43F1-A186-AA06EF765410}"/>
              </a:ext>
            </a:extLst>
          </p:cNvPr>
          <p:cNvSpPr/>
          <p:nvPr/>
        </p:nvSpPr>
        <p:spPr>
          <a:xfrm>
            <a:off x="5903999" y="489600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0B0F30-BD51-4ED3-AA1E-FE569933B3BC}"/>
              </a:ext>
            </a:extLst>
          </p:cNvPr>
          <p:cNvSpPr/>
          <p:nvPr/>
        </p:nvSpPr>
        <p:spPr>
          <a:xfrm>
            <a:off x="5903999" y="244800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69E5D8F-3D75-4FDB-B210-C0CC7DC19E4F}"/>
              </a:ext>
            </a:extLst>
          </p:cNvPr>
          <p:cNvSpPr/>
          <p:nvPr/>
        </p:nvSpPr>
        <p:spPr>
          <a:xfrm flipV="1">
            <a:off x="6983999" y="352800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0B3569E-B4AA-465F-8AB0-EB12D5A084F7}"/>
              </a:ext>
            </a:extLst>
          </p:cNvPr>
          <p:cNvSpPr/>
          <p:nvPr/>
        </p:nvSpPr>
        <p:spPr>
          <a:xfrm>
            <a:off x="8784000" y="352800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7CF-3E1B-4DAB-9906-18F30DBE9FB5}"/>
              </a:ext>
            </a:extLst>
          </p:cNvPr>
          <p:cNvSpPr txBox="1"/>
          <p:nvPr/>
        </p:nvSpPr>
        <p:spPr>
          <a:xfrm>
            <a:off x="8928000" y="3600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17321-57EC-4E1A-AC2C-21CB257D50B9}"/>
              </a:ext>
            </a:extLst>
          </p:cNvPr>
          <p:cNvSpPr txBox="1"/>
          <p:nvPr/>
        </p:nvSpPr>
        <p:spPr>
          <a:xfrm>
            <a:off x="5688000" y="3456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823-03E8-47DB-82E3-87315A9E5C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96C3-9980-4659-9AB3-442B54CA93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/>
            <a:r>
              <a:rPr lang="en-GB">
                <a:solidFill>
                  <a:srgbClr val="000000"/>
                </a:solidFill>
              </a:rPr>
              <a:t>Real or virtual</a:t>
            </a:r>
          </a:p>
          <a:p>
            <a:pPr lvl="0" algn="l"/>
            <a:endParaRPr lang="en-GB">
              <a:solidFill>
                <a:srgbClr val="000000"/>
              </a:solidFill>
            </a:endParaRPr>
          </a:p>
          <a:p>
            <a:pPr lvl="0" algn="l"/>
            <a:r>
              <a:rPr lang="en-GB">
                <a:solidFill>
                  <a:srgbClr val="000000"/>
                </a:solidFill>
              </a:rPr>
              <a:t>Discrete or continuous</a:t>
            </a:r>
          </a:p>
          <a:p>
            <a:pPr lvl="1" algn="l"/>
            <a:r>
              <a:rPr lang="en-GB">
                <a:solidFill>
                  <a:srgbClr val="000000"/>
                </a:solidFill>
              </a:rPr>
              <a:t>action space</a:t>
            </a:r>
          </a:p>
          <a:p>
            <a:pPr lvl="1" algn="l"/>
            <a:r>
              <a:rPr lang="en-GB">
                <a:solidFill>
                  <a:srgbClr val="000000"/>
                </a:solidFill>
              </a:rPr>
              <a:t>state space</a:t>
            </a:r>
          </a:p>
          <a:p>
            <a:pPr lvl="1" algn="l"/>
            <a:endParaRPr lang="en-GB">
              <a:solidFill>
                <a:srgbClr val="000000"/>
              </a:solidFill>
            </a:endParaRPr>
          </a:p>
          <a:p>
            <a:pPr lvl="0" algn="l"/>
            <a:r>
              <a:rPr lang="en-GB">
                <a:solidFill>
                  <a:srgbClr val="000000"/>
                </a:solidFill>
              </a:rPr>
              <a:t>Episodic vs. non-episodic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5B43-B568-428A-BE78-330A56B20361}"/>
              </a:ext>
            </a:extLst>
          </p:cNvPr>
          <p:cNvSpPr txBox="1"/>
          <p:nvPr/>
        </p:nvSpPr>
        <p:spPr>
          <a:xfrm>
            <a:off x="5688000" y="3456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D27B9C-62E9-43F9-9AC7-61A866A557C4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indent="0" algn="ctr" hangingPunc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defRPr sz="3200" b="1" i="0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environment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BD2507-53B7-4A78-A604-3144E31781DA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FEFAADF-204B-4EC3-A247-E54C0DF40AA3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725D90F-AC25-46D7-A493-03D17D18AB1B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E73DA-8661-43AA-B9D2-1F88D0DCC2BA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6E821-AB54-49C4-A81C-7D969AB24A91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F65-A904-4259-8248-B9DECD9625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Discrete vs continuous </a:t>
            </a:r>
            <a:r>
              <a:rPr lang="en-GB" b="1" dirty="0">
                <a:solidFill>
                  <a:schemeClr val="accent6"/>
                </a:solidFill>
              </a:rPr>
              <a:t>action</a:t>
            </a:r>
            <a:r>
              <a:rPr lang="en-GB" dirty="0"/>
              <a:t> spaces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76CFBA-3F10-41B0-801E-26FF92926D7D}"/>
              </a:ext>
            </a:extLst>
          </p:cNvPr>
          <p:cNvSpPr txBox="1">
            <a:spLocks/>
          </p:cNvSpPr>
          <p:nvPr/>
        </p:nvSpPr>
        <p:spPr>
          <a:xfrm>
            <a:off x="503999" y="3288483"/>
            <a:ext cx="4529395" cy="39115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None/>
            </a:pPr>
            <a:r>
              <a:rPr lang="en-GB" dirty="0"/>
              <a:t>Discrete action space</a:t>
            </a:r>
            <a:endParaRPr lang="en-GB" sz="2800" dirty="0"/>
          </a:p>
        </p:txBody>
      </p:sp>
      <p:pic>
        <p:nvPicPr>
          <p:cNvPr id="1028" name="Picture 4" descr="Image result for xbox 360 controller">
            <a:extLst>
              <a:ext uri="{FF2B5EF4-FFF2-40B4-BE49-F238E27FC236}">
                <a16:creationId xmlns:a16="http://schemas.microsoft.com/office/drawing/2014/main" id="{158716F6-B527-4B31-8719-44102975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" y="4446165"/>
            <a:ext cx="3480332" cy="26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43E9E8-8820-4747-8FB9-80E48F9EEFD3}"/>
              </a:ext>
            </a:extLst>
          </p:cNvPr>
          <p:cNvSpPr txBox="1">
            <a:spLocks/>
          </p:cNvSpPr>
          <p:nvPr/>
        </p:nvSpPr>
        <p:spPr>
          <a:xfrm>
            <a:off x="5033394" y="3288483"/>
            <a:ext cx="4529395" cy="39115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None/>
            </a:pPr>
            <a:r>
              <a:rPr lang="en-GB" dirty="0"/>
              <a:t>Continuous action space</a:t>
            </a:r>
          </a:p>
          <a:p>
            <a:pPr lvl="0" algn="ctr">
              <a:buNone/>
            </a:pPr>
            <a:endParaRPr lang="en-GB" sz="2800" dirty="0"/>
          </a:p>
          <a:p>
            <a:pPr lvl="0" algn="ctr">
              <a:buNone/>
            </a:pPr>
            <a:r>
              <a:rPr lang="en-GB" sz="2800" dirty="0"/>
              <a:t>Car accelerator from 0-100</a:t>
            </a:r>
          </a:p>
          <a:p>
            <a:pPr lvl="0" algn="ctr">
              <a:buNone/>
            </a:pPr>
            <a:endParaRPr lang="en-GB" sz="2800" dirty="0"/>
          </a:p>
          <a:p>
            <a:pPr lvl="0" algn="ctr">
              <a:buNone/>
            </a:pPr>
            <a:r>
              <a:rPr lang="en-GB" sz="2800" dirty="0"/>
              <a:t>We could discretize this as </a:t>
            </a:r>
          </a:p>
          <a:p>
            <a:pPr lvl="0" algn="ctr">
              <a:buNone/>
            </a:pPr>
            <a:r>
              <a:rPr lang="en-GB" sz="2800" dirty="0"/>
              <a:t>[0, 1, 2, 3 … 99, 100]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01E3E6-97FA-4243-830D-A3988228F407}"/>
              </a:ext>
            </a:extLst>
          </p:cNvPr>
          <p:cNvSpPr txBox="1">
            <a:spLocks/>
          </p:cNvSpPr>
          <p:nvPr/>
        </p:nvSpPr>
        <p:spPr>
          <a:xfrm>
            <a:off x="510424" y="1845577"/>
            <a:ext cx="8834912" cy="133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GB" dirty="0"/>
              <a:t>This can be a key factor in what kind of agent we can use!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152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6A14-6ADD-489E-955B-53E7F8C885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598E-C901-4199-BF33-113D31B784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Flexible concept</a:t>
            </a: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 n-d array per time step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Information for agent to</a:t>
            </a:r>
          </a:p>
          <a:p>
            <a:pPr lvl="1" algn="l"/>
            <a:r>
              <a:rPr lang="en-GB" dirty="0">
                <a:solidFill>
                  <a:srgbClr val="000000"/>
                </a:solidFill>
              </a:rPr>
              <a:t>learn from</a:t>
            </a:r>
          </a:p>
          <a:p>
            <a:pPr lvl="1" algn="l"/>
            <a:r>
              <a:rPr lang="en-GB" dirty="0">
                <a:solidFill>
                  <a:srgbClr val="000000"/>
                </a:solidFill>
              </a:rPr>
              <a:t>choose next action</a:t>
            </a:r>
          </a:p>
          <a:p>
            <a:pPr lvl="1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Fully observed vs hidden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5339-E9CF-4FA1-BFA3-2EB4F7687E4C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5FB3B8-4451-4CAF-9EFB-EBD7B79DA624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828528C-2D98-4617-8BE5-A0CAA9A81099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FD8FF282-29AE-4697-8495-5F471EFD0CD7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DA31-837B-4580-A2AB-77329D2F8C9B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76FDF-B33D-4BD8-A555-29BBEC9F9B32}"/>
              </a:ext>
            </a:extLst>
          </p:cNvPr>
          <p:cNvSpPr txBox="1"/>
          <p:nvPr/>
        </p:nvSpPr>
        <p:spPr>
          <a:xfrm>
            <a:off x="5769780" y="3741111"/>
            <a:ext cx="844439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state</a:t>
            </a: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84BD-5C29-43A1-8068-10B23166D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D40E-63BA-415F-B2DD-A939C12638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Flexible concept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Scalar per time step</a:t>
            </a:r>
          </a:p>
          <a:p>
            <a:pPr lvl="1" algn="l">
              <a:buNone/>
            </a:pPr>
            <a:endParaRPr lang="en-GB" b="1" dirty="0">
              <a:solidFill>
                <a:srgbClr val="92D050"/>
              </a:solidFill>
              <a:ea typeface="+mn-ea"/>
              <a:cs typeface="+mn-cs"/>
            </a:endParaRPr>
          </a:p>
          <a:p>
            <a:pPr lvl="1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delayed</a:t>
            </a:r>
          </a:p>
          <a:p>
            <a:pPr lvl="1" algn="l">
              <a:buNone/>
            </a:pPr>
            <a:endParaRPr lang="en-GB" b="1" dirty="0">
              <a:solidFill>
                <a:srgbClr val="92D050"/>
              </a:solidFill>
              <a:ea typeface="+mn-ea"/>
              <a:cs typeface="+mn-cs"/>
            </a:endParaRPr>
          </a:p>
          <a:p>
            <a:pPr lvl="1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sparse</a:t>
            </a:r>
          </a:p>
          <a:p>
            <a:pPr lvl="1" algn="l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39DE20-BCC4-47DF-9F3A-200695CB577B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6732B0-D08C-4981-A340-85193E9BD063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ABD5A28-242F-4755-800C-C6BA5F558562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EC2E629-06C5-4AD3-807A-1F2F9DE3A531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0283D-E9CD-4F79-BE7C-19E8E312A478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E8A0-A470-4CAF-A6CC-C196DC30C983}"/>
              </a:ext>
            </a:extLst>
          </p:cNvPr>
          <p:cNvSpPr txBox="1"/>
          <p:nvPr/>
        </p:nvSpPr>
        <p:spPr>
          <a:xfrm>
            <a:off x="5760579" y="3741111"/>
            <a:ext cx="862842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reward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0B52-62E0-4EBC-9538-4BAD2B7725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6B73-18A0-4BB1-9EB2-3067D10FE6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112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Learner &amp; decision maker</a:t>
            </a:r>
          </a:p>
          <a:p>
            <a:pPr lvl="0" algn="l">
              <a:buNone/>
            </a:pPr>
            <a:r>
              <a:rPr lang="en-GB" sz="2800" b="1" dirty="0">
                <a:solidFill>
                  <a:srgbClr val="92D050"/>
                </a:solidFill>
                <a:ea typeface="+mn-ea"/>
                <a:cs typeface="+mn-cs"/>
              </a:rPr>
              <a:t> maximize cumulative reward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Agent always has a policy (even if it’s a bad one!)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Can also choose to learn value functions or environment models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4C2CEC-E5C8-4D17-B8B7-92636F2131CE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C2686A-4DD3-4266-A6B1-500CF04243CF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1" i="0" u="none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28E14AF-A8AF-47E5-9DA7-C1475B014B8C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E675AB0-6CCC-4665-8761-875A81F00CEB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BD433-8AA6-4F17-A297-CF36F4127A01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3831-719B-4AD9-BF55-8FF09F06233B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7AFE-43E2-4288-BBED-142D69912F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Where to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C7A-85F6-4536-B0E9-A2EF0F33A6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90959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Sutton &amp; </a:t>
            </a:r>
            <a:r>
              <a:rPr lang="en-GB" sz="2400" dirty="0" err="1"/>
              <a:t>Barto</a:t>
            </a:r>
            <a:r>
              <a:rPr lang="en-GB" sz="2400" dirty="0"/>
              <a:t> – Reinforcement learning: An Introduction</a:t>
            </a:r>
          </a:p>
          <a:p>
            <a:pPr lvl="1"/>
            <a:r>
              <a:rPr lang="en-GB" sz="2400" dirty="0"/>
              <a:t>The bible of reinforcement learning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dirty="0"/>
              <a:t>RL Course by David Silver</a:t>
            </a:r>
          </a:p>
          <a:p>
            <a:pPr lvl="1"/>
            <a:r>
              <a:rPr lang="en-GB" sz="2400" dirty="0"/>
              <a:t>10 lecture series by lead DeepMind programmer</a:t>
            </a:r>
          </a:p>
          <a:p>
            <a:pPr lvl="1"/>
            <a:endParaRPr lang="en-GB" sz="2400" dirty="0"/>
          </a:p>
          <a:p>
            <a:pPr lvl="0">
              <a:buNone/>
            </a:pPr>
            <a:r>
              <a:rPr lang="en-GB" sz="2400" dirty="0"/>
              <a:t>Both of these are in the course repo </a:t>
            </a:r>
            <a:r>
              <a:rPr lang="en-GB" sz="2400" dirty="0">
                <a:hlinkClick r:id="rId3"/>
              </a:rPr>
              <a:t>https://github.com/ADGEfficiency/DSR_RL</a:t>
            </a:r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891B-7FAB-407D-81EE-F2E3EE7EE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Policy - 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3A2D-1B57-4718-BDA2-A9B1170A21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Rules to select actions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Always follow a policy</a:t>
            </a:r>
          </a:p>
          <a:p>
            <a:pPr lvl="4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act randomly</a:t>
            </a:r>
          </a:p>
          <a:p>
            <a:pPr lvl="3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always pick specific action</a:t>
            </a:r>
          </a:p>
          <a:p>
            <a:pPr lvl="3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optimal (</a:t>
            </a:r>
            <a:r>
              <a:rPr lang="en-GB" sz="2800" dirty="0"/>
              <a:t>π*)</a:t>
            </a: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Deterministic or stochastic policies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E02DDD-0999-4484-B677-3647547D788B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EA6027-F1CB-4158-8BE8-956E6FFFF971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algn="ctr" hangingPunct="0">
              <a:defRPr sz="3200" b="1" i="0" u="none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83DC8C5-0174-4D01-983D-09068BF63355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063AD7D-CB9A-4618-BAC4-8543249149AE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B1677-4521-4CEF-995B-F712D331E107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9A65B-5E7C-41A6-BC1E-D50990856693}"/>
              </a:ext>
            </a:extLst>
          </p:cNvPr>
          <p:cNvSpPr txBox="1"/>
          <p:nvPr/>
        </p:nvSpPr>
        <p:spPr>
          <a:xfrm>
            <a:off x="5769779" y="3741111"/>
            <a:ext cx="844440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solidFill>
                  <a:srgbClr val="800000"/>
                </a:solidFill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solidFill>
                  <a:srgbClr val="800000"/>
                </a:solidFill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Policy - 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64FF-DFF4-40B6-9A02-9D74DD4C8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just">
              <a:buNone/>
            </a:pPr>
            <a:r>
              <a:rPr lang="en-GB" dirty="0">
                <a:solidFill>
                  <a:srgbClr val="000000"/>
                </a:solidFill>
              </a:rPr>
              <a:t>On vs off policy learning</a:t>
            </a:r>
          </a:p>
          <a:p>
            <a:pPr lvl="0" algn="just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ability to learn from the experience of other policies</a:t>
            </a:r>
          </a:p>
          <a:p>
            <a:pPr lvl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just">
              <a:buNone/>
            </a:pPr>
            <a:r>
              <a:rPr lang="en-GB" dirty="0">
                <a:solidFill>
                  <a:srgbClr val="000000"/>
                </a:solidFill>
              </a:rPr>
              <a:t>Policy can be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parameterized directly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generated from a value function</a:t>
            </a:r>
          </a:p>
          <a:p>
            <a:pPr lvl="6" algn="just">
              <a:buNone/>
            </a:pP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44E1C9-5A9F-4B75-9B27-65AD280A2ECE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981A0-2733-4698-A779-053D6FF89B42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1" i="0" u="none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651C09-D4D4-42D3-BB52-F6DAF5B4552B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F6E12F-B6D5-41E8-AD35-BD3F8F3CCC37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BB3B-5E43-424F-907A-B4D87CA00E1A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344C-6AE1-4468-8BB0-42AE8D0B413B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Environment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64FF-DFF4-40B6-9A02-9D74DD4C8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Predicts environment response to actions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predicts s’, r from s, a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not predicting G (return)!</a:t>
            </a:r>
          </a:p>
          <a:p>
            <a:pPr lvl="6" algn="just"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Sample vs. distributional model</a:t>
            </a:r>
          </a:p>
          <a:p>
            <a:pPr lvl="6" algn="just"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Model has to be learnt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Model free RL is currently more powerful than model based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44E1C9-5A9F-4B75-9B27-65AD280A2ECE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981A0-2733-4698-A779-053D6FF89B42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651C09-D4D4-42D3-BB52-F6DAF5B4552B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F6E12F-B6D5-41E8-AD35-BD3F8F3CCC37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BB3B-5E43-424F-907A-B4D87CA00E1A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344C-6AE1-4468-8BB0-42AE8D0B413B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1602284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70583"/>
            <a:ext cx="10080625" cy="689092"/>
          </a:xfrm>
        </p:spPr>
        <p:txBody>
          <a:bodyPr/>
          <a:lstStyle/>
          <a:p>
            <a:pPr lvl="0"/>
            <a:r>
              <a:rPr lang="en-GB" sz="1800" i="1" dirty="0"/>
              <a:t>Sutton &amp; </a:t>
            </a:r>
            <a:r>
              <a:rPr lang="en-GB" sz="1800" i="1" dirty="0" err="1"/>
              <a:t>Barto</a:t>
            </a:r>
            <a:endParaRPr lang="en-GB" sz="1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78CB2F-9C7C-4E3D-AF53-22D6F2AD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6919"/>
            <a:ext cx="10080625" cy="51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4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44816-593C-4120-8040-77A371E55456}"/>
              </a:ext>
            </a:extLst>
          </p:cNvPr>
          <p:cNvSpPr txBox="1"/>
          <p:nvPr/>
        </p:nvSpPr>
        <p:spPr>
          <a:xfrm>
            <a:off x="2592000" y="1224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6A77C84-5A93-4E75-BF22-67D646696B77}"/>
              </a:ext>
            </a:extLst>
          </p:cNvPr>
          <p:cNvSpPr/>
          <p:nvPr/>
        </p:nvSpPr>
        <p:spPr>
          <a:xfrm>
            <a:off x="2376000" y="720000"/>
            <a:ext cx="5688000" cy="23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AGENT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policy</a:t>
            </a:r>
            <a:r>
              <a:rPr lang="en-GB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  					</a:t>
            </a:r>
            <a:r>
              <a:rPr lang="en-GB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π(s)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value function(s) 		V</a:t>
            </a:r>
            <a:r>
              <a:rPr lang="en-GB" sz="2400" b="0" i="1" u="none" strike="noStrike" kern="1200" cap="none" baseline="-3300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</a:t>
            </a: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(s), </a:t>
            </a:r>
            <a:r>
              <a:rPr lang="en-GB" sz="2400" b="0" i="1" u="none" strike="noStrike" kern="1200" cap="none" baseline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Q</a:t>
            </a:r>
            <a:r>
              <a:rPr lang="en-GB" sz="2400" b="0" i="1" u="none" strike="noStrike" kern="1200" cap="none" baseline="-3300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</a:t>
            </a:r>
            <a:r>
              <a:rPr lang="en-GB" sz="2400" b="0" i="1" u="none" strike="noStrike" kern="1200" cap="none" baseline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(s, a)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 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8CA10-FEC0-42A1-BFBD-FD3932044060}"/>
              </a:ext>
            </a:extLst>
          </p:cNvPr>
          <p:cNvSpPr/>
          <p:nvPr/>
        </p:nvSpPr>
        <p:spPr>
          <a:xfrm>
            <a:off x="2376000" y="4536000"/>
            <a:ext cx="5688000" cy="23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ENVIRONMENT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state transition 	P(s’</a:t>
            </a: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|</a:t>
            </a:r>
            <a:r>
              <a:rPr lang="en-GB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s,a</a:t>
            </a: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)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reward transition 	R(s, a, s’)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EB96BCB-ACA6-4042-B3FA-BA77EF6ADA41}"/>
              </a:ext>
            </a:extLst>
          </p:cNvPr>
          <p:cNvSpPr/>
          <p:nvPr/>
        </p:nvSpPr>
        <p:spPr>
          <a:xfrm>
            <a:off x="8063999" y="1728000"/>
            <a:ext cx="1224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481D9DD-0FC8-42F2-88EB-A57A4F23E2F0}"/>
              </a:ext>
            </a:extLst>
          </p:cNvPr>
          <p:cNvSpPr/>
          <p:nvPr/>
        </p:nvSpPr>
        <p:spPr>
          <a:xfrm>
            <a:off x="925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4A13A1C-89A1-49EA-AE1E-C96BE821A31E}"/>
              </a:ext>
            </a:extLst>
          </p:cNvPr>
          <p:cNvSpPr/>
          <p:nvPr/>
        </p:nvSpPr>
        <p:spPr>
          <a:xfrm>
            <a:off x="1296000" y="1692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D0B4-E935-430D-82AF-CE3C83913CFB}"/>
              </a:ext>
            </a:extLst>
          </p:cNvPr>
          <p:cNvSpPr txBox="1"/>
          <p:nvPr/>
        </p:nvSpPr>
        <p:spPr>
          <a:xfrm>
            <a:off x="136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 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 r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6934A3C-2A6D-4141-B712-0BE08E6156CA}"/>
              </a:ext>
            </a:extLst>
          </p:cNvPr>
          <p:cNvSpPr/>
          <p:nvPr/>
        </p:nvSpPr>
        <p:spPr>
          <a:xfrm>
            <a:off x="133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F0A43B-C32B-4451-8E1D-39D53DB66926}"/>
              </a:ext>
            </a:extLst>
          </p:cNvPr>
          <p:cNvSpPr/>
          <p:nvPr/>
        </p:nvSpPr>
        <p:spPr>
          <a:xfrm>
            <a:off x="1296000" y="5616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8A70DEB-3EC3-4741-85DC-662309CEC3E1}"/>
              </a:ext>
            </a:extLst>
          </p:cNvPr>
          <p:cNvSpPr/>
          <p:nvPr/>
        </p:nvSpPr>
        <p:spPr>
          <a:xfrm flipH="1">
            <a:off x="8063999" y="5580000"/>
            <a:ext cx="1188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83B3B-ED08-4B4C-B071-66038C6BF148}"/>
              </a:ext>
            </a:extLst>
          </p:cNvPr>
          <p:cNvSpPr txBox="1"/>
          <p:nvPr/>
        </p:nvSpPr>
        <p:spPr>
          <a:xfrm>
            <a:off x="748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D33BB-11CB-44A9-819E-4F9CDBE663E1}"/>
              </a:ext>
            </a:extLst>
          </p:cNvPr>
          <p:cNvSpPr txBox="1"/>
          <p:nvPr/>
        </p:nvSpPr>
        <p:spPr>
          <a:xfrm>
            <a:off x="2376000" y="-360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learns to maximise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15A6-AD57-4287-B62A-A092F061DCEB}"/>
              </a:ext>
            </a:extLst>
          </p:cNvPr>
          <p:cNvSpPr txBox="1"/>
          <p:nvPr/>
        </p:nvSpPr>
        <p:spPr>
          <a:xfrm>
            <a:off x="2376000" y="6623999"/>
            <a:ext cx="5688000" cy="108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responds to action</a:t>
            </a:r>
          </a:p>
        </p:txBody>
      </p:sp>
    </p:spTree>
    <p:extLst>
      <p:ext uri="{BB962C8B-B14F-4D97-AF65-F5344CB8AC3E}">
        <p14:creationId xmlns:p14="http://schemas.microsoft.com/office/powerpoint/2010/main" val="2941666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84542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FB64FF-DFF4-40B6-9A02-9D74DD4C8EBC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2015999"/>
                <a:ext cx="9576626" cy="5184000"/>
              </a:xfrm>
            </p:spPr>
            <p:txBody>
              <a:bodyPr/>
              <a:lstStyle/>
              <a:p>
                <a:pPr lvl="6" algn="just">
                  <a:buNone/>
                </a:pPr>
                <a:r>
                  <a:rPr lang="en-GB" dirty="0">
                    <a:solidFill>
                      <a:srgbClr val="000000"/>
                    </a:solidFill>
                  </a:rPr>
                  <a:t>Agent’s goal is to maximise reward</a:t>
                </a:r>
              </a:p>
              <a:p>
                <a:pPr lvl="6" algn="just">
                  <a:buNone/>
                </a:pPr>
                <a:endParaRPr lang="en-GB" dirty="0">
                  <a:solidFill>
                    <a:srgbClr val="000000"/>
                  </a:solidFill>
                </a:endParaRPr>
              </a:p>
              <a:p>
                <a:pPr lvl="6" algn="just">
                  <a:buNone/>
                </a:pPr>
                <a:r>
                  <a:rPr lang="en-GB" dirty="0">
                    <a:solidFill>
                      <a:srgbClr val="000000"/>
                    </a:solidFill>
                  </a:rPr>
                  <a:t>Return (</a:t>
                </a:r>
                <a:r>
                  <a:rPr lang="en-GB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GB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dirty="0">
                    <a:solidFill>
                      <a:srgbClr val="000000"/>
                    </a:solidFill>
                  </a:rPr>
                  <a:t>) is the </a:t>
                </a:r>
                <a:r>
                  <a:rPr lang="en-GB" b="1" dirty="0">
                    <a:solidFill>
                      <a:srgbClr val="92D050"/>
                    </a:solidFill>
                    <a:ea typeface="+mn-ea"/>
                    <a:cs typeface="+mn-cs"/>
                  </a:rPr>
                  <a:t>total discounted future reward </a:t>
                </a:r>
              </a:p>
              <a:p>
                <a:pPr lvl="6" algn="just">
                  <a:buNone/>
                </a:pPr>
                <a:r>
                  <a:rPr lang="en-GB" sz="2800" dirty="0">
                    <a:solidFill>
                      <a:schemeClr val="tx1"/>
                    </a:solidFill>
                    <a:ea typeface="+mn-ea"/>
                    <a:cs typeface="+mn-cs"/>
                  </a:rPr>
                  <a:t> after time </a:t>
                </a:r>
                <a:r>
                  <a:rPr lang="en-GB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</a:t>
                </a:r>
                <a:r>
                  <a:rPr lang="en-GB" sz="2800" dirty="0">
                    <a:solidFill>
                      <a:schemeClr val="tx1"/>
                    </a:solidFill>
                    <a:ea typeface="+mn-ea"/>
                    <a:cs typeface="+mn-cs"/>
                  </a:rPr>
                  <a:t>, until end of episode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  <a:ea typeface="+mn-ea"/>
                    <a:cs typeface="+mn-cs"/>
                  </a:rPr>
                  <a:t>)</a:t>
                </a:r>
                <a:endParaRPr lang="en-GB" sz="2800" b="1" i="1" dirty="0">
                  <a:solidFill>
                    <a:srgbClr val="92D050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6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γ</m:t>
                      </m:r>
                      <m:sSub>
                        <m:sSubPr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e>
                        <m:sup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…=</m:t>
                      </m:r>
                      <m:nary>
                        <m:naryPr>
                          <m:chr m:val="∑"/>
                          <m:ctrlPr>
                            <a:rPr lang="en-GB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γ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  <m: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>
                  <a:solidFill>
                    <a:srgbClr val="92D050"/>
                  </a:solidFill>
                  <a:ea typeface="+mn-ea"/>
                  <a:cs typeface="+mn-cs"/>
                </a:endParaRPr>
              </a:p>
              <a:p>
                <a:pPr lvl="6" algn="just">
                  <a:buNone/>
                </a:pPr>
                <a:r>
                  <a:rPr lang="en-GB" i="1" dirty="0">
                    <a:solidFill>
                      <a:schemeClr val="tx1"/>
                    </a:solidFill>
                    <a:ea typeface="+mn-ea"/>
                    <a:cs typeface="+mn-cs"/>
                  </a:rPr>
                  <a:t>return = reward + discount * reward + discount</a:t>
                </a:r>
                <a:r>
                  <a:rPr lang="en-GB" i="1" baseline="30000" dirty="0">
                    <a:solidFill>
                      <a:schemeClr val="tx1"/>
                    </a:solidFill>
                    <a:ea typeface="+mn-ea"/>
                    <a:cs typeface="+mn-cs"/>
                  </a:rPr>
                  <a:t>2</a:t>
                </a:r>
                <a:r>
                  <a:rPr lang="en-GB" i="1" dirty="0">
                    <a:solidFill>
                      <a:schemeClr val="tx1"/>
                    </a:solidFill>
                    <a:ea typeface="+mn-ea"/>
                    <a:cs typeface="+mn-cs"/>
                  </a:rPr>
                  <a:t>*reward</a:t>
                </a:r>
              </a:p>
              <a:p>
                <a:pPr lvl="6" algn="just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discount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&lt; 1 (usually 0.9 – 0.99)</a:t>
                </a:r>
              </a:p>
              <a:p>
                <a:pPr lvl="6" algn="just">
                  <a:buNone/>
                </a:pPr>
                <a:endParaRPr lang="en-GB" i="1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lvl="6" algn="just">
                  <a:buNone/>
                </a:pPr>
                <a:endParaRPr lang="en-GB" b="1" dirty="0">
                  <a:solidFill>
                    <a:srgbClr val="92D050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FB64FF-DFF4-40B6-9A02-9D74DD4C8EB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2015999"/>
                <a:ext cx="9576626" cy="5184000"/>
              </a:xfrm>
              <a:blipFill>
                <a:blip r:embed="rId3"/>
                <a:stretch>
                  <a:fillRect l="-2610" t="-2471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3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"/>
            <a:ext cx="9071640" cy="7559674"/>
          </a:xfrm>
        </p:spPr>
        <p:txBody>
          <a:bodyPr/>
          <a:lstStyle/>
          <a:p>
            <a:pPr lvl="0"/>
            <a:r>
              <a:rPr lang="en-GB" dirty="0"/>
              <a:t>Why are we discounting?</a:t>
            </a:r>
          </a:p>
        </p:txBody>
      </p:sp>
    </p:spTree>
    <p:extLst>
      <p:ext uri="{BB962C8B-B14F-4D97-AF65-F5344CB8AC3E}">
        <p14:creationId xmlns:p14="http://schemas.microsoft.com/office/powerpoint/2010/main" val="2381518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84542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Discounting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64FF-DFF4-40B6-9A02-9D74DD4C8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576626" cy="5184000"/>
          </a:xfrm>
        </p:spPr>
        <p:txBody>
          <a:bodyPr/>
          <a:lstStyle/>
          <a:p>
            <a:pPr lvl="6" algn="just">
              <a:buNone/>
            </a:pPr>
            <a:r>
              <a:rPr lang="en-GB" dirty="0">
                <a:solidFill>
                  <a:schemeClr val="tx1"/>
                </a:solidFill>
                <a:ea typeface="+mn-ea"/>
                <a:cs typeface="+mn-cs"/>
              </a:rPr>
              <a:t>Future is uncertain – stochastic environment</a:t>
            </a:r>
          </a:p>
          <a:p>
            <a:pPr lvl="6" algn="just">
              <a:buNone/>
            </a:pPr>
            <a:endParaRPr lang="en-GB" dirty="0">
              <a:solidFill>
                <a:schemeClr val="tx1"/>
              </a:solidFill>
              <a:ea typeface="+mn-ea"/>
              <a:cs typeface="+mn-cs"/>
            </a:endParaRPr>
          </a:p>
          <a:p>
            <a:pPr lvl="6" algn="just">
              <a:buNone/>
            </a:pPr>
            <a:r>
              <a:rPr lang="en-GB" dirty="0">
                <a:solidFill>
                  <a:schemeClr val="tx1"/>
                </a:solidFill>
                <a:ea typeface="+mn-ea"/>
                <a:cs typeface="+mn-cs"/>
              </a:rPr>
              <a:t>Matches human thinking – hyperbolic discounting</a:t>
            </a:r>
          </a:p>
          <a:p>
            <a:pPr lvl="6" algn="just">
              <a:buNone/>
            </a:pPr>
            <a:endParaRPr lang="en-GB" dirty="0">
              <a:solidFill>
                <a:schemeClr val="tx1"/>
              </a:solidFill>
              <a:ea typeface="+mn-ea"/>
              <a:cs typeface="+mn-cs"/>
            </a:endParaRPr>
          </a:p>
          <a:p>
            <a:pPr lvl="6" algn="just">
              <a:buNone/>
            </a:pPr>
            <a:r>
              <a:rPr lang="en-GB" dirty="0">
                <a:solidFill>
                  <a:schemeClr val="tx1"/>
                </a:solidFill>
                <a:ea typeface="+mn-ea"/>
                <a:cs typeface="+mn-cs"/>
              </a:rPr>
              <a:t>Finance – time value of money</a:t>
            </a:r>
          </a:p>
          <a:p>
            <a:pPr lvl="6" algn="just">
              <a:buNone/>
            </a:pPr>
            <a:endParaRPr lang="en-GB" dirty="0">
              <a:solidFill>
                <a:schemeClr val="tx1"/>
              </a:solidFill>
              <a:ea typeface="+mn-ea"/>
              <a:cs typeface="+mn-cs"/>
            </a:endParaRPr>
          </a:p>
          <a:p>
            <a:pPr lvl="6" algn="just">
              <a:buNone/>
            </a:pPr>
            <a:r>
              <a:rPr lang="en-GB" dirty="0">
                <a:solidFill>
                  <a:schemeClr val="tx1"/>
                </a:solidFill>
                <a:ea typeface="+mn-ea"/>
                <a:cs typeface="+mn-cs"/>
              </a:rPr>
              <a:t>Makes return a geometric series (for discount &lt;1)</a:t>
            </a:r>
          </a:p>
          <a:p>
            <a:pPr lvl="6" algn="just">
              <a:buNone/>
            </a:pPr>
            <a:r>
              <a:rPr lang="en-GB" dirty="0">
                <a:solidFill>
                  <a:schemeClr val="tx1"/>
                </a:solidFill>
                <a:ea typeface="+mn-ea"/>
                <a:cs typeface="+mn-cs"/>
              </a:rPr>
              <a:t> an infinite series with a </a:t>
            </a:r>
            <a:r>
              <a:rPr lang="en-GB" b="1" dirty="0">
                <a:solidFill>
                  <a:schemeClr val="accent6"/>
                </a:solidFill>
                <a:ea typeface="+mn-ea"/>
                <a:cs typeface="+mn-cs"/>
              </a:rPr>
              <a:t>finite sum</a:t>
            </a:r>
          </a:p>
        </p:txBody>
      </p:sp>
    </p:spTree>
    <p:extLst>
      <p:ext uri="{BB962C8B-B14F-4D97-AF65-F5344CB8AC3E}">
        <p14:creationId xmlns:p14="http://schemas.microsoft.com/office/powerpoint/2010/main" val="3450645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14175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Credit assignment</a:t>
            </a:r>
          </a:p>
          <a:p>
            <a:pPr>
              <a:buNone/>
            </a:pPr>
            <a:r>
              <a:rPr lang="en-GB" dirty="0"/>
              <a:t>Exploration vs exploitation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Two objects – three signals</a:t>
            </a:r>
          </a:p>
          <a:p>
            <a:pPr>
              <a:buNone/>
            </a:pPr>
            <a:r>
              <a:rPr lang="en-GB" sz="2800" dirty="0"/>
              <a:t>Agent &amp; environment.  State, reward &amp; action</a:t>
            </a:r>
          </a:p>
          <a:p>
            <a:pPr>
              <a:buNone/>
            </a:pPr>
            <a:r>
              <a:rPr lang="en-GB" dirty="0"/>
              <a:t>Policy = rules to select actions</a:t>
            </a:r>
          </a:p>
          <a:p>
            <a:pPr>
              <a:buNone/>
            </a:pPr>
            <a:r>
              <a:rPr lang="en-GB" dirty="0"/>
              <a:t>Environment model = predicts next state &amp; reward</a:t>
            </a:r>
          </a:p>
          <a:p>
            <a:pPr>
              <a:buNone/>
            </a:pPr>
            <a:r>
              <a:rPr lang="en-GB" dirty="0"/>
              <a:t>Return = future discounted reward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4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736C5C-C0E9-4599-B603-9CC906DBA0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5039"/>
            <a:ext cx="9071640" cy="4384440"/>
          </a:xfrm>
        </p:spPr>
        <p:txBody>
          <a:bodyPr/>
          <a:lstStyle/>
          <a:p>
            <a:pPr lvl="0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  </a:t>
            </a:r>
            <a:r>
              <a:rPr lang="en-GB" sz="2400" dirty="0"/>
              <a:t>= state</a:t>
            </a:r>
          </a:p>
          <a:p>
            <a:pPr lvl="0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s’ </a:t>
            </a:r>
            <a:r>
              <a:rPr lang="en-GB" sz="2400" dirty="0"/>
              <a:t>= next state</a:t>
            </a:r>
          </a:p>
          <a:p>
            <a:pPr lvl="0"/>
            <a:r>
              <a:rPr lang="en-GB" sz="2400" dirty="0"/>
              <a:t>a  = action</a:t>
            </a:r>
          </a:p>
          <a:p>
            <a:pPr lvl="0"/>
            <a:r>
              <a:rPr lang="en-GB" sz="2400" dirty="0" err="1"/>
              <a:t>r</a:t>
            </a:r>
            <a:r>
              <a:rPr lang="en-GB" sz="2400" baseline="-33000" dirty="0" err="1"/>
              <a:t>t</a:t>
            </a:r>
            <a:r>
              <a:rPr lang="en-GB" sz="2400" dirty="0"/>
              <a:t>  = reward</a:t>
            </a:r>
          </a:p>
          <a:p>
            <a:pPr lvl="0"/>
            <a:r>
              <a:rPr lang="en-GB" sz="2400" dirty="0"/>
              <a:t>G</a:t>
            </a:r>
            <a:r>
              <a:rPr lang="en-GB" sz="2400" baseline="-33000" dirty="0"/>
              <a:t>t</a:t>
            </a:r>
            <a:r>
              <a:rPr lang="en-GB" sz="2400" dirty="0"/>
              <a:t> = discounted return after t</a:t>
            </a:r>
          </a:p>
          <a:p>
            <a:pPr lvl="0"/>
            <a:r>
              <a:rPr lang="en-GB" sz="2400" dirty="0"/>
              <a:t>γ   = discount factor 	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Experience = (s, a, r s’)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78C69-DE06-4296-A16A-9DB9587B82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Nomenclature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82B8-9514-4756-A059-00FF5189D6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84000" y="1805400"/>
            <a:ext cx="4752000" cy="4384440"/>
          </a:xfrm>
        </p:spPr>
        <p:txBody>
          <a:bodyPr/>
          <a:lstStyle/>
          <a:p>
            <a:pPr lvl="0"/>
            <a:r>
              <a:rPr lang="en-GB" sz="2400" dirty="0"/>
              <a:t>π(s)        = policy 	</a:t>
            </a:r>
          </a:p>
          <a:p>
            <a:pPr lvl="0"/>
            <a:r>
              <a:rPr lang="en-GB" sz="2400" dirty="0"/>
              <a:t>π* 	   = optimal policy</a:t>
            </a:r>
          </a:p>
          <a:p>
            <a:pPr lvl="0"/>
            <a:r>
              <a:rPr lang="en-GB" sz="2400" dirty="0"/>
              <a:t>V</a:t>
            </a:r>
            <a:r>
              <a:rPr lang="en-GB" sz="2400" baseline="-33000" dirty="0"/>
              <a:t>π</a:t>
            </a:r>
            <a:r>
              <a:rPr lang="en-GB" sz="2400" dirty="0"/>
              <a:t>(s) 	   = value function</a:t>
            </a:r>
          </a:p>
          <a:p>
            <a:pPr lvl="0"/>
            <a:r>
              <a:rPr lang="en-GB" sz="2400" dirty="0"/>
              <a:t>Q</a:t>
            </a:r>
            <a:r>
              <a:rPr lang="en-GB" sz="2400" baseline="-33000" dirty="0"/>
              <a:t>π</a:t>
            </a:r>
            <a:r>
              <a:rPr lang="en-GB" sz="2400" dirty="0"/>
              <a:t>(s, a)  = action-value function</a:t>
            </a:r>
          </a:p>
          <a:p>
            <a:pPr lvl="0"/>
            <a:r>
              <a:rPr lang="el-GR" sz="2400" dirty="0"/>
              <a:t>θ</a:t>
            </a:r>
            <a:r>
              <a:rPr lang="en-GB" sz="2400" dirty="0"/>
              <a:t>	   =  function parameters</a:t>
            </a:r>
          </a:p>
          <a:p>
            <a:pPr lvl="0"/>
            <a:r>
              <a:rPr lang="en-GB" sz="2400" dirty="0"/>
              <a:t>E(x)	   =  expectation of x</a:t>
            </a:r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A new level of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64FF-DFF4-40B6-9A02-9D74DD4C8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>
              <a:buNone/>
            </a:pPr>
            <a:r>
              <a:rPr lang="en-US" dirty="0"/>
              <a:t>Artificial Intelligence and the Future | </a:t>
            </a:r>
            <a:r>
              <a:rPr lang="en-US" dirty="0" err="1"/>
              <a:t>Demis</a:t>
            </a:r>
            <a:r>
              <a:rPr lang="en-US" dirty="0"/>
              <a:t> Hassabis (2016)</a:t>
            </a:r>
          </a:p>
          <a:p>
            <a:r>
              <a:rPr lang="en-US" sz="2400" u="sng" dirty="0">
                <a:hlinkClick r:id="rId3"/>
              </a:rPr>
              <a:t>https://www.youtube.com/watch?v=i3lEG6aRGm8&amp;#t=27m12s</a:t>
            </a:r>
            <a:endParaRPr lang="en-US" sz="2400" dirty="0"/>
          </a:p>
          <a:p>
            <a:br>
              <a:rPr lang="en-US" dirty="0"/>
            </a:br>
            <a:r>
              <a:rPr lang="en-US" dirty="0" err="1"/>
              <a:t>Demis</a:t>
            </a:r>
            <a:r>
              <a:rPr lang="en-US" dirty="0"/>
              <a:t> Hassabis is Founder &amp; CEO of DeepMind</a:t>
            </a:r>
          </a:p>
          <a:p>
            <a:pPr>
              <a:buNone/>
            </a:pPr>
            <a:r>
              <a:rPr lang="en-US" dirty="0"/>
              <a:t>Talking about the brilliance of </a:t>
            </a:r>
            <a:r>
              <a:rPr lang="en-US" b="1" dirty="0"/>
              <a:t>AlphaGo</a:t>
            </a:r>
            <a:r>
              <a:rPr lang="en-US" dirty="0"/>
              <a:t> in it’s 2015 series</a:t>
            </a:r>
          </a:p>
          <a:p>
            <a:br>
              <a:rPr lang="en-US" dirty="0"/>
            </a:br>
            <a:endParaRPr lang="en-GB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7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GB" dirty="0"/>
              <a:t>three - value function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6"/>
                </a:solidFill>
              </a:rPr>
              <a:t>introduction to value functions &amp; Bellman equation</a:t>
            </a:r>
          </a:p>
        </p:txBody>
      </p:sp>
    </p:spTree>
    <p:extLst>
      <p:ext uri="{BB962C8B-B14F-4D97-AF65-F5344CB8AC3E}">
        <p14:creationId xmlns:p14="http://schemas.microsoft.com/office/powerpoint/2010/main" val="1023166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Value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5209276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GB" b="1" dirty="0"/>
                  <a:t>Value</a:t>
                </a:r>
                <a:r>
                  <a:rPr lang="en-GB" dirty="0"/>
                  <a:t> </a:t>
                </a:r>
                <a:r>
                  <a:rPr lang="en-GB" b="1" dirty="0"/>
                  <a:t>function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>
                  <a:buNone/>
                </a:pPr>
                <a:r>
                  <a:rPr lang="en-GB" sz="2800" i="1" dirty="0"/>
                  <a:t>expected return when in state </a:t>
                </a:r>
                <a:r>
                  <a:rPr lang="en-GB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i="1" dirty="0"/>
                  <a:t>, following policy </a:t>
                </a:r>
                <a:r>
                  <a:rPr lang="el-G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GB" sz="2800" i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 </a:t>
                </a:r>
                <a:endParaRPr lang="en-GB" sz="2400" b="1" dirty="0">
                  <a:latin typeface="Noto Sans CJK JP Light"/>
                  <a:ea typeface="Yu Gothic" panose="020B0400000000000000" pitchFamily="34" charset="-128"/>
                </a:endParaRPr>
              </a:p>
              <a:p>
                <a:pPr algn="l">
                  <a:buNone/>
                </a:pPr>
                <a:r>
                  <a:rPr lang="en-GB" b="1" dirty="0">
                    <a:latin typeface="Noto Sans CJK JP Light"/>
                    <a:ea typeface="Yu Gothic" panose="020B0400000000000000" pitchFamily="34" charset="-128"/>
                  </a:rPr>
                  <a:t>Action-value function</a:t>
                </a: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latin typeface="Noto Sans CJK JP Light"/>
                  <a:ea typeface="Yu Gothic" panose="020B0400000000000000" pitchFamily="34" charset="-128"/>
                </a:endParaRPr>
              </a:p>
              <a:p>
                <a:pPr algn="ctr">
                  <a:buNone/>
                </a:pPr>
                <a:r>
                  <a:rPr lang="en-GB" sz="2800" i="1" dirty="0"/>
                  <a:t>expected return when in state </a:t>
                </a:r>
                <a:r>
                  <a:rPr lang="en-GB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i="1" dirty="0"/>
                  <a:t>, taking action </a:t>
                </a:r>
                <a:r>
                  <a:rPr lang="en-GB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sz="2800" i="1" dirty="0"/>
                  <a:t>, following policy </a:t>
                </a:r>
                <a:r>
                  <a:rPr lang="el-G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GB" sz="2800" i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 </a:t>
                </a:r>
              </a:p>
              <a:p>
                <a:pPr algn="l">
                  <a:buNone/>
                </a:pPr>
                <a:endParaRPr lang="en-GB" b="1" dirty="0">
                  <a:latin typeface="Noto Sans CJK JP Light"/>
                  <a:ea typeface="Yu Gothic" panose="020B0400000000000000" pitchFamily="34" charset="-128"/>
                </a:endParaRPr>
              </a:p>
              <a:p>
                <a:pPr algn="l">
                  <a:buNone/>
                </a:pPr>
                <a:endParaRPr lang="en-GB" b="1" dirty="0">
                  <a:latin typeface="Noto Sans CJK JP Light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5209276"/>
              </a:xfrm>
              <a:blipFill>
                <a:blip r:embed="rId3"/>
                <a:stretch>
                  <a:fillRect l="-2755" t="-2339" b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47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Value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The value function is a prediction of the future</a:t>
            </a:r>
          </a:p>
          <a:p>
            <a:pPr algn="l">
              <a:buNone/>
            </a:pPr>
            <a:endParaRPr lang="en-GB" dirty="0">
              <a:latin typeface="Noto Sans CJK JP Light"/>
              <a:ea typeface="Yu Gothic" panose="020B0400000000000000" pitchFamily="34" charset="-128"/>
            </a:endParaRPr>
          </a:p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It’s a predication of return – which is what our agent wants to maximize</a:t>
            </a:r>
          </a:p>
          <a:p>
            <a:pPr algn="l">
              <a:buNone/>
            </a:pPr>
            <a:endParaRPr lang="en-GB" dirty="0">
              <a:latin typeface="Noto Sans CJK JP Light"/>
              <a:ea typeface="Yu Gothic" panose="020B0400000000000000" pitchFamily="34" charset="-128"/>
            </a:endParaRPr>
          </a:p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But we don’t know this function – the agent must learn it</a:t>
            </a:r>
          </a:p>
          <a:p>
            <a:pPr algn="l">
              <a:buNone/>
            </a:pPr>
            <a:endParaRPr lang="en-GB" dirty="0">
              <a:latin typeface="Noto Sans CJK JP Light"/>
              <a:ea typeface="Yu Gothic" panose="020B0400000000000000" pitchFamily="34" charset="-128"/>
            </a:endParaRPr>
          </a:p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Once we learn it – how will it help us to act?</a:t>
            </a:r>
          </a:p>
        </p:txBody>
      </p:sp>
    </p:spTree>
    <p:extLst>
      <p:ext uri="{BB962C8B-B14F-4D97-AF65-F5344CB8AC3E}">
        <p14:creationId xmlns:p14="http://schemas.microsoft.com/office/powerpoint/2010/main" val="353910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Value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We can generate the </a:t>
            </a:r>
            <a:r>
              <a:rPr lang="en-GB" b="1" dirty="0">
                <a:solidFill>
                  <a:schemeClr val="accent6"/>
                </a:solidFill>
                <a:latin typeface="Noto Sans CJK JP Light"/>
                <a:ea typeface="Yu Gothic" panose="020B0400000000000000" pitchFamily="34" charset="-128"/>
              </a:rPr>
              <a:t>optimal policy </a:t>
            </a:r>
            <a:r>
              <a:rPr lang="el-G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dirty="0">
                <a:solidFill>
                  <a:schemeClr val="tx1"/>
                </a:solidFill>
                <a:latin typeface="Noto Sans CJK JP Light"/>
                <a:ea typeface="Cambria Math" panose="02040503050406030204" pitchFamily="18" charset="0"/>
              </a:rPr>
              <a:t> </a:t>
            </a:r>
            <a:r>
              <a:rPr lang="en-GB" dirty="0">
                <a:latin typeface="Noto Sans CJK JP Light"/>
                <a:ea typeface="Yu Gothic" panose="020B0400000000000000" pitchFamily="34" charset="-128"/>
              </a:rPr>
              <a:t>from the </a:t>
            </a:r>
            <a:r>
              <a:rPr lang="en-GB" b="1" dirty="0">
                <a:solidFill>
                  <a:schemeClr val="accent6"/>
                </a:solidFill>
                <a:latin typeface="Noto Sans CJK JP Light"/>
                <a:ea typeface="Yu Gothic" panose="020B0400000000000000" pitchFamily="34" charset="-128"/>
              </a:rPr>
              <a:t>optimal value function</a:t>
            </a:r>
            <a:r>
              <a:rPr lang="en-GB" dirty="0">
                <a:latin typeface="Noto Sans CJK JP Light"/>
                <a:ea typeface="Yu Gothic" panose="020B0400000000000000" pitchFamily="34" charset="-128"/>
              </a:rPr>
              <a:t> 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GB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s,a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Noto Sans CJK JP Light"/>
                <a:ea typeface="Cambria Math" panose="02040503050406030204" pitchFamily="18" charset="0"/>
              </a:rPr>
              <a:t> </a:t>
            </a:r>
            <a:r>
              <a:rPr lang="en-GB" dirty="0">
                <a:latin typeface="Noto Sans CJK JP Light"/>
                <a:ea typeface="Yu Gothic" panose="020B0400000000000000" pitchFamily="34" charset="-128"/>
              </a:rPr>
              <a:t>(after we have learnt it)</a:t>
            </a:r>
          </a:p>
          <a:p>
            <a:pPr algn="l">
              <a:buNone/>
            </a:pPr>
            <a:endParaRPr lang="en-GB" dirty="0">
              <a:latin typeface="Noto Sans CJK JP Light"/>
              <a:ea typeface="Yu Gothic" panose="020B0400000000000000" pitchFamily="34" charset="-128"/>
            </a:endParaRPr>
          </a:p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Select an action by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argmax[Q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s,a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r>
              <a:rPr lang="en-GB" dirty="0">
                <a:latin typeface="Noto Sans CJK JP Light"/>
                <a:ea typeface="Yu Gothic" panose="020B0400000000000000" pitchFamily="34" charset="-128"/>
              </a:rPr>
              <a:t> for all possible actions</a:t>
            </a:r>
          </a:p>
          <a:p>
            <a:pPr algn="l">
              <a:buNone/>
            </a:pPr>
            <a:endParaRPr lang="en-GB" dirty="0">
              <a:latin typeface="Noto Sans CJK JP Light"/>
              <a:ea typeface="Yu Gothic" panose="020B0400000000000000" pitchFamily="34" charset="-128"/>
            </a:endParaRPr>
          </a:p>
          <a:p>
            <a:pPr algn="l">
              <a:buNone/>
            </a:pPr>
            <a:r>
              <a:rPr lang="en-GB" dirty="0">
                <a:latin typeface="Noto Sans CJK JP Light"/>
                <a:ea typeface="Yu Gothic" panose="020B0400000000000000" pitchFamily="34" charset="-128"/>
              </a:rPr>
              <a:t>Select action with largest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endParaRPr lang="en-GB" dirty="0">
              <a:latin typeface="Noto Sans CJK JP Light"/>
              <a:ea typeface="Yu Gothic" panose="020B0400000000000000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38BB78-FD30-4EE5-BF63-3B8F273DDA20}"/>
              </a:ext>
            </a:extLst>
          </p:cNvPr>
          <p:cNvSpPr/>
          <p:nvPr/>
        </p:nvSpPr>
        <p:spPr>
          <a:xfrm>
            <a:off x="7392202" y="4427622"/>
            <a:ext cx="925200" cy="924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7DB62-C73B-4673-ABCE-14F2D57138D0}"/>
              </a:ext>
            </a:extLst>
          </p:cNvPr>
          <p:cNvSpPr/>
          <p:nvPr/>
        </p:nvSpPr>
        <p:spPr>
          <a:xfrm>
            <a:off x="7392202" y="5702969"/>
            <a:ext cx="925200" cy="924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6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FF682-57F9-4FE4-83A6-48C6D9DB6E59}"/>
              </a:ext>
            </a:extLst>
          </p:cNvPr>
          <p:cNvSpPr/>
          <p:nvPr/>
        </p:nvSpPr>
        <p:spPr>
          <a:xfrm>
            <a:off x="5994935" y="5702969"/>
            <a:ext cx="925200" cy="924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6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84D8A5-BAED-4782-BBC3-A9ECE2200F24}"/>
              </a:ext>
            </a:extLst>
          </p:cNvPr>
          <p:cNvSpPr/>
          <p:nvPr/>
        </p:nvSpPr>
        <p:spPr>
          <a:xfrm>
            <a:off x="8789469" y="5702969"/>
            <a:ext cx="925200" cy="924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GB" sz="26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70687-9705-48BE-8BF9-44945C3BF48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457535" y="5351646"/>
            <a:ext cx="1397267" cy="351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4A42E-6E1D-4539-A02E-D3C7C2E449D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854802" y="5351646"/>
            <a:ext cx="1397267" cy="351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F5C0BB-41B3-4DF3-A8F5-2927AA2889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854802" y="5351646"/>
            <a:ext cx="0" cy="351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C7F41-FD5C-46E6-9AC7-DA7DC480AC74}"/>
              </a:ext>
            </a:extLst>
          </p:cNvPr>
          <p:cNvSpPr/>
          <p:nvPr/>
        </p:nvSpPr>
        <p:spPr>
          <a:xfrm>
            <a:off x="4754541" y="6814760"/>
            <a:ext cx="1148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GB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s,a</a:t>
            </a:r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2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CB96EE-F0C2-43D9-B7E4-57E434E86070}"/>
              </a:ext>
            </a:extLst>
          </p:cNvPr>
          <p:cNvSpPr/>
          <p:nvPr/>
        </p:nvSpPr>
        <p:spPr>
          <a:xfrm>
            <a:off x="6273028" y="6814761"/>
            <a:ext cx="369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sz="2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DE68-63C5-4298-8D8D-2F71404237B2}"/>
              </a:ext>
            </a:extLst>
          </p:cNvPr>
          <p:cNvSpPr/>
          <p:nvPr/>
        </p:nvSpPr>
        <p:spPr>
          <a:xfrm>
            <a:off x="7670296" y="6814760"/>
            <a:ext cx="369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sz="2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67783-08D5-4983-AFB0-C6E9A48EDA7F}"/>
              </a:ext>
            </a:extLst>
          </p:cNvPr>
          <p:cNvSpPr/>
          <p:nvPr/>
        </p:nvSpPr>
        <p:spPr>
          <a:xfrm>
            <a:off x="9067563" y="6814760"/>
            <a:ext cx="369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GB" sz="2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CE72F6-7F14-4F56-A5E2-39DDC9479095}"/>
              </a:ext>
            </a:extLst>
          </p:cNvPr>
          <p:cNvSpPr/>
          <p:nvPr/>
        </p:nvSpPr>
        <p:spPr>
          <a:xfrm>
            <a:off x="8653112" y="5447899"/>
            <a:ext cx="1180330" cy="195392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72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8D27-E46B-4147-9424-640B912518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Value function approximation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39D5-D3C0-4252-952C-663AC9057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31999" y="2015999"/>
            <a:ext cx="5543640" cy="5184000"/>
          </a:xfrm>
        </p:spPr>
        <p:txBody>
          <a:bodyPr/>
          <a:lstStyle/>
          <a:p>
            <a:pPr lvl="0"/>
            <a:r>
              <a:rPr lang="en-GB" sz="2800" dirty="0"/>
              <a:t>Lookup table</a:t>
            </a:r>
          </a:p>
          <a:p>
            <a:pPr lvl="0"/>
            <a:r>
              <a:rPr lang="en-GB" sz="2400" dirty="0"/>
              <a:t>curse of dimensionality</a:t>
            </a:r>
          </a:p>
          <a:p>
            <a:pPr lvl="0"/>
            <a:endParaRPr lang="en-GB" sz="500" dirty="0"/>
          </a:p>
          <a:p>
            <a:pPr lvl="0"/>
            <a:r>
              <a:rPr lang="en-GB" sz="2800" dirty="0"/>
              <a:t>Linear function</a:t>
            </a:r>
          </a:p>
          <a:p>
            <a:pPr lvl="0"/>
            <a:r>
              <a:rPr lang="en-GB" sz="2400" dirty="0"/>
              <a:t>less parameters</a:t>
            </a:r>
          </a:p>
          <a:p>
            <a:pPr lvl="0"/>
            <a:r>
              <a:rPr lang="en-GB" sz="2400" dirty="0"/>
              <a:t>generalize across states</a:t>
            </a:r>
          </a:p>
          <a:p>
            <a:pPr lvl="0"/>
            <a:endParaRPr lang="en-GB" sz="500" dirty="0"/>
          </a:p>
          <a:p>
            <a:pPr lvl="0"/>
            <a:r>
              <a:rPr lang="en-GB" sz="2800" dirty="0"/>
              <a:t>Non-linear function</a:t>
            </a:r>
          </a:p>
          <a:p>
            <a:pPr lvl="0"/>
            <a:r>
              <a:rPr lang="en-GB" sz="2400" dirty="0"/>
              <a:t>model complex dynamics</a:t>
            </a:r>
          </a:p>
          <a:p>
            <a:pPr lvl="0"/>
            <a:r>
              <a:rPr lang="en-GB" sz="2400" dirty="0"/>
              <a:t>convolution for vision</a:t>
            </a:r>
          </a:p>
          <a:p>
            <a:pPr lvl="0"/>
            <a:r>
              <a:rPr lang="en-GB" sz="2400" dirty="0"/>
              <a:t>recurrent for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85540-F100-4446-A4CD-8DD4329C11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563480"/>
            <a:ext cx="3600000" cy="566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389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Richard Bellman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8" y="1769040"/>
                <a:ext cx="9458147" cy="5209276"/>
              </a:xfrm>
            </p:spPr>
            <p:txBody>
              <a:bodyPr/>
              <a:lstStyle/>
              <a:p>
                <a:pPr algn="l">
                  <a:buNone/>
                </a:pPr>
                <a:r>
                  <a:rPr lang="en-GB" dirty="0">
                    <a:latin typeface="Noto Sans CJK JP Light"/>
                    <a:ea typeface="Yu Gothic" panose="020B0400000000000000" pitchFamily="34" charset="-128"/>
                  </a:rPr>
                  <a:t>Introduced dynamic programming </a:t>
                </a:r>
              </a:p>
              <a:p>
                <a:pPr algn="l">
                  <a:buNone/>
                </a:pPr>
                <a:r>
                  <a:rPr lang="en-GB" dirty="0">
                    <a:latin typeface="Noto Sans CJK JP Light"/>
                    <a:ea typeface="Yu Gothic" panose="020B0400000000000000" pitchFamily="34" charset="-128"/>
                  </a:rPr>
                  <a:t>in 1953</a:t>
                </a:r>
              </a:p>
              <a:p>
                <a:pPr algn="l">
                  <a:buNone/>
                </a:pPr>
                <a:endParaRPr lang="en-GB" dirty="0">
                  <a:latin typeface="Noto Sans CJK JP Light"/>
                  <a:ea typeface="Yu Gothic" panose="020B0400000000000000" pitchFamily="34" charset="-128"/>
                </a:endParaRPr>
              </a:p>
              <a:p>
                <a:pPr algn="l">
                  <a:buNone/>
                </a:pPr>
                <a:r>
                  <a:rPr lang="en-GB" b="1" dirty="0">
                    <a:solidFill>
                      <a:schemeClr val="accent6"/>
                    </a:solidFill>
                  </a:rPr>
                  <a:t>Bellman expectation equation</a:t>
                </a:r>
                <a:endParaRPr lang="en-GB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pPr algn="ctr">
                  <a:buNone/>
                </a:pPr>
                <a:r>
                  <a:rPr lang="en-GB" sz="2600" i="1" dirty="0">
                    <a:solidFill>
                      <a:schemeClr val="tx1"/>
                    </a:solidFill>
                  </a:rPr>
                  <a:t>return = reward + discounted return from next state</a:t>
                </a:r>
              </a:p>
              <a:p>
                <a:pPr algn="l">
                  <a:buNone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algn="l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Also introduced the curse of dimensionality</a:t>
                </a:r>
              </a:p>
              <a:p>
                <a:pPr algn="l">
                  <a:buNone/>
                </a:pPr>
                <a:r>
                  <a:rPr lang="en-GB" sz="2800" dirty="0">
                    <a:solidFill>
                      <a:schemeClr val="tx1"/>
                    </a:solidFill>
                  </a:rPr>
                  <a:t> number of states grows exponentially with state dimensionality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8" y="1769040"/>
                <a:ext cx="9458147" cy="5209276"/>
              </a:xfrm>
              <a:blipFill>
                <a:blip r:embed="rId3"/>
                <a:stretch>
                  <a:fillRect l="-2643" t="-2339" b="-9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en/7/7a/Richard_Ernest_Bellman.jpg">
            <a:extLst>
              <a:ext uri="{FF2B5EF4-FFF2-40B4-BE49-F238E27FC236}">
                <a16:creationId xmlns:a16="http://schemas.microsoft.com/office/drawing/2014/main" id="{2A22B0BE-B432-4C0D-B65D-85F876B07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60" y="1106904"/>
            <a:ext cx="2935485" cy="3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99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7F6EE-CCA8-40E7-B838-C1CF8F9A9B6A}"/>
                  </a:ext>
                </a:extLst>
              </p:cNvPr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503999" y="284540"/>
                <a:ext cx="9071640" cy="6356891"/>
              </a:xfrm>
            </p:spPr>
            <p:txBody>
              <a:bodyPr/>
              <a:lstStyle/>
              <a:p>
                <a:pPr/>
                <a:r>
                  <a:rPr lang="en-GB" sz="3200" dirty="0"/>
                  <a:t>What happens if we combine a </a:t>
                </a:r>
                <a:r>
                  <a:rPr lang="en-GB" sz="3200" b="1" dirty="0">
                    <a:solidFill>
                      <a:schemeClr val="accent6"/>
                    </a:solidFill>
                  </a:rPr>
                  <a:t>value function</a:t>
                </a:r>
                <a:r>
                  <a:rPr lang="en-GB" sz="3200" dirty="0"/>
                  <a:t> with the </a:t>
                </a:r>
                <a:r>
                  <a:rPr lang="en-GB" sz="3200" b="1" dirty="0">
                    <a:solidFill>
                      <a:schemeClr val="accent6"/>
                    </a:solidFill>
                  </a:rPr>
                  <a:t>Bellman equation</a:t>
                </a:r>
                <a:br>
                  <a:rPr lang="en-GB" sz="3200" b="1" dirty="0">
                    <a:solidFill>
                      <a:schemeClr val="accent6"/>
                    </a:solidFill>
                  </a:rPr>
                </a:br>
                <a:br>
                  <a:rPr lang="en-GB" sz="3200" b="1" dirty="0">
                    <a:solidFill>
                      <a:schemeClr val="accent6"/>
                    </a:solidFill>
                  </a:rPr>
                </a:br>
                <a:br>
                  <a:rPr lang="en-GB" sz="3200" b="1" dirty="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GB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sz="3200" dirty="0">
                    <a:solidFill>
                      <a:schemeClr val="tx1"/>
                    </a:solidFill>
                  </a:rPr>
                </a:br>
                <a:br>
                  <a:rPr lang="en-GB" sz="3200" dirty="0">
                    <a:solidFill>
                      <a:schemeClr val="tx1"/>
                    </a:solidFill>
                  </a:rPr>
                </a:br>
                <a:br>
                  <a:rPr lang="en-GB" sz="3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br>
                  <a:rPr lang="en-GB" sz="3200" i="1" dirty="0">
                    <a:solidFill>
                      <a:schemeClr val="tx1"/>
                    </a:solidFill>
                  </a:rPr>
                </a:br>
                <a:br>
                  <a:rPr lang="en-GB" sz="3200" b="1" dirty="0">
                    <a:solidFill>
                      <a:schemeClr val="accent6"/>
                    </a:solidFill>
                  </a:rPr>
                </a:br>
                <a:br>
                  <a:rPr lang="en-GB" sz="3200" b="1" dirty="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7F6EE-CCA8-40E7-B838-C1CF8F9A9B6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503999" y="284540"/>
                <a:ext cx="9071640" cy="6356891"/>
              </a:xfrm>
              <a:blipFill>
                <a:blip r:embed="rId3"/>
                <a:stretch>
                  <a:fillRect l="-67" r="-2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58ED1-9C66-433A-BCCF-8C2BF6AB82DC}"/>
                  </a:ext>
                </a:extLst>
              </p:cNvPr>
              <p:cNvSpPr/>
              <p:nvPr/>
            </p:nvSpPr>
            <p:spPr>
              <a:xfrm>
                <a:off x="4744387" y="3970526"/>
                <a:ext cx="5038725" cy="7387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200" b="1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</m:ctrlPr>
                        </m:sSubPr>
                        <m:e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𝐕</m:t>
                          </m:r>
                        </m:e>
                        <m:sub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𝛑</m:t>
                          </m:r>
                        </m:sub>
                      </m:sSub>
                      <m:d>
                        <m:dPr>
                          <m:ctrlPr>
                            <a:rPr lang="en-GB" sz="4200" b="1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</m:ctrlPr>
                        </m:dPr>
                        <m:e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𝐬</m:t>
                          </m:r>
                        </m:e>
                      </m:d>
                      <m:r>
                        <a:rPr lang="en-GB" sz="4200" b="1" i="0">
                          <a:solidFill>
                            <a:schemeClr val="accent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eeSans" pitchFamily="2"/>
                        </a:rPr>
                        <m:t>=</m:t>
                      </m:r>
                      <m:r>
                        <a:rPr lang="en-GB" sz="4200" b="1" i="0">
                          <a:solidFill>
                            <a:schemeClr val="accent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eeSans" pitchFamily="2"/>
                        </a:rPr>
                        <m:t>𝐫</m:t>
                      </m:r>
                      <m:r>
                        <a:rPr lang="en-GB" sz="4200" b="1" i="0">
                          <a:solidFill>
                            <a:schemeClr val="accent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eeSans" pitchFamily="2"/>
                        </a:rPr>
                        <m:t>+</m:t>
                      </m:r>
                      <m:r>
                        <a:rPr lang="en-GB" sz="4200" b="1" i="0">
                          <a:solidFill>
                            <a:schemeClr val="accent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eeSans" pitchFamily="2"/>
                        </a:rPr>
                        <m:t>𝛄</m:t>
                      </m:r>
                      <m:sSub>
                        <m:sSubPr>
                          <m:ctrlPr>
                            <a:rPr lang="en-GB" sz="4200" b="1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</m:ctrlPr>
                        </m:sSubPr>
                        <m:e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𝐕</m:t>
                          </m:r>
                        </m:e>
                        <m:sub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𝛑</m:t>
                          </m:r>
                        </m:sub>
                      </m:sSub>
                      <m:d>
                        <m:dPr>
                          <m:ctrlPr>
                            <a:rPr lang="en-GB" sz="4200" b="1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</m:ctrlPr>
                        </m:dPr>
                        <m:e>
                          <m:r>
                            <a:rPr lang="en-GB" sz="4200" b="1" i="0">
                              <a:solidFill>
                                <a:schemeClr val="accent6"/>
                              </a:solidFill>
                              <a:highlight>
                                <a:scrgbClr r="0" g="0" b="0">
                                  <a:alpha val="0"/>
                                </a:scrgbClr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eeSans" pitchFamily="2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br>
                  <a:rPr lang="en-GB" sz="4200" b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sz="4200" b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58ED1-9C66-433A-BCCF-8C2BF6AB8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87" y="3970526"/>
                <a:ext cx="5038725" cy="738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B65783C-1485-4833-A051-E34CA86F4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99" y="6487427"/>
                <a:ext cx="9071640" cy="1072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>
                <a:noAutofit/>
              </a:bodyPr>
              <a:lstStyle>
                <a:lvl1pPr lvl="0" algn="ctr" rtl="0" hangingPunct="0">
                  <a:buNone/>
                  <a:tabLst/>
                  <a:defRPr lang="en-GB" sz="44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1pPr>
              </a:lstStyle>
              <a:p>
                <a:pPr/>
                <a:r>
                  <a:rPr lang="en-GB" sz="3200" i="1" dirty="0">
                    <a:solidFill>
                      <a:sysClr val="windowText" lastClr="00000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𝑜𝑡𝑒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𝑐𝑜𝑛𝑑𝑖𝑡𝑖𝑜𝑛𝑖𝑛𝑔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𝑐𝑒𝑟𝑡𝑎𝑖𝑛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𝑝𝑜𝑙𝑖𝑐𝑦</m:t>
                    </m:r>
                  </m:oMath>
                </a14:m>
                <a:endParaRPr lang="ar-AE" sz="3200" b="1" i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B65783C-1485-4833-A051-E34CA86F4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9" y="6487427"/>
                <a:ext cx="9071640" cy="1072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547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4013" y="284540"/>
            <a:ext cx="4541626" cy="7059536"/>
          </a:xfrm>
        </p:spPr>
        <p:txBody>
          <a:bodyPr/>
          <a:lstStyle/>
          <a:p>
            <a:pPr/>
            <a:r>
              <a:rPr lang="en-GB" sz="2800" dirty="0">
                <a:solidFill>
                  <a:schemeClr val="tx1"/>
                </a:solidFill>
              </a:rPr>
              <a:t>Recursive relationship between states</a:t>
            </a:r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V(s)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value of being in state </a:t>
            </a:r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=</a:t>
            </a:r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reward we get after leaving state</a:t>
            </a:r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+ </a:t>
            </a:r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γV</a:t>
            </a: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(s’)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discounted value of next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F6D0C1-D1F6-44DA-B248-5CCE835B01C7}"/>
              </a:ext>
            </a:extLst>
          </p:cNvPr>
          <p:cNvSpPr/>
          <p:nvPr/>
        </p:nvSpPr>
        <p:spPr>
          <a:xfrm>
            <a:off x="1722923" y="1453415"/>
            <a:ext cx="1818000" cy="18191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  <a:p>
            <a:pPr algn="ctr"/>
            <a:r>
              <a:rPr lang="en-GB" sz="26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596721-30B2-49FE-86A9-D3C6E1D342AF}"/>
              </a:ext>
            </a:extLst>
          </p:cNvPr>
          <p:cNvSpPr/>
          <p:nvPr/>
        </p:nvSpPr>
        <p:spPr>
          <a:xfrm>
            <a:off x="1722923" y="5524902"/>
            <a:ext cx="1818000" cy="18191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</a:p>
          <a:p>
            <a:pPr algn="ctr"/>
            <a:r>
              <a:rPr lang="en-GB" sz="2600" dirty="0">
                <a:solidFill>
                  <a:schemeClr val="tx1"/>
                </a:solidFill>
              </a:rPr>
              <a:t>next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FC14B-4331-4E93-B6D5-4DAA9BDBBF55}"/>
              </a:ext>
            </a:extLst>
          </p:cNvPr>
          <p:cNvCxnSpPr>
            <a:cxnSpLocks/>
          </p:cNvCxnSpPr>
          <p:nvPr/>
        </p:nvCxnSpPr>
        <p:spPr>
          <a:xfrm>
            <a:off x="2588023" y="3272589"/>
            <a:ext cx="0" cy="2252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6FCD7B1-9772-4AA0-A966-0FAED7E0DC91}"/>
              </a:ext>
            </a:extLst>
          </p:cNvPr>
          <p:cNvSpPr txBox="1">
            <a:spLocks/>
          </p:cNvSpPr>
          <p:nvPr/>
        </p:nvSpPr>
        <p:spPr>
          <a:xfrm>
            <a:off x="2631923" y="3773905"/>
            <a:ext cx="901673" cy="124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pPr/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1623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62013"/>
            <a:ext cx="9063514" cy="6516303"/>
          </a:xfrm>
        </p:spPr>
        <p:txBody>
          <a:bodyPr anchor="ctr"/>
          <a:lstStyle/>
          <a:p>
            <a:pPr algn="ctr">
              <a:buNone/>
            </a:pPr>
            <a:r>
              <a:rPr lang="en-GB" sz="4600" dirty="0">
                <a:latin typeface="Noto Sans CJK JP Light"/>
                <a:ea typeface="Yu Gothic" panose="020B0400000000000000" pitchFamily="34" charset="-128"/>
              </a:rPr>
              <a:t>Why is the Bellman equation important?</a:t>
            </a:r>
            <a:endParaRPr lang="en-GB" sz="4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5C5F-CCB7-43EC-99DC-0495AD973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B63A-12A5-43FE-B521-136F210713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90959"/>
          </a:xfrm>
        </p:spPr>
        <p:txBody>
          <a:bodyPr/>
          <a:lstStyle/>
          <a:p>
            <a:pPr lvl="0">
              <a:buNone/>
            </a:pPr>
            <a:r>
              <a:rPr lang="en-GB" sz="2400" b="1" dirty="0">
                <a:solidFill>
                  <a:srgbClr val="92D050"/>
                </a:solidFill>
              </a:rPr>
              <a:t>Expectation</a:t>
            </a:r>
            <a:r>
              <a:rPr lang="en-GB" sz="2400" dirty="0"/>
              <a:t>     = mean (weighted average of all possible values)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b="1" dirty="0">
                <a:solidFill>
                  <a:srgbClr val="92D050"/>
                </a:solidFill>
              </a:rPr>
              <a:t>Conditionals</a:t>
            </a:r>
            <a:r>
              <a:rPr lang="en-GB" sz="2400" dirty="0"/>
              <a:t>   = probability of one thing given another</a:t>
            </a:r>
          </a:p>
          <a:p>
            <a:pPr lvl="1"/>
            <a:r>
              <a:rPr lang="en-GB" sz="2400" dirty="0"/>
              <a:t>P(s’|</a:t>
            </a:r>
            <a:r>
              <a:rPr lang="en-GB" sz="2400" dirty="0" err="1"/>
              <a:t>s,a</a:t>
            </a:r>
            <a:r>
              <a:rPr lang="en-GB" sz="2400" dirty="0"/>
              <a:t>) = probability of next state, given state &amp; action</a:t>
            </a:r>
          </a:p>
          <a:p>
            <a:pPr lvl="1"/>
            <a:endParaRPr lang="en-GB" sz="1200" dirty="0"/>
          </a:p>
          <a:p>
            <a:pPr lvl="1"/>
            <a:r>
              <a:rPr lang="en-GB" sz="2400" dirty="0"/>
              <a:t>R(s, a, s’) = reward received after being in state s, taking 			 		    action a, ending up in next state s’</a:t>
            </a:r>
          </a:p>
          <a:p>
            <a:pPr lvl="1"/>
            <a:endParaRPr lang="en-GB" sz="1200" dirty="0"/>
          </a:p>
          <a:p>
            <a:pPr lvl="1"/>
            <a:r>
              <a:rPr lang="en-GB" sz="2400" dirty="0"/>
              <a:t>π(</a:t>
            </a:r>
            <a:r>
              <a:rPr lang="en-GB" sz="2400" dirty="0" err="1"/>
              <a:t>a|s</a:t>
            </a:r>
            <a:r>
              <a:rPr lang="en-GB" sz="2400" dirty="0"/>
              <a:t>)	= action a chosen by policy π in state s</a:t>
            </a:r>
          </a:p>
          <a:p>
            <a:pPr lvl="1"/>
            <a:r>
              <a:rPr lang="en-GB" sz="2400" dirty="0"/>
              <a:t> </a:t>
            </a:r>
          </a:p>
          <a:p>
            <a:pPr lvl="1"/>
            <a:endParaRPr lang="en-GB" sz="2400" dirty="0"/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Bellman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Create a </a:t>
            </a:r>
            <a:r>
              <a:rPr lang="en-GB" b="1" dirty="0">
                <a:solidFill>
                  <a:schemeClr val="accent6"/>
                </a:solidFill>
              </a:rPr>
              <a:t>bootstrapped target </a:t>
            </a:r>
            <a:r>
              <a:rPr lang="en-GB" dirty="0">
                <a:solidFill>
                  <a:schemeClr val="tx1"/>
                </a:solidFill>
              </a:rPr>
              <a:t>to improve value function approximations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the target is used by supervised learners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We can improve our approximation by 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loss = min(approximation – function output)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loss = min(r + Q(</a:t>
            </a:r>
            <a:r>
              <a:rPr lang="en-GB" sz="2800" dirty="0" err="1">
                <a:solidFill>
                  <a:schemeClr val="tx1"/>
                </a:solidFill>
              </a:rPr>
              <a:t>s’,a</a:t>
            </a:r>
            <a:r>
              <a:rPr lang="en-GB" sz="2800" dirty="0">
                <a:solidFill>
                  <a:schemeClr val="tx1"/>
                </a:solidFill>
              </a:rPr>
              <a:t>)          – Q(</a:t>
            </a:r>
            <a:r>
              <a:rPr lang="en-GB" sz="2800" dirty="0" err="1">
                <a:solidFill>
                  <a:schemeClr val="tx1"/>
                </a:solidFill>
              </a:rPr>
              <a:t>s,a</a:t>
            </a:r>
            <a:r>
              <a:rPr lang="en-GB" sz="2800" dirty="0">
                <a:solidFill>
                  <a:schemeClr val="tx1"/>
                </a:solidFill>
              </a:rPr>
              <a:t>))</a:t>
            </a: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71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Bellman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Value function </a:t>
            </a:r>
            <a:r>
              <a:rPr lang="en-GB" b="1" dirty="0">
                <a:solidFill>
                  <a:schemeClr val="accent6"/>
                </a:solidFill>
              </a:rPr>
              <a:t>approximation</a:t>
            </a:r>
            <a:r>
              <a:rPr lang="en-GB" dirty="0">
                <a:solidFill>
                  <a:schemeClr val="tx1"/>
                </a:solidFill>
              </a:rPr>
              <a:t> is therefore crucial for policy </a:t>
            </a:r>
            <a:r>
              <a:rPr lang="en-GB" b="1" dirty="0">
                <a:solidFill>
                  <a:schemeClr val="accent6"/>
                </a:solidFill>
              </a:rPr>
              <a:t>improvement</a:t>
            </a:r>
          </a:p>
          <a:p>
            <a:pPr algn="l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Policy approximation vs policy improvement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Prediction vs control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Two problems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1 – improving our approximation of the value function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2 – improving our policy</a:t>
            </a:r>
          </a:p>
        </p:txBody>
      </p:sp>
    </p:spTree>
    <p:extLst>
      <p:ext uri="{BB962C8B-B14F-4D97-AF65-F5344CB8AC3E}">
        <p14:creationId xmlns:p14="http://schemas.microsoft.com/office/powerpoint/2010/main" val="1571832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Approximation &amp;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52235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We will look at three different methods for approximation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dynamic programming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Monte Carlo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temporal difference</a:t>
            </a: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One method for policy improvement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essentially just favour the best action (usually with an </a:t>
            </a: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argmax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0AE3-AEB9-4E19-AC1C-3116FB19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94" y="2539061"/>
            <a:ext cx="3848100" cy="34004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019BEB-B10D-4637-B8AA-CAC631942A3D}"/>
              </a:ext>
            </a:extLst>
          </p:cNvPr>
          <p:cNvSpPr txBox="1">
            <a:spLocks/>
          </p:cNvSpPr>
          <p:nvPr/>
        </p:nvSpPr>
        <p:spPr>
          <a:xfrm>
            <a:off x="5900794" y="6870583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Sutton &amp; </a:t>
            </a:r>
            <a:r>
              <a:rPr lang="en-GB" sz="1800" i="1" dirty="0" err="1">
                <a:solidFill>
                  <a:sysClr val="windowText" lastClr="000000"/>
                </a:solidFill>
              </a:rPr>
              <a:t>Barto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64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Approximation &amp;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This constant process of approximation &amp; improvement is known as </a:t>
            </a:r>
            <a:r>
              <a:rPr lang="en-GB" b="1" dirty="0">
                <a:solidFill>
                  <a:schemeClr val="accent6"/>
                </a:solidFill>
              </a:rPr>
              <a:t>general policy iteration</a:t>
            </a:r>
          </a:p>
          <a:p>
            <a:pPr algn="l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Allows us to handle the non-stationary nature of reinforcement learning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non-stationary environment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learning process is non-stationary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0AE3-AEB9-4E19-AC1C-3116FB19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48" y="4466121"/>
            <a:ext cx="3103891" cy="27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9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three – value function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introduction to value functions &amp; Bellman equation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value function approximation</a:t>
            </a:r>
          </a:p>
          <a:p>
            <a:pPr>
              <a:buNone/>
            </a:pPr>
            <a:r>
              <a:rPr lang="en-GB" b="1" dirty="0">
                <a:solidFill>
                  <a:schemeClr val="accent6"/>
                </a:solidFill>
              </a:rPr>
              <a:t>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078530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Imagine we had access to a </a:t>
            </a:r>
            <a:r>
              <a:rPr lang="en-GB" b="1" dirty="0">
                <a:solidFill>
                  <a:schemeClr val="accent6"/>
                </a:solidFill>
              </a:rPr>
              <a:t>perfect environment model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know state transition probabilities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|s’, a)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know the reward function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R(s, a, s’)</a:t>
            </a: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How would you use this </a:t>
            </a:r>
            <a:r>
              <a:rPr lang="en-GB" b="1" dirty="0">
                <a:solidFill>
                  <a:schemeClr val="accent6"/>
                </a:solidFill>
              </a:rPr>
              <a:t>perfect environment model </a:t>
            </a:r>
            <a:r>
              <a:rPr lang="en-GB" dirty="0">
                <a:solidFill>
                  <a:schemeClr val="tx1"/>
                </a:solidFill>
              </a:rPr>
              <a:t>for value function approximation?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answer = use the Bellman equation</a:t>
            </a:r>
          </a:p>
        </p:txBody>
      </p:sp>
    </p:spTree>
    <p:extLst>
      <p:ext uri="{BB962C8B-B14F-4D97-AF65-F5344CB8AC3E}">
        <p14:creationId xmlns:p14="http://schemas.microsoft.com/office/powerpoint/2010/main" val="2529727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" y="5882859"/>
            <a:ext cx="9071640" cy="1326463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The state transition probabilities 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 depend both on the environment &amp; policy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451710-A0A0-4817-9AEF-4CF3D5C72E03}"/>
              </a:ext>
            </a:extLst>
          </p:cNvPr>
          <p:cNvSpPr/>
          <p:nvPr/>
        </p:nvSpPr>
        <p:spPr>
          <a:xfrm>
            <a:off x="2704698" y="1563480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BE490-99CC-4546-A6E8-4D5AB9CFF4C8}"/>
              </a:ext>
            </a:extLst>
          </p:cNvPr>
          <p:cNvSpPr/>
          <p:nvPr/>
        </p:nvSpPr>
        <p:spPr>
          <a:xfrm>
            <a:off x="1379898" y="36216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E5F6A8-477B-4138-853C-28382FD5967A}"/>
              </a:ext>
            </a:extLst>
          </p:cNvPr>
          <p:cNvSpPr/>
          <p:nvPr/>
        </p:nvSpPr>
        <p:spPr>
          <a:xfrm>
            <a:off x="4052235" y="36216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162AED-ABEC-4207-B0B1-4F58173B2B4D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2562955" y="2949480"/>
            <a:ext cx="834762" cy="875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1D6E4-C552-406D-98A6-36BC71BC17E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3397717" y="2949480"/>
            <a:ext cx="857499" cy="875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596AD4-816D-4D62-A94C-FC1937C59EBF}"/>
              </a:ext>
            </a:extLst>
          </p:cNvPr>
          <p:cNvSpPr txBox="1"/>
          <p:nvPr/>
        </p:nvSpPr>
        <p:spPr>
          <a:xfrm>
            <a:off x="3930644" y="2894661"/>
            <a:ext cx="110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2</a:t>
            </a:r>
          </a:p>
          <a:p>
            <a:r>
              <a:rPr lang="en-GB" dirty="0"/>
              <a:t>p = 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CE3EC-F1C4-4134-84F9-761CCE97D0E6}"/>
              </a:ext>
            </a:extLst>
          </p:cNvPr>
          <p:cNvSpPr txBox="1"/>
          <p:nvPr/>
        </p:nvSpPr>
        <p:spPr>
          <a:xfrm>
            <a:off x="1873431" y="2949480"/>
            <a:ext cx="110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1</a:t>
            </a:r>
          </a:p>
          <a:p>
            <a:r>
              <a:rPr lang="en-GB" dirty="0"/>
              <a:t>p = 50%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4A8CD-6561-43F8-90AB-A620853B23CE}"/>
              </a:ext>
            </a:extLst>
          </p:cNvPr>
          <p:cNvSpPr/>
          <p:nvPr/>
        </p:nvSpPr>
        <p:spPr>
          <a:xfrm>
            <a:off x="6724572" y="36216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A2B43D-B466-4755-833F-9BD2267F6FBC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5438273" y="4314682"/>
            <a:ext cx="12862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7283EF-8CC4-49DF-AD10-E5DF55668CA1}"/>
              </a:ext>
            </a:extLst>
          </p:cNvPr>
          <p:cNvSpPr txBox="1"/>
          <p:nvPr/>
        </p:nvSpPr>
        <p:spPr>
          <a:xfrm>
            <a:off x="5527544" y="3646104"/>
            <a:ext cx="110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5</a:t>
            </a:r>
          </a:p>
          <a:p>
            <a:r>
              <a:rPr lang="en-GB" dirty="0"/>
              <a:t>p = 100%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7D273-5370-4140-B59A-62DB13DD6CCC}"/>
              </a:ext>
            </a:extLst>
          </p:cNvPr>
          <p:cNvSpPr txBox="1">
            <a:spLocks/>
          </p:cNvSpPr>
          <p:nvPr/>
        </p:nvSpPr>
        <p:spPr>
          <a:xfrm>
            <a:off x="6081421" y="1585727"/>
            <a:ext cx="3743335" cy="138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StarSymbol"/>
              <a:buNone/>
            </a:pPr>
            <a:r>
              <a:rPr lang="en-US" dirty="0">
                <a:solidFill>
                  <a:schemeClr val="tx1"/>
                </a:solidFill>
              </a:rPr>
              <a:t>Random policy</a:t>
            </a:r>
          </a:p>
          <a:p>
            <a:pPr algn="l">
              <a:buFont typeface="StarSymbol"/>
              <a:buNone/>
            </a:pPr>
            <a:r>
              <a:rPr lang="en-US" dirty="0">
                <a:solidFill>
                  <a:schemeClr val="tx1"/>
                </a:solidFill>
              </a:rPr>
              <a:t>Discount =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dirty="0">
                <a:solidFill>
                  <a:schemeClr val="tx1"/>
                </a:solidFill>
              </a:rPr>
              <a:t> = 0.9</a:t>
            </a:r>
          </a:p>
        </p:txBody>
      </p:sp>
    </p:spTree>
    <p:extLst>
      <p:ext uri="{BB962C8B-B14F-4D97-AF65-F5344CB8AC3E}">
        <p14:creationId xmlns:p14="http://schemas.microsoft.com/office/powerpoint/2010/main" val="512803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" y="1947333"/>
            <a:ext cx="9071640" cy="5261989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We can now perform iterative backups of the value of each state backwards in time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note – rewards for all terminal states are zero</a:t>
            </a: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2E13E5E1-DFEF-4D68-BDEB-7F355D113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787783"/>
                <a:ext cx="10151533" cy="8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Autofit/>
              </a:bodyPr>
              <a:lstStyle>
                <a:lvl1pPr lvl="0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1pPr>
                <a:lvl2pPr lvl="1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2pPr>
                <a:lvl3pPr lvl="2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3pPr>
                <a:lvl4pPr lvl="3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4pPr>
                <a:lvl5pPr lvl="4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5pPr>
                <a:lvl6pPr lvl="5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6pPr>
                <a:lvl7pPr lvl="6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2E13E5E1-DFEF-4D68-BDEB-7F355D11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7783"/>
                <a:ext cx="10151533" cy="869887"/>
              </a:xfrm>
              <a:prstGeom prst="rect">
                <a:avLst/>
              </a:prstGeom>
              <a:blipFill>
                <a:blip r:embed="rId3"/>
                <a:stretch>
                  <a:fillRect b="-275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1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 backup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2E13E5E1-DFEF-4D68-BDEB-7F355D113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794933"/>
                <a:ext cx="10151533" cy="2862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Autofit/>
              </a:bodyPr>
              <a:lstStyle>
                <a:lvl1pPr lvl="0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1pPr>
                <a:lvl2pPr lvl="1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2pPr>
                <a:lvl3pPr lvl="2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3pPr>
                <a:lvl4pPr lvl="3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4pPr>
                <a:lvl5pPr lvl="4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5pPr>
                <a:lvl6pPr lvl="5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6pPr>
                <a:lvl7pPr lvl="6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5+0.9∗0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1+0.9∗0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+0.5∗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2+0.9∗5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=3.75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2E13E5E1-DFEF-4D68-BDEB-7F355D11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4933"/>
                <a:ext cx="10151533" cy="2862737"/>
              </a:xfrm>
              <a:prstGeom prst="rect">
                <a:avLst/>
              </a:prstGeom>
              <a:blipFill>
                <a:blip r:embed="rId3"/>
                <a:stretch>
                  <a:fillRect b="-5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227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55067"/>
            <a:ext cx="9071641" cy="2423248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Value function estimate 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V(s)</a:t>
            </a:r>
            <a:r>
              <a:rPr lang="en-GB" dirty="0">
                <a:solidFill>
                  <a:schemeClr val="tx1"/>
                </a:solidFill>
              </a:rPr>
              <a:t> depends on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our policy (what action we pick in state </a:t>
            </a: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the environment dynamics (state &amp; reward transitions)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our estimate of </a:t>
            </a:r>
            <a:r>
              <a:rPr lang="en-GB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V(s’)</a:t>
            </a:r>
            <a:r>
              <a:rPr lang="en-GB" sz="2800" dirty="0">
                <a:solidFill>
                  <a:schemeClr val="tx1"/>
                </a:solidFill>
              </a:rPr>
              <a:t> (bootstrapping)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1194A-CFC3-4697-930C-91E9B402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8" y="1523624"/>
            <a:ext cx="8201025" cy="2719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5F0452-C3C0-4C15-ACBC-11E6BD52D16A}"/>
              </a:ext>
            </a:extLst>
          </p:cNvPr>
          <p:cNvSpPr txBox="1">
            <a:spLocks/>
          </p:cNvSpPr>
          <p:nvPr/>
        </p:nvSpPr>
        <p:spPr>
          <a:xfrm>
            <a:off x="7050416" y="2539012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Sutton &amp; </a:t>
            </a:r>
            <a:r>
              <a:rPr lang="en-GB" sz="1800" i="1" dirty="0" err="1">
                <a:solidFill>
                  <a:sysClr val="windowText" lastClr="000000"/>
                </a:solidFill>
              </a:rPr>
              <a:t>Barto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4545-7C74-4C98-B983-0B686CDDD7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3320"/>
            <a:ext cx="9071640" cy="1658519"/>
          </a:xfrm>
        </p:spPr>
        <p:txBody>
          <a:bodyPr/>
          <a:lstStyle/>
          <a:p>
            <a:pPr lvl="0"/>
            <a:r>
              <a:rPr lang="en-GB"/>
              <a:t>Variance &amp; bias in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96C4-927F-4815-9059-959004499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generalization error = </a:t>
            </a:r>
            <a:r>
              <a:rPr lang="en-GB" sz="2400" b="1" dirty="0">
                <a:solidFill>
                  <a:srgbClr val="92D050"/>
                </a:solidFill>
              </a:rPr>
              <a:t>bias + variance + noise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Variance</a:t>
            </a:r>
          </a:p>
          <a:p>
            <a:pPr lvl="0"/>
            <a:r>
              <a:rPr lang="en-GB" sz="2000" dirty="0"/>
              <a:t>error from sensitivity to noise in data set</a:t>
            </a:r>
          </a:p>
          <a:p>
            <a:pPr lvl="0"/>
            <a:r>
              <a:rPr lang="en-GB" sz="2000" dirty="0"/>
              <a:t>model sees patterns that aren’t there -&gt; overfitting</a:t>
            </a:r>
          </a:p>
          <a:p>
            <a:pPr lvl="0"/>
            <a:r>
              <a:rPr lang="en-GB" sz="2400" dirty="0"/>
              <a:t>Bias</a:t>
            </a:r>
          </a:p>
          <a:p>
            <a:pPr lvl="0"/>
            <a:r>
              <a:rPr lang="en-GB" sz="2000" dirty="0"/>
              <a:t>error from assumptions in the learning algorithm</a:t>
            </a:r>
          </a:p>
          <a:p>
            <a:pPr lvl="0"/>
            <a:r>
              <a:rPr lang="en-GB" sz="2000" dirty="0"/>
              <a:t>model can miss relevant patterns -&gt; underfitting</a:t>
            </a:r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55067"/>
            <a:ext cx="9071641" cy="2423248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V(s) depends on on the value of all possible s’ 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Even when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P(s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|s’, a)=0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This makes dynamic programming computationally expensive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1194A-CFC3-4697-930C-91E9B402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8" y="1523624"/>
            <a:ext cx="8201025" cy="2719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5F0452-C3C0-4C15-ACBC-11E6BD52D16A}"/>
              </a:ext>
            </a:extLst>
          </p:cNvPr>
          <p:cNvSpPr txBox="1">
            <a:spLocks/>
          </p:cNvSpPr>
          <p:nvPr/>
        </p:nvSpPr>
        <p:spPr>
          <a:xfrm>
            <a:off x="7050416" y="2539012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Sutton &amp; </a:t>
            </a:r>
            <a:r>
              <a:rPr lang="en-GB" sz="1800" i="1" dirty="0" err="1">
                <a:solidFill>
                  <a:sysClr val="windowText" lastClr="000000"/>
                </a:solidFill>
              </a:rPr>
              <a:t>Barto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51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Requires a </a:t>
            </a:r>
            <a:r>
              <a:rPr lang="en-GB" b="1" dirty="0">
                <a:solidFill>
                  <a:schemeClr val="accent6"/>
                </a:solidFill>
              </a:rPr>
              <a:t>perfect environment model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we don’t learn from experience at all!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b="1" dirty="0">
                <a:solidFill>
                  <a:schemeClr val="accent6"/>
                </a:solidFill>
              </a:rPr>
              <a:t>Bootstrapped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value function improves itself</a:t>
            </a: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Reliable convergence for finite, fully observed MDPs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990590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three – value function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introduction to value functions &amp; Bellman equation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value function approximation</a:t>
            </a:r>
          </a:p>
          <a:p>
            <a:pPr>
              <a:buNone/>
            </a:pPr>
            <a:r>
              <a:rPr lang="en-GB" dirty="0"/>
              <a:t> dynamic programming</a:t>
            </a:r>
          </a:p>
          <a:p>
            <a:pPr>
              <a:buNone/>
            </a:pPr>
            <a:r>
              <a:rPr lang="en-GB" b="1" dirty="0">
                <a:solidFill>
                  <a:schemeClr val="accent6"/>
                </a:solidFill>
              </a:rPr>
              <a:t> Monte Carlo</a:t>
            </a:r>
          </a:p>
        </p:txBody>
      </p:sp>
    </p:spTree>
    <p:extLst>
      <p:ext uri="{BB962C8B-B14F-4D97-AF65-F5344CB8AC3E}">
        <p14:creationId xmlns:p14="http://schemas.microsoft.com/office/powerpoint/2010/main" val="646764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Monte Carlo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b="1" dirty="0">
                <a:solidFill>
                  <a:schemeClr val="accent6"/>
                </a:solidFill>
              </a:rPr>
              <a:t>No model </a:t>
            </a:r>
            <a:r>
              <a:rPr lang="en-GB" dirty="0">
                <a:solidFill>
                  <a:schemeClr val="tx1"/>
                </a:solidFill>
              </a:rPr>
              <a:t>– learn from actual experience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experience = sequences of (s, a, r, s’)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b="1" dirty="0">
                <a:solidFill>
                  <a:schemeClr val="accent6"/>
                </a:solidFill>
              </a:rPr>
              <a:t>No bootstrapping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V(s) = average of true discounted returns experienced</a:t>
            </a: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Episodic only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because we need to know the true discounted return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</a:rPr>
              <a:t> no within episode learning</a:t>
            </a:r>
          </a:p>
        </p:txBody>
      </p:sp>
    </p:spTree>
    <p:extLst>
      <p:ext uri="{BB962C8B-B14F-4D97-AF65-F5344CB8AC3E}">
        <p14:creationId xmlns:p14="http://schemas.microsoft.com/office/powerpoint/2010/main" val="4073780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Monte Carlo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Estimate value of state </a:t>
            </a:r>
            <a:r>
              <a:rPr lang="en-US" dirty="0"/>
              <a:t>by averaging returns observed after visit to that state</a:t>
            </a:r>
            <a:endParaRPr lang="en-US" sz="2800" dirty="0"/>
          </a:p>
          <a:p>
            <a:r>
              <a:rPr lang="en-US" sz="2800" b="1" dirty="0">
                <a:solidFill>
                  <a:schemeClr val="accent6"/>
                </a:solidFill>
              </a:rPr>
              <a:t>estimate by sampling observed returns</a:t>
            </a:r>
          </a:p>
          <a:p>
            <a:br>
              <a:rPr lang="en-US" sz="2800" dirty="0"/>
            </a:br>
            <a:r>
              <a:rPr lang="en-US" dirty="0"/>
              <a:t>As more episodes run, estimate should converge to the expected value </a:t>
            </a:r>
          </a:p>
          <a:p>
            <a:r>
              <a:rPr lang="en-US" sz="2800" dirty="0"/>
              <a:t>expected return of state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800" dirty="0"/>
              <a:t> following policy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2800" dirty="0"/>
              <a:t>)</a:t>
            </a:r>
          </a:p>
          <a:p>
            <a:br>
              <a:rPr lang="en-US" sz="2800" dirty="0"/>
            </a:br>
            <a:r>
              <a:rPr lang="en-US" dirty="0"/>
              <a:t>Low bias &amp; high variance – why?</a:t>
            </a:r>
            <a:endParaRPr lang="en-US" sz="2800" dirty="0"/>
          </a:p>
          <a:p>
            <a:br>
              <a:rPr lang="en-US" sz="2800" dirty="0"/>
            </a:b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085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Monte Carlo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</a:rPr>
              <a:t>High variance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 we need to sample enough episodes for our averages to converge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 can be a lot for stochastic &amp; path dependent environments</a:t>
            </a:r>
          </a:p>
          <a:p>
            <a:pPr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Low bias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 we are using actual experience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 no chance for our bootstrapped function to mislead us</a:t>
            </a:r>
          </a:p>
        </p:txBody>
      </p:sp>
    </p:spTree>
    <p:extLst>
      <p:ext uri="{BB962C8B-B14F-4D97-AF65-F5344CB8AC3E}">
        <p14:creationId xmlns:p14="http://schemas.microsoft.com/office/powerpoint/2010/main" val="865547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Monte Carlo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808E1-0284-45F5-B2DB-47077176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1" y="1820332"/>
            <a:ext cx="8832735" cy="46945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CF18E1-3038-47F8-B05D-C1F7CB6571BD}"/>
              </a:ext>
            </a:extLst>
          </p:cNvPr>
          <p:cNvSpPr txBox="1">
            <a:spLocks/>
          </p:cNvSpPr>
          <p:nvPr/>
        </p:nvSpPr>
        <p:spPr>
          <a:xfrm>
            <a:off x="2949902" y="6870583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David Silver</a:t>
            </a:r>
          </a:p>
        </p:txBody>
      </p:sp>
    </p:spTree>
    <p:extLst>
      <p:ext uri="{BB962C8B-B14F-4D97-AF65-F5344CB8AC3E}">
        <p14:creationId xmlns:p14="http://schemas.microsoft.com/office/powerpoint/2010/main" val="4203067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Interesting things about Monte Carlo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Computational expense of estimating the value of state s is independent of the number of states</a:t>
            </a:r>
          </a:p>
          <a:p>
            <a:pPr>
              <a:buNone/>
            </a:pPr>
            <a:r>
              <a:rPr lang="en-GB" sz="2800" dirty="0">
                <a:solidFill>
                  <a:schemeClr val="tx1"/>
                </a:solidFill>
              </a:rPr>
              <a:t> this is because we use </a:t>
            </a:r>
            <a:r>
              <a:rPr lang="en-GB" sz="2800" b="1" dirty="0">
                <a:solidFill>
                  <a:schemeClr val="accent6"/>
                </a:solidFill>
              </a:rPr>
              <a:t>experienced state transitions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626CCF-D62D-4CEE-83D6-7D90C24171FD}"/>
              </a:ext>
            </a:extLst>
          </p:cNvPr>
          <p:cNvSpPr/>
          <p:nvPr/>
        </p:nvSpPr>
        <p:spPr>
          <a:xfrm>
            <a:off x="2628498" y="3671680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F4C57-ABE7-4FE3-B1C7-03DF680B219E}"/>
              </a:ext>
            </a:extLst>
          </p:cNvPr>
          <p:cNvSpPr/>
          <p:nvPr/>
        </p:nvSpPr>
        <p:spPr>
          <a:xfrm>
            <a:off x="1303698" y="57298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842BA-ADBA-4C34-852B-9FE5938334C7}"/>
              </a:ext>
            </a:extLst>
          </p:cNvPr>
          <p:cNvSpPr/>
          <p:nvPr/>
        </p:nvSpPr>
        <p:spPr>
          <a:xfrm>
            <a:off x="3976035" y="57298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8E0115-D22D-41F2-B4E6-9F397ED1A759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2486755" y="5057680"/>
            <a:ext cx="834762" cy="875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AB6DC-D0E5-4120-972D-9BE3A7C1287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3321517" y="5057680"/>
            <a:ext cx="857499" cy="8751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319C1-FC0A-4490-8537-EAB1F202C95D}"/>
              </a:ext>
            </a:extLst>
          </p:cNvPr>
          <p:cNvSpPr txBox="1"/>
          <p:nvPr/>
        </p:nvSpPr>
        <p:spPr>
          <a:xfrm>
            <a:off x="3764368" y="5145346"/>
            <a:ext cx="1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156DDB-942A-4336-A577-51B1451FFD0D}"/>
              </a:ext>
            </a:extLst>
          </p:cNvPr>
          <p:cNvSpPr/>
          <p:nvPr/>
        </p:nvSpPr>
        <p:spPr>
          <a:xfrm>
            <a:off x="6648372" y="5729882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0DDEB-E72A-40B4-A55F-CF875A01C3B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362073" y="6422882"/>
            <a:ext cx="128629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F0AB0D-B7B9-447E-8B2B-BA9F13E2DF42}"/>
              </a:ext>
            </a:extLst>
          </p:cNvPr>
          <p:cNvSpPr txBox="1"/>
          <p:nvPr/>
        </p:nvSpPr>
        <p:spPr>
          <a:xfrm>
            <a:off x="5451344" y="6053550"/>
            <a:ext cx="75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C4CE2B0-7139-4AC0-BBF0-0508AFC93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8533" y="3733800"/>
                <a:ext cx="4377106" cy="1764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Autofit/>
              </a:bodyPr>
              <a:lstStyle>
                <a:lvl1pPr lvl="0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1pPr>
                <a:lvl2pPr lvl="1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2pPr>
                <a:lvl3pPr lvl="2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3pPr>
                <a:lvl4pPr lvl="3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75000"/>
                  <a:buFont typeface="StarSymbol"/>
                  <a:buChar char="–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4pPr>
                <a:lvl5pPr lvl="4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5pPr>
                <a:lvl6pPr lvl="5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6pPr>
                <a:lvl7pPr lvl="6" rtl="0" hangingPunct="0">
                  <a:spcBef>
                    <a:spcPts val="1417"/>
                  </a:spcBef>
                  <a:spcAft>
                    <a:spcPts val="0"/>
                  </a:spcAft>
                  <a:buClr>
                    <a:srgbClr val="FFFFFF"/>
                  </a:buClr>
                  <a:buSzPct val="45000"/>
                  <a:buFont typeface="StarSymbol"/>
                  <a:buChar char="●"/>
                  <a:tabLst/>
                  <a:defRPr lang="en-GB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Noto Sans CJK JP Light" pitchFamily="34"/>
                    <a:ea typeface="Noto Sans CJK SC Regular" pitchFamily="2"/>
                    <a:cs typeface="FreeSans" pitchFamily="2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StarSymbo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800" b="1" dirty="0">
                  <a:solidFill>
                    <a:schemeClr val="accent6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800" b="1" dirty="0">
                  <a:solidFill>
                    <a:schemeClr val="accent6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2800" b="1" dirty="0">
                  <a:solidFill>
                    <a:schemeClr val="accent6"/>
                  </a:solidFill>
                </a:endParaRPr>
              </a:p>
              <a:p>
                <a:pPr>
                  <a:buNone/>
                </a:pPr>
                <a:endParaRPr lang="en-GB" sz="2800" b="1" dirty="0">
                  <a:solidFill>
                    <a:schemeClr val="accent6"/>
                  </a:solidFill>
                </a:endParaRPr>
              </a:p>
              <a:p>
                <a:pPr>
                  <a:buNone/>
                </a:pPr>
                <a:endParaRPr lang="en-GB" sz="2800" b="1" dirty="0">
                  <a:solidFill>
                    <a:schemeClr val="accent6"/>
                  </a:solidFill>
                </a:endParaRPr>
              </a:p>
              <a:p>
                <a:pPr>
                  <a:buFont typeface="StarSymbol"/>
                  <a:buNone/>
                </a:pPr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C4CE2B0-7139-4AC0-BBF0-0508AFC9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33" y="3733800"/>
                <a:ext cx="4377106" cy="176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9028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Monte Carlo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Learn from </a:t>
            </a:r>
            <a:r>
              <a:rPr lang="en-GB" b="1" dirty="0">
                <a:solidFill>
                  <a:schemeClr val="accent6"/>
                </a:solidFill>
              </a:rPr>
              <a:t>actual experience </a:t>
            </a:r>
            <a:r>
              <a:rPr lang="en-GB" dirty="0">
                <a:solidFill>
                  <a:schemeClr val="tx1"/>
                </a:solidFill>
              </a:rPr>
              <a:t>– no environment model</a:t>
            </a:r>
          </a:p>
          <a:p>
            <a:pPr algn="l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GB" b="1" dirty="0">
                <a:solidFill>
                  <a:schemeClr val="accent6"/>
                </a:solidFill>
              </a:rPr>
              <a:t>No bootstrapping </a:t>
            </a:r>
            <a:r>
              <a:rPr lang="en-GB" dirty="0">
                <a:solidFill>
                  <a:schemeClr val="tx1"/>
                </a:solidFill>
              </a:rPr>
              <a:t>– use true discounted returns</a:t>
            </a: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Episodic problems only – no learning online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High variance, low bias</a:t>
            </a:r>
          </a:p>
        </p:txBody>
      </p:sp>
    </p:spTree>
    <p:extLst>
      <p:ext uri="{BB962C8B-B14F-4D97-AF65-F5344CB8AC3E}">
        <p14:creationId xmlns:p14="http://schemas.microsoft.com/office/powerpoint/2010/main" val="2849866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three – value function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introduction to value functions &amp; Bellman equation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value function approximation</a:t>
            </a:r>
          </a:p>
          <a:p>
            <a:pPr>
              <a:buNone/>
            </a:pPr>
            <a:r>
              <a:rPr lang="en-GB" dirty="0"/>
              <a:t> dynamic programming</a:t>
            </a:r>
          </a:p>
          <a:p>
            <a:pPr lvl="1">
              <a:buNone/>
            </a:pPr>
            <a:r>
              <a:rPr lang="en-GB" dirty="0"/>
              <a:t> Monte Carlo</a:t>
            </a:r>
          </a:p>
          <a:p>
            <a:pPr lvl="1">
              <a:buNone/>
            </a:pPr>
            <a:r>
              <a:rPr lang="en-GB" b="1" dirty="0">
                <a:solidFill>
                  <a:schemeClr val="accent6"/>
                </a:solidFill>
              </a:rPr>
              <a:t> temporal difference</a:t>
            </a:r>
          </a:p>
          <a:p>
            <a:pPr>
              <a:buNone/>
            </a:pP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D78-931B-47C9-AEB3-8D5FA40C1B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3320"/>
            <a:ext cx="9071640" cy="1658519"/>
          </a:xfrm>
        </p:spPr>
        <p:txBody>
          <a:bodyPr/>
          <a:lstStyle/>
          <a:p>
            <a:pPr lvl="0"/>
            <a:r>
              <a:rPr lang="en-GB" dirty="0"/>
              <a:t>Variance &amp; bias in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638B-FCEE-4BFB-91B1-6442BF4828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Variance</a:t>
            </a:r>
          </a:p>
          <a:p>
            <a:pPr lvl="0"/>
            <a:r>
              <a:rPr lang="en-GB" sz="2000" dirty="0"/>
              <a:t> how consistent is my model / sampling</a:t>
            </a:r>
          </a:p>
          <a:p>
            <a:pPr lvl="0"/>
            <a:r>
              <a:rPr lang="en-GB" sz="2000" dirty="0"/>
              <a:t> can often be dealt with by sampling more (problem if sampling is expensive!)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Bias</a:t>
            </a:r>
          </a:p>
          <a:p>
            <a:pPr lvl="0"/>
            <a:r>
              <a:rPr lang="en-GB" sz="2000" dirty="0"/>
              <a:t> how close to the truth is my model</a:t>
            </a:r>
          </a:p>
          <a:p>
            <a:pPr lvl="0"/>
            <a:r>
              <a:rPr lang="en-GB" sz="2000" dirty="0"/>
              <a:t> approximations or bootstrapping tend to </a:t>
            </a:r>
          </a:p>
          <a:p>
            <a:pPr lvl="0"/>
            <a:r>
              <a:rPr lang="en-GB" sz="2000" dirty="0"/>
              <a:t> introduce bias</a:t>
            </a:r>
          </a:p>
          <a:p>
            <a:pPr lvl="0"/>
            <a:endParaRPr lang="en-GB" sz="2400" dirty="0"/>
          </a:p>
        </p:txBody>
      </p:sp>
      <p:pic>
        <p:nvPicPr>
          <p:cNvPr id="1026" name="Picture 2" descr="Image result for variance bias">
            <a:extLst>
              <a:ext uri="{FF2B5EF4-FFF2-40B4-BE49-F238E27FC236}">
                <a16:creationId xmlns:a16="http://schemas.microsoft.com/office/drawing/2014/main" id="{1AA259F3-EEE6-47C4-AB56-426D55D3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66" y="3805394"/>
            <a:ext cx="3676212" cy="36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Temporal difference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Learn from </a:t>
            </a:r>
            <a:r>
              <a:rPr lang="en-GB" b="1" dirty="0">
                <a:solidFill>
                  <a:schemeClr val="accent6"/>
                </a:solidFill>
              </a:rPr>
              <a:t>actual experience </a:t>
            </a:r>
            <a:r>
              <a:rPr lang="en-GB" dirty="0">
                <a:solidFill>
                  <a:schemeClr val="tx1"/>
                </a:solidFill>
              </a:rPr>
              <a:t>– no environment model</a:t>
            </a:r>
          </a:p>
          <a:p>
            <a:pPr algn="l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GB" b="1" dirty="0">
                <a:solidFill>
                  <a:schemeClr val="accent6"/>
                </a:solidFill>
              </a:rPr>
              <a:t>Bootstrap </a:t>
            </a:r>
            <a:r>
              <a:rPr lang="en-GB" dirty="0">
                <a:solidFill>
                  <a:schemeClr val="tx1"/>
                </a:solidFill>
              </a:rPr>
              <a:t>– learn online</a:t>
            </a: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Episodic &amp; non-episodic problems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Usually converges faster than Monte Carlo</a:t>
            </a:r>
          </a:p>
        </p:txBody>
      </p:sp>
    </p:spTree>
    <p:extLst>
      <p:ext uri="{BB962C8B-B14F-4D97-AF65-F5344CB8AC3E}">
        <p14:creationId xmlns:p14="http://schemas.microsoft.com/office/powerpoint/2010/main" val="20887206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Temporal difference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Temporal difference methods use two methods of estimation / sampling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1 – bootstrap the approx. of V(s) using V(s’)</a:t>
            </a: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 2 – sample from experienced trajectories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TD(0)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16968-C76F-4286-A649-1BE39F9A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8" y="5690657"/>
            <a:ext cx="8534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15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Temporal difference backup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5261853"/>
                <a:ext cx="10080625" cy="1716462"/>
              </a:xfrm>
            </p:spPr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GB" b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GB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GB" b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  <m:d>
                            <m:dPr>
                              <m:ctrlPr>
                                <a:rPr lang="en-GB" b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b="1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  <m:d>
                            <m:dPr>
                              <m:ctrlPr>
                                <a:rPr lang="en-GB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b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endParaRPr lang="en-GB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84DBD6-51F4-40D0-8A46-A1D4A682C2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5261853"/>
                <a:ext cx="10080625" cy="17164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9626CCF-D62D-4CEE-83D6-7D90C24171FD}"/>
              </a:ext>
            </a:extLst>
          </p:cNvPr>
          <p:cNvSpPr/>
          <p:nvPr/>
        </p:nvSpPr>
        <p:spPr>
          <a:xfrm>
            <a:off x="2281365" y="1470347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F4C57-ABE7-4FE3-B1C7-03DF680B219E}"/>
              </a:ext>
            </a:extLst>
          </p:cNvPr>
          <p:cNvSpPr/>
          <p:nvPr/>
        </p:nvSpPr>
        <p:spPr>
          <a:xfrm>
            <a:off x="956565" y="3528549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842BA-ADBA-4C34-852B-9FE5938334C7}"/>
              </a:ext>
            </a:extLst>
          </p:cNvPr>
          <p:cNvSpPr/>
          <p:nvPr/>
        </p:nvSpPr>
        <p:spPr>
          <a:xfrm>
            <a:off x="3628902" y="3528549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8E0115-D22D-41F2-B4E6-9F397ED1A759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2139622" y="2856347"/>
            <a:ext cx="834762" cy="875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AB6DC-D0E5-4120-972D-9BE3A7C1287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974384" y="2856347"/>
            <a:ext cx="857499" cy="8751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319C1-FC0A-4490-8537-EAB1F202C95D}"/>
              </a:ext>
            </a:extLst>
          </p:cNvPr>
          <p:cNvSpPr txBox="1"/>
          <p:nvPr/>
        </p:nvSpPr>
        <p:spPr>
          <a:xfrm>
            <a:off x="3417235" y="2944013"/>
            <a:ext cx="1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156DDB-942A-4336-A577-51B1451FFD0D}"/>
              </a:ext>
            </a:extLst>
          </p:cNvPr>
          <p:cNvSpPr/>
          <p:nvPr/>
        </p:nvSpPr>
        <p:spPr>
          <a:xfrm>
            <a:off x="6301239" y="3528549"/>
            <a:ext cx="1386038" cy="13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0DDEB-E72A-40B4-A55F-CF875A01C3B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014940" y="4221549"/>
            <a:ext cx="128629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F0AB0D-B7B9-447E-8B2B-BA9F13E2DF42}"/>
              </a:ext>
            </a:extLst>
          </p:cNvPr>
          <p:cNvSpPr txBox="1"/>
          <p:nvPr/>
        </p:nvSpPr>
        <p:spPr>
          <a:xfrm>
            <a:off x="5104211" y="3852217"/>
            <a:ext cx="75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 = 5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BEE3A62-E3EA-421A-BF80-504ACBDB468D}"/>
              </a:ext>
            </a:extLst>
          </p:cNvPr>
          <p:cNvSpPr txBox="1">
            <a:spLocks/>
          </p:cNvSpPr>
          <p:nvPr/>
        </p:nvSpPr>
        <p:spPr>
          <a:xfrm>
            <a:off x="503998" y="6203460"/>
            <a:ext cx="9071641" cy="1226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en-GB" dirty="0"/>
              <a:t>U</a:t>
            </a:r>
            <a:r>
              <a:rPr lang="en-GB" dirty="0">
                <a:solidFill>
                  <a:schemeClr val="tx1"/>
                </a:solidFill>
              </a:rPr>
              <a:t>sing the actual experienced trajectory</a:t>
            </a:r>
          </a:p>
          <a:p>
            <a:pPr>
              <a:buFont typeface="StarSymbol"/>
              <a:buNone/>
            </a:pPr>
            <a:r>
              <a:rPr lang="en-GB" dirty="0"/>
              <a:t>B</a:t>
            </a:r>
            <a:r>
              <a:rPr lang="en-GB" dirty="0">
                <a:solidFill>
                  <a:schemeClr val="tx1"/>
                </a:solidFill>
              </a:rPr>
              <a:t>ootstrapping</a:t>
            </a:r>
            <a:endParaRPr lang="en-GB" b="1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StarSymbol"/>
              <a:buNone/>
            </a:pPr>
            <a:endParaRPr lang="en-GB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28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TD(0)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1181A-44F7-4AA1-88BD-F01444B4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75900"/>
            <a:ext cx="10080625" cy="40078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B3313C-02BF-4481-B6FE-7E7E3DDF577A}"/>
              </a:ext>
            </a:extLst>
          </p:cNvPr>
          <p:cNvSpPr txBox="1">
            <a:spLocks/>
          </p:cNvSpPr>
          <p:nvPr/>
        </p:nvSpPr>
        <p:spPr>
          <a:xfrm>
            <a:off x="3223483" y="6636879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Ref = Li (2017)</a:t>
            </a:r>
          </a:p>
        </p:txBody>
      </p:sp>
    </p:spTree>
    <p:extLst>
      <p:ext uri="{BB962C8B-B14F-4D97-AF65-F5344CB8AC3E}">
        <p14:creationId xmlns:p14="http://schemas.microsoft.com/office/powerpoint/2010/main" val="1619531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Linking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9071641" cy="5209276"/>
          </a:xfrm>
        </p:spPr>
        <p:txBody>
          <a:bodyPr/>
          <a:lstStyle/>
          <a:p>
            <a:pPr algn="l">
              <a:buNone/>
            </a:pPr>
            <a:r>
              <a:rPr lang="en-GB" dirty="0">
                <a:solidFill>
                  <a:schemeClr val="tx1"/>
                </a:solidFill>
              </a:rPr>
              <a:t>Temporal difference &amp; Monte Carlo are two extremes of the same scale</a:t>
            </a:r>
          </a:p>
          <a:p>
            <a:pPr algn="l"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Further reading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  <a:latin typeface="Noto Sans CJK JP Light"/>
              </a:rPr>
              <a:t> TD(</a:t>
            </a:r>
            <a:r>
              <a:rPr lang="en-GB" sz="2800" dirty="0">
                <a:solidFill>
                  <a:schemeClr val="tx1"/>
                </a:solidFill>
                <a:latin typeface="Noto Sans CJK JP Light"/>
                <a:ea typeface="Yu Gothic" panose="020B0400000000000000" pitchFamily="34" charset="-128"/>
              </a:rPr>
              <a:t>λ)</a:t>
            </a:r>
          </a:p>
          <a:p>
            <a:pPr algn="l">
              <a:buNone/>
            </a:pPr>
            <a:r>
              <a:rPr lang="en-GB" sz="2800" dirty="0">
                <a:solidFill>
                  <a:schemeClr val="tx1"/>
                </a:solidFill>
                <a:latin typeface="Noto Sans CJK JP Light"/>
                <a:ea typeface="Yu Gothic" panose="020B0400000000000000" pitchFamily="34" charset="-128"/>
              </a:rPr>
              <a:t> Eligibility traces</a:t>
            </a:r>
            <a:r>
              <a:rPr lang="en-GB" sz="2800" dirty="0">
                <a:solidFill>
                  <a:schemeClr val="tx1"/>
                </a:solidFill>
                <a:latin typeface="Noto Sans CJK JP Ligh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5C589-7EB8-4A8F-98D0-E0CAD14F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15" y="2521158"/>
            <a:ext cx="4817005" cy="352226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786F64-12F4-46BF-9C64-5B501A5BA598}"/>
              </a:ext>
            </a:extLst>
          </p:cNvPr>
          <p:cNvSpPr txBox="1">
            <a:spLocks/>
          </p:cNvSpPr>
          <p:nvPr/>
        </p:nvSpPr>
        <p:spPr>
          <a:xfrm>
            <a:off x="7166566" y="5894446"/>
            <a:ext cx="2607734" cy="7284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en-US" sz="2400" dirty="0">
                <a:solidFill>
                  <a:schemeClr val="tx1"/>
                </a:solidFill>
                <a:latin typeface="Noto Sans CJK JP Light"/>
              </a:rPr>
              <a:t>High variance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F3FA4C-0D6D-41E8-8581-60CEAFDC55EF}"/>
              </a:ext>
            </a:extLst>
          </p:cNvPr>
          <p:cNvSpPr txBox="1">
            <a:spLocks/>
          </p:cNvSpPr>
          <p:nvPr/>
        </p:nvSpPr>
        <p:spPr>
          <a:xfrm>
            <a:off x="3410329" y="5894446"/>
            <a:ext cx="2607734" cy="4892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en-US" sz="2400" dirty="0">
                <a:latin typeface="Noto Sans CJK JP Light"/>
              </a:rPr>
              <a:t>High bias</a:t>
            </a:r>
            <a:endParaRPr lang="en-US" sz="2400" dirty="0">
              <a:solidFill>
                <a:schemeClr val="tx1"/>
              </a:solidFill>
              <a:latin typeface="Noto Sans CJK JP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F001E-FA1A-4EBA-AAD4-ACB4C724F103}"/>
              </a:ext>
            </a:extLst>
          </p:cNvPr>
          <p:cNvCxnSpPr>
            <a:cxnSpLocks/>
          </p:cNvCxnSpPr>
          <p:nvPr/>
        </p:nvCxnSpPr>
        <p:spPr>
          <a:xfrm>
            <a:off x="5418667" y="6097508"/>
            <a:ext cx="2150533" cy="0"/>
          </a:xfrm>
          <a:prstGeom prst="straightConnector1">
            <a:avLst/>
          </a:prstGeom>
          <a:ln w="60325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ADD2A96-389A-4620-A0FF-81414839092D}"/>
              </a:ext>
            </a:extLst>
          </p:cNvPr>
          <p:cNvSpPr txBox="1">
            <a:spLocks/>
          </p:cNvSpPr>
          <p:nvPr/>
        </p:nvSpPr>
        <p:spPr>
          <a:xfrm>
            <a:off x="4925283" y="6776881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Sutton &amp; </a:t>
            </a:r>
            <a:r>
              <a:rPr lang="en-GB" sz="1800" i="1" dirty="0" err="1">
                <a:solidFill>
                  <a:sysClr val="windowText" lastClr="000000"/>
                </a:solidFill>
              </a:rPr>
              <a:t>Barto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281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692011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recap – value function approximation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Dynamic programming</a:t>
            </a:r>
          </a:p>
          <a:p>
            <a:pPr>
              <a:buNone/>
            </a:pPr>
            <a:r>
              <a:rPr lang="en-GB" sz="2800" dirty="0"/>
              <a:t> uses environment model, bootstraps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Monte Carlo</a:t>
            </a:r>
          </a:p>
          <a:p>
            <a:pPr>
              <a:buNone/>
            </a:pPr>
            <a:r>
              <a:rPr lang="en-GB" sz="2800" dirty="0"/>
              <a:t> model free, samples actual returns, episodic only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Temporal difference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sz="2800" dirty="0"/>
              <a:t>model free, bootstraps, samples actual experience</a:t>
            </a:r>
          </a:p>
        </p:txBody>
      </p:sp>
    </p:spTree>
    <p:extLst>
      <p:ext uri="{BB962C8B-B14F-4D97-AF65-F5344CB8AC3E}">
        <p14:creationId xmlns:p14="http://schemas.microsoft.com/office/powerpoint/2010/main" val="6541981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438F6-174E-424C-B592-0A0D612D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92231"/>
            <a:ext cx="10080625" cy="45752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CDFD7B-8D83-4E5F-8AF9-4767411C7691}"/>
              </a:ext>
            </a:extLst>
          </p:cNvPr>
          <p:cNvSpPr txBox="1">
            <a:spLocks/>
          </p:cNvSpPr>
          <p:nvPr/>
        </p:nvSpPr>
        <p:spPr>
          <a:xfrm>
            <a:off x="3223483" y="6636879"/>
            <a:ext cx="4179831" cy="6890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lvl="0" algn="ctr" rtl="0" hangingPunct="0">
              <a:buNone/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</a:lstStyle>
          <a:p>
            <a:r>
              <a:rPr lang="en-GB" sz="1800" i="1" dirty="0">
                <a:solidFill>
                  <a:sysClr val="windowText" lastClr="000000"/>
                </a:solidFill>
              </a:rPr>
              <a:t>Sutton &amp; </a:t>
            </a:r>
            <a:r>
              <a:rPr lang="en-GB" sz="1800" i="1" dirty="0" err="1">
                <a:solidFill>
                  <a:sysClr val="windowText" lastClr="000000"/>
                </a:solidFill>
              </a:rPr>
              <a:t>Barto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8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three – value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introduction to value functions &amp; Bellman equation</a:t>
            </a:r>
          </a:p>
          <a:p>
            <a:pPr>
              <a:buNone/>
            </a:pPr>
            <a:r>
              <a:rPr lang="en-GB" dirty="0"/>
              <a:t>value function approximation</a:t>
            </a:r>
          </a:p>
          <a:p>
            <a:pPr>
              <a:buNone/>
            </a:pPr>
            <a:r>
              <a:rPr lang="en-GB" dirty="0"/>
              <a:t> dynamic programming</a:t>
            </a:r>
          </a:p>
          <a:p>
            <a:pPr lvl="1">
              <a:buNone/>
            </a:pPr>
            <a:r>
              <a:rPr lang="en-GB" dirty="0"/>
              <a:t> Monte Carlo</a:t>
            </a:r>
          </a:p>
          <a:p>
            <a:pPr lvl="1">
              <a:buNone/>
            </a:pPr>
            <a:r>
              <a:rPr lang="en-GB" dirty="0">
                <a:solidFill>
                  <a:schemeClr val="tx1"/>
                </a:solidFill>
              </a:rPr>
              <a:t> temporal difference</a:t>
            </a:r>
          </a:p>
          <a:p>
            <a:pPr lvl="1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b="1" dirty="0">
                <a:solidFill>
                  <a:schemeClr val="accent6"/>
                </a:solidFill>
              </a:rPr>
              <a:t>policy improvement &amp; control</a:t>
            </a:r>
          </a:p>
          <a:p>
            <a:pPr>
              <a:buNone/>
            </a:pPr>
            <a:r>
              <a:rPr lang="en-GB" b="1" dirty="0">
                <a:solidFill>
                  <a:schemeClr val="accent6"/>
                </a:solidFill>
              </a:rPr>
              <a:t> Q-Learning</a:t>
            </a:r>
          </a:p>
        </p:txBody>
      </p:sp>
    </p:spTree>
    <p:extLst>
      <p:ext uri="{BB962C8B-B14F-4D97-AF65-F5344CB8AC3E}">
        <p14:creationId xmlns:p14="http://schemas.microsoft.com/office/powerpoint/2010/main" val="20031678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Q-Learning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latin typeface="Noto Sans CJK JP Light"/>
              </a:rPr>
              <a:t>Popular modern method for reinforcement learning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DeepMind Atari work based around Q-Learning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DeepMind innovations that got Q-Learning to work with neural network function approximators (we will cover later)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experience replay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target networks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both improve </a:t>
            </a:r>
            <a:r>
              <a:rPr lang="en-GB" b="1" dirty="0">
                <a:solidFill>
                  <a:schemeClr val="accent6"/>
                </a:solidFill>
                <a:latin typeface="Noto Sans CJK JP Light"/>
              </a:rPr>
              <a:t>learning</a:t>
            </a:r>
            <a:r>
              <a:rPr lang="en-GB" dirty="0">
                <a:latin typeface="Noto Sans CJK JP Light"/>
              </a:rPr>
              <a:t> </a:t>
            </a:r>
            <a:r>
              <a:rPr lang="en-GB" b="1" dirty="0">
                <a:solidFill>
                  <a:schemeClr val="accent6"/>
                </a:solidFill>
                <a:latin typeface="Noto Sans CJK JP Light"/>
              </a:rPr>
              <a:t>stability </a:t>
            </a:r>
          </a:p>
        </p:txBody>
      </p:sp>
    </p:spTree>
    <p:extLst>
      <p:ext uri="{BB962C8B-B14F-4D97-AF65-F5344CB8AC3E}">
        <p14:creationId xmlns:p14="http://schemas.microsoft.com/office/powerpoint/2010/main" val="8498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BD8-3F3F-4D7C-8BFC-58DCAD2D6A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700A-783B-4B6F-8E66-F0BF1564C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In reinforcement learning bootstrapping refers to using a function recursively – using it to </a:t>
            </a:r>
            <a:r>
              <a:rPr lang="en-GB" sz="2400" b="1" dirty="0">
                <a:solidFill>
                  <a:srgbClr val="92D050"/>
                </a:solidFill>
              </a:rPr>
              <a:t>improve or approximate itself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The </a:t>
            </a:r>
            <a:r>
              <a:rPr lang="en-GB" sz="2400" b="1" dirty="0">
                <a:solidFill>
                  <a:srgbClr val="92D050"/>
                </a:solidFill>
              </a:rPr>
              <a:t>Bellman Equation </a:t>
            </a:r>
            <a:r>
              <a:rPr lang="en-GB" sz="2400" dirty="0"/>
              <a:t>is approximated using a recursive definition (more on this later)</a:t>
            </a:r>
          </a:p>
          <a:p>
            <a:pPr lvl="0"/>
            <a:r>
              <a:rPr lang="en-GB" sz="2400" dirty="0"/>
              <a:t>V(s) = r + γ Q(s’)</a:t>
            </a:r>
          </a:p>
          <a:p>
            <a:pPr lvl="0"/>
            <a:r>
              <a:rPr lang="en-GB" sz="2400" dirty="0"/>
              <a:t>Q(</a:t>
            </a:r>
            <a:r>
              <a:rPr lang="en-GB" sz="2400" dirty="0" err="1"/>
              <a:t>s,a</a:t>
            </a:r>
            <a:r>
              <a:rPr lang="en-GB" sz="2400" dirty="0"/>
              <a:t>) = r + γ Q(</a:t>
            </a:r>
            <a:r>
              <a:rPr lang="en-GB" sz="2400" dirty="0" err="1"/>
              <a:t>s’,a</a:t>
            </a:r>
            <a:r>
              <a:rPr lang="en-GB" sz="2400" dirty="0"/>
              <a:t>)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dirty="0"/>
              <a:t>We can </a:t>
            </a:r>
            <a:r>
              <a:rPr lang="en-GB" sz="2400" dirty="0" err="1"/>
              <a:t>can</a:t>
            </a:r>
            <a:r>
              <a:rPr lang="en-GB" sz="2400" dirty="0"/>
              <a:t> use </a:t>
            </a:r>
            <a:r>
              <a:rPr lang="en-GB" sz="2400" dirty="0" err="1"/>
              <a:t>bootsrapping</a:t>
            </a:r>
            <a:r>
              <a:rPr lang="en-GB" sz="2400" dirty="0"/>
              <a:t> to improve our approximation of value functions (more on this later)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Deadly triad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Off policy learning – to free behaviour policy from target policy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Function approximation – scalability &amp; generalization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Bootstrapping – computational &amp; data efficiency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All combine to produce instability &amp; divergence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i="1" dirty="0">
                <a:solidFill>
                  <a:schemeClr val="tx1"/>
                </a:solidFill>
                <a:latin typeface="Noto Sans CJK JP Light"/>
              </a:rPr>
              <a:t>Take </a:t>
            </a:r>
            <a:r>
              <a:rPr lang="en-GB" i="1" dirty="0" err="1">
                <a:solidFill>
                  <a:schemeClr val="tx1"/>
                </a:solidFill>
                <a:latin typeface="Noto Sans CJK JP Light"/>
              </a:rPr>
              <a:t>fromLi</a:t>
            </a:r>
            <a:r>
              <a:rPr lang="en-GB" i="1" dirty="0">
                <a:solidFill>
                  <a:schemeClr val="tx1"/>
                </a:solidFill>
                <a:latin typeface="Noto Sans CJK JP Light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999841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Deadly triad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Unclear which is the root cause for instability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Dynamic programming will diverge with function approximation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Prediction can diverge (so it’s not exploration or control)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Noto Sans CJK JP Light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Noto Sans CJK JP Light"/>
              </a:rPr>
              <a:t>It’s not non-linear functions (since linear function can be unstable)</a:t>
            </a:r>
          </a:p>
        </p:txBody>
      </p:sp>
    </p:spTree>
    <p:extLst>
      <p:ext uri="{BB962C8B-B14F-4D97-AF65-F5344CB8AC3E}">
        <p14:creationId xmlns:p14="http://schemas.microsoft.com/office/powerpoint/2010/main" val="31459438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Q-Learning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latin typeface="Noto Sans CJK JP Light"/>
              </a:rPr>
              <a:t>Can be hard to get working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but if it works, works really well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Discrete action spaces only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because we take the argmax across all possible actions</a:t>
            </a:r>
          </a:p>
          <a:p>
            <a:pPr>
              <a:buNone/>
            </a:pPr>
            <a:endParaRPr lang="en-GB" sz="2800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Deterministic policies only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we always pick the best action</a:t>
            </a:r>
          </a:p>
        </p:txBody>
      </p:sp>
    </p:spTree>
    <p:extLst>
      <p:ext uri="{BB962C8B-B14F-4D97-AF65-F5344CB8AC3E}">
        <p14:creationId xmlns:p14="http://schemas.microsoft.com/office/powerpoint/2010/main" val="15238601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V(s) </a:t>
            </a:r>
            <a:r>
              <a:rPr lang="en-GB" dirty="0"/>
              <a:t>vs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Q(s, a)</a:t>
            </a:r>
            <a:endParaRPr lang="en-GB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Both model future expected discounted return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Which is more useful?</a:t>
            </a:r>
          </a:p>
          <a:p>
            <a:pPr>
              <a:buNone/>
            </a:pP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V(s)</a:t>
            </a:r>
            <a:r>
              <a:rPr lang="en-GB" sz="2800" dirty="0">
                <a:latin typeface="Noto Sans CJK JP Light"/>
                <a:ea typeface="Cambria Math" panose="02040503050406030204" pitchFamily="18" charset="0"/>
              </a:rPr>
              <a:t> tells us how good a state is</a:t>
            </a:r>
          </a:p>
          <a:p>
            <a:pPr>
              <a:buNone/>
            </a:pPr>
            <a:r>
              <a:rPr lang="en-GB" sz="2800" dirty="0">
                <a:latin typeface="Noto Sans CJK JP Light"/>
                <a:ea typeface="Cambria Math" panose="02040503050406030204" pitchFamily="18" charset="0"/>
              </a:rPr>
              <a:t> Doesn’t tell us how to get there!</a:t>
            </a:r>
          </a:p>
          <a:p>
            <a:pPr>
              <a:buNone/>
            </a:pP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Q(s, a)</a:t>
            </a:r>
            <a:r>
              <a:rPr lang="en-GB" dirty="0">
                <a:latin typeface="Noto Sans CJK JP Light"/>
                <a:ea typeface="Cambria Math" panose="02040503050406030204" pitchFamily="18" charset="0"/>
              </a:rPr>
              <a:t> tells us </a:t>
            </a:r>
            <a:r>
              <a:rPr lang="en-GB" b="1" dirty="0">
                <a:solidFill>
                  <a:schemeClr val="accent6"/>
                </a:solidFill>
              </a:rPr>
              <a:t>how good an action is 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</p:txBody>
      </p:sp>
    </p:spTree>
    <p:extLst>
      <p:ext uri="{BB962C8B-B14F-4D97-AF65-F5344CB8AC3E}">
        <p14:creationId xmlns:p14="http://schemas.microsoft.com/office/powerpoint/2010/main" val="508856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SARSA &amp; Q-Learning</a:t>
            </a:r>
            <a:endParaRPr lang="en-GB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latin typeface="Noto Sans CJK JP Light"/>
              </a:rPr>
              <a:t>Both are temporal difference methods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SARSA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on-policy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observed state transition &amp; action (take by policy)</a:t>
            </a:r>
            <a:endParaRPr lang="en-GB" dirty="0">
              <a:latin typeface="Noto Sans CJK JP Light"/>
            </a:endParaRP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Q-Learning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off policy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observed state transition + max across all possible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9076D-0BA5-4D79-9E36-C2B3676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347" y="2686164"/>
            <a:ext cx="6031078" cy="171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0C54D-3F73-4811-9AE3-4ECF072AB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82" y="5163552"/>
            <a:ext cx="6466945" cy="17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17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SARSA &amp; Q-Learning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33BB3-92A8-4571-A147-B189575C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050"/>
            <a:ext cx="10080625" cy="48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8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Maximization bias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use of the max allows Q-Learning to learn off-policy</a:t>
            </a:r>
          </a:p>
          <a:p>
            <a:pPr>
              <a:buNone/>
            </a:pPr>
            <a:r>
              <a:rPr lang="en-GB" sz="2800" dirty="0">
                <a:latin typeface="Noto Sans CJK JP Light"/>
              </a:rPr>
              <a:t> i.e. to learn the optimal policy while following a sub-optimal policy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But the maximum is 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aggressive – this can be a problem when we are sharing weights between actions (</a:t>
            </a:r>
            <a:r>
              <a:rPr lang="en-GB" dirty="0" err="1">
                <a:latin typeface="Noto Sans CJK JP Light"/>
              </a:rPr>
              <a:t>ie</a:t>
            </a:r>
            <a:r>
              <a:rPr lang="en-GB">
                <a:latin typeface="Noto Sans CJK JP Light"/>
              </a:rPr>
              <a:t> parameterizing)</a:t>
            </a: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 positively biased</a:t>
            </a:r>
          </a:p>
        </p:txBody>
      </p:sp>
    </p:spTree>
    <p:extLst>
      <p:ext uri="{BB962C8B-B14F-4D97-AF65-F5344CB8AC3E}">
        <p14:creationId xmlns:p14="http://schemas.microsoft.com/office/powerpoint/2010/main" val="5712640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Maximization bias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latin typeface="Noto Sans CJK JP Light"/>
              </a:rPr>
              <a:t>Imagine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state where Q(</a:t>
            </a:r>
            <a:r>
              <a:rPr lang="en-GB" dirty="0" err="1">
                <a:latin typeface="Noto Sans CJK JP Light"/>
              </a:rPr>
              <a:t>s,a</a:t>
            </a:r>
            <a:r>
              <a:rPr lang="en-GB" dirty="0">
                <a:latin typeface="Noto Sans CJK JP Light"/>
              </a:rPr>
              <a:t>) = 0 (for all possible a)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our estimates are distributed above &amp; below 0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Maximum(true value) = 0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Maximum(estimated values) &gt; 0</a:t>
            </a:r>
          </a:p>
        </p:txBody>
      </p:sp>
    </p:spTree>
    <p:extLst>
      <p:ext uri="{BB962C8B-B14F-4D97-AF65-F5344CB8AC3E}">
        <p14:creationId xmlns:p14="http://schemas.microsoft.com/office/powerpoint/2010/main" val="40134086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Maximization bias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latin typeface="Noto Sans CJK JP Light"/>
              </a:rPr>
              <a:t>Imagine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state where Q(</a:t>
            </a:r>
            <a:r>
              <a:rPr lang="en-GB" dirty="0" err="1">
                <a:latin typeface="Noto Sans CJK JP Light"/>
              </a:rPr>
              <a:t>s,a</a:t>
            </a:r>
            <a:r>
              <a:rPr lang="en-GB" dirty="0">
                <a:latin typeface="Noto Sans CJK JP Light"/>
              </a:rPr>
              <a:t>) = 0 (for all possible a)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 our estimates are distributed above &amp; below 0</a:t>
            </a:r>
          </a:p>
          <a:p>
            <a:pPr>
              <a:buNone/>
            </a:pPr>
            <a:endParaRPr lang="en-GB" dirty="0">
              <a:latin typeface="Noto Sans CJK JP Light"/>
            </a:endParaRPr>
          </a:p>
          <a:p>
            <a:pPr>
              <a:buNone/>
            </a:pPr>
            <a:r>
              <a:rPr lang="en-GB" dirty="0">
                <a:latin typeface="Noto Sans CJK JP Light"/>
              </a:rPr>
              <a:t>Maximum(true value) = 0</a:t>
            </a:r>
          </a:p>
          <a:p>
            <a:pPr>
              <a:buNone/>
            </a:pPr>
            <a:r>
              <a:rPr lang="en-GB" dirty="0">
                <a:latin typeface="Noto Sans CJK JP Light"/>
              </a:rPr>
              <a:t>Maximum(estimated values) &gt; 0</a:t>
            </a:r>
          </a:p>
        </p:txBody>
      </p:sp>
    </p:spTree>
    <p:extLst>
      <p:ext uri="{BB962C8B-B14F-4D97-AF65-F5344CB8AC3E}">
        <p14:creationId xmlns:p14="http://schemas.microsoft.com/office/powerpoint/2010/main" val="35090386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Noto Sans CJK JP Light"/>
                <a:ea typeface="Cambria Math" panose="02040503050406030204" pitchFamily="18" charset="0"/>
              </a:rPr>
              <a:t>Double Q-Learning</a:t>
            </a:r>
            <a:endParaRPr lang="en-GB" dirty="0">
              <a:solidFill>
                <a:schemeClr val="accent6"/>
              </a:solidFill>
              <a:latin typeface="Noto Sans CJK JP Light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5E62E-555C-401D-B538-D98AB70D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168"/>
            <a:ext cx="10080625" cy="436655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5352126-E6D2-4E92-8D0B-F52360E4C80F}"/>
              </a:ext>
            </a:extLst>
          </p:cNvPr>
          <p:cNvSpPr txBox="1">
            <a:spLocks/>
          </p:cNvSpPr>
          <p:nvPr/>
        </p:nvSpPr>
        <p:spPr>
          <a:xfrm>
            <a:off x="503999" y="5652721"/>
            <a:ext cx="9071640" cy="1763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tarSymbol"/>
              <a:buNone/>
            </a:pPr>
            <a:r>
              <a:rPr lang="en-US" dirty="0">
                <a:solidFill>
                  <a:sysClr val="windowText" lastClr="000000"/>
                </a:solidFill>
                <a:latin typeface="Noto Sans CJK JP Light"/>
              </a:rPr>
              <a:t>Maintain two parameterized Q functions (A &amp; B)</a:t>
            </a:r>
          </a:p>
          <a:p>
            <a:pPr>
              <a:buFont typeface="StarSymbol"/>
              <a:buNone/>
            </a:pPr>
            <a:r>
              <a:rPr lang="en-US" sz="2800" dirty="0">
                <a:solidFill>
                  <a:sysClr val="windowText" lastClr="000000"/>
                </a:solidFill>
                <a:latin typeface="Noto Sans CJK JP Light"/>
              </a:rPr>
              <a:t> </a:t>
            </a:r>
            <a:r>
              <a:rPr lang="en-US" sz="2800" dirty="0" err="1">
                <a:solidFill>
                  <a:sysClr val="windowText" lastClr="000000"/>
                </a:solidFill>
                <a:latin typeface="Noto Sans CJK JP Light"/>
              </a:rPr>
              <a:t>avg</a:t>
            </a:r>
            <a:r>
              <a:rPr lang="en-US" sz="2800" dirty="0">
                <a:solidFill>
                  <a:sysClr val="windowText" lastClr="000000"/>
                </a:solidFill>
                <a:latin typeface="Noto Sans CJK JP Light"/>
              </a:rPr>
              <a:t>(A, B) to select actions</a:t>
            </a:r>
          </a:p>
          <a:p>
            <a:pPr>
              <a:buFont typeface="StarSymbol"/>
              <a:buNone/>
            </a:pPr>
            <a:r>
              <a:rPr lang="en-US" sz="2800" dirty="0">
                <a:solidFill>
                  <a:sysClr val="windowText" lastClr="000000"/>
                </a:solidFill>
                <a:latin typeface="Noto Sans CJK JP Light"/>
              </a:rPr>
              <a:t> improve A by bootstrapping off B (or vice versa) </a:t>
            </a:r>
          </a:p>
        </p:txBody>
      </p:sp>
    </p:spTree>
    <p:extLst>
      <p:ext uri="{BB962C8B-B14F-4D97-AF65-F5344CB8AC3E}">
        <p14:creationId xmlns:p14="http://schemas.microsoft.com/office/powerpoint/2010/main" val="19534892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3331</Words>
  <Application>Microsoft Office PowerPoint</Application>
  <PresentationFormat>Custom</PresentationFormat>
  <Paragraphs>842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12" baseType="lpstr">
      <vt:lpstr>Yu Gothic</vt:lpstr>
      <vt:lpstr>Arial</vt:lpstr>
      <vt:lpstr>Calibri</vt:lpstr>
      <vt:lpstr>Cambria Math</vt:lpstr>
      <vt:lpstr>DejaVu Sans</vt:lpstr>
      <vt:lpstr>FreeSans</vt:lpstr>
      <vt:lpstr>Liberation Sans</vt:lpstr>
      <vt:lpstr>Liberation Serif</vt:lpstr>
      <vt:lpstr>Noto Sans CJK JP Light</vt:lpstr>
      <vt:lpstr>Noto Sans CJK KR Light</vt:lpstr>
      <vt:lpstr>Noto Sans CJK SC Regular</vt:lpstr>
      <vt:lpstr>StarSymbol</vt:lpstr>
      <vt:lpstr>Default 1</vt:lpstr>
      <vt:lpstr>a glance at reinforcement learning</vt:lpstr>
      <vt:lpstr>Today</vt:lpstr>
      <vt:lpstr>one</vt:lpstr>
      <vt:lpstr>Where to start</vt:lpstr>
      <vt:lpstr>Nomenclature</vt:lpstr>
      <vt:lpstr>Definitions</vt:lpstr>
      <vt:lpstr>Variance &amp; bias in supervised learning</vt:lpstr>
      <vt:lpstr>Variance &amp; bias in reinforcement learning</vt:lpstr>
      <vt:lpstr>Bootstrapping</vt:lpstr>
      <vt:lpstr>Function approximation</vt:lpstr>
      <vt:lpstr>iid</vt:lpstr>
      <vt:lpstr>two</vt:lpstr>
      <vt:lpstr>Machine learning</vt:lpstr>
      <vt:lpstr>Reinforcement learning</vt:lpstr>
      <vt:lpstr>Applications</vt:lpstr>
      <vt:lpstr>Reinforcement learning is not</vt:lpstr>
      <vt:lpstr>Deep reinforcement learning</vt:lpstr>
      <vt:lpstr>Reinforcement learning   is  learning through action</vt:lpstr>
      <vt:lpstr>PowerPoint Presentation</vt:lpstr>
      <vt:lpstr>Data in reinforcement learning</vt:lpstr>
      <vt:lpstr>Central challenges</vt:lpstr>
      <vt:lpstr>Exploration vs exploitation</vt:lpstr>
      <vt:lpstr>Exploration vs exploitation</vt:lpstr>
      <vt:lpstr>Data – correlated samples</vt:lpstr>
      <vt:lpstr>Data – non-stationary distribution</vt:lpstr>
      <vt:lpstr>Credit assignment</vt:lpstr>
      <vt:lpstr>Sample efficiency</vt:lpstr>
      <vt:lpstr>Markov Decision Processes</vt:lpstr>
      <vt:lpstr>Markov Decision Processes</vt:lpstr>
      <vt:lpstr>Markov property</vt:lpstr>
      <vt:lpstr>State vs observation</vt:lpstr>
      <vt:lpstr>Formal definition of an MDP</vt:lpstr>
      <vt:lpstr>Discrete vs continuous spaces</vt:lpstr>
      <vt:lpstr>Informal definition of an MDP</vt:lpstr>
      <vt:lpstr>Environment</vt:lpstr>
      <vt:lpstr>Discrete vs continuous action spaces</vt:lpstr>
      <vt:lpstr>State</vt:lpstr>
      <vt:lpstr>Reward</vt:lpstr>
      <vt:lpstr>Agent</vt:lpstr>
      <vt:lpstr>Policy - π</vt:lpstr>
      <vt:lpstr>Policy - π</vt:lpstr>
      <vt:lpstr>Environment model</vt:lpstr>
      <vt:lpstr>Sutton &amp; Barto</vt:lpstr>
      <vt:lpstr>PowerPoint Presentation</vt:lpstr>
      <vt:lpstr>Return</vt:lpstr>
      <vt:lpstr>Why are we discounting?</vt:lpstr>
      <vt:lpstr>Discounting</vt:lpstr>
      <vt:lpstr>break</vt:lpstr>
      <vt:lpstr>recap</vt:lpstr>
      <vt:lpstr>A new level of intelligence</vt:lpstr>
      <vt:lpstr>three - value function methods</vt:lpstr>
      <vt:lpstr>Value functions</vt:lpstr>
      <vt:lpstr>Value functions</vt:lpstr>
      <vt:lpstr>Value functions</vt:lpstr>
      <vt:lpstr>Value function approximation</vt:lpstr>
      <vt:lpstr>Richard Bellman</vt:lpstr>
      <vt:lpstr>What happens if we combine a value function with the Bellman equation   V_π (s)=∑_(k=0)^∞▒〖γ^k r_(t+k+1) 〗   G_π (s)=r+γG_π (s)   G_π (s)=r+γG_π (s)</vt:lpstr>
      <vt:lpstr>Recursive relationship between states  V(s) value of being in state   =  r reward we get after leaving state  +   γV(s’) discounted value of next state</vt:lpstr>
      <vt:lpstr>PowerPoint Presentation</vt:lpstr>
      <vt:lpstr>Bellman equation</vt:lpstr>
      <vt:lpstr>Bellman equation</vt:lpstr>
      <vt:lpstr>Approximation &amp; improvement</vt:lpstr>
      <vt:lpstr>Approximation &amp; improvement</vt:lpstr>
      <vt:lpstr>three – value function methods</vt:lpstr>
      <vt:lpstr>Dynamic programming</vt:lpstr>
      <vt:lpstr>Dynamic programming backup</vt:lpstr>
      <vt:lpstr>Dynamic programming backup</vt:lpstr>
      <vt:lpstr>Dynamic programming backup</vt:lpstr>
      <vt:lpstr>Dynamic programming</vt:lpstr>
      <vt:lpstr>Dynamic programming</vt:lpstr>
      <vt:lpstr>Dynamic programming</vt:lpstr>
      <vt:lpstr>three – value function methods</vt:lpstr>
      <vt:lpstr>Monte Carlo</vt:lpstr>
      <vt:lpstr>Monte Carlo</vt:lpstr>
      <vt:lpstr>Monte Carlo</vt:lpstr>
      <vt:lpstr>Monte Carlo</vt:lpstr>
      <vt:lpstr>Interesting things about Monte Carlo</vt:lpstr>
      <vt:lpstr>Monte Carlo</vt:lpstr>
      <vt:lpstr>three – value function methods</vt:lpstr>
      <vt:lpstr>Temporal difference</vt:lpstr>
      <vt:lpstr>Temporal difference</vt:lpstr>
      <vt:lpstr>Temporal difference backup</vt:lpstr>
      <vt:lpstr>TD(0) algorithm</vt:lpstr>
      <vt:lpstr>Linking together</vt:lpstr>
      <vt:lpstr>break</vt:lpstr>
      <vt:lpstr>recap – value function approximation</vt:lpstr>
      <vt:lpstr>recap</vt:lpstr>
      <vt:lpstr>three – value functions</vt:lpstr>
      <vt:lpstr>Q-Learning</vt:lpstr>
      <vt:lpstr>Deadly triad</vt:lpstr>
      <vt:lpstr>Deadly triad</vt:lpstr>
      <vt:lpstr>Q-Learning</vt:lpstr>
      <vt:lpstr>V(s) vs Q(s, a)</vt:lpstr>
      <vt:lpstr>SARSA &amp; Q-Learning</vt:lpstr>
      <vt:lpstr>SARSA &amp; Q-Learning</vt:lpstr>
      <vt:lpstr>Maximization bias</vt:lpstr>
      <vt:lpstr>Maximization bias</vt:lpstr>
      <vt:lpstr>Maximization bias</vt:lpstr>
      <vt:lpstr>Double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Glance at reinforcement learning</dc:title>
  <dc:creator>Adam</dc:creator>
  <cp:lastModifiedBy>Adam</cp:lastModifiedBy>
  <cp:revision>63</cp:revision>
  <dcterms:created xsi:type="dcterms:W3CDTF">2017-09-02T04:41:48Z</dcterms:created>
  <dcterms:modified xsi:type="dcterms:W3CDTF">2017-09-24T20:00:05Z</dcterms:modified>
</cp:coreProperties>
</file>