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5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20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ED17A6-A834-4BD3-850C-70D63A31E28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0A011-AE4B-467E-A461-D7B41F90BD8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77D4D-A000-4DB0-8D09-5A95EE30E61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B6F1A-7373-4570-926C-2C5724E2C87E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D3C9D99-7CD4-46F1-A4DF-47DACD650258}" type="slidenum">
              <a:t>‹#›</a:t>
            </a:fld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97125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C1D21E-5043-4586-9278-6A0AE810A8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F5063F-03A9-427D-AEAE-8680574D3EB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70CC200-EB06-40A4-A784-690CD45DA84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32893-99F8-4265-BCCF-105707919D9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493D2-505E-45F3-B7EB-72791BD04C5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31941-F255-489E-A185-411023C0941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18EEE09-0BFC-4E48-B8D7-B0D8FB08F38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723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34712-6875-4B5D-B2F2-8F5EE2120C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97A7EB6-DA07-435A-9B73-3BFFCE66C800}" type="slidenum">
              <a:t>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2AF70B-C2F5-4120-8A4A-FD3C18FE272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3BAA04-E54E-43BA-8F1B-4CD2583916E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CC87E-761A-4151-A14D-C325D968350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95CD3E6-5620-4D57-9B96-63A62D60158B}" type="slidenum">
              <a:t>10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6D201D-F91F-4AB7-8103-F4A2D20C72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39F0B8-D7F9-408C-B3D7-2DCB6CF656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9A5C8-F8F3-4D09-99F5-4F87649C971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9484471-413B-427D-9E0F-38F8C79B38B7}" type="slidenum">
              <a:t>11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565E24-1545-4E85-AA97-199CA851C85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08232E-428F-4EE5-A966-F2E93F415A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2C855-D6BF-4216-AD68-6BF4C61A0A9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F058192-432D-4ECF-B123-CE6159AC90F1}" type="slidenum">
              <a:t>12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4FAE79-42C1-4373-89A5-3329DE5961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194FAE-D847-4C62-98F1-45CEB4D80E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5E358-F0BF-46EB-A5E8-2CE54FF313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E361326-692C-4490-95B9-26381794902B}" type="slidenum">
              <a:t>13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ED1003-EEA5-45B5-B608-20010234245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4F03AC-EB13-4C35-86D1-9A6B5C4D23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B983C-DB5F-42A2-9BEC-7A571EBF27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3004A15-1B33-4A4E-B2D6-A38D13A8A2E1}" type="slidenum">
              <a:t>14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74F601-CE9D-4B36-978E-D196D576C74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EB50B0-B32A-4A94-AD04-4F70BA678F4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710EC-FF9F-40B2-B288-8D105CB620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40FEDE3-A128-408A-8D56-F44DF8082FD0}" type="slidenum">
              <a:t>15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1B3A2B-5281-45D0-ACA0-C0C5976CEA6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760ABE-BB19-427D-B15B-8E76631C2FF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30223-0401-4166-AD33-E70023F3490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6553274-626A-4040-A73B-FA4AAADDBF78}" type="slidenum">
              <a:t>16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FB7352-EEB5-4D55-9BFE-0C3F346B2E8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29F49E-0C1F-43B6-A122-E9B6A3EC327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799C9-EF4C-48AE-BE83-CD92EC4C4B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78DDA2-1DE0-4614-853A-1C1D91A467DC}" type="slidenum">
              <a:t>17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233DD9-996B-4DC8-BAE9-050F50A1632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1DACEE-CA8A-47D4-A8E8-3B89A6BE05E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F758A-DCC5-452E-8834-FC076810DB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EC196C4-CA70-4332-B90E-B1294A68E633}" type="slidenum">
              <a:t>18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521FFF-9C51-4046-A8F5-6F2519E3211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E695D4-C070-40BD-A903-FB6EAFA8C0F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7DC94-5DDD-44CD-8850-3A79BCD186D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6F3B198-3AC7-4C2A-BE6B-7A661210136C}" type="slidenum">
              <a:t>19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8DEF56-3D79-44FD-A58E-9FA5670FBF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40E12D-E26E-4617-9051-149D5C266C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9F02B-C942-4BAD-ABF2-A327F29F4F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5013E04-7BFD-4590-B38A-98A54D2C1E6E}" type="slidenum">
              <a:t>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894326-FB8E-4838-A866-70CA924F477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FDA707-78FE-4E2E-81D9-12BC20AE96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32179-A6FE-47C8-A410-CA95E4A3E21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F9C1687-59A4-4493-9BF4-F698A9510287}" type="slidenum">
              <a:t>20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B0D2D2-347C-4B1A-98DA-58E61B21D4E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A13F8B-3EBE-433A-A1C1-E450362F52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EFA77-4DD7-4D0B-AA21-95D6F42D9DB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5CFB904-A011-4F12-B84A-93C37A41988F}" type="slidenum">
              <a:t>21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CB507E-3419-405B-8B72-EE9CE212C2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B377CF-D5C2-4D60-8E65-1A44A9E00AF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F035F-FA99-4B93-BE91-5D1C7F74AE2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792A476-39B7-4B88-888D-8174D7BA0164}" type="slidenum">
              <a:t>22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67AB10-0764-4173-B1A9-85D8E211946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FD7020-86EC-4ACC-82B5-1599AFB692B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C5426-792B-4923-A7BD-B76CFCA71D7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57C51F3-9038-43E5-B27D-385C2FABD06E}" type="slidenum">
              <a:t>23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F21AF7-309B-426C-B272-A9345B5487A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7D9800-EFB3-41C9-8E4E-89868D1797B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2936E-ECD7-44A5-A89D-E6BD328CE5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5452839-EF48-4830-8351-8C5F8EBEE142}" type="slidenum">
              <a:t>24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FE5771-A49F-4508-894B-97C56A09F4F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143975-5833-43B6-BC99-F8C41C163F3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B157F-FB57-4B5D-964B-9CE54FAEFCD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1EA5B5E-BB71-48AB-A94C-C32F2CC5E4EE}" type="slidenum">
              <a:t>25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7ED0D1-910A-473F-8502-A12D687D9EB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71D9B0-616D-40FF-9263-E332268282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B157F-FB57-4B5D-964B-9CE54FAEFCD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1EA5B5E-BB71-48AB-A94C-C32F2CC5E4EE}" type="slidenum">
              <a:t>26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7ED0D1-910A-473F-8502-A12D687D9EB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71D9B0-616D-40FF-9263-E332268282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4567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1D65B-2311-4550-8BB9-D4A91667F23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EEDD7F9-FB29-4ADB-802D-006E7E8CAE5A}" type="slidenum">
              <a:t>27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5F3CCB-578A-4C9A-BFFD-D77384FC696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D9A313-0994-4440-B1A0-731C2BFF2C0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59B3A-F6B6-4CCB-A148-E3B54EA8D82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EED9951-FB08-4DC7-BC6F-4B62D4E409D9}" type="slidenum">
              <a:t>28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A6D075-DE1C-4DBE-A412-9869C1173A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8B164-56DA-49D4-A465-3EB9854565D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C6E34-51DD-4E73-A4BA-38973A01EC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46CA3F1-BD46-4981-BCA1-592CFB3EFC63}" type="slidenum">
              <a:t>29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D4BE51-526E-4501-88A5-B0522D3EE79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57C400-D415-4C71-85BE-446F5BED39F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A86-2215-40B1-B692-F033EB00F8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C5D752-775A-40A3-BC5B-B5BC2D578AEC}" type="slidenum">
              <a:t>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185C5-4D3A-4039-B7B8-9DD627F4E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4538-DDFC-4930-A75E-438D4275E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BEFC3-38AD-4D46-9852-C7B85AE8684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913FFCB-001B-47A9-8917-916769B456EC}" type="slidenum">
              <a:t>30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074134-7DB8-4282-9254-CBF241BD6E2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4E7340-C3C8-48EC-8B80-669C3CB4A57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AE847-5B86-46C5-AD30-F37C37570D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DD9AF98-71F1-4533-AEA0-23AC6C6F458D}" type="slidenum">
              <a:t>31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AFF79B-CC7D-4D7B-BA71-21DC9A299B9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5FE53A-624D-4320-A07D-BD1DE67FCD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EAADF-9B27-488E-BDD1-74B1D4B625F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BBD6F90-5A47-4852-A670-A2B29BEC981B}" type="slidenum">
              <a:t>32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E85396-2512-4391-B77E-2B59907EF1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1DD28B-6266-46A9-81F8-F511FFD12F4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47458-C42A-47B1-8EF4-05DA5D3E3B4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7583925-7454-4F78-89DB-8B5AB2630FB8}" type="slidenum">
              <a:t>33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0014D9-B9AB-478E-B730-E45AB759B3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4A8584-903A-4326-A575-F9D9A6B303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CBAA9-8EAF-474A-8977-2EBC959D4D1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9BEBF3F-4780-4E1B-9159-7D98CAD4C99F}" type="slidenum">
              <a:t>34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CC01CF-55AC-402F-92C2-1BD682FC55A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B003A7-0CBA-457A-9E82-381867A862D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508E6-430C-439B-86A8-16E323C276B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75935D0-F190-4B64-8111-23CEA991B329}" type="slidenum">
              <a:t>35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F9D807-6752-41E2-8AEE-C5A1EEFF48A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B0E42E-44F9-4584-9267-52393DB341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25F1C-2E6C-43BA-BF60-8BAD2AC07F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5652667-BD15-4309-8CC5-3328615A4615}" type="slidenum">
              <a:t>36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33BC0C-8393-421C-93D4-E1111E6105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12F30D-7088-4A93-B665-9DE5C5A4964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69785-6BFC-4853-A58F-F4FC3CAD992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D586C4B-B781-4EF8-B5E0-6A71680420EB}" type="slidenum">
              <a:t>37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E6DD50-8B55-4DD2-86A4-B759038AFE9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06C22E-D296-4BC1-96BD-7417A2AF53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C0EDB-A0DB-44A4-80D9-E000FF6A148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E0572CA-33A5-4550-AC7C-B30AF5C6B5BC}" type="slidenum">
              <a:t>38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2F8450-27AD-4D5D-B977-4375555B519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B82FF4-C068-453A-9F28-50435AB4E5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F519F-24B7-433B-8595-79E159419D6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715B1A1-258F-4E80-89EA-1174C66B7030}" type="slidenum">
              <a:t>39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E73465-8576-4FCD-B023-6BE11A297C8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6EFFBA-CD0A-4775-B642-90122790677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7F203-9212-4BEE-8B1C-3CA43B3A4E7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386529F-FD49-4AD3-BF94-6726FF82E3B8}" type="slidenum">
              <a:t>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CD5BBB-C824-44D6-B77F-B9C1DA9156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886DA5-A4FA-4891-9C1A-5AD619DB27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D6E41-3674-44E8-9091-8E476B4503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4649E51-D764-46F6-AC16-AB07D7ACB70B}" type="slidenum">
              <a:t>40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4F78E9-9ADF-4C0A-B5C9-3529888E316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187565-31C1-4986-9B23-28D99721FDC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B64FB-AFE7-406F-A8C4-47ED7E3BFE2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7FD05BA-A5A8-441E-9C3E-B9081ED86358}" type="slidenum">
              <a:t>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CDC5B1-36A1-426B-878D-EA5FCDA2416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E86CD0-B6C7-466A-B11B-76696CBF01C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D5A75-6C2D-432F-911B-9990E5CA612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3772E25-2DE9-4232-863E-B253566D6404}" type="slidenum">
              <a:t>6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6CCF06-14CB-4F44-9FB4-F2B4BEB66F6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592FA9-979B-499E-B457-920ECC7553F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C6183-080B-4081-BA79-F44E9E0D5B6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936F3C0-61D2-4BF3-8055-699DCAB64ABE}" type="slidenum">
              <a:t>7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D63630-26D4-428A-9090-028FC33282A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0965C1-4CBE-46AA-BF46-1AB77068E4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34FCC-9173-4F5F-A41A-96A3708FF19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990EE79-89DB-42FD-9F56-B482C2995E08}" type="slidenum">
              <a:t>8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ED7FDB-A6E9-4002-BE68-5521C87F5EE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F3ECCC-5AD8-4C9D-95BE-8DEDF20985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E0202-A190-464E-9846-AFB19F00C6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BDBA091-2942-4834-85D2-8528E0CC5C13}" type="slidenum">
              <a:t>9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8EC17F-4BDF-4506-9366-1F0BF826CF3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2C8EE5-BF34-4FBA-93CD-8FC74E49B1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9DD2-474E-450F-8360-5E1BD9AC5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8C7AC-0570-42E8-A9EB-A1EA710C4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E563F-863D-4660-AFA5-27595AD3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E6D1C-AB65-494E-8FC0-DFF1C6EF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64CAA-E27A-4437-8239-450EAC83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786B5B-653A-40D0-B182-B440C9CE1F6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43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4D73C-6213-478A-A8F6-DFEE6106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4EF30-F4FF-4B48-9B03-F12757D89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25BE0-9361-4A4A-A005-40B18F1F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00C9B-828E-4558-8F2D-740A6922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CDD59-6A96-460D-9099-3C105303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1F8F7A-BBCD-49C2-BD82-4875CACCFF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99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92498C-CA34-4A45-BD65-108C771DC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DC238-4F37-47F6-9490-D4360CF2E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7D0B3-13BD-4831-91A5-46FEB72E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B99A-C1CE-4EBF-AB0B-894A7A4C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AE132-30B8-46A5-BE78-58EF4036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EF2A64-9F19-4B5D-8B84-0D2D12E850D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02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802E-456B-4F4A-8553-4B38D2F2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7B4C7-CC53-412B-B9CD-8300EDB44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376CB-A7F6-4563-8AFF-3819E7B4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3A22E-5690-4F1D-A5DB-9EEF0338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472A3-48EB-4D9D-976C-BFDF8726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B69D8D-0025-495B-85E3-007E7633774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4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2E5B1-6291-4F6A-ACDA-A37DE9172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66CD6-6C0E-4CF4-B1EB-6C6736BEC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BF130-43B4-41C2-84A2-E6A54F4A8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AD2FF-0486-4DD5-9E65-5AF144E9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3BB44-189B-4BF2-A43E-EC1FD711C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0A99F5-9532-4969-B9D2-278055CA279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60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79DC-2A81-48EF-AE22-A47C4AFD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FCCD0-CA6B-4F5C-9BF6-D18D6453E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BF329-803D-4973-8A08-807FCE862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B8779-0A52-474C-B482-F9094B0AA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2A5DC-9E0F-4FB1-B2CC-56F71FA42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71910-23AD-42EB-8E23-4D9BE86B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9D1F1A-4518-46FB-AAC8-5FB5088C85B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85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20A5-46CE-45F9-9EE4-EF4157AB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ACB3E-F95D-4CB5-B7D3-94B1277FF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FCBA3-0652-4FA4-8035-2DCD1712C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34827-B261-4AC4-8D2E-FCDF40AF4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79DA6-76DF-4569-A257-382EC546E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59A73F-8E1D-46AF-A739-A1F982D8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DF927-DB41-4569-9AAD-650063B3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61956-725C-4696-9BA7-10780D45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88D590-7B34-4C81-9226-2D6656A9486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44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1C05-920F-4115-A9EE-EB92D9C0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F4C8D-A298-4FFE-BB6D-D071CCD2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3DCB5-01BD-4D19-8134-D65F7125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8810-1A35-475C-94AE-8C30BF784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2378CB-2DAD-4C79-9B26-FD9C1558653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11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A6DF5-C489-4C97-BCF0-B3E0C6D2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9519B-F39A-4F48-B0EA-9FE103FB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C95DA-72B7-47F6-8A5B-C407EBFC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E2681E-C62E-4924-A953-3AF0CC72535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1477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193E-FC0D-413B-A7EE-0A7A6929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23450-3E38-49DD-B5B9-FA447EE5B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55F78-08E1-4A9A-A88D-E1B5C3711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482BD-DF69-440A-8108-B2E8F4AD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398FD-E7AE-43AF-B115-D1AE15D3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BC71B-4F50-4AC7-9C97-8FDAE4C7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34EB03-76CB-4007-B072-EFDBEA72A3A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8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50F68-4319-4017-94C4-6E0B28FC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D7BD29-147E-4236-A9FE-F43095AAF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B4DE4-5240-4458-8F08-23D6D38E8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A1FC9-F06C-47AB-8C15-79D5068E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0B8A5-0C70-40C2-864B-905DF519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46483-5528-4C7A-B591-4EA2EC5D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BA3A1B-B84C-4614-84C8-3C7E94BD5D6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16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BFFB2-47EA-4384-A3FF-9CE0B5BAE2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A161A-01CE-443B-B579-E3A6DD949A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5"/>
            <a:r>
              <a:rPr lang="en-GB"/>
              <a:t>Sixth Outline Level</a:t>
            </a:r>
          </a:p>
          <a:p>
            <a:pPr lvl="6"/>
            <a:r>
              <a:rPr lang="en-GB"/>
              <a:t>Seventh Outline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C351B-0739-4B32-9962-8B854A5892A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Noto Sans CJK JP Light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FA3B4-A810-44A9-9082-36B1708DFBC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Noto Sans CJK JP Light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CF4BB-B9BA-40D6-8D47-A76702494A8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Noto Sans CJK KR Light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38196885-CD73-4AB1-BE70-327E6F68D969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 rtl="0" hangingPunct="0">
        <a:buNone/>
        <a:tabLst/>
        <a:defRPr lang="en-GB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 CJK JP Light" pitchFamily="34"/>
          <a:ea typeface="Noto Sans CJK SC Regular" pitchFamily="2"/>
          <a:cs typeface="FreeSans" pitchFamily="2"/>
        </a:defRPr>
      </a:lvl1pPr>
    </p:titleStyle>
    <p:bodyStyle>
      <a:lvl1pPr lvl="0" rtl="0" hangingPunct="0">
        <a:spcBef>
          <a:spcPts val="1417"/>
        </a:spcBef>
        <a:spcAft>
          <a:spcPts val="0"/>
        </a:spcAft>
        <a:buClr>
          <a:srgbClr val="FFFFFF"/>
        </a:buClr>
        <a:buSzPct val="45000"/>
        <a:buFont typeface="StarSymbol"/>
        <a:buChar char="●"/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 CJK JP Light" pitchFamily="34"/>
          <a:ea typeface="Noto Sans CJK SC Regular" pitchFamily="2"/>
          <a:cs typeface="FreeSans" pitchFamily="2"/>
        </a:defRPr>
      </a:lvl1pPr>
      <a:lvl2pPr lvl="1" rtl="0" hangingPunct="0">
        <a:spcBef>
          <a:spcPts val="1417"/>
        </a:spcBef>
        <a:spcAft>
          <a:spcPts val="0"/>
        </a:spcAft>
        <a:buClr>
          <a:srgbClr val="FFFFFF"/>
        </a:buClr>
        <a:buSzPct val="75000"/>
        <a:buFont typeface="StarSymbol"/>
        <a:buChar char="–"/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 CJK JP Light" pitchFamily="34"/>
          <a:ea typeface="Noto Sans CJK SC Regular" pitchFamily="2"/>
          <a:cs typeface="FreeSans" pitchFamily="2"/>
        </a:defRPr>
      </a:lvl2pPr>
      <a:lvl3pPr lvl="2" rtl="0" hangingPunct="0">
        <a:spcBef>
          <a:spcPts val="1417"/>
        </a:spcBef>
        <a:spcAft>
          <a:spcPts val="0"/>
        </a:spcAft>
        <a:buClr>
          <a:srgbClr val="FFFFFF"/>
        </a:buClr>
        <a:buSzPct val="45000"/>
        <a:buFont typeface="StarSymbol"/>
        <a:buChar char="●"/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 CJK JP Light" pitchFamily="34"/>
          <a:ea typeface="Noto Sans CJK SC Regular" pitchFamily="2"/>
          <a:cs typeface="FreeSans" pitchFamily="2"/>
        </a:defRPr>
      </a:lvl3pPr>
      <a:lvl4pPr lvl="3" rtl="0" hangingPunct="0">
        <a:spcBef>
          <a:spcPts val="1417"/>
        </a:spcBef>
        <a:spcAft>
          <a:spcPts val="0"/>
        </a:spcAft>
        <a:buClr>
          <a:srgbClr val="FFFFFF"/>
        </a:buClr>
        <a:buSzPct val="75000"/>
        <a:buFont typeface="StarSymbol"/>
        <a:buChar char="–"/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 CJK JP Light" pitchFamily="34"/>
          <a:ea typeface="Noto Sans CJK SC Regular" pitchFamily="2"/>
          <a:cs typeface="FreeSans" pitchFamily="2"/>
        </a:defRPr>
      </a:lvl4pPr>
      <a:lvl5pPr lvl="4" rtl="0" hangingPunct="0">
        <a:spcBef>
          <a:spcPts val="1417"/>
        </a:spcBef>
        <a:spcAft>
          <a:spcPts val="0"/>
        </a:spcAft>
        <a:buClr>
          <a:srgbClr val="FFFFFF"/>
        </a:buClr>
        <a:buSzPct val="45000"/>
        <a:buFont typeface="StarSymbol"/>
        <a:buChar char="●"/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 CJK JP Light" pitchFamily="34"/>
          <a:ea typeface="Noto Sans CJK SC Regular" pitchFamily="2"/>
          <a:cs typeface="FreeSans" pitchFamily="2"/>
        </a:defRPr>
      </a:lvl5pPr>
      <a:lvl6pPr lvl="5" rtl="0" hangingPunct="0">
        <a:spcBef>
          <a:spcPts val="1417"/>
        </a:spcBef>
        <a:spcAft>
          <a:spcPts val="0"/>
        </a:spcAft>
        <a:buClr>
          <a:srgbClr val="FFFFFF"/>
        </a:buClr>
        <a:buSzPct val="45000"/>
        <a:buFont typeface="StarSymbol"/>
        <a:buChar char="●"/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 CJK JP Light" pitchFamily="34"/>
          <a:ea typeface="Noto Sans CJK SC Regular" pitchFamily="2"/>
          <a:cs typeface="FreeSans" pitchFamily="2"/>
        </a:defRPr>
      </a:lvl6pPr>
      <a:lvl7pPr lvl="6" rtl="0" hangingPunct="0">
        <a:spcBef>
          <a:spcPts val="1417"/>
        </a:spcBef>
        <a:spcAft>
          <a:spcPts val="0"/>
        </a:spcAft>
        <a:buClr>
          <a:srgbClr val="FFFFFF"/>
        </a:buClr>
        <a:buSzPct val="45000"/>
        <a:buFont typeface="StarSymbol"/>
        <a:buChar char="●"/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 CJK JP Light" pitchFamily="34"/>
          <a:ea typeface="Noto Sans CJK SC Regular" pitchFamily="2"/>
          <a:cs typeface="FreeSans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dgefficiency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GEfficiency/DSR_R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99F4-169F-4448-9D7A-CCD7696E798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593846"/>
            <a:ext cx="9071640" cy="677108"/>
          </a:xfrm>
        </p:spPr>
        <p:txBody>
          <a:bodyPr>
            <a:spAutoFit/>
          </a:bodyPr>
          <a:lstStyle/>
          <a:p>
            <a:pPr lvl="0"/>
            <a:r>
              <a:rPr lang="en-GB" dirty="0"/>
              <a:t>a glance at reinforcement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F0CE79-165A-41A8-BAE0-8232CDC35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15" y="2385220"/>
            <a:ext cx="10080625" cy="26537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FF18ED-A124-49F8-A5E2-113D5CE752EA}"/>
              </a:ext>
            </a:extLst>
          </p:cNvPr>
          <p:cNvSpPr/>
          <p:nvPr/>
        </p:nvSpPr>
        <p:spPr>
          <a:xfrm>
            <a:off x="990600" y="5266076"/>
            <a:ext cx="84867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rgbClr val="000000"/>
                </a:solidFill>
                <a:latin typeface="Noto Sans CJK JP Light"/>
              </a:rPr>
              <a:t>Adam Green</a:t>
            </a:r>
            <a:br>
              <a:rPr lang="en-US" sz="2800" dirty="0">
                <a:solidFill>
                  <a:srgbClr val="000000"/>
                </a:solidFill>
                <a:latin typeface="Noto Sans CJK JP Light"/>
              </a:rPr>
            </a:br>
            <a:br>
              <a:rPr lang="en-US" sz="2800" dirty="0">
                <a:solidFill>
                  <a:srgbClr val="000000"/>
                </a:solidFill>
                <a:latin typeface="Noto Sans CJK JP Light"/>
              </a:rPr>
            </a:br>
            <a:r>
              <a:rPr lang="en-US" sz="2800" u="sng" dirty="0">
                <a:solidFill>
                  <a:srgbClr val="0563C1"/>
                </a:solidFill>
                <a:latin typeface="Noto Sans CJK JP Light"/>
                <a:hlinkClick r:id="rId4"/>
              </a:rPr>
              <a:t>adgefficiency.com</a:t>
            </a:r>
            <a:endParaRPr lang="en-US" sz="2800" b="0" dirty="0">
              <a:effectLst/>
              <a:latin typeface="Noto Sans CJK JP Light"/>
            </a:endParaRPr>
          </a:p>
          <a:p>
            <a:pPr algn="r"/>
            <a:r>
              <a:rPr lang="en-US" sz="2800" dirty="0">
                <a:latin typeface="Noto Sans CJK JP Light"/>
              </a:rPr>
              <a:t>		</a:t>
            </a:r>
          </a:p>
          <a:p>
            <a:pPr algn="r"/>
            <a:r>
              <a:rPr lang="en-US" sz="2800" dirty="0">
                <a:latin typeface="Noto Sans CJK JP Light"/>
              </a:rPr>
              <a:t>		adam.green@adgefficiency.com</a:t>
            </a:r>
            <a:br>
              <a:rPr lang="en-US" sz="2800" dirty="0">
                <a:latin typeface="Noto Sans CJK JP Light"/>
              </a:rPr>
            </a:br>
            <a:endParaRPr lang="en-GB" sz="2800" dirty="0">
              <a:latin typeface="Noto Sans CJK JP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B8D27-E46B-4147-9424-640B9125187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Function approximation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F39D5-D3C0-4252-952C-663AC905748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31999" y="2015999"/>
            <a:ext cx="5543640" cy="5184000"/>
          </a:xfrm>
        </p:spPr>
        <p:txBody>
          <a:bodyPr/>
          <a:lstStyle/>
          <a:p>
            <a:pPr lvl="0"/>
            <a:r>
              <a:rPr lang="en-GB" sz="2800"/>
              <a:t>Lookup table</a:t>
            </a:r>
          </a:p>
          <a:p>
            <a:pPr lvl="0"/>
            <a:r>
              <a:rPr lang="en-GB" sz="2400"/>
              <a:t>curse of dimensionality</a:t>
            </a:r>
          </a:p>
          <a:p>
            <a:pPr lvl="0"/>
            <a:endParaRPr lang="en-GB" sz="500"/>
          </a:p>
          <a:p>
            <a:pPr lvl="0"/>
            <a:r>
              <a:rPr lang="en-GB" sz="2800"/>
              <a:t>Linear function</a:t>
            </a:r>
          </a:p>
          <a:p>
            <a:pPr lvl="0"/>
            <a:r>
              <a:rPr lang="en-GB" sz="2400"/>
              <a:t>less parameters</a:t>
            </a:r>
          </a:p>
          <a:p>
            <a:pPr lvl="0"/>
            <a:r>
              <a:rPr lang="en-GB" sz="2400"/>
              <a:t>generalize across states</a:t>
            </a:r>
          </a:p>
          <a:p>
            <a:pPr lvl="0"/>
            <a:endParaRPr lang="en-GB" sz="500"/>
          </a:p>
          <a:p>
            <a:pPr lvl="0"/>
            <a:r>
              <a:rPr lang="en-GB" sz="2800"/>
              <a:t>Non-linear function</a:t>
            </a:r>
          </a:p>
          <a:p>
            <a:pPr lvl="0"/>
            <a:r>
              <a:rPr lang="en-GB" sz="2400"/>
              <a:t>Model complex dynamics</a:t>
            </a:r>
          </a:p>
          <a:p>
            <a:pPr lvl="0"/>
            <a:r>
              <a:rPr lang="en-GB" sz="2400"/>
              <a:t>Convolution for vision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7985540-F100-4446-A4CD-8DD4329C113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0" y="1563480"/>
            <a:ext cx="3600000" cy="566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26BB-16EF-4951-8B95-8B0F30B3030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iid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36146-0308-4CE6-8497-A0CA951D68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9071640" cy="5184000"/>
          </a:xfrm>
        </p:spPr>
        <p:txBody>
          <a:bodyPr/>
          <a:lstStyle/>
          <a:p>
            <a:pPr lvl="0">
              <a:buNone/>
            </a:pPr>
            <a:r>
              <a:rPr lang="en-GB" dirty="0"/>
              <a:t>Independent and identically distributed</a:t>
            </a:r>
          </a:p>
          <a:p>
            <a:pPr lvl="0">
              <a:buNone/>
            </a:pPr>
            <a:endParaRPr lang="en-GB" dirty="0"/>
          </a:p>
          <a:p>
            <a:pPr lvl="0">
              <a:buNone/>
            </a:pPr>
            <a:r>
              <a:rPr lang="en-GB" dirty="0"/>
              <a:t>In statistical learning one always assumes the training set is </a:t>
            </a:r>
            <a:r>
              <a:rPr lang="en-GB" b="1" dirty="0">
                <a:solidFill>
                  <a:srgbClr val="92D050"/>
                </a:solidFill>
              </a:rPr>
              <a:t>independently drawn </a:t>
            </a:r>
            <a:r>
              <a:rPr lang="en-GB" dirty="0"/>
              <a:t>from a </a:t>
            </a:r>
            <a:r>
              <a:rPr lang="en-GB" b="1" dirty="0">
                <a:solidFill>
                  <a:srgbClr val="92D050"/>
                </a:solidFill>
              </a:rPr>
              <a:t>fixed distribution</a:t>
            </a:r>
          </a:p>
          <a:p>
            <a:pPr lvl="0"/>
            <a:endParaRPr lang="en-GB" dirty="0"/>
          </a:p>
          <a:p>
            <a:pPr lvl="0">
              <a:buNone/>
            </a:pPr>
            <a:r>
              <a:rPr lang="en-GB" dirty="0"/>
              <a:t>May not be realistic in practice!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BC94-BC9E-45B7-B44A-A2C67E70215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GB" dirty="0"/>
              <a:t>two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C92BC-BAC0-4E07-A101-C79B21ECA12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None/>
            </a:pPr>
            <a:r>
              <a:rPr lang="en-GB" dirty="0"/>
              <a:t>introduction to reinforcement learning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3643-1C23-42D6-8E63-3B1AC043BB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D191F-A942-4899-BFF1-89C7A12C763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9071640" cy="5184000"/>
          </a:xfrm>
        </p:spPr>
        <p:txBody>
          <a:bodyPr/>
          <a:lstStyle/>
          <a:p>
            <a:pPr lvl="0"/>
            <a:r>
              <a:rPr lang="en-GB"/>
              <a:t>Three categories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CF61-65E1-4BA3-B368-58BF4292701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Reinforcement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3F77F-E00D-4194-AB31-D5D69967025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4536000" cy="5184000"/>
          </a:xfrm>
        </p:spPr>
        <p:txBody>
          <a:bodyPr/>
          <a:lstStyle/>
          <a:p>
            <a:pPr lvl="0" algn="ctr"/>
            <a:r>
              <a:rPr lang="en-GB" dirty="0"/>
              <a:t>Value functions</a:t>
            </a:r>
          </a:p>
          <a:p>
            <a:pPr lvl="0" algn="ctr"/>
            <a:r>
              <a:rPr lang="en-GB" sz="2000" dirty="0"/>
              <a:t>Parameterize a value function</a:t>
            </a:r>
          </a:p>
          <a:p>
            <a:pPr lvl="0" algn="ctr"/>
            <a:r>
              <a:rPr lang="en-GB" sz="2000" dirty="0"/>
              <a:t>V</a:t>
            </a:r>
            <a:r>
              <a:rPr lang="en-GB" sz="2000" baseline="-33000" dirty="0"/>
              <a:t>π</a:t>
            </a:r>
            <a:r>
              <a:rPr lang="en-GB" sz="2000" dirty="0"/>
              <a:t>(s, θ)</a:t>
            </a:r>
          </a:p>
          <a:p>
            <a:pPr lvl="0" algn="ctr"/>
            <a:r>
              <a:rPr lang="en-GB" sz="2000" dirty="0"/>
              <a:t>Q</a:t>
            </a:r>
            <a:r>
              <a:rPr lang="en-GB" sz="2000" baseline="-33000" dirty="0"/>
              <a:t>π</a:t>
            </a:r>
            <a:r>
              <a:rPr lang="en-GB" sz="2000" dirty="0"/>
              <a:t>(s, a, θ)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628F0-7D8F-4A32-92A4-1BEECA3398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0000" y="2015999"/>
            <a:ext cx="4536000" cy="5184000"/>
          </a:xfrm>
        </p:spPr>
        <p:txBody>
          <a:bodyPr/>
          <a:lstStyle/>
          <a:p>
            <a:pPr lvl="0" algn="ctr"/>
            <a:r>
              <a:rPr lang="en-GB"/>
              <a:t>Policy gradients</a:t>
            </a:r>
          </a:p>
          <a:p>
            <a:pPr lvl="0" algn="ctr"/>
            <a:r>
              <a:rPr lang="en-GB" sz="2000"/>
              <a:t>Parameterize a policy</a:t>
            </a:r>
          </a:p>
          <a:p>
            <a:pPr lvl="0" algn="ctr"/>
            <a:r>
              <a:rPr lang="en-GB" sz="2000"/>
              <a:t>π(s, θ)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F3C05-7E84-4944-8998-8EBE99E6CA2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64000" y="5040000"/>
            <a:ext cx="8712000" cy="2160000"/>
          </a:xfrm>
        </p:spPr>
        <p:txBody>
          <a:bodyPr/>
          <a:lstStyle/>
          <a:p>
            <a:pPr lvl="0" algn="ctr"/>
            <a:r>
              <a:rPr lang="en-GB"/>
              <a:t>Actor-Critic</a:t>
            </a:r>
          </a:p>
          <a:p>
            <a:pPr lvl="0" algn="ctr"/>
            <a:r>
              <a:rPr lang="en-GB" sz="2000"/>
              <a:t>Parameterize both a value function &amp; policy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5A58ED55-A0DB-4AD2-A81B-3D5AE8973093}"/>
              </a:ext>
            </a:extLst>
          </p:cNvPr>
          <p:cNvSpPr/>
          <p:nvPr/>
        </p:nvSpPr>
        <p:spPr>
          <a:xfrm>
            <a:off x="3576919" y="3725334"/>
            <a:ext cx="1028948" cy="1109133"/>
          </a:xfrm>
          <a:prstGeom prst="line">
            <a:avLst/>
          </a:prstGeom>
          <a:noFill/>
          <a:ln w="180000" cap="sq">
            <a:solidFill>
              <a:srgbClr val="92D050"/>
            </a:solidFill>
            <a:prstDash val="solid"/>
            <a:bevel/>
            <a:headEnd w="sm" len="med"/>
            <a:tailEnd type="triangle" w="med" len="me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CB6E2E3F-22A3-4E79-993E-5447140A486E}"/>
              </a:ext>
            </a:extLst>
          </p:cNvPr>
          <p:cNvSpPr/>
          <p:nvPr/>
        </p:nvSpPr>
        <p:spPr>
          <a:xfrm flipH="1">
            <a:off x="6248398" y="3725334"/>
            <a:ext cx="860613" cy="1109132"/>
          </a:xfrm>
          <a:prstGeom prst="line">
            <a:avLst/>
          </a:prstGeom>
          <a:noFill/>
          <a:ln w="180000" cap="sq">
            <a:solidFill>
              <a:srgbClr val="92D050"/>
            </a:solidFill>
            <a:prstDash val="solid"/>
            <a:bevel/>
            <a:headEnd w="sm" len="med"/>
            <a:tailEnd type="triangle" w="med" len="me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5655-9F02-4BC6-B3C0-C28DDA6220D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F28C5-3370-40BF-84EB-E54F82691E1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9071640" cy="5184000"/>
          </a:xfrm>
        </p:spPr>
        <p:txBody>
          <a:bodyPr/>
          <a:lstStyle/>
          <a:p>
            <a:pPr lvl="0"/>
            <a:r>
              <a:rPr lang="en-GB" dirty="0"/>
              <a:t>Robotics</a:t>
            </a:r>
          </a:p>
          <a:p>
            <a:pPr lvl="0"/>
            <a:r>
              <a:rPr lang="en-GB" dirty="0"/>
              <a:t>Self driving cars</a:t>
            </a:r>
          </a:p>
          <a:p>
            <a:pPr lvl="0"/>
            <a:r>
              <a:rPr lang="en-GB" dirty="0"/>
              <a:t>Smart contracts on blockchains</a:t>
            </a:r>
          </a:p>
          <a:p>
            <a:pPr lvl="0"/>
            <a:r>
              <a:rPr lang="en-GB" dirty="0" err="1"/>
              <a:t>Reccomender</a:t>
            </a:r>
            <a:r>
              <a:rPr lang="en-GB" dirty="0"/>
              <a:t> systems</a:t>
            </a:r>
          </a:p>
          <a:p>
            <a:pPr lvl="0"/>
            <a:r>
              <a:rPr lang="en-GB" dirty="0"/>
              <a:t>Neural network design</a:t>
            </a:r>
          </a:p>
          <a:p>
            <a:pPr lvl="0"/>
            <a:r>
              <a:rPr lang="en-US" dirty="0"/>
              <a:t>M</a:t>
            </a:r>
            <a:r>
              <a:rPr lang="en-GB" dirty="0" err="1"/>
              <a:t>anufacturing</a:t>
            </a:r>
            <a:endParaRPr lang="en-GB" dirty="0"/>
          </a:p>
          <a:p>
            <a:pPr lvl="0"/>
            <a:r>
              <a:rPr lang="en-US" dirty="0"/>
              <a:t>E</a:t>
            </a:r>
            <a:r>
              <a:rPr lang="en-GB" dirty="0" err="1"/>
              <a:t>nergy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2FAE-B95B-4444-B902-CED255441A4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Reinforcment learning is not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1A8D8-A2A5-4864-8228-B87917AD6E1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9071640" cy="5184000"/>
          </a:xfrm>
        </p:spPr>
        <p:txBody>
          <a:bodyPr/>
          <a:lstStyle/>
          <a:p>
            <a:pPr lvl="0">
              <a:buNone/>
            </a:pPr>
            <a:r>
              <a:rPr lang="en-GB" dirty="0"/>
              <a:t>RL is NOT an alternative method to use instead of a random forest, neural network etc</a:t>
            </a:r>
          </a:p>
          <a:p>
            <a:pPr lvl="0"/>
            <a:endParaRPr lang="en-GB" dirty="0"/>
          </a:p>
          <a:p>
            <a:pPr lvl="0">
              <a:buNone/>
            </a:pPr>
            <a:r>
              <a:rPr lang="en-GB" dirty="0"/>
              <a:t>“I’ll try to solve this problem using a convolutional </a:t>
            </a:r>
            <a:r>
              <a:rPr lang="en-GB" dirty="0" err="1"/>
              <a:t>nn</a:t>
            </a:r>
            <a:r>
              <a:rPr lang="en-GB" dirty="0"/>
              <a:t> or RL” this is </a:t>
            </a:r>
            <a:r>
              <a:rPr lang="en-GB" b="1" dirty="0">
                <a:solidFill>
                  <a:srgbClr val="FF3333"/>
                </a:solidFill>
              </a:rPr>
              <a:t>nonsensical</a:t>
            </a:r>
          </a:p>
          <a:p>
            <a:pPr lvl="0"/>
            <a:endParaRPr lang="en-GB" dirty="0"/>
          </a:p>
          <a:p>
            <a:pPr lvl="0">
              <a:buNone/>
            </a:pPr>
            <a:r>
              <a:rPr lang="en-GB" dirty="0"/>
              <a:t>Neural networks are a tool that reinforcement learners use to improve value functions or policies (using supervised techniques)</a:t>
            </a:r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421F-AFDE-4661-AE1B-9F8A823316E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000" cy="7560000"/>
          </a:xfrm>
        </p:spPr>
        <p:txBody>
          <a:bodyPr/>
          <a:lstStyle/>
          <a:p>
            <a:pPr lvl="0"/>
            <a:r>
              <a:rPr lang="en-GB" sz="5200" dirty="0"/>
              <a:t>Reinforcement learning </a:t>
            </a:r>
            <a:br>
              <a:rPr lang="en-GB" sz="5200" dirty="0"/>
            </a:br>
            <a:br>
              <a:rPr lang="en-GB" dirty="0"/>
            </a:br>
            <a:r>
              <a:rPr lang="en-GB" sz="3200" dirty="0"/>
              <a:t>is</a:t>
            </a:r>
            <a:br>
              <a:rPr lang="en-GB" sz="3200" dirty="0"/>
            </a:br>
            <a:br>
              <a:rPr lang="en-GB" b="1" dirty="0"/>
            </a:br>
            <a:r>
              <a:rPr lang="en-GB" sz="5200" b="1" dirty="0">
                <a:solidFill>
                  <a:srgbClr val="92D050"/>
                </a:solidFill>
              </a:rPr>
              <a:t>learning through action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CAEEF1-13BE-4AA5-BC0E-DE4CB8752FB0}"/>
              </a:ext>
            </a:extLst>
          </p:cNvPr>
          <p:cNvSpPr txBox="1"/>
          <p:nvPr/>
        </p:nvSpPr>
        <p:spPr>
          <a:xfrm>
            <a:off x="2592000" y="1224000"/>
            <a:ext cx="4824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C863512-1FD4-4F11-9725-E741D5C23C54}"/>
              </a:ext>
            </a:extLst>
          </p:cNvPr>
          <p:cNvSpPr/>
          <p:nvPr/>
        </p:nvSpPr>
        <p:spPr>
          <a:xfrm>
            <a:off x="2376000" y="720000"/>
            <a:ext cx="5688000" cy="21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en-GB" sz="42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SC Regular" pitchFamily="2"/>
                <a:cs typeface="FreeSans" pitchFamily="2"/>
              </a:rPr>
              <a:t>AGENT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841D51E-4EF2-46FE-AFF5-3E18722FC9A0}"/>
              </a:ext>
            </a:extLst>
          </p:cNvPr>
          <p:cNvSpPr/>
          <p:nvPr/>
        </p:nvSpPr>
        <p:spPr>
          <a:xfrm>
            <a:off x="2376000" y="4536000"/>
            <a:ext cx="5688000" cy="21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en-GB" sz="42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SC Regular" pitchFamily="2"/>
                <a:cs typeface="FreeSans" pitchFamily="2"/>
              </a:rPr>
              <a:t>ENVIRONMENT</a:t>
            </a: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E21E59C1-CD61-4F2C-9C7D-7371ABAC2C1E}"/>
              </a:ext>
            </a:extLst>
          </p:cNvPr>
          <p:cNvSpPr/>
          <p:nvPr/>
        </p:nvSpPr>
        <p:spPr>
          <a:xfrm>
            <a:off x="8063999" y="1728000"/>
            <a:ext cx="1224001" cy="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CF71D0B5-EB38-4F88-9D85-E4D9CCEB363C}"/>
              </a:ext>
            </a:extLst>
          </p:cNvPr>
          <p:cNvSpPr/>
          <p:nvPr/>
        </p:nvSpPr>
        <p:spPr>
          <a:xfrm>
            <a:off x="9252000" y="1692000"/>
            <a:ext cx="0" cy="392400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D94051EF-F42F-47D2-AF65-5A5DB4A0E923}"/>
              </a:ext>
            </a:extLst>
          </p:cNvPr>
          <p:cNvSpPr/>
          <p:nvPr/>
        </p:nvSpPr>
        <p:spPr>
          <a:xfrm>
            <a:off x="1296000" y="1692000"/>
            <a:ext cx="1080000" cy="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  <a:tailEnd type="arrow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EBC88FA8-6C68-4C7E-9798-0138563E6E9B}"/>
              </a:ext>
            </a:extLst>
          </p:cNvPr>
          <p:cNvSpPr/>
          <p:nvPr/>
        </p:nvSpPr>
        <p:spPr>
          <a:xfrm>
            <a:off x="1332000" y="1692000"/>
            <a:ext cx="0" cy="392400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3DEC1453-1F28-44A5-B2AB-CDF6D938C5A6}"/>
              </a:ext>
            </a:extLst>
          </p:cNvPr>
          <p:cNvSpPr/>
          <p:nvPr/>
        </p:nvSpPr>
        <p:spPr>
          <a:xfrm>
            <a:off x="1296000" y="5616000"/>
            <a:ext cx="1080000" cy="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772E53BD-C9ED-4BB1-9CA2-FB741C6F9611}"/>
              </a:ext>
            </a:extLst>
          </p:cNvPr>
          <p:cNvSpPr/>
          <p:nvPr/>
        </p:nvSpPr>
        <p:spPr>
          <a:xfrm flipH="1">
            <a:off x="8063999" y="5580000"/>
            <a:ext cx="1188001" cy="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  <a:tailEnd type="arrow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0F4CCB-93DF-4591-9B7D-E9F6500CAACE}"/>
              </a:ext>
            </a:extLst>
          </p:cNvPr>
          <p:cNvSpPr txBox="1"/>
          <p:nvPr/>
        </p:nvSpPr>
        <p:spPr>
          <a:xfrm>
            <a:off x="1368000" y="2951999"/>
            <a:ext cx="1728000" cy="1512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latin typeface="Noto Sans CJK JP Light" pitchFamily="34"/>
              </a:defRPr>
            </a:pPr>
            <a:r>
              <a:rPr lang="en-GB" sz="2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state,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latin typeface="Noto Sans CJK JP Light" pitchFamily="34"/>
              </a:defRPr>
            </a:pPr>
            <a:r>
              <a:rPr lang="en-GB" sz="2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reward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E25D19-93F6-451A-9540-310C7FD7231C}"/>
              </a:ext>
            </a:extLst>
          </p:cNvPr>
          <p:cNvSpPr txBox="1"/>
          <p:nvPr/>
        </p:nvSpPr>
        <p:spPr>
          <a:xfrm>
            <a:off x="7488000" y="2951999"/>
            <a:ext cx="1728000" cy="1512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latin typeface="Noto Sans CJK JP Light" pitchFamily="34"/>
              </a:defRPr>
            </a:pPr>
            <a:r>
              <a:rPr lang="en-GB" sz="2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action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E7935E-074D-4F08-86BF-435270B83B1A}"/>
              </a:ext>
            </a:extLst>
          </p:cNvPr>
          <p:cNvSpPr txBox="1"/>
          <p:nvPr/>
        </p:nvSpPr>
        <p:spPr>
          <a:xfrm>
            <a:off x="2376000" y="-360000"/>
            <a:ext cx="5688000" cy="1512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latin typeface="Noto Sans CJK JP Light" pitchFamily="34"/>
              </a:defRPr>
            </a:pPr>
            <a:r>
              <a:rPr lang="en-GB" sz="2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learns to maximise return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91BAEC-76E2-4559-96D3-43419BBDA6EE}"/>
              </a:ext>
            </a:extLst>
          </p:cNvPr>
          <p:cNvSpPr txBox="1"/>
          <p:nvPr/>
        </p:nvSpPr>
        <p:spPr>
          <a:xfrm>
            <a:off x="2376000" y="6192000"/>
            <a:ext cx="5688000" cy="1512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latin typeface="Noto Sans CJK JP Light" pitchFamily="34"/>
              </a:defRPr>
            </a:pPr>
            <a:r>
              <a:rPr lang="en-GB" sz="2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responds to action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F44816-593C-4120-8040-77A371E55456}"/>
              </a:ext>
            </a:extLst>
          </p:cNvPr>
          <p:cNvSpPr txBox="1"/>
          <p:nvPr/>
        </p:nvSpPr>
        <p:spPr>
          <a:xfrm>
            <a:off x="2592000" y="1224000"/>
            <a:ext cx="4824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6A77C84-5A93-4E75-BF22-67D646696B77}"/>
              </a:ext>
            </a:extLst>
          </p:cNvPr>
          <p:cNvSpPr/>
          <p:nvPr/>
        </p:nvSpPr>
        <p:spPr>
          <a:xfrm>
            <a:off x="2376000" y="720000"/>
            <a:ext cx="5688000" cy="237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0000"/>
          </a:solidFill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en-GB" sz="42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SC Regular" pitchFamily="2"/>
                <a:cs typeface="FreeSans" pitchFamily="2"/>
              </a:rPr>
              <a:t>AGENT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policy</a:t>
            </a:r>
            <a:r>
              <a:rPr lang="en-GB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  					</a:t>
            </a:r>
            <a:r>
              <a:rPr lang="en-GB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π(s)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value function(s) 		V</a:t>
            </a:r>
            <a:r>
              <a:rPr lang="en-GB" sz="2400" b="0" i="1" u="none" strike="noStrike" kern="1200" cap="none" baseline="-33000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π</a:t>
            </a:r>
            <a:r>
              <a:rPr lang="en-GB" sz="24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(s), </a:t>
            </a:r>
            <a:r>
              <a:rPr lang="en-GB" sz="2400" b="0" i="1" u="none" strike="noStrike" kern="1200" cap="none" baseline="0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Q</a:t>
            </a:r>
            <a:r>
              <a:rPr lang="en-GB" sz="2400" b="0" i="1" u="none" strike="noStrike" kern="1200" cap="none" baseline="-33000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π</a:t>
            </a:r>
            <a:r>
              <a:rPr lang="en-GB" sz="2400" b="0" i="1" u="none" strike="noStrike" kern="1200" cap="none" baseline="0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(s, a)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environment model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168CA10-FEC0-42A1-BFBD-FD3932044060}"/>
              </a:ext>
            </a:extLst>
          </p:cNvPr>
          <p:cNvSpPr/>
          <p:nvPr/>
        </p:nvSpPr>
        <p:spPr>
          <a:xfrm>
            <a:off x="2376000" y="4536000"/>
            <a:ext cx="5688000" cy="237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0000"/>
          </a:solidFill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en-GB" sz="4200" b="1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SC Regular" pitchFamily="2"/>
                <a:cs typeface="FreeSans" pitchFamily="2"/>
              </a:rPr>
              <a:t>ENVIRONMENT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SC Regular" pitchFamily="2"/>
                <a:cs typeface="FreeSans" pitchFamily="2"/>
              </a:rPr>
              <a:t>state transition 	P(s’</a:t>
            </a:r>
            <a:r>
              <a:rPr lang="en-GB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|</a:t>
            </a:r>
            <a:r>
              <a:rPr lang="en-GB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s,a</a:t>
            </a:r>
            <a:r>
              <a:rPr lang="en-GB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)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reward transition 	R(s, a, s’)</a:t>
            </a: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4EB96BCB-ACA6-4042-B3FA-BA77EF6ADA41}"/>
              </a:ext>
            </a:extLst>
          </p:cNvPr>
          <p:cNvSpPr/>
          <p:nvPr/>
        </p:nvSpPr>
        <p:spPr>
          <a:xfrm>
            <a:off x="8063999" y="1728000"/>
            <a:ext cx="1224001" cy="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4481D9DD-0FC8-42F2-88EB-A57A4F23E2F0}"/>
              </a:ext>
            </a:extLst>
          </p:cNvPr>
          <p:cNvSpPr/>
          <p:nvPr/>
        </p:nvSpPr>
        <p:spPr>
          <a:xfrm>
            <a:off x="9252000" y="1692000"/>
            <a:ext cx="0" cy="392400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74A13A1C-89A1-49EA-AE1E-C96BE821A31E}"/>
              </a:ext>
            </a:extLst>
          </p:cNvPr>
          <p:cNvSpPr/>
          <p:nvPr/>
        </p:nvSpPr>
        <p:spPr>
          <a:xfrm>
            <a:off x="1296000" y="1692000"/>
            <a:ext cx="1080000" cy="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  <a:tailEnd type="arrow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FD0B4-E935-430D-82AF-CE3C83913CFB}"/>
              </a:ext>
            </a:extLst>
          </p:cNvPr>
          <p:cNvSpPr txBox="1"/>
          <p:nvPr/>
        </p:nvSpPr>
        <p:spPr>
          <a:xfrm>
            <a:off x="1368000" y="2951999"/>
            <a:ext cx="1728000" cy="1512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latin typeface="Noto Sans CJK JP Light" pitchFamily="34"/>
              </a:defRPr>
            </a:pPr>
            <a:r>
              <a:rPr lang="en-GB" sz="2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state s,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latin typeface="Noto Sans CJK JP Light" pitchFamily="34"/>
              </a:defRPr>
            </a:pPr>
            <a:r>
              <a:rPr lang="en-GB" sz="2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reward r</a:t>
            </a: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86934A3C-2A6D-4141-B712-0BE08E6156CA}"/>
              </a:ext>
            </a:extLst>
          </p:cNvPr>
          <p:cNvSpPr/>
          <p:nvPr/>
        </p:nvSpPr>
        <p:spPr>
          <a:xfrm>
            <a:off x="1332000" y="1692000"/>
            <a:ext cx="0" cy="392400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15F0A43B-C32B-4451-8E1D-39D53DB66926}"/>
              </a:ext>
            </a:extLst>
          </p:cNvPr>
          <p:cNvSpPr/>
          <p:nvPr/>
        </p:nvSpPr>
        <p:spPr>
          <a:xfrm>
            <a:off x="1296000" y="5616000"/>
            <a:ext cx="1080000" cy="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C8A70DEB-3EC3-4741-85DC-662309CEC3E1}"/>
              </a:ext>
            </a:extLst>
          </p:cNvPr>
          <p:cNvSpPr/>
          <p:nvPr/>
        </p:nvSpPr>
        <p:spPr>
          <a:xfrm flipH="1">
            <a:off x="8063999" y="5580000"/>
            <a:ext cx="1188001" cy="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  <a:tailEnd type="arrow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583B3B-ED08-4B4C-B071-66038C6BF148}"/>
              </a:ext>
            </a:extLst>
          </p:cNvPr>
          <p:cNvSpPr txBox="1"/>
          <p:nvPr/>
        </p:nvSpPr>
        <p:spPr>
          <a:xfrm>
            <a:off x="7488000" y="2951999"/>
            <a:ext cx="1728000" cy="1512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latin typeface="Noto Sans CJK JP Light" pitchFamily="34"/>
              </a:defRPr>
            </a:pPr>
            <a:r>
              <a:rPr lang="en-GB" sz="2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action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6D33BB-11CB-44A9-819E-4F9CDBE663E1}"/>
              </a:ext>
            </a:extLst>
          </p:cNvPr>
          <p:cNvSpPr txBox="1"/>
          <p:nvPr/>
        </p:nvSpPr>
        <p:spPr>
          <a:xfrm>
            <a:off x="2376000" y="-360000"/>
            <a:ext cx="5688000" cy="1512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latin typeface="Noto Sans CJK JP Light" pitchFamily="34"/>
              </a:defRPr>
            </a:pPr>
            <a:r>
              <a:rPr lang="en-GB" sz="2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learns to maximise return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AD15A6-AD57-4287-B62A-A092F061DCEB}"/>
              </a:ext>
            </a:extLst>
          </p:cNvPr>
          <p:cNvSpPr txBox="1"/>
          <p:nvPr/>
        </p:nvSpPr>
        <p:spPr>
          <a:xfrm>
            <a:off x="2376000" y="6623999"/>
            <a:ext cx="5688000" cy="108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latin typeface="Noto Sans CJK JP Light" pitchFamily="34"/>
              </a:defRPr>
            </a:pPr>
            <a:r>
              <a:rPr lang="en-GB" sz="2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responds to 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C6F0-7E46-4CE6-97BB-C26CD20A4E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Today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486C3-D1CA-4D5E-AFE3-D038C6714CAF}"/>
              </a:ext>
            </a:extLst>
          </p:cNvPr>
          <p:cNvSpPr txBox="1"/>
          <p:nvPr/>
        </p:nvSpPr>
        <p:spPr>
          <a:xfrm>
            <a:off x="920750" y="1441450"/>
            <a:ext cx="835025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one</a:t>
            </a:r>
          </a:p>
          <a:p>
            <a:r>
              <a:rPr lang="en-US" dirty="0"/>
              <a:t>nomenclature &amp; definitions</a:t>
            </a:r>
          </a:p>
          <a:p>
            <a:r>
              <a:rPr lang="en-US" dirty="0"/>
              <a:t>background &amp; terminology</a:t>
            </a:r>
          </a:p>
          <a:p>
            <a:endParaRPr lang="en-US" dirty="0"/>
          </a:p>
          <a:p>
            <a:r>
              <a:rPr lang="en-US" sz="2600" dirty="0"/>
              <a:t>two</a:t>
            </a:r>
          </a:p>
          <a:p>
            <a:r>
              <a:rPr lang="en-US" dirty="0"/>
              <a:t>introduction to reinforcement learning</a:t>
            </a:r>
          </a:p>
          <a:p>
            <a:r>
              <a:rPr lang="en-US" dirty="0"/>
              <a:t>Markov Decision Processes</a:t>
            </a:r>
          </a:p>
          <a:p>
            <a:endParaRPr lang="en-US" dirty="0"/>
          </a:p>
          <a:p>
            <a:r>
              <a:rPr lang="en-US" sz="2400" dirty="0"/>
              <a:t>three</a:t>
            </a:r>
          </a:p>
          <a:p>
            <a:r>
              <a:rPr lang="en-US" dirty="0"/>
              <a:t>value functions</a:t>
            </a:r>
          </a:p>
          <a:p>
            <a:r>
              <a:rPr lang="en-US" dirty="0"/>
              <a:t>Policy approximation using dynamic programming, Monte Carlo &amp; temporal difference methods</a:t>
            </a:r>
          </a:p>
          <a:p>
            <a:r>
              <a:rPr lang="en-US" dirty="0"/>
              <a:t>Q-Learning – 2013 </a:t>
            </a:r>
            <a:r>
              <a:rPr lang="en-US" dirty="0" err="1"/>
              <a:t>Atair</a:t>
            </a:r>
            <a:endParaRPr lang="en-US" dirty="0"/>
          </a:p>
          <a:p>
            <a:endParaRPr lang="en-US" dirty="0"/>
          </a:p>
          <a:p>
            <a:r>
              <a:rPr lang="en-US" sz="2600" dirty="0"/>
              <a:t>four</a:t>
            </a:r>
          </a:p>
          <a:p>
            <a:r>
              <a:rPr lang="en-US" dirty="0"/>
              <a:t>policy gradients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D4A30-AAF9-45BE-A7A7-A44B138C2CD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Data in reinforcement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121AD-F2AA-40BB-BF57-48E90118BF4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9071640" cy="5184000"/>
          </a:xfrm>
        </p:spPr>
        <p:txBody>
          <a:bodyPr/>
          <a:lstStyle/>
          <a:p>
            <a:pPr lvl="0">
              <a:buNone/>
            </a:pPr>
            <a:r>
              <a:rPr lang="en-GB" dirty="0"/>
              <a:t>Data is generated by the learner</a:t>
            </a:r>
          </a:p>
          <a:p>
            <a:pPr lvl="1">
              <a:buNone/>
            </a:pPr>
            <a:r>
              <a:rPr lang="en-GB" sz="2800" dirty="0"/>
              <a:t>supervised learning = only as good as the dataset</a:t>
            </a:r>
          </a:p>
          <a:p>
            <a:pPr lvl="1">
              <a:buNone/>
            </a:pPr>
            <a:r>
              <a:rPr lang="en-GB" sz="2800" dirty="0"/>
              <a:t>reinforcement learning = can generate more data through high quality policies</a:t>
            </a:r>
          </a:p>
          <a:p>
            <a:pPr lvl="0"/>
            <a:endParaRPr lang="en-GB" dirty="0"/>
          </a:p>
          <a:p>
            <a:pPr lvl="0">
              <a:buNone/>
            </a:pPr>
            <a:r>
              <a:rPr lang="en-GB" dirty="0"/>
              <a:t>Data has the form</a:t>
            </a:r>
          </a:p>
          <a:p>
            <a:pPr lvl="1">
              <a:buNone/>
            </a:pPr>
            <a:r>
              <a:rPr lang="en-GB" sz="2800" dirty="0"/>
              <a:t>(state, action, reward, next state)</a:t>
            </a:r>
          </a:p>
          <a:p>
            <a:pPr lvl="1"/>
            <a:endParaRPr lang="en-GB" dirty="0"/>
          </a:p>
          <a:p>
            <a:pPr lvl="0">
              <a:buNone/>
            </a:pPr>
            <a:r>
              <a:rPr lang="en-GB" dirty="0"/>
              <a:t>It’s not clear what we should do with this dataset!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089D-27E2-4EA3-8A19-9E376BE1A51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Central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07802-5603-4355-B77E-ACDD69F995B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9071640" cy="5184000"/>
          </a:xfrm>
        </p:spPr>
        <p:txBody>
          <a:bodyPr/>
          <a:lstStyle/>
          <a:p>
            <a:pPr lvl="0"/>
            <a:r>
              <a:rPr lang="en-GB"/>
              <a:t>1 – Exploration vs exploitation</a:t>
            </a:r>
          </a:p>
          <a:p>
            <a:pPr lvl="0"/>
            <a:endParaRPr lang="en-GB"/>
          </a:p>
          <a:p>
            <a:pPr lvl="0"/>
            <a:r>
              <a:rPr lang="en-GB"/>
              <a:t>2 – Data</a:t>
            </a:r>
          </a:p>
          <a:p>
            <a:pPr lvl="0"/>
            <a:endParaRPr lang="en-GB"/>
          </a:p>
          <a:p>
            <a:pPr lvl="0"/>
            <a:r>
              <a:rPr lang="en-GB"/>
              <a:t>3 – Credit assignment</a:t>
            </a:r>
          </a:p>
          <a:p>
            <a:pPr lvl="1"/>
            <a:endParaRPr lang="en-GB"/>
          </a:p>
          <a:p>
            <a:pPr lvl="0"/>
            <a:r>
              <a:rPr lang="en-GB"/>
              <a:t>4 – Sample efficiency</a:t>
            </a:r>
          </a:p>
          <a:p>
            <a:pPr lvl="1">
              <a:buNone/>
            </a:pPr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6365-D6C5-42B1-9155-9B458097863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Exploration vs exploitation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C00A9-6153-440B-96A2-67734CAB6A6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9071640" cy="5184000"/>
          </a:xfrm>
        </p:spPr>
        <p:txBody>
          <a:bodyPr/>
          <a:lstStyle/>
          <a:p>
            <a:pPr lvl="0">
              <a:buNone/>
            </a:pPr>
            <a:r>
              <a:rPr lang="en-GB" dirty="0"/>
              <a:t>Do I go to the </a:t>
            </a:r>
            <a:r>
              <a:rPr lang="en-GB" dirty="0" err="1"/>
              <a:t>resturant</a:t>
            </a:r>
            <a:r>
              <a:rPr lang="en-GB" dirty="0"/>
              <a:t> in Berlin I think is best – or do  I try something new?</a:t>
            </a:r>
          </a:p>
          <a:p>
            <a:pPr lvl="0"/>
            <a:endParaRPr lang="en-GB" dirty="0"/>
          </a:p>
          <a:p>
            <a:pPr lvl="0">
              <a:buNone/>
            </a:pPr>
            <a:r>
              <a:rPr lang="en-GB" dirty="0"/>
              <a:t>Exploration = finding information</a:t>
            </a:r>
          </a:p>
          <a:p>
            <a:pPr lvl="0">
              <a:buNone/>
            </a:pPr>
            <a:r>
              <a:rPr lang="en-GB" dirty="0"/>
              <a:t>Exploitation = using information</a:t>
            </a:r>
          </a:p>
          <a:p>
            <a:pPr lvl="0"/>
            <a:endParaRPr lang="en-GB" dirty="0"/>
          </a:p>
          <a:p>
            <a:pPr lvl="0">
              <a:buNone/>
            </a:pPr>
            <a:r>
              <a:rPr lang="en-GB" dirty="0"/>
              <a:t>How stationary are the environment state transition and reward functions?  How stochastic is my policy?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7529-FE5B-4EC4-BD29-66B4C76666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Data – correlated samples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648A8-5007-44E6-B6C4-7EAB6C91BFF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9071640" cy="5184000"/>
          </a:xfrm>
        </p:spPr>
        <p:txBody>
          <a:bodyPr/>
          <a:lstStyle/>
          <a:p>
            <a:pPr lvl="0">
              <a:buNone/>
            </a:pPr>
            <a:r>
              <a:rPr lang="en-GB" dirty="0"/>
              <a:t>All the samples collected on a given episode are correlated (along the state trajectory)</a:t>
            </a:r>
          </a:p>
          <a:p>
            <a:pPr lvl="0"/>
            <a:endParaRPr lang="en-GB" dirty="0"/>
          </a:p>
          <a:p>
            <a:pPr lvl="0">
              <a:buNone/>
            </a:pPr>
            <a:r>
              <a:rPr lang="en-GB" dirty="0"/>
              <a:t>This breaks the </a:t>
            </a:r>
            <a:r>
              <a:rPr lang="en-GB" dirty="0" err="1"/>
              <a:t>iid</a:t>
            </a:r>
            <a:r>
              <a:rPr lang="en-GB" dirty="0"/>
              <a:t> assumption of </a:t>
            </a:r>
            <a:r>
              <a:rPr lang="en-GB" b="1" dirty="0">
                <a:solidFill>
                  <a:srgbClr val="92D050"/>
                </a:solidFill>
              </a:rPr>
              <a:t>independent sampling</a:t>
            </a:r>
          </a:p>
          <a:p>
            <a:pPr lvl="0"/>
            <a:endParaRPr lang="en-GB" dirty="0"/>
          </a:p>
          <a:p>
            <a:pPr lvl="0">
              <a:buNone/>
            </a:pPr>
            <a:r>
              <a:rPr lang="en-GB" dirty="0"/>
              <a:t>Receiving a certain sample of experience occurs only because we sampled another, correlated experience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6CC14-B9FB-4A83-9C40-ED655A412F9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Data – non-stationary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2739B-A335-4DBA-BB47-23FE4AAD88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9071640" cy="5184000"/>
          </a:xfrm>
        </p:spPr>
        <p:txBody>
          <a:bodyPr/>
          <a:lstStyle/>
          <a:p>
            <a:pPr lvl="0">
              <a:buNone/>
            </a:pPr>
            <a:r>
              <a:rPr lang="en-GB" dirty="0"/>
              <a:t>Learning changes the data we see</a:t>
            </a:r>
          </a:p>
          <a:p>
            <a:pPr lvl="0">
              <a:buNone/>
            </a:pPr>
            <a:r>
              <a:rPr lang="en-GB" dirty="0"/>
              <a:t>Exploration changes the data we see</a:t>
            </a:r>
            <a:endParaRPr lang="en-US" dirty="0"/>
          </a:p>
          <a:p>
            <a:pPr lvl="0">
              <a:buNone/>
            </a:pPr>
            <a:r>
              <a:rPr lang="en-US" dirty="0"/>
              <a:t>Environment can be non stationary</a:t>
            </a:r>
          </a:p>
          <a:p>
            <a:pPr lvl="0"/>
            <a:endParaRPr lang="en-GB" dirty="0"/>
          </a:p>
          <a:p>
            <a:pPr lvl="0">
              <a:buNone/>
            </a:pPr>
            <a:r>
              <a:rPr lang="en-GB" dirty="0"/>
              <a:t>All of these break the identically distributed assumption of </a:t>
            </a:r>
            <a:r>
              <a:rPr lang="en-GB" dirty="0" err="1"/>
              <a:t>iid</a:t>
            </a:r>
            <a:endParaRPr lang="en-GB" dirty="0"/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GB" dirty="0"/>
              <a:t>Reinforcement learning is always breaking supervised learning assumptions about data quality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B1BE2-B612-43E0-B30A-9330FCF8C18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Credit assignment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6B81E-2C2B-4393-AEA7-B9DCCE8C872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9071640" cy="5184000"/>
          </a:xfrm>
        </p:spPr>
        <p:txBody>
          <a:bodyPr/>
          <a:lstStyle/>
          <a:p>
            <a:pPr lvl="0">
              <a:buNone/>
            </a:pPr>
            <a:r>
              <a:rPr lang="en-GB" dirty="0"/>
              <a:t>How do we know which actions gave us reward</a:t>
            </a:r>
          </a:p>
          <a:p>
            <a:pPr lvl="0"/>
            <a:endParaRPr lang="en-GB" dirty="0"/>
          </a:p>
          <a:p>
            <a:pPr lvl="0">
              <a:buNone/>
            </a:pPr>
            <a:r>
              <a:rPr lang="en-GB" dirty="0"/>
              <a:t>Reward signal can often be</a:t>
            </a:r>
          </a:p>
          <a:p>
            <a:pPr lvl="1">
              <a:buNone/>
            </a:pPr>
            <a:r>
              <a:rPr lang="en-GB" dirty="0"/>
              <a:t>delayed – benefit of action only seen later  </a:t>
            </a:r>
          </a:p>
          <a:p>
            <a:pPr lvl="1">
              <a:buNone/>
            </a:pPr>
            <a:r>
              <a:rPr lang="en-GB" dirty="0"/>
              <a:t>sparse – experience may have a reward of 0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Sometimes we can design a more dense reward signal for a given problem</a:t>
            </a: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B1BE2-B612-43E0-B30A-9330FCF8C18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Sample efficiency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6B81E-2C2B-4393-AEA7-B9DCCE8C872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9071640" cy="5184000"/>
          </a:xfrm>
        </p:spPr>
        <p:txBody>
          <a:bodyPr/>
          <a:lstStyle/>
          <a:p>
            <a:pPr lv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00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4C5E6-D968-4162-924A-7F30EA03222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Markov Decision Processes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D501-6AFB-471C-BFFB-40514493F50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Markov Decision 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4D7ED-E557-47A1-87A2-3D48A98B09B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9071640" cy="5184000"/>
          </a:xfrm>
        </p:spPr>
        <p:txBody>
          <a:bodyPr/>
          <a:lstStyle/>
          <a:p>
            <a:pPr lvl="0">
              <a:buNone/>
            </a:pPr>
            <a:r>
              <a:rPr lang="en-GB" dirty="0"/>
              <a:t>Mathematical framework for the reinforcement learning problem</a:t>
            </a:r>
          </a:p>
          <a:p>
            <a:pPr lvl="0">
              <a:buNone/>
            </a:pPr>
            <a:endParaRPr lang="en-GB" dirty="0"/>
          </a:p>
          <a:p>
            <a:pPr lvl="0">
              <a:buNone/>
            </a:pPr>
            <a:r>
              <a:rPr lang="en-GB" dirty="0"/>
              <a:t>A lot of theory (which we won’t cover today) proves that certain algorithms will converge to unbiased or optimal values in MDPs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5A13-9500-4E7E-AA2B-6779A7D6E67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Markov property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9B1AE-C25B-48CE-BBBC-00818C04B97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9071640" cy="5184000"/>
          </a:xfrm>
        </p:spPr>
        <p:txBody>
          <a:bodyPr/>
          <a:lstStyle/>
          <a:p>
            <a:pPr lvl="0">
              <a:buNone/>
            </a:pPr>
            <a:r>
              <a:rPr lang="en-GB" dirty="0"/>
              <a:t>Can make prediction/decisions using only the current state</a:t>
            </a:r>
          </a:p>
          <a:p>
            <a:pPr lvl="1">
              <a:buNone/>
            </a:pPr>
            <a:r>
              <a:rPr lang="en-GB" sz="2800" dirty="0"/>
              <a:t>any additional information about the history of the process will not improve our prediction or decision</a:t>
            </a:r>
          </a:p>
          <a:p>
            <a:pPr lvl="0"/>
            <a:endParaRPr lang="en-GB" dirty="0"/>
          </a:p>
          <a:p>
            <a:pPr lvl="0">
              <a:buNone/>
            </a:pPr>
            <a:r>
              <a:rPr lang="en-GB" dirty="0"/>
              <a:t>Present state is totally independent of the past</a:t>
            </a:r>
          </a:p>
          <a:p>
            <a:pPr lvl="0"/>
            <a:endParaRPr lang="en-GB" dirty="0"/>
          </a:p>
          <a:p>
            <a:pPr lvl="0">
              <a:buNone/>
            </a:pPr>
            <a:r>
              <a:rPr lang="en-GB" dirty="0"/>
              <a:t>Future is conditional only on the present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516-2AA8-4EFB-B8D8-6D37EF44C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GB" dirty="0"/>
              <a:t>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DBD6-51F4-40D0-8A46-A1D4A682C2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nomenclature &amp; definitions</a:t>
            </a:r>
            <a:endParaRPr lang="en-GB" dirty="0"/>
          </a:p>
          <a:p>
            <a:pPr lvl="0">
              <a:buNone/>
            </a:pPr>
            <a:r>
              <a:rPr lang="en-GB" dirty="0"/>
              <a:t>background &amp; terminology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2C5D-57F4-42A9-AA38-8443BA3EEC1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State vs observation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7DB92-B080-4120-A196-F6DE39F4FC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9071640" cy="5184000"/>
          </a:xfrm>
        </p:spPr>
        <p:txBody>
          <a:bodyPr/>
          <a:lstStyle/>
          <a:p>
            <a:pPr lvl="0">
              <a:buNone/>
            </a:pPr>
            <a:r>
              <a:rPr lang="en-GB" dirty="0"/>
              <a:t>It’s not required that all reinforcement learning problems are true MDPs – it’s more of an ideal or a useful model for non MDPs</a:t>
            </a:r>
          </a:p>
          <a:p>
            <a:pPr lvl="0"/>
            <a:endParaRPr lang="en-GB" dirty="0"/>
          </a:p>
          <a:p>
            <a:pPr lvl="0">
              <a:buNone/>
            </a:pPr>
            <a:r>
              <a:rPr lang="en-GB" dirty="0"/>
              <a:t>Often we are limited to partially observed MDPs</a:t>
            </a:r>
          </a:p>
          <a:p>
            <a:pPr lvl="1">
              <a:buNone/>
            </a:pPr>
            <a:r>
              <a:rPr lang="en-GB" sz="2800" dirty="0"/>
              <a:t>the agent can only see some of the state variables</a:t>
            </a:r>
            <a:br>
              <a:rPr lang="en-GB" dirty="0"/>
            </a:br>
            <a:endParaRPr lang="en-GB" dirty="0"/>
          </a:p>
          <a:p>
            <a:pPr lvl="0">
              <a:buNone/>
            </a:pPr>
            <a:r>
              <a:rPr lang="en-GB" dirty="0"/>
              <a:t>Lose convergence guarantees but still might be able to train a good agent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5DC9-8B24-48D9-9D2A-527A787CCE2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Formal definition of an MDP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0CEA358-C752-4B55-A9DB-F3502DB1B868}"/>
              </a:ext>
            </a:extLst>
          </p:cNvPr>
          <p:cNvSpPr txBox="1">
            <a:spLocks/>
          </p:cNvSpPr>
          <p:nvPr/>
        </p:nvSpPr>
        <p:spPr>
          <a:xfrm>
            <a:off x="503999" y="2015999"/>
            <a:ext cx="9071640" cy="518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1pPr>
            <a:lvl2pPr lvl="1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StarSymbol"/>
              <a:buChar char="–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2pPr>
            <a:lvl3pPr lvl="2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3pPr>
            <a:lvl4pPr lvl="3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StarSymbol"/>
              <a:buChar char="–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4pPr>
            <a:lvl5pPr lvl="4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5pPr>
            <a:lvl6pPr lvl="5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6pPr>
            <a:lvl7pPr lvl="6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>
                <a:solidFill>
                  <a:sysClr val="windowText" lastClr="000000"/>
                </a:solidFill>
              </a:rPr>
              <a:t>Set of states 				S</a:t>
            </a:r>
          </a:p>
          <a:p>
            <a:pPr>
              <a:buNone/>
            </a:pPr>
            <a:r>
              <a:rPr lang="en-US" dirty="0">
                <a:solidFill>
                  <a:sysClr val="windowText" lastClr="000000"/>
                </a:solidFill>
              </a:rPr>
              <a:t>Set of actions 				A</a:t>
            </a:r>
          </a:p>
          <a:p>
            <a:pPr>
              <a:buNone/>
            </a:pPr>
            <a:r>
              <a:rPr lang="en-US" dirty="0">
                <a:solidFill>
                  <a:sysClr val="windowText" lastClr="000000"/>
                </a:solidFill>
              </a:rPr>
              <a:t>State transition function 		P(s</a:t>
            </a:r>
            <a:r>
              <a:rPr lang="en-GB" dirty="0"/>
              <a:t>|s’, a)</a:t>
            </a:r>
            <a:endParaRPr lang="en-US" dirty="0">
              <a:solidFill>
                <a:sysClr val="windowText" lastClr="00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ysClr val="windowText" lastClr="000000"/>
                </a:solidFill>
              </a:rPr>
              <a:t>Reward function				R(s, a, s’)</a:t>
            </a:r>
          </a:p>
          <a:p>
            <a:pPr>
              <a:buNone/>
            </a:pPr>
            <a:r>
              <a:rPr lang="en-US" dirty="0">
                <a:solidFill>
                  <a:sysClr val="windowText" lastClr="000000"/>
                </a:solidFill>
              </a:rPr>
              <a:t>Initial state distribution 		</a:t>
            </a:r>
            <a:r>
              <a:rPr lang="en-GB" dirty="0"/>
              <a:t>P(s</a:t>
            </a:r>
            <a:r>
              <a:rPr lang="en-GB" baseline="-33000" dirty="0"/>
              <a:t>0</a:t>
            </a:r>
            <a:r>
              <a:rPr lang="en-GB" dirty="0"/>
              <a:t>)</a:t>
            </a:r>
          </a:p>
          <a:p>
            <a:pPr>
              <a:buNone/>
            </a:pPr>
            <a:r>
              <a:rPr lang="en-US" dirty="0">
                <a:solidFill>
                  <a:sysClr val="windowText" lastClr="000000"/>
                </a:solidFill>
              </a:rPr>
              <a:t>Discount factor 				</a:t>
            </a:r>
            <a:r>
              <a:rPr lang="en-GB" dirty="0"/>
              <a:t>γ</a:t>
            </a:r>
          </a:p>
          <a:p>
            <a:pPr>
              <a:buNone/>
            </a:pPr>
            <a:r>
              <a:rPr lang="en-US" dirty="0" err="1">
                <a:solidFill>
                  <a:sysClr val="windowText" lastClr="000000"/>
                </a:solidFill>
              </a:rPr>
              <a:t>Horizion</a:t>
            </a:r>
            <a:r>
              <a:rPr lang="en-GB" dirty="0">
                <a:solidFill>
                  <a:sysClr val="windowText" lastClr="000000"/>
                </a:solidFill>
              </a:rPr>
              <a:t>					H</a:t>
            </a:r>
            <a:endParaRPr lang="en-US" dirty="0">
              <a:solidFill>
                <a:sysClr val="windowText" lastClr="000000"/>
              </a:solidFill>
            </a:endParaRPr>
          </a:p>
          <a:p>
            <a:pPr>
              <a:buNone/>
            </a:pPr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C5F65-A904-4259-8248-B9DECD9625A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Discrete vs continuous spaces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476CFBA-3F10-41B0-801E-26FF92926D7D}"/>
              </a:ext>
            </a:extLst>
          </p:cNvPr>
          <p:cNvSpPr txBox="1">
            <a:spLocks/>
          </p:cNvSpPr>
          <p:nvPr/>
        </p:nvSpPr>
        <p:spPr>
          <a:xfrm>
            <a:off x="503999" y="2015999"/>
            <a:ext cx="9071640" cy="518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1pPr>
            <a:lvl2pPr lvl="1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StarSymbol"/>
              <a:buChar char="–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2pPr>
            <a:lvl3pPr lvl="2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3pPr>
            <a:lvl4pPr lvl="3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StarSymbol"/>
              <a:buChar char="–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4pPr>
            <a:lvl5pPr lvl="4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5pPr>
            <a:lvl6pPr lvl="5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6pPr>
            <a:lvl7pPr lvl="6" rtl="0" hangingPunct="0"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 CJK JP Light" pitchFamily="34"/>
                <a:ea typeface="Noto Sans CJK SC Regular" pitchFamily="2"/>
                <a:cs typeface="FreeSans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None/>
            </a:pPr>
            <a:r>
              <a:rPr lang="en-GB" dirty="0"/>
              <a:t>This can be a key consideration – some algorithms can only work with discrete spaces</a:t>
            </a:r>
          </a:p>
          <a:p>
            <a:pPr lvl="1">
              <a:buNone/>
            </a:pPr>
            <a:r>
              <a:rPr lang="en-US" sz="2800" dirty="0"/>
              <a:t>Q</a:t>
            </a:r>
            <a:r>
              <a:rPr lang="en-GB" sz="2800" dirty="0"/>
              <a:t>-Learning requires a discrete action space to argmax across</a:t>
            </a:r>
          </a:p>
          <a:p>
            <a:pPr lvl="0">
              <a:buNone/>
            </a:pPr>
            <a:r>
              <a:rPr lang="en-GB" dirty="0"/>
              <a:t>Always possible to discretize a continuous action space</a:t>
            </a:r>
          </a:p>
          <a:p>
            <a:pPr lvl="1">
              <a:buNone/>
            </a:pPr>
            <a:r>
              <a:rPr lang="en-US" sz="2800" dirty="0"/>
              <a:t>curse of dimensionality</a:t>
            </a:r>
          </a:p>
          <a:p>
            <a:pPr lvl="1">
              <a:buNone/>
            </a:pPr>
            <a:r>
              <a:rPr lang="en-US" sz="2800" dirty="0"/>
              <a:t>may lose information about the structure of the action space</a:t>
            </a:r>
            <a:endParaRPr lang="en-GB" sz="2800" dirty="0"/>
          </a:p>
          <a:p>
            <a:pPr lvl="1">
              <a:buNone/>
            </a:pPr>
            <a:endParaRPr lang="en-GB" sz="2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015D-D046-4DF2-8E2E-E5B9B25CF3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Informal definition of an MDP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1A889-8260-49F5-A6C3-9CD91E40DB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5040000" cy="5184000"/>
          </a:xfrm>
        </p:spPr>
        <p:txBody>
          <a:bodyPr/>
          <a:lstStyle/>
          <a:p>
            <a:pPr lvl="0" algn="l">
              <a:buNone/>
            </a:pPr>
            <a:r>
              <a:rPr lang="en-GB" b="1" dirty="0">
                <a:solidFill>
                  <a:srgbClr val="92D050"/>
                </a:solidFill>
                <a:ea typeface="+mn-ea"/>
                <a:cs typeface="+mn-cs"/>
              </a:rPr>
              <a:t>Two objects</a:t>
            </a:r>
          </a:p>
          <a:p>
            <a:pPr lvl="0" algn="l"/>
            <a:r>
              <a:rPr lang="en-GB" dirty="0"/>
              <a:t>agent + environment</a:t>
            </a:r>
          </a:p>
          <a:p>
            <a:pPr lvl="0" algn="l"/>
            <a:endParaRPr lang="en-GB" dirty="0"/>
          </a:p>
          <a:p>
            <a:pPr algn="l">
              <a:buNone/>
            </a:pPr>
            <a:r>
              <a:rPr lang="en-GB" b="1" dirty="0">
                <a:solidFill>
                  <a:srgbClr val="92D050"/>
                </a:solidFill>
                <a:ea typeface="+mn-ea"/>
                <a:cs typeface="+mn-cs"/>
              </a:rPr>
              <a:t>Three signals</a:t>
            </a:r>
          </a:p>
          <a:p>
            <a:pPr lvl="0" algn="l"/>
            <a:r>
              <a:rPr lang="en-GB" dirty="0"/>
              <a:t>state,  action, reward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48139CA-A455-43F1-A186-AA06EF765410}"/>
              </a:ext>
            </a:extLst>
          </p:cNvPr>
          <p:cNvSpPr/>
          <p:nvPr/>
        </p:nvSpPr>
        <p:spPr>
          <a:xfrm>
            <a:off x="5903999" y="4896000"/>
            <a:ext cx="3888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0000"/>
          </a:solidFill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/>
            </a:pPr>
            <a:r>
              <a:rPr lang="en-GB" sz="3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environment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A0B0F30-BD51-4ED3-AA1E-FE569933B3BC}"/>
              </a:ext>
            </a:extLst>
          </p:cNvPr>
          <p:cNvSpPr/>
          <p:nvPr/>
        </p:nvSpPr>
        <p:spPr>
          <a:xfrm>
            <a:off x="5903999" y="2448000"/>
            <a:ext cx="3888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0000"/>
          </a:solidFill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/>
            </a:pPr>
            <a:r>
              <a:rPr lang="en-GB" sz="3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agent</a:t>
            </a: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269E5D8F-3D75-4FDB-B210-C0CC7DC19E4F}"/>
              </a:ext>
            </a:extLst>
          </p:cNvPr>
          <p:cNvSpPr/>
          <p:nvPr/>
        </p:nvSpPr>
        <p:spPr>
          <a:xfrm flipV="1">
            <a:off x="6983999" y="3528000"/>
            <a:ext cx="0" cy="136800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  <a:tailEnd type="arrow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20B3569E-B4AA-465F-8AB0-EB12D5A084F7}"/>
              </a:ext>
            </a:extLst>
          </p:cNvPr>
          <p:cNvSpPr/>
          <p:nvPr/>
        </p:nvSpPr>
        <p:spPr>
          <a:xfrm>
            <a:off x="8784000" y="3528000"/>
            <a:ext cx="0" cy="136800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  <a:tailEnd type="arrow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5C87CF-3E1B-4DAB-9906-18F30DBE9FB5}"/>
              </a:ext>
            </a:extLst>
          </p:cNvPr>
          <p:cNvSpPr txBox="1"/>
          <p:nvPr/>
        </p:nvSpPr>
        <p:spPr>
          <a:xfrm>
            <a:off x="8928000" y="3600000"/>
            <a:ext cx="1007999" cy="122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oto Sans CJK JP Light" pitchFamily="34"/>
              </a:defRPr>
            </a:pPr>
            <a:r>
              <a:rPr lang="en-GB" sz="1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A17321-57EC-4E1A-AC2C-21CB257D50B9}"/>
              </a:ext>
            </a:extLst>
          </p:cNvPr>
          <p:cNvSpPr txBox="1"/>
          <p:nvPr/>
        </p:nvSpPr>
        <p:spPr>
          <a:xfrm>
            <a:off x="5688000" y="3456000"/>
            <a:ext cx="1007999" cy="122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oto Sans CJK JP Light" pitchFamily="34"/>
              </a:defRPr>
            </a:pPr>
            <a:r>
              <a:rPr lang="en-GB" sz="1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state,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oto Sans CJK JP Light" pitchFamily="34"/>
              </a:defRPr>
            </a:pPr>
            <a:r>
              <a:rPr lang="en-GB" sz="1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reward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A823-03E8-47DB-82E3-87315A9E5C8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C96C3-9980-4659-9AB3-442B54CA932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5040000" cy="5184000"/>
          </a:xfrm>
        </p:spPr>
        <p:txBody>
          <a:bodyPr/>
          <a:lstStyle/>
          <a:p>
            <a:pPr lvl="0" algn="l"/>
            <a:r>
              <a:rPr lang="en-GB">
                <a:solidFill>
                  <a:srgbClr val="000000"/>
                </a:solidFill>
              </a:rPr>
              <a:t>Real or virtual</a:t>
            </a:r>
          </a:p>
          <a:p>
            <a:pPr lvl="0" algn="l"/>
            <a:endParaRPr lang="en-GB">
              <a:solidFill>
                <a:srgbClr val="000000"/>
              </a:solidFill>
            </a:endParaRPr>
          </a:p>
          <a:p>
            <a:pPr lvl="0" algn="l"/>
            <a:r>
              <a:rPr lang="en-GB">
                <a:solidFill>
                  <a:srgbClr val="000000"/>
                </a:solidFill>
              </a:rPr>
              <a:t>Discrete or continuous</a:t>
            </a:r>
          </a:p>
          <a:p>
            <a:pPr lvl="1" algn="l"/>
            <a:r>
              <a:rPr lang="en-GB">
                <a:solidFill>
                  <a:srgbClr val="000000"/>
                </a:solidFill>
              </a:rPr>
              <a:t>action space</a:t>
            </a:r>
          </a:p>
          <a:p>
            <a:pPr lvl="1" algn="l"/>
            <a:r>
              <a:rPr lang="en-GB">
                <a:solidFill>
                  <a:srgbClr val="000000"/>
                </a:solidFill>
              </a:rPr>
              <a:t>state space</a:t>
            </a:r>
          </a:p>
          <a:p>
            <a:pPr lvl="1" algn="l"/>
            <a:endParaRPr lang="en-GB">
              <a:solidFill>
                <a:srgbClr val="000000"/>
              </a:solidFill>
            </a:endParaRPr>
          </a:p>
          <a:p>
            <a:pPr lvl="0" algn="l"/>
            <a:r>
              <a:rPr lang="en-GB">
                <a:solidFill>
                  <a:srgbClr val="000000"/>
                </a:solidFill>
              </a:rPr>
              <a:t>Episodic vs. non-episodic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25B43-B568-428A-BE78-330A56B20361}"/>
              </a:ext>
            </a:extLst>
          </p:cNvPr>
          <p:cNvSpPr txBox="1"/>
          <p:nvPr/>
        </p:nvSpPr>
        <p:spPr>
          <a:xfrm>
            <a:off x="5688000" y="3456000"/>
            <a:ext cx="1007999" cy="122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oto Sans CJK JP Light" pitchFamily="34"/>
              </a:defRPr>
            </a:pPr>
            <a:r>
              <a:rPr lang="en-GB" sz="1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state,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oto Sans CJK JP Light" pitchFamily="34"/>
              </a:defRPr>
            </a:pPr>
            <a:r>
              <a:rPr lang="en-GB" sz="1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reward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1D27B9C-62E9-43F9-9AC7-61A866A557C4}"/>
              </a:ext>
            </a:extLst>
          </p:cNvPr>
          <p:cNvSpPr/>
          <p:nvPr/>
        </p:nvSpPr>
        <p:spPr>
          <a:xfrm>
            <a:off x="5903999" y="4896360"/>
            <a:ext cx="3888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0000"/>
          </a:solidFill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indent="0" algn="ctr" hangingPunct="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defRPr sz="3200" b="1" i="0">
                <a:solidFill>
                  <a:srgbClr val="009900"/>
                </a:solidFill>
              </a:defRPr>
            </a:pPr>
            <a:r>
              <a:rPr lang="en-GB" sz="3200" b="1" dirty="0">
                <a:solidFill>
                  <a:srgbClr val="92D050"/>
                </a:solidFill>
                <a:highlight>
                  <a:scrgbClr r="0" g="0" b="0">
                    <a:alpha val="0"/>
                  </a:scrgbClr>
                </a:highlight>
                <a:latin typeface="Noto Sans CJK JP Light" pitchFamily="34"/>
              </a:rPr>
              <a:t>environment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BD2507-53B7-4A78-A604-3144E31781DA}"/>
              </a:ext>
            </a:extLst>
          </p:cNvPr>
          <p:cNvSpPr/>
          <p:nvPr/>
        </p:nvSpPr>
        <p:spPr>
          <a:xfrm>
            <a:off x="5903999" y="2448360"/>
            <a:ext cx="3888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0000"/>
          </a:solidFill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/>
            </a:pPr>
            <a:r>
              <a:rPr lang="en-GB" sz="3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agent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EFEFAADF-204B-4EC3-A247-E54C0DF40AA3}"/>
              </a:ext>
            </a:extLst>
          </p:cNvPr>
          <p:cNvSpPr/>
          <p:nvPr/>
        </p:nvSpPr>
        <p:spPr>
          <a:xfrm flipV="1">
            <a:off x="6983999" y="3528360"/>
            <a:ext cx="0" cy="136800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  <a:tailEnd type="arrow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C725D90F-AC25-46D7-A493-03D17D18AB1B}"/>
              </a:ext>
            </a:extLst>
          </p:cNvPr>
          <p:cNvSpPr/>
          <p:nvPr/>
        </p:nvSpPr>
        <p:spPr>
          <a:xfrm>
            <a:off x="8784000" y="3528360"/>
            <a:ext cx="0" cy="136800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  <a:tailEnd type="arrow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0E73DA-8661-43AA-B9D2-1F88D0DCC2BA}"/>
              </a:ext>
            </a:extLst>
          </p:cNvPr>
          <p:cNvSpPr txBox="1"/>
          <p:nvPr/>
        </p:nvSpPr>
        <p:spPr>
          <a:xfrm>
            <a:off x="8928000" y="3600360"/>
            <a:ext cx="1007999" cy="122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oto Sans CJK JP Light" pitchFamily="34"/>
              </a:defRPr>
            </a:pPr>
            <a:r>
              <a:rPr lang="en-GB" sz="1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action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36E821-AB54-49C4-A81C-7D969AB24A91}"/>
              </a:ext>
            </a:extLst>
          </p:cNvPr>
          <p:cNvSpPr txBox="1"/>
          <p:nvPr/>
        </p:nvSpPr>
        <p:spPr>
          <a:xfrm>
            <a:off x="5688000" y="3456359"/>
            <a:ext cx="1007999" cy="122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oto Sans CJK JP Light" pitchFamily="34"/>
              </a:defRPr>
            </a:pPr>
            <a:r>
              <a:rPr lang="en-GB" sz="1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state,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oto Sans CJK JP Light" pitchFamily="34"/>
              </a:defRPr>
            </a:pPr>
            <a:r>
              <a:rPr lang="en-GB" sz="1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reward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6A14-6ADD-489E-955B-53E7F8C885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F598E-C901-4199-BF33-113D31B7845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5040000" cy="5184000"/>
          </a:xfrm>
        </p:spPr>
        <p:txBody>
          <a:bodyPr/>
          <a:lstStyle/>
          <a:p>
            <a:pPr lvl="0" algn="l">
              <a:buNone/>
            </a:pPr>
            <a:r>
              <a:rPr lang="en-GB" dirty="0">
                <a:solidFill>
                  <a:srgbClr val="000000"/>
                </a:solidFill>
              </a:rPr>
              <a:t>Flexible concept</a:t>
            </a:r>
          </a:p>
          <a:p>
            <a:pPr lvl="0" algn="l">
              <a:buNone/>
            </a:pPr>
            <a:r>
              <a:rPr lang="en-GB" dirty="0">
                <a:solidFill>
                  <a:srgbClr val="000000"/>
                </a:solidFill>
              </a:rPr>
              <a:t>n-d array per time step</a:t>
            </a:r>
          </a:p>
          <a:p>
            <a:pPr lvl="0" algn="l"/>
            <a:endParaRPr lang="en-GB" dirty="0">
              <a:solidFill>
                <a:srgbClr val="000000"/>
              </a:solidFill>
            </a:endParaRPr>
          </a:p>
          <a:p>
            <a:pPr lvl="0" algn="l">
              <a:buNone/>
            </a:pPr>
            <a:r>
              <a:rPr lang="en-GB" dirty="0">
                <a:solidFill>
                  <a:srgbClr val="000000"/>
                </a:solidFill>
              </a:rPr>
              <a:t>Information for agent to</a:t>
            </a:r>
          </a:p>
          <a:p>
            <a:pPr lvl="1" algn="l"/>
            <a:r>
              <a:rPr lang="en-GB" dirty="0">
                <a:solidFill>
                  <a:srgbClr val="000000"/>
                </a:solidFill>
              </a:rPr>
              <a:t>a) learn from</a:t>
            </a:r>
          </a:p>
          <a:p>
            <a:pPr lvl="1" algn="l"/>
            <a:r>
              <a:rPr lang="en-GB" dirty="0">
                <a:solidFill>
                  <a:srgbClr val="000000"/>
                </a:solidFill>
              </a:rPr>
              <a:t>b) choose next action</a:t>
            </a:r>
          </a:p>
          <a:p>
            <a:pPr lvl="1" algn="l"/>
            <a:endParaRPr lang="en-GB" dirty="0">
              <a:solidFill>
                <a:srgbClr val="000000"/>
              </a:solidFill>
            </a:endParaRPr>
          </a:p>
          <a:p>
            <a:pPr lvl="0" algn="l">
              <a:buNone/>
            </a:pPr>
            <a:r>
              <a:rPr lang="en-GB" dirty="0">
                <a:solidFill>
                  <a:srgbClr val="000000"/>
                </a:solidFill>
              </a:rPr>
              <a:t>Fully observed vs hidden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DCA5339-E9CF-4FA1-BFA3-2EB4F7687E4C}"/>
              </a:ext>
            </a:extLst>
          </p:cNvPr>
          <p:cNvSpPr/>
          <p:nvPr/>
        </p:nvSpPr>
        <p:spPr>
          <a:xfrm>
            <a:off x="5903999" y="4896360"/>
            <a:ext cx="3888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0000"/>
          </a:solidFill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/>
            </a:pPr>
            <a:r>
              <a:rPr lang="en-GB" sz="3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environment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A5FB3B8-4451-4CAF-9EFB-EBD7B79DA624}"/>
              </a:ext>
            </a:extLst>
          </p:cNvPr>
          <p:cNvSpPr/>
          <p:nvPr/>
        </p:nvSpPr>
        <p:spPr>
          <a:xfrm>
            <a:off x="5903999" y="2448360"/>
            <a:ext cx="3888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0000"/>
          </a:solidFill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/>
            </a:pPr>
            <a:r>
              <a:rPr lang="en-GB" sz="3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agent</a:t>
            </a: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D828528C-2D98-4617-8BE5-A0CAA9A81099}"/>
              </a:ext>
            </a:extLst>
          </p:cNvPr>
          <p:cNvSpPr/>
          <p:nvPr/>
        </p:nvSpPr>
        <p:spPr>
          <a:xfrm flipV="1">
            <a:off x="6983999" y="3528360"/>
            <a:ext cx="0" cy="136800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  <a:tailEnd type="arrow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FD8FF282-29AE-4697-8495-5F471EFD0CD7}"/>
              </a:ext>
            </a:extLst>
          </p:cNvPr>
          <p:cNvSpPr/>
          <p:nvPr/>
        </p:nvSpPr>
        <p:spPr>
          <a:xfrm>
            <a:off x="8784000" y="3528360"/>
            <a:ext cx="0" cy="136800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  <a:tailEnd type="arrow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3DA31-837B-4580-A2AB-77329D2F8C9B}"/>
              </a:ext>
            </a:extLst>
          </p:cNvPr>
          <p:cNvSpPr txBox="1"/>
          <p:nvPr/>
        </p:nvSpPr>
        <p:spPr>
          <a:xfrm>
            <a:off x="8928000" y="3600360"/>
            <a:ext cx="1007999" cy="122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oto Sans CJK JP Light" pitchFamily="34"/>
              </a:defRPr>
            </a:pPr>
            <a:r>
              <a:rPr lang="en-GB" sz="1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D76FDF-B33D-4BD8-A555-29BBEC9F9B32}"/>
              </a:ext>
            </a:extLst>
          </p:cNvPr>
          <p:cNvSpPr txBox="1"/>
          <p:nvPr/>
        </p:nvSpPr>
        <p:spPr>
          <a:xfrm>
            <a:off x="5769780" y="3741111"/>
            <a:ext cx="844439" cy="65449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oto Sans CJK JP Light" pitchFamily="34"/>
              </a:defRPr>
            </a:pPr>
            <a:r>
              <a:rPr lang="en-GB" b="1" dirty="0">
                <a:solidFill>
                  <a:srgbClr val="92D050"/>
                </a:solidFill>
                <a:highlight>
                  <a:scrgbClr r="0" g="0" b="0">
                    <a:alpha val="0"/>
                  </a:scrgbClr>
                </a:highlight>
                <a:latin typeface="Noto Sans CJK JP Light" pitchFamily="34"/>
              </a:rPr>
              <a:t>state</a:t>
            </a:r>
            <a:r>
              <a:rPr lang="en-GB" b="0" i="0" u="none" strike="noStrike" kern="1200" cap="none" dirty="0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,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oto Sans CJK JP Light" pitchFamily="34"/>
              </a:defRPr>
            </a:pPr>
            <a:r>
              <a:rPr lang="en-GB" b="0" i="0" u="none" strike="noStrike" kern="1200" cap="none" dirty="0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reward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F588-61EE-4E70-A0B8-B65E80DE76E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Reward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17249-8991-44A0-A2A5-4DF2B24F59F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5040000" cy="5184000"/>
          </a:xfrm>
        </p:spPr>
        <p:txBody>
          <a:bodyPr/>
          <a:lstStyle/>
          <a:p>
            <a:pPr lvl="0" algn="l">
              <a:buNone/>
            </a:pPr>
            <a:r>
              <a:rPr lang="en-GB" dirty="0">
                <a:solidFill>
                  <a:srgbClr val="000000"/>
                </a:solidFill>
              </a:rPr>
              <a:t>Flexible concept</a:t>
            </a:r>
          </a:p>
          <a:p>
            <a:pPr lvl="0" algn="l"/>
            <a:endParaRPr lang="en-GB" dirty="0">
              <a:solidFill>
                <a:srgbClr val="000000"/>
              </a:solidFill>
            </a:endParaRPr>
          </a:p>
          <a:p>
            <a:pPr lvl="0" algn="l">
              <a:buNone/>
            </a:pPr>
            <a:r>
              <a:rPr lang="en-GB" dirty="0">
                <a:solidFill>
                  <a:srgbClr val="000000"/>
                </a:solidFill>
              </a:rPr>
              <a:t>Scalar per time step</a:t>
            </a:r>
          </a:p>
          <a:p>
            <a:pPr lvl="0" algn="l"/>
            <a:endParaRPr lang="en-GB" dirty="0">
              <a:solidFill>
                <a:srgbClr val="000000"/>
              </a:solidFill>
            </a:endParaRPr>
          </a:p>
          <a:p>
            <a:pPr lvl="0" algn="l">
              <a:buNone/>
            </a:pPr>
            <a:r>
              <a:rPr lang="en-GB" dirty="0">
                <a:solidFill>
                  <a:srgbClr val="000000"/>
                </a:solidFill>
              </a:rPr>
              <a:t>Delayed</a:t>
            </a:r>
          </a:p>
          <a:p>
            <a:pPr lvl="0" algn="l">
              <a:buNone/>
            </a:pPr>
            <a:r>
              <a:rPr lang="en-US" dirty="0">
                <a:solidFill>
                  <a:srgbClr val="000000"/>
                </a:solidFill>
              </a:rPr>
              <a:t>S</a:t>
            </a:r>
            <a:r>
              <a:rPr lang="en-GB" dirty="0">
                <a:solidFill>
                  <a:srgbClr val="000000"/>
                </a:solidFill>
              </a:rPr>
              <a:t>parse</a:t>
            </a:r>
          </a:p>
          <a:p>
            <a:pPr lvl="1" algn="l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02C292A-527F-4C11-B6CF-02BF0F38A7E5}"/>
              </a:ext>
            </a:extLst>
          </p:cNvPr>
          <p:cNvSpPr/>
          <p:nvPr/>
        </p:nvSpPr>
        <p:spPr>
          <a:xfrm>
            <a:off x="5903999" y="4896360"/>
            <a:ext cx="3888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0000"/>
          </a:solidFill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/>
            </a:pPr>
            <a:r>
              <a:rPr lang="en-GB" sz="3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environment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DE6CD4B-7506-4966-B597-0535476F7BE3}"/>
              </a:ext>
            </a:extLst>
          </p:cNvPr>
          <p:cNvSpPr/>
          <p:nvPr/>
        </p:nvSpPr>
        <p:spPr>
          <a:xfrm>
            <a:off x="5903999" y="2448360"/>
            <a:ext cx="3888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0000"/>
          </a:solidFill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/>
            </a:pPr>
            <a:r>
              <a:rPr lang="en-GB" sz="3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agent</a:t>
            </a: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BDF33F27-2953-4400-8C7D-113BF9AACAB6}"/>
              </a:ext>
            </a:extLst>
          </p:cNvPr>
          <p:cNvSpPr/>
          <p:nvPr/>
        </p:nvSpPr>
        <p:spPr>
          <a:xfrm flipV="1">
            <a:off x="6983999" y="3528360"/>
            <a:ext cx="0" cy="136800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  <a:tailEnd type="arrow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B866A181-F803-499C-805B-523E86FBAED1}"/>
              </a:ext>
            </a:extLst>
          </p:cNvPr>
          <p:cNvSpPr/>
          <p:nvPr/>
        </p:nvSpPr>
        <p:spPr>
          <a:xfrm>
            <a:off x="8784000" y="3528360"/>
            <a:ext cx="0" cy="136800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  <a:tailEnd type="arrow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03BB92-10E1-439E-9707-31BE97607DBF}"/>
              </a:ext>
            </a:extLst>
          </p:cNvPr>
          <p:cNvSpPr txBox="1"/>
          <p:nvPr/>
        </p:nvSpPr>
        <p:spPr>
          <a:xfrm>
            <a:off x="8928000" y="3600360"/>
            <a:ext cx="1007999" cy="122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oto Sans CJK JP Light" pitchFamily="34"/>
              </a:defRPr>
            </a:pPr>
            <a:r>
              <a:rPr lang="en-GB" sz="1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4B81BD-1954-461E-906A-4050367B848F}"/>
              </a:ext>
            </a:extLst>
          </p:cNvPr>
          <p:cNvSpPr txBox="1"/>
          <p:nvPr/>
        </p:nvSpPr>
        <p:spPr>
          <a:xfrm>
            <a:off x="5760578" y="3741111"/>
            <a:ext cx="862842" cy="65449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oto Sans CJK JP Light" pitchFamily="34"/>
              </a:defRPr>
            </a:pPr>
            <a:r>
              <a:rPr lang="en-GB" sz="1800" b="0" i="0" u="none" strike="noStrike" kern="1200" cap="none" dirty="0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state,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oto Sans CJK JP Light" pitchFamily="34"/>
              </a:defRPr>
            </a:pPr>
            <a:r>
              <a:rPr lang="en-GB" b="1" dirty="0">
                <a:solidFill>
                  <a:srgbClr val="92D050"/>
                </a:solidFill>
                <a:highlight>
                  <a:scrgbClr r="0" g="0" b="0">
                    <a:alpha val="0"/>
                  </a:scrgbClr>
                </a:highlight>
                <a:latin typeface="Noto Sans CJK JP Light" pitchFamily="34"/>
              </a:rPr>
              <a:t>reward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84BD-5C29-43A1-8068-10B23166D5B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Reward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6D40E-63BA-415F-B2DD-A939C12638B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5040000" cy="5184000"/>
          </a:xfrm>
        </p:spPr>
        <p:txBody>
          <a:bodyPr/>
          <a:lstStyle/>
          <a:p>
            <a:pPr lvl="0" algn="l">
              <a:buNone/>
            </a:pPr>
            <a:r>
              <a:rPr lang="en-GB" dirty="0">
                <a:solidFill>
                  <a:srgbClr val="000000"/>
                </a:solidFill>
              </a:rPr>
              <a:t>Flexible concept</a:t>
            </a:r>
          </a:p>
          <a:p>
            <a:pPr lvl="0" algn="l"/>
            <a:endParaRPr lang="en-GB" dirty="0">
              <a:solidFill>
                <a:srgbClr val="000000"/>
              </a:solidFill>
            </a:endParaRPr>
          </a:p>
          <a:p>
            <a:pPr lvl="0" algn="l">
              <a:buNone/>
            </a:pPr>
            <a:r>
              <a:rPr lang="en-GB" dirty="0">
                <a:solidFill>
                  <a:srgbClr val="000000"/>
                </a:solidFill>
              </a:rPr>
              <a:t>Scalar per time step</a:t>
            </a:r>
          </a:p>
          <a:p>
            <a:pPr lvl="1" algn="l">
              <a:buNone/>
            </a:pPr>
            <a:endParaRPr lang="en-GB" b="1" dirty="0">
              <a:solidFill>
                <a:srgbClr val="92D050"/>
              </a:solidFill>
              <a:ea typeface="+mn-ea"/>
              <a:cs typeface="+mn-cs"/>
            </a:endParaRPr>
          </a:p>
          <a:p>
            <a:pPr lvl="1" algn="l">
              <a:buNone/>
            </a:pPr>
            <a:r>
              <a:rPr lang="en-GB" b="1" dirty="0">
                <a:solidFill>
                  <a:srgbClr val="92D050"/>
                </a:solidFill>
                <a:ea typeface="+mn-ea"/>
                <a:cs typeface="+mn-cs"/>
              </a:rPr>
              <a:t>delayed</a:t>
            </a:r>
          </a:p>
          <a:p>
            <a:pPr lvl="1" algn="l">
              <a:buNone/>
            </a:pPr>
            <a:endParaRPr lang="en-GB" b="1" dirty="0">
              <a:solidFill>
                <a:srgbClr val="92D050"/>
              </a:solidFill>
              <a:ea typeface="+mn-ea"/>
              <a:cs typeface="+mn-cs"/>
            </a:endParaRPr>
          </a:p>
          <a:p>
            <a:pPr lvl="1" algn="l">
              <a:buNone/>
            </a:pPr>
            <a:r>
              <a:rPr lang="en-GB" b="1" dirty="0">
                <a:solidFill>
                  <a:srgbClr val="92D050"/>
                </a:solidFill>
                <a:ea typeface="+mn-ea"/>
                <a:cs typeface="+mn-cs"/>
              </a:rPr>
              <a:t>sparse</a:t>
            </a:r>
          </a:p>
          <a:p>
            <a:pPr lvl="1" algn="l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539DE20-BCC4-47DF-9F3A-200695CB577B}"/>
              </a:ext>
            </a:extLst>
          </p:cNvPr>
          <p:cNvSpPr/>
          <p:nvPr/>
        </p:nvSpPr>
        <p:spPr>
          <a:xfrm>
            <a:off x="5903999" y="4896360"/>
            <a:ext cx="3888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0000"/>
          </a:solidFill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/>
            </a:pPr>
            <a:r>
              <a:rPr lang="en-GB" sz="3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environment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A6732B0-D08C-4981-A340-85193E9BD063}"/>
              </a:ext>
            </a:extLst>
          </p:cNvPr>
          <p:cNvSpPr/>
          <p:nvPr/>
        </p:nvSpPr>
        <p:spPr>
          <a:xfrm>
            <a:off x="5903999" y="2448360"/>
            <a:ext cx="3888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0000"/>
          </a:solidFill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/>
            </a:pPr>
            <a:r>
              <a:rPr lang="en-GB" sz="3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agent</a:t>
            </a: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0ABD5A28-242F-4755-800C-C6BA5F558562}"/>
              </a:ext>
            </a:extLst>
          </p:cNvPr>
          <p:cNvSpPr/>
          <p:nvPr/>
        </p:nvSpPr>
        <p:spPr>
          <a:xfrm flipV="1">
            <a:off x="6983999" y="3528360"/>
            <a:ext cx="0" cy="136800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  <a:tailEnd type="arrow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6EC2E629-06C5-4AD3-807A-1F2F9DE3A531}"/>
              </a:ext>
            </a:extLst>
          </p:cNvPr>
          <p:cNvSpPr/>
          <p:nvPr/>
        </p:nvSpPr>
        <p:spPr>
          <a:xfrm>
            <a:off x="8784000" y="3528360"/>
            <a:ext cx="0" cy="136800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  <a:tailEnd type="arrow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0283D-E9CD-4F79-BE7C-19E8E312A478}"/>
              </a:ext>
            </a:extLst>
          </p:cNvPr>
          <p:cNvSpPr txBox="1"/>
          <p:nvPr/>
        </p:nvSpPr>
        <p:spPr>
          <a:xfrm>
            <a:off x="8928000" y="3600360"/>
            <a:ext cx="1007999" cy="122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oto Sans CJK JP Light" pitchFamily="34"/>
              </a:defRPr>
            </a:pPr>
            <a:r>
              <a:rPr lang="en-GB" sz="1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5EE8A0-A470-4CAF-A6CC-C196DC30C983}"/>
              </a:ext>
            </a:extLst>
          </p:cNvPr>
          <p:cNvSpPr txBox="1"/>
          <p:nvPr/>
        </p:nvSpPr>
        <p:spPr>
          <a:xfrm>
            <a:off x="5760579" y="3741111"/>
            <a:ext cx="862842" cy="65449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oto Sans CJK JP Light" pitchFamily="34"/>
              </a:defRPr>
            </a:pPr>
            <a:r>
              <a:rPr lang="en-GB" b="0" i="0" u="none" strike="noStrike" kern="1200" cap="none" dirty="0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state,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oto Sans CJK JP Light" pitchFamily="34"/>
              </a:defRPr>
            </a:pPr>
            <a:r>
              <a:rPr lang="en-GB" b="1" dirty="0">
                <a:solidFill>
                  <a:srgbClr val="92D050"/>
                </a:solidFill>
                <a:highlight>
                  <a:scrgbClr r="0" g="0" b="0">
                    <a:alpha val="0"/>
                  </a:scrgbClr>
                </a:highlight>
                <a:latin typeface="Noto Sans CJK JP Light" pitchFamily="34"/>
              </a:rPr>
              <a:t>reward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0B52-62E0-4EBC-9538-4BAD2B7725B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Agent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76B73-18A0-4BB1-9EB2-3067D10FE65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5112000" cy="5184000"/>
          </a:xfrm>
        </p:spPr>
        <p:txBody>
          <a:bodyPr/>
          <a:lstStyle/>
          <a:p>
            <a:pPr lvl="0" algn="l">
              <a:buNone/>
            </a:pPr>
            <a:r>
              <a:rPr lang="en-GB" dirty="0">
                <a:solidFill>
                  <a:srgbClr val="000000"/>
                </a:solidFill>
              </a:rPr>
              <a:t>Learner &amp; decision maker</a:t>
            </a:r>
          </a:p>
          <a:p>
            <a:pPr lvl="0" algn="l">
              <a:buNone/>
            </a:pPr>
            <a:r>
              <a:rPr lang="en-GB" sz="2800" b="1" dirty="0">
                <a:solidFill>
                  <a:srgbClr val="92D050"/>
                </a:solidFill>
                <a:ea typeface="+mn-ea"/>
                <a:cs typeface="+mn-cs"/>
              </a:rPr>
              <a:t> maximize cumulative reward</a:t>
            </a:r>
          </a:p>
          <a:p>
            <a:pPr lvl="0" algn="l">
              <a:buNone/>
            </a:pPr>
            <a:endParaRPr lang="en-GB" dirty="0">
              <a:solidFill>
                <a:srgbClr val="000000"/>
              </a:solidFill>
            </a:endParaRPr>
          </a:p>
          <a:p>
            <a:pPr lvl="0" algn="l">
              <a:buNone/>
            </a:pPr>
            <a:r>
              <a:rPr lang="en-GB" dirty="0">
                <a:solidFill>
                  <a:srgbClr val="000000"/>
                </a:solidFill>
              </a:rPr>
              <a:t>Agent always has a policy</a:t>
            </a:r>
          </a:p>
          <a:p>
            <a:pPr lvl="0" algn="l">
              <a:buNone/>
            </a:pPr>
            <a:endParaRPr lang="en-GB" dirty="0">
              <a:solidFill>
                <a:srgbClr val="000000"/>
              </a:solidFill>
            </a:endParaRPr>
          </a:p>
          <a:p>
            <a:pPr lvl="0" algn="l">
              <a:buNone/>
            </a:pPr>
            <a:r>
              <a:rPr lang="en-GB" dirty="0">
                <a:solidFill>
                  <a:srgbClr val="000000"/>
                </a:solidFill>
              </a:rPr>
              <a:t>Can also choose to learn value functions or environment models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04C2CEC-E5C8-4D17-B8B7-92636F2131CE}"/>
              </a:ext>
            </a:extLst>
          </p:cNvPr>
          <p:cNvSpPr/>
          <p:nvPr/>
        </p:nvSpPr>
        <p:spPr>
          <a:xfrm>
            <a:off x="5903999" y="4896360"/>
            <a:ext cx="3888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0000"/>
          </a:solidFill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/>
            </a:pPr>
            <a:r>
              <a:rPr lang="en-GB" sz="3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environment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3C2686A-4DD3-4266-A6B1-500CF04243CF}"/>
              </a:ext>
            </a:extLst>
          </p:cNvPr>
          <p:cNvSpPr/>
          <p:nvPr/>
        </p:nvSpPr>
        <p:spPr>
          <a:xfrm>
            <a:off x="5903999" y="2448360"/>
            <a:ext cx="3888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0000"/>
          </a:solidFill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1" i="0" u="none">
                <a:solidFill>
                  <a:srgbClr val="009900"/>
                </a:solidFill>
              </a:defRPr>
            </a:pPr>
            <a:r>
              <a:rPr lang="en-GB" sz="3200" b="1" dirty="0">
                <a:solidFill>
                  <a:srgbClr val="92D050"/>
                </a:solidFill>
                <a:highlight>
                  <a:scrgbClr r="0" g="0" b="0">
                    <a:alpha val="0"/>
                  </a:scrgbClr>
                </a:highlight>
                <a:latin typeface="Noto Sans CJK JP Light" pitchFamily="34"/>
              </a:rPr>
              <a:t>agent</a:t>
            </a: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B28E14AF-A8AF-47E5-9DA7-C1475B014B8C}"/>
              </a:ext>
            </a:extLst>
          </p:cNvPr>
          <p:cNvSpPr/>
          <p:nvPr/>
        </p:nvSpPr>
        <p:spPr>
          <a:xfrm flipV="1">
            <a:off x="6983999" y="3528360"/>
            <a:ext cx="0" cy="136800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  <a:tailEnd type="arrow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6E675AB0-6CCC-4665-8761-875A81F00CEB}"/>
              </a:ext>
            </a:extLst>
          </p:cNvPr>
          <p:cNvSpPr/>
          <p:nvPr/>
        </p:nvSpPr>
        <p:spPr>
          <a:xfrm>
            <a:off x="8784000" y="3528360"/>
            <a:ext cx="0" cy="136800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  <a:tailEnd type="arrow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9BD433-8AA6-4F17-A297-CF36F4127A01}"/>
              </a:ext>
            </a:extLst>
          </p:cNvPr>
          <p:cNvSpPr txBox="1"/>
          <p:nvPr/>
        </p:nvSpPr>
        <p:spPr>
          <a:xfrm>
            <a:off x="8928000" y="3600360"/>
            <a:ext cx="1007999" cy="122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oto Sans CJK JP Light" pitchFamily="34"/>
              </a:defRPr>
            </a:pPr>
            <a:r>
              <a:rPr lang="en-GB" sz="1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C3831-719B-4AD9-BF55-8FF09F06233B}"/>
              </a:ext>
            </a:extLst>
          </p:cNvPr>
          <p:cNvSpPr txBox="1"/>
          <p:nvPr/>
        </p:nvSpPr>
        <p:spPr>
          <a:xfrm>
            <a:off x="5688000" y="3456359"/>
            <a:ext cx="1007999" cy="122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oto Sans CJK JP Light" pitchFamily="34"/>
              </a:defRPr>
            </a:pPr>
            <a:r>
              <a:rPr lang="en-GB" sz="1800" b="0" i="0" u="none" strike="noStrike" kern="1200" cap="none" dirty="0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state,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oto Sans CJK JP Light" pitchFamily="34"/>
              </a:defRPr>
            </a:pPr>
            <a:r>
              <a:rPr lang="en-GB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Noto Sans CJK JP Light" pitchFamily="34"/>
                <a:ea typeface="Noto Sans CJK SC Regular" pitchFamily="2"/>
                <a:cs typeface="FreeSans" pitchFamily="2"/>
              </a:rPr>
              <a:t>reward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891B-7FAB-407D-81EE-F2E3EE7EE4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Policy - π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73A2D-1B57-4718-BDA2-A9B1170A21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5040000" cy="5184000"/>
          </a:xfrm>
        </p:spPr>
        <p:txBody>
          <a:bodyPr/>
          <a:lstStyle/>
          <a:p>
            <a:pPr lvl="0" algn="l">
              <a:buNone/>
            </a:pPr>
            <a:r>
              <a:rPr lang="en-GB" dirty="0">
                <a:solidFill>
                  <a:srgbClr val="000000"/>
                </a:solidFill>
              </a:rPr>
              <a:t>Rules to select actions</a:t>
            </a:r>
          </a:p>
          <a:p>
            <a:pPr lvl="0" algn="l">
              <a:buNone/>
            </a:pPr>
            <a:endParaRPr lang="en-GB" dirty="0">
              <a:solidFill>
                <a:srgbClr val="000000"/>
              </a:solidFill>
            </a:endParaRPr>
          </a:p>
          <a:p>
            <a:pPr lvl="0" algn="l">
              <a:buNone/>
            </a:pPr>
            <a:r>
              <a:rPr lang="en-GB" dirty="0">
                <a:solidFill>
                  <a:srgbClr val="000000"/>
                </a:solidFill>
              </a:rPr>
              <a:t>Always follow a policy</a:t>
            </a:r>
          </a:p>
          <a:p>
            <a:pPr lvl="4" algn="l">
              <a:buNone/>
            </a:pPr>
            <a:r>
              <a:rPr lang="en-GB" sz="2800" dirty="0">
                <a:solidFill>
                  <a:srgbClr val="000000"/>
                </a:solidFill>
              </a:rPr>
              <a:t> act randomly</a:t>
            </a:r>
          </a:p>
          <a:p>
            <a:pPr lvl="3" algn="l">
              <a:buNone/>
            </a:pPr>
            <a:r>
              <a:rPr lang="en-GB" sz="2800" dirty="0">
                <a:solidFill>
                  <a:srgbClr val="000000"/>
                </a:solidFill>
              </a:rPr>
              <a:t> always pick specific action</a:t>
            </a:r>
          </a:p>
          <a:p>
            <a:pPr lvl="3" algn="l">
              <a:buNone/>
            </a:pPr>
            <a:r>
              <a:rPr lang="en-GB" sz="2800" dirty="0">
                <a:solidFill>
                  <a:srgbClr val="000000"/>
                </a:solidFill>
              </a:rPr>
              <a:t> optimal (</a:t>
            </a:r>
            <a:r>
              <a:rPr lang="en-GB" sz="2800" dirty="0"/>
              <a:t>π*)</a:t>
            </a:r>
            <a:endParaRPr lang="en-GB" dirty="0">
              <a:solidFill>
                <a:srgbClr val="000000"/>
              </a:solidFill>
            </a:endParaRPr>
          </a:p>
          <a:p>
            <a:pPr lvl="0" algn="l">
              <a:buNone/>
            </a:pPr>
            <a:endParaRPr lang="en-GB" dirty="0">
              <a:solidFill>
                <a:srgbClr val="000000"/>
              </a:solidFill>
            </a:endParaRPr>
          </a:p>
          <a:p>
            <a:pPr lvl="0" algn="l">
              <a:buNone/>
            </a:pPr>
            <a:r>
              <a:rPr lang="en-GB" dirty="0">
                <a:solidFill>
                  <a:srgbClr val="000000"/>
                </a:solidFill>
              </a:rPr>
              <a:t>Deterministic or stochastic policies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AE02DDD-0999-4484-B677-3647547D788B}"/>
              </a:ext>
            </a:extLst>
          </p:cNvPr>
          <p:cNvSpPr/>
          <p:nvPr/>
        </p:nvSpPr>
        <p:spPr>
          <a:xfrm>
            <a:off x="5903999" y="4896360"/>
            <a:ext cx="3888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0000"/>
          </a:solidFill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/>
            </a:pPr>
            <a:r>
              <a:rPr lang="en-GB" sz="3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environment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DEA6027-F1CB-4158-8BE8-956E6FFFF971}"/>
              </a:ext>
            </a:extLst>
          </p:cNvPr>
          <p:cNvSpPr/>
          <p:nvPr/>
        </p:nvSpPr>
        <p:spPr>
          <a:xfrm>
            <a:off x="5903999" y="2448360"/>
            <a:ext cx="3888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0000"/>
          </a:solidFill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/>
            </a:pPr>
            <a:r>
              <a:rPr lang="en-GB" sz="3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agent</a:t>
            </a: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C83DC8C5-0174-4D01-983D-09068BF63355}"/>
              </a:ext>
            </a:extLst>
          </p:cNvPr>
          <p:cNvSpPr/>
          <p:nvPr/>
        </p:nvSpPr>
        <p:spPr>
          <a:xfrm flipV="1">
            <a:off x="6983999" y="3528360"/>
            <a:ext cx="0" cy="136800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  <a:tailEnd type="arrow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A063AD7D-CB9A-4618-BAC4-8543249149AE}"/>
              </a:ext>
            </a:extLst>
          </p:cNvPr>
          <p:cNvSpPr/>
          <p:nvPr/>
        </p:nvSpPr>
        <p:spPr>
          <a:xfrm>
            <a:off x="8784000" y="3528360"/>
            <a:ext cx="0" cy="136800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  <a:tailEnd type="arrow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B1677-4521-4CEF-995B-F712D331E107}"/>
              </a:ext>
            </a:extLst>
          </p:cNvPr>
          <p:cNvSpPr txBox="1"/>
          <p:nvPr/>
        </p:nvSpPr>
        <p:spPr>
          <a:xfrm>
            <a:off x="8928000" y="3600360"/>
            <a:ext cx="1007999" cy="122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latin typeface="Noto Sans CJK JP Light" pitchFamily="34"/>
              </a:defRPr>
            </a:pPr>
            <a:r>
              <a:rPr lang="en-GB" sz="1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9A65B-5E7C-41A6-BC1E-D50990856693}"/>
              </a:ext>
            </a:extLst>
          </p:cNvPr>
          <p:cNvSpPr txBox="1"/>
          <p:nvPr/>
        </p:nvSpPr>
        <p:spPr>
          <a:xfrm>
            <a:off x="5769779" y="3741111"/>
            <a:ext cx="844440" cy="65449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>
                <a:solidFill>
                  <a:srgbClr val="800000"/>
                </a:solidFill>
                <a:latin typeface="Noto Sans CJK JP Light" pitchFamily="34"/>
              </a:defRPr>
            </a:pPr>
            <a:r>
              <a:rPr lang="en-GB" sz="1800" b="0" i="0" u="none" strike="noStrike" kern="1200" cap="none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JP Light" pitchFamily="34"/>
                <a:ea typeface="Noto Sans CJK SC Regular" pitchFamily="2"/>
                <a:cs typeface="FreeSans" pitchFamily="2"/>
              </a:rPr>
              <a:t>state,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>
                <a:solidFill>
                  <a:srgbClr val="800000"/>
                </a:solidFill>
                <a:latin typeface="Noto Sans CJK JP Light" pitchFamily="34"/>
              </a:defRPr>
            </a:pPr>
            <a:r>
              <a:rPr lang="en-GB" sz="1800" b="0" i="0" u="none" strike="noStrike" kern="1200" cap="none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JP Light" pitchFamily="34"/>
                <a:ea typeface="Noto Sans CJK SC Regular" pitchFamily="2"/>
                <a:cs typeface="FreeSans" pitchFamily="2"/>
              </a:rPr>
              <a:t>reward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7AFE-43E2-4288-BBED-142D69912F0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Where to start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C8C7A-85F6-4536-B0E9-A2EF0F33A65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790959"/>
          </a:xfrm>
        </p:spPr>
        <p:txBody>
          <a:bodyPr/>
          <a:lstStyle/>
          <a:p>
            <a:pPr lvl="0">
              <a:buNone/>
            </a:pPr>
            <a:r>
              <a:rPr lang="en-GB" sz="2400" dirty="0"/>
              <a:t>Sutton &amp; </a:t>
            </a:r>
            <a:r>
              <a:rPr lang="en-GB" sz="2400" dirty="0" err="1"/>
              <a:t>Barto</a:t>
            </a:r>
            <a:r>
              <a:rPr lang="en-GB" sz="2400" dirty="0"/>
              <a:t> – Reinforcement learning: An Introduction</a:t>
            </a:r>
          </a:p>
          <a:p>
            <a:pPr lvl="1"/>
            <a:r>
              <a:rPr lang="en-GB" sz="2400" dirty="0"/>
              <a:t>The bible of reinforcement learning</a:t>
            </a:r>
          </a:p>
          <a:p>
            <a:pPr lvl="0"/>
            <a:endParaRPr lang="en-GB" sz="2400" dirty="0"/>
          </a:p>
          <a:p>
            <a:pPr lvl="0">
              <a:buNone/>
            </a:pPr>
            <a:r>
              <a:rPr lang="en-GB" sz="2400" dirty="0"/>
              <a:t>RL Course by David Silver</a:t>
            </a:r>
          </a:p>
          <a:p>
            <a:pPr lvl="1"/>
            <a:r>
              <a:rPr lang="en-GB" sz="2400" dirty="0"/>
              <a:t>10 lecture series by lead DeepMind programmer</a:t>
            </a:r>
          </a:p>
          <a:p>
            <a:pPr lvl="1"/>
            <a:endParaRPr lang="en-GB" sz="2400" dirty="0"/>
          </a:p>
          <a:p>
            <a:pPr lvl="0">
              <a:buNone/>
            </a:pPr>
            <a:r>
              <a:rPr lang="en-GB" sz="2400" dirty="0"/>
              <a:t>Both of these are in the course repo </a:t>
            </a:r>
            <a:r>
              <a:rPr lang="en-GB" sz="2400" dirty="0">
                <a:hlinkClick r:id="rId3"/>
              </a:rPr>
              <a:t>https://github.com/ADGEfficiency/DSR_RL</a:t>
            </a:r>
          </a:p>
          <a:p>
            <a:pPr lvl="0"/>
            <a:endParaRPr lang="en-GB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F6EE-CCA8-40E7-B838-C1CF8F9A9B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Policy - π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B64FF-DFF4-40B6-9A02-9D74DD4C8EB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5040000" cy="5184000"/>
          </a:xfrm>
        </p:spPr>
        <p:txBody>
          <a:bodyPr/>
          <a:lstStyle/>
          <a:p>
            <a:pPr lvl="0" algn="just">
              <a:buNone/>
            </a:pPr>
            <a:r>
              <a:rPr lang="en-GB" dirty="0">
                <a:solidFill>
                  <a:srgbClr val="000000"/>
                </a:solidFill>
              </a:rPr>
              <a:t>On vs off policy learning</a:t>
            </a:r>
          </a:p>
          <a:p>
            <a:pPr lvl="0" algn="just">
              <a:buNone/>
            </a:pPr>
            <a:r>
              <a:rPr lang="en-US" sz="2800" dirty="0">
                <a:solidFill>
                  <a:srgbClr val="000000"/>
                </a:solidFill>
              </a:rPr>
              <a:t> c</a:t>
            </a:r>
            <a:r>
              <a:rPr lang="en-GB" sz="2800" dirty="0">
                <a:solidFill>
                  <a:srgbClr val="000000"/>
                </a:solidFill>
              </a:rPr>
              <a:t>an I learn from the experience of others</a:t>
            </a:r>
          </a:p>
          <a:p>
            <a:pPr lvl="0" algn="just">
              <a:buNone/>
            </a:pPr>
            <a:endParaRPr lang="en-GB" dirty="0">
              <a:solidFill>
                <a:srgbClr val="000000"/>
              </a:solidFill>
            </a:endParaRPr>
          </a:p>
          <a:p>
            <a:pPr lvl="0" algn="just">
              <a:buNone/>
            </a:pPr>
            <a:r>
              <a:rPr lang="en-GB" dirty="0">
                <a:solidFill>
                  <a:srgbClr val="000000"/>
                </a:solidFill>
              </a:rPr>
              <a:t>Policy can be</a:t>
            </a:r>
          </a:p>
          <a:p>
            <a:pPr lvl="6" algn="just">
              <a:buNone/>
            </a:pPr>
            <a:r>
              <a:rPr lang="en-GB" sz="2800" dirty="0">
                <a:solidFill>
                  <a:srgbClr val="000000"/>
                </a:solidFill>
              </a:rPr>
              <a:t> parameterized directly</a:t>
            </a:r>
          </a:p>
          <a:p>
            <a:pPr lvl="6" algn="just">
              <a:buNone/>
            </a:pPr>
            <a:r>
              <a:rPr lang="en-GB" sz="2800" dirty="0">
                <a:solidFill>
                  <a:srgbClr val="000000"/>
                </a:solidFill>
              </a:rPr>
              <a:t> generated from a value function</a:t>
            </a:r>
          </a:p>
          <a:p>
            <a:pPr lvl="6" algn="just">
              <a:buNone/>
            </a:pPr>
            <a:endParaRPr lang="en-GB" sz="2800" dirty="0">
              <a:solidFill>
                <a:srgbClr val="000000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344E1C9-5A9F-4B75-9B27-65AD280A2ECE}"/>
              </a:ext>
            </a:extLst>
          </p:cNvPr>
          <p:cNvSpPr/>
          <p:nvPr/>
        </p:nvSpPr>
        <p:spPr>
          <a:xfrm>
            <a:off x="5903999" y="4896360"/>
            <a:ext cx="3888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0000"/>
          </a:solidFill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/>
            </a:pPr>
            <a:r>
              <a:rPr lang="en-GB" sz="3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environment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4A981A0-2733-4698-A779-053D6FF89B42}"/>
              </a:ext>
            </a:extLst>
          </p:cNvPr>
          <p:cNvSpPr/>
          <p:nvPr/>
        </p:nvSpPr>
        <p:spPr>
          <a:xfrm>
            <a:off x="5903999" y="2448360"/>
            <a:ext cx="3888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0000"/>
          </a:solidFill>
          <a:ln w="76320">
            <a:solidFill>
              <a:srgbClr val="808080"/>
            </a:solidFill>
            <a:prstDash val="solid"/>
          </a:ln>
        </p:spPr>
        <p:txBody>
          <a:bodyPr vert="horz" wrap="none" lIns="128160" tIns="83160" rIns="128160" bIns="8316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/>
            </a:pPr>
            <a:r>
              <a:rPr lang="en-GB" sz="3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Noto Sans CJK JP Light" pitchFamily="34"/>
                <a:ea typeface="Noto Sans CJK JP Light" pitchFamily="34"/>
                <a:cs typeface="Noto Sans CJK JP Light" pitchFamily="34"/>
              </a:rPr>
              <a:t>agent</a:t>
            </a: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41651C09-D4D4-42D3-BB52-F6DAF5B4552B}"/>
              </a:ext>
            </a:extLst>
          </p:cNvPr>
          <p:cNvSpPr/>
          <p:nvPr/>
        </p:nvSpPr>
        <p:spPr>
          <a:xfrm flipV="1">
            <a:off x="6983999" y="3528360"/>
            <a:ext cx="0" cy="136800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  <a:tailEnd type="arrow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D9F6E12F-B6D5-41E8-AD35-BD3F8F3CCC37}"/>
              </a:ext>
            </a:extLst>
          </p:cNvPr>
          <p:cNvSpPr/>
          <p:nvPr/>
        </p:nvSpPr>
        <p:spPr>
          <a:xfrm>
            <a:off x="8784000" y="3528360"/>
            <a:ext cx="0" cy="1368000"/>
          </a:xfrm>
          <a:prstGeom prst="line">
            <a:avLst/>
          </a:prstGeom>
          <a:noFill/>
          <a:ln w="76320">
            <a:solidFill>
              <a:srgbClr val="808080"/>
            </a:solidFill>
            <a:prstDash val="solid"/>
            <a:tailEnd type="arrow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FBB3B-5E43-424F-907A-B4D87CA00E1A}"/>
              </a:ext>
            </a:extLst>
          </p:cNvPr>
          <p:cNvSpPr txBox="1"/>
          <p:nvPr/>
        </p:nvSpPr>
        <p:spPr>
          <a:xfrm>
            <a:off x="8928000" y="3600360"/>
            <a:ext cx="1007999" cy="122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latin typeface="Noto Sans CJK JP Light" pitchFamily="34"/>
              </a:defRPr>
            </a:pPr>
            <a:r>
              <a:rPr lang="en-GB" sz="1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4344C-6AE1-4468-8BB0-42AE8D0B413B}"/>
              </a:ext>
            </a:extLst>
          </p:cNvPr>
          <p:cNvSpPr txBox="1"/>
          <p:nvPr/>
        </p:nvSpPr>
        <p:spPr>
          <a:xfrm>
            <a:off x="5688000" y="3456359"/>
            <a:ext cx="1007999" cy="122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latin typeface="Noto Sans CJK JP Light" pitchFamily="34"/>
              </a:defRPr>
            </a:pPr>
            <a:r>
              <a:rPr lang="en-GB" sz="1800" b="0" i="0" u="none" strike="noStrike" kern="1200" cap="none">
                <a:ln>
                  <a:noFill/>
                </a:ln>
                <a:latin typeface="Noto Sans CJK JP Light" pitchFamily="34"/>
                <a:ea typeface="Noto Sans CJK SC Regular" pitchFamily="2"/>
                <a:cs typeface="FreeSans" pitchFamily="2"/>
              </a:rPr>
              <a:t>state,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latin typeface="Noto Sans CJK JP Light" pitchFamily="34"/>
              </a:defRPr>
            </a:pPr>
            <a:r>
              <a:rPr lang="en-GB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Noto Sans CJK JP Light" pitchFamily="34"/>
                <a:ea typeface="Noto Sans CJK SC Regular" pitchFamily="2"/>
                <a:cs typeface="FreeSans" pitchFamily="2"/>
              </a:rPr>
              <a:t>reward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736C5C-C0E9-4599-B603-9CC906DBA01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805039"/>
            <a:ext cx="9071640" cy="4384440"/>
          </a:xfrm>
        </p:spPr>
        <p:txBody>
          <a:bodyPr/>
          <a:lstStyle/>
          <a:p>
            <a:pPr lvl="0"/>
            <a:r>
              <a:rPr lang="en-GB" sz="2400" dirty="0"/>
              <a:t>s  = state</a:t>
            </a:r>
          </a:p>
          <a:p>
            <a:pPr lvl="0"/>
            <a:r>
              <a:rPr lang="en-GB" sz="2400" dirty="0"/>
              <a:t>s’ = next state</a:t>
            </a:r>
          </a:p>
          <a:p>
            <a:pPr lvl="0"/>
            <a:r>
              <a:rPr lang="en-GB" sz="2400" dirty="0"/>
              <a:t>a  = action</a:t>
            </a:r>
          </a:p>
          <a:p>
            <a:pPr lvl="0"/>
            <a:r>
              <a:rPr lang="en-GB" sz="2400" dirty="0" err="1"/>
              <a:t>r</a:t>
            </a:r>
            <a:r>
              <a:rPr lang="en-GB" sz="2400" baseline="-33000" dirty="0" err="1"/>
              <a:t>t</a:t>
            </a:r>
            <a:r>
              <a:rPr lang="en-GB" sz="2400" dirty="0"/>
              <a:t>  = reward</a:t>
            </a:r>
          </a:p>
          <a:p>
            <a:pPr lvl="0"/>
            <a:r>
              <a:rPr lang="en-GB" sz="2400" dirty="0"/>
              <a:t>G</a:t>
            </a:r>
            <a:r>
              <a:rPr lang="en-GB" sz="2400" baseline="-33000" dirty="0"/>
              <a:t>t</a:t>
            </a:r>
            <a:r>
              <a:rPr lang="en-GB" sz="2400" dirty="0"/>
              <a:t> = discounted return after t</a:t>
            </a:r>
          </a:p>
          <a:p>
            <a:pPr lvl="0"/>
            <a:r>
              <a:rPr lang="en-GB" sz="2400" dirty="0"/>
              <a:t>γ   = discount factor 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678C69-DE06-4296-A16A-9DB9587B829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Nomenclature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F82B8-9514-4756-A059-00FF5189D6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84000" y="1805400"/>
            <a:ext cx="4752000" cy="4384440"/>
          </a:xfrm>
        </p:spPr>
        <p:txBody>
          <a:bodyPr/>
          <a:lstStyle/>
          <a:p>
            <a:pPr lvl="0"/>
            <a:r>
              <a:rPr lang="en-GB" sz="2400" dirty="0"/>
              <a:t>π(s)        = policy 	</a:t>
            </a:r>
          </a:p>
          <a:p>
            <a:pPr lvl="0"/>
            <a:r>
              <a:rPr lang="en-GB" sz="2400" dirty="0"/>
              <a:t>π* 	   = optimal policy</a:t>
            </a:r>
          </a:p>
          <a:p>
            <a:pPr lvl="0"/>
            <a:r>
              <a:rPr lang="en-GB" sz="2400" dirty="0"/>
              <a:t>V</a:t>
            </a:r>
            <a:r>
              <a:rPr lang="en-GB" sz="2400" baseline="-33000" dirty="0"/>
              <a:t>π</a:t>
            </a:r>
            <a:r>
              <a:rPr lang="en-GB" sz="2400" dirty="0"/>
              <a:t>(s) 	   = value function</a:t>
            </a:r>
          </a:p>
          <a:p>
            <a:pPr lvl="0"/>
            <a:r>
              <a:rPr lang="en-GB" sz="2400" dirty="0"/>
              <a:t>Q</a:t>
            </a:r>
            <a:r>
              <a:rPr lang="en-GB" sz="2400" baseline="-33000" dirty="0"/>
              <a:t>π</a:t>
            </a:r>
            <a:r>
              <a:rPr lang="en-GB" sz="2400" dirty="0"/>
              <a:t>(s, a)  = action-value function</a:t>
            </a:r>
          </a:p>
          <a:p>
            <a:pPr lvl="0"/>
            <a:r>
              <a:rPr lang="el-GR" sz="2400" dirty="0"/>
              <a:t>θ</a:t>
            </a:r>
            <a:r>
              <a:rPr lang="en-GB" sz="2400" dirty="0"/>
              <a:t>	   =  function parameters</a:t>
            </a:r>
          </a:p>
          <a:p>
            <a:pPr lvl="0"/>
            <a:r>
              <a:rPr lang="en-GB" sz="2400" dirty="0"/>
              <a:t>E(x)	   =  expectation of x</a:t>
            </a:r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5C5F-CCB7-43EC-99DC-0495AD9736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4B63A-12A5-43FE-B521-136F2107134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790959"/>
          </a:xfrm>
        </p:spPr>
        <p:txBody>
          <a:bodyPr/>
          <a:lstStyle/>
          <a:p>
            <a:pPr lvl="0">
              <a:buNone/>
            </a:pPr>
            <a:r>
              <a:rPr lang="en-GB" sz="2400" b="1" dirty="0">
                <a:solidFill>
                  <a:srgbClr val="92D050"/>
                </a:solidFill>
              </a:rPr>
              <a:t>Expectation</a:t>
            </a:r>
            <a:r>
              <a:rPr lang="en-GB" sz="2400" dirty="0"/>
              <a:t>     = mean (weighted average of all possible values)</a:t>
            </a:r>
          </a:p>
          <a:p>
            <a:pPr lvl="0"/>
            <a:endParaRPr lang="en-GB" sz="2400" dirty="0"/>
          </a:p>
          <a:p>
            <a:pPr lvl="0">
              <a:buNone/>
            </a:pPr>
            <a:r>
              <a:rPr lang="en-GB" sz="2400" b="1" dirty="0">
                <a:solidFill>
                  <a:srgbClr val="92D050"/>
                </a:solidFill>
              </a:rPr>
              <a:t>Conditionals</a:t>
            </a:r>
            <a:r>
              <a:rPr lang="en-GB" sz="2400" dirty="0"/>
              <a:t>   = probability of one thing given another</a:t>
            </a:r>
          </a:p>
          <a:p>
            <a:pPr lvl="1"/>
            <a:r>
              <a:rPr lang="en-GB" sz="2400" dirty="0"/>
              <a:t>P(s’|</a:t>
            </a:r>
            <a:r>
              <a:rPr lang="en-GB" sz="2400" dirty="0" err="1"/>
              <a:t>s,a</a:t>
            </a:r>
            <a:r>
              <a:rPr lang="en-GB" sz="2400" dirty="0"/>
              <a:t>) = probability of next state, given state &amp; action</a:t>
            </a:r>
          </a:p>
          <a:p>
            <a:pPr lvl="1"/>
            <a:endParaRPr lang="en-GB" sz="1200" dirty="0"/>
          </a:p>
          <a:p>
            <a:pPr lvl="1"/>
            <a:r>
              <a:rPr lang="en-GB" sz="2400" dirty="0"/>
              <a:t>R(s, a, s’) = reward received after being in state s, taking 			 		    action a, ending up in next state s’</a:t>
            </a:r>
          </a:p>
          <a:p>
            <a:pPr lvl="1"/>
            <a:endParaRPr lang="en-GB" sz="1200" dirty="0"/>
          </a:p>
          <a:p>
            <a:pPr lvl="1"/>
            <a:r>
              <a:rPr lang="en-GB" sz="2400" dirty="0"/>
              <a:t>π(</a:t>
            </a:r>
            <a:r>
              <a:rPr lang="en-GB" sz="2400" dirty="0" err="1"/>
              <a:t>a|s</a:t>
            </a:r>
            <a:r>
              <a:rPr lang="en-GB" sz="2400" dirty="0"/>
              <a:t>)	= action a chosen by policy π in state s</a:t>
            </a:r>
          </a:p>
          <a:p>
            <a:pPr lvl="1"/>
            <a:r>
              <a:rPr lang="en-GB" sz="2400" dirty="0"/>
              <a:t> </a:t>
            </a:r>
          </a:p>
          <a:p>
            <a:pPr lvl="1"/>
            <a:endParaRPr lang="en-GB" sz="2400" dirty="0"/>
          </a:p>
          <a:p>
            <a:pPr lvl="0"/>
            <a:endParaRPr lang="en-GB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94545-7C74-4C98-B983-0B686CDDD7A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103320"/>
            <a:ext cx="9071640" cy="1658519"/>
          </a:xfrm>
        </p:spPr>
        <p:txBody>
          <a:bodyPr/>
          <a:lstStyle/>
          <a:p>
            <a:pPr lvl="0"/>
            <a:r>
              <a:rPr lang="en-GB"/>
              <a:t>Variance &amp; bias in supervised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296C4-927F-4815-9059-959004499B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9071640" cy="5184000"/>
          </a:xfrm>
        </p:spPr>
        <p:txBody>
          <a:bodyPr/>
          <a:lstStyle/>
          <a:p>
            <a:pPr lvl="0">
              <a:buNone/>
            </a:pP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 generalization error = </a:t>
            </a:r>
            <a:r>
              <a:rPr lang="en-GB" sz="2400" b="1" dirty="0">
                <a:solidFill>
                  <a:srgbClr val="92D050"/>
                </a:solidFill>
              </a:rPr>
              <a:t>bias + variance + noise</a:t>
            </a:r>
          </a:p>
          <a:p>
            <a:pPr lvl="0"/>
            <a:endParaRPr lang="en-GB" sz="2400" dirty="0"/>
          </a:p>
          <a:p>
            <a:pPr lvl="0"/>
            <a:r>
              <a:rPr lang="en-GB" sz="2400" dirty="0"/>
              <a:t>Variance</a:t>
            </a:r>
          </a:p>
          <a:p>
            <a:pPr lvl="0"/>
            <a:r>
              <a:rPr lang="en-GB" sz="2000" dirty="0"/>
              <a:t>error from sensitivity to noise in data set</a:t>
            </a:r>
          </a:p>
          <a:p>
            <a:pPr lvl="0"/>
            <a:r>
              <a:rPr lang="en-GB" sz="2000" dirty="0"/>
              <a:t>model sees patterns that aren’t there -&gt; overfitting</a:t>
            </a:r>
          </a:p>
          <a:p>
            <a:pPr lvl="0"/>
            <a:r>
              <a:rPr lang="en-GB" sz="2400" dirty="0"/>
              <a:t>Bias</a:t>
            </a:r>
          </a:p>
          <a:p>
            <a:pPr lvl="0"/>
            <a:r>
              <a:rPr lang="en-GB" sz="2000" dirty="0"/>
              <a:t>error from assumptions in the learning algorithm</a:t>
            </a:r>
          </a:p>
          <a:p>
            <a:pPr lvl="0"/>
            <a:r>
              <a:rPr lang="en-GB" sz="2000" dirty="0"/>
              <a:t>model can miss relevant patterns -&gt; underfitting</a:t>
            </a:r>
          </a:p>
          <a:p>
            <a:pPr lvl="0"/>
            <a:endParaRPr lang="en-GB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4D78-931B-47C9-AEB3-8D5FA40C1B6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103320"/>
            <a:ext cx="9071640" cy="1658519"/>
          </a:xfrm>
        </p:spPr>
        <p:txBody>
          <a:bodyPr/>
          <a:lstStyle/>
          <a:p>
            <a:pPr lvl="0"/>
            <a:r>
              <a:rPr lang="en-GB"/>
              <a:t>Variance &amp; bias in reinforcement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9638B-FCEE-4BFB-91B1-6442BF48285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9071640" cy="5184000"/>
          </a:xfrm>
        </p:spPr>
        <p:txBody>
          <a:bodyPr/>
          <a:lstStyle/>
          <a:p>
            <a:pPr lvl="0">
              <a:buNone/>
            </a:pPr>
            <a:r>
              <a:rPr lang="en-GB" sz="2400" dirty="0"/>
              <a:t>Variance</a:t>
            </a:r>
          </a:p>
          <a:p>
            <a:pPr lvl="0"/>
            <a:r>
              <a:rPr lang="en-GB" sz="2000" dirty="0"/>
              <a:t>how consistent is my model / sampling</a:t>
            </a:r>
          </a:p>
          <a:p>
            <a:pPr lvl="0"/>
            <a:r>
              <a:rPr lang="en-GB" sz="2000" dirty="0"/>
              <a:t>can often be dealt with by sampling more (problem if sampling is expensive!)</a:t>
            </a:r>
          </a:p>
          <a:p>
            <a:pPr lvl="0"/>
            <a:endParaRPr lang="en-GB" sz="2400" dirty="0"/>
          </a:p>
          <a:p>
            <a:pPr lvl="0"/>
            <a:r>
              <a:rPr lang="en-GB" sz="2400" dirty="0"/>
              <a:t>Bias</a:t>
            </a:r>
          </a:p>
          <a:p>
            <a:pPr lvl="0"/>
            <a:r>
              <a:rPr lang="en-GB" sz="2000" dirty="0"/>
              <a:t>how close to the truth is my model</a:t>
            </a:r>
          </a:p>
          <a:p>
            <a:pPr lvl="0"/>
            <a:r>
              <a:rPr lang="en-GB" sz="2000" dirty="0"/>
              <a:t>introducing approximations or bootstrapping tends to introduce bias</a:t>
            </a:r>
          </a:p>
          <a:p>
            <a:pPr lvl="0"/>
            <a:endParaRPr lang="en-GB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0BD8-3F3F-4D7C-8BFC-58DCAD2D6A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Bootstrapping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B700A-783B-4B6F-8E66-F0BF1564C6A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9071640" cy="5184000"/>
          </a:xfrm>
        </p:spPr>
        <p:txBody>
          <a:bodyPr/>
          <a:lstStyle/>
          <a:p>
            <a:pPr lvl="0">
              <a:buNone/>
            </a:pPr>
            <a:r>
              <a:rPr lang="en-GB" sz="2400" dirty="0"/>
              <a:t>In reinforcement learning bootstrapping refers to using a function recursively – using it to </a:t>
            </a:r>
            <a:r>
              <a:rPr lang="en-GB" sz="2400" b="1" dirty="0">
                <a:solidFill>
                  <a:srgbClr val="92D050"/>
                </a:solidFill>
              </a:rPr>
              <a:t>improve or approximate itself</a:t>
            </a:r>
          </a:p>
          <a:p>
            <a:pPr lvl="0"/>
            <a:endParaRPr lang="en-GB" sz="2400" dirty="0"/>
          </a:p>
          <a:p>
            <a:pPr lvl="0"/>
            <a:r>
              <a:rPr lang="en-GB" sz="2400" dirty="0"/>
              <a:t>The </a:t>
            </a:r>
            <a:r>
              <a:rPr lang="en-GB" sz="2400" b="1" dirty="0">
                <a:solidFill>
                  <a:srgbClr val="92D050"/>
                </a:solidFill>
              </a:rPr>
              <a:t>Bellman Equation </a:t>
            </a:r>
            <a:r>
              <a:rPr lang="en-GB" sz="2400" dirty="0"/>
              <a:t>is approximated using a recursive definition (more on this later)</a:t>
            </a:r>
          </a:p>
          <a:p>
            <a:pPr lvl="0"/>
            <a:r>
              <a:rPr lang="en-GB" sz="2400" dirty="0"/>
              <a:t>V(s) = r + γ Q(s’)</a:t>
            </a:r>
          </a:p>
          <a:p>
            <a:pPr lvl="0"/>
            <a:r>
              <a:rPr lang="en-GB" sz="2400" dirty="0"/>
              <a:t>Q(</a:t>
            </a:r>
            <a:r>
              <a:rPr lang="en-GB" sz="2400" dirty="0" err="1"/>
              <a:t>s,a</a:t>
            </a:r>
            <a:r>
              <a:rPr lang="en-GB" sz="2400" dirty="0"/>
              <a:t>) = r + γ Q(</a:t>
            </a:r>
            <a:r>
              <a:rPr lang="en-GB" sz="2400" dirty="0" err="1"/>
              <a:t>s’,a</a:t>
            </a:r>
            <a:r>
              <a:rPr lang="en-GB" sz="2400" dirty="0"/>
              <a:t>)</a:t>
            </a:r>
          </a:p>
          <a:p>
            <a:pPr lvl="0"/>
            <a:endParaRPr lang="en-GB" sz="2400" dirty="0"/>
          </a:p>
          <a:p>
            <a:pPr lvl="0">
              <a:buNone/>
            </a:pPr>
            <a:r>
              <a:rPr lang="en-GB" sz="2400" dirty="0"/>
              <a:t>We can </a:t>
            </a:r>
            <a:r>
              <a:rPr lang="en-GB" sz="2400" dirty="0" err="1"/>
              <a:t>can</a:t>
            </a:r>
            <a:r>
              <a:rPr lang="en-GB" sz="2400" dirty="0"/>
              <a:t> use </a:t>
            </a:r>
            <a:r>
              <a:rPr lang="en-GB" sz="2400" dirty="0" err="1"/>
              <a:t>bootsrapping</a:t>
            </a:r>
            <a:r>
              <a:rPr lang="en-GB" sz="2400" dirty="0"/>
              <a:t> to improve our approximation of value functions (more on this later)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1256</Words>
  <Application>Microsoft Office PowerPoint</Application>
  <PresentationFormat>Widescreen</PresentationFormat>
  <Paragraphs>367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Calibri</vt:lpstr>
      <vt:lpstr>DejaVu Sans</vt:lpstr>
      <vt:lpstr>FreeSans</vt:lpstr>
      <vt:lpstr>Liberation Sans</vt:lpstr>
      <vt:lpstr>Liberation Serif</vt:lpstr>
      <vt:lpstr>Noto Sans CJK JP Light</vt:lpstr>
      <vt:lpstr>Noto Sans CJK KR Light</vt:lpstr>
      <vt:lpstr>Noto Sans CJK SC Regular</vt:lpstr>
      <vt:lpstr>StarSymbol</vt:lpstr>
      <vt:lpstr>Default 1</vt:lpstr>
      <vt:lpstr>a glance at reinforcement learning</vt:lpstr>
      <vt:lpstr>Today</vt:lpstr>
      <vt:lpstr>one</vt:lpstr>
      <vt:lpstr>Where to start</vt:lpstr>
      <vt:lpstr>Nomenclature</vt:lpstr>
      <vt:lpstr>Definitions</vt:lpstr>
      <vt:lpstr>Variance &amp; bias in supervised learning</vt:lpstr>
      <vt:lpstr>Variance &amp; bias in reinforcement learning</vt:lpstr>
      <vt:lpstr>Bootstrapping</vt:lpstr>
      <vt:lpstr>Function approximation</vt:lpstr>
      <vt:lpstr>iid</vt:lpstr>
      <vt:lpstr>two</vt:lpstr>
      <vt:lpstr>Machine learning</vt:lpstr>
      <vt:lpstr>Reinforcement learning</vt:lpstr>
      <vt:lpstr>Applications</vt:lpstr>
      <vt:lpstr>Reinforcment learning is not</vt:lpstr>
      <vt:lpstr>Reinforcement learning   is  learning through action</vt:lpstr>
      <vt:lpstr>PowerPoint Presentation</vt:lpstr>
      <vt:lpstr>PowerPoint Presentation</vt:lpstr>
      <vt:lpstr>Data in reinforcement learning</vt:lpstr>
      <vt:lpstr>Central challenges</vt:lpstr>
      <vt:lpstr>Exploration vs exploitation</vt:lpstr>
      <vt:lpstr>Data – correlated samples</vt:lpstr>
      <vt:lpstr>Data – non-stationary distribution</vt:lpstr>
      <vt:lpstr>Credit assignment</vt:lpstr>
      <vt:lpstr>Sample efficiency</vt:lpstr>
      <vt:lpstr>Markov Decision Processes</vt:lpstr>
      <vt:lpstr>Markov Decision Processes</vt:lpstr>
      <vt:lpstr>Markov property</vt:lpstr>
      <vt:lpstr>State vs observation</vt:lpstr>
      <vt:lpstr>Formal definition of an MDP</vt:lpstr>
      <vt:lpstr>Discrete vs continuous spaces</vt:lpstr>
      <vt:lpstr>Informal definition of an MDP</vt:lpstr>
      <vt:lpstr>Environment</vt:lpstr>
      <vt:lpstr>State</vt:lpstr>
      <vt:lpstr>Reward</vt:lpstr>
      <vt:lpstr>Reward</vt:lpstr>
      <vt:lpstr>Agent</vt:lpstr>
      <vt:lpstr>Policy - π</vt:lpstr>
      <vt:lpstr>Policy - 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Glance at reinforcement learning</dc:title>
  <dc:creator>Adam</dc:creator>
  <cp:lastModifiedBy>Adam</cp:lastModifiedBy>
  <cp:revision>16</cp:revision>
  <dcterms:created xsi:type="dcterms:W3CDTF">2017-09-02T04:41:48Z</dcterms:created>
  <dcterms:modified xsi:type="dcterms:W3CDTF">2017-09-23T08:51:54Z</dcterms:modified>
</cp:coreProperties>
</file>