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300" r:id="rId2"/>
    <p:sldId id="356" r:id="rId3"/>
    <p:sldId id="373" r:id="rId4"/>
    <p:sldId id="260" r:id="rId5"/>
    <p:sldId id="353" r:id="rId6"/>
    <p:sldId id="258" r:id="rId7"/>
    <p:sldId id="311" r:id="rId8"/>
    <p:sldId id="342" r:id="rId9"/>
    <p:sldId id="261" r:id="rId10"/>
    <p:sldId id="345" r:id="rId11"/>
    <p:sldId id="262" r:id="rId12"/>
    <p:sldId id="303" r:id="rId13"/>
    <p:sldId id="349" r:id="rId14"/>
    <p:sldId id="384" r:id="rId15"/>
    <p:sldId id="381" r:id="rId16"/>
    <p:sldId id="385" r:id="rId17"/>
    <p:sldId id="386" r:id="rId18"/>
    <p:sldId id="383" r:id="rId19"/>
    <p:sldId id="388" r:id="rId20"/>
    <p:sldId id="390" r:id="rId21"/>
    <p:sldId id="392" r:id="rId22"/>
    <p:sldId id="394" r:id="rId23"/>
    <p:sldId id="395" r:id="rId24"/>
    <p:sldId id="397" r:id="rId25"/>
    <p:sldId id="396" r:id="rId26"/>
    <p:sldId id="362" r:id="rId27"/>
    <p:sldId id="355" r:id="rId28"/>
    <p:sldId id="377" r:id="rId29"/>
    <p:sldId id="378" r:id="rId30"/>
    <p:sldId id="379" r:id="rId31"/>
    <p:sldId id="380" r:id="rId32"/>
    <p:sldId id="360" r:id="rId33"/>
    <p:sldId id="308" r:id="rId34"/>
    <p:sldId id="337" r:id="rId35"/>
    <p:sldId id="339" r:id="rId36"/>
  </p:sldIdLst>
  <p:sldSz cx="9144000" cy="6858000" type="screen4x3"/>
  <p:notesSz cx="6950075" cy="9236075"/>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21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FF5050"/>
    <a:srgbClr val="FF9900"/>
    <a:srgbClr val="008000"/>
    <a:srgbClr val="000066"/>
    <a:srgbClr val="003300"/>
    <a:srgbClr val="2C4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3" autoAdjust="0"/>
    <p:restoredTop sz="89346" autoAdjust="0"/>
  </p:normalViewPr>
  <p:slideViewPr>
    <p:cSldViewPr snapToGrid="0" showGuides="1">
      <p:cViewPr varScale="1">
        <p:scale>
          <a:sx n="50" d="100"/>
          <a:sy n="50" d="100"/>
        </p:scale>
        <p:origin x="1608" y="24"/>
      </p:cViewPr>
      <p:guideLst>
        <p:guide orient="horz" pos="2160"/>
        <p:guide pos="2880"/>
        <p:guide orient="horz" pos="21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A81F2DAB-43E2-47A0-BA48-4F24ED93CCBF}" type="datetimeFigureOut">
              <a:rPr lang="en-US" smtClean="0"/>
              <a:t>5/22/2024</a:t>
            </a:fld>
            <a:endParaRPr lang="en-US" dirty="0"/>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254BF18B-4934-42F5-9488-8AC8F8108FE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lstStyle>
            <a:lvl1pPr eaLnBrk="1" hangingPunct="1">
              <a:defRPr sz="1200" smtClean="0"/>
            </a:lvl1pPr>
          </a:lstStyle>
          <a:p>
            <a:pPr>
              <a:defRPr/>
            </a:pPr>
            <a:endParaRPr lang="en-GB" altLang="en-US" dirty="0"/>
          </a:p>
        </p:txBody>
      </p:sp>
      <p:sp>
        <p:nvSpPr>
          <p:cNvPr id="3075" name="Rectangle 3"/>
          <p:cNvSpPr>
            <a:spLocks noGrp="1" noChangeArrowheads="1"/>
          </p:cNvSpPr>
          <p:nvPr>
            <p:ph type="dt" idx="1"/>
          </p:nvPr>
        </p:nvSpPr>
        <p:spPr bwMode="auto">
          <a:xfrm>
            <a:off x="3936768" y="0"/>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lstStyle>
            <a:lvl1pPr algn="r" eaLnBrk="1" hangingPunct="1">
              <a:defRPr sz="1200" smtClean="0"/>
            </a:lvl1pPr>
          </a:lstStyle>
          <a:p>
            <a:pPr>
              <a:defRPr/>
            </a:pPr>
            <a:endParaRPr lang="en-GB" altLang="en-US" dirty="0"/>
          </a:p>
        </p:txBody>
      </p:sp>
      <p:sp>
        <p:nvSpPr>
          <p:cNvPr id="2052" name="Rectangle 4"/>
          <p:cNvSpPr>
            <a:spLocks noGrp="1" noRot="1" noChangeAspect="1" noChangeArrowheads="1" noTextEdit="1"/>
          </p:cNvSpPr>
          <p:nvPr>
            <p:ph type="sldImg" idx="2"/>
          </p:nvPr>
        </p:nvSpPr>
        <p:spPr bwMode="auto">
          <a:xfrm>
            <a:off x="1165225" y="692150"/>
            <a:ext cx="4619625" cy="346392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7" name="Rectangle 5"/>
          <p:cNvSpPr>
            <a:spLocks noGrp="1" noChangeArrowheads="1"/>
          </p:cNvSpPr>
          <p:nvPr>
            <p:ph type="body" sz="quarter" idx="3"/>
          </p:nvPr>
        </p:nvSpPr>
        <p:spPr bwMode="auto">
          <a:xfrm>
            <a:off x="695008" y="4387136"/>
            <a:ext cx="5560060" cy="415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t" anchorCtr="0" compatLnSpc="1"/>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8" name="Rectangle 6"/>
          <p:cNvSpPr>
            <a:spLocks noGrp="1" noChangeArrowheads="1"/>
          </p:cNvSpPr>
          <p:nvPr>
            <p:ph type="ftr" sz="quarter" idx="4"/>
          </p:nvPr>
        </p:nvSpPr>
        <p:spPr bwMode="auto">
          <a:xfrm>
            <a:off x="0" y="8772668"/>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b" anchorCtr="0" compatLnSpc="1"/>
          <a:lstStyle>
            <a:lvl1pPr eaLnBrk="1" hangingPunct="1">
              <a:defRPr sz="1200" smtClean="0"/>
            </a:lvl1pPr>
          </a:lstStyle>
          <a:p>
            <a:pPr>
              <a:defRPr/>
            </a:pPr>
            <a:endParaRPr lang="en-GB" altLang="en-US" dirty="0"/>
          </a:p>
        </p:txBody>
      </p:sp>
      <p:sp>
        <p:nvSpPr>
          <p:cNvPr id="3079" name="Rectangle 7"/>
          <p:cNvSpPr>
            <a:spLocks noGrp="1" noChangeArrowheads="1"/>
          </p:cNvSpPr>
          <p:nvPr>
            <p:ph type="sldNum" sz="quarter" idx="5"/>
          </p:nvPr>
        </p:nvSpPr>
        <p:spPr bwMode="auto">
          <a:xfrm>
            <a:off x="3936768" y="8772668"/>
            <a:ext cx="3011699" cy="461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492" tIns="46246" rIns="92492" bIns="46246" numCol="1" anchor="b" anchorCtr="0" compatLnSpc="1"/>
          <a:lstStyle>
            <a:lvl1pPr algn="r" eaLnBrk="1" hangingPunct="1">
              <a:defRPr sz="1200" smtClean="0"/>
            </a:lvl1pPr>
          </a:lstStyle>
          <a:p>
            <a:pPr>
              <a:defRPr/>
            </a:pPr>
            <a:fld id="{C17560AD-E202-4C81-A19D-C636B6FC3AB6}" type="slidenum">
              <a:rPr lang="en-GB" altLang="en-US"/>
              <a:t>‹#›</a:t>
            </a:fld>
            <a:endParaRPr lang="en-GB" altLang="en-US"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a:t>
            </a:fld>
            <a:endParaRPr lang="en-GB"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t>10</a:t>
            </a:fld>
            <a:endParaRPr lang="en-GB" altLang="en-US"/>
          </a:p>
        </p:txBody>
      </p:sp>
    </p:spTree>
    <p:extLst>
      <p:ext uri="{BB962C8B-B14F-4D97-AF65-F5344CB8AC3E}">
        <p14:creationId xmlns:p14="http://schemas.microsoft.com/office/powerpoint/2010/main" val="241502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t>11</a:t>
            </a:fld>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12</a:t>
            </a:fld>
            <a:endParaRPr lang="en-GB"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13</a:t>
            </a:fld>
            <a:endParaRPr lang="en-GB" altLang="en-US" dirty="0"/>
          </a:p>
        </p:txBody>
      </p:sp>
    </p:spTree>
    <p:extLst>
      <p:ext uri="{BB962C8B-B14F-4D97-AF65-F5344CB8AC3E}">
        <p14:creationId xmlns:p14="http://schemas.microsoft.com/office/powerpoint/2010/main" val="3005886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14</a:t>
            </a:fld>
            <a:endParaRPr lang="en-GB" altLang="en-US" dirty="0"/>
          </a:p>
        </p:txBody>
      </p:sp>
    </p:spTree>
    <p:extLst>
      <p:ext uri="{BB962C8B-B14F-4D97-AF65-F5344CB8AC3E}">
        <p14:creationId xmlns:p14="http://schemas.microsoft.com/office/powerpoint/2010/main" val="93267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15</a:t>
            </a:fld>
            <a:endParaRPr lang="en-GB" altLang="en-US" dirty="0"/>
          </a:p>
        </p:txBody>
      </p:sp>
    </p:spTree>
    <p:extLst>
      <p:ext uri="{BB962C8B-B14F-4D97-AF65-F5344CB8AC3E}">
        <p14:creationId xmlns:p14="http://schemas.microsoft.com/office/powerpoint/2010/main" val="1157560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16</a:t>
            </a:fld>
            <a:endParaRPr lang="en-GB" altLang="en-US" dirty="0"/>
          </a:p>
        </p:txBody>
      </p:sp>
    </p:spTree>
    <p:extLst>
      <p:ext uri="{BB962C8B-B14F-4D97-AF65-F5344CB8AC3E}">
        <p14:creationId xmlns:p14="http://schemas.microsoft.com/office/powerpoint/2010/main" val="359539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17</a:t>
            </a:fld>
            <a:endParaRPr lang="en-GB" altLang="en-US" dirty="0"/>
          </a:p>
        </p:txBody>
      </p:sp>
    </p:spTree>
    <p:extLst>
      <p:ext uri="{BB962C8B-B14F-4D97-AF65-F5344CB8AC3E}">
        <p14:creationId xmlns:p14="http://schemas.microsoft.com/office/powerpoint/2010/main" val="4165514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18</a:t>
            </a:fld>
            <a:endParaRPr lang="en-GB" altLang="en-US" dirty="0"/>
          </a:p>
        </p:txBody>
      </p:sp>
    </p:spTree>
    <p:extLst>
      <p:ext uri="{BB962C8B-B14F-4D97-AF65-F5344CB8AC3E}">
        <p14:creationId xmlns:p14="http://schemas.microsoft.com/office/powerpoint/2010/main" val="2814533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19</a:t>
            </a:fld>
            <a:endParaRPr lang="en-GB" altLang="en-US" dirty="0"/>
          </a:p>
        </p:txBody>
      </p:sp>
    </p:spTree>
    <p:extLst>
      <p:ext uri="{BB962C8B-B14F-4D97-AF65-F5344CB8AC3E}">
        <p14:creationId xmlns:p14="http://schemas.microsoft.com/office/powerpoint/2010/main" val="3477833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a:t>
            </a:fld>
            <a:endParaRPr lang="en-GB" altLang="en-US" dirty="0"/>
          </a:p>
        </p:txBody>
      </p:sp>
    </p:spTree>
    <p:extLst>
      <p:ext uri="{BB962C8B-B14F-4D97-AF65-F5344CB8AC3E}">
        <p14:creationId xmlns:p14="http://schemas.microsoft.com/office/powerpoint/2010/main" val="4018801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20</a:t>
            </a:fld>
            <a:endParaRPr lang="en-GB" altLang="en-US" dirty="0"/>
          </a:p>
        </p:txBody>
      </p:sp>
    </p:spTree>
    <p:extLst>
      <p:ext uri="{BB962C8B-B14F-4D97-AF65-F5344CB8AC3E}">
        <p14:creationId xmlns:p14="http://schemas.microsoft.com/office/powerpoint/2010/main" val="2361195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21</a:t>
            </a:fld>
            <a:endParaRPr lang="en-GB" altLang="en-US" dirty="0"/>
          </a:p>
        </p:txBody>
      </p:sp>
    </p:spTree>
    <p:extLst>
      <p:ext uri="{BB962C8B-B14F-4D97-AF65-F5344CB8AC3E}">
        <p14:creationId xmlns:p14="http://schemas.microsoft.com/office/powerpoint/2010/main" val="3434558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22</a:t>
            </a:fld>
            <a:endParaRPr lang="en-GB" altLang="en-US" dirty="0"/>
          </a:p>
        </p:txBody>
      </p:sp>
    </p:spTree>
    <p:extLst>
      <p:ext uri="{BB962C8B-B14F-4D97-AF65-F5344CB8AC3E}">
        <p14:creationId xmlns:p14="http://schemas.microsoft.com/office/powerpoint/2010/main" val="716129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23</a:t>
            </a:fld>
            <a:endParaRPr lang="en-GB" altLang="en-US" dirty="0"/>
          </a:p>
        </p:txBody>
      </p:sp>
    </p:spTree>
    <p:extLst>
      <p:ext uri="{BB962C8B-B14F-4D97-AF65-F5344CB8AC3E}">
        <p14:creationId xmlns:p14="http://schemas.microsoft.com/office/powerpoint/2010/main" val="28092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24</a:t>
            </a:fld>
            <a:endParaRPr lang="en-GB" altLang="en-US" dirty="0"/>
          </a:p>
        </p:txBody>
      </p:sp>
    </p:spTree>
    <p:extLst>
      <p:ext uri="{BB962C8B-B14F-4D97-AF65-F5344CB8AC3E}">
        <p14:creationId xmlns:p14="http://schemas.microsoft.com/office/powerpoint/2010/main" val="3142509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25</a:t>
            </a:fld>
            <a:endParaRPr lang="en-GB" altLang="en-US" dirty="0"/>
          </a:p>
        </p:txBody>
      </p:sp>
    </p:spTree>
    <p:extLst>
      <p:ext uri="{BB962C8B-B14F-4D97-AF65-F5344CB8AC3E}">
        <p14:creationId xmlns:p14="http://schemas.microsoft.com/office/powerpoint/2010/main" val="230637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26</a:t>
            </a:fld>
            <a:endParaRPr lang="en-GB" altLang="en-US" dirty="0"/>
          </a:p>
        </p:txBody>
      </p:sp>
    </p:spTree>
    <p:extLst>
      <p:ext uri="{BB962C8B-B14F-4D97-AF65-F5344CB8AC3E}">
        <p14:creationId xmlns:p14="http://schemas.microsoft.com/office/powerpoint/2010/main" val="14286740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27</a:t>
            </a:fld>
            <a:endParaRPr lang="en-GB" altLang="en-US" dirty="0"/>
          </a:p>
        </p:txBody>
      </p:sp>
    </p:spTree>
    <p:extLst>
      <p:ext uri="{BB962C8B-B14F-4D97-AF65-F5344CB8AC3E}">
        <p14:creationId xmlns:p14="http://schemas.microsoft.com/office/powerpoint/2010/main" val="734771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28</a:t>
            </a:fld>
            <a:endParaRPr lang="en-GB" altLang="en-US" dirty="0"/>
          </a:p>
        </p:txBody>
      </p:sp>
    </p:spTree>
    <p:extLst>
      <p:ext uri="{BB962C8B-B14F-4D97-AF65-F5344CB8AC3E}">
        <p14:creationId xmlns:p14="http://schemas.microsoft.com/office/powerpoint/2010/main" val="918334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29</a:t>
            </a:fld>
            <a:endParaRPr lang="en-GB" altLang="en-US" dirty="0"/>
          </a:p>
        </p:txBody>
      </p:sp>
    </p:spTree>
    <p:extLst>
      <p:ext uri="{BB962C8B-B14F-4D97-AF65-F5344CB8AC3E}">
        <p14:creationId xmlns:p14="http://schemas.microsoft.com/office/powerpoint/2010/main" val="68811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3</a:t>
            </a:fld>
            <a:endParaRPr lang="en-GB" altLang="en-US" dirty="0"/>
          </a:p>
        </p:txBody>
      </p:sp>
    </p:spTree>
    <p:extLst>
      <p:ext uri="{BB962C8B-B14F-4D97-AF65-F5344CB8AC3E}">
        <p14:creationId xmlns:p14="http://schemas.microsoft.com/office/powerpoint/2010/main" val="2086244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30</a:t>
            </a:fld>
            <a:endParaRPr lang="en-GB" altLang="en-US" dirty="0"/>
          </a:p>
        </p:txBody>
      </p:sp>
    </p:spTree>
    <p:extLst>
      <p:ext uri="{BB962C8B-B14F-4D97-AF65-F5344CB8AC3E}">
        <p14:creationId xmlns:p14="http://schemas.microsoft.com/office/powerpoint/2010/main" val="3972686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31</a:t>
            </a:fld>
            <a:endParaRPr lang="en-GB" altLang="en-US" dirty="0"/>
          </a:p>
        </p:txBody>
      </p:sp>
    </p:spTree>
    <p:extLst>
      <p:ext uri="{BB962C8B-B14F-4D97-AF65-F5344CB8AC3E}">
        <p14:creationId xmlns:p14="http://schemas.microsoft.com/office/powerpoint/2010/main" val="2718085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32</a:t>
            </a:fld>
            <a:endParaRPr lang="en-GB" altLang="en-US" dirty="0"/>
          </a:p>
        </p:txBody>
      </p:sp>
    </p:spTree>
    <p:extLst>
      <p:ext uri="{BB962C8B-B14F-4D97-AF65-F5344CB8AC3E}">
        <p14:creationId xmlns:p14="http://schemas.microsoft.com/office/powerpoint/2010/main" val="4250749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33</a:t>
            </a:fld>
            <a:endParaRPr lang="en-GB"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34</a:t>
            </a:fld>
            <a:endParaRPr lang="en-GB"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t>4</a:t>
            </a:fld>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5" name="Slide Number Placeholder 4"/>
          <p:cNvSpPr>
            <a:spLocks noGrp="1"/>
          </p:cNvSpPr>
          <p:nvPr>
            <p:ph type="sldNum" sz="quarter" idx="5"/>
          </p:nvPr>
        </p:nvSpPr>
        <p:spPr/>
        <p:txBody>
          <a:bodyPr/>
          <a:lstStyle/>
          <a:p>
            <a:pPr>
              <a:defRPr/>
            </a:pPr>
            <a:fld id="{C17560AD-E202-4C81-A19D-C636B6FC3AB6}" type="slidenum">
              <a:rPr lang="en-GB" altLang="en-US"/>
              <a:t>5</a:t>
            </a:fld>
            <a:endParaRPr lang="en-GB" altLang="en-US" dirty="0"/>
          </a:p>
        </p:txBody>
      </p:sp>
    </p:spTree>
    <p:extLst>
      <p:ext uri="{BB962C8B-B14F-4D97-AF65-F5344CB8AC3E}">
        <p14:creationId xmlns:p14="http://schemas.microsoft.com/office/powerpoint/2010/main" val="87608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a:t>
            </a:r>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t>6</a:t>
            </a:fld>
            <a:endParaRPr lang="en-GB"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t>7</a:t>
            </a:fld>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t>8</a:t>
            </a:fld>
            <a:endParaRPr lang="en-GB" altLang="en-US"/>
          </a:p>
        </p:txBody>
      </p:sp>
    </p:spTree>
    <p:extLst>
      <p:ext uri="{BB962C8B-B14F-4D97-AF65-F5344CB8AC3E}">
        <p14:creationId xmlns:p14="http://schemas.microsoft.com/office/powerpoint/2010/main" val="1163255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C17560AD-E202-4C81-A19D-C636B6FC3AB6}" type="slidenum">
              <a:rPr lang="en-GB" altLang="en-US" smtClean="0"/>
              <a:t>9</a:t>
            </a:fld>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CBD1587-5195-46CD-AF4F-729C80567AF4}" type="datetime3">
              <a:rPr lang="en-US" altLang="en-US" smtClean="0"/>
              <a:t>22 May 2024</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49245E35-EA13-413B-BBFA-C56C6CF3F6A7}" type="slidenum">
              <a:rPr lang="en-GB" altLang="en-US" smtClean="0"/>
              <a:t>‹#›</a:t>
            </a:fld>
            <a:endParaRPr lang="en-GB"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D4EFAE-33AA-4544-A630-A790A2FDC10E}" type="datetime3">
              <a:rPr lang="en-US" altLang="en-US" smtClean="0"/>
              <a:t>22 May 2024</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C3168DCE-D5D7-47D0-BACE-0CE98FA3EB58}" type="slidenum">
              <a:rPr lang="en-GB" altLang="en-US" smtClean="0"/>
              <a:t>‹#›</a:t>
            </a:fld>
            <a:endParaRPr lang="en-GB"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06369CE-DB79-45A8-81DA-698DB570469A}" type="datetime3">
              <a:rPr lang="en-US" altLang="en-US" smtClean="0"/>
              <a:t>22 May 2024</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87931249-17BB-4C8C-BC41-BAA474084B4E}" type="slidenum">
              <a:rPr lang="en-GB" altLang="en-US" smtClean="0"/>
              <a:t>‹#›</a:t>
            </a:fld>
            <a:endParaRPr lang="en-GB"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277D30D-8A12-4C8D-ACF2-2B566F2ED5E4}" type="datetime3">
              <a:rPr lang="en-US" altLang="en-US" smtClean="0"/>
              <a:t>22 May 2024</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CC65D3F7-A063-44A6-86FA-D15607AE2097}" type="slidenum">
              <a:rPr lang="en-GB" altLang="en-US" smtClean="0"/>
              <a:t>‹#›</a:t>
            </a:fld>
            <a:endParaRPr lang="en-GB"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90" y="1709741"/>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90" y="4589467"/>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6E47875-41DF-475C-9CE8-2D0E1AFB88AA}" type="datetime3">
              <a:rPr lang="en-US" altLang="en-US" smtClean="0"/>
              <a:t>22 May 2024</a:t>
            </a:fld>
            <a:endParaRPr lang="en-GB" altLang="en-US" dirty="0"/>
          </a:p>
        </p:txBody>
      </p:sp>
      <p:sp>
        <p:nvSpPr>
          <p:cNvPr id="5"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6" name="Slide Number Placeholder 5"/>
          <p:cNvSpPr>
            <a:spLocks noGrp="1"/>
          </p:cNvSpPr>
          <p:nvPr>
            <p:ph type="sldNum" sz="quarter" idx="12"/>
          </p:nvPr>
        </p:nvSpPr>
        <p:spPr/>
        <p:txBody>
          <a:bodyPr/>
          <a:lstStyle>
            <a:lvl1pPr>
              <a:defRPr/>
            </a:lvl1pPr>
          </a:lstStyle>
          <a:p>
            <a:pPr>
              <a:defRPr/>
            </a:pPr>
            <a:fld id="{976FB55C-BAAA-4A1A-A127-DA2CBD4B51E3}" type="slidenum">
              <a:rPr lang="en-GB" altLang="en-US" smtClean="0"/>
              <a:t>‹#›</a:t>
            </a:fld>
            <a:endParaRPr lang="en-GB"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AFEB959-4CAF-466C-B972-B4E78C5682F6}" type="datetime3">
              <a:rPr lang="en-US" altLang="en-US" smtClean="0"/>
              <a:t>22 May 2024</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7" name="Slide Number Placeholder 5"/>
          <p:cNvSpPr>
            <a:spLocks noGrp="1"/>
          </p:cNvSpPr>
          <p:nvPr>
            <p:ph type="sldNum" sz="quarter" idx="12"/>
          </p:nvPr>
        </p:nvSpPr>
        <p:spPr/>
        <p:txBody>
          <a:bodyPr/>
          <a:lstStyle>
            <a:lvl1pPr>
              <a:defRPr/>
            </a:lvl1pPr>
          </a:lstStyle>
          <a:p>
            <a:pPr>
              <a:defRPr/>
            </a:pPr>
            <a:fld id="{8D51610C-FE03-411F-9922-50D7EB18AF53}" type="slidenum">
              <a:rPr lang="en-GB" altLang="en-US" smtClean="0"/>
              <a:t>‹#›</a:t>
            </a:fld>
            <a:endParaRPr lang="en-GB"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3" y="365128"/>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3"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3" y="2505076"/>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2" y="2505076"/>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8A74EB1-1AA6-4B34-B3FD-E879F07566CB}" type="datetime3">
              <a:rPr lang="en-US" altLang="en-US" smtClean="0"/>
              <a:t>22 May 2024</a:t>
            </a:fld>
            <a:endParaRPr lang="en-GB" altLang="en-US" dirty="0"/>
          </a:p>
        </p:txBody>
      </p:sp>
      <p:sp>
        <p:nvSpPr>
          <p:cNvPr id="8"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9" name="Slide Number Placeholder 5"/>
          <p:cNvSpPr>
            <a:spLocks noGrp="1"/>
          </p:cNvSpPr>
          <p:nvPr>
            <p:ph type="sldNum" sz="quarter" idx="12"/>
          </p:nvPr>
        </p:nvSpPr>
        <p:spPr/>
        <p:txBody>
          <a:bodyPr/>
          <a:lstStyle>
            <a:lvl1pPr>
              <a:defRPr/>
            </a:lvl1pPr>
          </a:lstStyle>
          <a:p>
            <a:pPr>
              <a:defRPr/>
            </a:pPr>
            <a:fld id="{DE49BB66-FF6E-4CC7-82A2-5711454AC699}" type="slidenum">
              <a:rPr lang="en-GB" altLang="en-US" smtClean="0"/>
              <a:t>‹#›</a:t>
            </a:fld>
            <a:endParaRPr lang="en-GB"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847B7DF-AE53-4040-BF77-49EC419139AE}" type="datetime3">
              <a:rPr lang="en-US" altLang="en-US" smtClean="0"/>
              <a:t>22 May 2024</a:t>
            </a:fld>
            <a:endParaRPr lang="en-GB" altLang="en-US" dirty="0"/>
          </a:p>
        </p:txBody>
      </p:sp>
      <p:sp>
        <p:nvSpPr>
          <p:cNvPr id="4"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5" name="Slide Number Placeholder 5"/>
          <p:cNvSpPr>
            <a:spLocks noGrp="1"/>
          </p:cNvSpPr>
          <p:nvPr>
            <p:ph type="sldNum" sz="quarter" idx="12"/>
          </p:nvPr>
        </p:nvSpPr>
        <p:spPr/>
        <p:txBody>
          <a:bodyPr/>
          <a:lstStyle>
            <a:lvl1pPr>
              <a:defRPr/>
            </a:lvl1pPr>
          </a:lstStyle>
          <a:p>
            <a:pPr>
              <a:defRPr/>
            </a:pPr>
            <a:fld id="{8ADE99EA-A984-4576-BAD8-99D8809167AB}" type="slidenum">
              <a:rPr lang="en-GB" altLang="en-US" smtClean="0"/>
              <a:t>‹#›</a:t>
            </a:fld>
            <a:endParaRPr lang="en-GB"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906578-D03A-4FAF-B5E6-3EF6DFDF5B64}" type="datetime3">
              <a:rPr lang="en-US" altLang="en-US" smtClean="0"/>
              <a:t>22 May 2024</a:t>
            </a:fld>
            <a:endParaRPr lang="en-GB" altLang="en-US" dirty="0"/>
          </a:p>
        </p:txBody>
      </p:sp>
      <p:sp>
        <p:nvSpPr>
          <p:cNvPr id="3"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4" name="Slide Number Placeholder 5"/>
          <p:cNvSpPr>
            <a:spLocks noGrp="1"/>
          </p:cNvSpPr>
          <p:nvPr>
            <p:ph type="sldNum" sz="quarter" idx="12"/>
          </p:nvPr>
        </p:nvSpPr>
        <p:spPr/>
        <p:txBody>
          <a:bodyPr/>
          <a:lstStyle>
            <a:lvl1pPr>
              <a:defRPr/>
            </a:lvl1pPr>
          </a:lstStyle>
          <a:p>
            <a:pPr>
              <a:defRPr/>
            </a:pPr>
            <a:fld id="{C8B80436-A541-406D-8332-DD0A52D651CC}" type="slidenum">
              <a:rPr lang="en-GB" altLang="en-US" smtClean="0"/>
              <a:t>‹#›</a:t>
            </a:fld>
            <a:endParaRPr lang="en-GB"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2" y="987428"/>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6498443-B0D6-40F0-8D73-2955D2138207}" type="datetime3">
              <a:rPr lang="en-US" altLang="en-US" smtClean="0"/>
              <a:t>22 May 2024</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7" name="Slide Number Placeholder 5"/>
          <p:cNvSpPr>
            <a:spLocks noGrp="1"/>
          </p:cNvSpPr>
          <p:nvPr>
            <p:ph type="sldNum" sz="quarter" idx="12"/>
          </p:nvPr>
        </p:nvSpPr>
        <p:spPr/>
        <p:txBody>
          <a:bodyPr/>
          <a:lstStyle>
            <a:lvl1pPr>
              <a:defRPr/>
            </a:lvl1pPr>
          </a:lstStyle>
          <a:p>
            <a:pPr>
              <a:defRPr/>
            </a:pPr>
            <a:fld id="{73778533-F691-416E-B335-93F00E9C9295}" type="slidenum">
              <a:rPr lang="en-GB" altLang="en-US" smtClean="0"/>
              <a:t>‹#›</a:t>
            </a:fld>
            <a:endParaRPr lang="en-GB"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2" y="987428"/>
            <a:ext cx="4629151"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629843" y="2057400"/>
            <a:ext cx="294917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627E1C-0AC6-482A-816B-06DA414E3AA3}" type="datetime3">
              <a:rPr lang="en-US" altLang="en-US" smtClean="0"/>
              <a:t>22 May 2024</a:t>
            </a:fld>
            <a:endParaRPr lang="en-GB" altLang="en-US" dirty="0"/>
          </a:p>
        </p:txBody>
      </p:sp>
      <p:sp>
        <p:nvSpPr>
          <p:cNvPr id="6" name="Footer Placeholder 4"/>
          <p:cNvSpPr>
            <a:spLocks noGrp="1"/>
          </p:cNvSpPr>
          <p:nvPr>
            <p:ph type="ftr" sz="quarter" idx="11"/>
          </p:nvPr>
        </p:nvSpPr>
        <p:spPr/>
        <p:txBody>
          <a:bodyPr/>
          <a:lstStyle>
            <a:lvl1pPr>
              <a:defRPr/>
            </a:lvl1pPr>
          </a:lstStyle>
          <a:p>
            <a:pPr>
              <a:defRPr/>
            </a:pPr>
            <a:r>
              <a:rPr lang="en-GB" altLang="en-US"/>
              <a:t>Portable Self Assessment Audiometer using Raspberry pi</a:t>
            </a:r>
            <a:endParaRPr lang="en-GB" altLang="en-US" dirty="0"/>
          </a:p>
        </p:txBody>
      </p:sp>
      <p:sp>
        <p:nvSpPr>
          <p:cNvPr id="7" name="Slide Number Placeholder 5"/>
          <p:cNvSpPr>
            <a:spLocks noGrp="1"/>
          </p:cNvSpPr>
          <p:nvPr>
            <p:ph type="sldNum" sz="quarter" idx="12"/>
          </p:nvPr>
        </p:nvSpPr>
        <p:spPr/>
        <p:txBody>
          <a:bodyPr/>
          <a:lstStyle>
            <a:lvl1pPr>
              <a:defRPr/>
            </a:lvl1pPr>
          </a:lstStyle>
          <a:p>
            <a:pPr>
              <a:defRPr/>
            </a:pPr>
            <a:fld id="{9E4493D6-6E41-4ADF-91AA-E116496B6708}" type="slidenum">
              <a:rPr lang="en-GB" altLang="en-US" smtClean="0"/>
              <a:t>‹#›</a:t>
            </a:fld>
            <a:endParaRPr lang="en-GB"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15875" y="6337300"/>
            <a:ext cx="9159875" cy="520700"/>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7" name="Title Placeholder 1"/>
          <p:cNvSpPr>
            <a:spLocks noGrp="1"/>
          </p:cNvSpPr>
          <p:nvPr>
            <p:ph type="title"/>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8" name="Text Placeholder 2"/>
          <p:cNvSpPr>
            <a:spLocks noGrp="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464300"/>
            <a:ext cx="2057400" cy="257175"/>
          </a:xfrm>
          <a:prstGeom prst="rect">
            <a:avLst/>
          </a:prstGeom>
        </p:spPr>
        <p:txBody>
          <a:bodyPr vert="horz" lIns="91440" tIns="45720" rIns="91440" bIns="45720" rtlCol="0" anchor="ctr"/>
          <a:lstStyle>
            <a:lvl1pPr algn="l" fontAlgn="auto">
              <a:spcBef>
                <a:spcPts val="0"/>
              </a:spcBef>
              <a:spcAft>
                <a:spcPts val="0"/>
              </a:spcAft>
              <a:defRPr sz="1200" b="0" smtClean="0">
                <a:solidFill>
                  <a:schemeClr val="bg1"/>
                </a:solidFill>
                <a:latin typeface="+mn-lt"/>
                <a:cs typeface="+mn-cs"/>
              </a:defRPr>
            </a:lvl1pPr>
          </a:lstStyle>
          <a:p>
            <a:pPr>
              <a:defRPr/>
            </a:pPr>
            <a:fld id="{096AE0A3-B233-4F11-AE39-A2B329564A12}" type="datetime3">
              <a:rPr lang="en-US" altLang="en-US" smtClean="0"/>
              <a:t>22 May 2024</a:t>
            </a:fld>
            <a:endParaRPr lang="en-GB" altLang="en-US" dirty="0"/>
          </a:p>
        </p:txBody>
      </p:sp>
      <p:sp>
        <p:nvSpPr>
          <p:cNvPr id="5" name="Footer Placeholder 4"/>
          <p:cNvSpPr>
            <a:spLocks noGrp="1"/>
          </p:cNvSpPr>
          <p:nvPr>
            <p:ph type="ftr" sz="quarter" idx="3"/>
          </p:nvPr>
        </p:nvSpPr>
        <p:spPr>
          <a:xfrm>
            <a:off x="3028950" y="6464300"/>
            <a:ext cx="3086100" cy="257175"/>
          </a:xfrm>
          <a:prstGeom prst="rect">
            <a:avLst/>
          </a:prstGeom>
        </p:spPr>
        <p:txBody>
          <a:bodyPr vert="horz" lIns="91440" tIns="45720" rIns="91440" bIns="45720" rtlCol="0" anchor="ctr"/>
          <a:lstStyle>
            <a:lvl1pPr algn="ctr" fontAlgn="auto">
              <a:spcBef>
                <a:spcPts val="0"/>
              </a:spcBef>
              <a:spcAft>
                <a:spcPts val="0"/>
              </a:spcAft>
              <a:defRPr sz="1200" b="0" smtClean="0">
                <a:solidFill>
                  <a:schemeClr val="bg1"/>
                </a:solidFill>
                <a:latin typeface="+mn-lt"/>
                <a:cs typeface="+mn-cs"/>
              </a:defRPr>
            </a:lvl1pPr>
          </a:lstStyle>
          <a:p>
            <a:pPr>
              <a:defRPr/>
            </a:pPr>
            <a:r>
              <a:rPr lang="en-GB" altLang="en-US"/>
              <a:t>Portable Self Assessment Audiometer using Raspberry pi</a:t>
            </a:r>
            <a:endParaRPr lang="en-GB" altLang="en-US" dirty="0"/>
          </a:p>
        </p:txBody>
      </p:sp>
      <p:sp>
        <p:nvSpPr>
          <p:cNvPr id="6" name="Slide Number Placeholder 5"/>
          <p:cNvSpPr>
            <a:spLocks noGrp="1"/>
          </p:cNvSpPr>
          <p:nvPr>
            <p:ph type="sldNum" sz="quarter" idx="4"/>
          </p:nvPr>
        </p:nvSpPr>
        <p:spPr>
          <a:xfrm>
            <a:off x="6457950" y="6464300"/>
            <a:ext cx="1014413" cy="268288"/>
          </a:xfrm>
          <a:prstGeom prst="rect">
            <a:avLst/>
          </a:prstGeom>
        </p:spPr>
        <p:txBody>
          <a:bodyPr vert="horz" lIns="91440" tIns="45720" rIns="91440" bIns="45720" rtlCol="0" anchor="ctr"/>
          <a:lstStyle>
            <a:lvl1pPr algn="r" fontAlgn="auto">
              <a:spcBef>
                <a:spcPts val="0"/>
              </a:spcBef>
              <a:spcAft>
                <a:spcPts val="0"/>
              </a:spcAft>
              <a:defRPr sz="1200" b="0">
                <a:solidFill>
                  <a:schemeClr val="bg1"/>
                </a:solidFill>
                <a:latin typeface="+mn-lt"/>
                <a:cs typeface="+mn-cs"/>
              </a:defRPr>
            </a:lvl1pPr>
          </a:lstStyle>
          <a:p>
            <a:pPr>
              <a:defRPr/>
            </a:pPr>
            <a:fld id="{B78AF256-75A5-4EEE-B566-2B294ECA6FC5}" type="slidenum">
              <a:rPr lang="en-GB" altLang="en-US" smtClean="0"/>
              <a:t>‹#›</a:t>
            </a:fld>
            <a:endParaRPr lang="en-GB" altLang="en-US" dirty="0"/>
          </a:p>
        </p:txBody>
      </p:sp>
      <p:pic>
        <p:nvPicPr>
          <p:cNvPr id="1032" name="Picture 3" descr="MCET emblem"/>
          <p:cNvPicPr>
            <a:picLocks noChangeAspect="1" noChangeArrowheads="1"/>
          </p:cNvPicPr>
          <p:nvPr/>
        </p:nvPicPr>
        <p:blipFill>
          <a:blip r:embed="rId13"/>
          <a:srcRect/>
          <a:stretch>
            <a:fillRect/>
          </a:stretch>
        </p:blipFill>
        <p:spPr bwMode="auto">
          <a:xfrm>
            <a:off x="8043863" y="66675"/>
            <a:ext cx="1009650" cy="581025"/>
          </a:xfrm>
          <a:prstGeom prst="rect">
            <a:avLst/>
          </a:prstGeom>
          <a:noFill/>
          <a:ln w="9525">
            <a:noFill/>
            <a:miter lim="800000"/>
            <a:headEnd/>
            <a:tailEnd/>
          </a:ln>
        </p:spPr>
      </p:pic>
      <p:cxnSp>
        <p:nvCxnSpPr>
          <p:cNvPr id="9" name="Straight Connector 8"/>
          <p:cNvCxnSpPr/>
          <p:nvPr/>
        </p:nvCxnSpPr>
        <p:spPr>
          <a:xfrm>
            <a:off x="-15875" y="6464300"/>
            <a:ext cx="9159875" cy="0"/>
          </a:xfrm>
          <a:prstGeom prst="line">
            <a:avLst/>
          </a:prstGeom>
          <a:ln w="762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34" name="Picture 2" descr="NIA Educational Institutions"/>
          <p:cNvPicPr>
            <a:picLocks noChangeAspect="1" noChangeArrowheads="1"/>
          </p:cNvPicPr>
          <p:nvPr/>
        </p:nvPicPr>
        <p:blipFill>
          <a:blip r:embed="rId14"/>
          <a:srcRect/>
          <a:stretch>
            <a:fillRect/>
          </a:stretch>
        </p:blipFill>
        <p:spPr bwMode="auto">
          <a:xfrm>
            <a:off x="7953375" y="6335713"/>
            <a:ext cx="1100138" cy="5222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fontAlgn="base" hangingPunct="1">
        <a:lnSpc>
          <a:spcPct val="90000"/>
        </a:lnSpc>
        <a:spcBef>
          <a:spcPct val="0"/>
        </a:spcBef>
        <a:spcAft>
          <a:spcPct val="0"/>
        </a:spcAft>
        <a:defRPr sz="4400" kern="1200">
          <a:solidFill>
            <a:srgbClr val="548235"/>
          </a:solidFill>
          <a:latin typeface="+mj-lt"/>
          <a:ea typeface="+mj-ea"/>
          <a:cs typeface="+mj-cs"/>
        </a:defRPr>
      </a:lvl1pPr>
      <a:lvl2pPr algn="l" rtl="0" eaLnBrk="1" fontAlgn="base" hangingPunct="1">
        <a:lnSpc>
          <a:spcPct val="90000"/>
        </a:lnSpc>
        <a:spcBef>
          <a:spcPct val="0"/>
        </a:spcBef>
        <a:spcAft>
          <a:spcPct val="0"/>
        </a:spcAft>
        <a:defRPr sz="4400">
          <a:solidFill>
            <a:srgbClr val="548235"/>
          </a:solidFill>
          <a:latin typeface="Verdana" panose="020B0604030504040204" pitchFamily="34" charset="0"/>
        </a:defRPr>
      </a:lvl2pPr>
      <a:lvl3pPr algn="l" rtl="0" eaLnBrk="1" fontAlgn="base" hangingPunct="1">
        <a:lnSpc>
          <a:spcPct val="90000"/>
        </a:lnSpc>
        <a:spcBef>
          <a:spcPct val="0"/>
        </a:spcBef>
        <a:spcAft>
          <a:spcPct val="0"/>
        </a:spcAft>
        <a:defRPr sz="4400">
          <a:solidFill>
            <a:srgbClr val="548235"/>
          </a:solidFill>
          <a:latin typeface="Verdana" panose="020B0604030504040204" pitchFamily="34" charset="0"/>
        </a:defRPr>
      </a:lvl3pPr>
      <a:lvl4pPr algn="l" rtl="0" eaLnBrk="1" fontAlgn="base" hangingPunct="1">
        <a:lnSpc>
          <a:spcPct val="90000"/>
        </a:lnSpc>
        <a:spcBef>
          <a:spcPct val="0"/>
        </a:spcBef>
        <a:spcAft>
          <a:spcPct val="0"/>
        </a:spcAft>
        <a:defRPr sz="4400">
          <a:solidFill>
            <a:srgbClr val="548235"/>
          </a:solidFill>
          <a:latin typeface="Verdana" panose="020B0604030504040204" pitchFamily="34" charset="0"/>
        </a:defRPr>
      </a:lvl4pPr>
      <a:lvl5pPr algn="l" rtl="0" eaLnBrk="1" fontAlgn="base" hangingPunct="1">
        <a:lnSpc>
          <a:spcPct val="90000"/>
        </a:lnSpc>
        <a:spcBef>
          <a:spcPct val="0"/>
        </a:spcBef>
        <a:spcAft>
          <a:spcPct val="0"/>
        </a:spcAft>
        <a:defRPr sz="4400">
          <a:solidFill>
            <a:srgbClr val="548235"/>
          </a:solidFill>
          <a:latin typeface="Verdana" panose="020B0604030504040204" pitchFamily="34" charset="0"/>
        </a:defRPr>
      </a:lvl5pPr>
      <a:lvl6pPr marL="457200" algn="l" rtl="0" eaLnBrk="1" fontAlgn="base" hangingPunct="1">
        <a:lnSpc>
          <a:spcPct val="90000"/>
        </a:lnSpc>
        <a:spcBef>
          <a:spcPct val="0"/>
        </a:spcBef>
        <a:spcAft>
          <a:spcPct val="0"/>
        </a:spcAft>
        <a:defRPr sz="4400">
          <a:solidFill>
            <a:srgbClr val="548235"/>
          </a:solidFill>
          <a:latin typeface="Verdana" panose="020B0604030504040204" pitchFamily="34" charset="0"/>
        </a:defRPr>
      </a:lvl6pPr>
      <a:lvl7pPr marL="914400" algn="l" rtl="0" eaLnBrk="1" fontAlgn="base" hangingPunct="1">
        <a:lnSpc>
          <a:spcPct val="90000"/>
        </a:lnSpc>
        <a:spcBef>
          <a:spcPct val="0"/>
        </a:spcBef>
        <a:spcAft>
          <a:spcPct val="0"/>
        </a:spcAft>
        <a:defRPr sz="4400">
          <a:solidFill>
            <a:srgbClr val="548235"/>
          </a:solidFill>
          <a:latin typeface="Verdana" panose="020B0604030504040204" pitchFamily="34" charset="0"/>
        </a:defRPr>
      </a:lvl7pPr>
      <a:lvl8pPr marL="1371600" algn="l" rtl="0" eaLnBrk="1" fontAlgn="base" hangingPunct="1">
        <a:lnSpc>
          <a:spcPct val="90000"/>
        </a:lnSpc>
        <a:spcBef>
          <a:spcPct val="0"/>
        </a:spcBef>
        <a:spcAft>
          <a:spcPct val="0"/>
        </a:spcAft>
        <a:defRPr sz="4400">
          <a:solidFill>
            <a:srgbClr val="548235"/>
          </a:solidFill>
          <a:latin typeface="Verdana" panose="020B0604030504040204" pitchFamily="34" charset="0"/>
        </a:defRPr>
      </a:lvl8pPr>
      <a:lvl9pPr marL="1828800" algn="l" rtl="0" eaLnBrk="1" fontAlgn="base" hangingPunct="1">
        <a:lnSpc>
          <a:spcPct val="90000"/>
        </a:lnSpc>
        <a:spcBef>
          <a:spcPct val="0"/>
        </a:spcBef>
        <a:spcAft>
          <a:spcPct val="0"/>
        </a:spcAft>
        <a:defRPr sz="4400">
          <a:solidFill>
            <a:srgbClr val="548235"/>
          </a:solidFill>
          <a:latin typeface="Verdana" panose="020B060403050404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28473680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ieeexplore.ieee.org/author/3708556466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ieeexplore.ieee.org/author/3708615799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ieeexplore.ieee.org/xpl/conhome/9188339/proceeding" TargetMode="External"/><Relationship Id="rId5" Type="http://schemas.openxmlformats.org/officeDocument/2006/relationships/hyperlink" Target="https://ieeexplore.ieee.org/author/37086545038" TargetMode="External"/><Relationship Id="rId4" Type="http://schemas.openxmlformats.org/officeDocument/2006/relationships/hyperlink" Target="https://ieeexplore.ieee.org/author/37085472348"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ieeexplore.ieee.org/author/37284736800"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ieeexplore.ieee.org/xpl/conhome/6958780/proceeding" TargetMode="External"/><Relationship Id="rId5" Type="http://schemas.openxmlformats.org/officeDocument/2006/relationships/hyperlink" Target="https://ieeexplore.ieee.org/author/37085565142" TargetMode="External"/><Relationship Id="rId4" Type="http://schemas.openxmlformats.org/officeDocument/2006/relationships/hyperlink" Target="https://ieeexplore.ieee.org/author/37085564668"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6157994" TargetMode="External"/><Relationship Id="rId7" Type="http://schemas.openxmlformats.org/officeDocument/2006/relationships/hyperlink" Target="https://ieeexplore.ieee.org/author/372939762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ieeexplore.ieee.org/author/37565080100" TargetMode="External"/><Relationship Id="rId5" Type="http://schemas.openxmlformats.org/officeDocument/2006/relationships/hyperlink" Target="https://ieeexplore.ieee.org/author/37086545038" TargetMode="External"/><Relationship Id="rId4" Type="http://schemas.openxmlformats.org/officeDocument/2006/relationships/hyperlink" Target="https://ieeexplore.ieee.org/author/370854723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a:spLocks noChangeArrowheads="1"/>
          </p:cNvSpPr>
          <p:nvPr/>
        </p:nvSpPr>
        <p:spPr bwMode="auto">
          <a:xfrm>
            <a:off x="151765" y="1588770"/>
            <a:ext cx="914527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000" b="1" dirty="0">
                <a:solidFill>
                  <a:srgbClr val="FF5050"/>
                </a:solidFill>
                <a:latin typeface="Times New Roman" panose="02020603050405020304" pitchFamily="18" charset="0"/>
                <a:cs typeface="Times New Roman" panose="02020603050405020304" pitchFamily="18" charset="0"/>
              </a:rPr>
              <a:t>Department of  Electronics &amp; Communication</a:t>
            </a:r>
          </a:p>
          <a:p>
            <a:pPr algn="ctr" eaLnBrk="1" hangingPunct="1">
              <a:spcBef>
                <a:spcPct val="0"/>
              </a:spcBef>
              <a:buFontTx/>
              <a:buNone/>
            </a:pPr>
            <a:r>
              <a:rPr lang="en-US" altLang="en-US" sz="3000" b="1" dirty="0">
                <a:solidFill>
                  <a:srgbClr val="FF5050"/>
                </a:solidFill>
                <a:latin typeface="Times New Roman" panose="02020603050405020304" pitchFamily="18" charset="0"/>
                <a:cs typeface="Times New Roman" panose="02020603050405020304" pitchFamily="18" charset="0"/>
              </a:rPr>
              <a:t> Engineering</a:t>
            </a:r>
          </a:p>
        </p:txBody>
      </p:sp>
      <p:sp>
        <p:nvSpPr>
          <p:cNvPr id="6" name="Rectangle 5"/>
          <p:cNvSpPr/>
          <p:nvPr/>
        </p:nvSpPr>
        <p:spPr>
          <a:xfrm>
            <a:off x="531495" y="2636520"/>
            <a:ext cx="7959725" cy="3112135"/>
          </a:xfrm>
          <a:prstGeom prst="rect">
            <a:avLst/>
          </a:prstGeom>
        </p:spPr>
        <p:txBody>
          <a:bodyPr wrap="square">
            <a:noAutofit/>
          </a:bodyPr>
          <a:lstStyle/>
          <a:p>
            <a:pPr algn="ctr">
              <a:lnSpc>
                <a:spcPct val="110000"/>
              </a:lnSpc>
            </a:pPr>
            <a:r>
              <a:rPr lang="en-GB" sz="2800" b="1" spc="3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rPr>
              <a:t>PORTABLE SELF ASSESSMENT AUDIOMETER USING RASPBERRY PI</a:t>
            </a:r>
            <a:endParaRPr lang="en-IN" sz="2800" b="1" spc="3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a:p>
            <a:pPr algn="just">
              <a:lnSpc>
                <a:spcPct val="110000"/>
              </a:lnSpc>
            </a:pPr>
            <a:r>
              <a:rPr lang="en-IN" sz="2000" dirty="0">
                <a:latin typeface="Times New Roman" panose="02020603050405020304" pitchFamily="18" charset="0"/>
                <a:cs typeface="Times New Roman" panose="02020603050405020304" pitchFamily="18" charset="0"/>
              </a:rPr>
              <a:t>Batch No: </a:t>
            </a:r>
            <a:r>
              <a:rPr lang="en-IN" sz="2000" b="1" dirty="0">
                <a:latin typeface="Times New Roman" panose="02020603050405020304" pitchFamily="18" charset="0"/>
                <a:cs typeface="Times New Roman" panose="02020603050405020304" pitchFamily="18" charset="0"/>
              </a:rPr>
              <a:t>B08</a:t>
            </a:r>
            <a:endParaRPr lang="en-IN" sz="2000" dirty="0">
              <a:latin typeface="Times New Roman" panose="02020603050405020304" pitchFamily="18" charset="0"/>
              <a:cs typeface="Times New Roman" panose="02020603050405020304" pitchFamily="18" charset="0"/>
            </a:endParaRPr>
          </a:p>
          <a:p>
            <a:pPr algn="just">
              <a:lnSpc>
                <a:spcPct val="110000"/>
              </a:lnSpc>
            </a:pPr>
            <a:r>
              <a:rPr lang="en-IN" sz="2000" dirty="0">
                <a:latin typeface="Times New Roman" panose="02020603050405020304" pitchFamily="18" charset="0"/>
                <a:cs typeface="Times New Roman" panose="02020603050405020304" pitchFamily="18" charset="0"/>
              </a:rPr>
              <a:t>Domain: </a:t>
            </a:r>
            <a:r>
              <a:rPr lang="en-IN" sz="2000" b="1" dirty="0">
                <a:latin typeface="Times New Roman" panose="02020603050405020304" pitchFamily="18" charset="0"/>
                <a:cs typeface="Times New Roman" panose="02020603050405020304" pitchFamily="18" charset="0"/>
              </a:rPr>
              <a:t>Embedded and IOT </a:t>
            </a:r>
            <a:endParaRPr lang="en-IN" sz="2000" dirty="0">
              <a:latin typeface="Times New Roman" panose="02020603050405020304" pitchFamily="18" charset="0"/>
              <a:cs typeface="Times New Roman" panose="02020603050405020304" pitchFamily="18" charset="0"/>
            </a:endParaRPr>
          </a:p>
          <a:p>
            <a:pPr algn="just">
              <a:lnSpc>
                <a:spcPct val="110000"/>
              </a:lnSpc>
            </a:pPr>
            <a:r>
              <a:rPr lang="en-IN" sz="2000" dirty="0">
                <a:latin typeface="Times New Roman" panose="02020603050405020304" pitchFamily="18" charset="0"/>
                <a:cs typeface="Times New Roman" panose="02020603050405020304" pitchFamily="18" charset="0"/>
              </a:rPr>
              <a:t>Guided By:  </a:t>
            </a:r>
            <a:r>
              <a:rPr lang="en-IN" sz="2000" b="1" dirty="0" err="1">
                <a:latin typeface="Times New Roman" panose="02020603050405020304" pitchFamily="18" charset="0"/>
                <a:cs typeface="Times New Roman" panose="02020603050405020304" pitchFamily="18" charset="0"/>
              </a:rPr>
              <a:t>Mr.A.Shafeek</a:t>
            </a:r>
            <a:r>
              <a:rPr lang="en-IN" sz="2000" b="1" dirty="0">
                <a:latin typeface="Times New Roman" panose="02020603050405020304" pitchFamily="18" charset="0"/>
                <a:cs typeface="Times New Roman" panose="02020603050405020304" pitchFamily="18" charset="0"/>
              </a:rPr>
              <a:t> M.E., AP(SS)/ECE</a:t>
            </a:r>
          </a:p>
          <a:p>
            <a:pPr algn="just">
              <a:lnSpc>
                <a:spcPct val="110000"/>
              </a:lnSpc>
            </a:pPr>
            <a:endParaRPr lang="en-IN" sz="2000" dirty="0">
              <a:latin typeface="Times New Roman" panose="02020603050405020304" pitchFamily="18" charset="0"/>
              <a:cs typeface="Times New Roman" panose="02020603050405020304" pitchFamily="18" charset="0"/>
            </a:endParaRPr>
          </a:p>
          <a:p>
            <a:pPr algn="just">
              <a:lnSpc>
                <a:spcPct val="110000"/>
              </a:lnSpc>
            </a:pPr>
            <a:endParaRPr lang="en-IN" sz="500" dirty="0">
              <a:latin typeface="Times New Roman" panose="02020603050405020304" pitchFamily="18" charset="0"/>
              <a:cs typeface="Times New Roman" panose="02020603050405020304" pitchFamily="18" charset="0"/>
            </a:endParaRPr>
          </a:p>
          <a:p>
            <a:pPr algn="just">
              <a:lnSpc>
                <a:spcPct val="110000"/>
              </a:lnSpc>
            </a:pPr>
            <a:r>
              <a:rPr lang="en-IN" sz="2000" dirty="0">
                <a:latin typeface="Times New Roman" panose="02020603050405020304" pitchFamily="18" charset="0"/>
                <a:cs typeface="Times New Roman" panose="02020603050405020304" pitchFamily="18" charset="0"/>
              </a:rPr>
              <a:t>Presented By,</a:t>
            </a:r>
          </a:p>
          <a:p>
            <a:pPr algn="just">
              <a:lnSpc>
                <a:spcPct val="110000"/>
              </a:lnSpc>
            </a:pPr>
            <a:r>
              <a:rPr lang="en-IN" sz="2000"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S.Naveen </a:t>
            </a:r>
            <a:r>
              <a:rPr lang="en-IN" sz="2000" dirty="0">
                <a:latin typeface="Times New Roman" panose="02020603050405020304" pitchFamily="18" charset="0"/>
                <a:cs typeface="Times New Roman" panose="02020603050405020304" pitchFamily="18" charset="0"/>
              </a:rPr>
              <a:t>	(727622BEC110)</a:t>
            </a:r>
          </a:p>
          <a:p>
            <a:pPr algn="just">
              <a:lnSpc>
                <a:spcPct val="110000"/>
              </a:lnSpc>
            </a:pPr>
            <a:r>
              <a:rPr lang="en-IN" sz="2000" dirty="0">
                <a:latin typeface="Times New Roman" panose="02020603050405020304" pitchFamily="18" charset="0"/>
                <a:cs typeface="Times New Roman" panose="02020603050405020304" pitchFamily="18" charset="0"/>
              </a:rPr>
              <a:t>2.</a:t>
            </a:r>
            <a:r>
              <a:rPr lang="en-IN" sz="2000" b="1" dirty="0">
                <a:latin typeface="Times New Roman" panose="02020603050405020304" pitchFamily="18" charset="0"/>
                <a:cs typeface="Times New Roman" panose="02020603050405020304" pitchFamily="18" charset="0"/>
              </a:rPr>
              <a:t>   S.Pranesh</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sym typeface="+mn-ea"/>
              </a:rPr>
              <a:t>(727622BEC018)</a:t>
            </a:r>
            <a:endParaRPr lang="en-IN" sz="2000" dirty="0">
              <a:latin typeface="Times New Roman" panose="02020603050405020304" pitchFamily="18" charset="0"/>
              <a:cs typeface="Times New Roman" panose="02020603050405020304" pitchFamily="18" charset="0"/>
            </a:endParaRPr>
          </a:p>
          <a:p>
            <a:pPr algn="just">
              <a:lnSpc>
                <a:spcPct val="110000"/>
              </a:lnSpc>
            </a:pPr>
            <a:r>
              <a:rPr lang="en-IN" sz="2000" dirty="0">
                <a:latin typeface="Times New Roman" panose="02020603050405020304" pitchFamily="18" charset="0"/>
                <a:cs typeface="Times New Roman" panose="02020603050405020304" pitchFamily="18" charset="0"/>
              </a:rPr>
              <a:t>3</a:t>
            </a:r>
            <a:r>
              <a:rPr lang="en-IN" sz="2000" b="1" dirty="0">
                <a:latin typeface="Times New Roman" panose="02020603050405020304" pitchFamily="18" charset="0"/>
                <a:cs typeface="Times New Roman" panose="02020603050405020304" pitchFamily="18" charset="0"/>
              </a:rPr>
              <a:t>.   M.Adhil 	</a:t>
            </a:r>
            <a:r>
              <a:rPr lang="en-IN" sz="2000" dirty="0">
                <a:latin typeface="Times New Roman" panose="02020603050405020304" pitchFamily="18" charset="0"/>
                <a:cs typeface="Times New Roman" panose="02020603050405020304" pitchFamily="18" charset="0"/>
                <a:sym typeface="+mn-ea"/>
              </a:rPr>
              <a:t>(727622BEC114)</a:t>
            </a:r>
          </a:p>
        </p:txBody>
      </p:sp>
      <p:sp>
        <p:nvSpPr>
          <p:cNvPr id="11" name="Footer Placeholder 10"/>
          <p:cNvSpPr>
            <a:spLocks noGrp="1"/>
          </p:cNvSpPr>
          <p:nvPr>
            <p:ph type="ftr" sz="quarter" idx="11"/>
          </p:nvPr>
        </p:nvSpPr>
        <p:spPr>
          <a:xfrm>
            <a:off x="1973766" y="6464300"/>
            <a:ext cx="5107258" cy="268288"/>
          </a:xfrm>
        </p:spPr>
        <p:txBody>
          <a:bodyPr/>
          <a:lstStyle/>
          <a:p>
            <a:pPr>
              <a:defRPr/>
            </a:pPr>
            <a:r>
              <a:rPr lang="en-GB" dirty="0">
                <a:sym typeface="+mn-ea"/>
              </a:rPr>
              <a:t>Portable Self Assessment Audiometer using Raspberry pi</a:t>
            </a:r>
            <a:endParaRPr lang="en-GB" altLang="en-US" dirty="0"/>
          </a:p>
        </p:txBody>
      </p:sp>
      <p:pic>
        <p:nvPicPr>
          <p:cNvPr id="100" name="Picture 99"/>
          <p:cNvPicPr/>
          <p:nvPr/>
        </p:nvPicPr>
        <p:blipFill>
          <a:blip r:embed="rId3"/>
          <a:stretch>
            <a:fillRect/>
          </a:stretch>
        </p:blipFill>
        <p:spPr>
          <a:xfrm>
            <a:off x="850265" y="154940"/>
            <a:ext cx="7576820" cy="1433830"/>
          </a:xfrm>
          <a:prstGeom prst="rect">
            <a:avLst/>
          </a:prstGeom>
          <a:noFill/>
          <a:ln w="9525">
            <a:noFill/>
          </a:ln>
        </p:spPr>
      </p:pic>
      <p:sp>
        <p:nvSpPr>
          <p:cNvPr id="4" name="Slide Number Placeholder 3"/>
          <p:cNvSpPr>
            <a:spLocks noGrp="1"/>
          </p:cNvSpPr>
          <p:nvPr>
            <p:ph type="sldNum" sz="quarter" idx="12"/>
          </p:nvPr>
        </p:nvSpPr>
        <p:spPr/>
        <p:txBody>
          <a:bodyPr/>
          <a:lstStyle/>
          <a:p>
            <a:pPr>
              <a:defRPr/>
            </a:pPr>
            <a:fld id="{CC65D3F7-A063-44A6-86FA-D15607AE2097}" type="slidenum">
              <a:rPr lang="en-GB" altLang="en-US" smtClean="0"/>
              <a:t>1</a:t>
            </a:fld>
            <a:endParaRPr lang="en-GB" altLang="en-US" dirty="0"/>
          </a:p>
        </p:txBody>
      </p:sp>
      <p:sp>
        <p:nvSpPr>
          <p:cNvPr id="2" name="Date Placeholder 1"/>
          <p:cNvSpPr>
            <a:spLocks noGrp="1"/>
          </p:cNvSpPr>
          <p:nvPr>
            <p:ph type="dt" sz="half" idx="10"/>
          </p:nvPr>
        </p:nvSpPr>
        <p:spPr/>
        <p:txBody>
          <a:bodyPr/>
          <a:lstStyle/>
          <a:p>
            <a:pPr>
              <a:defRPr/>
            </a:pPr>
            <a:fld id="{B99A83DC-81DD-49E2-BCB0-AD8A22D47593}" type="datetime3">
              <a:rPr lang="en-US" altLang="en-US" smtClean="0"/>
              <a:t>22 May 2024</a:t>
            </a:fld>
            <a:endParaRPr lang="en-GB" altLang="en-US" dirty="0"/>
          </a:p>
        </p:txBody>
      </p:sp>
    </p:spTree>
  </p:cSld>
  <p:clrMapOvr>
    <a:masterClrMapping/>
  </p:clrMapOvr>
  <mc:AlternateContent xmlns:mc="http://schemas.openxmlformats.org/markup-compatibility/2006" xmlns:p14="http://schemas.microsoft.com/office/powerpoint/2010/main">
    <mc:Choice Requires="p14">
      <p:transition spd="slow" advTm="0">
        <p:strips/>
      </p:transition>
    </mc:Choice>
    <mc:Fallback xmlns="">
      <p:transition spd="slow" advTm="0">
        <p:strip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A5DD955-023D-5596-490F-AE3CABE18093}"/>
              </a:ext>
            </a:extLst>
          </p:cNvPr>
          <p:cNvSpPr/>
          <p:nvPr/>
        </p:nvSpPr>
        <p:spPr>
          <a:xfrm>
            <a:off x="421966" y="731108"/>
            <a:ext cx="8272034"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50000" y="738505"/>
            <a:ext cx="8244000" cy="643890"/>
          </a:xfrm>
        </p:spPr>
        <p:txBody>
          <a:bodyPr>
            <a:normAutofit fontScale="90000"/>
          </a:bodyPr>
          <a:lstStyle/>
          <a:p>
            <a:pPr algn="ctr"/>
            <a:r>
              <a:rPr lang="en-US" b="1" spc="600" dirty="0">
                <a:solidFill>
                  <a:srgbClr val="FF0000"/>
                </a:solidFill>
                <a:latin typeface="Times New Roman" panose="02020603050405020304" pitchFamily="18" charset="0"/>
                <a:cs typeface="Times New Roman" panose="02020603050405020304" pitchFamily="18" charset="0"/>
              </a:rPr>
              <a:t>Literature Survey</a:t>
            </a:r>
          </a:p>
        </p:txBody>
      </p:sp>
      <p:sp>
        <p:nvSpPr>
          <p:cNvPr id="8" name="Footer Placeholder 12"/>
          <p:cNvSpPr>
            <a:spLocks noGrp="1"/>
          </p:cNvSpPr>
          <p:nvPr>
            <p:ph type="ftr" sz="quarter" idx="11"/>
          </p:nvPr>
        </p:nvSpPr>
        <p:spPr>
          <a:xfrm>
            <a:off x="2183642" y="6420758"/>
            <a:ext cx="4954137" cy="509726"/>
          </a:xfrm>
        </p:spPr>
        <p:txBody>
          <a:bodyPr/>
          <a:lstStyle/>
          <a:p>
            <a:pPr>
              <a:defRPr/>
            </a:pPr>
            <a:r>
              <a:rPr lang="en-GB" altLang="en-US">
                <a:latin typeface="Times New Roman" panose="02020603050405020304" pitchFamily="18" charset="0"/>
                <a:cs typeface="Times New Roman" panose="02020603050405020304" pitchFamily="18" charset="0"/>
              </a:rPr>
              <a:t>Portable Self Assessment Audiometer using Raspberry pi</a:t>
            </a:r>
            <a:endParaRPr lang="en-GB" alt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45274741"/>
              </p:ext>
            </p:extLst>
          </p:nvPr>
        </p:nvGraphicFramePr>
        <p:xfrm>
          <a:off x="450000" y="1623695"/>
          <a:ext cx="8244000" cy="4077335"/>
        </p:xfrm>
        <a:graphic>
          <a:graphicData uri="http://schemas.openxmlformats.org/drawingml/2006/table">
            <a:tbl>
              <a:tblPr firstRow="1" bandRow="1">
                <a:tableStyleId>{616DA210-FB5B-4158-B5E0-FEB733F419BA}</a:tableStyleId>
              </a:tblPr>
              <a:tblGrid>
                <a:gridCol w="478104">
                  <a:extLst>
                    <a:ext uri="{9D8B030D-6E8A-4147-A177-3AD203B41FA5}">
                      <a16:colId xmlns:a16="http://schemas.microsoft.com/office/drawing/2014/main" val="20000"/>
                    </a:ext>
                  </a:extLst>
                </a:gridCol>
                <a:gridCol w="1395929">
                  <a:extLst>
                    <a:ext uri="{9D8B030D-6E8A-4147-A177-3AD203B41FA5}">
                      <a16:colId xmlns:a16="http://schemas.microsoft.com/office/drawing/2014/main" val="20001"/>
                    </a:ext>
                  </a:extLst>
                </a:gridCol>
                <a:gridCol w="2509475">
                  <a:extLst>
                    <a:ext uri="{9D8B030D-6E8A-4147-A177-3AD203B41FA5}">
                      <a16:colId xmlns:a16="http://schemas.microsoft.com/office/drawing/2014/main" val="20002"/>
                    </a:ext>
                  </a:extLst>
                </a:gridCol>
                <a:gridCol w="993791">
                  <a:extLst>
                    <a:ext uri="{9D8B030D-6E8A-4147-A177-3AD203B41FA5}">
                      <a16:colId xmlns:a16="http://schemas.microsoft.com/office/drawing/2014/main" val="20003"/>
                    </a:ext>
                  </a:extLst>
                </a:gridCol>
                <a:gridCol w="942564">
                  <a:extLst>
                    <a:ext uri="{9D8B030D-6E8A-4147-A177-3AD203B41FA5}">
                      <a16:colId xmlns:a16="http://schemas.microsoft.com/office/drawing/2014/main" val="20004"/>
                    </a:ext>
                  </a:extLst>
                </a:gridCol>
                <a:gridCol w="1924137">
                  <a:extLst>
                    <a:ext uri="{9D8B030D-6E8A-4147-A177-3AD203B41FA5}">
                      <a16:colId xmlns:a16="http://schemas.microsoft.com/office/drawing/2014/main" val="1923144417"/>
                    </a:ext>
                  </a:extLst>
                </a:gridCol>
              </a:tblGrid>
              <a:tr h="640080">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Sl.</a:t>
                      </a:r>
                    </a:p>
                    <a:p>
                      <a:pPr algn="ctr"/>
                      <a:r>
                        <a:rPr lang="en-US" dirty="0" err="1">
                          <a:solidFill>
                            <a:schemeClr val="tx1"/>
                          </a:solidFill>
                          <a:latin typeface="Times New Roman" panose="02020603050405020304" pitchFamily="18" charset="0"/>
                          <a:cs typeface="Times New Roman" panose="02020603050405020304" pitchFamily="18" charset="0"/>
                        </a:rPr>
                        <a:t>No</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 Authors</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Journal</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Year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Key points</a:t>
                      </a:r>
                    </a:p>
                  </a:txBody>
                  <a:tcPr anchor="ctr"/>
                </a:tc>
                <a:extLst>
                  <a:ext uri="{0D108BD9-81ED-4DB2-BD59-A6C34878D82A}">
                    <a16:rowId xmlns:a16="http://schemas.microsoft.com/office/drawing/2014/main" val="10000"/>
                  </a:ext>
                </a:extLst>
              </a:tr>
              <a:tr h="1371600">
                <a:tc>
                  <a:txBody>
                    <a:bodyPr/>
                    <a:lstStyle/>
                    <a:p>
                      <a:pPr algn="ctr"/>
                      <a:r>
                        <a:rPr lang="en-IN" altLang="en-US" dirty="0">
                          <a:solidFill>
                            <a:schemeClr val="tx1"/>
                          </a:solidFill>
                          <a:latin typeface="Times New Roman" panose="02020603050405020304" pitchFamily="18" charset="0"/>
                          <a:cs typeface="Times New Roman" panose="02020603050405020304" pitchFamily="18" charset="0"/>
                        </a:rPr>
                        <a:t>3</a:t>
                      </a:r>
                    </a:p>
                  </a:txBody>
                  <a:tcPr anchor="ctr"/>
                </a:tc>
                <a:tc>
                  <a:txBody>
                    <a:bodyPr/>
                    <a:lstStyle/>
                    <a:p>
                      <a:pPr algn="l"/>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M.Dharani</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kumar</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Chowdhary</a:t>
                      </a:r>
                      <a:endParaRPr lang="en-US" sz="18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fontAlgn="t"/>
                      <a:r>
                        <a:rPr lang="en-GB" sz="2000" b="1" u="none" dirty="0">
                          <a:solidFill>
                            <a:schemeClr val="tx1"/>
                          </a:solidFill>
                          <a:effectLst/>
                          <a:latin typeface="Times New Roman" panose="02020603050405020304" pitchFamily="18" charset="0"/>
                          <a:cs typeface="Times New Roman" panose="02020603050405020304" pitchFamily="18" charset="0"/>
                        </a:rPr>
                        <a:t>A novel raspberry pi-3 based pure tone audiometer and verification of calibration with standard system</a:t>
                      </a:r>
                    </a:p>
                  </a:txBody>
                  <a:tcPr marB="19050" anchor="ctr"/>
                </a:tc>
                <a:tc>
                  <a:txBody>
                    <a:bodyPr/>
                    <a:lstStyle/>
                    <a:p>
                      <a:pPr algn="l"/>
                      <a:r>
                        <a:rPr lang="en-GB" sz="1800" b="0" i="0" kern="1200" dirty="0">
                          <a:solidFill>
                            <a:schemeClr val="tx1"/>
                          </a:solidFill>
                          <a:effectLst/>
                          <a:latin typeface="Times New Roman" panose="02020603050405020304" pitchFamily="18" charset="0"/>
                          <a:ea typeface="+mn-ea"/>
                          <a:cs typeface="Times New Roman" panose="02020603050405020304" pitchFamily="18" charset="0"/>
                        </a:rPr>
                        <a:t>Journal of Data Acquisition and Processing</a:t>
                      </a:r>
                      <a:endParaRPr lang="en-IN" altLang="en-US" sz="18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altLang="en-US" sz="1800" dirty="0">
                          <a:solidFill>
                            <a:schemeClr val="tx1"/>
                          </a:solidFill>
                          <a:latin typeface="Times New Roman" panose="02020603050405020304" pitchFamily="18" charset="0"/>
                          <a:cs typeface="Times New Roman" panose="02020603050405020304" pitchFamily="18" charset="0"/>
                        </a:rPr>
                        <a:t>2020</a:t>
                      </a:r>
                    </a:p>
                  </a:txBody>
                  <a:tcPr anchor="ctr"/>
                </a:tc>
                <a:tc>
                  <a:txBody>
                    <a:bodyPr/>
                    <a:lstStyle/>
                    <a:p>
                      <a:pPr algn="ctr"/>
                      <a:r>
                        <a:rPr lang="en-IN" sz="1800" b="0" i="0" kern="1200" dirty="0">
                          <a:solidFill>
                            <a:schemeClr val="tx1"/>
                          </a:solidFill>
                          <a:effectLst/>
                          <a:latin typeface="+mn-lt"/>
                          <a:ea typeface="+mn-ea"/>
                          <a:cs typeface="+mn-cs"/>
                        </a:rPr>
                        <a:t>Calibration, Raspberry Pi</a:t>
                      </a:r>
                      <a:endParaRPr lang="en-IN" altLang="en-US" sz="18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543685">
                <a:tc>
                  <a:txBody>
                    <a:bodyPr/>
                    <a:lstStyle/>
                    <a:p>
                      <a:pPr algn="ctr"/>
                      <a:r>
                        <a:rPr lang="en-GB" altLang="en-US" dirty="0">
                          <a:solidFill>
                            <a:schemeClr val="tx1"/>
                          </a:solidFill>
                          <a:latin typeface="Times New Roman" panose="02020603050405020304" pitchFamily="18" charset="0"/>
                          <a:cs typeface="Times New Roman" panose="02020603050405020304" pitchFamily="18" charset="0"/>
                        </a:rPr>
                        <a:t>4</a:t>
                      </a:r>
                      <a:endParaRPr lang="en-IN" alt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just"/>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Silvia </a:t>
                      </a:r>
                      <a:r>
                        <a:rPr lang="en-IN" sz="1800" b="0" i="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Figueira</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just"/>
                      <a:r>
                        <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Kevin Nguyen</a:t>
                      </a: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2000" b="1" i="0" kern="1200" dirty="0" err="1">
                          <a:solidFill>
                            <a:schemeClr val="tx1"/>
                          </a:solidFill>
                          <a:effectLst/>
                          <a:latin typeface="Times New Roman" panose="02020603050405020304" pitchFamily="18" charset="0"/>
                          <a:ea typeface="+mn-ea"/>
                          <a:cs typeface="Times New Roman" panose="02020603050405020304" pitchFamily="18" charset="0"/>
                        </a:rPr>
                        <a:t>HearThat</a:t>
                      </a:r>
                      <a:r>
                        <a:rPr lang="en-GB" sz="2000" b="1" i="0" kern="1200" dirty="0">
                          <a:solidFill>
                            <a:schemeClr val="tx1"/>
                          </a:solidFill>
                          <a:effectLst/>
                          <a:latin typeface="Times New Roman" panose="02020603050405020304" pitchFamily="18" charset="0"/>
                          <a:ea typeface="+mn-ea"/>
                          <a:cs typeface="Times New Roman" panose="02020603050405020304" pitchFamily="18" charset="0"/>
                        </a:rPr>
                        <a:t>? - An app for diagnosing hearing loss</a:t>
                      </a:r>
                    </a:p>
                  </a:txBody>
                  <a:tcPr marB="19050" anchor="ctr"/>
                </a:tc>
                <a:tc>
                  <a:txBody>
                    <a:bodyPr/>
                    <a:lstStyle/>
                    <a:p>
                      <a:pPr algn="l"/>
                      <a:r>
                        <a:rPr lang="en-GB" sz="1800" b="0" i="0" kern="1200" dirty="0">
                          <a:solidFill>
                            <a:schemeClr val="tx1"/>
                          </a:solidFill>
                          <a:effectLst/>
                          <a:latin typeface="Times New Roman" panose="02020603050405020304" pitchFamily="18" charset="0"/>
                          <a:ea typeface="+mn-ea"/>
                          <a:cs typeface="Times New Roman" panose="02020603050405020304" pitchFamily="18" charset="0"/>
                        </a:rPr>
                        <a:t> IEEE</a:t>
                      </a:r>
                      <a:endParaRPr lang="en-IN" altLang="en-US" sz="18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GB" altLang="en-US" sz="1800" dirty="0">
                          <a:solidFill>
                            <a:schemeClr val="tx1"/>
                          </a:solidFill>
                          <a:latin typeface="Times New Roman" panose="02020603050405020304" pitchFamily="18" charset="0"/>
                          <a:cs typeface="Times New Roman" panose="02020603050405020304" pitchFamily="18" charset="0"/>
                        </a:rPr>
                        <a:t>2019</a:t>
                      </a:r>
                      <a:endParaRPr lang="en-IN" altLang="en-US" sz="18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GB" sz="1800" b="0" i="0" kern="1200" dirty="0">
                          <a:solidFill>
                            <a:schemeClr val="tx1"/>
                          </a:solidFill>
                          <a:effectLst/>
                          <a:latin typeface="+mn-lt"/>
                          <a:ea typeface="+mn-ea"/>
                          <a:cs typeface="+mn-cs"/>
                        </a:rPr>
                        <a:t>Home test, Hearing check, App</a:t>
                      </a:r>
                      <a:endParaRPr lang="en-IN" altLang="en-US" sz="18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a:defRPr/>
            </a:pPr>
            <a:fld id="{CC65D3F7-A063-44A6-86FA-D15607AE2097}" type="slidenum">
              <a:rPr lang="en-GB" altLang="en-US" smtClean="0"/>
              <a:t>10</a:t>
            </a:fld>
            <a:endParaRPr lang="en-GB" altLang="en-US" dirty="0"/>
          </a:p>
        </p:txBody>
      </p:sp>
      <p:sp>
        <p:nvSpPr>
          <p:cNvPr id="3" name="Date Placeholder 2"/>
          <p:cNvSpPr>
            <a:spLocks noGrp="1"/>
          </p:cNvSpPr>
          <p:nvPr>
            <p:ph type="dt" sz="half" idx="10"/>
          </p:nvPr>
        </p:nvSpPr>
        <p:spPr/>
        <p:txBody>
          <a:bodyPr/>
          <a:lstStyle/>
          <a:p>
            <a:pPr>
              <a:defRPr/>
            </a:pPr>
            <a:fld id="{8604DCCD-74A3-45CC-85B5-9C8A2CF11F86}" type="datetime3">
              <a:rPr lang="en-US" altLang="en-US" smtClean="0"/>
              <a:t>22 May 2024</a:t>
            </a:fld>
            <a:endParaRPr lang="en-GB" altLang="en-US" dirty="0"/>
          </a:p>
        </p:txBody>
      </p:sp>
    </p:spTree>
    <p:extLst>
      <p:ext uri="{BB962C8B-B14F-4D97-AF65-F5344CB8AC3E}">
        <p14:creationId xmlns:p14="http://schemas.microsoft.com/office/powerpoint/2010/main" val="142691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ACC932E-5B7C-497F-F0FE-421236EBADFF}"/>
              </a:ext>
            </a:extLst>
          </p:cNvPr>
          <p:cNvSpPr/>
          <p:nvPr/>
        </p:nvSpPr>
        <p:spPr>
          <a:xfrm>
            <a:off x="628650" y="649681"/>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949325" y="1025525"/>
            <a:ext cx="7245349" cy="590047"/>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Block diagram</a:t>
            </a:r>
            <a:br>
              <a:rPr lang="en-US" b="1" spc="600" dirty="0">
                <a:solidFill>
                  <a:srgbClr val="FF0000"/>
                </a:solidFill>
                <a:latin typeface="Times New Roman" panose="02020603050405020304" pitchFamily="18" charset="0"/>
                <a:cs typeface="Times New Roman" panose="02020603050405020304" pitchFamily="18" charset="0"/>
              </a:rPr>
            </a:br>
            <a:endParaRPr lang="en-US" b="1" spc="600" dirty="0">
              <a:solidFill>
                <a:srgbClr val="FF0000"/>
              </a:solidFill>
              <a:latin typeface="Times New Roman" panose="02020603050405020304" pitchFamily="18" charset="0"/>
              <a:cs typeface="Times New Roman" panose="02020603050405020304" pitchFamily="18" charset="0"/>
            </a:endParaRPr>
          </a:p>
        </p:txBody>
      </p:sp>
      <p:sp>
        <p:nvSpPr>
          <p:cNvPr id="8" name="Footer Placeholder 12"/>
          <p:cNvSpPr>
            <a:spLocks noGrp="1"/>
          </p:cNvSpPr>
          <p:nvPr>
            <p:ph type="ftr" sz="quarter" idx="11"/>
          </p:nvPr>
        </p:nvSpPr>
        <p:spPr>
          <a:xfrm>
            <a:off x="2198391" y="6348274"/>
            <a:ext cx="4954137" cy="509726"/>
          </a:xfrm>
        </p:spPr>
        <p:txBody>
          <a:bodyPr/>
          <a:lstStyle/>
          <a:p>
            <a:pPr>
              <a:defRPr/>
            </a:pPr>
            <a:r>
              <a:rPr lang="en-GB" altLang="en-US">
                <a:latin typeface="Times New Roman" panose="02020603050405020304" pitchFamily="18" charset="0"/>
                <a:cs typeface="Times New Roman" panose="02020603050405020304" pitchFamily="18" charset="0"/>
              </a:rPr>
              <a:t>Portable Self Assessment Audiometer using Raspberry pi</a:t>
            </a:r>
            <a:endParaRPr lang="en-GB" altLang="en-US"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11</a:t>
            </a:fld>
            <a:endParaRPr lang="en-GB" altLang="en-US" dirty="0"/>
          </a:p>
        </p:txBody>
      </p:sp>
      <p:sp>
        <p:nvSpPr>
          <p:cNvPr id="4" name="Date Placeholder 3"/>
          <p:cNvSpPr>
            <a:spLocks noGrp="1"/>
          </p:cNvSpPr>
          <p:nvPr>
            <p:ph type="dt" sz="half" idx="10"/>
          </p:nvPr>
        </p:nvSpPr>
        <p:spPr/>
        <p:txBody>
          <a:bodyPr/>
          <a:lstStyle/>
          <a:p>
            <a:pPr>
              <a:defRPr/>
            </a:pPr>
            <a:fld id="{8EEA5315-00DA-4A6A-B550-6583EB2B3A9B}" type="datetime3">
              <a:rPr lang="en-US" altLang="en-US" smtClean="0"/>
              <a:t>22 May 2024</a:t>
            </a:fld>
            <a:endParaRPr lang="en-GB" altLang="en-US" dirty="0"/>
          </a:p>
        </p:txBody>
      </p:sp>
      <p:pic>
        <p:nvPicPr>
          <p:cNvPr id="6" name="Picture 5">
            <a:extLst>
              <a:ext uri="{FF2B5EF4-FFF2-40B4-BE49-F238E27FC236}">
                <a16:creationId xmlns:a16="http://schemas.microsoft.com/office/drawing/2014/main" id="{D1AC4109-A2F0-2287-1D09-0BDF752E2780}"/>
              </a:ext>
            </a:extLst>
          </p:cNvPr>
          <p:cNvPicPr>
            <a:picLocks noChangeAspect="1"/>
          </p:cNvPicPr>
          <p:nvPr/>
        </p:nvPicPr>
        <p:blipFill rotWithShape="1">
          <a:blip r:embed="rId3"/>
          <a:srcRect b="8799"/>
          <a:stretch/>
        </p:blipFill>
        <p:spPr>
          <a:xfrm>
            <a:off x="1677475" y="1615572"/>
            <a:ext cx="5475053" cy="42949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7DCAB11-8793-BB65-5DEA-E26644DABD49}"/>
              </a:ext>
            </a:extLst>
          </p:cNvPr>
          <p:cNvSpPr/>
          <p:nvPr/>
        </p:nvSpPr>
        <p:spPr>
          <a:xfrm>
            <a:off x="304801" y="220664"/>
            <a:ext cx="7632700" cy="1268410"/>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79F37B01-3D9B-A193-4120-F0AFCF6C74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9463" y="1541463"/>
            <a:ext cx="3225800" cy="1611193"/>
          </a:xfrm>
          <a:prstGeom prst="rect">
            <a:avLst/>
          </a:prstGeom>
        </p:spPr>
      </p:pic>
      <p:sp>
        <p:nvSpPr>
          <p:cNvPr id="2" name="Title 1"/>
          <p:cNvSpPr>
            <a:spLocks noGrp="1"/>
          </p:cNvSpPr>
          <p:nvPr>
            <p:ph type="title"/>
          </p:nvPr>
        </p:nvSpPr>
        <p:spPr>
          <a:xfrm>
            <a:off x="304801" y="215900"/>
            <a:ext cx="7632700" cy="1325563"/>
          </a:xfrm>
        </p:spPr>
        <p:txBody>
          <a:bodyPr/>
          <a:lstStyle/>
          <a:p>
            <a:pPr algn="ctr"/>
            <a:r>
              <a:rPr lang="en-US" sz="4000" b="1" dirty="0">
                <a:solidFill>
                  <a:srgbClr val="FF0000"/>
                </a:solidFill>
                <a:latin typeface="Times New Roman" panose="02020603050405020304" pitchFamily="18" charset="0"/>
                <a:cs typeface="Times New Roman" panose="02020603050405020304" pitchFamily="18" charset="0"/>
              </a:rPr>
              <a:t>Tools to be used for Implementing the project</a:t>
            </a:r>
          </a:p>
        </p:txBody>
      </p:sp>
      <p:sp>
        <p:nvSpPr>
          <p:cNvPr id="3" name="Content Placeholder 2"/>
          <p:cNvSpPr>
            <a:spLocks noGrp="1"/>
          </p:cNvSpPr>
          <p:nvPr>
            <p:ph idx="1"/>
          </p:nvPr>
        </p:nvSpPr>
        <p:spPr>
          <a:xfrm>
            <a:off x="177801" y="1611314"/>
            <a:ext cx="7886700" cy="4351338"/>
          </a:xfrm>
        </p:spPr>
        <p:txBody>
          <a:bodyPr/>
          <a:lstStyle/>
          <a:p>
            <a:pPr marL="0" lvl="0" indent="0" eaLnBrk="0" hangingPunct="0">
              <a:lnSpc>
                <a:spcPct val="100000"/>
              </a:lnSpc>
              <a:spcBef>
                <a:spcPct val="0"/>
              </a:spcBef>
              <a:spcAft>
                <a:spcPts val="120"/>
              </a:spcAft>
              <a:buNone/>
            </a:pPr>
            <a:r>
              <a:rPr lang="en-US" sz="2300" b="1" dirty="0">
                <a:latin typeface="Times New Roman" panose="02020603050405020304" pitchFamily="18" charset="0"/>
                <a:cs typeface="Times New Roman" panose="02020603050405020304" pitchFamily="18" charset="0"/>
              </a:rPr>
              <a:t>Hardware:</a:t>
            </a:r>
            <a:endParaRPr lang="en-US" altLang="en-US" sz="2300" dirty="0">
              <a:solidFill>
                <a:prstClr val="black"/>
              </a:solidFill>
              <a:latin typeface="Times New Roman" panose="02020603050405020304" pitchFamily="18" charset="0"/>
              <a:cs typeface="Times New Roman" panose="02020603050405020304" pitchFamily="18" charset="0"/>
            </a:endParaRPr>
          </a:p>
          <a:p>
            <a:pPr marL="273050" lvl="0" indent="-273050" eaLnBrk="0" hangingPunct="0">
              <a:lnSpc>
                <a:spcPct val="100000"/>
              </a:lnSpc>
              <a:spcBef>
                <a:spcPct val="0"/>
              </a:spcBef>
              <a:spcAft>
                <a:spcPts val="120"/>
              </a:spcAft>
              <a:buFontTx/>
              <a:buAutoNum type="arabicPeriod"/>
            </a:pPr>
            <a:r>
              <a:rPr lang="en-US" altLang="en-US" sz="2300" b="1" dirty="0">
                <a:solidFill>
                  <a:prstClr val="black"/>
                </a:solidFill>
                <a:latin typeface="Times New Roman" panose="02020603050405020304" pitchFamily="18" charset="0"/>
                <a:cs typeface="Times New Roman" panose="02020603050405020304" pitchFamily="18" charset="0"/>
              </a:rPr>
              <a:t>Raspberry Pi 3 B+: </a:t>
            </a:r>
          </a:p>
          <a:p>
            <a:pPr marL="0" lvl="0" indent="0" eaLnBrk="0" hangingPunct="0">
              <a:lnSpc>
                <a:spcPct val="100000"/>
              </a:lnSpc>
              <a:spcBef>
                <a:spcPct val="0"/>
              </a:spcBef>
              <a:spcAft>
                <a:spcPts val="120"/>
              </a:spcAft>
              <a:buNone/>
            </a:pPr>
            <a:r>
              <a:rPr lang="en-US" altLang="en-US" sz="2300" dirty="0">
                <a:solidFill>
                  <a:prstClr val="black"/>
                </a:solidFill>
                <a:latin typeface="Times New Roman" panose="02020603050405020304" pitchFamily="18" charset="0"/>
                <a:cs typeface="Times New Roman" panose="02020603050405020304" pitchFamily="18" charset="0"/>
              </a:rPr>
              <a:t>    Interfaces with peripherals and runs the system.</a:t>
            </a:r>
          </a:p>
          <a:p>
            <a:pPr marL="273050" lvl="0" indent="-273050" eaLnBrk="0" hangingPunct="0">
              <a:lnSpc>
                <a:spcPct val="100000"/>
              </a:lnSpc>
              <a:spcBef>
                <a:spcPct val="0"/>
              </a:spcBef>
              <a:spcAft>
                <a:spcPts val="120"/>
              </a:spcAft>
              <a:buFontTx/>
              <a:buAutoNum type="arabicPeriod" startAt="2"/>
            </a:pPr>
            <a:r>
              <a:rPr lang="en-US" altLang="en-US" sz="2300" b="1" dirty="0">
                <a:solidFill>
                  <a:prstClr val="black"/>
                </a:solidFill>
                <a:latin typeface="Times New Roman" panose="02020603050405020304" pitchFamily="18" charset="0"/>
                <a:cs typeface="Times New Roman" panose="02020603050405020304" pitchFamily="18" charset="0"/>
              </a:rPr>
              <a:t>Headphones: </a:t>
            </a:r>
          </a:p>
          <a:p>
            <a:pPr marL="0" lvl="0" indent="0" eaLnBrk="0" hangingPunct="0">
              <a:lnSpc>
                <a:spcPct val="100000"/>
              </a:lnSpc>
              <a:spcBef>
                <a:spcPct val="0"/>
              </a:spcBef>
              <a:spcAft>
                <a:spcPts val="120"/>
              </a:spcAft>
              <a:buNone/>
            </a:pPr>
            <a:r>
              <a:rPr lang="en-US" altLang="en-US" sz="2300" dirty="0">
                <a:solidFill>
                  <a:prstClr val="black"/>
                </a:solidFill>
                <a:latin typeface="Times New Roman" panose="02020603050405020304" pitchFamily="18" charset="0"/>
                <a:cs typeface="Times New Roman" panose="02020603050405020304" pitchFamily="18" charset="0"/>
              </a:rPr>
              <a:t>    Connected to the Raspberry Pi for delivering pure tone signals.</a:t>
            </a:r>
          </a:p>
          <a:p>
            <a:pPr marL="273050" lvl="0" indent="-273050" eaLnBrk="0" hangingPunct="0">
              <a:lnSpc>
                <a:spcPct val="100000"/>
              </a:lnSpc>
              <a:spcBef>
                <a:spcPct val="0"/>
              </a:spcBef>
              <a:spcAft>
                <a:spcPts val="120"/>
              </a:spcAft>
              <a:buFontTx/>
              <a:buAutoNum type="arabicPeriod" startAt="3"/>
            </a:pPr>
            <a:r>
              <a:rPr lang="en-US" altLang="en-US" sz="2300" b="1" dirty="0">
                <a:solidFill>
                  <a:prstClr val="black"/>
                </a:solidFill>
                <a:latin typeface="Times New Roman" panose="02020603050405020304" pitchFamily="18" charset="0"/>
                <a:cs typeface="Times New Roman" panose="02020603050405020304" pitchFamily="18" charset="0"/>
              </a:rPr>
              <a:t>Mouse: </a:t>
            </a:r>
          </a:p>
          <a:p>
            <a:pPr marL="0" lvl="0" indent="0" eaLnBrk="0" hangingPunct="0">
              <a:lnSpc>
                <a:spcPct val="100000"/>
              </a:lnSpc>
              <a:spcBef>
                <a:spcPct val="0"/>
              </a:spcBef>
              <a:spcAft>
                <a:spcPts val="120"/>
              </a:spcAft>
              <a:buNone/>
            </a:pPr>
            <a:r>
              <a:rPr lang="en-US" altLang="en-US" sz="2300" b="1" dirty="0">
                <a:solidFill>
                  <a:prstClr val="black"/>
                </a:solidFill>
                <a:latin typeface="Times New Roman" panose="02020603050405020304" pitchFamily="18" charset="0"/>
                <a:cs typeface="Times New Roman" panose="02020603050405020304" pitchFamily="18" charset="0"/>
              </a:rPr>
              <a:t>    </a:t>
            </a:r>
            <a:r>
              <a:rPr lang="en-US" altLang="en-US" sz="2300" dirty="0">
                <a:solidFill>
                  <a:prstClr val="black"/>
                </a:solidFill>
                <a:latin typeface="Times New Roman" panose="02020603050405020304" pitchFamily="18" charset="0"/>
                <a:cs typeface="Times New Roman" panose="02020603050405020304" pitchFamily="18" charset="0"/>
              </a:rPr>
              <a:t>Connected to a USB port on the Raspberry Pi, used as the patient response button.</a:t>
            </a:r>
          </a:p>
          <a:p>
            <a:pPr marL="0" marR="0" lvl="0" indent="0" defTabSz="914400" rtl="0" eaLnBrk="1" fontAlgn="base" latinLnBrk="0" hangingPunct="1">
              <a:lnSpc>
                <a:spcPct val="110000"/>
              </a:lnSpc>
              <a:spcBef>
                <a:spcPts val="1000"/>
              </a:spcBef>
              <a:spcAft>
                <a:spcPts val="12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Software:</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defTabSz="914400" rtl="0" eaLnBrk="1" fontAlgn="base" latinLnBrk="0" hangingPunct="1">
              <a:lnSpc>
                <a:spcPct val="110000"/>
              </a:lnSpc>
              <a:spcBef>
                <a:spcPts val="1000"/>
              </a:spcBef>
              <a:spcAft>
                <a:spcPts val="12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Operating System: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Runs on Raspberry Pi </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defTabSz="914400" rtl="0" eaLnBrk="1" fontAlgn="base" latinLnBrk="0" hangingPunct="1">
              <a:lnSpc>
                <a:spcPct val="110000"/>
              </a:lnSpc>
              <a:spcBef>
                <a:spcPts val="1000"/>
              </a:spcBef>
              <a:spcAft>
                <a:spcPts val="12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mn-ea"/>
              </a:rPr>
              <a:t>Python Programming Language</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lvl="0" indent="0" algn="just" eaLnBrk="0" hangingPunct="0">
              <a:lnSpc>
                <a:spcPct val="100000"/>
              </a:lnSpc>
              <a:spcBef>
                <a:spcPct val="0"/>
              </a:spcBef>
              <a:buNone/>
            </a:pPr>
            <a:endParaRPr lang="en-US" altLang="en-US" sz="2300" dirty="0">
              <a:solidFill>
                <a:prstClr val="black"/>
              </a:solidFill>
              <a:latin typeface="Times New Roman" panose="02020603050405020304" pitchFamily="18" charset="0"/>
              <a:cs typeface="Times New Roman" panose="02020603050405020304" pitchFamily="18" charset="0"/>
            </a:endParaRPr>
          </a:p>
          <a:p>
            <a:pPr marL="0" lvl="0" indent="0" algn="just" eaLnBrk="0" hangingPunct="0">
              <a:lnSpc>
                <a:spcPct val="100000"/>
              </a:lnSpc>
              <a:spcBef>
                <a:spcPct val="0"/>
              </a:spcBef>
              <a:buNone/>
            </a:pPr>
            <a:endParaRPr lang="en-US" altLang="en-US" sz="2300" dirty="0">
              <a:solidFill>
                <a:prstClr val="black"/>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charset="0"/>
              <a:buChar char="v"/>
            </a:pPr>
            <a:endParaRPr lang="en-US" sz="2300" b="1" dirty="0">
              <a:latin typeface="Times New Roman" panose="02020603050405020304" pitchFamily="18" charset="0"/>
              <a:cs typeface="Times New Roman" panose="02020603050405020304" pitchFamily="18" charset="0"/>
            </a:endParaRPr>
          </a:p>
          <a:p>
            <a:pPr marL="0" indent="0" algn="just">
              <a:lnSpc>
                <a:spcPct val="100000"/>
              </a:lnSpc>
              <a:buFont typeface="Wingdings" panose="05000000000000000000" charset="0"/>
              <a:buNone/>
            </a:pPr>
            <a:endParaRPr lang="en-US" altLang="en-US" sz="2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12</a:t>
            </a:fld>
            <a:endParaRPr lang="en-GB" altLang="en-US" dirty="0"/>
          </a:p>
        </p:txBody>
      </p:sp>
      <p:sp>
        <p:nvSpPr>
          <p:cNvPr id="4" name="Date Placeholder 3"/>
          <p:cNvSpPr>
            <a:spLocks noGrp="1"/>
          </p:cNvSpPr>
          <p:nvPr>
            <p:ph type="dt" sz="half" idx="10"/>
          </p:nvPr>
        </p:nvSpPr>
        <p:spPr/>
        <p:txBody>
          <a:bodyPr/>
          <a:lstStyle/>
          <a:p>
            <a:pPr>
              <a:defRPr/>
            </a:pPr>
            <a:fld id="{9C382049-853F-401E-B5CF-35B6B852CC86}" type="datetime3">
              <a:rPr lang="en-US" altLang="en-US" smtClean="0"/>
              <a:t>22 May 2024</a:t>
            </a:fld>
            <a:endParaRPr lang="en-GB" altLang="en-US" dirty="0"/>
          </a:p>
        </p:txBody>
      </p:sp>
      <p:sp>
        <p:nvSpPr>
          <p:cNvPr id="14" name="Rectangle 8">
            <a:extLst>
              <a:ext uri="{FF2B5EF4-FFF2-40B4-BE49-F238E27FC236}">
                <a16:creationId xmlns:a16="http://schemas.microsoft.com/office/drawing/2014/main" id="{D54603B0-329C-ECF1-787C-26000E09606F}"/>
              </a:ext>
            </a:extLst>
          </p:cNvPr>
          <p:cNvSpPr>
            <a:spLocks noChangeArrowheads="1"/>
          </p:cNvSpPr>
          <p:nvPr/>
        </p:nvSpPr>
        <p:spPr bwMode="auto">
          <a:xfrm>
            <a:off x="0" y="0"/>
            <a:ext cx="22526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F96FBB9-E413-15E1-6D27-322626368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613" y="4362452"/>
            <a:ext cx="2857500" cy="1600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433078" y="273123"/>
            <a:ext cx="7632700" cy="114661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28650" y="475942"/>
            <a:ext cx="7632700" cy="767424"/>
          </a:xfrm>
        </p:spPr>
        <p:txBody>
          <a:bodyPr/>
          <a:lstStyle/>
          <a:p>
            <a:pPr algn="ctr"/>
            <a:r>
              <a:rPr lang="en-GB" sz="3600" b="1" dirty="0">
                <a:solidFill>
                  <a:srgbClr val="FF0000"/>
                </a:solidFill>
                <a:latin typeface="Times New Roman" panose="02020603050405020304" pitchFamily="18" charset="0"/>
                <a:cs typeface="Times New Roman" panose="02020603050405020304" pitchFamily="18" charset="0"/>
              </a:rPr>
              <a:t>Validation and Feedback: Meeting with ENT Doctor</a:t>
            </a:r>
            <a:endParaRPr lang="en-IN" altLang="en-US" sz="3600"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6078" y="1537470"/>
            <a:ext cx="8452911" cy="4750459"/>
          </a:xfrm>
        </p:spPr>
        <p:txBody>
          <a:bodyPr/>
          <a:lstStyle/>
          <a:p>
            <a:pPr marL="0" indent="0">
              <a:lnSpc>
                <a:spcPct val="150000"/>
              </a:lnSpc>
              <a:spcBef>
                <a:spcPts val="120"/>
              </a:spcBef>
              <a:buNone/>
            </a:pPr>
            <a:r>
              <a:rPr lang="en-IN" sz="2000" b="1" kern="0" dirty="0">
                <a:solidFill>
                  <a:srgbClr val="FF0000"/>
                </a:solidFill>
                <a:effectLst/>
                <a:latin typeface="Times New Roman" panose="02020603050405020304" pitchFamily="18" charset="0"/>
                <a:ea typeface="Calibri" panose="020F0502020204030204" pitchFamily="34" charset="0"/>
              </a:rPr>
              <a:t>Consultation With </a:t>
            </a:r>
            <a:r>
              <a:rPr lang="en-IN" sz="2000" b="1" kern="0" dirty="0" err="1">
                <a:solidFill>
                  <a:srgbClr val="FF0000"/>
                </a:solidFill>
                <a:effectLst/>
                <a:latin typeface="Times New Roman" panose="02020603050405020304" pitchFamily="18" charset="0"/>
                <a:ea typeface="Calibri" panose="020F0502020204030204" pitchFamily="34" charset="0"/>
              </a:rPr>
              <a:t>Dr.</a:t>
            </a:r>
            <a:r>
              <a:rPr lang="en-IN" sz="2000" b="1" kern="0" dirty="0">
                <a:solidFill>
                  <a:srgbClr val="FF0000"/>
                </a:solidFill>
                <a:effectLst/>
                <a:latin typeface="Times New Roman" panose="02020603050405020304" pitchFamily="18" charset="0"/>
                <a:ea typeface="Calibri" panose="020F0502020204030204" pitchFamily="34" charset="0"/>
              </a:rPr>
              <a:t> B. Harsha Vardhan, M.S. Ent (Otolaryngology)</a:t>
            </a:r>
            <a:endParaRPr lang="en-US" sz="2000" kern="0" dirty="0">
              <a:effectLst/>
              <a:latin typeface="Times New Roman" panose="02020603050405020304" pitchFamily="18" charset="0"/>
              <a:ea typeface="Calibri" panose="020F0502020204030204" pitchFamily="34" charset="0"/>
            </a:endParaRPr>
          </a:p>
          <a:p>
            <a:pPr marL="0" indent="0" algn="just">
              <a:lnSpc>
                <a:spcPct val="150000"/>
              </a:lnSpc>
              <a:spcBef>
                <a:spcPts val="120"/>
              </a:spcBef>
              <a:buNone/>
            </a:pPr>
            <a:r>
              <a:rPr lang="en-US" sz="2000" kern="0" dirty="0">
                <a:effectLst/>
                <a:latin typeface="Times New Roman" panose="02020603050405020304" pitchFamily="18" charset="0"/>
                <a:ea typeface="Calibri" panose="020F0502020204030204" pitchFamily="34" charset="0"/>
              </a:rPr>
              <a:t>	</a:t>
            </a:r>
          </a:p>
          <a:p>
            <a:pPr marL="0" indent="0" algn="just">
              <a:lnSpc>
                <a:spcPct val="150000"/>
              </a:lnSpc>
              <a:spcBef>
                <a:spcPts val="120"/>
              </a:spcBef>
              <a:buNone/>
            </a:pPr>
            <a:endParaRPr lang="en-US" sz="2000" kern="0" dirty="0">
              <a:latin typeface="Times New Roman" panose="02020603050405020304" pitchFamily="18" charset="0"/>
              <a:ea typeface="Calibri" panose="020F0502020204030204" pitchFamily="34" charset="0"/>
            </a:endParaRPr>
          </a:p>
          <a:p>
            <a:pPr marL="0" indent="0" algn="just">
              <a:lnSpc>
                <a:spcPct val="150000"/>
              </a:lnSpc>
              <a:spcBef>
                <a:spcPts val="120"/>
              </a:spcBef>
              <a:buNone/>
            </a:pPr>
            <a:r>
              <a:rPr lang="en-US" sz="2000" kern="0" dirty="0">
                <a:effectLst/>
                <a:latin typeface="Times New Roman" panose="02020603050405020304" pitchFamily="18" charset="0"/>
                <a:ea typeface="Calibri" panose="020F0502020204030204" pitchFamily="34" charset="0"/>
              </a:rPr>
              <a:t>	</a:t>
            </a:r>
          </a:p>
          <a:p>
            <a:pPr marL="0" indent="0" algn="just">
              <a:lnSpc>
                <a:spcPct val="150000"/>
              </a:lnSpc>
              <a:spcBef>
                <a:spcPts val="120"/>
              </a:spcBef>
              <a:buNone/>
            </a:pPr>
            <a:r>
              <a:rPr lang="en-US" sz="2000" kern="0" dirty="0">
                <a:latin typeface="Times New Roman" panose="02020603050405020304" pitchFamily="18" charset="0"/>
                <a:ea typeface="Calibri" panose="020F0502020204030204" pitchFamily="34" charset="0"/>
              </a:rPr>
              <a:t>	</a:t>
            </a:r>
          </a:p>
          <a:p>
            <a:pPr marL="0" indent="0" algn="just">
              <a:lnSpc>
                <a:spcPct val="150000"/>
              </a:lnSpc>
              <a:spcBef>
                <a:spcPts val="120"/>
              </a:spcBef>
              <a:buNone/>
            </a:pPr>
            <a:endParaRPr lang="en-US" sz="2000" kern="0" dirty="0">
              <a:latin typeface="Times New Roman" panose="02020603050405020304" pitchFamily="18" charset="0"/>
              <a:ea typeface="Calibri" panose="020F0502020204030204" pitchFamily="34" charset="0"/>
            </a:endParaRPr>
          </a:p>
          <a:p>
            <a:pPr marL="0" indent="0" algn="just">
              <a:lnSpc>
                <a:spcPct val="150000"/>
              </a:lnSpc>
              <a:spcBef>
                <a:spcPts val="120"/>
              </a:spcBef>
              <a:buNone/>
            </a:pPr>
            <a:r>
              <a:rPr lang="en-US" sz="2000" kern="0" dirty="0">
                <a:effectLst/>
                <a:latin typeface="Times New Roman" panose="02020603050405020304" pitchFamily="18" charset="0"/>
                <a:ea typeface="Calibri" panose="020F0502020204030204" pitchFamily="34" charset="0"/>
              </a:rPr>
              <a:t>	To develop a portable audiometer for self-assessment of hearing loss, we sought input from Dr. B. Harsha Vardhan, an ENT expert, to gather practical insights and evaluate the device's effectiveness. Dr. Vardhan provided valuable guidance and feedback on the project</a:t>
            </a:r>
            <a:endParaRPr lang="en-IN" sz="2000" dirty="0"/>
          </a:p>
          <a:p>
            <a:pPr marL="0" indent="0" algn="just">
              <a:lnSpc>
                <a:spcPct val="150000"/>
              </a:lnSpc>
              <a:buNone/>
            </a:pPr>
            <a:r>
              <a:rPr lang="en-GB"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GB" sz="20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13</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pic>
        <p:nvPicPr>
          <p:cNvPr id="8" name="Content Placeholder 7">
            <a:extLst>
              <a:ext uri="{FF2B5EF4-FFF2-40B4-BE49-F238E27FC236}">
                <a16:creationId xmlns:a16="http://schemas.microsoft.com/office/drawing/2014/main" id="{69AE4860-B112-7BF8-CADE-C7962ECB8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028950" y="2068578"/>
            <a:ext cx="2978150" cy="2233613"/>
          </a:xfrm>
          <a:prstGeom prst="rect">
            <a:avLst/>
          </a:prstGeom>
          <a:noFill/>
          <a:ln w="9525">
            <a:noFill/>
            <a:miter lim="800000"/>
          </a:ln>
        </p:spPr>
      </p:pic>
    </p:spTree>
    <p:extLst>
      <p:ext uri="{BB962C8B-B14F-4D97-AF65-F5344CB8AC3E}">
        <p14:creationId xmlns:p14="http://schemas.microsoft.com/office/powerpoint/2010/main" val="344664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14</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378690" y="314325"/>
            <a:ext cx="8132619" cy="5539978"/>
          </a:xfrm>
          <a:prstGeom prst="rect">
            <a:avLst/>
          </a:prstGeom>
          <a:noFill/>
        </p:spPr>
        <p:txBody>
          <a:bodyPr wrap="square">
            <a:spAutoFit/>
          </a:bodyPr>
          <a:lstStyle/>
          <a:p>
            <a:r>
              <a:rPr lang="en-IN" sz="2400" b="1" kern="0" dirty="0">
                <a:solidFill>
                  <a:srgbClr val="FF0000"/>
                </a:solidFill>
                <a:effectLst/>
                <a:latin typeface="Times New Roman" panose="02020603050405020304" pitchFamily="18" charset="0"/>
                <a:ea typeface="Calibri" panose="020F0502020204030204" pitchFamily="34" charset="0"/>
              </a:rPr>
              <a:t>Discussion with the ENT Doctor:</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During the meeting, we discussed the project and demonstrated the functionality of the pure tone audiometer.</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Vardhan praised the project, considering it highly promising.</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He expressed interest in purchasing the pure tone audiometer once it is completed</a:t>
            </a:r>
            <a:endParaRPr lang="en-IN" sz="2000" b="1" kern="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learned that the market value of a commercial pure tone audiometer is approximately 1.50 lakhs.</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2000" kern="0" dirty="0">
                <a:effectLst/>
                <a:latin typeface="Times New Roman" panose="02020603050405020304" pitchFamily="18" charset="0"/>
                <a:ea typeface="Calibri" panose="020F0502020204030204" pitchFamily="34" charset="0"/>
                <a:cs typeface="Times New Roman" panose="02020603050405020304" pitchFamily="18" charset="0"/>
              </a:rPr>
              <a:t>Feedback was given on making minor adjustments to the audiogram's x and y-axis for improved accuracy</a:t>
            </a:r>
          </a:p>
          <a:p>
            <a:pPr marL="342900" indent="-342900" algn="just">
              <a:spcBef>
                <a:spcPts val="1200"/>
              </a:spcBef>
              <a:spcAft>
                <a:spcPts val="1200"/>
              </a:spcAft>
              <a:buSzPct val="70000"/>
              <a:buFont typeface="Wingdings" panose="05000000000000000000" pitchFamily="2" charset="2"/>
              <a:buChar char="v"/>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audiologist advised us to test the self-assembled pure tone audiometer with individuals who are hearing impaired for further validation.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757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15</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431800" y="56842"/>
            <a:ext cx="8369300" cy="6801862"/>
          </a:xfrm>
          <a:prstGeom prst="rect">
            <a:avLst/>
          </a:prstGeom>
          <a:noFill/>
        </p:spPr>
        <p:txBody>
          <a:bodyPr wrap="square">
            <a:spAutoFit/>
          </a:bodyPr>
          <a:lstStyle/>
          <a:p>
            <a:pPr algn="just">
              <a:lnSpc>
                <a:spcPct val="150000"/>
              </a:lnSpc>
              <a:spcBef>
                <a:spcPts val="1200"/>
              </a:spcBef>
              <a:spcAft>
                <a:spcPts val="1200"/>
              </a:spcAft>
            </a:pPr>
            <a:r>
              <a:rPr lang="en-IN"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Recommendation to Meet an Audiologist:</a:t>
            </a:r>
            <a:endPar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1900" dirty="0" err="1">
                <a:effectLst/>
                <a:latin typeface="Times New Roman" panose="02020603050405020304" pitchFamily="18" charset="0"/>
                <a:ea typeface="Calibri" panose="020F0502020204030204" pitchFamily="34" charset="0"/>
                <a:cs typeface="Latha" panose="020B0604020202020204" pitchFamily="34" charset="0"/>
              </a:rPr>
              <a:t>Dr.</a:t>
            </a:r>
            <a:r>
              <a:rPr lang="en-IN" sz="1900" dirty="0">
                <a:effectLst/>
                <a:latin typeface="Times New Roman" panose="02020603050405020304" pitchFamily="18" charset="0"/>
                <a:ea typeface="Calibri" panose="020F0502020204030204" pitchFamily="34" charset="0"/>
                <a:cs typeface="Latha" panose="020B0604020202020204" pitchFamily="34" charset="0"/>
              </a:rPr>
              <a:t> Vardhan recommended meeting with an audiologist in Pollachi for further validation of the device.</a:t>
            </a:r>
            <a:endParaRPr lang="en-IN" sz="19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1900" dirty="0">
                <a:effectLst/>
                <a:latin typeface="Times New Roman" panose="02020603050405020304" pitchFamily="18" charset="0"/>
                <a:ea typeface="Calibri" panose="020F0502020204030204" pitchFamily="34" charset="0"/>
                <a:cs typeface="Latha" panose="020B0604020202020204" pitchFamily="34" charset="0"/>
              </a:rPr>
              <a:t>He provided contact details of an audiologist in Pollachi for additional consultation.</a:t>
            </a:r>
          </a:p>
          <a:p>
            <a:pPr algn="just">
              <a:spcBef>
                <a:spcPts val="1200"/>
              </a:spcBef>
              <a:spcAft>
                <a:spcPts val="1200"/>
              </a:spcAft>
              <a:buSzPct val="70000"/>
            </a:pPr>
            <a:r>
              <a:rPr lang="en-IN"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Feedback and Conclusion:</a:t>
            </a:r>
          </a:p>
          <a:p>
            <a:pPr marL="342900" lvl="0" indent="-342900" algn="just">
              <a:lnSpc>
                <a:spcPct val="150000"/>
              </a:lnSpc>
              <a:spcBef>
                <a:spcPts val="1200"/>
              </a:spcBef>
              <a:spcAft>
                <a:spcPts val="1200"/>
              </a:spcAft>
              <a:buSzPct val="70000"/>
              <a:buFont typeface="Wingdings" panose="05000000000000000000" pitchFamily="2" charset="2"/>
              <a:buChar char="v"/>
              <a:tabLst>
                <a:tab pos="457200" algn="l"/>
              </a:tabLst>
            </a:pPr>
            <a:r>
              <a:rPr lang="en-IN" sz="1900" dirty="0" err="1">
                <a:effectLst/>
                <a:latin typeface="Times New Roman" panose="02020603050405020304" pitchFamily="18" charset="0"/>
                <a:ea typeface="Calibri" panose="020F0502020204030204" pitchFamily="34" charset="0"/>
                <a:cs typeface="Latha" panose="020B0604020202020204" pitchFamily="34" charset="0"/>
              </a:rPr>
              <a:t>Dr.</a:t>
            </a:r>
            <a:r>
              <a:rPr lang="en-IN" sz="1900" dirty="0">
                <a:effectLst/>
                <a:latin typeface="Times New Roman" panose="02020603050405020304" pitchFamily="18" charset="0"/>
                <a:ea typeface="Calibri" panose="020F0502020204030204" pitchFamily="34" charset="0"/>
                <a:cs typeface="Latha" panose="020B0604020202020204" pitchFamily="34" charset="0"/>
              </a:rPr>
              <a:t> Vardhan appreciated the innovative project and participated in testing the audiometer.</a:t>
            </a:r>
            <a:endParaRPr lang="en-IN" sz="1900" dirty="0">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spcBef>
                <a:spcPts val="1200"/>
              </a:spcBef>
              <a:spcAft>
                <a:spcPts val="1200"/>
              </a:spcAft>
              <a:buSzPct val="70000"/>
              <a:buFont typeface="Wingdings" panose="05000000000000000000" pitchFamily="2" charset="2"/>
              <a:buChar char="v"/>
              <a:tabLst>
                <a:tab pos="457200" algn="l"/>
              </a:tabLst>
            </a:pPr>
            <a:r>
              <a:rPr lang="en-IN" sz="1900" dirty="0">
                <a:effectLst/>
                <a:latin typeface="Times New Roman" panose="02020603050405020304" pitchFamily="18" charset="0"/>
                <a:ea typeface="Calibri" panose="020F0502020204030204" pitchFamily="34" charset="0"/>
                <a:cs typeface="Latha" panose="020B0604020202020204" pitchFamily="34" charset="0"/>
              </a:rPr>
              <a:t>The project received positive feedback overall, with suggestions for minor adjustments to enhance accuracy.</a:t>
            </a:r>
            <a:endParaRPr lang="en-IN" sz="19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lnSpc>
                <a:spcPct val="150000"/>
              </a:lnSpc>
              <a:buSzPct val="70000"/>
              <a:buFont typeface="Wingdings" panose="05000000000000000000" pitchFamily="2" charset="2"/>
              <a:buChar char="v"/>
            </a:pPr>
            <a:r>
              <a:rPr lang="en-IN" sz="1900" kern="0" dirty="0">
                <a:effectLst/>
                <a:latin typeface="Times New Roman" panose="02020603050405020304" pitchFamily="18" charset="0"/>
                <a:ea typeface="Calibri" panose="020F0502020204030204" pitchFamily="34" charset="0"/>
              </a:rPr>
              <a:t>Collaboration with medical professionals validated the effectiveness of the self-assembled pure tone audiometer, reinforcing its potential utility</a:t>
            </a:r>
            <a:endParaRPr lang="en-IN" sz="1900" dirty="0">
              <a:effectLst/>
              <a:latin typeface="Times New Roman" panose="02020603050405020304" pitchFamily="18" charset="0"/>
              <a:ea typeface="Calibri" panose="020F0502020204030204" pitchFamily="34" charset="0"/>
              <a:cs typeface="Latha" panose="020B0604020202020204" pitchFamily="34" charset="0"/>
            </a:endParaRPr>
          </a:p>
          <a:p>
            <a:pPr>
              <a:buSzPct val="70000"/>
            </a:pP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522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628650" y="232081"/>
            <a:ext cx="7263122" cy="114661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43861" y="440772"/>
            <a:ext cx="7632700" cy="767424"/>
          </a:xfrm>
        </p:spPr>
        <p:txBody>
          <a:bodyPr/>
          <a:lstStyle/>
          <a:p>
            <a:pPr algn="ctr"/>
            <a:r>
              <a:rPr lang="en-IN" sz="3200" b="1" dirty="0">
                <a:solidFill>
                  <a:srgbClr val="FF0000"/>
                </a:solidFill>
                <a:latin typeface="Times New Roman" panose="02020603050405020304" pitchFamily="18" charset="0"/>
                <a:cs typeface="Times New Roman" panose="02020603050405020304" pitchFamily="18" charset="0"/>
              </a:rPr>
              <a:t>MEETING  WITH  AUDIOLOGIST BALACHANDRAN</a:t>
            </a:r>
            <a:endParaRPr lang="en-IN" altLang="en-US" sz="2400"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6078" y="1537470"/>
            <a:ext cx="8452911" cy="4750459"/>
          </a:xfrm>
        </p:spPr>
        <p:txBody>
          <a:bodyPr/>
          <a:lstStyle/>
          <a:p>
            <a:pPr marL="0" indent="0" algn="just">
              <a:lnSpc>
                <a:spcPct val="150000"/>
              </a:lnSpc>
              <a:buNone/>
            </a:pPr>
            <a:r>
              <a:rPr lang="en-GB"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GB" sz="20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16</a:t>
            </a:fld>
            <a:endParaRPr lang="en-GB" altLang="en-US" dirty="0"/>
          </a:p>
        </p:txBody>
      </p:sp>
      <p:pic>
        <p:nvPicPr>
          <p:cNvPr id="6" name="Picture 5">
            <a:extLst>
              <a:ext uri="{FF2B5EF4-FFF2-40B4-BE49-F238E27FC236}">
                <a16:creationId xmlns:a16="http://schemas.microsoft.com/office/drawing/2014/main" id="{A662F876-C62A-44FC-EAAB-91DC58CD8D1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6050" y="1850766"/>
            <a:ext cx="3491336" cy="2619367"/>
          </a:xfrm>
          <a:prstGeom prst="rect">
            <a:avLst/>
          </a:prstGeom>
          <a:noFill/>
          <a:ln>
            <a:noFill/>
          </a:ln>
        </p:spPr>
      </p:pic>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10" name="TextBox 9">
            <a:extLst>
              <a:ext uri="{FF2B5EF4-FFF2-40B4-BE49-F238E27FC236}">
                <a16:creationId xmlns:a16="http://schemas.microsoft.com/office/drawing/2014/main" id="{191B2D86-F394-D1C4-0F8F-DE4EE6A28107}"/>
              </a:ext>
            </a:extLst>
          </p:cNvPr>
          <p:cNvSpPr txBox="1"/>
          <p:nvPr/>
        </p:nvSpPr>
        <p:spPr>
          <a:xfrm>
            <a:off x="374969" y="1422636"/>
            <a:ext cx="8315128" cy="4828181"/>
          </a:xfrm>
          <a:prstGeom prst="rect">
            <a:avLst/>
          </a:prstGeom>
          <a:noFill/>
        </p:spPr>
        <p:txBody>
          <a:bodyPr wrap="square">
            <a:spAutoFit/>
          </a:bodyPr>
          <a:lstStyle/>
          <a:p>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Consultation with </a:t>
            </a:r>
            <a:r>
              <a:rPr lang="en-IN" sz="2000" b="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Dr.</a:t>
            </a: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P. Balachandran, ASLP</a:t>
            </a:r>
          </a:p>
          <a:p>
            <a:endParaRPr lang="en-US" sz="2000" kern="0" dirty="0">
              <a:effectLst/>
              <a:latin typeface="Times New Roman" panose="02020603050405020304" pitchFamily="18" charset="0"/>
              <a:ea typeface="Calibri" panose="020F0502020204030204" pitchFamily="34" charset="0"/>
            </a:endParaRPr>
          </a:p>
          <a:p>
            <a:endParaRPr lang="en-US" sz="2000" kern="0" dirty="0">
              <a:latin typeface="Times New Roman" panose="02020603050405020304" pitchFamily="18" charset="0"/>
              <a:ea typeface="Calibri" panose="020F0502020204030204" pitchFamily="34" charset="0"/>
            </a:endParaRPr>
          </a:p>
          <a:p>
            <a:endParaRPr lang="en-US" sz="2000" kern="0" dirty="0">
              <a:effectLst/>
              <a:latin typeface="Times New Roman" panose="02020603050405020304" pitchFamily="18" charset="0"/>
              <a:ea typeface="Calibri" panose="020F0502020204030204" pitchFamily="34" charset="0"/>
            </a:endParaRPr>
          </a:p>
          <a:p>
            <a:endParaRPr lang="en-US" sz="2000" kern="0" dirty="0">
              <a:latin typeface="Times New Roman" panose="02020603050405020304" pitchFamily="18" charset="0"/>
              <a:ea typeface="Calibri" panose="020F0502020204030204" pitchFamily="34" charset="0"/>
            </a:endParaRPr>
          </a:p>
          <a:p>
            <a:endParaRPr lang="en-US" sz="2000" kern="0" dirty="0">
              <a:effectLst/>
              <a:latin typeface="Times New Roman" panose="02020603050405020304" pitchFamily="18" charset="0"/>
              <a:ea typeface="Calibri" panose="020F0502020204030204" pitchFamily="34" charset="0"/>
            </a:endParaRPr>
          </a:p>
          <a:p>
            <a:endParaRPr lang="en-US" sz="2000" kern="0" dirty="0">
              <a:latin typeface="Times New Roman" panose="02020603050405020304" pitchFamily="18" charset="0"/>
              <a:ea typeface="Calibri" panose="020F0502020204030204" pitchFamily="34" charset="0"/>
            </a:endParaRPr>
          </a:p>
          <a:p>
            <a:endParaRPr lang="en-US" sz="2000" kern="0" dirty="0">
              <a:effectLst/>
              <a:latin typeface="Times New Roman" panose="02020603050405020304" pitchFamily="18" charset="0"/>
              <a:ea typeface="Calibri" panose="020F0502020204030204" pitchFamily="34" charset="0"/>
            </a:endParaRPr>
          </a:p>
          <a:p>
            <a:endParaRPr lang="en-US" sz="2000" kern="0" dirty="0">
              <a:latin typeface="Times New Roman" panose="02020603050405020304" pitchFamily="18" charset="0"/>
              <a:ea typeface="Calibri" panose="020F0502020204030204" pitchFamily="34" charset="0"/>
            </a:endParaRPr>
          </a:p>
          <a:p>
            <a:endParaRPr lang="en-US" sz="2000" kern="0" dirty="0">
              <a:effectLst/>
              <a:latin typeface="Times New Roman" panose="02020603050405020304" pitchFamily="18" charset="0"/>
              <a:ea typeface="Calibri" panose="020F0502020204030204" pitchFamily="34" charset="0"/>
            </a:endParaRPr>
          </a:p>
          <a:p>
            <a:pPr algn="just">
              <a:lnSpc>
                <a:spcPct val="150000"/>
              </a:lnSpc>
            </a:pPr>
            <a:r>
              <a:rPr lang="en-US" sz="2000" kern="0" dirty="0">
                <a:latin typeface="Times New Roman" panose="02020603050405020304" pitchFamily="18" charset="0"/>
                <a:ea typeface="Calibri" panose="020F0502020204030204" pitchFamily="34" charset="0"/>
              </a:rPr>
              <a:t>	</a:t>
            </a:r>
            <a:r>
              <a:rPr lang="en-US" sz="1800" kern="0" dirty="0">
                <a:effectLst/>
                <a:latin typeface="Times New Roman" panose="02020603050405020304" pitchFamily="18" charset="0"/>
                <a:ea typeface="Calibri" panose="020F0502020204030204" pitchFamily="34" charset="0"/>
              </a:rPr>
              <a:t>To develop a portable audiometer for self-assessment of hearing loss, we sought input from Dr. P. Balachandran, , an Audiologist  expert, to gather practical insights and evaluate the device's effectiveness. Dr. Balachandran provided valuable guidance and feedback on the project</a:t>
            </a:r>
            <a:endParaRPr lang="en-IN" sz="2000" dirty="0"/>
          </a:p>
        </p:txBody>
      </p:sp>
    </p:spTree>
    <p:extLst>
      <p:ext uri="{BB962C8B-B14F-4D97-AF65-F5344CB8AC3E}">
        <p14:creationId xmlns:p14="http://schemas.microsoft.com/office/powerpoint/2010/main" val="290208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17</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a:xfrm>
            <a:off x="628650" y="1825625"/>
            <a:ext cx="7886700" cy="2886075"/>
          </a:xfrm>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289791" y="77589"/>
            <a:ext cx="6669809" cy="5109091"/>
          </a:xfrm>
          <a:prstGeom prst="rect">
            <a:avLst/>
          </a:prstGeom>
          <a:noFill/>
        </p:spPr>
        <p:txBody>
          <a:bodyPr wrap="square">
            <a:spAutoFit/>
          </a:bodyPr>
          <a:lstStyle/>
          <a:p>
            <a:pPr>
              <a:lnSpc>
                <a:spcPct val="150000"/>
              </a:lnSpc>
              <a:spcBef>
                <a:spcPts val="1200"/>
              </a:spcBef>
              <a:spcAft>
                <a:spcPts val="1200"/>
              </a:spcAft>
            </a:pP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PROJECT DISCUSSION  </a:t>
            </a:r>
          </a:p>
          <a:p>
            <a:pPr marL="342900" indent="-342900" algn="just">
              <a:spcBef>
                <a:spcPts val="1200"/>
              </a:spcBef>
              <a:spcAft>
                <a:spcPts val="1200"/>
              </a:spcAft>
              <a:buSzPct val="70000"/>
              <a:buFont typeface="Wingdings" panose="05000000000000000000" pitchFamily="2" charset="2"/>
              <a:buChar char="v"/>
            </a:pPr>
            <a:r>
              <a:rPr lang="en-US" kern="0" dirty="0">
                <a:effectLst/>
                <a:latin typeface="Times New Roman" panose="02020603050405020304" pitchFamily="18" charset="0"/>
                <a:ea typeface="Calibri" panose="020F0502020204030204" pitchFamily="34" charset="0"/>
                <a:cs typeface="Times New Roman" panose="02020603050405020304" pitchFamily="18" charset="0"/>
              </a:rPr>
              <a:t>Balachandran provided valuable insights and suggestions for enhancing our project.</a:t>
            </a:r>
          </a:p>
          <a:p>
            <a:pPr marL="342900" indent="-342900" algn="just">
              <a:spcBef>
                <a:spcPts val="1200"/>
              </a:spcBef>
              <a:spcAft>
                <a:spcPts val="1200"/>
              </a:spcAft>
              <a:buSzPct val="70000"/>
              <a:buFont typeface="Wingdings" panose="05000000000000000000" pitchFamily="2" charset="2"/>
              <a:buChar char="v"/>
            </a:pPr>
            <a:r>
              <a:rPr lang="en-US" kern="0" dirty="0">
                <a:effectLst/>
                <a:latin typeface="Times New Roman" panose="02020603050405020304" pitchFamily="18" charset="0"/>
                <a:ea typeface="Calibri" panose="020F0502020204030204" pitchFamily="34" charset="0"/>
                <a:cs typeface="Times New Roman" panose="02020603050405020304" pitchFamily="18" charset="0"/>
              </a:rPr>
              <a:t> He emphasized the importance of including a bone conduction test to accurately plot the audiogram and describe hearing loss.</a:t>
            </a:r>
          </a:p>
          <a:p>
            <a:pPr marL="342900" indent="-342900" algn="just">
              <a:spcBef>
                <a:spcPts val="1200"/>
              </a:spcBef>
              <a:spcAft>
                <a:spcPts val="1200"/>
              </a:spcAft>
              <a:buSzPct val="70000"/>
              <a:buFont typeface="Wingdings" panose="05000000000000000000" pitchFamily="2" charset="2"/>
              <a:buChar char="v"/>
            </a:pPr>
            <a:r>
              <a:rPr lang="en-US" kern="0" dirty="0">
                <a:effectLst/>
                <a:latin typeface="Times New Roman" panose="02020603050405020304" pitchFamily="18" charset="0"/>
                <a:ea typeface="Calibri" panose="020F0502020204030204" pitchFamily="34" charset="0"/>
                <a:cs typeface="Times New Roman" panose="02020603050405020304" pitchFamily="18" charset="0"/>
              </a:rPr>
              <a:t> He also recommended replacing the standard headphones with TDH49, which are specifically designed for audiometry tests. Furthermore, he suggested printing the audiogram sheet for proper documentation</a:t>
            </a:r>
          </a:p>
          <a:p>
            <a:pPr marL="342900" indent="-342900" algn="just">
              <a:spcBef>
                <a:spcPts val="1200"/>
              </a:spcBef>
              <a:spcAft>
                <a:spcPts val="1200"/>
              </a:spcAft>
              <a:buSzPct val="70000"/>
              <a:buFont typeface="Wingdings" panose="05000000000000000000" pitchFamily="2" charset="2"/>
              <a:buChar char="v"/>
            </a:pP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He introduced me to essential audiology testing equipment, including the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Auditivio</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Audiometer (Endeavour), an Indian product priced at ₹50,000, and the imported Flute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Inventis</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Tympanometer</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which costs ₹4.50 lakhs</a:t>
            </a:r>
            <a:endParaRPr lang="en-IN"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ED6080-0DE4-3CF7-155E-65650ECA44E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42" t="2728" r="6276" b="18109"/>
          <a:stretch/>
        </p:blipFill>
        <p:spPr bwMode="auto">
          <a:xfrm>
            <a:off x="7155049" y="840621"/>
            <a:ext cx="1847665" cy="2180745"/>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17A0704-EA9B-79EC-E17B-A70E6E2456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778" t="14328" r="10988" b="22223"/>
          <a:stretch/>
        </p:blipFill>
        <p:spPr>
          <a:xfrm>
            <a:off x="7131827" y="3827578"/>
            <a:ext cx="1794797" cy="1869126"/>
          </a:xfrm>
          <a:prstGeom prst="rect">
            <a:avLst/>
          </a:prstGeom>
        </p:spPr>
      </p:pic>
    </p:spTree>
    <p:extLst>
      <p:ext uri="{BB962C8B-B14F-4D97-AF65-F5344CB8AC3E}">
        <p14:creationId xmlns:p14="http://schemas.microsoft.com/office/powerpoint/2010/main" val="1326843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18</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pic>
        <p:nvPicPr>
          <p:cNvPr id="3" name="Picture 2">
            <a:extLst>
              <a:ext uri="{FF2B5EF4-FFF2-40B4-BE49-F238E27FC236}">
                <a16:creationId xmlns:a16="http://schemas.microsoft.com/office/drawing/2014/main" id="{5D8B600F-136D-B476-E362-2A7EA356BBC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929" y="1057905"/>
            <a:ext cx="2627021" cy="3922834"/>
          </a:xfrm>
          <a:prstGeom prst="rect">
            <a:avLst/>
          </a:prstGeom>
          <a:noFill/>
          <a:ln>
            <a:noFill/>
          </a:ln>
        </p:spPr>
      </p:pic>
      <p:pic>
        <p:nvPicPr>
          <p:cNvPr id="8" name="Picture 7">
            <a:extLst>
              <a:ext uri="{FF2B5EF4-FFF2-40B4-BE49-F238E27FC236}">
                <a16:creationId xmlns:a16="http://schemas.microsoft.com/office/drawing/2014/main" id="{774204AD-ADD7-FD13-C299-51F2E0D7A4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5671" y="1029212"/>
            <a:ext cx="5408905" cy="4058603"/>
          </a:xfrm>
          <a:prstGeom prst="rect">
            <a:avLst/>
          </a:prstGeom>
          <a:noFill/>
          <a:ln>
            <a:noFill/>
          </a:ln>
        </p:spPr>
      </p:pic>
      <p:sp>
        <p:nvSpPr>
          <p:cNvPr id="10" name="TextBox 9">
            <a:extLst>
              <a:ext uri="{FF2B5EF4-FFF2-40B4-BE49-F238E27FC236}">
                <a16:creationId xmlns:a16="http://schemas.microsoft.com/office/drawing/2014/main" id="{B6E565B9-BC89-7018-83AA-2FD4D1C43E00}"/>
              </a:ext>
            </a:extLst>
          </p:cNvPr>
          <p:cNvSpPr txBox="1"/>
          <p:nvPr/>
        </p:nvSpPr>
        <p:spPr>
          <a:xfrm>
            <a:off x="2520950" y="5378945"/>
            <a:ext cx="4603750" cy="523220"/>
          </a:xfrm>
          <a:prstGeom prst="rect">
            <a:avLst/>
          </a:prstGeom>
          <a:noFill/>
        </p:spPr>
        <p:txBody>
          <a:bodyPr wrap="square">
            <a:spAutoFit/>
          </a:bodyPr>
          <a:lstStyle/>
          <a:p>
            <a:r>
              <a:rPr lang="en-IN" sz="2800" b="1" kern="0" dirty="0">
                <a:solidFill>
                  <a:srgbClr val="FF0000"/>
                </a:solidFill>
                <a:effectLst/>
                <a:latin typeface="Times New Roman" panose="02020603050405020304" pitchFamily="18" charset="0"/>
                <a:ea typeface="Calibri" panose="020F0502020204030204" pitchFamily="34" charset="0"/>
              </a:rPr>
              <a:t>AUDIOMETRY TEST</a:t>
            </a:r>
            <a:endParaRPr lang="en-IN" sz="2800" b="1" dirty="0">
              <a:solidFill>
                <a:srgbClr val="FF0000"/>
              </a:solidFill>
            </a:endParaRPr>
          </a:p>
        </p:txBody>
      </p:sp>
    </p:spTree>
    <p:extLst>
      <p:ext uri="{BB962C8B-B14F-4D97-AF65-F5344CB8AC3E}">
        <p14:creationId xmlns:p14="http://schemas.microsoft.com/office/powerpoint/2010/main" val="208535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19</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378690" y="312737"/>
            <a:ext cx="8409710" cy="7448193"/>
          </a:xfrm>
          <a:prstGeom prst="rect">
            <a:avLst/>
          </a:prstGeom>
          <a:noFill/>
        </p:spPr>
        <p:txBody>
          <a:bodyPr wrap="square">
            <a:spAutoFit/>
          </a:bodyPr>
          <a:lstStyle/>
          <a:p>
            <a:r>
              <a:rPr lang="en-IN" sz="2000" b="1" kern="0" dirty="0">
                <a:solidFill>
                  <a:srgbClr val="FF0000"/>
                </a:solidFill>
                <a:effectLst/>
                <a:latin typeface="Times New Roman" panose="02020603050405020304" pitchFamily="18" charset="0"/>
                <a:ea typeface="Calibri" panose="020F0502020204030204" pitchFamily="34" charset="0"/>
              </a:rPr>
              <a:t>KEY FEEDBACK FROM AUDIOLOGIST </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Bone Conduction Tests:</a:t>
            </a:r>
            <a:r>
              <a:rPr lang="en-IN" dirty="0">
                <a:effectLst/>
                <a:latin typeface="Times New Roman" panose="02020603050405020304" pitchFamily="18" charset="0"/>
                <a:ea typeface="Calibri" panose="020F0502020204030204" pitchFamily="34" charset="0"/>
                <a:cs typeface="Times New Roman" panose="02020603050405020304" pitchFamily="18" charset="0"/>
              </a:rPr>
              <a:t> Essential for accurate audiogram plotting and describing hearing loss.</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TDH49 Headphones:</a:t>
            </a:r>
            <a:r>
              <a:rPr lang="en-IN" dirty="0">
                <a:effectLst/>
                <a:latin typeface="Times New Roman" panose="02020603050405020304" pitchFamily="18" charset="0"/>
                <a:ea typeface="Calibri" panose="020F0502020204030204" pitchFamily="34" charset="0"/>
                <a:cs typeface="Times New Roman" panose="02020603050405020304" pitchFamily="18" charset="0"/>
              </a:rPr>
              <a:t> Recommended replacing standard headphones with TDH49 for audiometry tests.</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Printed Audiogram Sheets</a:t>
            </a:r>
            <a:r>
              <a:rPr lang="en-IN" dirty="0">
                <a:effectLst/>
                <a:latin typeface="Times New Roman" panose="02020603050405020304" pitchFamily="18" charset="0"/>
                <a:ea typeface="Calibri" panose="020F0502020204030204" pitchFamily="34" charset="0"/>
                <a:cs typeface="Times New Roman" panose="02020603050405020304" pitchFamily="18" charset="0"/>
              </a:rPr>
              <a:t>: Necessary for proper documentation.</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Calibration Levels:</a:t>
            </a:r>
            <a:r>
              <a:rPr lang="en-IN" dirty="0">
                <a:effectLst/>
                <a:latin typeface="Times New Roman" panose="02020603050405020304" pitchFamily="18" charset="0"/>
                <a:ea typeface="Calibri" panose="020F0502020204030204" pitchFamily="34" charset="0"/>
                <a:cs typeface="Times New Roman" panose="02020603050405020304" pitchFamily="18" charset="0"/>
              </a:rPr>
              <a:t> Explore and implement sound pressure level calibration for accuracy.</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kern="0" dirty="0">
                <a:effectLst/>
                <a:latin typeface="Times New Roman" panose="02020603050405020304" pitchFamily="18" charset="0"/>
                <a:ea typeface="Calibri" panose="020F0502020204030204" pitchFamily="34" charset="0"/>
                <a:cs typeface="Times New Roman" panose="02020603050405020304" pitchFamily="18" charset="0"/>
              </a:rPr>
              <a:t>Intensity and Time Delay Adjustments:</a:t>
            </a:r>
            <a:r>
              <a:rPr lang="en-IN" kern="0" dirty="0">
                <a:effectLst/>
                <a:latin typeface="Times New Roman" panose="02020603050405020304" pitchFamily="18" charset="0"/>
                <a:ea typeface="Calibri" panose="020F0502020204030204" pitchFamily="34" charset="0"/>
                <a:cs typeface="Times New Roman" panose="02020603050405020304" pitchFamily="18" charset="0"/>
              </a:rPr>
              <a:t> Needed for better test accuracy</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1800" b="1" dirty="0">
                <a:effectLst/>
                <a:latin typeface="Times New Roman" panose="02020603050405020304" pitchFamily="18" charset="0"/>
                <a:ea typeface="Calibri" panose="020F0502020204030204" pitchFamily="34" charset="0"/>
                <a:cs typeface="Latha" panose="020B0604020202020204" pitchFamily="34" charset="0"/>
              </a:rPr>
              <a:t>Maximum Frequency Intensity</a:t>
            </a:r>
            <a:r>
              <a:rPr lang="en-IN" sz="1800" dirty="0">
                <a:effectLst/>
                <a:latin typeface="Times New Roman" panose="02020603050405020304" pitchFamily="18" charset="0"/>
                <a:ea typeface="Calibri" panose="020F0502020204030204" pitchFamily="34" charset="0"/>
                <a:cs typeface="Latha" panose="020B0604020202020204" pitchFamily="34" charset="0"/>
              </a:rPr>
              <a:t>: Research the maximum frequency intensity levels.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sz="1800" b="1" dirty="0">
                <a:effectLst/>
                <a:latin typeface="Times New Roman" panose="02020603050405020304" pitchFamily="18" charset="0"/>
                <a:ea typeface="Calibri" panose="020F0502020204030204" pitchFamily="34" charset="0"/>
                <a:cs typeface="Latha" panose="020B0604020202020204" pitchFamily="34" charset="0"/>
              </a:rPr>
              <a:t>TDH49 Headphone Characteristics:</a:t>
            </a:r>
            <a:r>
              <a:rPr lang="en-IN" sz="1800" dirty="0">
                <a:effectLst/>
                <a:latin typeface="Times New Roman" panose="02020603050405020304" pitchFamily="18" charset="0"/>
                <a:ea typeface="Calibri" panose="020F0502020204030204" pitchFamily="34" charset="0"/>
                <a:cs typeface="Latha" panose="020B0604020202020204" pitchFamily="34" charset="0"/>
              </a:rPr>
              <a:t> Study crossover and ear level responses.</a:t>
            </a:r>
          </a:p>
          <a:p>
            <a:pPr marL="342900" indent="-342900" algn="just">
              <a:spcBef>
                <a:spcPts val="1200"/>
              </a:spcBef>
              <a:spcAft>
                <a:spcPts val="1200"/>
              </a:spcAft>
              <a:buSzPct val="70000"/>
              <a:buFont typeface="Wingdings" panose="05000000000000000000" pitchFamily="2" charset="2"/>
              <a:buChar char="v"/>
              <a:tabLst>
                <a:tab pos="457200" algn="l"/>
              </a:tabLst>
            </a:pPr>
            <a:r>
              <a:rPr lang="en-IN" sz="1800" b="1" dirty="0">
                <a:effectLst/>
                <a:latin typeface="Times New Roman" panose="02020603050405020304" pitchFamily="18" charset="0"/>
                <a:ea typeface="Calibri" panose="020F0502020204030204" pitchFamily="34" charset="0"/>
                <a:cs typeface="Latha" panose="020B0604020202020204" pitchFamily="34" charset="0"/>
              </a:rPr>
              <a:t>Cost-Effectiveness:</a:t>
            </a:r>
            <a:r>
              <a:rPr lang="en-IN" sz="1800" dirty="0">
                <a:effectLst/>
                <a:latin typeface="Times New Roman" panose="02020603050405020304" pitchFamily="18" charset="0"/>
                <a:ea typeface="Calibri" panose="020F0502020204030204" pitchFamily="34" charset="0"/>
                <a:cs typeface="Latha" panose="020B0604020202020204" pitchFamily="34" charset="0"/>
              </a:rPr>
              <a:t> Compare the project’s cost-effectiveness with pure tone audiometers.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47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E9270FC-E009-0513-D781-0BD4F5A0E2F7}"/>
              </a:ext>
            </a:extLst>
          </p:cNvPr>
          <p:cNvSpPr/>
          <p:nvPr/>
        </p:nvSpPr>
        <p:spPr>
          <a:xfrm>
            <a:off x="984250" y="363262"/>
            <a:ext cx="6908800"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273050" y="-50960"/>
            <a:ext cx="7886700" cy="910273"/>
          </a:xfrm>
        </p:spPr>
        <p:txBody>
          <a:bodyPr/>
          <a:lstStyle/>
          <a:p>
            <a:r>
              <a:rPr lang="en-GB" altLang="en-US" b="1" dirty="0">
                <a:solidFill>
                  <a:schemeClr val="tx1"/>
                </a:solidFill>
                <a:latin typeface="Times New Roman" panose="02020603050405020304" pitchFamily="18" charset="0"/>
                <a:cs typeface="Times New Roman" panose="02020603050405020304" pitchFamily="18" charset="0"/>
              </a:rPr>
              <a:t> </a:t>
            </a:r>
            <a:endParaRPr lang="en-IN" alt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343263"/>
            <a:ext cx="8191500" cy="910273"/>
          </a:xfrm>
        </p:spPr>
        <p:txBody>
          <a:bodyPr/>
          <a:lstStyle/>
          <a:p>
            <a:pPr marL="0" indent="0" algn="ctr">
              <a:buNone/>
            </a:pPr>
            <a:r>
              <a:rPr lang="en-IN" altLang="en-US" sz="4400" b="1" spc="600" dirty="0">
                <a:solidFill>
                  <a:srgbClr val="FF0000"/>
                </a:solidFill>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a:xfrm>
            <a:off x="3028950" y="6528435"/>
            <a:ext cx="3086100" cy="329565"/>
          </a:xfrm>
        </p:spPr>
        <p:txBody>
          <a:bodyPr/>
          <a:lstStyle/>
          <a:p>
            <a:pPr>
              <a:defRPr/>
            </a:pPr>
            <a:r>
              <a:rPr lang="en-GB">
                <a:sym typeface="+mn-ea"/>
              </a:rPr>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a:t>
            </a:fld>
            <a:endParaRPr lang="en-GB" altLang="en-US" dirty="0"/>
          </a:p>
        </p:txBody>
      </p:sp>
      <p:sp>
        <p:nvSpPr>
          <p:cNvPr id="4" name="Date Placeholder 3"/>
          <p:cNvSpPr>
            <a:spLocks noGrp="1"/>
          </p:cNvSpPr>
          <p:nvPr>
            <p:ph type="dt" sz="half" idx="10"/>
          </p:nvPr>
        </p:nvSpPr>
        <p:spPr/>
        <p:txBody>
          <a:bodyPr/>
          <a:lstStyle/>
          <a:p>
            <a:pPr>
              <a:defRPr/>
            </a:pPr>
            <a:fld id="{1C81CE3F-03B7-434E-A48F-1BCAC73B81AC}" type="datetime3">
              <a:rPr lang="en-US" altLang="en-US" smtClean="0"/>
              <a:t>22 May 2024</a:t>
            </a:fld>
            <a:endParaRPr lang="en-GB" altLang="en-US" dirty="0"/>
          </a:p>
        </p:txBody>
      </p:sp>
      <p:sp>
        <p:nvSpPr>
          <p:cNvPr id="11" name="TextBox 10">
            <a:extLst>
              <a:ext uri="{FF2B5EF4-FFF2-40B4-BE49-F238E27FC236}">
                <a16:creationId xmlns:a16="http://schemas.microsoft.com/office/drawing/2014/main" id="{D5FDC225-B4F8-F14C-60A0-3F99AAA38774}"/>
              </a:ext>
            </a:extLst>
          </p:cNvPr>
          <p:cNvSpPr txBox="1"/>
          <p:nvPr/>
        </p:nvSpPr>
        <p:spPr>
          <a:xfrm>
            <a:off x="1295400" y="1014549"/>
            <a:ext cx="7372350" cy="4888518"/>
          </a:xfrm>
          <a:prstGeom prst="rect">
            <a:avLst/>
          </a:prstGeom>
          <a:noFill/>
        </p:spPr>
        <p:txBody>
          <a:bodyPr wrap="square" rtlCol="0">
            <a:spAutoFit/>
          </a:bodyPr>
          <a:lstStyle/>
          <a:p>
            <a:pPr marL="0" indent="0" algn="l" rtl="0" eaLnBrk="1" fontAlgn="ctr" latinLnBrk="0" hangingPunct="1">
              <a:lnSpc>
                <a:spcPct val="150000"/>
              </a:lnSpc>
              <a:spcBef>
                <a:spcPts val="0"/>
              </a:spcBef>
              <a:spcAft>
                <a:spcPts val="0"/>
              </a:spcAft>
            </a:pP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01. INTRODUCTION</a:t>
            </a:r>
            <a:endParaRPr lang="en-IN" sz="2400" b="1"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IN" sz="2400" b="1" i="0" u="none" strike="noStrike" kern="1200" dirty="0">
                <a:solidFill>
                  <a:srgbClr val="000000"/>
                </a:solidFill>
                <a:effectLst/>
                <a:latin typeface="Times New Roman" panose="02020603050405020304" pitchFamily="18" charset="0"/>
                <a:cs typeface="Times New Roman" panose="02020603050405020304" pitchFamily="18" charset="0"/>
              </a:rPr>
              <a:t>02. PROBLEM STATEMENT </a:t>
            </a:r>
            <a:endParaRPr lang="en-IN" sz="2400" b="1"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03. OBJECTIVES</a:t>
            </a:r>
            <a:endParaRPr lang="en-IN" sz="2400" b="1"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04. ABSTRACT</a:t>
            </a:r>
            <a:endParaRPr lang="en-IN" sz="2400" b="1"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05. LITERATURE SURVEY</a:t>
            </a:r>
            <a:endParaRPr lang="en-IN" sz="2400" b="1" i="0" u="none" strike="noStrike" dirty="0">
              <a:effectLst/>
              <a:latin typeface="Times New Roman" panose="02020603050405020304" pitchFamily="18" charset="0"/>
              <a:cs typeface="Times New Roman" panose="02020603050405020304" pitchFamily="18" charset="0"/>
            </a:endParaRPr>
          </a:p>
          <a:p>
            <a:pPr eaLnBrk="1" fontAlgn="auto" hangingPunct="1">
              <a:lnSpc>
                <a:spcPct val="150000"/>
              </a:lnSpc>
              <a:spcBef>
                <a:spcPts val="0"/>
              </a:spcBef>
              <a:spcAft>
                <a:spcPts val="0"/>
              </a:spcAft>
            </a:pPr>
            <a:r>
              <a:rPr lang="en-IN" sz="2400" b="1" i="0" u="none" strike="noStrike" kern="1200" dirty="0">
                <a:solidFill>
                  <a:srgbClr val="000000"/>
                </a:solidFill>
                <a:effectLst/>
                <a:latin typeface="Times New Roman" panose="02020603050405020304" pitchFamily="18" charset="0"/>
                <a:cs typeface="Times New Roman" panose="02020603050405020304" pitchFamily="18" charset="0"/>
              </a:rPr>
              <a:t>06. </a:t>
            </a: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BLOCK DIAGRAM</a:t>
            </a:r>
            <a:r>
              <a:rPr lang="en-IN" sz="2400" b="1" i="0" u="none" strike="noStrike" kern="1200" dirty="0">
                <a:solidFill>
                  <a:srgbClr val="000000"/>
                </a:solidFill>
                <a:effectLst/>
                <a:latin typeface="Times New Roman" panose="02020603050405020304" pitchFamily="18" charset="0"/>
                <a:cs typeface="Times New Roman" panose="02020603050405020304" pitchFamily="18" charset="0"/>
              </a:rPr>
              <a:t> </a:t>
            </a:r>
            <a:endParaRPr lang="en-IN" sz="2400" b="1"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07. </a:t>
            </a:r>
            <a:r>
              <a:rPr kumimoji="0" lang="en-US" sz="2400"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TOOLS TO BE USED FOR IMPLEMENTING   </a:t>
            </a:r>
          </a:p>
          <a:p>
            <a:pPr marL="0" marR="0" indent="0" algn="l" rtl="0" eaLnBrk="1" fontAlgn="auto" latinLnBrk="0" hangingPunct="1">
              <a:lnSpc>
                <a:spcPct val="150000"/>
              </a:lnSpc>
              <a:spcBef>
                <a:spcPts val="0"/>
              </a:spcBef>
              <a:spcAft>
                <a:spcPts val="0"/>
              </a:spcAft>
            </a:pPr>
            <a:r>
              <a:rPr lang="en-US" sz="2400" b="1" dirty="0">
                <a:latin typeface="Times New Roman" panose="02020603050405020304" pitchFamily="18" charset="0"/>
                <a:ea typeface="+mj-ea"/>
                <a:cs typeface="Times New Roman" panose="02020603050405020304" pitchFamily="18" charset="0"/>
              </a:rPr>
              <a:t>      </a:t>
            </a:r>
            <a:r>
              <a:rPr kumimoji="0" lang="en-US" sz="2400"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THE PROJECT</a:t>
            </a:r>
            <a:endParaRPr lang="en-US" sz="2400" b="1" i="0" u="none" strike="noStrike" kern="1200"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endParaRPr lang="en-IN" dirty="0"/>
          </a:p>
        </p:txBody>
      </p:sp>
    </p:spTree>
    <p:extLst>
      <p:ext uri="{BB962C8B-B14F-4D97-AF65-F5344CB8AC3E}">
        <p14:creationId xmlns:p14="http://schemas.microsoft.com/office/powerpoint/2010/main" val="4162585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20</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378690" y="277991"/>
            <a:ext cx="8132619" cy="7971413"/>
          </a:xfrm>
          <a:prstGeom prst="rect">
            <a:avLst/>
          </a:prstGeom>
          <a:noFill/>
        </p:spPr>
        <p:txBody>
          <a:bodyPr wrap="square">
            <a:spAutoFit/>
          </a:bodyPr>
          <a:lstStyle/>
          <a:p>
            <a:r>
              <a:rPr lang="en-IN" sz="2000" b="1" kern="0" dirty="0">
                <a:solidFill>
                  <a:srgbClr val="FF0000"/>
                </a:solidFill>
                <a:effectLst/>
                <a:latin typeface="Times New Roman" panose="02020603050405020304" pitchFamily="18" charset="0"/>
                <a:ea typeface="Calibri" panose="020F0502020204030204" pitchFamily="34" charset="0"/>
              </a:rPr>
              <a:t>KEY FEEDBACK FROM AUDIOLOGIST </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Latha" panose="020B0604020202020204" pitchFamily="34" charset="0"/>
              </a:rPr>
              <a:t>Mackenzie Audiometry Test</a:t>
            </a:r>
            <a:r>
              <a:rPr lang="en-IN" dirty="0">
                <a:effectLst/>
                <a:latin typeface="Times New Roman" panose="02020603050405020304" pitchFamily="18" charset="0"/>
                <a:ea typeface="Calibri" panose="020F0502020204030204" pitchFamily="34" charset="0"/>
                <a:cs typeface="Latha" panose="020B0604020202020204" pitchFamily="34" charset="0"/>
              </a:rPr>
              <a:t>: Consider incorporating or adapting principles from this test</a:t>
            </a:r>
            <a:endParaRPr lang="en-IN"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Latha" panose="020B0604020202020204" pitchFamily="34" charset="0"/>
              </a:rPr>
              <a:t>High-Frequency Audiometry Tests:</a:t>
            </a:r>
            <a:r>
              <a:rPr lang="en-IN" dirty="0">
                <a:effectLst/>
                <a:latin typeface="Times New Roman" panose="02020603050405020304" pitchFamily="18" charset="0"/>
                <a:ea typeface="Calibri" panose="020F0502020204030204" pitchFamily="34" charset="0"/>
                <a:cs typeface="Latha" panose="020B0604020202020204" pitchFamily="34" charset="0"/>
              </a:rPr>
              <a:t> Extend capabilities to include high-frequency audiometry tests.</a:t>
            </a: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Latha" panose="020B0604020202020204" pitchFamily="34" charset="0"/>
              </a:rPr>
              <a:t>Enhanced User Interface</a:t>
            </a:r>
            <a:r>
              <a:rPr lang="en-IN" dirty="0">
                <a:effectLst/>
                <a:latin typeface="Times New Roman" panose="02020603050405020304" pitchFamily="18" charset="0"/>
                <a:ea typeface="Calibri" panose="020F0502020204030204" pitchFamily="34" charset="0"/>
                <a:cs typeface="Latha" panose="020B0604020202020204" pitchFamily="34" charset="0"/>
              </a:rPr>
              <a:t>: Improve user interface for better usability.</a:t>
            </a:r>
            <a:endParaRPr lang="en-IN"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r>
              <a:rPr lang="en-IN" b="1" dirty="0">
                <a:effectLst/>
                <a:latin typeface="Times New Roman" panose="02020603050405020304" pitchFamily="18" charset="0"/>
                <a:ea typeface="Calibri" panose="020F0502020204030204" pitchFamily="34" charset="0"/>
                <a:cs typeface="Latha" panose="020B0604020202020204" pitchFamily="34" charset="0"/>
              </a:rPr>
              <a:t>Real-Time Data Analysis and Feedback:</a:t>
            </a:r>
            <a:r>
              <a:rPr lang="en-IN" dirty="0">
                <a:effectLst/>
                <a:latin typeface="Times New Roman" panose="02020603050405020304" pitchFamily="18" charset="0"/>
                <a:ea typeface="Calibri" panose="020F0502020204030204" pitchFamily="34" charset="0"/>
                <a:cs typeface="Latha" panose="020B0604020202020204" pitchFamily="34" charset="0"/>
              </a:rPr>
              <a:t> Integrate real-time data analysis and feedback features for immediate results.</a:t>
            </a:r>
          </a:p>
          <a:p>
            <a:r>
              <a:rPr lang="en-IN" sz="2000" b="1" kern="0" dirty="0">
                <a:solidFill>
                  <a:srgbClr val="FF0000"/>
                </a:solidFill>
                <a:effectLst/>
                <a:latin typeface="Times New Roman" panose="02020603050405020304" pitchFamily="18" charset="0"/>
                <a:ea typeface="Calibri" panose="020F0502020204030204" pitchFamily="34" charset="0"/>
              </a:rPr>
              <a:t>KEY FEEDBACK FROM AUDIOLOGIST </a:t>
            </a:r>
          </a:p>
          <a:p>
            <a:pPr algn="just">
              <a:spcBef>
                <a:spcPts val="1200"/>
              </a:spcBef>
              <a:spcAft>
                <a:spcPts val="1200"/>
              </a:spcAft>
              <a:buSzPct val="70000"/>
            </a:pPr>
            <a:r>
              <a:rPr lang="en-IN" sz="20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GUIDANCE AND LEARNING</a:t>
            </a:r>
            <a:endParaRPr lang="en-IN" sz="20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spcBef>
                <a:spcPts val="1200"/>
              </a:spcBef>
              <a:spcAft>
                <a:spcPts val="1200"/>
              </a:spcAft>
              <a:buSzPct val="70000"/>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Latha" panose="020B0604020202020204" pitchFamily="34" charset="0"/>
              </a:rPr>
              <a:t>Balachandran recommended the book "Auditory Diagnosis" by Robert and requested a hard copy of our project documentation. </a:t>
            </a:r>
          </a:p>
          <a:p>
            <a:pPr marL="285750" indent="-285750" algn="just">
              <a:spcBef>
                <a:spcPts val="1200"/>
              </a:spcBef>
              <a:spcAft>
                <a:spcPts val="1200"/>
              </a:spcAft>
              <a:buSzPct val="70000"/>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Latha" panose="020B0604020202020204" pitchFamily="34" charset="0"/>
              </a:rPr>
              <a:t>We provided him with detailed study material. He also explained the Mackenzie audiometry test, highlighting its significance.</a:t>
            </a:r>
          </a:p>
          <a:p>
            <a:pPr lvl="0" algn="just">
              <a:spcBef>
                <a:spcPts val="1200"/>
              </a:spcBef>
              <a:spcAft>
                <a:spcPts val="1200"/>
              </a:spcAft>
              <a:buSzPct val="70000"/>
              <a:tabLst>
                <a:tab pos="457200" algn="l"/>
              </a:tabLst>
            </a:pPr>
            <a:endParaRPr lang="en-IN" dirty="0">
              <a:effectLst/>
              <a:latin typeface="Times New Roman" panose="02020603050405020304" pitchFamily="18" charset="0"/>
              <a:ea typeface="Calibri" panose="020F0502020204030204" pitchFamily="34" charset="0"/>
              <a:cs typeface="Latha" panose="020B0604020202020204" pitchFamily="34" charset="0"/>
            </a:endParaRPr>
          </a:p>
          <a:p>
            <a:pPr marL="342900" lvl="0" indent="-342900" algn="just">
              <a:spcBef>
                <a:spcPts val="1200"/>
              </a:spcBef>
              <a:spcAft>
                <a:spcPts val="1200"/>
              </a:spcAft>
              <a:buSzPct val="70000"/>
              <a:buFont typeface="Wingdings" panose="05000000000000000000" pitchFamily="2" charset="2"/>
              <a:buChar char="v"/>
              <a:tabLst>
                <a:tab pos="457200" algn="l"/>
              </a:tabLst>
            </a:pPr>
            <a:endParaRPr lang="en-IN" sz="2400" dirty="0">
              <a:effectLst/>
              <a:latin typeface="Calibri" panose="020F0502020204030204" pitchFamily="34" charset="0"/>
              <a:ea typeface="Calibri" panose="020F0502020204030204" pitchFamily="34" charset="0"/>
              <a:cs typeface="Latha" panose="020B0604020202020204" pitchFamily="34" charset="0"/>
            </a:endParaRPr>
          </a:p>
          <a:p>
            <a:endParaRPr lang="en-IN" sz="2800" b="1" kern="0" dirty="0">
              <a:solidFill>
                <a:srgbClr val="FF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6024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21</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378690" y="284892"/>
            <a:ext cx="8132619" cy="5309146"/>
          </a:xfrm>
          <a:prstGeom prst="rect">
            <a:avLst/>
          </a:prstGeom>
          <a:noFill/>
        </p:spPr>
        <p:txBody>
          <a:bodyPr wrap="square">
            <a:spAutoFit/>
          </a:bodyPr>
          <a:lstStyle/>
          <a:p>
            <a:pPr algn="just">
              <a:spcBef>
                <a:spcPts val="1200"/>
              </a:spcBef>
              <a:spcAft>
                <a:spcPts val="1200"/>
              </a:spcAft>
            </a:pPr>
            <a:r>
              <a:rPr lang="en-IN" sz="20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EXPLORATION AND FUTURE SCOPE</a:t>
            </a:r>
            <a:endParaRPr lang="en-IN" sz="20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a:p>
            <a:pPr marL="342900" indent="-342900" algn="just">
              <a:spcBef>
                <a:spcPts val="1200"/>
              </a:spcBef>
              <a:spcAft>
                <a:spcPts val="1200"/>
              </a:spcAft>
              <a:buSzPct val="70000"/>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Latha" panose="020B0604020202020204" pitchFamily="34" charset="0"/>
              </a:rPr>
              <a:t>Balachandran educated us on high-frequency audiometry tests and provided guidance for further development of our project. He offered detailed insights into masking tests, cross-level intensity, and various types of audiometry, and explained the concept of hearing loss.</a:t>
            </a:r>
            <a:endParaRPr lang="en-IN" dirty="0">
              <a:effectLst/>
              <a:latin typeface="Calibri" panose="020F0502020204030204" pitchFamily="34" charset="0"/>
              <a:ea typeface="Calibri" panose="020F0502020204030204" pitchFamily="34" charset="0"/>
              <a:cs typeface="Latha" panose="020B0604020202020204" pitchFamily="34" charset="0"/>
            </a:endParaRPr>
          </a:p>
          <a:p>
            <a:pPr algn="just">
              <a:spcBef>
                <a:spcPts val="1200"/>
              </a:spcBef>
              <a:spcAft>
                <a:spcPts val="1200"/>
              </a:spcAft>
            </a:pPr>
            <a:r>
              <a:rPr lang="en-IN" sz="20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CONCLUSION</a:t>
            </a:r>
            <a:endParaRPr lang="en-IN" sz="20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a:p>
            <a:pPr marL="342900" indent="-342900" algn="just">
              <a:spcBef>
                <a:spcPts val="1200"/>
              </a:spcBef>
              <a:spcAft>
                <a:spcPts val="1200"/>
              </a:spcAft>
              <a:buSzPct val="70000"/>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Latha" panose="020B0604020202020204" pitchFamily="34" charset="0"/>
              </a:rPr>
              <a:t>The meeting with Balachandran was incredibly enlightening. We gained valuable insights into potential improvements and future prospects for our project. </a:t>
            </a:r>
          </a:p>
          <a:p>
            <a:pPr marL="342900" indent="-342900" algn="just">
              <a:spcBef>
                <a:spcPts val="1200"/>
              </a:spcBef>
              <a:spcAft>
                <a:spcPts val="1200"/>
              </a:spcAft>
              <a:buSzPct val="70000"/>
              <a:buFont typeface="Wingdings" panose="05000000000000000000" pitchFamily="2" charset="2"/>
              <a:buChar char="v"/>
            </a:pPr>
            <a:r>
              <a:rPr lang="en-US" dirty="0">
                <a:effectLst/>
                <a:latin typeface="Times New Roman" panose="02020603050405020304" pitchFamily="18" charset="0"/>
                <a:ea typeface="Calibri" panose="020F0502020204030204" pitchFamily="34" charset="0"/>
                <a:cs typeface="Latha" panose="020B0604020202020204" pitchFamily="34" charset="0"/>
              </a:rPr>
              <a:t>His expertise in audiometry testing and his recommendations were instrumental in enhancing our understanding and guiding our project's direction.</a:t>
            </a:r>
            <a:endParaRPr lang="en-IN"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50000"/>
              </a:lnSpc>
              <a:spcBef>
                <a:spcPts val="1200"/>
              </a:spcBef>
              <a:spcAft>
                <a:spcPts val="1200"/>
              </a:spcAft>
              <a:tabLst>
                <a:tab pos="457200" algn="l"/>
              </a:tabLst>
            </a:pPr>
            <a:endParaRPr lang="en-IN" dirty="0">
              <a:effectLst/>
              <a:latin typeface="Calibri" panose="020F0502020204030204" pitchFamily="34" charset="0"/>
              <a:ea typeface="Calibri" panose="020F0502020204030204" pitchFamily="34" charset="0"/>
              <a:cs typeface="Latha" panose="020B0604020202020204" pitchFamily="34" charset="0"/>
            </a:endParaRPr>
          </a:p>
          <a:p>
            <a:endParaRPr lang="en-IN" b="1" kern="0" dirty="0">
              <a:solidFill>
                <a:srgbClr val="FF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5328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22</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505690" y="157346"/>
            <a:ext cx="8132619" cy="1092607"/>
          </a:xfrm>
          <a:prstGeom prst="rect">
            <a:avLst/>
          </a:prstGeom>
          <a:noFill/>
        </p:spPr>
        <p:txBody>
          <a:bodyPr wrap="square">
            <a:spAutoFit/>
          </a:bodyPr>
          <a:lstStyle/>
          <a:p>
            <a:pPr lvl="0" algn="just">
              <a:lnSpc>
                <a:spcPct val="150000"/>
              </a:lnSpc>
              <a:spcBef>
                <a:spcPts val="1200"/>
              </a:spcBef>
              <a:spcAft>
                <a:spcPts val="1200"/>
              </a:spcAft>
              <a:tabLst>
                <a:tab pos="457200" algn="l"/>
              </a:tabLs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b="1" kern="0" dirty="0">
              <a:solidFill>
                <a:srgbClr val="FF0000"/>
              </a:solidFill>
              <a:effectLst/>
              <a:latin typeface="Times New Roman" panose="02020603050405020304" pitchFamily="18" charset="0"/>
              <a:ea typeface="Calibri" panose="020F0502020204030204" pitchFamily="34" charset="0"/>
            </a:endParaRPr>
          </a:p>
        </p:txBody>
      </p:sp>
      <p:pic>
        <p:nvPicPr>
          <p:cNvPr id="14" name="Picture 13">
            <a:extLst>
              <a:ext uri="{FF2B5EF4-FFF2-40B4-BE49-F238E27FC236}">
                <a16:creationId xmlns:a16="http://schemas.microsoft.com/office/drawing/2014/main" id="{E56008FC-8E15-A798-ECB6-A4582538A73C}"/>
              </a:ext>
            </a:extLst>
          </p:cNvPr>
          <p:cNvPicPr>
            <a:picLocks noChangeAspect="1"/>
          </p:cNvPicPr>
          <p:nvPr/>
        </p:nvPicPr>
        <p:blipFill>
          <a:blip r:embed="rId3"/>
          <a:stretch>
            <a:fillRect/>
          </a:stretch>
        </p:blipFill>
        <p:spPr>
          <a:xfrm>
            <a:off x="1004776" y="1118108"/>
            <a:ext cx="7134446" cy="5155101"/>
          </a:xfrm>
          <a:prstGeom prst="rect">
            <a:avLst/>
          </a:prstGeom>
        </p:spPr>
      </p:pic>
      <p:sp>
        <p:nvSpPr>
          <p:cNvPr id="15" name="Rectangle: Rounded Corners 14">
            <a:extLst>
              <a:ext uri="{FF2B5EF4-FFF2-40B4-BE49-F238E27FC236}">
                <a16:creationId xmlns:a16="http://schemas.microsoft.com/office/drawing/2014/main" id="{8EFA9221-207C-3881-8819-1A630707BD42}"/>
              </a:ext>
            </a:extLst>
          </p:cNvPr>
          <p:cNvSpPr/>
          <p:nvPr/>
        </p:nvSpPr>
        <p:spPr>
          <a:xfrm>
            <a:off x="628650" y="182597"/>
            <a:ext cx="7263122" cy="114661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spcBef>
                <a:spcPts val="1200"/>
              </a:spcBef>
              <a:spcAft>
                <a:spcPts val="1000"/>
              </a:spcAft>
            </a:pPr>
            <a:r>
              <a:rPr lang="en-US" sz="24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EXISTING VS PROPOSED SELF-ASSESSMENT AUDIOMETERS</a:t>
            </a:r>
            <a:endParaRPr lang="en-IN" sz="24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407090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98A2A5EA-EDF3-C957-3DA6-A03F362DEDA5}"/>
              </a:ext>
            </a:extLst>
          </p:cNvPr>
          <p:cNvGraphicFramePr>
            <a:graphicFrameLocks noChangeAspect="1"/>
          </p:cNvGraphicFramePr>
          <p:nvPr>
            <p:extLst>
              <p:ext uri="{D42A27DB-BD31-4B8C-83A1-F6EECF244321}">
                <p14:modId xmlns:p14="http://schemas.microsoft.com/office/powerpoint/2010/main" val="2802282095"/>
              </p:ext>
            </p:extLst>
          </p:nvPr>
        </p:nvGraphicFramePr>
        <p:xfrm>
          <a:off x="882650" y="-80334"/>
          <a:ext cx="7219359" cy="6311013"/>
        </p:xfrm>
        <a:graphic>
          <a:graphicData uri="http://schemas.openxmlformats.org/presentationml/2006/ole">
            <mc:AlternateContent xmlns:mc="http://schemas.openxmlformats.org/markup-compatibility/2006">
              <mc:Choice xmlns:v="urn:schemas-microsoft-com:vml" Requires="v">
                <p:oleObj name="Document" r:id="rId3" imgW="6536592" imgH="6404174" progId="Word.Document.12">
                  <p:embed/>
                </p:oleObj>
              </mc:Choice>
              <mc:Fallback>
                <p:oleObj name="Document" r:id="rId3" imgW="6536592" imgH="6404174" progId="Word.Document.12">
                  <p:embed/>
                  <p:pic>
                    <p:nvPicPr>
                      <p:cNvPr id="0" name=""/>
                      <p:cNvPicPr/>
                      <p:nvPr/>
                    </p:nvPicPr>
                    <p:blipFill>
                      <a:blip r:embed="rId4"/>
                      <a:stretch>
                        <a:fillRect/>
                      </a:stretch>
                    </p:blipFill>
                    <p:spPr>
                      <a:xfrm>
                        <a:off x="882650" y="-80334"/>
                        <a:ext cx="7219359" cy="6311013"/>
                      </a:xfrm>
                      <a:prstGeom prst="rect">
                        <a:avLst/>
                      </a:prstGeom>
                    </p:spPr>
                  </p:pic>
                </p:oleObj>
              </mc:Fallback>
            </mc:AlternateContent>
          </a:graphicData>
        </a:graphic>
      </p:graphicFrame>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23</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378690" y="284892"/>
            <a:ext cx="8132619" cy="1092607"/>
          </a:xfrm>
          <a:prstGeom prst="rect">
            <a:avLst/>
          </a:prstGeom>
          <a:noFill/>
        </p:spPr>
        <p:txBody>
          <a:bodyPr wrap="square">
            <a:spAutoFit/>
          </a:bodyPr>
          <a:lstStyle/>
          <a:p>
            <a:pPr lvl="0" algn="just">
              <a:lnSpc>
                <a:spcPct val="150000"/>
              </a:lnSpc>
              <a:spcBef>
                <a:spcPts val="1200"/>
              </a:spcBef>
              <a:spcAft>
                <a:spcPts val="1200"/>
              </a:spcAft>
              <a:tabLst>
                <a:tab pos="457200" algn="l"/>
              </a:tabLs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b="1" kern="0" dirty="0">
              <a:solidFill>
                <a:srgbClr val="FF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070066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dirty="0"/>
              <a:t>Portable Self Assessment Audiometer using Raspberry pi</a:t>
            </a:r>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24</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963923" y="630470"/>
            <a:ext cx="8132619" cy="1092607"/>
          </a:xfrm>
          <a:prstGeom prst="rect">
            <a:avLst/>
          </a:prstGeom>
          <a:noFill/>
        </p:spPr>
        <p:txBody>
          <a:bodyPr wrap="square">
            <a:spAutoFit/>
          </a:bodyPr>
          <a:lstStyle/>
          <a:p>
            <a:pPr lvl="0" algn="just">
              <a:lnSpc>
                <a:spcPct val="150000"/>
              </a:lnSpc>
              <a:spcBef>
                <a:spcPts val="1200"/>
              </a:spcBef>
              <a:spcAft>
                <a:spcPts val="1200"/>
              </a:spcAft>
              <a:tabLst>
                <a:tab pos="457200" algn="l"/>
              </a:tabLs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b="1" kern="0" dirty="0">
              <a:solidFill>
                <a:srgbClr val="FF0000"/>
              </a:solidFill>
              <a:effectLst/>
              <a:latin typeface="Times New Roman" panose="02020603050405020304" pitchFamily="18" charset="0"/>
              <a:ea typeface="Calibri" panose="020F0502020204030204" pitchFamily="34" charset="0"/>
            </a:endParaRPr>
          </a:p>
        </p:txBody>
      </p:sp>
      <p:sp>
        <p:nvSpPr>
          <p:cNvPr id="14" name="Rectangle: Rounded Corners 13">
            <a:extLst>
              <a:ext uri="{FF2B5EF4-FFF2-40B4-BE49-F238E27FC236}">
                <a16:creationId xmlns:a16="http://schemas.microsoft.com/office/drawing/2014/main" id="{E770B7CA-F19A-6DBF-B9C3-C1F846477E84}"/>
              </a:ext>
            </a:extLst>
          </p:cNvPr>
          <p:cNvSpPr/>
          <p:nvPr/>
        </p:nvSpPr>
        <p:spPr>
          <a:xfrm>
            <a:off x="628650" y="298164"/>
            <a:ext cx="7263122" cy="114661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ts val="1200"/>
              </a:spcBef>
              <a:spcAft>
                <a:spcPts val="1000"/>
              </a:spcAft>
            </a:pPr>
            <a:endParaRPr lang="en-IN" sz="24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endParaRPr>
          </a:p>
          <a:p>
            <a:pPr algn="ctr">
              <a:spcBef>
                <a:spcPts val="1200"/>
              </a:spcBef>
              <a:spcAft>
                <a:spcPts val="1000"/>
              </a:spcAft>
            </a:pPr>
            <a:r>
              <a:rPr lang="en-IN" sz="24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PORTABLE AUDIOMETER (RASPBERRY PI) VS </a:t>
            </a:r>
            <a:endParaRPr lang="en-IN" sz="2400" b="1" dirty="0">
              <a:solidFill>
                <a:srgbClr val="FF0000"/>
              </a:solidFill>
              <a:latin typeface="Times New Roman" panose="02020603050405020304" pitchFamily="18" charset="0"/>
              <a:ea typeface="Calibri" panose="020F0502020204030204" pitchFamily="34" charset="0"/>
              <a:cs typeface="Latha" panose="020B0604020202020204" pitchFamily="34" charset="0"/>
            </a:endParaRPr>
          </a:p>
          <a:p>
            <a:pPr algn="ctr">
              <a:spcBef>
                <a:spcPts val="1200"/>
              </a:spcBef>
              <a:spcAft>
                <a:spcPts val="1000"/>
              </a:spcAft>
            </a:pPr>
            <a:r>
              <a:rPr lang="en-IN" sz="2400" b="1" dirty="0">
                <a:solidFill>
                  <a:srgbClr val="FF0000"/>
                </a:solidFill>
                <a:effectLst/>
                <a:latin typeface="Times New Roman" panose="02020603050405020304" pitchFamily="18" charset="0"/>
                <a:ea typeface="Calibri" panose="020F0502020204030204" pitchFamily="34" charset="0"/>
                <a:cs typeface="Latha" panose="020B0604020202020204" pitchFamily="34" charset="0"/>
              </a:rPr>
              <a:t>MOBILE HEARING TEST</a:t>
            </a:r>
            <a:endParaRPr lang="en-IN" sz="24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a:p>
            <a:pPr algn="ctr">
              <a:lnSpc>
                <a:spcPct val="150000"/>
              </a:lnSpc>
              <a:spcBef>
                <a:spcPts val="1200"/>
              </a:spcBef>
              <a:spcAft>
                <a:spcPts val="1000"/>
              </a:spcAft>
            </a:pPr>
            <a:endParaRPr lang="en-IN" sz="2400"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p:txBody>
      </p:sp>
      <p:pic>
        <p:nvPicPr>
          <p:cNvPr id="19" name="Picture 18">
            <a:extLst>
              <a:ext uri="{FF2B5EF4-FFF2-40B4-BE49-F238E27FC236}">
                <a16:creationId xmlns:a16="http://schemas.microsoft.com/office/drawing/2014/main" id="{9376951D-3B03-BE66-49FD-62F5F3A97930}"/>
              </a:ext>
            </a:extLst>
          </p:cNvPr>
          <p:cNvPicPr>
            <a:picLocks noChangeAspect="1"/>
          </p:cNvPicPr>
          <p:nvPr/>
        </p:nvPicPr>
        <p:blipFill>
          <a:blip r:embed="rId3"/>
          <a:stretch>
            <a:fillRect/>
          </a:stretch>
        </p:blipFill>
        <p:spPr>
          <a:xfrm>
            <a:off x="730250" y="1239169"/>
            <a:ext cx="7325513" cy="4973574"/>
          </a:xfrm>
          <a:prstGeom prst="rect">
            <a:avLst/>
          </a:prstGeom>
        </p:spPr>
      </p:pic>
    </p:spTree>
    <p:extLst>
      <p:ext uri="{BB962C8B-B14F-4D97-AF65-F5344CB8AC3E}">
        <p14:creationId xmlns:p14="http://schemas.microsoft.com/office/powerpoint/2010/main" val="2639342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75942"/>
            <a:ext cx="7632700" cy="767424"/>
          </a:xfrm>
        </p:spPr>
        <p:txBody>
          <a:bodyPr/>
          <a:lstStyle/>
          <a:p>
            <a:pPr algn="ctr"/>
            <a:r>
              <a:rPr lang="en-IN" altLang="en-US" sz="3600" b="1" spc="600" dirty="0">
                <a:solidFill>
                  <a:schemeClr val="tx1"/>
                </a:solidFill>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25</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Content Placeholder 5">
            <a:extLst>
              <a:ext uri="{FF2B5EF4-FFF2-40B4-BE49-F238E27FC236}">
                <a16:creationId xmlns:a16="http://schemas.microsoft.com/office/drawing/2014/main" id="{1996D3AD-5178-ACF4-7780-0A9BC19247F1}"/>
              </a:ext>
            </a:extLst>
          </p:cNvPr>
          <p:cNvSpPr>
            <a:spLocks noGrp="1"/>
          </p:cNvSpPr>
          <p:nvPr>
            <p:ph idx="1"/>
          </p:nvPr>
        </p:nvSpPr>
        <p:spPr/>
        <p:txBody>
          <a:bodyPr/>
          <a:lstStyle/>
          <a:p>
            <a:pPr marL="0" indent="0">
              <a:buNone/>
            </a:pPr>
            <a:r>
              <a:rPr lang="en-IN" dirty="0"/>
              <a:t> </a:t>
            </a:r>
          </a:p>
        </p:txBody>
      </p:sp>
      <p:sp>
        <p:nvSpPr>
          <p:cNvPr id="11" name="TextBox 10">
            <a:extLst>
              <a:ext uri="{FF2B5EF4-FFF2-40B4-BE49-F238E27FC236}">
                <a16:creationId xmlns:a16="http://schemas.microsoft.com/office/drawing/2014/main" id="{8916E8E2-0B0F-E378-DBC1-34BEAAD2D429}"/>
              </a:ext>
            </a:extLst>
          </p:cNvPr>
          <p:cNvSpPr txBox="1"/>
          <p:nvPr/>
        </p:nvSpPr>
        <p:spPr>
          <a:xfrm>
            <a:off x="378690" y="284892"/>
            <a:ext cx="8132619" cy="1092607"/>
          </a:xfrm>
          <a:prstGeom prst="rect">
            <a:avLst/>
          </a:prstGeom>
          <a:noFill/>
        </p:spPr>
        <p:txBody>
          <a:bodyPr wrap="square">
            <a:spAutoFit/>
          </a:bodyPr>
          <a:lstStyle/>
          <a:p>
            <a:pPr lvl="0" algn="just">
              <a:lnSpc>
                <a:spcPct val="150000"/>
              </a:lnSpc>
              <a:spcBef>
                <a:spcPts val="1200"/>
              </a:spcBef>
              <a:spcAft>
                <a:spcPts val="1200"/>
              </a:spcAft>
              <a:tabLst>
                <a:tab pos="457200" algn="l"/>
              </a:tabLs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sz="2800" b="1" kern="0" dirty="0">
              <a:solidFill>
                <a:srgbClr val="FF0000"/>
              </a:solidFill>
              <a:effectLst/>
              <a:latin typeface="Times New Roman" panose="02020603050405020304" pitchFamily="18" charset="0"/>
              <a:ea typeface="Calibri" panose="020F0502020204030204" pitchFamily="34" charset="0"/>
            </a:endParaRPr>
          </a:p>
        </p:txBody>
      </p:sp>
      <p:graphicFrame>
        <p:nvGraphicFramePr>
          <p:cNvPr id="23" name="Object 22">
            <a:extLst>
              <a:ext uri="{FF2B5EF4-FFF2-40B4-BE49-F238E27FC236}">
                <a16:creationId xmlns:a16="http://schemas.microsoft.com/office/drawing/2014/main" id="{BC374BDA-61E3-4DBC-C4AB-3DFB9E94FF64}"/>
              </a:ext>
            </a:extLst>
          </p:cNvPr>
          <p:cNvGraphicFramePr>
            <a:graphicFrameLocks noChangeAspect="1"/>
          </p:cNvGraphicFramePr>
          <p:nvPr>
            <p:extLst>
              <p:ext uri="{D42A27DB-BD31-4B8C-83A1-F6EECF244321}">
                <p14:modId xmlns:p14="http://schemas.microsoft.com/office/powerpoint/2010/main" val="484618590"/>
              </p:ext>
            </p:extLst>
          </p:nvPr>
        </p:nvGraphicFramePr>
        <p:xfrm>
          <a:off x="730250" y="-221686"/>
          <a:ext cx="7378699" cy="6565900"/>
        </p:xfrm>
        <a:graphic>
          <a:graphicData uri="http://schemas.openxmlformats.org/presentationml/2006/ole">
            <mc:AlternateContent xmlns:mc="http://schemas.openxmlformats.org/markup-compatibility/2006">
              <mc:Choice xmlns:v="urn:schemas-microsoft-com:vml" Requires="v">
                <p:oleObj name="Document" r:id="rId3" imgW="6806116" imgH="6566528" progId="Word.Document.12">
                  <p:embed/>
                </p:oleObj>
              </mc:Choice>
              <mc:Fallback>
                <p:oleObj name="Document" r:id="rId3" imgW="6806116" imgH="6566528" progId="Word.Document.12">
                  <p:embed/>
                  <p:pic>
                    <p:nvPicPr>
                      <p:cNvPr id="0" name=""/>
                      <p:cNvPicPr/>
                      <p:nvPr/>
                    </p:nvPicPr>
                    <p:blipFill>
                      <a:blip r:embed="rId4"/>
                      <a:stretch>
                        <a:fillRect/>
                      </a:stretch>
                    </p:blipFill>
                    <p:spPr>
                      <a:xfrm>
                        <a:off x="730250" y="-221686"/>
                        <a:ext cx="7378699" cy="6565900"/>
                      </a:xfrm>
                      <a:prstGeom prst="rect">
                        <a:avLst/>
                      </a:prstGeom>
                    </p:spPr>
                  </p:pic>
                </p:oleObj>
              </mc:Fallback>
            </mc:AlternateContent>
          </a:graphicData>
        </a:graphic>
      </p:graphicFrame>
    </p:spTree>
    <p:extLst>
      <p:ext uri="{BB962C8B-B14F-4D97-AF65-F5344CB8AC3E}">
        <p14:creationId xmlns:p14="http://schemas.microsoft.com/office/powerpoint/2010/main" val="194535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433078" y="652313"/>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93112" y="645609"/>
            <a:ext cx="7886700" cy="77412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Results</a:t>
            </a:r>
            <a:endParaRPr lang="en-IN" altLang="en-US"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078" y="1834418"/>
            <a:ext cx="8277843" cy="4750459"/>
          </a:xfrm>
        </p:spPr>
        <p:txBody>
          <a:bodyPr/>
          <a:lstStyle/>
          <a:p>
            <a:pPr marL="0" indent="0" algn="just">
              <a:lnSpc>
                <a:spcPct val="150000"/>
              </a:lnSpc>
              <a:spcBef>
                <a:spcPts val="1200"/>
              </a:spcBef>
              <a:buNone/>
            </a:pPr>
            <a:r>
              <a:rPr lang="en-US" sz="1800" dirty="0">
                <a:latin typeface="Times New Roman" panose="02020603050405020304" pitchFamily="18" charset="0"/>
                <a:cs typeface="Times New Roman" panose="02020603050405020304" pitchFamily="18" charset="0"/>
              </a:rPr>
              <a:t> 	</a:t>
            </a:r>
            <a:r>
              <a:rPr lang="en-GB" sz="1800" dirty="0">
                <a:solidFill>
                  <a:srgbClr val="0D0D0D"/>
                </a:solidFill>
                <a:highlight>
                  <a:srgbClr val="FFFFFF"/>
                </a:highlight>
                <a:latin typeface="Times New Roman" panose="02020603050405020304" pitchFamily="18" charset="0"/>
                <a:cs typeface="Times New Roman" panose="02020603050405020304" pitchFamily="18" charset="0"/>
              </a:rPr>
              <a:t>The developed portable audiometer successfully allows for self-assessment of hearing impairment. Utilizing a Raspberry Pi 3 B+, headphones, and patient response button, it facilitates efficient testing. The system produces an automatic audiogram based on patient responses, saving data in CSV files for analysis. </a:t>
            </a:r>
          </a:p>
          <a:p>
            <a:pPr marL="0" indent="0" algn="just">
              <a:lnSpc>
                <a:spcPct val="150000"/>
              </a:lnSpc>
              <a:spcBef>
                <a:spcPts val="1200"/>
              </a:spcBef>
              <a:buNone/>
            </a:pPr>
            <a:r>
              <a:rPr lang="en-GB" sz="1800" dirty="0">
                <a:solidFill>
                  <a:srgbClr val="0D0D0D"/>
                </a:solidFill>
                <a:highlight>
                  <a:srgbClr val="FFFFFF"/>
                </a:highlight>
                <a:latin typeface="Times New Roman" panose="02020603050405020304" pitchFamily="18" charset="0"/>
                <a:cs typeface="Times New Roman" panose="02020603050405020304" pitchFamily="18" charset="0"/>
              </a:rPr>
              <a:t>	After consulting an ENT doctor and audiologist, minor adjustments were made to improve accuracy. Testing with both professionals and hearing-impaired individuals yielded promising results. While the audiometer's output differed slightly from conventional devices, it effectively detected hearing impairments. The cost-effective Python programming language facilitated software development, enhancing accessibility.</a:t>
            </a:r>
            <a:endParaRPr lang="en-IN" sz="1800" dirty="0">
              <a:latin typeface="Times New Roman" panose="02020603050405020304" pitchFamily="18" charset="0"/>
              <a:cs typeface="Times New Roman" panose="02020603050405020304" pitchFamily="18" charset="0"/>
            </a:endParaRPr>
          </a:p>
          <a:p>
            <a:pPr marL="0" indent="0" algn="just">
              <a:lnSpc>
                <a:spcPct val="150000"/>
              </a:lnSpc>
              <a:spcBef>
                <a:spcPts val="1200"/>
              </a:spcBef>
              <a:buNone/>
            </a:pPr>
            <a:endParaRPr lang="en-GB" sz="18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26</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Tree>
    <p:extLst>
      <p:ext uri="{BB962C8B-B14F-4D97-AF65-F5344CB8AC3E}">
        <p14:creationId xmlns:p14="http://schemas.microsoft.com/office/powerpoint/2010/main" val="4013019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433078" y="652313"/>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93112" y="645609"/>
            <a:ext cx="7886700" cy="77412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Results</a:t>
            </a:r>
            <a:endParaRPr lang="en-IN" altLang="en-US"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078" y="1570141"/>
            <a:ext cx="8277843" cy="4750459"/>
          </a:xfrm>
        </p:spPr>
        <p:txBody>
          <a:bodyPr/>
          <a:lstStyle/>
          <a:p>
            <a:pPr marL="0" indent="0" algn="just">
              <a:lnSpc>
                <a:spcPct val="100000"/>
              </a:lnSpc>
              <a:spcBef>
                <a:spcPts val="1200"/>
              </a:spcBef>
              <a:buNone/>
            </a:pPr>
            <a:r>
              <a:rPr lang="en-US" sz="1800" dirty="0">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27</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TextBox 5">
            <a:extLst>
              <a:ext uri="{FF2B5EF4-FFF2-40B4-BE49-F238E27FC236}">
                <a16:creationId xmlns:a16="http://schemas.microsoft.com/office/drawing/2014/main" id="{30A62C06-11D8-DF45-F00D-99AA014EBEA4}"/>
              </a:ext>
            </a:extLst>
          </p:cNvPr>
          <p:cNvSpPr txBox="1"/>
          <p:nvPr/>
        </p:nvSpPr>
        <p:spPr>
          <a:xfrm>
            <a:off x="3595367" y="1570140"/>
            <a:ext cx="5458454" cy="461665"/>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94FE616-0B27-B7E2-F495-0F5B4D89768A}"/>
              </a:ext>
            </a:extLst>
          </p:cNvPr>
          <p:cNvSpPr txBox="1"/>
          <p:nvPr/>
        </p:nvSpPr>
        <p:spPr>
          <a:xfrm>
            <a:off x="1651000" y="5243382"/>
            <a:ext cx="5821363" cy="107721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3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Overall Initialization Pure Tone Audiometer </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AABEF20E-9284-F813-9BEC-E58927E7346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6">
            <a:extLst>
              <a:ext uri="{FF2B5EF4-FFF2-40B4-BE49-F238E27FC236}">
                <a16:creationId xmlns:a16="http://schemas.microsoft.com/office/drawing/2014/main" id="{916F7205-385D-90BD-2EA7-0653BB3B9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659895" y="942733"/>
            <a:ext cx="3553134" cy="489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21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433078" y="652313"/>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93112" y="645609"/>
            <a:ext cx="7886700" cy="77412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Results</a:t>
            </a:r>
            <a:endParaRPr lang="en-IN" altLang="en-US"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078" y="1570141"/>
            <a:ext cx="8277843" cy="4750459"/>
          </a:xfrm>
        </p:spPr>
        <p:txBody>
          <a:bodyPr/>
          <a:lstStyle/>
          <a:p>
            <a:pPr marL="0" indent="0" algn="just">
              <a:lnSpc>
                <a:spcPct val="100000"/>
              </a:lnSpc>
              <a:spcBef>
                <a:spcPts val="1200"/>
              </a:spcBef>
              <a:buNone/>
            </a:pPr>
            <a:r>
              <a:rPr lang="en-US" sz="1800" dirty="0">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28</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TextBox 5">
            <a:extLst>
              <a:ext uri="{FF2B5EF4-FFF2-40B4-BE49-F238E27FC236}">
                <a16:creationId xmlns:a16="http://schemas.microsoft.com/office/drawing/2014/main" id="{30A62C06-11D8-DF45-F00D-99AA014EBEA4}"/>
              </a:ext>
            </a:extLst>
          </p:cNvPr>
          <p:cNvSpPr txBox="1"/>
          <p:nvPr/>
        </p:nvSpPr>
        <p:spPr>
          <a:xfrm>
            <a:off x="3595367" y="1570140"/>
            <a:ext cx="5458454" cy="461665"/>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94FE616-0B27-B7E2-F495-0F5B4D89768A}"/>
              </a:ext>
            </a:extLst>
          </p:cNvPr>
          <p:cNvSpPr txBox="1"/>
          <p:nvPr/>
        </p:nvSpPr>
        <p:spPr>
          <a:xfrm>
            <a:off x="1498600" y="5229018"/>
            <a:ext cx="5821363" cy="584775"/>
          </a:xfrm>
          <a:prstGeom prst="rect">
            <a:avLst/>
          </a:prstGeom>
          <a:noFill/>
        </p:spPr>
        <p:txBody>
          <a:bodyPr wrap="square" rtlCol="0">
            <a:spAutoFit/>
          </a:bodyPr>
          <a:lstStyle/>
          <a:p>
            <a:pPr algn="ctr">
              <a:defRPr/>
            </a:pPr>
            <a:r>
              <a:rPr lang="en-IN" sz="3200" b="1" dirty="0">
                <a:effectLst/>
                <a:latin typeface="Times New Roman" panose="02020603050405020304" pitchFamily="18" charset="0"/>
                <a:ea typeface="Times New Roman" panose="02020603050405020304" pitchFamily="18" charset="0"/>
              </a:rPr>
              <a:t>Instruction of the project</a:t>
            </a:r>
            <a:endParaRPr lang="en-IN" sz="3200" dirty="0">
              <a:effectLst/>
              <a:latin typeface="Times New Roman" panose="02020603050405020304" pitchFamily="18" charset="0"/>
              <a:ea typeface="Times New Roman" panose="02020603050405020304" pitchFamily="18" charset="0"/>
            </a:endParaRPr>
          </a:p>
        </p:txBody>
      </p:sp>
      <p:sp>
        <p:nvSpPr>
          <p:cNvPr id="8" name="Rectangle 2">
            <a:extLst>
              <a:ext uri="{FF2B5EF4-FFF2-40B4-BE49-F238E27FC236}">
                <a16:creationId xmlns:a16="http://schemas.microsoft.com/office/drawing/2014/main" id="{AABEF20E-9284-F813-9BEC-E58927E7346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10">
            <a:extLst>
              <a:ext uri="{FF2B5EF4-FFF2-40B4-BE49-F238E27FC236}">
                <a16:creationId xmlns:a16="http://schemas.microsoft.com/office/drawing/2014/main" id="{E326F9AA-DCF4-F46A-76FD-873B50D21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060" y="1608146"/>
            <a:ext cx="6847039" cy="3430850"/>
          </a:xfrm>
          <a:prstGeom prst="rect">
            <a:avLst/>
          </a:prstGeom>
        </p:spPr>
      </p:pic>
    </p:spTree>
    <p:extLst>
      <p:ext uri="{BB962C8B-B14F-4D97-AF65-F5344CB8AC3E}">
        <p14:creationId xmlns:p14="http://schemas.microsoft.com/office/powerpoint/2010/main" val="3890602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433078" y="652313"/>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93112" y="645609"/>
            <a:ext cx="7886700" cy="77412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Results</a:t>
            </a:r>
            <a:endParaRPr lang="en-IN" altLang="en-US"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078" y="1570141"/>
            <a:ext cx="8277843" cy="4750459"/>
          </a:xfrm>
        </p:spPr>
        <p:txBody>
          <a:bodyPr/>
          <a:lstStyle/>
          <a:p>
            <a:pPr marL="0" indent="0" algn="just">
              <a:lnSpc>
                <a:spcPct val="100000"/>
              </a:lnSpc>
              <a:spcBef>
                <a:spcPts val="1200"/>
              </a:spcBef>
              <a:buNone/>
            </a:pPr>
            <a:r>
              <a:rPr lang="en-US" sz="1800" dirty="0">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29</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TextBox 5">
            <a:extLst>
              <a:ext uri="{FF2B5EF4-FFF2-40B4-BE49-F238E27FC236}">
                <a16:creationId xmlns:a16="http://schemas.microsoft.com/office/drawing/2014/main" id="{30A62C06-11D8-DF45-F00D-99AA014EBEA4}"/>
              </a:ext>
            </a:extLst>
          </p:cNvPr>
          <p:cNvSpPr txBox="1"/>
          <p:nvPr/>
        </p:nvSpPr>
        <p:spPr>
          <a:xfrm>
            <a:off x="3595367" y="1570140"/>
            <a:ext cx="5458454" cy="461665"/>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94FE616-0B27-B7E2-F495-0F5B4D89768A}"/>
              </a:ext>
            </a:extLst>
          </p:cNvPr>
          <p:cNvSpPr txBox="1"/>
          <p:nvPr/>
        </p:nvSpPr>
        <p:spPr>
          <a:xfrm>
            <a:off x="1090805" y="5511127"/>
            <a:ext cx="6691313" cy="584775"/>
          </a:xfrm>
          <a:prstGeom prst="rect">
            <a:avLst/>
          </a:prstGeom>
          <a:noFill/>
        </p:spPr>
        <p:txBody>
          <a:bodyPr wrap="square" rtlCol="0">
            <a:spAutoFit/>
          </a:bodyPr>
          <a:lstStyle/>
          <a:p>
            <a:pPr algn="ctr">
              <a:defRPr/>
            </a:pP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Patient Response of the Audiometer</a:t>
            </a:r>
            <a:endParaRPr lang="en-IN" sz="4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AABEF20E-9284-F813-9BEC-E58927E7346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AAD5FCAB-5430-7E06-95B8-8B05ADF7EAEE}"/>
              </a:ext>
            </a:extLst>
          </p:cNvPr>
          <p:cNvPicPr>
            <a:picLocks noChangeAspect="1"/>
          </p:cNvPicPr>
          <p:nvPr/>
        </p:nvPicPr>
        <p:blipFill>
          <a:blip r:embed="rId3"/>
          <a:stretch>
            <a:fillRect/>
          </a:stretch>
        </p:blipFill>
        <p:spPr>
          <a:xfrm>
            <a:off x="1117419" y="1794721"/>
            <a:ext cx="6909159" cy="3641355"/>
          </a:xfrm>
          <a:prstGeom prst="rect">
            <a:avLst/>
          </a:prstGeom>
        </p:spPr>
      </p:pic>
    </p:spTree>
    <p:extLst>
      <p:ext uri="{BB962C8B-B14F-4D97-AF65-F5344CB8AC3E}">
        <p14:creationId xmlns:p14="http://schemas.microsoft.com/office/powerpoint/2010/main" val="100421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E9270FC-E009-0513-D781-0BD4F5A0E2F7}"/>
              </a:ext>
            </a:extLst>
          </p:cNvPr>
          <p:cNvSpPr/>
          <p:nvPr/>
        </p:nvSpPr>
        <p:spPr>
          <a:xfrm>
            <a:off x="984250" y="363262"/>
            <a:ext cx="6908800"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273050" y="-50960"/>
            <a:ext cx="7886700" cy="910273"/>
          </a:xfrm>
        </p:spPr>
        <p:txBody>
          <a:bodyPr/>
          <a:lstStyle/>
          <a:p>
            <a:r>
              <a:rPr lang="en-GB" altLang="en-US" b="1" dirty="0">
                <a:solidFill>
                  <a:schemeClr val="tx1"/>
                </a:solidFill>
                <a:latin typeface="Times New Roman" panose="02020603050405020304" pitchFamily="18" charset="0"/>
                <a:cs typeface="Times New Roman" panose="02020603050405020304" pitchFamily="18" charset="0"/>
              </a:rPr>
              <a:t> </a:t>
            </a:r>
            <a:endParaRPr lang="en-IN" alt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343263"/>
            <a:ext cx="8191500" cy="910273"/>
          </a:xfrm>
        </p:spPr>
        <p:txBody>
          <a:bodyPr/>
          <a:lstStyle/>
          <a:p>
            <a:pPr marL="0" indent="0" algn="ctr">
              <a:buNone/>
            </a:pPr>
            <a:r>
              <a:rPr lang="en-IN" altLang="en-US" sz="4400" b="1" spc="600" dirty="0">
                <a:solidFill>
                  <a:srgbClr val="FF0000"/>
                </a:solidFill>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a:xfrm>
            <a:off x="3028950" y="6528435"/>
            <a:ext cx="3086100" cy="329565"/>
          </a:xfrm>
        </p:spPr>
        <p:txBody>
          <a:bodyPr/>
          <a:lstStyle/>
          <a:p>
            <a:pPr>
              <a:defRPr/>
            </a:pPr>
            <a:r>
              <a:rPr lang="en-GB">
                <a:sym typeface="+mn-ea"/>
              </a:rPr>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3</a:t>
            </a:fld>
            <a:endParaRPr lang="en-GB" altLang="en-US" dirty="0"/>
          </a:p>
        </p:txBody>
      </p:sp>
      <p:sp>
        <p:nvSpPr>
          <p:cNvPr id="4" name="Date Placeholder 3"/>
          <p:cNvSpPr>
            <a:spLocks noGrp="1"/>
          </p:cNvSpPr>
          <p:nvPr>
            <p:ph type="dt" sz="half" idx="10"/>
          </p:nvPr>
        </p:nvSpPr>
        <p:spPr/>
        <p:txBody>
          <a:bodyPr/>
          <a:lstStyle/>
          <a:p>
            <a:pPr>
              <a:defRPr/>
            </a:pPr>
            <a:fld id="{1C81CE3F-03B7-434E-A48F-1BCAC73B81AC}" type="datetime3">
              <a:rPr lang="en-US" altLang="en-US" smtClean="0"/>
              <a:t>22 May 2024</a:t>
            </a:fld>
            <a:endParaRPr lang="en-GB" altLang="en-US" dirty="0"/>
          </a:p>
        </p:txBody>
      </p:sp>
      <p:sp>
        <p:nvSpPr>
          <p:cNvPr id="11" name="TextBox 10">
            <a:extLst>
              <a:ext uri="{FF2B5EF4-FFF2-40B4-BE49-F238E27FC236}">
                <a16:creationId xmlns:a16="http://schemas.microsoft.com/office/drawing/2014/main" id="{D5FDC225-B4F8-F14C-60A0-3F99AAA38774}"/>
              </a:ext>
            </a:extLst>
          </p:cNvPr>
          <p:cNvSpPr txBox="1"/>
          <p:nvPr/>
        </p:nvSpPr>
        <p:spPr>
          <a:xfrm>
            <a:off x="1333500" y="1288044"/>
            <a:ext cx="7556500" cy="5262979"/>
          </a:xfrm>
          <a:prstGeom prst="rect">
            <a:avLst/>
          </a:prstGeom>
          <a:noFill/>
        </p:spPr>
        <p:txBody>
          <a:bodyPr wrap="square" rtlCol="0">
            <a:spAutoFit/>
          </a:bodyPr>
          <a:lstStyle/>
          <a:p>
            <a:pPr marL="0" indent="0" algn="l" rtl="0" eaLnBrk="1" fontAlgn="ctr" latinLnBrk="0" hangingPunct="1">
              <a:lnSpc>
                <a:spcPct val="150000"/>
              </a:lnSpc>
              <a:spcBef>
                <a:spcPts val="0"/>
              </a:spcBef>
              <a:spcAft>
                <a:spcPts val="0"/>
              </a:spcAft>
            </a:pPr>
            <a:r>
              <a:rPr lang="en-GB" sz="2400" b="1" dirty="0">
                <a:solidFill>
                  <a:srgbClr val="000000"/>
                </a:solidFill>
                <a:latin typeface="Times New Roman" panose="02020603050405020304" pitchFamily="18" charset="0"/>
                <a:cs typeface="Times New Roman" panose="02020603050405020304" pitchFamily="18" charset="0"/>
              </a:rPr>
              <a:t>08</a:t>
            </a:r>
            <a:r>
              <a:rPr lang="en-GB" sz="2400" b="1" i="0" u="none" strike="noStrike" kern="1200" dirty="0">
                <a:solidFill>
                  <a:srgbClr val="000000"/>
                </a:solidFill>
                <a:effectLst/>
                <a:latin typeface="Times New Roman" panose="02020603050405020304" pitchFamily="18" charset="0"/>
                <a:cs typeface="Times New Roman" panose="02020603050405020304" pitchFamily="18" charset="0"/>
              </a:rPr>
              <a:t>. VALIDATION AND FEEDBACK:</a:t>
            </a:r>
            <a:r>
              <a:rPr lang="en-GB" sz="2400" b="1" dirty="0">
                <a:solidFill>
                  <a:srgbClr val="000000"/>
                </a:solidFill>
                <a:latin typeface="Times New Roman" panose="02020603050405020304" pitchFamily="18" charset="0"/>
                <a:cs typeface="Times New Roman" panose="02020603050405020304" pitchFamily="18" charset="0"/>
              </a:rPr>
              <a:t> </a:t>
            </a:r>
          </a:p>
          <a:p>
            <a:pPr marL="0" indent="0" algn="l" rtl="0" eaLnBrk="1" fontAlgn="ctr" latinLnBrk="0" hangingPunct="1">
              <a:lnSpc>
                <a:spcPct val="150000"/>
              </a:lnSpc>
              <a:spcBef>
                <a:spcPts val="0"/>
              </a:spcBef>
              <a:spcAft>
                <a:spcPts val="0"/>
              </a:spcAft>
            </a:pPr>
            <a:r>
              <a:rPr lang="en-GB" sz="2400" b="1" dirty="0">
                <a:solidFill>
                  <a:srgbClr val="000000"/>
                </a:solidFill>
                <a:latin typeface="Times New Roman" panose="02020603050405020304" pitchFamily="18" charset="0"/>
                <a:cs typeface="Times New Roman" panose="02020603050405020304" pitchFamily="18" charset="0"/>
              </a:rPr>
              <a:t>      </a:t>
            </a:r>
            <a:r>
              <a:rPr lang="en-GB" sz="2400" b="1" i="0" u="none" strike="noStrike" kern="1200" dirty="0">
                <a:solidFill>
                  <a:srgbClr val="000000"/>
                </a:solidFill>
                <a:effectLst/>
                <a:latin typeface="Times New Roman" panose="02020603050405020304" pitchFamily="18" charset="0"/>
                <a:cs typeface="Times New Roman" panose="02020603050405020304" pitchFamily="18" charset="0"/>
              </a:rPr>
              <a:t>MEETING WITH  ENT DOCTOR</a:t>
            </a:r>
          </a:p>
          <a:p>
            <a:pPr marL="0" algn="l" rtl="0" eaLnBrk="1" fontAlgn="ctr" latinLnBrk="0" hangingPunct="1">
              <a:lnSpc>
                <a:spcPct val="150000"/>
              </a:lnSpc>
              <a:spcBef>
                <a:spcPts val="0"/>
              </a:spcBef>
              <a:spcAft>
                <a:spcPts val="0"/>
              </a:spcAft>
            </a:pPr>
            <a:r>
              <a:rPr lang="en-IN" sz="2400" b="1" dirty="0">
                <a:solidFill>
                  <a:srgbClr val="000000"/>
                </a:solidFill>
                <a:latin typeface="Times New Roman" panose="02020603050405020304" pitchFamily="18" charset="0"/>
                <a:cs typeface="Times New Roman" panose="02020603050405020304" pitchFamily="18" charset="0"/>
              </a:rPr>
              <a:t>09</a:t>
            </a:r>
            <a:r>
              <a:rPr lang="en-IN" sz="2400" b="1" i="0" u="none" strike="noStrike" kern="1200" dirty="0">
                <a:solidFill>
                  <a:srgbClr val="000000"/>
                </a:solidFill>
                <a:effectLst/>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MEETING  WITH  AUDIOLOGIST </a:t>
            </a:r>
          </a:p>
          <a:p>
            <a:pPr marL="0" algn="l" rtl="0" eaLnBrk="1" fontAlgn="ctr" latinLnBrk="0" hangingPunct="1">
              <a:lnSpc>
                <a:spcPct val="150000"/>
              </a:lnSpc>
              <a:spcBef>
                <a:spcPts val="0"/>
              </a:spcBef>
              <a:spcAft>
                <a:spcPts val="0"/>
              </a:spcAft>
              <a:tabLst>
                <a:tab pos="622300" algn="l"/>
              </a:tabLst>
            </a:pPr>
            <a:r>
              <a:rPr lang="en-IN" sz="2400" b="1" dirty="0">
                <a:latin typeface="Times New Roman" panose="02020603050405020304" pitchFamily="18" charset="0"/>
                <a:cs typeface="Times New Roman" panose="02020603050405020304" pitchFamily="18" charset="0"/>
              </a:rPr>
              <a:t>      BALACHANDRAN</a:t>
            </a:r>
          </a:p>
          <a:p>
            <a:pPr eaLnBrk="1" fontAlgn="ctr" hangingPunct="1">
              <a:lnSpc>
                <a:spcPct val="150000"/>
              </a:lnSpc>
              <a:spcBef>
                <a:spcPts val="0"/>
              </a:spcBef>
              <a:spcAft>
                <a:spcPts val="0"/>
              </a:spcAft>
              <a:tabLst>
                <a:tab pos="622300" algn="l"/>
              </a:tabLst>
            </a:pPr>
            <a:r>
              <a:rPr lang="en-IN" sz="2400" b="1" dirty="0">
                <a:solidFill>
                  <a:srgbClr val="000000"/>
                </a:solidFill>
                <a:latin typeface="Times New Roman" panose="02020603050405020304" pitchFamily="18" charset="0"/>
                <a:cs typeface="Times New Roman" panose="02020603050405020304" pitchFamily="18" charset="0"/>
              </a:rPr>
              <a:t>10</a:t>
            </a:r>
            <a:r>
              <a:rPr lang="en-IN" sz="2400" b="1" i="0" u="none" strike="noStrike" kern="1200" dirty="0">
                <a:solidFill>
                  <a:srgbClr val="000000"/>
                </a:solidFill>
                <a:effectLst/>
                <a:latin typeface="Times New Roman" panose="02020603050405020304" pitchFamily="18" charset="0"/>
                <a:cs typeface="Times New Roman" panose="02020603050405020304" pitchFamily="18" charset="0"/>
              </a:rPr>
              <a:t>. </a:t>
            </a:r>
            <a:r>
              <a:rPr kumimoji="0" lang="en-US" sz="2400" b="1" i="0" u="none" strike="noStrike" kern="1200" cap="none"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WORKING  MODEL</a:t>
            </a:r>
            <a:endParaRPr lang="en-IN" sz="2400" b="1" i="0" u="none" strike="noStrike" kern="1200"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IN" sz="2400" b="1" i="0" u="none" strike="noStrike" kern="1200" dirty="0">
                <a:solidFill>
                  <a:srgbClr val="000000"/>
                </a:solidFill>
                <a:effectLst/>
                <a:latin typeface="Times New Roman" panose="02020603050405020304" pitchFamily="18" charset="0"/>
                <a:cs typeface="Times New Roman" panose="02020603050405020304" pitchFamily="18" charset="0"/>
              </a:rPr>
              <a:t>11. RESULT</a:t>
            </a:r>
            <a:endParaRPr lang="en-IN" sz="2400" b="1" dirty="0">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12. CONCLUSION</a:t>
            </a:r>
            <a:endParaRPr lang="en-IN" sz="2400" b="1" i="0" u="none" strike="noStrike" dirty="0">
              <a:effectLst/>
              <a:latin typeface="Times New Roman" panose="02020603050405020304" pitchFamily="18" charset="0"/>
              <a:cs typeface="Times New Roman" panose="02020603050405020304" pitchFamily="18" charset="0"/>
            </a:endParaRPr>
          </a:p>
          <a:p>
            <a:pPr marL="0" marR="0" indent="0" algn="l" rtl="0" eaLnBrk="1" fontAlgn="auto" latinLnBrk="0" hangingPunct="1">
              <a:lnSpc>
                <a:spcPct val="150000"/>
              </a:lnSpc>
              <a:spcBef>
                <a:spcPts val="0"/>
              </a:spcBef>
              <a:spcAft>
                <a:spcPts val="0"/>
              </a:spcAft>
            </a:pP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1</a:t>
            </a:r>
            <a:r>
              <a:rPr lang="en-US" sz="2400" b="1" dirty="0">
                <a:solidFill>
                  <a:srgbClr val="000000"/>
                </a:solidFill>
                <a:latin typeface="Times New Roman" panose="02020603050405020304" pitchFamily="18" charset="0"/>
                <a:cs typeface="Times New Roman" panose="02020603050405020304" pitchFamily="18" charset="0"/>
              </a:rPr>
              <a:t>3</a:t>
            </a:r>
            <a:r>
              <a:rPr lang="en-US" sz="2400" b="1" i="0" u="none" strike="noStrike" kern="1200" dirty="0">
                <a:solidFill>
                  <a:srgbClr val="000000"/>
                </a:solidFill>
                <a:effectLst/>
                <a:latin typeface="Times New Roman" panose="02020603050405020304" pitchFamily="18" charset="0"/>
                <a:cs typeface="Times New Roman" panose="02020603050405020304" pitchFamily="18" charset="0"/>
              </a:rPr>
              <a:t>. REFERENCES</a:t>
            </a:r>
            <a:endParaRPr lang="en-IN" sz="2400" b="1" i="0" u="none" strike="noStrike" dirty="0">
              <a:effectLst/>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516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433078" y="652313"/>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93112" y="645609"/>
            <a:ext cx="7886700" cy="77412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Results</a:t>
            </a:r>
            <a:endParaRPr lang="en-IN" altLang="en-US"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078" y="1570141"/>
            <a:ext cx="8277843" cy="4750459"/>
          </a:xfrm>
        </p:spPr>
        <p:txBody>
          <a:bodyPr/>
          <a:lstStyle/>
          <a:p>
            <a:pPr marL="0" indent="0" algn="just">
              <a:lnSpc>
                <a:spcPct val="100000"/>
              </a:lnSpc>
              <a:spcBef>
                <a:spcPts val="1200"/>
              </a:spcBef>
              <a:buNone/>
            </a:pPr>
            <a:r>
              <a:rPr lang="en-US" sz="1800" dirty="0">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30</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TextBox 5">
            <a:extLst>
              <a:ext uri="{FF2B5EF4-FFF2-40B4-BE49-F238E27FC236}">
                <a16:creationId xmlns:a16="http://schemas.microsoft.com/office/drawing/2014/main" id="{30A62C06-11D8-DF45-F00D-99AA014EBEA4}"/>
              </a:ext>
            </a:extLst>
          </p:cNvPr>
          <p:cNvSpPr txBox="1"/>
          <p:nvPr/>
        </p:nvSpPr>
        <p:spPr>
          <a:xfrm>
            <a:off x="3595367" y="1570140"/>
            <a:ext cx="5458454" cy="461665"/>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94FE616-0B27-B7E2-F495-0F5B4D89768A}"/>
              </a:ext>
            </a:extLst>
          </p:cNvPr>
          <p:cNvSpPr txBox="1"/>
          <p:nvPr/>
        </p:nvSpPr>
        <p:spPr>
          <a:xfrm>
            <a:off x="1374465" y="5424677"/>
            <a:ext cx="6691313" cy="584775"/>
          </a:xfrm>
          <a:prstGeom prst="rect">
            <a:avLst/>
          </a:prstGeom>
          <a:noFill/>
        </p:spPr>
        <p:txBody>
          <a:bodyPr wrap="square" rtlCol="0">
            <a:spAutoFit/>
          </a:bodyPr>
          <a:lstStyle/>
          <a:p>
            <a:pPr algn="ctr">
              <a:defRPr/>
            </a:pP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Output of the Audiogram Chart</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AABEF20E-9284-F813-9BEC-E58927E7346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10">
            <a:extLst>
              <a:ext uri="{FF2B5EF4-FFF2-40B4-BE49-F238E27FC236}">
                <a16:creationId xmlns:a16="http://schemas.microsoft.com/office/drawing/2014/main" id="{94397810-786B-6A53-B2AE-E26FABEF4E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4037" y="1577022"/>
            <a:ext cx="5495925" cy="3703955"/>
          </a:xfrm>
          <a:prstGeom prst="rect">
            <a:avLst/>
          </a:prstGeom>
          <a:noFill/>
          <a:ln>
            <a:noFill/>
          </a:ln>
        </p:spPr>
      </p:pic>
    </p:spTree>
    <p:extLst>
      <p:ext uri="{BB962C8B-B14F-4D97-AF65-F5344CB8AC3E}">
        <p14:creationId xmlns:p14="http://schemas.microsoft.com/office/powerpoint/2010/main" val="545153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2355C6E8-7A19-BA08-E512-1086DCEE8BDC}"/>
              </a:ext>
            </a:extLst>
          </p:cNvPr>
          <p:cNvSpPr/>
          <p:nvPr/>
        </p:nvSpPr>
        <p:spPr>
          <a:xfrm>
            <a:off x="433078" y="652313"/>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93112" y="645609"/>
            <a:ext cx="7886700" cy="77412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Results</a:t>
            </a:r>
            <a:endParaRPr lang="en-IN" altLang="en-US"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078" y="1570141"/>
            <a:ext cx="8277843" cy="4750459"/>
          </a:xfrm>
        </p:spPr>
        <p:txBody>
          <a:bodyPr/>
          <a:lstStyle/>
          <a:p>
            <a:pPr marL="0" indent="0" algn="just">
              <a:lnSpc>
                <a:spcPct val="100000"/>
              </a:lnSpc>
              <a:spcBef>
                <a:spcPts val="1200"/>
              </a:spcBef>
              <a:buNone/>
            </a:pPr>
            <a:r>
              <a:rPr lang="en-US" sz="1800" dirty="0">
                <a:latin typeface="Times New Roman" panose="02020603050405020304" pitchFamily="18" charset="0"/>
                <a:cs typeface="Times New Roman" panose="02020603050405020304" pitchFamily="18" charset="0"/>
              </a:rPr>
              <a:t> </a:t>
            </a: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31</a:t>
            </a:fld>
            <a:endParaRPr lang="en-GB" altLang="en-US" dirty="0"/>
          </a:p>
        </p:txBody>
      </p:sp>
      <p:sp>
        <p:nvSpPr>
          <p:cNvPr id="4" name="Date Placeholder 3"/>
          <p:cNvSpPr>
            <a:spLocks noGrp="1"/>
          </p:cNvSpPr>
          <p:nvPr>
            <p:ph type="dt" sz="half" idx="10"/>
          </p:nvPr>
        </p:nvSpPr>
        <p:spPr/>
        <p:txBody>
          <a:bodyPr/>
          <a:lstStyle/>
          <a:p>
            <a:pPr>
              <a:defRPr/>
            </a:pPr>
            <a:fld id="{20EE2761-E919-46C0-9A93-BB9C7B6E5707}" type="datetime3">
              <a:rPr lang="en-US" altLang="en-US" smtClean="0"/>
              <a:t>22 May 2024</a:t>
            </a:fld>
            <a:endParaRPr lang="en-GB" altLang="en-US" dirty="0"/>
          </a:p>
        </p:txBody>
      </p:sp>
      <p:sp>
        <p:nvSpPr>
          <p:cNvPr id="6" name="TextBox 5">
            <a:extLst>
              <a:ext uri="{FF2B5EF4-FFF2-40B4-BE49-F238E27FC236}">
                <a16:creationId xmlns:a16="http://schemas.microsoft.com/office/drawing/2014/main" id="{30A62C06-11D8-DF45-F00D-99AA014EBEA4}"/>
              </a:ext>
            </a:extLst>
          </p:cNvPr>
          <p:cNvSpPr txBox="1"/>
          <p:nvPr/>
        </p:nvSpPr>
        <p:spPr>
          <a:xfrm>
            <a:off x="3685546" y="1506446"/>
            <a:ext cx="5458454" cy="461665"/>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794FE616-0B27-B7E2-F495-0F5B4D89768A}"/>
              </a:ext>
            </a:extLst>
          </p:cNvPr>
          <p:cNvSpPr txBox="1"/>
          <p:nvPr/>
        </p:nvSpPr>
        <p:spPr>
          <a:xfrm>
            <a:off x="1226341" y="5059166"/>
            <a:ext cx="6691313" cy="584775"/>
          </a:xfrm>
          <a:prstGeom prst="rect">
            <a:avLst/>
          </a:prstGeom>
          <a:noFill/>
        </p:spPr>
        <p:txBody>
          <a:bodyPr wrap="square" rtlCol="0">
            <a:spAutoFit/>
          </a:bodyPr>
          <a:lstStyle/>
          <a:p>
            <a:pPr algn="ctr">
              <a:defRPr/>
            </a:pPr>
            <a:r>
              <a:rPr lang="en-US" sz="3200" b="1" kern="0" dirty="0">
                <a:effectLst/>
                <a:latin typeface="Times New Roman" panose="02020603050405020304" pitchFamily="18" charset="0"/>
                <a:ea typeface="Calibri" panose="020F0502020204030204" pitchFamily="34" charset="0"/>
                <a:cs typeface="Times New Roman" panose="02020603050405020304" pitchFamily="18" charset="0"/>
              </a:rPr>
              <a:t>Result  Analysis</a:t>
            </a:r>
            <a:endParaRPr lang="en-IN" sz="4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AABEF20E-9284-F813-9BEC-E58927E7346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5BE32A44-2EEE-72EC-651B-632F4FD561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6342" y="1737278"/>
            <a:ext cx="6691313" cy="3185179"/>
          </a:xfrm>
          <a:prstGeom prst="rect">
            <a:avLst/>
          </a:prstGeom>
          <a:noFill/>
          <a:ln>
            <a:noFill/>
          </a:ln>
        </p:spPr>
      </p:pic>
    </p:spTree>
    <p:extLst>
      <p:ext uri="{BB962C8B-B14F-4D97-AF65-F5344CB8AC3E}">
        <p14:creationId xmlns:p14="http://schemas.microsoft.com/office/powerpoint/2010/main" val="1753375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08E5458-6A0D-ACB1-1DB0-7FE5F86DAE7B}"/>
              </a:ext>
            </a:extLst>
          </p:cNvPr>
          <p:cNvSpPr/>
          <p:nvPr/>
        </p:nvSpPr>
        <p:spPr>
          <a:xfrm>
            <a:off x="457200" y="746716"/>
            <a:ext cx="805815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57200" y="700070"/>
            <a:ext cx="8058150" cy="814070"/>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Conclusion</a:t>
            </a:r>
          </a:p>
        </p:txBody>
      </p:sp>
      <p:sp>
        <p:nvSpPr>
          <p:cNvPr id="5" name="Footer Placeholder 4"/>
          <p:cNvSpPr>
            <a:spLocks noGrp="1"/>
          </p:cNvSpPr>
          <p:nvPr>
            <p:ph type="ftr" sz="quarter" idx="11"/>
          </p:nvPr>
        </p:nvSpPr>
        <p:spPr/>
        <p:txBody>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GB" altLang="en-US" sz="1200" b="0" i="0" u="none" strike="noStrike" kern="1200" cap="none" spc="0" normalizeH="0" baseline="0" noProof="0">
                <a:ln>
                  <a:noFill/>
                </a:ln>
                <a:solidFill>
                  <a:prstClr val="white"/>
                </a:solidFill>
                <a:effectLst/>
                <a:uLnTx/>
                <a:uFillTx/>
                <a:latin typeface="Cambria" panose="02040503050406030204"/>
                <a:ea typeface="+mn-ea"/>
                <a:cs typeface="+mn-cs"/>
              </a:rPr>
              <a:t>Portable Self Assessment Audiometer using Raspberry pi</a:t>
            </a:r>
            <a:endParaRPr kumimoji="0" lang="en-GB" altLang="en-US" sz="1200" b="0" i="0" u="none" strike="noStrike" kern="1200" cap="none" spc="0" normalizeH="0" baseline="0" noProof="0" dirty="0">
              <a:ln>
                <a:noFill/>
              </a:ln>
              <a:solidFill>
                <a:prstClr val="white"/>
              </a:solidFill>
              <a:effectLst/>
              <a:uLnTx/>
              <a:uFillTx/>
              <a:latin typeface="Cambria" panose="02040503050406030204"/>
              <a:ea typeface="+mn-ea"/>
              <a:cs typeface="+mn-cs"/>
            </a:endParaRPr>
          </a:p>
        </p:txBody>
      </p:sp>
      <p:sp>
        <p:nvSpPr>
          <p:cNvPr id="3" name="Slide Number Placeholder 2"/>
          <p:cNvSpPr>
            <a:spLocks noGrp="1"/>
          </p:cNvSpPr>
          <p:nvPr>
            <p:ph type="sldNum" sz="quarter" idx="12"/>
          </p:nvPr>
        </p:nvSpPr>
        <p:spPr/>
        <p:txBody>
          <a:bodyPr/>
          <a:lstStyle/>
          <a:p>
            <a:pPr>
              <a:defRPr/>
            </a:pPr>
            <a:fld id="{CC65D3F7-A063-44A6-86FA-D15607AE2097}" type="slidenum">
              <a:rPr lang="en-GB" altLang="en-US" smtClean="0"/>
              <a:t>32</a:t>
            </a:fld>
            <a:endParaRPr lang="en-GB" altLang="en-US" dirty="0"/>
          </a:p>
        </p:txBody>
      </p:sp>
      <p:sp>
        <p:nvSpPr>
          <p:cNvPr id="4" name="Date Placeholder 3"/>
          <p:cNvSpPr>
            <a:spLocks noGrp="1"/>
          </p:cNvSpPr>
          <p:nvPr>
            <p:ph type="dt" sz="half" idx="10"/>
          </p:nvPr>
        </p:nvSpPr>
        <p:spPr/>
        <p:txBody>
          <a:bodyPr/>
          <a:lstStyle/>
          <a:p>
            <a:pPr>
              <a:defRPr/>
            </a:pPr>
            <a:fld id="{BBE990FB-D4FA-405B-B940-D034F83F973A}" type="datetime3">
              <a:rPr lang="en-US" altLang="en-US" smtClean="0"/>
              <a:t>22 May 2024</a:t>
            </a:fld>
            <a:endParaRPr lang="en-GB" altLang="en-US" dirty="0"/>
          </a:p>
        </p:txBody>
      </p:sp>
      <p:sp>
        <p:nvSpPr>
          <p:cNvPr id="12" name="Content Placeholder 11">
            <a:extLst>
              <a:ext uri="{FF2B5EF4-FFF2-40B4-BE49-F238E27FC236}">
                <a16:creationId xmlns:a16="http://schemas.microsoft.com/office/drawing/2014/main" id="{1DAF5879-79C7-2695-52D8-F8E0F3DF2736}"/>
              </a:ext>
            </a:extLst>
          </p:cNvPr>
          <p:cNvSpPr>
            <a:spLocks noGrp="1"/>
          </p:cNvSpPr>
          <p:nvPr>
            <p:ph idx="1"/>
          </p:nvPr>
        </p:nvSpPr>
        <p:spPr>
          <a:xfrm>
            <a:off x="457199" y="1529515"/>
            <a:ext cx="8058151" cy="4934785"/>
          </a:xfrm>
        </p:spPr>
        <p:txBody>
          <a:bodyPr/>
          <a:lstStyle/>
          <a:p>
            <a:pPr marL="38100" indent="0" algn="just">
              <a:lnSpc>
                <a:spcPct val="150000"/>
              </a:lnSpc>
              <a:buNone/>
            </a:pPr>
            <a:r>
              <a:rPr lang="en-GB" sz="18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The portable audiometer is a cost-effective solution for self-assessing hearing impairment, saving time and money compared to traditional methods. Developed in collaboration with medical professionals, it is accurate and reliable, despite minor differences in sound quality. </a:t>
            </a:r>
          </a:p>
          <a:p>
            <a:pPr marL="38100" indent="0" algn="just">
              <a:lnSpc>
                <a:spcPct val="150000"/>
              </a:lnSpc>
              <a:buNone/>
            </a:pPr>
            <a:r>
              <a:rPr lang="en-GB" sz="2200" dirty="0">
                <a:latin typeface="Times New Roman" panose="02020603050405020304" pitchFamily="18" charset="0"/>
                <a:cs typeface="Times New Roman" panose="02020603050405020304" pitchFamily="18" charset="0"/>
              </a:rPr>
              <a:t>	Future improvements could focus on refining the device's sound output. This project highlights the potential for affordable healthcare technologies that empower individuals to manage their health effectively.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115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8DC0D34-83F2-E916-CD01-04CF829B56A0}"/>
              </a:ext>
            </a:extLst>
          </p:cNvPr>
          <p:cNvSpPr/>
          <p:nvPr/>
        </p:nvSpPr>
        <p:spPr>
          <a:xfrm>
            <a:off x="457200" y="746716"/>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28650" y="635000"/>
            <a:ext cx="7473497" cy="105568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44953" y="1445614"/>
            <a:ext cx="8254093" cy="4351338"/>
          </a:xfrm>
        </p:spPr>
        <p:txBody>
          <a:bodyPr/>
          <a:lstStyle/>
          <a:p>
            <a:pPr marL="355600" indent="-355600" algn="just" fontAlgn="ctr">
              <a:lnSpc>
                <a:spcPct val="150000"/>
              </a:lnSpc>
              <a:buFont typeface="Wingdings" panose="05000000000000000000" pitchFamily="2" charset="2"/>
              <a:buChar char="v"/>
            </a:pPr>
            <a:r>
              <a:rPr lang="fi-FI" sz="2400" dirty="0">
                <a:hlinkClick r:id="rId3">
                  <a:extLst>
                    <a:ext uri="{A12FA001-AC4F-418D-AE19-62706E023703}">
                      <ahyp:hlinkClr xmlns:ahyp="http://schemas.microsoft.com/office/drawing/2018/hyperlinkcolor" val="tx"/>
                    </a:ext>
                  </a:extLst>
                </a:hlinkClick>
              </a:rPr>
              <a:t>”Ritu Rani</a:t>
            </a:r>
            <a:r>
              <a:rPr lang="fi-FI" sz="2400" dirty="0"/>
              <a:t>; </a:t>
            </a:r>
            <a:r>
              <a:rPr lang="fi-FI" sz="2400" dirty="0">
                <a:hlinkClick r:id="rId4">
                  <a:extLst>
                    <a:ext uri="{A12FA001-AC4F-418D-AE19-62706E023703}">
                      <ahyp:hlinkClr xmlns:ahyp="http://schemas.microsoft.com/office/drawing/2018/hyperlinkcolor" val="tx"/>
                    </a:ext>
                  </a:extLst>
                </a:hlinkClick>
              </a:rPr>
              <a:t>H.T. Patil</a:t>
            </a:r>
            <a:r>
              <a:rPr lang="fi-FI" sz="2400" dirty="0"/>
              <a:t>”</a:t>
            </a:r>
            <a:r>
              <a:rPr lang="en-IN" sz="2400" dirty="0"/>
              <a:t>,  </a:t>
            </a:r>
            <a:r>
              <a:rPr lang="en-IN" sz="2400" dirty="0">
                <a:solidFill>
                  <a:srgbClr val="0070C0"/>
                </a:solidFill>
              </a:rPr>
              <a:t>“</a:t>
            </a:r>
            <a:r>
              <a:rPr lang="en-GB" sz="2400" b="1" dirty="0">
                <a:solidFill>
                  <a:srgbClr val="0070C0"/>
                </a:solidFill>
              </a:rPr>
              <a:t>Portable audiometer for detecting hearing disorder at an early stage for cancer patient”</a:t>
            </a:r>
            <a:r>
              <a:rPr lang="en-IN" sz="2400" dirty="0">
                <a:solidFill>
                  <a:srgbClr val="0070C0"/>
                </a:solidFill>
              </a:rPr>
              <a:t>,  </a:t>
            </a:r>
            <a:r>
              <a:rPr lang="en-IN" sz="2400" dirty="0"/>
              <a:t>“</a:t>
            </a:r>
            <a:r>
              <a:rPr lang="en-GB" sz="2400" dirty="0"/>
              <a:t>2016 International Conference on Automatic Control and Dynamic Optimization Techniques”.</a:t>
            </a:r>
            <a:endParaRPr lang="en-IN" sz="2400" dirty="0"/>
          </a:p>
          <a:p>
            <a:pPr marL="355600" indent="-355600" algn="just" fontAlgn="ctr">
              <a:lnSpc>
                <a:spcPct val="150000"/>
              </a:lnSpc>
              <a:buFont typeface="Wingdings" panose="05000000000000000000" pitchFamily="2" charset="2"/>
              <a:buChar char="v"/>
            </a:pPr>
            <a:r>
              <a:rPr lang="en-IN" sz="2400" dirty="0">
                <a:hlinkClick r:id="rId5">
                  <a:extLst>
                    <a:ext uri="{A12FA001-AC4F-418D-AE19-62706E023703}">
                      <ahyp:hlinkClr xmlns:ahyp="http://schemas.microsoft.com/office/drawing/2018/hyperlinkcolor" val="tx"/>
                    </a:ext>
                  </a:extLst>
                </a:hlinkClick>
              </a:rPr>
              <a:t>“Marwa </a:t>
            </a:r>
            <a:r>
              <a:rPr lang="en-IN" sz="2400" dirty="0" err="1">
                <a:hlinkClick r:id="rId5">
                  <a:extLst>
                    <a:ext uri="{A12FA001-AC4F-418D-AE19-62706E023703}">
                      <ahyp:hlinkClr xmlns:ahyp="http://schemas.microsoft.com/office/drawing/2018/hyperlinkcolor" val="tx"/>
                    </a:ext>
                  </a:extLst>
                </a:hlinkClick>
              </a:rPr>
              <a:t>Gargouri</a:t>
            </a:r>
            <a:r>
              <a:rPr lang="en-IN" sz="2400" dirty="0"/>
              <a:t>;, </a:t>
            </a:r>
            <a:r>
              <a:rPr lang="en-IN" sz="2400" dirty="0" err="1"/>
              <a:t>Mondher</a:t>
            </a:r>
            <a:r>
              <a:rPr lang="en-IN" sz="2400" dirty="0"/>
              <a:t> </a:t>
            </a:r>
            <a:r>
              <a:rPr lang="en-IN" sz="2400" dirty="0" err="1"/>
              <a:t>Chaoui</a:t>
            </a:r>
            <a:r>
              <a:rPr lang="en-IN" sz="2400" dirty="0"/>
              <a:t>” ,“</a:t>
            </a:r>
            <a:r>
              <a:rPr lang="en-GB" sz="2400" b="1" dirty="0">
                <a:solidFill>
                  <a:srgbClr val="0070C0"/>
                </a:solidFill>
              </a:rPr>
              <a:t>Development of hearing self-assessment pure tone audiometer</a:t>
            </a:r>
            <a:r>
              <a:rPr lang="en-IN" sz="2400" dirty="0">
                <a:solidFill>
                  <a:srgbClr val="0070C0"/>
                </a:solidFill>
              </a:rPr>
              <a:t>,</a:t>
            </a:r>
            <a:r>
              <a:rPr lang="en-IN" sz="2400" dirty="0"/>
              <a:t> </a:t>
            </a:r>
            <a:r>
              <a:rPr lang="en-IN" sz="2400" dirty="0">
                <a:hlinkClick r:id="rId6">
                  <a:extLst>
                    <a:ext uri="{A12FA001-AC4F-418D-AE19-62706E023703}">
                      <ahyp:hlinkClr xmlns:ahyp="http://schemas.microsoft.com/office/drawing/2018/hyperlinkcolor" val="tx"/>
                    </a:ext>
                  </a:extLst>
                </a:hlinkClick>
              </a:rPr>
              <a:t>“</a:t>
            </a:r>
            <a:r>
              <a:rPr lang="en-GB" sz="2400" u="sng" dirty="0">
                <a:hlinkClick r:id="rId6">
                  <a:extLst>
                    <a:ext uri="{A12FA001-AC4F-418D-AE19-62706E023703}">
                      <ahyp:hlinkClr xmlns:ahyp="http://schemas.microsoft.com/office/drawing/2018/hyperlinkcolor" val="tx"/>
                    </a:ext>
                  </a:extLst>
                </a:hlinkClick>
              </a:rPr>
              <a:t>2020 IEEE International Conference on Design &amp; Test of Integrated Micro &amp; Nano-Systems (DTS)</a:t>
            </a:r>
            <a:r>
              <a:rPr lang="en-GB" sz="2400" u="sng" dirty="0"/>
              <a:t>”</a:t>
            </a:r>
            <a:endParaRPr lang="en-IN" sz="2400" dirty="0"/>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33</a:t>
            </a:fld>
            <a:endParaRPr lang="en-GB" altLang="en-US" dirty="0"/>
          </a:p>
        </p:txBody>
      </p:sp>
      <p:sp>
        <p:nvSpPr>
          <p:cNvPr id="4" name="Date Placeholder 3"/>
          <p:cNvSpPr>
            <a:spLocks noGrp="1"/>
          </p:cNvSpPr>
          <p:nvPr>
            <p:ph type="dt" sz="half" idx="10"/>
          </p:nvPr>
        </p:nvSpPr>
        <p:spPr/>
        <p:txBody>
          <a:bodyPr/>
          <a:lstStyle/>
          <a:p>
            <a:pPr>
              <a:defRPr/>
            </a:pPr>
            <a:fld id="{F259585F-8501-4458-86A9-810E416C3FAA}" type="datetime3">
              <a:rPr lang="en-US" altLang="en-US" smtClean="0"/>
              <a:t>22 May 2024</a:t>
            </a:fld>
            <a:endParaRPr lang="en-GB"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5CAC7CD-4134-4552-139F-52D3CD5713BD}"/>
              </a:ext>
            </a:extLst>
          </p:cNvPr>
          <p:cNvSpPr/>
          <p:nvPr/>
        </p:nvSpPr>
        <p:spPr>
          <a:xfrm>
            <a:off x="457200" y="746716"/>
            <a:ext cx="7632700" cy="767424"/>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28650" y="681037"/>
            <a:ext cx="7461250" cy="833103"/>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sym typeface="+mn-ea"/>
              </a:rPr>
              <a:t>References</a:t>
            </a:r>
            <a:endParaRPr lang="en-US" b="1" spc="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0634" y="1825625"/>
            <a:ext cx="8336478" cy="4351338"/>
          </a:xfrm>
        </p:spPr>
        <p:txBody>
          <a:bodyPr/>
          <a:lstStyle/>
          <a:p>
            <a:pPr marL="355600" indent="-355600" algn="just" fontAlgn="ctr">
              <a:buFont typeface="Wingdings" panose="05000000000000000000" pitchFamily="2" charset="2"/>
              <a:buChar char="v"/>
            </a:pPr>
            <a:r>
              <a:rPr lang="en-IN" dirty="0"/>
              <a:t>“</a:t>
            </a:r>
            <a:r>
              <a:rPr lang="en-IN" dirty="0" err="1"/>
              <a:t>M.Dharani</a:t>
            </a:r>
            <a:r>
              <a:rPr lang="en-IN" dirty="0"/>
              <a:t> </a:t>
            </a:r>
            <a:r>
              <a:rPr lang="en-IN" dirty="0" err="1"/>
              <a:t>kumar</a:t>
            </a:r>
            <a:r>
              <a:rPr lang="en-IN" dirty="0"/>
              <a:t> Chowdhary, </a:t>
            </a:r>
            <a:r>
              <a:rPr lang="en-IN" dirty="0" err="1"/>
              <a:t>Dr.</a:t>
            </a:r>
            <a:r>
              <a:rPr lang="en-IN" dirty="0"/>
              <a:t> C. </a:t>
            </a:r>
            <a:r>
              <a:rPr lang="en-IN" dirty="0" err="1"/>
              <a:t>Nagaraja</a:t>
            </a:r>
            <a:r>
              <a:rPr lang="en-IN" dirty="0"/>
              <a:t> ”,</a:t>
            </a:r>
            <a:r>
              <a:rPr lang="en-GB" b="1" dirty="0"/>
              <a:t>”</a:t>
            </a:r>
            <a:r>
              <a:rPr lang="en-GB" b="1" dirty="0">
                <a:solidFill>
                  <a:srgbClr val="0070C0"/>
                </a:solidFill>
                <a:latin typeface="Times New Roman" panose="02020603050405020304" pitchFamily="18" charset="0"/>
                <a:cs typeface="Times New Roman" panose="02020603050405020304" pitchFamily="18" charset="0"/>
              </a:rPr>
              <a:t> A novel raspberry pi-3 based pure tone audiometer and verification of calibration with standard system</a:t>
            </a:r>
            <a:r>
              <a:rPr lang="en-IN" dirty="0">
                <a:solidFill>
                  <a:srgbClr val="0070C0"/>
                </a:solidFill>
              </a:rPr>
              <a:t>, </a:t>
            </a:r>
            <a:r>
              <a:rPr lang="en-GB" dirty="0"/>
              <a:t>“Journal of Data Acquisition and Processing(</a:t>
            </a:r>
            <a:r>
              <a:rPr lang="en-IN" b="1" dirty="0"/>
              <a:t>2020)”.</a:t>
            </a:r>
            <a:endParaRPr lang="en-IN" dirty="0"/>
          </a:p>
          <a:p>
            <a:pPr marL="355600" indent="-355600" algn="just" fontAlgn="ctr">
              <a:buFont typeface="Wingdings" panose="05000000000000000000" pitchFamily="2" charset="2"/>
              <a:buChar char="v"/>
            </a:pPr>
            <a:r>
              <a:rPr lang="en-IN" dirty="0">
                <a:hlinkClick r:id="rId3">
                  <a:extLst>
                    <a:ext uri="{A12FA001-AC4F-418D-AE19-62706E023703}">
                      <ahyp:hlinkClr xmlns:ahyp="http://schemas.microsoft.com/office/drawing/2018/hyperlinkcolor" val="tx"/>
                    </a:ext>
                  </a:extLst>
                </a:hlinkClick>
              </a:rPr>
              <a:t>“Silvia </a:t>
            </a:r>
            <a:r>
              <a:rPr lang="en-IN" dirty="0" err="1">
                <a:hlinkClick r:id="rId3">
                  <a:extLst>
                    <a:ext uri="{A12FA001-AC4F-418D-AE19-62706E023703}">
                      <ahyp:hlinkClr xmlns:ahyp="http://schemas.microsoft.com/office/drawing/2018/hyperlinkcolor" val="tx"/>
                    </a:ext>
                  </a:extLst>
                </a:hlinkClick>
              </a:rPr>
              <a:t>Figueira</a:t>
            </a:r>
            <a:r>
              <a:rPr lang="en-IN" dirty="0"/>
              <a:t>; </a:t>
            </a:r>
            <a:r>
              <a:rPr lang="en-IN" dirty="0">
                <a:hlinkClick r:id="rId4">
                  <a:extLst>
                    <a:ext uri="{A12FA001-AC4F-418D-AE19-62706E023703}">
                      <ahyp:hlinkClr xmlns:ahyp="http://schemas.microsoft.com/office/drawing/2018/hyperlinkcolor" val="tx"/>
                    </a:ext>
                  </a:extLst>
                </a:hlinkClick>
              </a:rPr>
              <a:t>Kevin Nguyen</a:t>
            </a:r>
            <a:r>
              <a:rPr lang="en-IN" dirty="0"/>
              <a:t>; </a:t>
            </a:r>
            <a:r>
              <a:rPr lang="en-IN" dirty="0">
                <a:hlinkClick r:id="rId5">
                  <a:extLst>
                    <a:ext uri="{A12FA001-AC4F-418D-AE19-62706E023703}">
                      <ahyp:hlinkClr xmlns:ahyp="http://schemas.microsoft.com/office/drawing/2018/hyperlinkcolor" val="tx"/>
                    </a:ext>
                  </a:extLst>
                </a:hlinkClick>
              </a:rPr>
              <a:t>Shweta </a:t>
            </a:r>
            <a:r>
              <a:rPr lang="en-IN" dirty="0" err="1">
                <a:hlinkClick r:id="rId5">
                  <a:extLst>
                    <a:ext uri="{A12FA001-AC4F-418D-AE19-62706E023703}">
                      <ahyp:hlinkClr xmlns:ahyp="http://schemas.microsoft.com/office/drawing/2018/hyperlinkcolor" val="tx"/>
                    </a:ext>
                  </a:extLst>
                </a:hlinkClick>
              </a:rPr>
              <a:t>Panditrao</a:t>
            </a:r>
            <a:r>
              <a:rPr lang="en-IN" dirty="0"/>
              <a:t>”,  </a:t>
            </a:r>
          </a:p>
          <a:p>
            <a:pPr marL="355600" indent="-355600" algn="just" fontAlgn="ctr">
              <a:buNone/>
            </a:pPr>
            <a:r>
              <a:rPr lang="en-IN" b="1" dirty="0"/>
              <a:t>    </a:t>
            </a:r>
            <a:r>
              <a:rPr lang="en-IN" b="1" dirty="0">
                <a:solidFill>
                  <a:srgbClr val="0070C0"/>
                </a:solidFill>
              </a:rPr>
              <a:t>“</a:t>
            </a:r>
            <a:r>
              <a:rPr lang="en-GB" b="1" dirty="0" err="1">
                <a:solidFill>
                  <a:srgbClr val="0070C0"/>
                </a:solidFill>
              </a:rPr>
              <a:t>HearThat</a:t>
            </a:r>
            <a:r>
              <a:rPr lang="en-GB" b="1" dirty="0">
                <a:solidFill>
                  <a:srgbClr val="0070C0"/>
                </a:solidFill>
              </a:rPr>
              <a:t>? - An app for diagnosing hearing loss”,</a:t>
            </a:r>
            <a:r>
              <a:rPr lang="en-IN" dirty="0">
                <a:solidFill>
                  <a:srgbClr val="0070C0"/>
                </a:solidFill>
              </a:rPr>
              <a:t> </a:t>
            </a:r>
            <a:r>
              <a:rPr lang="en-IN" dirty="0">
                <a:hlinkClick r:id="rId6">
                  <a:extLst>
                    <a:ext uri="{A12FA001-AC4F-418D-AE19-62706E023703}">
                      <ahyp:hlinkClr xmlns:ahyp="http://schemas.microsoft.com/office/drawing/2018/hyperlinkcolor" val="tx"/>
                    </a:ext>
                  </a:extLst>
                </a:hlinkClick>
              </a:rPr>
              <a:t>“</a:t>
            </a:r>
            <a:r>
              <a:rPr lang="en-GB" dirty="0">
                <a:hlinkClick r:id="rId6">
                  <a:extLst>
                    <a:ext uri="{A12FA001-AC4F-418D-AE19-62706E023703}">
                      <ahyp:hlinkClr xmlns:ahyp="http://schemas.microsoft.com/office/drawing/2018/hyperlinkcolor" val="tx"/>
                    </a:ext>
                  </a:extLst>
                </a:hlinkClick>
              </a:rPr>
              <a:t>IEEE Global Humanitarian Technology Conference (GHTC 2019)</a:t>
            </a:r>
            <a:r>
              <a:rPr lang="en-GB" dirty="0"/>
              <a:t>”.</a:t>
            </a:r>
            <a:endParaRPr lang="en-IN" dirty="0"/>
          </a:p>
          <a:p>
            <a:pPr marL="355600" indent="-355600" algn="just" fontAlgn="ctr">
              <a:buNone/>
            </a:pPr>
            <a:endParaRPr lang="en-IN" dirty="0"/>
          </a:p>
          <a:p>
            <a:pPr marL="355600" indent="-355600" algn="just">
              <a:lnSpc>
                <a:spcPct val="110000"/>
              </a:lnSpc>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34</a:t>
            </a:fld>
            <a:endParaRPr lang="en-GB" altLang="en-US" dirty="0"/>
          </a:p>
        </p:txBody>
      </p:sp>
      <p:sp>
        <p:nvSpPr>
          <p:cNvPr id="4" name="Date Placeholder 3"/>
          <p:cNvSpPr>
            <a:spLocks noGrp="1"/>
          </p:cNvSpPr>
          <p:nvPr>
            <p:ph type="dt" sz="half" idx="10"/>
          </p:nvPr>
        </p:nvSpPr>
        <p:spPr/>
        <p:txBody>
          <a:bodyPr/>
          <a:lstStyle/>
          <a:p>
            <a:pPr>
              <a:defRPr/>
            </a:pPr>
            <a:fld id="{2B4562DC-A91E-4042-87A9-420150B465CB}" type="datetime3">
              <a:rPr lang="en-US" altLang="en-US" smtClean="0"/>
              <a:t>22 May 2024</a:t>
            </a:fld>
            <a:endParaRPr lang="en-GB"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p>
        </p:txBody>
      </p:sp>
      <p:pic>
        <p:nvPicPr>
          <p:cNvPr id="6" name="Content Placeholder 5" descr="istockphoto-1183770076-612x612"/>
          <p:cNvPicPr>
            <a:picLocks noGrp="1" noChangeAspect="1"/>
          </p:cNvPicPr>
          <p:nvPr>
            <p:ph idx="1"/>
          </p:nvPr>
        </p:nvPicPr>
        <p:blipFill>
          <a:blip r:embed="rId2"/>
          <a:stretch>
            <a:fillRect/>
          </a:stretch>
        </p:blipFill>
        <p:spPr>
          <a:xfrm>
            <a:off x="1181735" y="621665"/>
            <a:ext cx="7026275" cy="5006340"/>
          </a:xfrm>
          <a:prstGeom prst="rect">
            <a:avLst/>
          </a:prstGeom>
        </p:spPr>
      </p:pic>
      <p:sp>
        <p:nvSpPr>
          <p:cNvPr id="4" name="Footer Placeholder 3"/>
          <p:cNvSpPr>
            <a:spLocks noGrp="1"/>
          </p:cNvSpPr>
          <p:nvPr>
            <p:ph type="ftr" sz="quarter" idx="11"/>
          </p:nvPr>
        </p:nvSpPr>
        <p:spPr/>
        <p:txBody>
          <a:bodyPr/>
          <a:lstStyle/>
          <a:p>
            <a:pPr>
              <a:defRPr/>
            </a:pPr>
            <a:r>
              <a:rPr lang="en-GB" altLang="en-US"/>
              <a:t>Portable Self Assessment Audiometer using Raspberry pi</a:t>
            </a:r>
            <a:endParaRPr lang="en-GB" altLang="en-US" dirty="0"/>
          </a:p>
        </p:txBody>
      </p:sp>
      <p:sp>
        <p:nvSpPr>
          <p:cNvPr id="5" name="Slide Number Placeholder 4"/>
          <p:cNvSpPr>
            <a:spLocks noGrp="1"/>
          </p:cNvSpPr>
          <p:nvPr>
            <p:ph type="sldNum" sz="quarter" idx="12"/>
          </p:nvPr>
        </p:nvSpPr>
        <p:spPr/>
        <p:txBody>
          <a:bodyPr/>
          <a:lstStyle/>
          <a:p>
            <a:pPr>
              <a:defRPr/>
            </a:pPr>
            <a:fld id="{CC65D3F7-A063-44A6-86FA-D15607AE2097}" type="slidenum">
              <a:rPr lang="en-GB" altLang="en-US" smtClean="0"/>
              <a:t>35</a:t>
            </a:fld>
            <a:endParaRPr lang="en-GB" altLang="en-US" dirty="0"/>
          </a:p>
        </p:txBody>
      </p:sp>
      <p:sp>
        <p:nvSpPr>
          <p:cNvPr id="3" name="Date Placeholder 2"/>
          <p:cNvSpPr>
            <a:spLocks noGrp="1"/>
          </p:cNvSpPr>
          <p:nvPr>
            <p:ph type="dt" sz="half" idx="10"/>
          </p:nvPr>
        </p:nvSpPr>
        <p:spPr/>
        <p:txBody>
          <a:bodyPr/>
          <a:lstStyle/>
          <a:p>
            <a:pPr>
              <a:defRPr/>
            </a:pPr>
            <a:fld id="{557B08C8-A713-4885-9D49-7D0329FFD740}" type="datetime3">
              <a:rPr lang="en-US" altLang="en-US" smtClean="0"/>
              <a:t>22 May 2024</a:t>
            </a:fld>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7F3EE11-F0AF-F284-0D85-13017B03FD22}"/>
              </a:ext>
            </a:extLst>
          </p:cNvPr>
          <p:cNvSpPr/>
          <p:nvPr/>
        </p:nvSpPr>
        <p:spPr>
          <a:xfrm>
            <a:off x="377165" y="438624"/>
            <a:ext cx="8272034"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377165" y="747952"/>
            <a:ext cx="8389670" cy="616585"/>
          </a:xfrm>
        </p:spPr>
        <p:txBody>
          <a:bodyPr/>
          <a:lstStyle/>
          <a:p>
            <a:pPr marL="0" indent="40005" algn="ctr" defTabSz="0">
              <a:tabLst>
                <a:tab pos="268605" algn="l"/>
              </a:tabLst>
            </a:pPr>
            <a:r>
              <a:rPr lang="en-US" b="1" spc="600" dirty="0">
                <a:solidFill>
                  <a:srgbClr val="FF0000"/>
                </a:solidFill>
                <a:latin typeface="Times New Roman" panose="02020603050405020304" pitchFamily="18" charset="0"/>
                <a:cs typeface="Times New Roman" panose="02020603050405020304" pitchFamily="18" charset="0"/>
              </a:rPr>
              <a:t>Introduction</a:t>
            </a:r>
            <a:br>
              <a:rPr lang="en-US" b="1" spc="600" dirty="0">
                <a:solidFill>
                  <a:srgbClr val="FF0000"/>
                </a:solidFill>
                <a:latin typeface="Times New Roman" panose="02020603050405020304" pitchFamily="18" charset="0"/>
                <a:cs typeface="Times New Roman" panose="02020603050405020304" pitchFamily="18" charset="0"/>
              </a:rPr>
            </a:br>
            <a:endParaRPr lang="en-US" b="1" spc="600" dirty="0">
              <a:solidFill>
                <a:srgbClr val="FF0000"/>
              </a:solidFill>
              <a:latin typeface="Times New Roman" panose="02020603050405020304" pitchFamily="18" charset="0"/>
              <a:cs typeface="Times New Roman" panose="02020603050405020304" pitchFamily="18" charset="0"/>
            </a:endParaRPr>
          </a:p>
        </p:txBody>
      </p:sp>
      <p:sp>
        <p:nvSpPr>
          <p:cNvPr id="8" name="Footer Placeholder 12"/>
          <p:cNvSpPr>
            <a:spLocks noGrp="1"/>
          </p:cNvSpPr>
          <p:nvPr>
            <p:ph type="ftr" sz="quarter" idx="11"/>
          </p:nvPr>
        </p:nvSpPr>
        <p:spPr>
          <a:xfrm>
            <a:off x="2183642" y="6420758"/>
            <a:ext cx="4954137" cy="509726"/>
          </a:xfrm>
        </p:spPr>
        <p:txBody>
          <a:bodyPr/>
          <a:lstStyle/>
          <a:p>
            <a:pPr>
              <a:defRPr/>
            </a:pPr>
            <a:r>
              <a:rPr lang="en-GB" altLang="en-US">
                <a:latin typeface="Times New Roman" panose="02020603050405020304" pitchFamily="18" charset="0"/>
                <a:cs typeface="Times New Roman" panose="02020603050405020304" pitchFamily="18" charset="0"/>
              </a:rPr>
              <a:t>Portable Self Assessment Audiometer using Raspberry pi</a:t>
            </a:r>
            <a:endParaRPr lang="en-GB" alt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77165" y="1292053"/>
            <a:ext cx="7831137" cy="5565947"/>
          </a:xfrm>
          <a:prstGeom prst="rect">
            <a:avLst/>
          </a:prstGeom>
          <a:noFill/>
        </p:spPr>
        <p:txBody>
          <a:bodyPr wrap="square" rtlCol="0">
            <a:spAutoFit/>
          </a:bodyPr>
          <a:lstStyle/>
          <a:p>
            <a:pPr marL="342900" indent="-342900" algn="just">
              <a:lnSpc>
                <a:spcPct val="150000"/>
              </a:lnSpc>
              <a:buSzPct val="70000"/>
              <a:buFont typeface="Wingdings" panose="05000000000000000000" pitchFamily="2" charset="2"/>
              <a:buChar char="v"/>
            </a:pPr>
            <a:r>
              <a:rPr lang="en-GB" sz="2400" dirty="0">
                <a:solidFill>
                  <a:srgbClr val="1F1F1F"/>
                </a:solidFill>
                <a:latin typeface="Times New Roman" panose="02020603050405020304" pitchFamily="18" charset="0"/>
                <a:cs typeface="Times New Roman" panose="02020603050405020304" pitchFamily="18" charset="0"/>
              </a:rPr>
              <a:t>Hearing loss is a common problem, especially for older adults.</a:t>
            </a:r>
          </a:p>
          <a:p>
            <a:pPr marL="342900" indent="-342900" algn="just">
              <a:lnSpc>
                <a:spcPct val="150000"/>
              </a:lnSpc>
              <a:buSzPct val="70000"/>
              <a:buFont typeface="Wingdings" panose="05000000000000000000" pitchFamily="2" charset="2"/>
              <a:buChar char="v"/>
            </a:pPr>
            <a:r>
              <a:rPr lang="en-GB" sz="2400" dirty="0">
                <a:solidFill>
                  <a:srgbClr val="1F1F1F"/>
                </a:solidFill>
                <a:latin typeface="Times New Roman" panose="02020603050405020304" pitchFamily="18" charset="0"/>
                <a:cs typeface="Times New Roman" panose="02020603050405020304" pitchFamily="18" charset="0"/>
              </a:rPr>
              <a:t>It can make it hard to hear and talk to others.</a:t>
            </a:r>
          </a:p>
          <a:p>
            <a:pPr marL="342900" indent="-342900" algn="just">
              <a:lnSpc>
                <a:spcPct val="150000"/>
              </a:lnSpc>
              <a:buSzPct val="70000"/>
              <a:buFont typeface="Wingdings" panose="05000000000000000000" pitchFamily="2" charset="2"/>
              <a:buChar char="v"/>
            </a:pPr>
            <a:r>
              <a:rPr lang="en-GB" sz="2400" dirty="0">
                <a:solidFill>
                  <a:srgbClr val="1F1F1F"/>
                </a:solidFill>
                <a:latin typeface="Times New Roman" panose="02020603050405020304" pitchFamily="18" charset="0"/>
                <a:cs typeface="Times New Roman" panose="02020603050405020304" pitchFamily="18" charset="0"/>
              </a:rPr>
              <a:t>Current hearing tests need a doctor and special rooms, which can be expensive and inconvenient.</a:t>
            </a:r>
          </a:p>
          <a:p>
            <a:pPr marL="342900" indent="-342900" algn="just">
              <a:lnSpc>
                <a:spcPct val="150000"/>
              </a:lnSpc>
              <a:buSzPct val="70000"/>
              <a:buFont typeface="Wingdings" panose="05000000000000000000" pitchFamily="2" charset="2"/>
              <a:buChar char="v"/>
            </a:pPr>
            <a:r>
              <a:rPr lang="en-GB" sz="2400" dirty="0">
                <a:solidFill>
                  <a:srgbClr val="1F1F1F"/>
                </a:solidFill>
                <a:latin typeface="Times New Roman" panose="02020603050405020304" pitchFamily="18" charset="0"/>
                <a:cs typeface="Times New Roman" panose="02020603050405020304" pitchFamily="18" charset="0"/>
              </a:rPr>
              <a:t>This project created a portable hearing test anyone can use at home.</a:t>
            </a:r>
          </a:p>
          <a:p>
            <a:pPr marL="342900" indent="-342900" algn="just">
              <a:lnSpc>
                <a:spcPct val="150000"/>
              </a:lnSpc>
              <a:buSzPct val="70000"/>
              <a:buFont typeface="Wingdings" panose="05000000000000000000" pitchFamily="2" charset="2"/>
              <a:buChar char="v"/>
            </a:pPr>
            <a:r>
              <a:rPr lang="en-GB" sz="2400" dirty="0">
                <a:solidFill>
                  <a:srgbClr val="1F1F1F"/>
                </a:solidFill>
                <a:latin typeface="Times New Roman" panose="02020603050405020304" pitchFamily="18" charset="0"/>
                <a:cs typeface="Times New Roman" panose="02020603050405020304" pitchFamily="18" charset="0"/>
              </a:rPr>
              <a:t>This could help people find out about hearing loss earlier and easier.</a:t>
            </a:r>
          </a:p>
          <a:p>
            <a:pPr marL="273050" indent="-273050"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CC65D3F7-A063-44A6-86FA-D15607AE2097}" type="slidenum">
              <a:rPr lang="en-GB" altLang="en-US" smtClean="0"/>
              <a:t>4</a:t>
            </a:fld>
            <a:endParaRPr lang="en-GB" altLang="en-US" dirty="0"/>
          </a:p>
        </p:txBody>
      </p:sp>
      <p:sp>
        <p:nvSpPr>
          <p:cNvPr id="4" name="Date Placeholder 3"/>
          <p:cNvSpPr>
            <a:spLocks noGrp="1"/>
          </p:cNvSpPr>
          <p:nvPr>
            <p:ph type="dt" sz="half" idx="10"/>
          </p:nvPr>
        </p:nvSpPr>
        <p:spPr/>
        <p:txBody>
          <a:bodyPr/>
          <a:lstStyle/>
          <a:p>
            <a:pPr>
              <a:defRPr/>
            </a:pPr>
            <a:fld id="{62E962EC-0984-4150-9D63-56C7B60946E7}" type="datetime3">
              <a:rPr lang="en-US" altLang="en-US" smtClean="0"/>
              <a:t>22 May 2024</a:t>
            </a:fld>
            <a:endParaRPr lang="en-GB"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D0A945D-7168-DCA3-7B64-B9B5B7832A45}"/>
              </a:ext>
            </a:extLst>
          </p:cNvPr>
          <p:cNvSpPr/>
          <p:nvPr/>
        </p:nvSpPr>
        <p:spPr>
          <a:xfrm>
            <a:off x="378253" y="723900"/>
            <a:ext cx="8221238"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378252" y="620835"/>
            <a:ext cx="8221237" cy="871291"/>
          </a:xfrm>
        </p:spPr>
        <p:txBody>
          <a:bodyPr/>
          <a:lstStyle/>
          <a:p>
            <a:pPr algn="ctr"/>
            <a:r>
              <a:rPr lang="en-IN" altLang="en-US" b="1" spc="600" dirty="0">
                <a:solidFill>
                  <a:srgbClr val="FF0000"/>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461381" y="1511712"/>
            <a:ext cx="8221238" cy="4351338"/>
          </a:xfrm>
        </p:spPr>
        <p:txBody>
          <a:bodyPr/>
          <a:lstStyle/>
          <a:p>
            <a:pPr marL="450850" indent="-450850" algn="just">
              <a:lnSpc>
                <a:spcPct val="140000"/>
              </a:lnSpc>
              <a:buSzPct val="7000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The project aims to develop a portable audiometer for hearing self-assessment, addressing the limitations of conventional audiometers.</a:t>
            </a:r>
          </a:p>
          <a:p>
            <a:pPr marL="450850" indent="-450850" algn="just">
              <a:lnSpc>
                <a:spcPct val="140000"/>
              </a:lnSpc>
              <a:buSzPct val="70000"/>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 This cost-effective and user-friendly solution improves access to early detection and treatment of hearing loss, benefiting hearing-impaired individuals.</a:t>
            </a:r>
          </a:p>
        </p:txBody>
      </p:sp>
      <p:sp>
        <p:nvSpPr>
          <p:cNvPr id="5" name="Footer Placeholder 4"/>
          <p:cNvSpPr>
            <a:spLocks noGrp="1"/>
          </p:cNvSpPr>
          <p:nvPr>
            <p:ph type="ftr" sz="quarter" idx="11"/>
          </p:nvPr>
        </p:nvSpPr>
        <p:spPr>
          <a:xfrm>
            <a:off x="2545963" y="6464300"/>
            <a:ext cx="4052074" cy="393700"/>
          </a:xfrm>
        </p:spPr>
        <p:txBody>
          <a:bodyPr/>
          <a:lstStyle/>
          <a:p>
            <a:pPr>
              <a:defRPr/>
            </a:pPr>
            <a:r>
              <a:rPr lang="en-GB" altLang="en-US"/>
              <a:t>Portable Self Assessment Audiometer using Raspberry pi</a:t>
            </a:r>
            <a:endParaRPr lang="en-GB" altLang="en-US" dirty="0"/>
          </a:p>
        </p:txBody>
      </p:sp>
      <p:sp>
        <p:nvSpPr>
          <p:cNvPr id="7" name="Slide Number Placeholder 6"/>
          <p:cNvSpPr>
            <a:spLocks noGrp="1"/>
          </p:cNvSpPr>
          <p:nvPr>
            <p:ph type="sldNum" sz="quarter" idx="12"/>
          </p:nvPr>
        </p:nvSpPr>
        <p:spPr/>
        <p:txBody>
          <a:bodyPr/>
          <a:lstStyle/>
          <a:p>
            <a:pPr>
              <a:defRPr/>
            </a:pPr>
            <a:fld id="{CC65D3F7-A063-44A6-86FA-D15607AE2097}" type="slidenum">
              <a:rPr lang="en-GB" altLang="en-US" smtClean="0"/>
              <a:t>5</a:t>
            </a:fld>
            <a:endParaRPr lang="en-GB" altLang="en-US" dirty="0"/>
          </a:p>
        </p:txBody>
      </p:sp>
      <p:sp>
        <p:nvSpPr>
          <p:cNvPr id="4" name="Date Placeholder 3"/>
          <p:cNvSpPr>
            <a:spLocks noGrp="1"/>
          </p:cNvSpPr>
          <p:nvPr>
            <p:ph type="dt" sz="half" idx="10"/>
          </p:nvPr>
        </p:nvSpPr>
        <p:spPr/>
        <p:txBody>
          <a:bodyPr/>
          <a:lstStyle/>
          <a:p>
            <a:pPr>
              <a:defRPr/>
            </a:pPr>
            <a:fld id="{58DB2E87-063F-454B-AF60-A8CA7ABB2A89}" type="datetime3">
              <a:rPr lang="en-US" altLang="en-US" smtClean="0"/>
              <a:t>22 May 2024</a:t>
            </a:fld>
            <a:endParaRPr lang="en-GB" altLang="en-US" dirty="0"/>
          </a:p>
        </p:txBody>
      </p:sp>
    </p:spTree>
    <p:extLst>
      <p:ext uri="{BB962C8B-B14F-4D97-AF65-F5344CB8AC3E}">
        <p14:creationId xmlns:p14="http://schemas.microsoft.com/office/powerpoint/2010/main" val="135065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B120CE9-DF6D-0194-FD01-5D00F8B1C737}"/>
              </a:ext>
            </a:extLst>
          </p:cNvPr>
          <p:cNvSpPr/>
          <p:nvPr/>
        </p:nvSpPr>
        <p:spPr>
          <a:xfrm>
            <a:off x="444500" y="723900"/>
            <a:ext cx="8070850"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44500" y="495300"/>
            <a:ext cx="8070850" cy="1195388"/>
          </a:xfrm>
        </p:spPr>
        <p:txBody>
          <a:bodyPr/>
          <a:lstStyle/>
          <a:p>
            <a:pPr algn="ctr"/>
            <a:r>
              <a:rPr lang="en-US" b="1" spc="600"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628650" y="1516867"/>
            <a:ext cx="7886700" cy="3415448"/>
          </a:xfrm>
        </p:spPr>
        <p:txBody>
          <a:bodyPr/>
          <a:lstStyle/>
          <a:p>
            <a:pPr marL="539750" indent="-457200">
              <a:lnSpc>
                <a:spcPct val="150000"/>
              </a:lnSpc>
              <a:buSzPct val="7000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Develop a portable audiometer for self-assessment.</a:t>
            </a:r>
          </a:p>
          <a:p>
            <a:pPr marL="539750" indent="-457200">
              <a:lnSpc>
                <a:spcPct val="150000"/>
              </a:lnSpc>
              <a:buSzPct val="7000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Automate the hearing test process for efficiency.</a:t>
            </a:r>
          </a:p>
          <a:p>
            <a:pPr marL="539750" indent="-457200">
              <a:lnSpc>
                <a:spcPct val="150000"/>
              </a:lnSpc>
              <a:buSzPct val="7000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Create a user-friendly interface using Python.</a:t>
            </a:r>
          </a:p>
          <a:p>
            <a:pPr marL="539750" indent="-457200">
              <a:lnSpc>
                <a:spcPct val="150000"/>
              </a:lnSpc>
              <a:buSzPct val="70000"/>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Generate accurate audiograms and store data effectively.</a:t>
            </a:r>
          </a:p>
          <a:p>
            <a:pPr marL="355600" indent="-27305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GB" altLang="en-US">
                <a:latin typeface="Times New Roman" panose="02020603050405020304" pitchFamily="18" charset="0"/>
                <a:cs typeface="Times New Roman" panose="02020603050405020304" pitchFamily="18" charset="0"/>
              </a:rPr>
              <a:t>Portable Self Assessment Audiometer using Raspberry pi</a:t>
            </a:r>
            <a:endParaRPr lang="en-GB" altLang="en-US"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a:defRPr/>
            </a:pPr>
            <a:fld id="{CC65D3F7-A063-44A6-86FA-D15607AE2097}" type="slidenum">
              <a:rPr lang="en-GB" altLang="en-US" smtClean="0"/>
              <a:t>6</a:t>
            </a:fld>
            <a:endParaRPr lang="en-GB" altLang="en-US" dirty="0"/>
          </a:p>
        </p:txBody>
      </p:sp>
      <p:sp>
        <p:nvSpPr>
          <p:cNvPr id="4" name="Date Placeholder 3"/>
          <p:cNvSpPr>
            <a:spLocks noGrp="1"/>
          </p:cNvSpPr>
          <p:nvPr>
            <p:ph type="dt" sz="half" idx="10"/>
          </p:nvPr>
        </p:nvSpPr>
        <p:spPr/>
        <p:txBody>
          <a:bodyPr/>
          <a:lstStyle/>
          <a:p>
            <a:pPr>
              <a:defRPr/>
            </a:pPr>
            <a:fld id="{1231000F-89BF-4223-8D71-D0E3FEACD33F}" type="datetime3">
              <a:rPr lang="en-US" altLang="en-US" smtClean="0"/>
              <a:t>22 May 2024</a:t>
            </a:fld>
            <a:endParaRPr lang="en-GB"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2A6E814-9787-0134-9442-6B5A95E520E2}"/>
              </a:ext>
            </a:extLst>
          </p:cNvPr>
          <p:cNvSpPr/>
          <p:nvPr/>
        </p:nvSpPr>
        <p:spPr>
          <a:xfrm>
            <a:off x="378253" y="723900"/>
            <a:ext cx="8153281"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374959" y="723900"/>
            <a:ext cx="8153281" cy="718820"/>
          </a:xfrm>
        </p:spPr>
        <p:txBody>
          <a:bodyPr/>
          <a:lstStyle/>
          <a:p>
            <a:pPr algn="ctr"/>
            <a:br>
              <a:rPr lang="en-US" b="1" spc="600" dirty="0">
                <a:solidFill>
                  <a:srgbClr val="FF0000"/>
                </a:solidFill>
                <a:latin typeface="Times New Roman" panose="02020603050405020304" pitchFamily="18" charset="0"/>
                <a:cs typeface="Times New Roman" panose="02020603050405020304" pitchFamily="18" charset="0"/>
              </a:rPr>
            </a:br>
            <a:r>
              <a:rPr lang="en-US" b="1" spc="600" dirty="0">
                <a:solidFill>
                  <a:srgbClr val="FF0000"/>
                </a:solidFill>
                <a:latin typeface="Times New Roman" panose="02020603050405020304" pitchFamily="18" charset="0"/>
                <a:cs typeface="Times New Roman" panose="02020603050405020304" pitchFamily="18" charset="0"/>
              </a:rPr>
              <a:t>Abstract</a:t>
            </a:r>
            <a:br>
              <a:rPr lang="en-US" b="1" spc="600" dirty="0">
                <a:solidFill>
                  <a:srgbClr val="FF0000"/>
                </a:solidFill>
                <a:latin typeface="Times New Roman" panose="02020603050405020304" pitchFamily="18" charset="0"/>
                <a:cs typeface="Times New Roman" panose="02020603050405020304" pitchFamily="18" charset="0"/>
              </a:rPr>
            </a:br>
            <a:endParaRPr lang="en-US" b="1" spc="600" dirty="0">
              <a:solidFill>
                <a:srgbClr val="FF0000"/>
              </a:solidFill>
              <a:latin typeface="Times New Roman" panose="02020603050405020304" pitchFamily="18" charset="0"/>
              <a:cs typeface="Times New Roman" panose="02020603050405020304" pitchFamily="18" charset="0"/>
            </a:endParaRPr>
          </a:p>
        </p:txBody>
      </p:sp>
      <p:sp>
        <p:nvSpPr>
          <p:cNvPr id="8" name="Footer Placeholder 12"/>
          <p:cNvSpPr>
            <a:spLocks noGrp="1"/>
          </p:cNvSpPr>
          <p:nvPr>
            <p:ph type="ftr" sz="quarter" idx="11"/>
          </p:nvPr>
        </p:nvSpPr>
        <p:spPr>
          <a:xfrm>
            <a:off x="2183642" y="6420758"/>
            <a:ext cx="4954137" cy="509726"/>
          </a:xfrm>
        </p:spPr>
        <p:txBody>
          <a:bodyPr/>
          <a:lstStyle/>
          <a:p>
            <a:pPr>
              <a:defRPr/>
            </a:pPr>
            <a:r>
              <a:rPr lang="en-GB" altLang="en-US">
                <a:latin typeface="Times New Roman" panose="02020603050405020304" pitchFamily="18" charset="0"/>
                <a:cs typeface="Times New Roman" panose="02020603050405020304" pitchFamily="18" charset="0"/>
              </a:rPr>
              <a:t>Portable Self Assessment Audiometer using Raspberry pi</a:t>
            </a:r>
            <a:endParaRPr lang="en-GB" alt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74959" y="1548857"/>
            <a:ext cx="8156575" cy="3233420"/>
          </a:xfrm>
          <a:prstGeom prst="rect">
            <a:avLst/>
          </a:prstGeom>
          <a:noFill/>
        </p:spPr>
        <p:txBody>
          <a:bodyPr wrap="square" rtlCol="0">
            <a:noAutofit/>
          </a:bodyPr>
          <a:lstStyle/>
          <a:p>
            <a:pPr marL="400050" indent="-342900" algn="just">
              <a:lnSpc>
                <a:spcPct val="150000"/>
              </a:lnSpc>
              <a:buSzPct val="70000"/>
              <a:buFont typeface="Wingdings" panose="05000000000000000000" pitchFamily="2" charset="2"/>
              <a:buChar char="v"/>
            </a:pPr>
            <a:r>
              <a:rPr lang="en-GB" sz="2300" dirty="0">
                <a:latin typeface="Times New Roman" panose="02020603050405020304" pitchFamily="18" charset="0"/>
                <a:cs typeface="Times New Roman" panose="02020603050405020304" pitchFamily="18" charset="0"/>
              </a:rPr>
              <a:t>This study introduces a portable audiometer for self-assessment of hearing impairment, leveraging Raspberry Pi and Python. Users receive sound signals via headphones, responding with a patient button. </a:t>
            </a:r>
          </a:p>
          <a:p>
            <a:pPr marL="400050" indent="-342900" algn="just">
              <a:lnSpc>
                <a:spcPct val="150000"/>
              </a:lnSpc>
              <a:buSzPct val="70000"/>
              <a:buFont typeface="Wingdings" panose="05000000000000000000" pitchFamily="2" charset="2"/>
              <a:buChar char="v"/>
            </a:pPr>
            <a:r>
              <a:rPr lang="en-GB" sz="2300" dirty="0">
                <a:latin typeface="Times New Roman" panose="02020603050405020304" pitchFamily="18" charset="0"/>
                <a:cs typeface="Times New Roman" panose="02020603050405020304" pitchFamily="18" charset="0"/>
              </a:rPr>
              <a:t>An automatic audiogram aids assessment, with results digitally stored. A familiarization process ensures user understanding, and the Hughson Westlake procedure enhances efficiency. </a:t>
            </a:r>
          </a:p>
        </p:txBody>
      </p:sp>
      <p:sp>
        <p:nvSpPr>
          <p:cNvPr id="5" name="Slide Number Placeholder 4"/>
          <p:cNvSpPr>
            <a:spLocks noGrp="1"/>
          </p:cNvSpPr>
          <p:nvPr>
            <p:ph type="sldNum" sz="quarter" idx="12"/>
          </p:nvPr>
        </p:nvSpPr>
        <p:spPr/>
        <p:txBody>
          <a:bodyPr/>
          <a:lstStyle/>
          <a:p>
            <a:pPr>
              <a:defRPr/>
            </a:pPr>
            <a:fld id="{CC65D3F7-A063-44A6-86FA-D15607AE2097}" type="slidenum">
              <a:rPr lang="en-GB" altLang="en-US" smtClean="0"/>
              <a:t>7</a:t>
            </a:fld>
            <a:endParaRPr lang="en-GB" altLang="en-US" dirty="0"/>
          </a:p>
        </p:txBody>
      </p:sp>
      <p:sp>
        <p:nvSpPr>
          <p:cNvPr id="4" name="Date Placeholder 3"/>
          <p:cNvSpPr>
            <a:spLocks noGrp="1"/>
          </p:cNvSpPr>
          <p:nvPr>
            <p:ph type="dt" sz="half" idx="10"/>
          </p:nvPr>
        </p:nvSpPr>
        <p:spPr/>
        <p:txBody>
          <a:bodyPr/>
          <a:lstStyle/>
          <a:p>
            <a:pPr>
              <a:defRPr/>
            </a:pPr>
            <a:fld id="{0817086E-CFA5-4643-A2CB-42522F12F139}" type="datetime3">
              <a:rPr lang="en-US" altLang="en-US" smtClean="0"/>
              <a:t>22 May 2024</a:t>
            </a:fld>
            <a:endParaRPr lang="en-GB"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19C9DA29-A335-B8E3-3D19-76C103AE6806}"/>
              </a:ext>
            </a:extLst>
          </p:cNvPr>
          <p:cNvSpPr/>
          <p:nvPr/>
        </p:nvSpPr>
        <p:spPr>
          <a:xfrm>
            <a:off x="378253" y="723900"/>
            <a:ext cx="8272034"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493712" y="702920"/>
            <a:ext cx="7412355" cy="718820"/>
          </a:xfrm>
        </p:spPr>
        <p:txBody>
          <a:bodyPr/>
          <a:lstStyle/>
          <a:p>
            <a:pPr algn="ctr"/>
            <a:br>
              <a:rPr lang="en-US" b="1" spc="600" dirty="0">
                <a:solidFill>
                  <a:srgbClr val="FF0000"/>
                </a:solidFill>
                <a:latin typeface="Times New Roman" panose="02020603050405020304" pitchFamily="18" charset="0"/>
                <a:cs typeface="Times New Roman" panose="02020603050405020304" pitchFamily="18" charset="0"/>
              </a:rPr>
            </a:br>
            <a:r>
              <a:rPr lang="en-US" b="1" spc="600" dirty="0">
                <a:solidFill>
                  <a:srgbClr val="FF0000"/>
                </a:solidFill>
                <a:latin typeface="Times New Roman" panose="02020603050405020304" pitchFamily="18" charset="0"/>
                <a:cs typeface="Times New Roman" panose="02020603050405020304" pitchFamily="18" charset="0"/>
              </a:rPr>
              <a:t>Abstract</a:t>
            </a:r>
            <a:br>
              <a:rPr lang="en-US" b="1" spc="600" dirty="0">
                <a:solidFill>
                  <a:srgbClr val="FF0000"/>
                </a:solidFill>
                <a:latin typeface="Times New Roman" panose="02020603050405020304" pitchFamily="18" charset="0"/>
                <a:cs typeface="Times New Roman" panose="02020603050405020304" pitchFamily="18" charset="0"/>
              </a:rPr>
            </a:br>
            <a:endParaRPr lang="en-US" b="1" spc="600" dirty="0">
              <a:solidFill>
                <a:srgbClr val="FF0000"/>
              </a:solidFill>
              <a:latin typeface="Times New Roman" panose="02020603050405020304" pitchFamily="18" charset="0"/>
              <a:cs typeface="Times New Roman" panose="02020603050405020304" pitchFamily="18" charset="0"/>
            </a:endParaRPr>
          </a:p>
        </p:txBody>
      </p:sp>
      <p:sp>
        <p:nvSpPr>
          <p:cNvPr id="8" name="Footer Placeholder 12"/>
          <p:cNvSpPr>
            <a:spLocks noGrp="1"/>
          </p:cNvSpPr>
          <p:nvPr>
            <p:ph type="ftr" sz="quarter" idx="11"/>
          </p:nvPr>
        </p:nvSpPr>
        <p:spPr>
          <a:xfrm>
            <a:off x="2183642" y="6420758"/>
            <a:ext cx="4954137" cy="509726"/>
          </a:xfrm>
        </p:spPr>
        <p:txBody>
          <a:bodyPr/>
          <a:lstStyle/>
          <a:p>
            <a:pPr>
              <a:defRPr/>
            </a:pPr>
            <a:r>
              <a:rPr lang="en-GB" altLang="en-US">
                <a:latin typeface="Times New Roman" panose="02020603050405020304" pitchFamily="18" charset="0"/>
                <a:cs typeface="Times New Roman" panose="02020603050405020304" pitchFamily="18" charset="0"/>
              </a:rPr>
              <a:t>Portable Self Assessment Audiometer using Raspberry pi</a:t>
            </a:r>
            <a:endParaRPr lang="en-GB" alt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493712" y="1548857"/>
            <a:ext cx="8156575" cy="3233420"/>
          </a:xfrm>
          <a:prstGeom prst="rect">
            <a:avLst/>
          </a:prstGeom>
          <a:noFill/>
        </p:spPr>
        <p:txBody>
          <a:bodyPr wrap="square" rtlCol="0">
            <a:noAutofit/>
          </a:bodyPr>
          <a:lstStyle/>
          <a:p>
            <a:pPr marL="400050" indent="-342900" algn="just">
              <a:lnSpc>
                <a:spcPct val="150000"/>
              </a:lnSpc>
              <a:buSzPct val="70000"/>
              <a:buFont typeface="Wingdings" panose="05000000000000000000" pitchFamily="2" charset="2"/>
              <a:buChar char="v"/>
            </a:pPr>
            <a:r>
              <a:rPr lang="en-GB" sz="2300" dirty="0">
                <a:latin typeface="Times New Roman" panose="02020603050405020304" pitchFamily="18" charset="0"/>
                <a:cs typeface="Times New Roman" panose="02020603050405020304" pitchFamily="18" charset="0"/>
              </a:rPr>
              <a:t>Leveraging open-source Python minimizes software development costs. This innovative approach offers accessible and cost-effective hearing screening for elderly and hearing-impaired individuals.</a:t>
            </a:r>
            <a:endParaRPr lang="en-US" sz="23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CC65D3F7-A063-44A6-86FA-D15607AE2097}" type="slidenum">
              <a:rPr lang="en-GB" altLang="en-US" smtClean="0"/>
              <a:t>8</a:t>
            </a:fld>
            <a:endParaRPr lang="en-GB" altLang="en-US" dirty="0"/>
          </a:p>
        </p:txBody>
      </p:sp>
      <p:sp>
        <p:nvSpPr>
          <p:cNvPr id="4" name="Date Placeholder 3"/>
          <p:cNvSpPr>
            <a:spLocks noGrp="1"/>
          </p:cNvSpPr>
          <p:nvPr>
            <p:ph type="dt" sz="half" idx="10"/>
          </p:nvPr>
        </p:nvSpPr>
        <p:spPr/>
        <p:txBody>
          <a:bodyPr/>
          <a:lstStyle/>
          <a:p>
            <a:pPr>
              <a:defRPr/>
            </a:pPr>
            <a:fld id="{0817086E-CFA5-4643-A2CB-42522F12F139}" type="datetime3">
              <a:rPr lang="en-US" altLang="en-US" smtClean="0"/>
              <a:t>22 May 2024</a:t>
            </a:fld>
            <a:endParaRPr lang="en-GB" altLang="en-US" dirty="0"/>
          </a:p>
        </p:txBody>
      </p:sp>
      <p:pic>
        <p:nvPicPr>
          <p:cNvPr id="7" name="Picture 6">
            <a:extLst>
              <a:ext uri="{FF2B5EF4-FFF2-40B4-BE49-F238E27FC236}">
                <a16:creationId xmlns:a16="http://schemas.microsoft.com/office/drawing/2014/main" id="{09733EA0-941A-CA4E-D7CF-20C2456D3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420" y="3328146"/>
            <a:ext cx="3081336" cy="2467524"/>
          </a:xfrm>
          <a:prstGeom prst="rect">
            <a:avLst/>
          </a:prstGeom>
        </p:spPr>
      </p:pic>
    </p:spTree>
    <p:extLst>
      <p:ext uri="{BB962C8B-B14F-4D97-AF65-F5344CB8AC3E}">
        <p14:creationId xmlns:p14="http://schemas.microsoft.com/office/powerpoint/2010/main" val="392191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4202A08-F9F6-6EF8-A1C2-9822B0D4DC0A}"/>
              </a:ext>
            </a:extLst>
          </p:cNvPr>
          <p:cNvSpPr/>
          <p:nvPr/>
        </p:nvSpPr>
        <p:spPr>
          <a:xfrm>
            <a:off x="378253" y="723900"/>
            <a:ext cx="8272034" cy="651287"/>
          </a:xfrm>
          <a:prstGeom prst="round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100965" y="738505"/>
            <a:ext cx="8549322" cy="643890"/>
          </a:xfrm>
        </p:spPr>
        <p:txBody>
          <a:bodyPr>
            <a:normAutofit fontScale="90000"/>
          </a:bodyPr>
          <a:lstStyle/>
          <a:p>
            <a:pPr algn="ctr"/>
            <a:r>
              <a:rPr lang="en-US" b="1" spc="600" dirty="0">
                <a:solidFill>
                  <a:srgbClr val="FF0000"/>
                </a:solidFill>
                <a:latin typeface="Times New Roman" panose="02020603050405020304" pitchFamily="18" charset="0"/>
                <a:cs typeface="Times New Roman" panose="02020603050405020304" pitchFamily="18" charset="0"/>
              </a:rPr>
              <a:t>Literature survey</a:t>
            </a:r>
          </a:p>
        </p:txBody>
      </p:sp>
      <p:sp>
        <p:nvSpPr>
          <p:cNvPr id="8" name="Footer Placeholder 12"/>
          <p:cNvSpPr>
            <a:spLocks noGrp="1"/>
          </p:cNvSpPr>
          <p:nvPr>
            <p:ph type="ftr" sz="quarter" idx="11"/>
          </p:nvPr>
        </p:nvSpPr>
        <p:spPr>
          <a:xfrm>
            <a:off x="2183642" y="6420758"/>
            <a:ext cx="4954137" cy="509726"/>
          </a:xfrm>
        </p:spPr>
        <p:txBody>
          <a:bodyPr/>
          <a:lstStyle/>
          <a:p>
            <a:pPr>
              <a:defRPr/>
            </a:pPr>
            <a:r>
              <a:rPr lang="en-GB" altLang="en-US">
                <a:latin typeface="Times New Roman" panose="02020603050405020304" pitchFamily="18" charset="0"/>
                <a:cs typeface="Times New Roman" panose="02020603050405020304" pitchFamily="18" charset="0"/>
              </a:rPr>
              <a:t>Portable Self Assessment Audiometer using Raspberry pi</a:t>
            </a:r>
            <a:endParaRPr lang="en-GB" altLang="en-US"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38078150"/>
              </p:ext>
            </p:extLst>
          </p:nvPr>
        </p:nvGraphicFramePr>
        <p:xfrm>
          <a:off x="450000" y="1560195"/>
          <a:ext cx="8244000" cy="3992880"/>
        </p:xfrm>
        <a:graphic>
          <a:graphicData uri="http://schemas.openxmlformats.org/drawingml/2006/table">
            <a:tbl>
              <a:tblPr firstRow="1" bandRow="1">
                <a:tableStyleId>{616DA210-FB5B-4158-B5E0-FEB733F419BA}</a:tableStyleId>
              </a:tblPr>
              <a:tblGrid>
                <a:gridCol w="478104">
                  <a:extLst>
                    <a:ext uri="{9D8B030D-6E8A-4147-A177-3AD203B41FA5}">
                      <a16:colId xmlns:a16="http://schemas.microsoft.com/office/drawing/2014/main" val="20000"/>
                    </a:ext>
                  </a:extLst>
                </a:gridCol>
                <a:gridCol w="1247073">
                  <a:extLst>
                    <a:ext uri="{9D8B030D-6E8A-4147-A177-3AD203B41FA5}">
                      <a16:colId xmlns:a16="http://schemas.microsoft.com/office/drawing/2014/main" val="20001"/>
                    </a:ext>
                  </a:extLst>
                </a:gridCol>
                <a:gridCol w="2658331">
                  <a:extLst>
                    <a:ext uri="{9D8B030D-6E8A-4147-A177-3AD203B41FA5}">
                      <a16:colId xmlns:a16="http://schemas.microsoft.com/office/drawing/2014/main" val="20002"/>
                    </a:ext>
                  </a:extLst>
                </a:gridCol>
                <a:gridCol w="993791">
                  <a:extLst>
                    <a:ext uri="{9D8B030D-6E8A-4147-A177-3AD203B41FA5}">
                      <a16:colId xmlns:a16="http://schemas.microsoft.com/office/drawing/2014/main" val="20003"/>
                    </a:ext>
                  </a:extLst>
                </a:gridCol>
                <a:gridCol w="942564">
                  <a:extLst>
                    <a:ext uri="{9D8B030D-6E8A-4147-A177-3AD203B41FA5}">
                      <a16:colId xmlns:a16="http://schemas.microsoft.com/office/drawing/2014/main" val="20004"/>
                    </a:ext>
                  </a:extLst>
                </a:gridCol>
                <a:gridCol w="1924137">
                  <a:extLst>
                    <a:ext uri="{9D8B030D-6E8A-4147-A177-3AD203B41FA5}">
                      <a16:colId xmlns:a16="http://schemas.microsoft.com/office/drawing/2014/main" val="1923144417"/>
                    </a:ext>
                  </a:extLst>
                </a:gridCol>
              </a:tblGrid>
              <a:tr h="640080">
                <a:tc>
                  <a:txBody>
                    <a:bodyPr/>
                    <a:lstStyle/>
                    <a:p>
                      <a:pPr algn="ctr"/>
                      <a:r>
                        <a:rPr lang="en-US" dirty="0" err="1">
                          <a:solidFill>
                            <a:schemeClr val="tx1"/>
                          </a:solidFill>
                          <a:latin typeface="Times New Roman" panose="02020603050405020304" pitchFamily="18" charset="0"/>
                          <a:cs typeface="Times New Roman" panose="02020603050405020304" pitchFamily="18" charset="0"/>
                        </a:rPr>
                        <a:t>Sl.</a:t>
                      </a:r>
                    </a:p>
                    <a:p>
                      <a:pPr algn="ctr"/>
                      <a:r>
                        <a:rPr lang="en-US" dirty="0" err="1">
                          <a:solidFill>
                            <a:schemeClr val="tx1"/>
                          </a:solidFill>
                          <a:latin typeface="Times New Roman" panose="02020603050405020304" pitchFamily="18" charset="0"/>
                          <a:cs typeface="Times New Roman" panose="02020603050405020304" pitchFamily="18" charset="0"/>
                        </a:rPr>
                        <a:t>No</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 Authors</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Title of the paper</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Journal</a:t>
                      </a:r>
                    </a:p>
                  </a:txBody>
                  <a:tcPr anchor="ct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Year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Key points</a:t>
                      </a:r>
                    </a:p>
                  </a:txBody>
                  <a:tcPr anchor="ctr"/>
                </a:tc>
                <a:extLst>
                  <a:ext uri="{0D108BD9-81ED-4DB2-BD59-A6C34878D82A}">
                    <a16:rowId xmlns:a16="http://schemas.microsoft.com/office/drawing/2014/main" val="10000"/>
                  </a:ext>
                </a:extLst>
              </a:tr>
              <a:tr h="1371600">
                <a:tc>
                  <a:txBody>
                    <a:bodyPr/>
                    <a:lstStyle/>
                    <a:p>
                      <a:pPr algn="ctr">
                        <a:buNone/>
                      </a:pPr>
                      <a:r>
                        <a:rPr lang="en-IN" altLang="en-US">
                          <a:solidFill>
                            <a:schemeClr val="tx1"/>
                          </a:solidFill>
                          <a:latin typeface="Times New Roman" panose="02020603050405020304" pitchFamily="18" charset="0"/>
                          <a:cs typeface="Times New Roman" panose="02020603050405020304" pitchFamily="18" charset="0"/>
                        </a:rPr>
                        <a:t>1</a:t>
                      </a:r>
                    </a:p>
                  </a:txBody>
                  <a:tcPr anchor="ctr"/>
                </a:tc>
                <a:tc>
                  <a:txBody>
                    <a:bodyPr/>
                    <a:lstStyle/>
                    <a:p>
                      <a:pPr algn="l">
                        <a:buNone/>
                      </a:pPr>
                      <a:r>
                        <a:rPr lang="fi-FI"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rPr>
                        <a:t>Ritu Rani</a:t>
                      </a:r>
                      <a:r>
                        <a:rPr lang="fi-FI" sz="1800" b="0" i="0" kern="1200" dirty="0">
                          <a:solidFill>
                            <a:schemeClr val="tx1"/>
                          </a:solidFill>
                          <a:effectLst/>
                          <a:latin typeface="Times New Roman" panose="02020603050405020304" pitchFamily="18" charset="0"/>
                          <a:ea typeface="+mn-ea"/>
                          <a:cs typeface="Times New Roman" panose="02020603050405020304" pitchFamily="18" charset="0"/>
                        </a:rPr>
                        <a:t>; </a:t>
                      </a:r>
                    </a:p>
                    <a:p>
                      <a:pPr algn="l">
                        <a:buNone/>
                      </a:pPr>
                      <a:r>
                        <a:rPr lang="fi-FI"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extLst>
                              <a:ext uri="{A12FA001-AC4F-418D-AE19-62706E023703}">
                                <ahyp:hlinkClr xmlns:ahyp="http://schemas.microsoft.com/office/drawing/2018/hyperlinkcolor" val="tx"/>
                              </a:ext>
                            </a:extLst>
                          </a:hlinkClick>
                        </a:rPr>
                        <a:t>H.T. Patil</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GB" sz="2000" b="1" i="0" dirty="0">
                          <a:solidFill>
                            <a:schemeClr val="tx1"/>
                          </a:solidFill>
                          <a:effectLst/>
                          <a:latin typeface="Times New Roman" panose="02020603050405020304" pitchFamily="18" charset="0"/>
                          <a:cs typeface="Times New Roman" panose="02020603050405020304" pitchFamily="18" charset="0"/>
                        </a:rPr>
                        <a:t>Portable audiometer for detecting hearing disorder at an early stage for cancer patient</a:t>
                      </a:r>
                    </a:p>
                  </a:txBody>
                  <a:tcPr anchor="ctr"/>
                </a:tc>
                <a:tc>
                  <a:txBody>
                    <a:bodyPr/>
                    <a:lstStyle/>
                    <a:p>
                      <a:pPr algn="ctr">
                        <a:buNone/>
                      </a:pPr>
                      <a:r>
                        <a:rPr lang="en-GB" alt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IEEE</a:t>
                      </a:r>
                      <a:endParaRPr lang="en-IN" alt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buNone/>
                      </a:pPr>
                      <a:r>
                        <a:rPr lang="en-IN" altLang="en-US" dirty="0">
                          <a:solidFill>
                            <a:schemeClr val="tx1"/>
                          </a:solidFill>
                          <a:latin typeface="Times New Roman" panose="02020603050405020304" pitchFamily="18" charset="0"/>
                          <a:cs typeface="Times New Roman" panose="02020603050405020304" pitchFamily="18" charset="0"/>
                        </a:rPr>
                        <a:t>2016</a:t>
                      </a:r>
                    </a:p>
                  </a:txBody>
                  <a:tcPr anchor="ctr"/>
                </a:tc>
                <a:tc>
                  <a:txBody>
                    <a:bodyPr/>
                    <a:lstStyle/>
                    <a:p>
                      <a:pPr algn="ctr">
                        <a:buNone/>
                      </a:pPr>
                      <a:r>
                        <a:rPr lang="en-IN" sz="1800" b="0" i="0" kern="1200" dirty="0">
                          <a:solidFill>
                            <a:schemeClr val="tx1"/>
                          </a:solidFill>
                          <a:effectLst/>
                          <a:latin typeface="+mn-lt"/>
                          <a:ea typeface="+mn-ea"/>
                          <a:cs typeface="+mn-cs"/>
                        </a:rPr>
                        <a:t>Early detection, hearing loss,</a:t>
                      </a:r>
                      <a:endParaRPr lang="en-IN" altLang="en-US"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543685">
                <a:tc>
                  <a:txBody>
                    <a:bodyPr/>
                    <a:lstStyle/>
                    <a:p>
                      <a:pPr algn="ctr"/>
                      <a:r>
                        <a:rPr lang="en-IN" altLang="en-US" dirty="0">
                          <a:solidFill>
                            <a:schemeClr val="tx1"/>
                          </a:solidFill>
                          <a:latin typeface="Times New Roman" panose="02020603050405020304" pitchFamily="18" charset="0"/>
                          <a:cs typeface="Times New Roman" panose="02020603050405020304" pitchFamily="18" charset="0"/>
                        </a:rPr>
                        <a:t>2</a:t>
                      </a:r>
                    </a:p>
                  </a:txBody>
                  <a:tcPr anchor="ctr"/>
                </a:tc>
                <a:tc>
                  <a:txBody>
                    <a:bodyPr/>
                    <a:lstStyle/>
                    <a:p>
                      <a:pPr algn="l"/>
                      <a:r>
                        <a:rPr lang="en-IN" b="0" i="0" u="none" strike="noStrike" dirty="0">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Marwa </a:t>
                      </a:r>
                      <a:r>
                        <a:rPr lang="en-IN" b="0" i="0" u="none" strike="noStrike" dirty="0" err="1">
                          <a:solidFill>
                            <a:schemeClr val="tx1"/>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Gargouri</a:t>
                      </a:r>
                      <a:r>
                        <a:rPr lang="en-IN" b="0" i="0" dirty="0">
                          <a:solidFill>
                            <a:schemeClr val="tx1"/>
                          </a:solidFill>
                          <a:effectLst/>
                          <a:latin typeface="Times New Roman" panose="02020603050405020304" pitchFamily="18" charset="0"/>
                          <a:cs typeface="Times New Roman" panose="02020603050405020304" pitchFamily="18" charset="0"/>
                        </a:rPr>
                        <a:t>;</a:t>
                      </a:r>
                    </a:p>
                    <a:p>
                      <a:pPr algn="l"/>
                      <a:r>
                        <a:rPr lang="en-IN" b="0" i="0" dirty="0">
                          <a:solidFill>
                            <a:schemeClr val="tx1"/>
                          </a:solidFill>
                          <a:effectLst/>
                          <a:latin typeface="Times New Roman" panose="02020603050405020304" pitchFamily="18" charset="0"/>
                          <a:cs typeface="Times New Roman" panose="02020603050405020304" pitchFamily="18" charset="0"/>
                        </a:rPr>
                        <a:t> </a:t>
                      </a:r>
                      <a:r>
                        <a:rPr lang="en-IN" b="0" i="0" u="none" strike="noStrike" dirty="0" err="1">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Mondher</a:t>
                      </a:r>
                      <a:r>
                        <a:rPr lang="en-IN" b="0" i="0" u="none" strike="noStrike" dirty="0">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IN" b="0" i="0" u="none" strike="noStrike" dirty="0" err="1">
                          <a:solidFill>
                            <a:schemeClr val="tx1"/>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Chaoui</a:t>
                      </a:r>
                      <a:r>
                        <a:rPr lang="en-IN" b="0" i="0" dirty="0">
                          <a:solidFill>
                            <a:schemeClr val="tx1"/>
                          </a:solidFill>
                          <a:effectLst/>
                          <a:latin typeface="Times New Roman" panose="02020603050405020304" pitchFamily="18" charset="0"/>
                          <a:cs typeface="Times New Roman" panose="02020603050405020304" pitchFamily="18" charset="0"/>
                        </a:rPr>
                        <a:t>; </a:t>
                      </a:r>
                    </a:p>
                    <a:p>
                      <a:pPr algn="l"/>
                      <a:r>
                        <a:rPr lang="en-IN" b="0" i="0" u="none" strike="noStrike" dirty="0">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Patrice </a:t>
                      </a:r>
                      <a:r>
                        <a:rPr lang="en-IN" b="0" i="0" u="none" strike="noStrike" dirty="0" err="1">
                          <a:solidFill>
                            <a:schemeClr val="tx1"/>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Wira</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i="0" kern="1200" dirty="0">
                          <a:solidFill>
                            <a:schemeClr val="tx1"/>
                          </a:solidFill>
                          <a:effectLst/>
                          <a:latin typeface="Times New Roman" panose="02020603050405020304" pitchFamily="18" charset="0"/>
                          <a:ea typeface="+mn-ea"/>
                          <a:cs typeface="Times New Roman" panose="02020603050405020304" pitchFamily="18" charset="0"/>
                        </a:rPr>
                        <a:t>Development of hearing self-assessment pure tone audiometer</a:t>
                      </a:r>
                    </a:p>
                  </a:txBody>
                  <a:tcPr anchor="ctr"/>
                </a:tc>
                <a:tc>
                  <a:txBody>
                    <a:bodyPr/>
                    <a:lstStyle/>
                    <a:p>
                      <a:pPr algn="ctr"/>
                      <a:r>
                        <a:rPr lang="en-GB" altLang="en-US" dirty="0">
                          <a:solidFill>
                            <a:schemeClr val="tx1"/>
                          </a:solidFill>
                          <a:latin typeface="Times New Roman" panose="02020603050405020304" pitchFamily="18" charset="0"/>
                          <a:cs typeface="Times New Roman" panose="02020603050405020304" pitchFamily="18" charset="0"/>
                        </a:rPr>
                        <a:t>IEEE</a:t>
                      </a:r>
                      <a:endParaRPr lang="en-IN" alt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altLang="en-US" dirty="0">
                          <a:solidFill>
                            <a:schemeClr val="tx1"/>
                          </a:solidFill>
                          <a:latin typeface="Times New Roman" panose="02020603050405020304" pitchFamily="18" charset="0"/>
                          <a:cs typeface="Times New Roman" panose="02020603050405020304" pitchFamily="18" charset="0"/>
                        </a:rPr>
                        <a:t>2020</a:t>
                      </a:r>
                    </a:p>
                  </a:txBody>
                  <a:tcPr anchor="ctr"/>
                </a:tc>
                <a:tc>
                  <a:txBody>
                    <a:bodyPr/>
                    <a:lstStyle/>
                    <a:p>
                      <a:pPr algn="ctr"/>
                      <a:r>
                        <a:rPr lang="en-IN" sz="1800" b="0" i="0" kern="1200" dirty="0">
                          <a:solidFill>
                            <a:schemeClr val="tx1"/>
                          </a:solidFill>
                          <a:effectLst/>
                          <a:latin typeface="+mn-lt"/>
                          <a:ea typeface="+mn-ea"/>
                          <a:cs typeface="+mn-cs"/>
                        </a:rPr>
                        <a:t>Self-test, hearing check, tones</a:t>
                      </a:r>
                      <a:endParaRPr lang="en-IN" altLang="en-US"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pPr>
              <a:defRPr/>
            </a:pPr>
            <a:fld id="{CC65D3F7-A063-44A6-86FA-D15607AE2097}" type="slidenum">
              <a:rPr lang="en-GB" altLang="en-US" smtClean="0"/>
              <a:t>9</a:t>
            </a:fld>
            <a:endParaRPr lang="en-GB" altLang="en-US" dirty="0"/>
          </a:p>
        </p:txBody>
      </p:sp>
      <p:sp>
        <p:nvSpPr>
          <p:cNvPr id="3" name="Date Placeholder 2"/>
          <p:cNvSpPr>
            <a:spLocks noGrp="1"/>
          </p:cNvSpPr>
          <p:nvPr>
            <p:ph type="dt" sz="half" idx="10"/>
          </p:nvPr>
        </p:nvSpPr>
        <p:spPr/>
        <p:txBody>
          <a:bodyPr/>
          <a:lstStyle/>
          <a:p>
            <a:pPr>
              <a:defRPr/>
            </a:pPr>
            <a:fld id="{8604DCCD-74A3-45CC-85B5-9C8A2CF11F86}" type="datetime3">
              <a:rPr lang="en-US" altLang="en-US" smtClean="0"/>
              <a:t>22 May 2024</a:t>
            </a:fld>
            <a:endParaRPr lang="en-GB" altLang="en-US" dirty="0"/>
          </a:p>
        </p:txBody>
      </p:sp>
    </p:spTree>
  </p:cSld>
  <p:clrMapOvr>
    <a:masterClrMapping/>
  </p:clrMapOvr>
</p:sld>
</file>

<file path=ppt/theme/theme1.xml><?xml version="1.0" encoding="utf-8"?>
<a:theme xmlns:a="http://schemas.openxmlformats.org/drawingml/2006/main" name="1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2055</Words>
  <Application>Microsoft Office PowerPoint</Application>
  <PresentationFormat>On-screen Show (4:3)</PresentationFormat>
  <Paragraphs>376</Paragraphs>
  <Slides>35</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Arial</vt:lpstr>
      <vt:lpstr>Calibri</vt:lpstr>
      <vt:lpstr>Cambria</vt:lpstr>
      <vt:lpstr>Söhne</vt:lpstr>
      <vt:lpstr>Times New Roman</vt:lpstr>
      <vt:lpstr>Verdana</vt:lpstr>
      <vt:lpstr>Wingdings</vt:lpstr>
      <vt:lpstr>111</vt:lpstr>
      <vt:lpstr>Document</vt:lpstr>
      <vt:lpstr>PowerPoint Presentation</vt:lpstr>
      <vt:lpstr> </vt:lpstr>
      <vt:lpstr> </vt:lpstr>
      <vt:lpstr>Introduction </vt:lpstr>
      <vt:lpstr>Problem Statement </vt:lpstr>
      <vt:lpstr>Objectives</vt:lpstr>
      <vt:lpstr> Abstract </vt:lpstr>
      <vt:lpstr> Abstract </vt:lpstr>
      <vt:lpstr>Literature survey</vt:lpstr>
      <vt:lpstr>Literature Survey</vt:lpstr>
      <vt:lpstr>Block diagram </vt:lpstr>
      <vt:lpstr>Tools to be used for Implementing the project</vt:lpstr>
      <vt:lpstr>Validation and Feedback: Meeting with ENT Doctor</vt:lpstr>
      <vt:lpstr> </vt:lpstr>
      <vt:lpstr> </vt:lpstr>
      <vt:lpstr>MEETING  WITH  AUDIOLOGIST BALACHANDRAN</vt:lpstr>
      <vt:lpstr> </vt:lpstr>
      <vt:lpstr> </vt:lpstr>
      <vt:lpstr> </vt:lpstr>
      <vt:lpstr> </vt:lpstr>
      <vt:lpstr> </vt:lpstr>
      <vt:lpstr> </vt:lpstr>
      <vt:lpstr> </vt:lpstr>
      <vt:lpstr> </vt:lpstr>
      <vt:lpstr> </vt:lpstr>
      <vt:lpstr>Results</vt:lpstr>
      <vt:lpstr>Results</vt:lpstr>
      <vt:lpstr>Results</vt:lpstr>
      <vt:lpstr>Results</vt:lpstr>
      <vt:lpstr>Results</vt:lpstr>
      <vt:lpstr>Results</vt:lpstr>
      <vt:lpstr>Conclusion</vt:lpstr>
      <vt:lpstr>References</vt:lpstr>
      <vt:lpstr>References</vt:lpstr>
      <vt:lpstr> </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M.Mohammed Adhil</cp:lastModifiedBy>
  <cp:revision>2065</cp:revision>
  <cp:lastPrinted>2017-10-16T03:59:00Z</cp:lastPrinted>
  <dcterms:created xsi:type="dcterms:W3CDTF">2009-11-03T13:35:00Z</dcterms:created>
  <dcterms:modified xsi:type="dcterms:W3CDTF">2024-05-22T02:39:32Z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BCBA6EBEE5F1401CA3C23F72A8BB0AD4_12</vt:lpwstr>
  </property>
  <property fmtid="{D5CDD505-2E9C-101B-9397-08002B2CF9AE}" pid="3" name="KSOProductBuildVer">
    <vt:lpwstr>1033-12.2.0.13489</vt:lpwstr>
  </property>
</Properties>
</file>