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0" r:id="rId2"/>
    <p:sldId id="356" r:id="rId3"/>
    <p:sldId id="373" r:id="rId4"/>
    <p:sldId id="260" r:id="rId5"/>
    <p:sldId id="353" r:id="rId6"/>
    <p:sldId id="258" r:id="rId7"/>
    <p:sldId id="311" r:id="rId8"/>
    <p:sldId id="342" r:id="rId9"/>
    <p:sldId id="261" r:id="rId10"/>
    <p:sldId id="345" r:id="rId11"/>
    <p:sldId id="350" r:id="rId12"/>
    <p:sldId id="262" r:id="rId13"/>
    <p:sldId id="374" r:id="rId14"/>
    <p:sldId id="352" r:id="rId15"/>
    <p:sldId id="309" r:id="rId16"/>
    <p:sldId id="346" r:id="rId17"/>
    <p:sldId id="357" r:id="rId18"/>
    <p:sldId id="349" r:id="rId19"/>
    <p:sldId id="368" r:id="rId20"/>
    <p:sldId id="365" r:id="rId21"/>
    <p:sldId id="366" r:id="rId22"/>
    <p:sldId id="367" r:id="rId23"/>
    <p:sldId id="362" r:id="rId24"/>
    <p:sldId id="359" r:id="rId25"/>
    <p:sldId id="355" r:id="rId26"/>
    <p:sldId id="375" r:id="rId27"/>
    <p:sldId id="370" r:id="rId28"/>
    <p:sldId id="369" r:id="rId29"/>
    <p:sldId id="348" r:id="rId30"/>
    <p:sldId id="360" r:id="rId31"/>
    <p:sldId id="361" r:id="rId32"/>
    <p:sldId id="308" r:id="rId33"/>
    <p:sldId id="337" r:id="rId34"/>
    <p:sldId id="339" r:id="rId35"/>
  </p:sldIdLst>
  <p:sldSz cx="9144000" cy="6858000" type="screen4x3"/>
  <p:notesSz cx="6950075" cy="9236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5050"/>
    <a:srgbClr val="FF9900"/>
    <a:srgbClr val="008000"/>
    <a:srgbClr val="000066"/>
    <a:srgbClr val="003300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0143" autoAdjust="0"/>
  </p:normalViewPr>
  <p:slideViewPr>
    <p:cSldViewPr snapToGrid="0" showGuides="1">
      <p:cViewPr varScale="1">
        <p:scale>
          <a:sx n="54" d="100"/>
          <a:sy n="54" d="100"/>
        </p:scale>
        <p:origin x="1508" y="40"/>
      </p:cViewPr>
      <p:guideLst>
        <p:guide orient="horz" pos="2160"/>
        <p:guide pos="2880"/>
        <p:guide orient="horz" pos="2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71516-65FB-40AB-98A7-4591F8DD564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035FA75D-1EF8-4D54-9AD2-5FA687CEDD86}">
      <dgm:prSet phldrT="[Text]"/>
      <dgm:spPr/>
      <dgm:t>
        <a:bodyPr/>
        <a:lstStyle/>
        <a:p>
          <a:pPr>
            <a:buAutoNum type="arabicPeriod"/>
          </a:pPr>
          <a:r>
            <a: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Raspberry Pi 3 B+</a:t>
          </a:r>
          <a:endParaRPr lang="en-IN" dirty="0"/>
        </a:p>
      </dgm:t>
    </dgm:pt>
    <dgm:pt modelId="{3064FA9F-E7B1-4F17-95DF-EC4337068F36}" type="parTrans" cxnId="{3A8F6F53-F19B-4C57-A737-D1ACB1E79BB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E4C17B3-565E-4914-AF7F-9C2E6393D623}" type="sibTrans" cxnId="{3A8F6F53-F19B-4C57-A737-D1ACB1E79BB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BA3D4E4-EF1A-46DA-AD33-C5C57BA5D9D4}">
      <dgm:prSet/>
      <dgm:spPr/>
      <dgm:t>
        <a:bodyPr/>
        <a:lstStyle/>
        <a:p>
          <a:r>
            <a: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Mouse</a:t>
          </a:r>
        </a:p>
      </dgm:t>
    </dgm:pt>
    <dgm:pt modelId="{4473AAC1-262A-4497-AF3C-39EEA2613B71}" type="parTrans" cxnId="{98F17F36-ED13-468B-95AC-D3C04CDED7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741CD16-08F0-4350-9049-E9311782479C}" type="sibTrans" cxnId="{98F17F36-ED13-468B-95AC-D3C04CDED7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35802C5-B9A9-4885-A6EB-3D8BB2A21E64}">
      <dgm:prSet/>
      <dgm:spPr/>
      <dgm:t>
        <a:bodyPr/>
        <a:lstStyle/>
        <a:p>
          <a:r>
            <a:rPr lang="en-IN" b="1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Headphone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DCCE22-702D-4581-98F7-E9A049FB0532}" type="parTrans" cxnId="{5E44C383-8397-4CCC-A7C2-1B0C605E607C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F1B7919-6941-4ABD-A688-FC6C8ECA512D}" type="sibTrans" cxnId="{5E44C383-8397-4CCC-A7C2-1B0C605E607C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D5EABE2-B837-4901-A016-68475B5C1C59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Raspberry pi OS &amp; Python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11CA7E-4AC9-4EAB-B2F6-8B7B3A323BA5}" type="parTrans" cxnId="{2829467C-14EC-4F55-AB63-37647D954DD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937509F-AB3A-439C-ACD4-80BC375C7A9E}" type="sibTrans" cxnId="{2829467C-14EC-4F55-AB63-37647D954DD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6366E64-5C33-4B5D-88E3-19AF5BEF8C45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Raspberry pi Case</a:t>
          </a:r>
          <a:endParaRPr lang="en-IN" b="1" i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6F3547-4581-46A8-8654-240591AA834C}" type="parTrans" cxnId="{0600E1E7-A799-4155-9A14-460D137E9B5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2778C9B-1375-469C-A033-9DD9719BCA4A}" type="sibTrans" cxnId="{0600E1E7-A799-4155-9A14-460D137E9B5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D82045A-BDFC-4022-B451-2A87C6A1849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HDMI to HDMI Cable</a:t>
          </a:r>
        </a:p>
      </dgm:t>
    </dgm:pt>
    <dgm:pt modelId="{4EAEF039-18A8-49D2-9E09-2BEFB044EA47}" type="parTrans" cxnId="{43D0171D-DF21-4CDD-A8C9-F22DF2E2A86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1CE97BD-9305-4B69-B624-AD49FACC2F04}" type="sibTrans" cxnId="{43D0171D-DF21-4CDD-A8C9-F22DF2E2A86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370D575-76BE-4AF3-8236-46A05FDB4302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Ethernet Cable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ADB016-9714-4FE7-A8D4-E269652C1855}" type="parTrans" cxnId="{E6C457AD-8151-4A2E-AA0C-EFE9DD004B7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B44F64E-F40F-40B0-9810-1448EDCD0686}" type="sibTrans" cxnId="{E6C457AD-8151-4A2E-AA0C-EFE9DD004B7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A596F6D-319A-49A8-94B0-10271913678F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USB Cable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080BF-C956-4927-AD6E-DD81F767CBC8}" type="parTrans" cxnId="{8E965F02-CD59-4FB4-9F6F-A7D69A4308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F0F1704-AB43-4C6C-8E98-6B7D3AFD2550}" type="sibTrans" cxnId="{8E965F02-CD59-4FB4-9F6F-A7D69A4308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D895FFF-72BE-4686-9E42-E6C4CD960FED}" type="pres">
      <dgm:prSet presAssocID="{1D871516-65FB-40AB-98A7-4591F8DD5646}" presName="linearFlow" presStyleCnt="0">
        <dgm:presLayoutVars>
          <dgm:dir/>
          <dgm:resizeHandles val="exact"/>
        </dgm:presLayoutVars>
      </dgm:prSet>
      <dgm:spPr/>
    </dgm:pt>
    <dgm:pt modelId="{0CAA82FE-CF41-45DF-A987-9DF6F41883B1}" type="pres">
      <dgm:prSet presAssocID="{035FA75D-1EF8-4D54-9AD2-5FA687CEDD86}" presName="composite" presStyleCnt="0"/>
      <dgm:spPr/>
    </dgm:pt>
    <dgm:pt modelId="{EBD25952-404E-45A5-BB07-4D4C437A8124}" type="pres">
      <dgm:prSet presAssocID="{035FA75D-1EF8-4D54-9AD2-5FA687CEDD86}" presName="imgShp" presStyleLbl="fgImgPlace1" presStyleIdx="0" presStyleCnt="8" custScaleX="100000" custScaleY="100000"/>
      <dgm:spPr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</dgm:spPr>
    </dgm:pt>
    <dgm:pt modelId="{8F559619-020C-44AD-A6A7-9DCAF5258BEE}" type="pres">
      <dgm:prSet presAssocID="{035FA75D-1EF8-4D54-9AD2-5FA687CEDD86}" presName="txShp" presStyleLbl="node1" presStyleIdx="0" presStyleCnt="8" custScaleX="100000" custScaleY="100000">
        <dgm:presLayoutVars>
          <dgm:bulletEnabled val="1"/>
        </dgm:presLayoutVars>
      </dgm:prSet>
      <dgm:spPr/>
    </dgm:pt>
    <dgm:pt modelId="{DCDD5A4B-DC87-4029-8215-8D4F1B77B194}" type="pres">
      <dgm:prSet presAssocID="{EE4C17B3-565E-4914-AF7F-9C2E6393D623}" presName="spacing" presStyleCnt="0"/>
      <dgm:spPr/>
    </dgm:pt>
    <dgm:pt modelId="{CE005C93-9391-496F-ADD9-C77993809C7E}" type="pres">
      <dgm:prSet presAssocID="{86366E64-5C33-4B5D-88E3-19AF5BEF8C45}" presName="composite" presStyleCnt="0"/>
      <dgm:spPr/>
    </dgm:pt>
    <dgm:pt modelId="{6271FD6D-D304-4D29-8BEE-F9A9122AAD1C}" type="pres">
      <dgm:prSet presAssocID="{86366E64-5C33-4B5D-88E3-19AF5BEF8C45}" presName="imgShp" presStyleLbl="fgImgPlace1" presStyleIdx="1" presStyleCnt="8" custScaleX="100000" custScaleY="100000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D4084BA5-AB4A-481E-8490-C9540D4324E8}" type="pres">
      <dgm:prSet presAssocID="{86366E64-5C33-4B5D-88E3-19AF5BEF8C45}" presName="txShp" presStyleLbl="node1" presStyleIdx="1" presStyleCnt="8" custScaleX="100000" custScaleY="100000">
        <dgm:presLayoutVars>
          <dgm:bulletEnabled val="1"/>
        </dgm:presLayoutVars>
      </dgm:prSet>
      <dgm:spPr/>
    </dgm:pt>
    <dgm:pt modelId="{034E8A0A-7E28-4B0E-A375-AEC51F757EBD}" type="pres">
      <dgm:prSet presAssocID="{E2778C9B-1375-469C-A033-9DD9719BCA4A}" presName="spacing" presStyleCnt="0"/>
      <dgm:spPr/>
    </dgm:pt>
    <dgm:pt modelId="{FCD524A6-196D-44EE-A7F5-E8C1C3CBC3DC}" type="pres">
      <dgm:prSet presAssocID="{2BA3D4E4-EF1A-46DA-AD33-C5C57BA5D9D4}" presName="composite" presStyleCnt="0"/>
      <dgm:spPr/>
    </dgm:pt>
    <dgm:pt modelId="{35842F5A-57DF-4689-B558-EA2BB1C723A7}" type="pres">
      <dgm:prSet presAssocID="{2BA3D4E4-EF1A-46DA-AD33-C5C57BA5D9D4}" presName="imgShp" presStyleLbl="fgImgPlace1" presStyleIdx="2" presStyleCnt="8" custScaleX="100000" custScale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F985A5-011C-4A07-95BE-2360A0891B30}" type="pres">
      <dgm:prSet presAssocID="{2BA3D4E4-EF1A-46DA-AD33-C5C57BA5D9D4}" presName="txShp" presStyleLbl="node1" presStyleIdx="2" presStyleCnt="8" custScaleX="100000" custScaleY="100000">
        <dgm:presLayoutVars>
          <dgm:bulletEnabled val="1"/>
        </dgm:presLayoutVars>
      </dgm:prSet>
      <dgm:spPr/>
    </dgm:pt>
    <dgm:pt modelId="{E3FEB7EC-B414-4F76-9363-664886DA0344}" type="pres">
      <dgm:prSet presAssocID="{0741CD16-08F0-4350-9049-E9311782479C}" presName="spacing" presStyleCnt="0"/>
      <dgm:spPr/>
    </dgm:pt>
    <dgm:pt modelId="{D586B1F8-587B-4807-84F6-D183F04A8194}" type="pres">
      <dgm:prSet presAssocID="{735802C5-B9A9-4885-A6EB-3D8BB2A21E64}" presName="composite" presStyleCnt="0"/>
      <dgm:spPr/>
    </dgm:pt>
    <dgm:pt modelId="{2BCCFB96-BEBA-4140-8C3C-4DDAAD44BAFE}" type="pres">
      <dgm:prSet presAssocID="{735802C5-B9A9-4885-A6EB-3D8BB2A21E64}" presName="imgShp" presStyleLbl="fgImgPlace1" presStyleIdx="3" presStyleCnt="8" custScaleX="100000" custScaleY="100000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</dgm:pt>
    <dgm:pt modelId="{6AFA9BD5-945B-4A53-9724-3F07CD3A3D70}" type="pres">
      <dgm:prSet presAssocID="{735802C5-B9A9-4885-A6EB-3D8BB2A21E64}" presName="txShp" presStyleLbl="node1" presStyleIdx="3" presStyleCnt="8" custScaleX="100000" custScaleY="100000">
        <dgm:presLayoutVars>
          <dgm:bulletEnabled val="1"/>
        </dgm:presLayoutVars>
      </dgm:prSet>
      <dgm:spPr/>
    </dgm:pt>
    <dgm:pt modelId="{C9AAC135-552C-4EEA-968E-799C233F8A74}" type="pres">
      <dgm:prSet presAssocID="{3F1B7919-6941-4ABD-A688-FC6C8ECA512D}" presName="spacing" presStyleCnt="0"/>
      <dgm:spPr/>
    </dgm:pt>
    <dgm:pt modelId="{E244DC54-1A4D-4836-8FFD-1C78DC387FC7}" type="pres">
      <dgm:prSet presAssocID="{6D82045A-BDFC-4022-B451-2A87C6A18499}" presName="composite" presStyleCnt="0"/>
      <dgm:spPr/>
    </dgm:pt>
    <dgm:pt modelId="{890851D2-4A30-4313-9388-7AEA29471412}" type="pres">
      <dgm:prSet presAssocID="{6D82045A-BDFC-4022-B451-2A87C6A18499}" presName="imgShp" presStyleLbl="fgImgPlace1" presStyleIdx="4" presStyleCnt="8" custScaleX="100000" custScaleY="1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1BB51A18-A340-43CA-8ED7-AA6C4710198B}" type="pres">
      <dgm:prSet presAssocID="{6D82045A-BDFC-4022-B451-2A87C6A18499}" presName="txShp" presStyleLbl="node1" presStyleIdx="4" presStyleCnt="8" custScaleX="100000" custScaleY="100000">
        <dgm:presLayoutVars>
          <dgm:bulletEnabled val="1"/>
        </dgm:presLayoutVars>
      </dgm:prSet>
      <dgm:spPr/>
    </dgm:pt>
    <dgm:pt modelId="{9D0EF962-653E-4889-AA4D-67DFFDB97A86}" type="pres">
      <dgm:prSet presAssocID="{E1CE97BD-9305-4B69-B624-AD49FACC2F04}" presName="spacing" presStyleCnt="0"/>
      <dgm:spPr/>
    </dgm:pt>
    <dgm:pt modelId="{4E064EC4-20DF-4217-B176-89141E2BCB2B}" type="pres">
      <dgm:prSet presAssocID="{4370D575-76BE-4AF3-8236-46A05FDB4302}" presName="composite" presStyleCnt="0"/>
      <dgm:spPr/>
    </dgm:pt>
    <dgm:pt modelId="{70E298B4-FDAD-4741-8C8E-C2B69729C7A2}" type="pres">
      <dgm:prSet presAssocID="{4370D575-76BE-4AF3-8236-46A05FDB4302}" presName="imgShp" presStyleLbl="fgImgPlace1" presStyleIdx="5" presStyleCnt="8" custScaleX="100000" custScaleY="100000"/>
      <dgm:spPr>
        <a:blipFill>
          <a:blip xmlns:r="http://schemas.openxmlformats.org/officeDocument/2006/relationships" r:embed="rId6"/>
          <a:srcRect/>
          <a:stretch>
            <a:fillRect l="-12000" r="-12000"/>
          </a:stretch>
        </a:blipFill>
      </dgm:spPr>
    </dgm:pt>
    <dgm:pt modelId="{13F8A42B-73A0-401A-B9F8-77F29B11CC0C}" type="pres">
      <dgm:prSet presAssocID="{4370D575-76BE-4AF3-8236-46A05FDB4302}" presName="txShp" presStyleLbl="node1" presStyleIdx="5" presStyleCnt="8" custScaleX="100000" custScaleY="100000">
        <dgm:presLayoutVars>
          <dgm:bulletEnabled val="1"/>
        </dgm:presLayoutVars>
      </dgm:prSet>
      <dgm:spPr/>
    </dgm:pt>
    <dgm:pt modelId="{D1C16059-210C-4588-BA29-05268C682D91}" type="pres">
      <dgm:prSet presAssocID="{AB44F64E-F40F-40B0-9810-1448EDCD0686}" presName="spacing" presStyleCnt="0"/>
      <dgm:spPr/>
    </dgm:pt>
    <dgm:pt modelId="{C9260D62-ED5D-421C-9531-431E97D40CB5}" type="pres">
      <dgm:prSet presAssocID="{3A596F6D-319A-49A8-94B0-10271913678F}" presName="composite" presStyleCnt="0"/>
      <dgm:spPr/>
    </dgm:pt>
    <dgm:pt modelId="{15662A21-D04A-483A-A899-8F6082C4BB9F}" type="pres">
      <dgm:prSet presAssocID="{3A596F6D-319A-49A8-94B0-10271913678F}" presName="imgShp" presStyleLbl="fgImgPlace1" presStyleIdx="6" presStyleCnt="8" custScaleX="100000" custScaleY="100000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D0B45248-A270-4D44-B4F5-C30BD281E5C0}" type="pres">
      <dgm:prSet presAssocID="{3A596F6D-319A-49A8-94B0-10271913678F}" presName="txShp" presStyleLbl="node1" presStyleIdx="6" presStyleCnt="8" custScaleX="100000" custScaleY="100000">
        <dgm:presLayoutVars>
          <dgm:bulletEnabled val="1"/>
        </dgm:presLayoutVars>
      </dgm:prSet>
      <dgm:spPr/>
    </dgm:pt>
    <dgm:pt modelId="{9262E3ED-7DC2-40AB-A4FF-85B04EB1C721}" type="pres">
      <dgm:prSet presAssocID="{CF0F1704-AB43-4C6C-8E98-6B7D3AFD2550}" presName="spacing" presStyleCnt="0"/>
      <dgm:spPr/>
    </dgm:pt>
    <dgm:pt modelId="{8FCE427A-5D59-4F01-9C04-30E410494C22}" type="pres">
      <dgm:prSet presAssocID="{CD5EABE2-B837-4901-A016-68475B5C1C59}" presName="composite" presStyleCnt="0"/>
      <dgm:spPr/>
    </dgm:pt>
    <dgm:pt modelId="{5BB7B966-E41E-406B-A33B-3F7DDDA10A37}" type="pres">
      <dgm:prSet presAssocID="{CD5EABE2-B837-4901-A016-68475B5C1C59}" presName="imgShp" presStyleLbl="fgImgPlace1" presStyleIdx="7" presStyleCnt="8" custScaleX="100000" custScaleY="10000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EF4AB3B-8904-44C5-A543-6FEF2F815264}" type="pres">
      <dgm:prSet presAssocID="{CD5EABE2-B837-4901-A016-68475B5C1C59}" presName="txShp" presStyleLbl="node1" presStyleIdx="7" presStyleCnt="8" custScaleX="100000" custScaleY="100000">
        <dgm:presLayoutVars>
          <dgm:bulletEnabled val="1"/>
        </dgm:presLayoutVars>
      </dgm:prSet>
      <dgm:spPr/>
    </dgm:pt>
  </dgm:ptLst>
  <dgm:cxnLst>
    <dgm:cxn modelId="{8E965F02-CD59-4FB4-9F6F-A7D69A4308E6}" srcId="{1D871516-65FB-40AB-98A7-4591F8DD5646}" destId="{3A596F6D-319A-49A8-94B0-10271913678F}" srcOrd="6" destOrd="0" parTransId="{195080BF-C956-4927-AD6E-DD81F767CBC8}" sibTransId="{CF0F1704-AB43-4C6C-8E98-6B7D3AFD2550}"/>
    <dgm:cxn modelId="{43D0171D-DF21-4CDD-A8C9-F22DF2E2A86A}" srcId="{1D871516-65FB-40AB-98A7-4591F8DD5646}" destId="{6D82045A-BDFC-4022-B451-2A87C6A18499}" srcOrd="4" destOrd="0" parTransId="{4EAEF039-18A8-49D2-9E09-2BEFB044EA47}" sibTransId="{E1CE97BD-9305-4B69-B624-AD49FACC2F04}"/>
    <dgm:cxn modelId="{D23DE62C-51FD-4D35-9757-603B8CC15FC8}" type="presOf" srcId="{2BA3D4E4-EF1A-46DA-AD33-C5C57BA5D9D4}" destId="{6CF985A5-011C-4A07-95BE-2360A0891B30}" srcOrd="0" destOrd="0" presId="urn:microsoft.com/office/officeart/2005/8/layout/vList3"/>
    <dgm:cxn modelId="{98F17F36-ED13-468B-95AC-D3C04CDED7E6}" srcId="{1D871516-65FB-40AB-98A7-4591F8DD5646}" destId="{2BA3D4E4-EF1A-46DA-AD33-C5C57BA5D9D4}" srcOrd="2" destOrd="0" parTransId="{4473AAC1-262A-4497-AF3C-39EEA2613B71}" sibTransId="{0741CD16-08F0-4350-9049-E9311782479C}"/>
    <dgm:cxn modelId="{5BF56C5F-660A-4844-8A4E-1A3009C74C51}" type="presOf" srcId="{CD5EABE2-B837-4901-A016-68475B5C1C59}" destId="{0EF4AB3B-8904-44C5-A543-6FEF2F815264}" srcOrd="0" destOrd="0" presId="urn:microsoft.com/office/officeart/2005/8/layout/vList3"/>
    <dgm:cxn modelId="{3A8F6F53-F19B-4C57-A737-D1ACB1E79BB1}" srcId="{1D871516-65FB-40AB-98A7-4591F8DD5646}" destId="{035FA75D-1EF8-4D54-9AD2-5FA687CEDD86}" srcOrd="0" destOrd="0" parTransId="{3064FA9F-E7B1-4F17-95DF-EC4337068F36}" sibTransId="{EE4C17B3-565E-4914-AF7F-9C2E6393D623}"/>
    <dgm:cxn modelId="{525C6959-3DF9-4C87-BDF0-9B187B305B05}" type="presOf" srcId="{1D871516-65FB-40AB-98A7-4591F8DD5646}" destId="{AD895FFF-72BE-4686-9E42-E6C4CD960FED}" srcOrd="0" destOrd="0" presId="urn:microsoft.com/office/officeart/2005/8/layout/vList3"/>
    <dgm:cxn modelId="{98A9B779-39AB-4DE4-9D15-EEBF7DF6F178}" type="presOf" srcId="{4370D575-76BE-4AF3-8236-46A05FDB4302}" destId="{13F8A42B-73A0-401A-B9F8-77F29B11CC0C}" srcOrd="0" destOrd="0" presId="urn:microsoft.com/office/officeart/2005/8/layout/vList3"/>
    <dgm:cxn modelId="{BA5FAF7B-5F3D-42F4-9502-7F20C0FC8563}" type="presOf" srcId="{6D82045A-BDFC-4022-B451-2A87C6A18499}" destId="{1BB51A18-A340-43CA-8ED7-AA6C4710198B}" srcOrd="0" destOrd="0" presId="urn:microsoft.com/office/officeart/2005/8/layout/vList3"/>
    <dgm:cxn modelId="{2829467C-14EC-4F55-AB63-37647D954DD1}" srcId="{1D871516-65FB-40AB-98A7-4591F8DD5646}" destId="{CD5EABE2-B837-4901-A016-68475B5C1C59}" srcOrd="7" destOrd="0" parTransId="{F511CA7E-4AC9-4EAB-B2F6-8B7B3A323BA5}" sibTransId="{C937509F-AB3A-439C-ACD4-80BC375C7A9E}"/>
    <dgm:cxn modelId="{5E44C383-8397-4CCC-A7C2-1B0C605E607C}" srcId="{1D871516-65FB-40AB-98A7-4591F8DD5646}" destId="{735802C5-B9A9-4885-A6EB-3D8BB2A21E64}" srcOrd="3" destOrd="0" parTransId="{E9DCCE22-702D-4581-98F7-E9A049FB0532}" sibTransId="{3F1B7919-6941-4ABD-A688-FC6C8ECA512D}"/>
    <dgm:cxn modelId="{BC99FB90-9555-4EAE-92E6-41DFA30FFF56}" type="presOf" srcId="{86366E64-5C33-4B5D-88E3-19AF5BEF8C45}" destId="{D4084BA5-AB4A-481E-8490-C9540D4324E8}" srcOrd="0" destOrd="0" presId="urn:microsoft.com/office/officeart/2005/8/layout/vList3"/>
    <dgm:cxn modelId="{E6C457AD-8151-4A2E-AA0C-EFE9DD004B74}" srcId="{1D871516-65FB-40AB-98A7-4591F8DD5646}" destId="{4370D575-76BE-4AF3-8236-46A05FDB4302}" srcOrd="5" destOrd="0" parTransId="{A3ADB016-9714-4FE7-A8D4-E269652C1855}" sibTransId="{AB44F64E-F40F-40B0-9810-1448EDCD0686}"/>
    <dgm:cxn modelId="{17E327CF-2923-455E-B74C-AAA13B9FB1ED}" type="presOf" srcId="{735802C5-B9A9-4885-A6EB-3D8BB2A21E64}" destId="{6AFA9BD5-945B-4A53-9724-3F07CD3A3D70}" srcOrd="0" destOrd="0" presId="urn:microsoft.com/office/officeart/2005/8/layout/vList3"/>
    <dgm:cxn modelId="{0600E1E7-A799-4155-9A14-460D137E9B55}" srcId="{1D871516-65FB-40AB-98A7-4591F8DD5646}" destId="{86366E64-5C33-4B5D-88E3-19AF5BEF8C45}" srcOrd="1" destOrd="0" parTransId="{506F3547-4581-46A8-8654-240591AA834C}" sibTransId="{E2778C9B-1375-469C-A033-9DD9719BCA4A}"/>
    <dgm:cxn modelId="{D4F700F0-4906-424E-A3DC-3D31E42BF5F4}" type="presOf" srcId="{035FA75D-1EF8-4D54-9AD2-5FA687CEDD86}" destId="{8F559619-020C-44AD-A6A7-9DCAF5258BEE}" srcOrd="0" destOrd="0" presId="urn:microsoft.com/office/officeart/2005/8/layout/vList3"/>
    <dgm:cxn modelId="{BFA2A2F3-7FD9-498C-AF95-BED88F2BAB07}" type="presOf" srcId="{3A596F6D-319A-49A8-94B0-10271913678F}" destId="{D0B45248-A270-4D44-B4F5-C30BD281E5C0}" srcOrd="0" destOrd="0" presId="urn:microsoft.com/office/officeart/2005/8/layout/vList3"/>
    <dgm:cxn modelId="{822B4243-B1FF-413A-A78E-1087E2FAFA90}" type="presParOf" srcId="{AD895FFF-72BE-4686-9E42-E6C4CD960FED}" destId="{0CAA82FE-CF41-45DF-A987-9DF6F41883B1}" srcOrd="0" destOrd="0" presId="urn:microsoft.com/office/officeart/2005/8/layout/vList3"/>
    <dgm:cxn modelId="{83431443-A20B-41C8-88F4-380FA26817F7}" type="presParOf" srcId="{0CAA82FE-CF41-45DF-A987-9DF6F41883B1}" destId="{EBD25952-404E-45A5-BB07-4D4C437A8124}" srcOrd="0" destOrd="0" presId="urn:microsoft.com/office/officeart/2005/8/layout/vList3"/>
    <dgm:cxn modelId="{C974D073-9651-4609-B2A8-59F1BE2988CE}" type="presParOf" srcId="{0CAA82FE-CF41-45DF-A987-9DF6F41883B1}" destId="{8F559619-020C-44AD-A6A7-9DCAF5258BEE}" srcOrd="1" destOrd="0" presId="urn:microsoft.com/office/officeart/2005/8/layout/vList3"/>
    <dgm:cxn modelId="{F228653C-01EE-467E-B88E-B8DEFB4CC9D7}" type="presParOf" srcId="{AD895FFF-72BE-4686-9E42-E6C4CD960FED}" destId="{DCDD5A4B-DC87-4029-8215-8D4F1B77B194}" srcOrd="1" destOrd="0" presId="urn:microsoft.com/office/officeart/2005/8/layout/vList3"/>
    <dgm:cxn modelId="{D7AF1C3D-C3B3-4B98-A91A-3B1B9ED0D4E0}" type="presParOf" srcId="{AD895FFF-72BE-4686-9E42-E6C4CD960FED}" destId="{CE005C93-9391-496F-ADD9-C77993809C7E}" srcOrd="2" destOrd="0" presId="urn:microsoft.com/office/officeart/2005/8/layout/vList3"/>
    <dgm:cxn modelId="{625EAC8E-6B9B-4EC1-AD18-01BBCECE8D5F}" type="presParOf" srcId="{CE005C93-9391-496F-ADD9-C77993809C7E}" destId="{6271FD6D-D304-4D29-8BEE-F9A9122AAD1C}" srcOrd="0" destOrd="0" presId="urn:microsoft.com/office/officeart/2005/8/layout/vList3"/>
    <dgm:cxn modelId="{615AB423-28A6-41AB-9089-296C13946918}" type="presParOf" srcId="{CE005C93-9391-496F-ADD9-C77993809C7E}" destId="{D4084BA5-AB4A-481E-8490-C9540D4324E8}" srcOrd="1" destOrd="0" presId="urn:microsoft.com/office/officeart/2005/8/layout/vList3"/>
    <dgm:cxn modelId="{28CE821D-F35C-47D4-97C9-C9C70703B114}" type="presParOf" srcId="{AD895FFF-72BE-4686-9E42-E6C4CD960FED}" destId="{034E8A0A-7E28-4B0E-A375-AEC51F757EBD}" srcOrd="3" destOrd="0" presId="urn:microsoft.com/office/officeart/2005/8/layout/vList3"/>
    <dgm:cxn modelId="{C015646A-0C2F-428D-9EEF-76C6A66AF290}" type="presParOf" srcId="{AD895FFF-72BE-4686-9E42-E6C4CD960FED}" destId="{FCD524A6-196D-44EE-A7F5-E8C1C3CBC3DC}" srcOrd="4" destOrd="0" presId="urn:microsoft.com/office/officeart/2005/8/layout/vList3"/>
    <dgm:cxn modelId="{4E7B90E6-C5D7-4DAB-A534-0FCC75E72737}" type="presParOf" srcId="{FCD524A6-196D-44EE-A7F5-E8C1C3CBC3DC}" destId="{35842F5A-57DF-4689-B558-EA2BB1C723A7}" srcOrd="0" destOrd="0" presId="urn:microsoft.com/office/officeart/2005/8/layout/vList3"/>
    <dgm:cxn modelId="{1105A22D-9EC8-41EF-9DF0-F0CDEC346C99}" type="presParOf" srcId="{FCD524A6-196D-44EE-A7F5-E8C1C3CBC3DC}" destId="{6CF985A5-011C-4A07-95BE-2360A0891B30}" srcOrd="1" destOrd="0" presId="urn:microsoft.com/office/officeart/2005/8/layout/vList3"/>
    <dgm:cxn modelId="{D3E8F786-9ED2-4E1F-9E73-D4AF98C3BC9A}" type="presParOf" srcId="{AD895FFF-72BE-4686-9E42-E6C4CD960FED}" destId="{E3FEB7EC-B414-4F76-9363-664886DA0344}" srcOrd="5" destOrd="0" presId="urn:microsoft.com/office/officeart/2005/8/layout/vList3"/>
    <dgm:cxn modelId="{3EF1FD14-F5BF-410D-951B-2BA247E4F25A}" type="presParOf" srcId="{AD895FFF-72BE-4686-9E42-E6C4CD960FED}" destId="{D586B1F8-587B-4807-84F6-D183F04A8194}" srcOrd="6" destOrd="0" presId="urn:microsoft.com/office/officeart/2005/8/layout/vList3"/>
    <dgm:cxn modelId="{A5BC3845-AB13-4CD4-BA61-B18B32B5E80D}" type="presParOf" srcId="{D586B1F8-587B-4807-84F6-D183F04A8194}" destId="{2BCCFB96-BEBA-4140-8C3C-4DDAAD44BAFE}" srcOrd="0" destOrd="0" presId="urn:microsoft.com/office/officeart/2005/8/layout/vList3"/>
    <dgm:cxn modelId="{EFA31450-796C-40D9-AAFD-A6AEB7530E6F}" type="presParOf" srcId="{D586B1F8-587B-4807-84F6-D183F04A8194}" destId="{6AFA9BD5-945B-4A53-9724-3F07CD3A3D70}" srcOrd="1" destOrd="0" presId="urn:microsoft.com/office/officeart/2005/8/layout/vList3"/>
    <dgm:cxn modelId="{519CE2A5-FF22-491F-BF3C-1D64105F0135}" type="presParOf" srcId="{AD895FFF-72BE-4686-9E42-E6C4CD960FED}" destId="{C9AAC135-552C-4EEA-968E-799C233F8A74}" srcOrd="7" destOrd="0" presId="urn:microsoft.com/office/officeart/2005/8/layout/vList3"/>
    <dgm:cxn modelId="{4A1EC1FD-ACA4-4918-A5D7-25E10EC0A140}" type="presParOf" srcId="{AD895FFF-72BE-4686-9E42-E6C4CD960FED}" destId="{E244DC54-1A4D-4836-8FFD-1C78DC387FC7}" srcOrd="8" destOrd="0" presId="urn:microsoft.com/office/officeart/2005/8/layout/vList3"/>
    <dgm:cxn modelId="{E8BFA1CB-99F5-4C16-9087-1BE1A2F07067}" type="presParOf" srcId="{E244DC54-1A4D-4836-8FFD-1C78DC387FC7}" destId="{890851D2-4A30-4313-9388-7AEA29471412}" srcOrd="0" destOrd="0" presId="urn:microsoft.com/office/officeart/2005/8/layout/vList3"/>
    <dgm:cxn modelId="{2A826FC7-BCAB-49BB-A3A5-293A36F1ECB6}" type="presParOf" srcId="{E244DC54-1A4D-4836-8FFD-1C78DC387FC7}" destId="{1BB51A18-A340-43CA-8ED7-AA6C4710198B}" srcOrd="1" destOrd="0" presId="urn:microsoft.com/office/officeart/2005/8/layout/vList3"/>
    <dgm:cxn modelId="{F1163581-DEDC-492B-8312-FEE77E7CE32C}" type="presParOf" srcId="{AD895FFF-72BE-4686-9E42-E6C4CD960FED}" destId="{9D0EF962-653E-4889-AA4D-67DFFDB97A86}" srcOrd="9" destOrd="0" presId="urn:microsoft.com/office/officeart/2005/8/layout/vList3"/>
    <dgm:cxn modelId="{59FE034E-CEA8-46E0-8CAF-DED3343DF19C}" type="presParOf" srcId="{AD895FFF-72BE-4686-9E42-E6C4CD960FED}" destId="{4E064EC4-20DF-4217-B176-89141E2BCB2B}" srcOrd="10" destOrd="0" presId="urn:microsoft.com/office/officeart/2005/8/layout/vList3"/>
    <dgm:cxn modelId="{C06A7641-2159-4E1A-9181-FDDA0B6551EB}" type="presParOf" srcId="{4E064EC4-20DF-4217-B176-89141E2BCB2B}" destId="{70E298B4-FDAD-4741-8C8E-C2B69729C7A2}" srcOrd="0" destOrd="0" presId="urn:microsoft.com/office/officeart/2005/8/layout/vList3"/>
    <dgm:cxn modelId="{A1986B4F-F5E5-4523-B1CD-09885D7CD2F8}" type="presParOf" srcId="{4E064EC4-20DF-4217-B176-89141E2BCB2B}" destId="{13F8A42B-73A0-401A-B9F8-77F29B11CC0C}" srcOrd="1" destOrd="0" presId="urn:microsoft.com/office/officeart/2005/8/layout/vList3"/>
    <dgm:cxn modelId="{F3A7E8ED-8742-4FC4-8B17-C380F3F45935}" type="presParOf" srcId="{AD895FFF-72BE-4686-9E42-E6C4CD960FED}" destId="{D1C16059-210C-4588-BA29-05268C682D91}" srcOrd="11" destOrd="0" presId="urn:microsoft.com/office/officeart/2005/8/layout/vList3"/>
    <dgm:cxn modelId="{FFC8457D-3D1B-4BA2-891B-A1D40F7DAA8A}" type="presParOf" srcId="{AD895FFF-72BE-4686-9E42-E6C4CD960FED}" destId="{C9260D62-ED5D-421C-9531-431E97D40CB5}" srcOrd="12" destOrd="0" presId="urn:microsoft.com/office/officeart/2005/8/layout/vList3"/>
    <dgm:cxn modelId="{89880A03-0B43-45AD-8D4A-551AC2265986}" type="presParOf" srcId="{C9260D62-ED5D-421C-9531-431E97D40CB5}" destId="{15662A21-D04A-483A-A899-8F6082C4BB9F}" srcOrd="0" destOrd="0" presId="urn:microsoft.com/office/officeart/2005/8/layout/vList3"/>
    <dgm:cxn modelId="{A262B9EA-1780-463F-9380-FCBEDD1639D3}" type="presParOf" srcId="{C9260D62-ED5D-421C-9531-431E97D40CB5}" destId="{D0B45248-A270-4D44-B4F5-C30BD281E5C0}" srcOrd="1" destOrd="0" presId="urn:microsoft.com/office/officeart/2005/8/layout/vList3"/>
    <dgm:cxn modelId="{4CAAF4AC-8EB7-4DA4-A94D-5CDAB15636A4}" type="presParOf" srcId="{AD895FFF-72BE-4686-9E42-E6C4CD960FED}" destId="{9262E3ED-7DC2-40AB-A4FF-85B04EB1C721}" srcOrd="13" destOrd="0" presId="urn:microsoft.com/office/officeart/2005/8/layout/vList3"/>
    <dgm:cxn modelId="{9D925BEC-CF53-4F7F-B219-327E3AD946CA}" type="presParOf" srcId="{AD895FFF-72BE-4686-9E42-E6C4CD960FED}" destId="{8FCE427A-5D59-4F01-9C04-30E410494C22}" srcOrd="14" destOrd="0" presId="urn:microsoft.com/office/officeart/2005/8/layout/vList3"/>
    <dgm:cxn modelId="{2F9631BF-82F5-4C8C-BDE9-57108C3D3A2C}" type="presParOf" srcId="{8FCE427A-5D59-4F01-9C04-30E410494C22}" destId="{5BB7B966-E41E-406B-A33B-3F7DDDA10A37}" srcOrd="0" destOrd="0" presId="urn:microsoft.com/office/officeart/2005/8/layout/vList3"/>
    <dgm:cxn modelId="{68C11E62-F5ED-4998-9ED6-BEAB47F218A0}" type="presParOf" srcId="{8FCE427A-5D59-4F01-9C04-30E410494C22}" destId="{0EF4AB3B-8904-44C5-A543-6FEF2F815264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9619-020C-44AD-A6A7-9DCAF5258BEE}">
      <dsp:nvSpPr>
        <dsp:cNvPr id="0" name=""/>
        <dsp:cNvSpPr/>
      </dsp:nvSpPr>
      <dsp:spPr>
        <a:xfrm rot="10800000">
          <a:off x="995691" y="757"/>
          <a:ext cx="3369754" cy="5876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Raspberry Pi 3 B+</a:t>
          </a:r>
          <a:endParaRPr lang="en-IN" sz="1900" kern="1200" dirty="0"/>
        </a:p>
      </dsp:txBody>
      <dsp:txXfrm rot="10800000">
        <a:off x="1142610" y="757"/>
        <a:ext cx="3222835" cy="587675"/>
      </dsp:txXfrm>
    </dsp:sp>
    <dsp:sp modelId="{EBD25952-404E-45A5-BB07-4D4C437A8124}">
      <dsp:nvSpPr>
        <dsp:cNvPr id="0" name=""/>
        <dsp:cNvSpPr/>
      </dsp:nvSpPr>
      <dsp:spPr>
        <a:xfrm>
          <a:off x="701853" y="757"/>
          <a:ext cx="587675" cy="58767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84BA5-AB4A-481E-8490-C9540D4324E8}">
      <dsp:nvSpPr>
        <dsp:cNvPr id="0" name=""/>
        <dsp:cNvSpPr/>
      </dsp:nvSpPr>
      <dsp:spPr>
        <a:xfrm rot="10800000">
          <a:off x="995691" y="763859"/>
          <a:ext cx="3369754" cy="58767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Raspberry pi Case</a:t>
          </a:r>
          <a:endParaRPr lang="en-IN" sz="1900" b="1" i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763859"/>
        <a:ext cx="3222835" cy="587675"/>
      </dsp:txXfrm>
    </dsp:sp>
    <dsp:sp modelId="{6271FD6D-D304-4D29-8BEE-F9A9122AAD1C}">
      <dsp:nvSpPr>
        <dsp:cNvPr id="0" name=""/>
        <dsp:cNvSpPr/>
      </dsp:nvSpPr>
      <dsp:spPr>
        <a:xfrm>
          <a:off x="701853" y="763859"/>
          <a:ext cx="587675" cy="58767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985A5-011C-4A07-95BE-2360A0891B30}">
      <dsp:nvSpPr>
        <dsp:cNvPr id="0" name=""/>
        <dsp:cNvSpPr/>
      </dsp:nvSpPr>
      <dsp:spPr>
        <a:xfrm rot="10800000">
          <a:off x="995691" y="1526960"/>
          <a:ext cx="3369754" cy="58767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Mouse</a:t>
          </a:r>
        </a:p>
      </dsp:txBody>
      <dsp:txXfrm rot="10800000">
        <a:off x="1142610" y="1526960"/>
        <a:ext cx="3222835" cy="587675"/>
      </dsp:txXfrm>
    </dsp:sp>
    <dsp:sp modelId="{35842F5A-57DF-4689-B558-EA2BB1C723A7}">
      <dsp:nvSpPr>
        <dsp:cNvPr id="0" name=""/>
        <dsp:cNvSpPr/>
      </dsp:nvSpPr>
      <dsp:spPr>
        <a:xfrm>
          <a:off x="701853" y="1526960"/>
          <a:ext cx="587675" cy="58767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A9BD5-945B-4A53-9724-3F07CD3A3D70}">
      <dsp:nvSpPr>
        <dsp:cNvPr id="0" name=""/>
        <dsp:cNvSpPr/>
      </dsp:nvSpPr>
      <dsp:spPr>
        <a:xfrm rot="10800000">
          <a:off x="995691" y="2290061"/>
          <a:ext cx="3369754" cy="58767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Headphone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2290061"/>
        <a:ext cx="3222835" cy="587675"/>
      </dsp:txXfrm>
    </dsp:sp>
    <dsp:sp modelId="{2BCCFB96-BEBA-4140-8C3C-4DDAAD44BAFE}">
      <dsp:nvSpPr>
        <dsp:cNvPr id="0" name=""/>
        <dsp:cNvSpPr/>
      </dsp:nvSpPr>
      <dsp:spPr>
        <a:xfrm>
          <a:off x="701853" y="2290061"/>
          <a:ext cx="587675" cy="58767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51A18-A340-43CA-8ED7-AA6C4710198B}">
      <dsp:nvSpPr>
        <dsp:cNvPr id="0" name=""/>
        <dsp:cNvSpPr/>
      </dsp:nvSpPr>
      <dsp:spPr>
        <a:xfrm rot="10800000">
          <a:off x="995691" y="3053162"/>
          <a:ext cx="3369754" cy="58767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HDMI to HDMI Cable</a:t>
          </a:r>
        </a:p>
      </dsp:txBody>
      <dsp:txXfrm rot="10800000">
        <a:off x="1142610" y="3053162"/>
        <a:ext cx="3222835" cy="587675"/>
      </dsp:txXfrm>
    </dsp:sp>
    <dsp:sp modelId="{890851D2-4A30-4313-9388-7AEA29471412}">
      <dsp:nvSpPr>
        <dsp:cNvPr id="0" name=""/>
        <dsp:cNvSpPr/>
      </dsp:nvSpPr>
      <dsp:spPr>
        <a:xfrm>
          <a:off x="701853" y="3053162"/>
          <a:ext cx="587675" cy="58767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8A42B-73A0-401A-B9F8-77F29B11CC0C}">
      <dsp:nvSpPr>
        <dsp:cNvPr id="0" name=""/>
        <dsp:cNvSpPr/>
      </dsp:nvSpPr>
      <dsp:spPr>
        <a:xfrm rot="10800000">
          <a:off x="995691" y="3816264"/>
          <a:ext cx="3369754" cy="5876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Ethernet Cable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3816264"/>
        <a:ext cx="3222835" cy="587675"/>
      </dsp:txXfrm>
    </dsp:sp>
    <dsp:sp modelId="{70E298B4-FDAD-4741-8C8E-C2B69729C7A2}">
      <dsp:nvSpPr>
        <dsp:cNvPr id="0" name=""/>
        <dsp:cNvSpPr/>
      </dsp:nvSpPr>
      <dsp:spPr>
        <a:xfrm>
          <a:off x="701853" y="3816264"/>
          <a:ext cx="587675" cy="587675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5248-A270-4D44-B4F5-C30BD281E5C0}">
      <dsp:nvSpPr>
        <dsp:cNvPr id="0" name=""/>
        <dsp:cNvSpPr/>
      </dsp:nvSpPr>
      <dsp:spPr>
        <a:xfrm rot="10800000">
          <a:off x="995691" y="4579365"/>
          <a:ext cx="3369754" cy="58767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USB Cable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4579365"/>
        <a:ext cx="3222835" cy="587675"/>
      </dsp:txXfrm>
    </dsp:sp>
    <dsp:sp modelId="{15662A21-D04A-483A-A899-8F6082C4BB9F}">
      <dsp:nvSpPr>
        <dsp:cNvPr id="0" name=""/>
        <dsp:cNvSpPr/>
      </dsp:nvSpPr>
      <dsp:spPr>
        <a:xfrm>
          <a:off x="701853" y="4579365"/>
          <a:ext cx="587675" cy="587675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4AB3B-8904-44C5-A543-6FEF2F815264}">
      <dsp:nvSpPr>
        <dsp:cNvPr id="0" name=""/>
        <dsp:cNvSpPr/>
      </dsp:nvSpPr>
      <dsp:spPr>
        <a:xfrm rot="10800000">
          <a:off x="995691" y="5342466"/>
          <a:ext cx="3369754" cy="58767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Raspberry pi OS &amp; Python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5342466"/>
        <a:ext cx="3222835" cy="587675"/>
      </dsp:txXfrm>
    </dsp:sp>
    <dsp:sp modelId="{5BB7B966-E41E-406B-A33B-3F7DDDA10A37}">
      <dsp:nvSpPr>
        <dsp:cNvPr id="0" name=""/>
        <dsp:cNvSpPr/>
      </dsp:nvSpPr>
      <dsp:spPr>
        <a:xfrm>
          <a:off x="701853" y="5342466"/>
          <a:ext cx="587675" cy="587675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81F2DAB-43E2-47A0-BA48-4F24ED93CCBF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54BF18B-4934-42F5-9488-8AC8F8108F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7560AD-E202-4C81-A19D-C636B6FC3AB6}" type="slidenum">
              <a:rPr lang="en-GB" altLang="en-US"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50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07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736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9206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15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8109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2060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5886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751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18801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6623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55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80159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8674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760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34771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07726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5925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60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1377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6244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0749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46713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32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33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608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6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325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D1587-5195-46CD-AF4F-729C80567AF4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5E35-EA13-413B-BBFA-C56C6CF3F6A7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4EFAE-33AA-4544-A630-A790A2FDC10E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8DCE-D5D7-47D0-BACE-0CE98FA3EB58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369CE-DB79-45A8-81DA-698DB570469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31249-17BB-4C8C-BC41-BAA474084B4E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7D30D-8A12-4C8D-ACF2-2B566F2ED5E4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3F7-A063-44A6-86FA-D15607AE2097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47875-41DF-475C-9CE8-2D0E1AFB88A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B55C-BAAA-4A1A-A127-DA2CBD4B51E3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EB959-4CAF-466C-B972-B4E78C5682F6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610C-FE03-411F-9922-50D7EB18AF53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4EB1-1AA6-4B34-B3FD-E879F07566CB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BB66-FF6E-4CC7-82A2-5711454AC699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B7DF-AE53-4040-BF77-49EC419139AE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99EA-A984-4576-BAD8-99D8809167AB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06578-D03A-4FAF-B5E6-3EF6DFDF5B64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80436-A541-406D-8332-DD0A52D651CC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8443-B0D6-40F0-8D73-2955D2138207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78533-F691-416E-B335-93F00E9C9295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8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7E1C-0AC6-482A-816B-06DA414E3AA3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93D6-6E41-4ADF-91AA-E116496B6708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5875" y="6337300"/>
            <a:ext cx="9159875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64300"/>
            <a:ext cx="20574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6AE0A3-B233-4F11-AE39-A2B329564A12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4300"/>
            <a:ext cx="30861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64300"/>
            <a:ext cx="1014413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8AF256-75A5-4EEE-B566-2B294ECA6FC5}" type="slidenum">
              <a:rPr lang="en-GB" altLang="en-US" smtClean="0"/>
              <a:t>‹#›</a:t>
            </a:fld>
            <a:endParaRPr lang="en-GB" altLang="en-US" dirty="0"/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66675"/>
            <a:ext cx="100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-15875" y="6464300"/>
            <a:ext cx="915987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53375" y="6335713"/>
            <a:ext cx="1100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847368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08556466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157994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xpl/conhome/9188339/proceeding" TargetMode="External"/><Relationship Id="rId5" Type="http://schemas.openxmlformats.org/officeDocument/2006/relationships/hyperlink" Target="https://ieeexplore.ieee.org/author/37086545038" TargetMode="External"/><Relationship Id="rId4" Type="http://schemas.openxmlformats.org/officeDocument/2006/relationships/hyperlink" Target="https://ieeexplore.ieee.org/author/3708547234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8473680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xpl/conhome/6958780/proceeding" TargetMode="External"/><Relationship Id="rId5" Type="http://schemas.openxmlformats.org/officeDocument/2006/relationships/hyperlink" Target="https://ieeexplore.ieee.org/author/37085565142" TargetMode="External"/><Relationship Id="rId4" Type="http://schemas.openxmlformats.org/officeDocument/2006/relationships/hyperlink" Target="https://ieeexplore.ieee.org/author/37085564668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157994" TargetMode="External"/><Relationship Id="rId7" Type="http://schemas.openxmlformats.org/officeDocument/2006/relationships/hyperlink" Target="https://ieeexplore.ieee.org/author/372939762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565080100" TargetMode="External"/><Relationship Id="rId5" Type="http://schemas.openxmlformats.org/officeDocument/2006/relationships/hyperlink" Target="https://ieeexplore.ieee.org/author/37086545038" TargetMode="External"/><Relationship Id="rId4" Type="http://schemas.openxmlformats.org/officeDocument/2006/relationships/hyperlink" Target="https://ieeexplore.ieee.org/author/370854723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1765" y="1588770"/>
            <a:ext cx="914527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Electronics &amp; Communication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495" y="2636520"/>
            <a:ext cx="7959725" cy="31121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2800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IN" sz="2800" b="1" spc="3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and IOT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Mr.A.Shafeek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M.E., AP(SS)/ECE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S.Naveen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(727622BEC110)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S.Pranesh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(727622BEC018)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M.Adhil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(727622BEC114)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73766" y="6464300"/>
            <a:ext cx="5107258" cy="268288"/>
          </a:xfrm>
        </p:spPr>
        <p:txBody>
          <a:bodyPr/>
          <a:lstStyle/>
          <a:p>
            <a:pPr>
              <a:defRPr/>
            </a:pPr>
            <a:r>
              <a:rPr lang="en-GB" dirty="0">
                <a:sym typeface="+mn-ea"/>
              </a:rPr>
              <a:t>Portable Self Assessment Audiometer using Raspberry pi</a:t>
            </a:r>
            <a:endParaRPr lang="en-GB" altLang="en-US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50265" y="154940"/>
            <a:ext cx="7576820" cy="1433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</a:t>
            </a:fld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A83DC-81DD-49E2-BCB0-AD8A22D47593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:strips/>
      </p:transition>
    </mc:Choice>
    <mc:Fallback xmlns="">
      <p:transition spd="slow" advTm="0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5DD955-023D-5596-490F-AE3CABE18093}"/>
              </a:ext>
            </a:extLst>
          </p:cNvPr>
          <p:cNvSpPr/>
          <p:nvPr/>
        </p:nvSpPr>
        <p:spPr>
          <a:xfrm>
            <a:off x="421966" y="731108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738505"/>
            <a:ext cx="8244000" cy="643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74741"/>
              </p:ext>
            </p:extLst>
          </p:nvPr>
        </p:nvGraphicFramePr>
        <p:xfrm>
          <a:off x="450000" y="1623695"/>
          <a:ext cx="8244000" cy="40773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137">
                  <a:extLst>
                    <a:ext uri="{9D8B030D-6E8A-4147-A177-3AD203B41FA5}">
                      <a16:colId xmlns:a16="http://schemas.microsoft.com/office/drawing/2014/main" val="19231444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M.Dharani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kumar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Chowdhary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raspberry pi-3 based pure tone audiometer and verification of calibration with standard system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Data Acquisition and Processing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Calibration, Raspberry Pi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685">
                <a:tc>
                  <a:txBody>
                    <a:bodyPr/>
                    <a:lstStyle/>
                    <a:p>
                      <a:pPr algn="ctr"/>
                      <a:r>
                        <a:rPr lang="en-GB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Silvia </a:t>
                      </a:r>
                      <a:r>
                        <a:rPr lang="en-I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Figueira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pPr algn="just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Kevin Nguyen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HearThat</a:t>
                      </a:r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 - An app for diagnosing hearing loss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IEEE</a:t>
                      </a:r>
                      <a:endParaRPr lang="en-I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test, Hearing check, App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10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4DCCD-74A3-45CC-85B5-9C8A2CF11F86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69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9C7C0E-54CC-EF02-55F2-A4493CC34E3D}"/>
              </a:ext>
            </a:extLst>
          </p:cNvPr>
          <p:cNvSpPr/>
          <p:nvPr/>
        </p:nvSpPr>
        <p:spPr>
          <a:xfrm>
            <a:off x="435983" y="2522715"/>
            <a:ext cx="3589917" cy="601486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287270"/>
            <a:ext cx="4197350" cy="1002030"/>
          </a:xfrm>
        </p:spPr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2714"/>
            <a:ext cx="7886700" cy="3263723"/>
          </a:xfrm>
        </p:spPr>
        <p:txBody>
          <a:bodyPr/>
          <a:lstStyle/>
          <a:p>
            <a:pPr marL="0" indent="319405">
              <a:buNone/>
            </a:pPr>
            <a:r>
              <a:rPr lang="en-IN" altLang="en-US" sz="14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11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77878-659D-475D-BF98-A91941996841}" type="datetime3">
              <a:rPr lang="en-US" altLang="en-US" smtClean="0"/>
              <a:t>20 May 2024</a:t>
            </a:fld>
            <a:endParaRPr lang="en-GB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00E6C0-8330-5B7F-6B96-92B77DE48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655228"/>
              </p:ext>
            </p:extLst>
          </p:nvPr>
        </p:nvGraphicFramePr>
        <p:xfrm>
          <a:off x="3448050" y="112712"/>
          <a:ext cx="5067300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6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CC932E-5B7C-497F-F0FE-421236EBADFF}"/>
              </a:ext>
            </a:extLst>
          </p:cNvPr>
          <p:cNvSpPr/>
          <p:nvPr/>
        </p:nvSpPr>
        <p:spPr>
          <a:xfrm>
            <a:off x="628650" y="649681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25" y="1025525"/>
            <a:ext cx="7245349" cy="590047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98391" y="6348274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A5315-00DA-4A6A-B550-6583EB2B3A9B}" type="datetime3">
              <a:rPr lang="en-US" altLang="en-US" smtClean="0"/>
              <a:t>20 May 2024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C4109-A2F0-2287-1D09-0BDF752E2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99"/>
          <a:stretch/>
        </p:blipFill>
        <p:spPr>
          <a:xfrm>
            <a:off x="1677475" y="1615572"/>
            <a:ext cx="5475053" cy="4294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CC932E-5B7C-497F-F0FE-421236EBADFF}"/>
              </a:ext>
            </a:extLst>
          </p:cNvPr>
          <p:cNvSpPr/>
          <p:nvPr/>
        </p:nvSpPr>
        <p:spPr>
          <a:xfrm>
            <a:off x="628650" y="649681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738369"/>
            <a:ext cx="7245349" cy="590047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 Model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98391" y="6348274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A5315-00DA-4A6A-B550-6583EB2B3A9B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3F0FB-B5F5-65A5-E64D-350DA62D9B33}"/>
              </a:ext>
            </a:extLst>
          </p:cNvPr>
          <p:cNvSpPr txBox="1"/>
          <p:nvPr/>
        </p:nvSpPr>
        <p:spPr>
          <a:xfrm>
            <a:off x="787400" y="1752600"/>
            <a:ext cx="7340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just">
              <a:spcBef>
                <a:spcPts val="1200"/>
              </a:spcBef>
              <a:spcAft>
                <a:spcPts val="1200"/>
              </a:spcAft>
              <a:tabLst>
                <a:tab pos="457200" algn="l"/>
                <a:tab pos="2296795" algn="l"/>
                <a:tab pos="2392045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 Pi 3 B+, computer, patient response button, and headphones.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1200"/>
              </a:spcBef>
              <a:spcAft>
                <a:spcPts val="1200"/>
              </a:spcAft>
              <a:tabLst>
                <a:tab pos="457200" algn="l"/>
                <a:tab pos="2296795" algn="l"/>
                <a:tab pos="2392045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Sound Signal Delivery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Headphones deliver sound signals of varying frequencies and volumes.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1200"/>
              </a:spcBef>
              <a:spcAft>
                <a:spcPts val="1200"/>
              </a:spcAft>
              <a:tabLst>
                <a:tab pos="457200" algn="l"/>
                <a:tab pos="2296795" algn="l"/>
                <a:tab pos="2392045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:Patients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respond using a mouse button, providing feedback for recording.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1200"/>
              </a:spcBef>
              <a:spcAft>
                <a:spcPts val="1200"/>
              </a:spcAft>
              <a:tabLst>
                <a:tab pos="457200" algn="l"/>
                <a:tab pos="2296795" algn="l"/>
                <a:tab pos="2392045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Real-time processing captures frequency, volume, and reaction time data.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lvl="0" indent="-266700">
              <a:spcBef>
                <a:spcPts val="1200"/>
              </a:spcBef>
              <a:spcAft>
                <a:spcPts val="1200"/>
              </a:spcAft>
              <a:tabLst>
                <a:tab pos="457200" algn="l"/>
                <a:tab pos="2296795" algn="l"/>
                <a:tab pos="2392045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Generates audiograms and visualizations for easy interpretation of hearing levels.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-2667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8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40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A19CE6-5C43-4DB3-EE7A-76BB4957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F4D0C2-5689-766B-8F22-A2E4DF7F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70507"/>
              </p:ext>
            </p:extLst>
          </p:nvPr>
        </p:nvGraphicFramePr>
        <p:xfrm>
          <a:off x="-20258" y="593627"/>
          <a:ext cx="9164255" cy="59116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5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IN" altLang="en-US" sz="1600" dirty="0"/>
                        <a:t>      </a:t>
                      </a:r>
                      <a:r>
                        <a:rPr lang="en-US" sz="1600" dirty="0"/>
                        <a:t>  </a:t>
                      </a:r>
                      <a:r>
                        <a:rPr lang="en-IN" altLang="en-US" sz="1600" dirty="0"/>
                        <a:t>Week</a:t>
                      </a:r>
                    </a:p>
                    <a:p>
                      <a:endParaRPr lang="en-IN" altLang="en-US" sz="1600" dirty="0"/>
                    </a:p>
                    <a:p>
                      <a:endParaRPr lang="en-IN" altLang="en-US" sz="1600" dirty="0"/>
                    </a:p>
                    <a:p>
                      <a:r>
                        <a:rPr lang="en-IN" altLang="en-US" sz="1600" dirty="0"/>
                        <a:t>    Task</a:t>
                      </a: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Week_1</a:t>
                      </a:r>
                    </a:p>
                    <a:p>
                      <a:pPr algn="ctr" defTabSz="914400"/>
                      <a:r>
                        <a:rPr lang="en-US" sz="1600" dirty="0"/>
                        <a:t>(</a:t>
                      </a:r>
                      <a:r>
                        <a:rPr lang="en-IN" altLang="en-US" sz="1600" dirty="0"/>
                        <a:t>06</a:t>
                      </a:r>
                      <a:r>
                        <a:rPr lang="en-US" sz="1600" dirty="0"/>
                        <a:t>.</a:t>
                      </a:r>
                      <a:r>
                        <a:rPr lang="en-IN" altLang="en-US" sz="1600" dirty="0"/>
                        <a:t>0</a:t>
                      </a:r>
                      <a:r>
                        <a:rPr lang="en-US" sz="1600" dirty="0"/>
                        <a:t>2.24 to </a:t>
                      </a:r>
                      <a:r>
                        <a:rPr lang="en-IN" altLang="en-US" sz="1600" dirty="0"/>
                        <a:t>12.0</a:t>
                      </a:r>
                      <a:r>
                        <a:rPr lang="en-US" sz="1600" dirty="0"/>
                        <a:t>2.24</a:t>
                      </a:r>
                      <a:r>
                        <a:rPr lang="en-US" sz="1600" baseline="0" dirty="0"/>
                        <a:t>)</a:t>
                      </a:r>
                      <a:endParaRPr lang="en-US" sz="1600" dirty="0"/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 defTabSz="914400">
                        <a:buNone/>
                      </a:pPr>
                      <a:r>
                        <a:rPr lang="en-US" sz="1700" dirty="0">
                          <a:sym typeface="+mn-ea"/>
                        </a:rPr>
                        <a:t>Week_2</a:t>
                      </a:r>
                      <a:endParaRPr lang="en-US" sz="1700" dirty="0"/>
                    </a:p>
                    <a:p>
                      <a:pPr algn="ctr" defTabSz="914400"/>
                      <a:r>
                        <a:rPr lang="en-US" sz="1700" dirty="0">
                          <a:sym typeface="+mn-ea"/>
                        </a:rPr>
                        <a:t>(16.2.24 to 23.2.24)</a:t>
                      </a:r>
                      <a:endParaRPr lang="en-US" sz="1600" dirty="0"/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Week_</a:t>
                      </a:r>
                      <a:r>
                        <a:rPr lang="en-IN" altLang="en-US" sz="1600" dirty="0"/>
                        <a:t>3</a:t>
                      </a:r>
                      <a:endParaRPr lang="en-US" sz="1600" dirty="0"/>
                    </a:p>
                    <a:p>
                      <a:pPr algn="ctr"/>
                      <a:r>
                        <a:rPr lang="en-IN" altLang="en-US" sz="1600" dirty="0"/>
                        <a:t>(27.02.24 to 04.03.24)</a:t>
                      </a:r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Week_</a:t>
                      </a:r>
                      <a:r>
                        <a:rPr lang="en-IN" altLang="en-US" sz="1600" dirty="0"/>
                        <a:t>4</a:t>
                      </a:r>
                      <a:endParaRPr lang="en-US" sz="1600" dirty="0"/>
                    </a:p>
                    <a:p>
                      <a:pPr algn="ctr" defTabSz="914400"/>
                      <a:r>
                        <a:rPr lang="en-US" sz="1600" dirty="0"/>
                        <a:t>(</a:t>
                      </a:r>
                      <a:r>
                        <a:rPr lang="en-IN" altLang="en-US" sz="1600" dirty="0"/>
                        <a:t>05.03.24 to 12.03.24)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600" dirty="0"/>
                        <a:t>Week_5</a:t>
                      </a:r>
                    </a:p>
                    <a:p>
                      <a:pPr algn="ctr"/>
                      <a:r>
                        <a:rPr lang="en-IN" altLang="en-US" sz="1600" dirty="0"/>
                        <a:t>(14.03.24        to 29.03.24)</a:t>
                      </a:r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600" dirty="0"/>
                        <a:t>Week_6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600" dirty="0"/>
                        <a:t>(30.3.24 to till now)</a:t>
                      </a:r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Status</a:t>
                      </a:r>
                    </a:p>
                  </a:txBody>
                  <a:tcPr marL="85725" marR="85725" marT="42863" marB="428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IN" altLang="en-US" sz="1600" b="1" dirty="0"/>
                        <a:t>Topic  analysis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33">
                <a:tc>
                  <a:txBody>
                    <a:bodyPr/>
                    <a:lstStyle/>
                    <a:p>
                      <a:r>
                        <a:rPr lang="en-US" sz="1600" b="1" dirty="0"/>
                        <a:t>Objective&amp; Abstract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r>
                        <a:rPr lang="en-IN" altLang="en-US" sz="1600" b="1" dirty="0"/>
                        <a:t>Components Analysis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marL="0" marR="0" lvl="0" indent="0" algn="l" defTabSz="857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Design </a:t>
                      </a:r>
                      <a:r>
                        <a:rPr lang="en-IN" altLang="en-US" sz="1600" b="1" dirty="0"/>
                        <a:t>&amp; Software</a:t>
                      </a:r>
                    </a:p>
                    <a:p>
                      <a:r>
                        <a:rPr lang="en-US" sz="1600" b="1" dirty="0"/>
                        <a:t>installing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alt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47">
                <a:tc>
                  <a:txBody>
                    <a:bodyPr/>
                    <a:lstStyle/>
                    <a:p>
                      <a:r>
                        <a:rPr lang="en-GB" altLang="en-US" sz="1600" b="1" dirty="0"/>
                        <a:t>Learning Python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alt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r>
                        <a:rPr lang="en-IN" altLang="en-US" sz="1600" b="1" dirty="0"/>
                        <a:t>Coding &amp; Result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  <a:p>
                      <a:endParaRPr lang="en-I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b="1" dirty="0"/>
                        <a:t>Project </a:t>
                      </a:r>
                    </a:p>
                    <a:p>
                      <a:pPr>
                        <a:buNone/>
                      </a:pPr>
                      <a:r>
                        <a:rPr lang="en-IN" altLang="en-US" sz="1600" b="1" dirty="0"/>
                        <a:t>completion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4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  <a:p>
                      <a:pPr>
                        <a:buNone/>
                      </a:pPr>
                      <a:endParaRPr lang="en-I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cxnSpLocks/>
          </p:cNvCxnSpPr>
          <p:nvPr/>
        </p:nvCxnSpPr>
        <p:spPr>
          <a:xfrm>
            <a:off x="0" y="599114"/>
            <a:ext cx="1358921" cy="131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utoShape 14">
            <a:extLst>
              <a:ext uri="{FF2B5EF4-FFF2-40B4-BE49-F238E27FC236}">
                <a16:creationId xmlns:a16="http://schemas.microsoft.com/office/drawing/2014/main" id="{728D5D23-F324-53D1-FFCB-B5B2C804EBFD}"/>
              </a:ext>
            </a:extLst>
          </p:cNvPr>
          <p:cNvSpPr/>
          <p:nvPr/>
        </p:nvSpPr>
        <p:spPr>
          <a:xfrm rot="79641" flipV="1">
            <a:off x="4769691" y="4859951"/>
            <a:ext cx="2009529" cy="3807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7DF877D0-2431-38EF-DFA9-21270FCAFA25}"/>
              </a:ext>
            </a:extLst>
          </p:cNvPr>
          <p:cNvSpPr/>
          <p:nvPr/>
        </p:nvSpPr>
        <p:spPr>
          <a:xfrm rot="79641" flipV="1">
            <a:off x="5943004" y="5458612"/>
            <a:ext cx="2009775" cy="2738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5ACA4E27-7E98-3E30-90C1-F8E50362465C}"/>
              </a:ext>
            </a:extLst>
          </p:cNvPr>
          <p:cNvSpPr/>
          <p:nvPr/>
        </p:nvSpPr>
        <p:spPr>
          <a:xfrm rot="79641" flipV="1">
            <a:off x="3643621" y="4129481"/>
            <a:ext cx="2299027" cy="5327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955D3-188F-B288-2D90-B8CAFFF0A825}"/>
              </a:ext>
            </a:extLst>
          </p:cNvPr>
          <p:cNvCxnSpPr/>
          <p:nvPr/>
        </p:nvCxnSpPr>
        <p:spPr>
          <a:xfrm>
            <a:off x="1500188" y="2243138"/>
            <a:ext cx="214312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CB652-93E5-C455-8F26-FE11A9A94C27}"/>
              </a:ext>
            </a:extLst>
          </p:cNvPr>
          <p:cNvCxnSpPr/>
          <p:nvPr/>
        </p:nvCxnSpPr>
        <p:spPr>
          <a:xfrm>
            <a:off x="2571750" y="2776538"/>
            <a:ext cx="100012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0402EB-F97C-8D04-8698-B3BFD0FB5C6D}"/>
              </a:ext>
            </a:extLst>
          </p:cNvPr>
          <p:cNvCxnSpPr>
            <a:cxnSpLocks/>
          </p:cNvCxnSpPr>
          <p:nvPr/>
        </p:nvCxnSpPr>
        <p:spPr>
          <a:xfrm>
            <a:off x="2692399" y="3429000"/>
            <a:ext cx="19502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AutoShape 14">
            <a:extLst>
              <a:ext uri="{FF2B5EF4-FFF2-40B4-BE49-F238E27FC236}">
                <a16:creationId xmlns:a16="http://schemas.microsoft.com/office/drawing/2014/main" id="{84C2BC92-702C-E1A9-9E04-4F727B33B1A5}"/>
              </a:ext>
            </a:extLst>
          </p:cNvPr>
          <p:cNvSpPr/>
          <p:nvPr/>
        </p:nvSpPr>
        <p:spPr>
          <a:xfrm rot="79641" flipV="1">
            <a:off x="5943005" y="6025801"/>
            <a:ext cx="2009775" cy="2738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5332F-FC39-B98B-B492-B8D107F4FD46}"/>
              </a:ext>
            </a:extLst>
          </p:cNvPr>
          <p:cNvSpPr txBox="1"/>
          <p:nvPr/>
        </p:nvSpPr>
        <p:spPr>
          <a:xfrm>
            <a:off x="412879" y="-109770"/>
            <a:ext cx="2803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649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2769B2-0027-BF8E-A7C5-A8EFAB91FACD}"/>
              </a:ext>
            </a:extLst>
          </p:cNvPr>
          <p:cNvSpPr/>
          <p:nvPr/>
        </p:nvSpPr>
        <p:spPr>
          <a:xfrm>
            <a:off x="533400" y="292428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407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First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70385"/>
              </p:ext>
            </p:extLst>
          </p:nvPr>
        </p:nvGraphicFramePr>
        <p:xfrm>
          <a:off x="533400" y="1179195"/>
          <a:ext cx="7718425" cy="493232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9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IN" altLang="en-US" dirty="0"/>
                        <a:t>    Week       </a:t>
                      </a:r>
                    </a:p>
                    <a:p>
                      <a:pPr algn="l"/>
                      <a:r>
                        <a:rPr lang="en-IN" altLang="en-US" dirty="0"/>
                        <a:t>              </a:t>
                      </a:r>
                      <a:endParaRPr lang="en-US" altLang="en-US" dirty="0"/>
                    </a:p>
                    <a:p>
                      <a:pPr algn="l"/>
                      <a:endParaRPr lang="en-IN" altLang="en-US" dirty="0"/>
                    </a:p>
                    <a:p>
                      <a:pPr algn="l"/>
                      <a:r>
                        <a:rPr lang="en-IN" alt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Week_1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(06.2.2024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12.2.2024)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Week_2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(16.2.2024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23.2.2024)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Week_3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(27.02.2024 To  </a:t>
                      </a: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04.03.2024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92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711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Topic Analysis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345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We have learnt about the project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711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b="1" dirty="0"/>
                        <a:t>PPT preparation</a:t>
                      </a:r>
                      <a:endParaRPr lang="en-US" sz="1800" b="1" dirty="0">
                        <a:latin typeface="Cambria" panose="02040503050406030204" charset="0"/>
                        <a:ea typeface="Cambria" panose="0204050305040603020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Complete</a:t>
                      </a:r>
                      <a:r>
                        <a:rPr lang="en-IN" alt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d</a:t>
                      </a:r>
                      <a:endParaRPr lang="en-I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Parts procurement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Complete</a:t>
                      </a:r>
                      <a:r>
                        <a:rPr lang="en-IN" alt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d</a:t>
                      </a:r>
                    </a:p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533400" y="1179195"/>
            <a:ext cx="1645920" cy="12853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342515" y="2979420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AutoShape 15"/>
          <p:cNvSpPr/>
          <p:nvPr/>
        </p:nvSpPr>
        <p:spPr>
          <a:xfrm rot="96058" flipV="1">
            <a:off x="2271395" y="3783330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5359400" y="556323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3859530" y="4656455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EAFD22-25FC-1EAA-66D0-E1638E0D544B}"/>
              </a:ext>
            </a:extLst>
          </p:cNvPr>
          <p:cNvSpPr/>
          <p:nvPr/>
        </p:nvSpPr>
        <p:spPr>
          <a:xfrm>
            <a:off x="533400" y="404776"/>
            <a:ext cx="7981950" cy="65507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058150" cy="81407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Second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18837"/>
              </p:ext>
            </p:extLst>
          </p:nvPr>
        </p:nvGraphicFramePr>
        <p:xfrm>
          <a:off x="596900" y="1179195"/>
          <a:ext cx="7654925" cy="50520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3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IN" altLang="en-US" dirty="0"/>
                        <a:t>    Week       </a:t>
                      </a:r>
                    </a:p>
                    <a:p>
                      <a:pPr algn="l"/>
                      <a:r>
                        <a:rPr lang="en-IN" altLang="en-US" dirty="0"/>
                        <a:t>              </a:t>
                      </a:r>
                      <a:endParaRPr lang="en-US" altLang="en-US" dirty="0"/>
                    </a:p>
                    <a:p>
                      <a:pPr algn="l"/>
                      <a:endParaRPr lang="en-IN" altLang="en-US" dirty="0"/>
                    </a:p>
                    <a:p>
                      <a:pPr algn="l"/>
                      <a:r>
                        <a:rPr lang="en-IN" alt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 12.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 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9.03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30.03.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 Till now)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700" b="1" dirty="0"/>
                        <a:t>Components purchased</a:t>
                      </a:r>
                      <a:endParaRPr lang="en-IN" altLang="en-US" sz="17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85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900" b="1" dirty="0"/>
                        <a:t>I</a:t>
                      </a:r>
                      <a:r>
                        <a:rPr lang="en-IN" altLang="en-US" sz="1900" b="1" dirty="0" err="1"/>
                        <a:t>nstalling</a:t>
                      </a:r>
                      <a:r>
                        <a:rPr lang="en-IN" altLang="en-US" sz="1900" b="1" dirty="0"/>
                        <a:t> Raspbian OS</a:t>
                      </a:r>
                      <a:endParaRPr lang="en-IN" altLang="en-US" sz="19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800" b="1" dirty="0"/>
                        <a:t>Coding &amp; Output</a:t>
                      </a:r>
                      <a:endParaRPr lang="en-IN" altLang="en-US" sz="1800" b="1" dirty="0">
                        <a:latin typeface="Cambria" panose="02040503050406030204" charset="0"/>
                        <a:ea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085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900" b="1" dirty="0"/>
                        <a:t>Result</a:t>
                      </a:r>
                      <a:endParaRPr lang="en-IN" altLang="en-US" sz="19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596900" y="1179195"/>
            <a:ext cx="1582420" cy="12853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342515" y="2979420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AutoShape 15"/>
          <p:cNvSpPr/>
          <p:nvPr/>
        </p:nvSpPr>
        <p:spPr>
          <a:xfrm rot="96058" flipV="1">
            <a:off x="2270979" y="3813092"/>
            <a:ext cx="1449989" cy="2969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5359400" y="556323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3859530" y="4656455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7577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EAFD22-25FC-1EAA-66D0-E1638E0D544B}"/>
              </a:ext>
            </a:extLst>
          </p:cNvPr>
          <p:cNvSpPr/>
          <p:nvPr/>
        </p:nvSpPr>
        <p:spPr>
          <a:xfrm>
            <a:off x="228600" y="96201"/>
            <a:ext cx="7981950" cy="65507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08" y="-38621"/>
            <a:ext cx="8058150" cy="81407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Third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6451"/>
              </p:ext>
            </p:extLst>
          </p:nvPr>
        </p:nvGraphicFramePr>
        <p:xfrm>
          <a:off x="390692" y="843400"/>
          <a:ext cx="8356600" cy="539944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50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IN" altLang="en-US" dirty="0"/>
                        <a:t>    Week       </a:t>
                      </a:r>
                    </a:p>
                    <a:p>
                      <a:pPr algn="l"/>
                      <a:r>
                        <a:rPr lang="en-IN" altLang="en-US" dirty="0"/>
                        <a:t>              </a:t>
                      </a:r>
                      <a:endParaRPr lang="en-US" altLang="en-US" dirty="0"/>
                    </a:p>
                    <a:p>
                      <a:pPr algn="l"/>
                      <a:endParaRPr lang="en-IN" altLang="en-US" dirty="0"/>
                    </a:p>
                    <a:p>
                      <a:pPr algn="l"/>
                      <a:r>
                        <a:rPr lang="en-IN" alt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(01.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04.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 06.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(08.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 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altLang="en-US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.04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22.04.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 Till now)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83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 the Code</a:t>
                      </a:r>
                      <a:endParaRPr lang="en-I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04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the Audiogram Chat</a:t>
                      </a:r>
                      <a:endParaRPr lang="en-I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83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800" b="1" dirty="0">
                          <a:latin typeface="Times New Roman" panose="02020603050405020304" pitchFamily="18" charset="0"/>
                          <a:ea typeface="Cambria" panose="02040503050406030204" charset="0"/>
                          <a:cs typeface="Times New Roman" panose="02020603050405020304" pitchFamily="18" charset="0"/>
                        </a:rPr>
                        <a:t>Visited ENT Doctor</a:t>
                      </a:r>
                      <a:endParaRPr lang="en-IN" altLang="en-US" sz="1800" b="1" dirty="0">
                        <a:latin typeface="Times New Roman" panose="02020603050405020304" pitchFamily="18" charset="0"/>
                        <a:ea typeface="Cambria" panose="02040503050406030204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4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</a:t>
                      </a:r>
                      <a:r>
                        <a:rPr lang="en-GB" alt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Preparatin</a:t>
                      </a:r>
                      <a:r>
                        <a:rPr lang="en-GB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Doctor Suggestion</a:t>
                      </a:r>
                      <a:endParaRPr lang="en-I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09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Consulting with an Audiologist</a:t>
                      </a: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In-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7386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390692" y="819227"/>
            <a:ext cx="2295358" cy="12983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686475" y="2447563"/>
            <a:ext cx="2815542" cy="69807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  <p:txBody>
          <a:bodyPr/>
          <a:lstStyle/>
          <a:p>
            <a:endParaRPr lang="en-IN" dirty="0"/>
          </a:p>
        </p:txBody>
      </p:sp>
      <p:sp>
        <p:nvSpPr>
          <p:cNvPr id="6" name="AutoShape 15"/>
          <p:cNvSpPr/>
          <p:nvPr/>
        </p:nvSpPr>
        <p:spPr>
          <a:xfrm rot="96058" flipV="1">
            <a:off x="2644125" y="3235233"/>
            <a:ext cx="1449989" cy="2969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4094858" y="4711895"/>
            <a:ext cx="3139517" cy="87752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5630100" y="3972996"/>
            <a:ext cx="1604319" cy="6314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C1F617F9-4028-ECC2-3DFB-316BCDF71EA2}"/>
              </a:ext>
            </a:extLst>
          </p:cNvPr>
          <p:cNvSpPr/>
          <p:nvPr/>
        </p:nvSpPr>
        <p:spPr>
          <a:xfrm rot="96058" flipV="1">
            <a:off x="4094857" y="5620009"/>
            <a:ext cx="3139517" cy="87752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19882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273123"/>
            <a:ext cx="7632700" cy="11466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5942"/>
            <a:ext cx="7632700" cy="767424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Feedback: Meeting with Audiologist in Pollachi</a:t>
            </a:r>
            <a:endParaRPr lang="en-IN" altLang="en-US" sz="3600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8" y="1537470"/>
            <a:ext cx="8452911" cy="47504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After completing my project on the pure tone audiometer and thoroughly studying audiogram charts, I had the opportunity to meet with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B. Harsha Vardhan, an ENT specialist in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Mahalingapuram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Pollachi. During our 30-minute discussion,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Vardhan praised the project, expressing interest in purchasing the self-assessment pure tone audiometer I had developed.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18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66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273123"/>
            <a:ext cx="7632700" cy="11466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5942"/>
            <a:ext cx="7632700" cy="767424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Feedback: Meeting with Audiologist in Pollachi</a:t>
            </a:r>
            <a:endParaRPr lang="en-IN" altLang="en-US" sz="3600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AE4860-B112-7BF8-CADE-C7962ECB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6" y="1829466"/>
            <a:ext cx="5633472" cy="422510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19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75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9270FC-E009-0513-D781-0BD4F5A0E2F7}"/>
              </a:ext>
            </a:extLst>
          </p:cNvPr>
          <p:cNvSpPr/>
          <p:nvPr/>
        </p:nvSpPr>
        <p:spPr>
          <a:xfrm>
            <a:off x="984250" y="363262"/>
            <a:ext cx="6908800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-50960"/>
            <a:ext cx="7886700" cy="910273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43263"/>
            <a:ext cx="8191500" cy="910273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sz="4400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8435"/>
            <a:ext cx="3086100" cy="329565"/>
          </a:xfrm>
        </p:spPr>
        <p:txBody>
          <a:bodyPr/>
          <a:lstStyle/>
          <a:p>
            <a:pPr>
              <a:defRPr/>
            </a:pPr>
            <a:r>
              <a:rPr lang="en-GB">
                <a:sym typeface="+mn-ea"/>
              </a:rPr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81CE3F-03B7-434E-A48F-1BCAC73B81AC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DC225-B4F8-F14C-60A0-3F99AAA38774}"/>
              </a:ext>
            </a:extLst>
          </p:cNvPr>
          <p:cNvSpPr txBox="1"/>
          <p:nvPr/>
        </p:nvSpPr>
        <p:spPr>
          <a:xfrm>
            <a:off x="1657350" y="1108872"/>
            <a:ext cx="6908800" cy="484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2000" b="1" i="0" u="none" strike="noStrike" spc="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01. INTRODUCTION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02. PROBLEM STATEMENT 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03. OBJECTIVES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04. ABSTRACT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05. LITERATURE SURVEY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06. REQUIREMENTS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07. BLOCK DIAGRAM</a:t>
            </a: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08. </a:t>
            </a:r>
            <a:r>
              <a:rPr kumimoji="0" lang="en-US" sz="2400" b="1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WORKING 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8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273123"/>
            <a:ext cx="7632700" cy="11466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5942"/>
            <a:ext cx="7632700" cy="767424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Feedback: Meeting with Audiologist in Pollachi</a:t>
            </a:r>
            <a:endParaRPr lang="en-IN" altLang="en-US" sz="3600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8" y="1537470"/>
            <a:ext cx="8452911" cy="4750459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suggested that I meet with an audiologist in Pollachi to further validate my device.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Vardhan provided me with the audiologist's contact information, mentioning that their original pure tone audiometer costs around 1.50 lakhs. He emphasized the importance of testing my self-assessment audiometer with deaf individuals to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its accuracy.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20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20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335154" y="243804"/>
            <a:ext cx="7632700" cy="11466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5942"/>
            <a:ext cx="7632700" cy="767424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Feedback: Meeting with Audiologist in Pollachi</a:t>
            </a:r>
            <a:endParaRPr lang="en-IN" altLang="en-US" sz="3600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44" y="1390418"/>
            <a:ext cx="8636699" cy="47504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Upon meeting the audiologist, I learned that minor adjustments were needed in the output of the audiogram, specifically regarding the x and y-axis. Despite this, the audiologist commended the project's concept and efficacy.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21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8714B-4D1F-4A13-934A-6CC33D06B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8381" y="3239466"/>
            <a:ext cx="2263500" cy="38627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FF02FE-5590-85E7-9CF0-17EAE83E8A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68" y="3973695"/>
            <a:ext cx="4163202" cy="24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273123"/>
            <a:ext cx="7632700" cy="11466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5942"/>
            <a:ext cx="7632700" cy="767424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Feedback: Meeting with Audiologist in Pollachi</a:t>
            </a:r>
            <a:endParaRPr lang="en-IN" altLang="en-US" sz="3600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8" y="1537470"/>
            <a:ext cx="8452911" cy="47504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During testing, it became apparent that while my self-assessment audiometer produced satisfactory results, there were variations in tone compared to actual pure tone audiometers. </a:t>
            </a:r>
            <a:r>
              <a:rPr lang="en-GB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Vardhan reiterated the importance of refining the device to accurately replicate the varied tones experienced by individuals during hearing assessments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298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834418"/>
            <a:ext cx="8277843" cy="47504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portable audiometer successfully allows for self-assessment of hearing impairment. Utilizing a Raspberry Pi 3 B+, headphones, and patient response button, it facilitates efficient testing. The system produces an automatic audiogram based on patient responses, saving data in CSV files for analysis. </a:t>
            </a: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130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834418"/>
            <a:ext cx="8277843" cy="47504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After consulting an ENT doctor and audiologist, minor adjustments were made to improve accuracy. Testing with both professionals and hearing-impaired individuals yielded promising results. While the audiometer's output differed slightly from conventional devices, it effectively detected hearing impairments. The cost-effective Python programming language facilitated software development, enhancing accessibility.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02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570141"/>
            <a:ext cx="8277843" cy="475045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2C06-11D8-DF45-F00D-99AA014EBEA4}"/>
              </a:ext>
            </a:extLst>
          </p:cNvPr>
          <p:cNvSpPr txBox="1"/>
          <p:nvPr/>
        </p:nvSpPr>
        <p:spPr>
          <a:xfrm>
            <a:off x="3595367" y="1570140"/>
            <a:ext cx="545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FE616-0B27-B7E2-F495-0F5B4D89768A}"/>
              </a:ext>
            </a:extLst>
          </p:cNvPr>
          <p:cNvSpPr txBox="1"/>
          <p:nvPr/>
        </p:nvSpPr>
        <p:spPr>
          <a:xfrm>
            <a:off x="1457944" y="5513459"/>
            <a:ext cx="72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Initialization Pure Tone Audiometer 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BEF20E-9284-F813-9BEC-E58927E7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6">
            <a:extLst>
              <a:ext uri="{FF2B5EF4-FFF2-40B4-BE49-F238E27FC236}">
                <a16:creationId xmlns:a16="http://schemas.microsoft.com/office/drawing/2014/main" id="{916F7205-385D-90BD-2EA7-0653BB3B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659895" y="942733"/>
            <a:ext cx="3553134" cy="489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570141"/>
            <a:ext cx="8277843" cy="475045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2C06-11D8-DF45-F00D-99AA014EBEA4}"/>
              </a:ext>
            </a:extLst>
          </p:cNvPr>
          <p:cNvSpPr txBox="1"/>
          <p:nvPr/>
        </p:nvSpPr>
        <p:spPr>
          <a:xfrm>
            <a:off x="3595367" y="1570140"/>
            <a:ext cx="545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BFAD1-3BF7-D24C-7B5C-45077BC8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7" y="1550693"/>
            <a:ext cx="5450521" cy="4087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4FE616-0B27-B7E2-F495-0F5B4D89768A}"/>
              </a:ext>
            </a:extLst>
          </p:cNvPr>
          <p:cNvSpPr txBox="1"/>
          <p:nvPr/>
        </p:nvSpPr>
        <p:spPr>
          <a:xfrm>
            <a:off x="1910789" y="5620912"/>
            <a:ext cx="467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AUDIOGRAM CHART</a:t>
            </a:r>
            <a:endParaRPr lang="en-IN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570141"/>
            <a:ext cx="8277843" cy="475045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2C06-11D8-DF45-F00D-99AA014EBEA4}"/>
              </a:ext>
            </a:extLst>
          </p:cNvPr>
          <p:cNvSpPr txBox="1"/>
          <p:nvPr/>
        </p:nvSpPr>
        <p:spPr>
          <a:xfrm>
            <a:off x="3595367" y="1570140"/>
            <a:ext cx="545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CE972-C643-3392-10DA-F6194F5A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9" y="2031805"/>
            <a:ext cx="7988823" cy="2486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F571F-AB38-E6B4-6601-AA593CEC29D0}"/>
              </a:ext>
            </a:extLst>
          </p:cNvPr>
          <p:cNvSpPr txBox="1"/>
          <p:nvPr/>
        </p:nvSpPr>
        <p:spPr>
          <a:xfrm>
            <a:off x="2358188" y="4852621"/>
            <a:ext cx="532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ANALYSIS</a:t>
            </a:r>
            <a:endParaRPr lang="en-IN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400" y="1391061"/>
            <a:ext cx="8277843" cy="146868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PORTABLE SELF ASSESSMENT AUDIOMETER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28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2C06-11D8-DF45-F00D-99AA014EBEA4}"/>
              </a:ext>
            </a:extLst>
          </p:cNvPr>
          <p:cNvSpPr txBox="1"/>
          <p:nvPr/>
        </p:nvSpPr>
        <p:spPr>
          <a:xfrm>
            <a:off x="3595367" y="1570140"/>
            <a:ext cx="545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040206-BF99-6939-C28F-6E391B5F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89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0">
            <a:extLst>
              <a:ext uri="{FF2B5EF4-FFF2-40B4-BE49-F238E27FC236}">
                <a16:creationId xmlns:a16="http://schemas.microsoft.com/office/drawing/2014/main" id="{83CFB45B-270E-17FA-B39C-F27A0992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0"/>
          <a:stretch>
            <a:fillRect/>
          </a:stretch>
        </p:blipFill>
        <p:spPr bwMode="auto">
          <a:xfrm>
            <a:off x="1142989" y="1609725"/>
            <a:ext cx="59436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EA6FD3-ACCF-141B-0B20-55FEF7FAF39A}"/>
              </a:ext>
            </a:extLst>
          </p:cNvPr>
          <p:cNvSpPr/>
          <p:nvPr/>
        </p:nvSpPr>
        <p:spPr>
          <a:xfrm>
            <a:off x="368300" y="284510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058150" cy="814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Work </a:t>
            </a:r>
            <a:r>
              <a:rPr lang="en-US" spc="300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be completed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744478"/>
              </p:ext>
            </p:extLst>
          </p:nvPr>
        </p:nvGraphicFramePr>
        <p:xfrm>
          <a:off x="160754" y="1548823"/>
          <a:ext cx="8822492" cy="282632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172">
                  <a:extLst>
                    <a:ext uri="{9D8B030D-6E8A-4147-A177-3AD203B41FA5}">
                      <a16:colId xmlns:a16="http://schemas.microsoft.com/office/drawing/2014/main" val="4173840993"/>
                    </a:ext>
                  </a:extLst>
                </a:gridCol>
                <a:gridCol w="1433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15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IN" altLang="en-US" dirty="0">
                          <a:solidFill>
                            <a:schemeClr val="tx1"/>
                          </a:solidFill>
                        </a:rPr>
                        <a:t>    Week       </a:t>
                      </a:r>
                    </a:p>
                    <a:p>
                      <a:pPr algn="l"/>
                      <a:r>
                        <a:rPr lang="en-IN" altLang="en-US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IN" altLang="en-US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(01.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04.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 06.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(08.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 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altLang="en-US" sz="17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.04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16.04.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 27.04.24)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(01.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05.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 06.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Consulting with an Audiologist</a:t>
                      </a:r>
                    </a:p>
                    <a:p>
                      <a:pPr algn="ctr">
                        <a:lnSpc>
                          <a:spcPts val="2305"/>
                        </a:lnSpc>
                        <a:defRPr/>
                      </a:pPr>
                      <a:endParaRPr lang="en-IN" alt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160754" y="1599897"/>
            <a:ext cx="1732214" cy="14481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29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6288031" y="360518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24460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9270FC-E009-0513-D781-0BD4F5A0E2F7}"/>
              </a:ext>
            </a:extLst>
          </p:cNvPr>
          <p:cNvSpPr/>
          <p:nvPr/>
        </p:nvSpPr>
        <p:spPr>
          <a:xfrm>
            <a:off x="984250" y="363262"/>
            <a:ext cx="6908800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-50960"/>
            <a:ext cx="7886700" cy="910273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43263"/>
            <a:ext cx="8191500" cy="910273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sz="4400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8435"/>
            <a:ext cx="3086100" cy="329565"/>
          </a:xfrm>
        </p:spPr>
        <p:txBody>
          <a:bodyPr/>
          <a:lstStyle/>
          <a:p>
            <a:pPr>
              <a:defRPr/>
            </a:pPr>
            <a:r>
              <a:rPr lang="en-GB">
                <a:sym typeface="+mn-ea"/>
              </a:rPr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81CE3F-03B7-434E-A48F-1BCAC73B81AC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DC225-B4F8-F14C-60A0-3F99AAA38774}"/>
              </a:ext>
            </a:extLst>
          </p:cNvPr>
          <p:cNvSpPr txBox="1"/>
          <p:nvPr/>
        </p:nvSpPr>
        <p:spPr>
          <a:xfrm>
            <a:off x="1117600" y="1281388"/>
            <a:ext cx="690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09. WEEKLY PLAN </a:t>
            </a: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  </a:t>
            </a:r>
          </a:p>
          <a:p>
            <a:pPr marL="0" indent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&amp; SECONDREVIEW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VALIDATION AND FEEDBACK:</a:t>
            </a: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MEETING   </a:t>
            </a: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 AUDIOLOGIST IN POLLACHI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RESULT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WORK TO BE COMPLETED</a:t>
            </a:r>
            <a:r>
              <a:rPr lang="en-I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CONCLUSION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 REFERENCES</a:t>
            </a:r>
            <a:endParaRPr lang="en-IN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16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E5458-6A0D-ACB1-1DB0-7FE5F86DAE7B}"/>
              </a:ext>
            </a:extLst>
          </p:cNvPr>
          <p:cNvSpPr/>
          <p:nvPr/>
        </p:nvSpPr>
        <p:spPr>
          <a:xfrm>
            <a:off x="457200" y="746716"/>
            <a:ext cx="805815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0070"/>
            <a:ext cx="8058150" cy="814070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30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AF5879-79C7-2695-52D8-F8E0F3DF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86690"/>
            <a:ext cx="8058151" cy="4934785"/>
          </a:xfrm>
        </p:spPr>
        <p:txBody>
          <a:bodyPr/>
          <a:lstStyle/>
          <a:p>
            <a:pPr marL="38100" indent="0" algn="just">
              <a:lnSpc>
                <a:spcPct val="150000"/>
              </a:lnSpc>
              <a:buNone/>
            </a:pPr>
            <a:r>
              <a:rPr lang="en-GB" dirty="0"/>
              <a:t>	The portable audiometer is a cost-effective solution for self-assessing hearing impairment, saving time and money compared to traditional methods. Developed in collaboration with medical professionals, it is accurate and reliable, despite minor differences in sound quality.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E5458-6A0D-ACB1-1DB0-7FE5F86DAE7B}"/>
              </a:ext>
            </a:extLst>
          </p:cNvPr>
          <p:cNvSpPr/>
          <p:nvPr/>
        </p:nvSpPr>
        <p:spPr>
          <a:xfrm>
            <a:off x="457200" y="746716"/>
            <a:ext cx="805815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0070"/>
            <a:ext cx="8058150" cy="814070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31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20 May 2024</a:t>
            </a:fld>
            <a:endParaRPr lang="en-GB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AF5879-79C7-2695-52D8-F8E0F3DF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60884"/>
            <a:ext cx="8058151" cy="4299284"/>
          </a:xfrm>
        </p:spPr>
        <p:txBody>
          <a:bodyPr/>
          <a:lstStyle/>
          <a:p>
            <a:pPr marL="38100" indent="0" algn="just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Future improvements could focus on refining the device's sound output. This project highlights the potential for affordable healthcare technologies that empower individuals to manage their health effectively.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DC0D34-83F2-E916-CD01-04CF829B56A0}"/>
              </a:ext>
            </a:extLst>
          </p:cNvPr>
          <p:cNvSpPr/>
          <p:nvPr/>
        </p:nvSpPr>
        <p:spPr>
          <a:xfrm>
            <a:off x="457200" y="746716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5000"/>
            <a:ext cx="7473497" cy="105568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53" y="1445614"/>
            <a:ext cx="8254093" cy="4351338"/>
          </a:xfrm>
        </p:spPr>
        <p:txBody>
          <a:bodyPr/>
          <a:lstStyle/>
          <a:p>
            <a:pPr marL="355600" indent="-355600" algn="just"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i-FI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”Ritu Rani</a:t>
            </a:r>
            <a:r>
              <a:rPr lang="fi-FI" sz="2400" dirty="0"/>
              <a:t>; </a:t>
            </a:r>
            <a:r>
              <a:rPr lang="fi-FI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H.T. Patil</a:t>
            </a:r>
            <a:r>
              <a:rPr lang="fi-FI" sz="2400" dirty="0"/>
              <a:t>”</a:t>
            </a:r>
            <a:r>
              <a:rPr lang="en-IN" sz="2400" dirty="0"/>
              <a:t>,  </a:t>
            </a:r>
            <a:r>
              <a:rPr lang="en-IN" sz="2400" dirty="0">
                <a:solidFill>
                  <a:srgbClr val="0070C0"/>
                </a:solidFill>
              </a:rPr>
              <a:t>“</a:t>
            </a:r>
            <a:r>
              <a:rPr lang="en-GB" sz="2400" b="1" dirty="0">
                <a:solidFill>
                  <a:srgbClr val="0070C0"/>
                </a:solidFill>
              </a:rPr>
              <a:t>Portable audiometer for detecting hearing disorder at an early stage for cancer patient”</a:t>
            </a:r>
            <a:r>
              <a:rPr lang="en-IN" sz="2400" dirty="0">
                <a:solidFill>
                  <a:srgbClr val="0070C0"/>
                </a:solidFill>
              </a:rPr>
              <a:t>,  </a:t>
            </a:r>
            <a:r>
              <a:rPr lang="en-IN" sz="2400" dirty="0"/>
              <a:t>“</a:t>
            </a:r>
            <a:r>
              <a:rPr lang="en-GB" sz="2400" dirty="0"/>
              <a:t>2016 International Conference on Automatic Control and Dynamic Optimization Techniques”.</a:t>
            </a:r>
            <a:endParaRPr lang="en-IN" sz="2400" dirty="0"/>
          </a:p>
          <a:p>
            <a:pPr marL="355600" indent="-355600" algn="just"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“Marwa </a:t>
            </a:r>
            <a:r>
              <a:rPr lang="en-IN" sz="24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Gargouri</a:t>
            </a:r>
            <a:r>
              <a:rPr lang="en-IN" sz="2400" dirty="0"/>
              <a:t>;, </a:t>
            </a:r>
            <a:r>
              <a:rPr lang="en-IN" sz="2400" dirty="0" err="1"/>
              <a:t>Mondher</a:t>
            </a:r>
            <a:r>
              <a:rPr lang="en-IN" sz="2400" dirty="0"/>
              <a:t> </a:t>
            </a:r>
            <a:r>
              <a:rPr lang="en-IN" sz="2400" dirty="0" err="1"/>
              <a:t>Chaoui</a:t>
            </a:r>
            <a:r>
              <a:rPr lang="en-IN" sz="2400" dirty="0"/>
              <a:t>” ,“</a:t>
            </a:r>
            <a:r>
              <a:rPr lang="en-GB" sz="2400" b="1" dirty="0">
                <a:solidFill>
                  <a:srgbClr val="0070C0"/>
                </a:solidFill>
              </a:rPr>
              <a:t>Development of hearing self-assessment pure tone audiometer</a:t>
            </a:r>
            <a:r>
              <a:rPr lang="en-IN" sz="2400" dirty="0">
                <a:solidFill>
                  <a:srgbClr val="0070C0"/>
                </a:solidFill>
              </a:rPr>
              <a:t>,</a:t>
            </a:r>
            <a:r>
              <a:rPr lang="en-IN" sz="2400" dirty="0"/>
              <a:t> </a:t>
            </a:r>
            <a:r>
              <a:rPr lang="en-IN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GB" sz="24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2020 IEEE International Conference on Design &amp; Test of Integrated Micro &amp; Nano-Systems (DTS)</a:t>
            </a:r>
            <a:r>
              <a:rPr lang="en-GB" sz="2400" u="sng" dirty="0"/>
              <a:t>”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9585F-8501-4458-86A9-810E416C3FAA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CAC7CD-4134-4552-139F-52D3CD5713BD}"/>
              </a:ext>
            </a:extLst>
          </p:cNvPr>
          <p:cNvSpPr/>
          <p:nvPr/>
        </p:nvSpPr>
        <p:spPr>
          <a:xfrm>
            <a:off x="457200" y="746716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7461250" cy="833103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b="1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34" y="1825625"/>
            <a:ext cx="8336478" cy="4351338"/>
          </a:xfrm>
        </p:spPr>
        <p:txBody>
          <a:bodyPr/>
          <a:lstStyle/>
          <a:p>
            <a:pPr marL="355600" indent="-355600" algn="just" fontAlgn="ctr">
              <a:buFont typeface="Wingdings" panose="05000000000000000000" pitchFamily="2" charset="2"/>
              <a:buChar char="v"/>
            </a:pPr>
            <a:r>
              <a:rPr lang="en-IN" dirty="0"/>
              <a:t>“</a:t>
            </a:r>
            <a:r>
              <a:rPr lang="en-IN" dirty="0" err="1"/>
              <a:t>M.Dharani</a:t>
            </a:r>
            <a:r>
              <a:rPr lang="en-IN" dirty="0"/>
              <a:t> </a:t>
            </a:r>
            <a:r>
              <a:rPr lang="en-IN" dirty="0" err="1"/>
              <a:t>kumar</a:t>
            </a:r>
            <a:r>
              <a:rPr lang="en-IN" dirty="0"/>
              <a:t> Chowdhary, </a:t>
            </a:r>
            <a:r>
              <a:rPr lang="en-IN" dirty="0" err="1"/>
              <a:t>Dr.</a:t>
            </a:r>
            <a:r>
              <a:rPr lang="en-IN" dirty="0"/>
              <a:t> C. </a:t>
            </a:r>
            <a:r>
              <a:rPr lang="en-IN" dirty="0" err="1"/>
              <a:t>Nagaraja</a:t>
            </a:r>
            <a:r>
              <a:rPr lang="en-IN" dirty="0"/>
              <a:t> ”,</a:t>
            </a:r>
            <a:r>
              <a:rPr lang="en-GB" b="1" dirty="0"/>
              <a:t>”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novel raspberry pi-3 based pure tone audiometer and verification of calibration with standard system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GB" dirty="0"/>
              <a:t>“Journal of Data Acquisition and Processing(</a:t>
            </a:r>
            <a:r>
              <a:rPr lang="en-IN" b="1" dirty="0"/>
              <a:t>2020)”.</a:t>
            </a:r>
            <a:endParaRPr lang="en-IN" dirty="0"/>
          </a:p>
          <a:p>
            <a:pPr marL="355600" indent="-355600" algn="just" fontAlgn="ctr">
              <a:buFont typeface="Wingdings" panose="05000000000000000000" pitchFamily="2" charset="2"/>
              <a:buChar char="v"/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“Silvia </a:t>
            </a:r>
            <a:r>
              <a:rPr lang="en-IN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Figueira</a:t>
            </a:r>
            <a:r>
              <a:rPr lang="en-IN" dirty="0"/>
              <a:t>; 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Kevin Nguyen</a:t>
            </a:r>
            <a:r>
              <a:rPr lang="en-IN" dirty="0"/>
              <a:t>; 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Shweta </a:t>
            </a:r>
            <a:r>
              <a:rPr lang="en-IN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Panditrao</a:t>
            </a:r>
            <a:r>
              <a:rPr lang="en-IN" dirty="0"/>
              <a:t>”,  </a:t>
            </a:r>
          </a:p>
          <a:p>
            <a:pPr marL="355600" indent="-355600" algn="just" fontAlgn="ctr">
              <a:buNone/>
            </a:pPr>
            <a:r>
              <a:rPr lang="en-IN" b="1" dirty="0"/>
              <a:t>    </a:t>
            </a:r>
            <a:r>
              <a:rPr lang="en-IN" b="1" dirty="0">
                <a:solidFill>
                  <a:srgbClr val="0070C0"/>
                </a:solidFill>
              </a:rPr>
              <a:t>“</a:t>
            </a:r>
            <a:r>
              <a:rPr lang="en-GB" b="1" dirty="0" err="1">
                <a:solidFill>
                  <a:srgbClr val="0070C0"/>
                </a:solidFill>
              </a:rPr>
              <a:t>HearThat</a:t>
            </a:r>
            <a:r>
              <a:rPr lang="en-GB" b="1" dirty="0">
                <a:solidFill>
                  <a:srgbClr val="0070C0"/>
                </a:solidFill>
              </a:rPr>
              <a:t>? - An app for diagnosing hearing loss”,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Global Humanitarian Technology Conference (GHTC 2019)</a:t>
            </a:r>
            <a:r>
              <a:rPr lang="en-GB" dirty="0"/>
              <a:t>”.</a:t>
            </a:r>
            <a:endParaRPr lang="en-IN" dirty="0"/>
          </a:p>
          <a:p>
            <a:pPr marL="355600" indent="-355600" algn="just" fontAlgn="ctr">
              <a:buNone/>
            </a:pPr>
            <a:endParaRPr lang="en-IN" dirty="0"/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4562DC-A91E-4042-87A9-420150B465CB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pic>
        <p:nvPicPr>
          <p:cNvPr id="6" name="Content Placeholder 5" descr="istockphoto-1183770076-612x6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621665"/>
            <a:ext cx="7026275" cy="50063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34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B08C8-A713-4885-9D49-7D0329FFD740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3EE11-F0AF-F284-0D85-13017B03FD22}"/>
              </a:ext>
            </a:extLst>
          </p:cNvPr>
          <p:cNvSpPr/>
          <p:nvPr/>
        </p:nvSpPr>
        <p:spPr>
          <a:xfrm>
            <a:off x="377165" y="438624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65" y="747952"/>
            <a:ext cx="8389670" cy="616585"/>
          </a:xfrm>
        </p:spPr>
        <p:txBody>
          <a:bodyPr/>
          <a:lstStyle/>
          <a:p>
            <a:pPr marL="0" indent="40005" algn="ctr" defTabSz="0">
              <a:tabLst>
                <a:tab pos="268605" algn="l"/>
              </a:tabLst>
            </a:pPr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7165" y="1089911"/>
            <a:ext cx="7831137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 loss is a common problem, especially for older adults.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make it hard to hear and talk to others.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hearing tests need a doctor and special rooms, which can be expensive and inconvenient.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created a portable hearing test anyone can use at home.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could help people find out about hearing loss earlier and easier.</a:t>
            </a:r>
          </a:p>
          <a:p>
            <a:pPr marL="273050" indent="-27305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962EC-0984-4150-9D63-56C7B60946E7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0A945D-7168-DCA3-7B64-B9B5B7832A45}"/>
              </a:ext>
            </a:extLst>
          </p:cNvPr>
          <p:cNvSpPr/>
          <p:nvPr/>
        </p:nvSpPr>
        <p:spPr>
          <a:xfrm>
            <a:off x="378253" y="723900"/>
            <a:ext cx="8221238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52" y="620835"/>
            <a:ext cx="8221237" cy="871291"/>
          </a:xfrm>
        </p:spPr>
        <p:txBody>
          <a:bodyPr/>
          <a:lstStyle/>
          <a:p>
            <a:pPr algn="ctr"/>
            <a:r>
              <a:rPr lang="en-IN" alt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1" y="1511712"/>
            <a:ext cx="8221238" cy="4351338"/>
          </a:xfrm>
        </p:spPr>
        <p:txBody>
          <a:bodyPr/>
          <a:lstStyle/>
          <a:p>
            <a:pPr marL="450850" indent="-450850" algn="just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portable audiometer for hearing self-assessment, addressing the limitations of conventional audiometers.</a:t>
            </a:r>
          </a:p>
          <a:p>
            <a:pPr marL="450850" indent="-450850" algn="just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cost-effective and user-friendly solution improves access to early detection and treatment of hearing loss, benefiting hearing-impaired individuals.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5963" y="6464300"/>
            <a:ext cx="4052074" cy="393700"/>
          </a:xfrm>
        </p:spPr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B2E87-063F-454B-AF60-A8CA7ABB2A89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120CE9-DF6D-0194-FD01-5D00F8B1C737}"/>
              </a:ext>
            </a:extLst>
          </p:cNvPr>
          <p:cNvSpPr/>
          <p:nvPr/>
        </p:nvSpPr>
        <p:spPr>
          <a:xfrm>
            <a:off x="444500" y="723900"/>
            <a:ext cx="8070850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95300"/>
            <a:ext cx="8070850" cy="119538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867"/>
            <a:ext cx="7886700" cy="3415448"/>
          </a:xfrm>
        </p:spPr>
        <p:txBody>
          <a:bodyPr/>
          <a:lstStyle/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portable audiometer for self-assessment.</a:t>
            </a:r>
          </a:p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hearing test process for efficiency.</a:t>
            </a:r>
          </a:p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Python.</a:t>
            </a:r>
          </a:p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accurate audiograms and store data effectively.</a:t>
            </a:r>
          </a:p>
          <a:p>
            <a:pPr marL="355600" indent="-273050"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1000F-89BF-4223-8D71-D0E3FEACD33F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A6E814-9787-0134-9442-6B5A95E520E2}"/>
              </a:ext>
            </a:extLst>
          </p:cNvPr>
          <p:cNvSpPr/>
          <p:nvPr/>
        </p:nvSpPr>
        <p:spPr>
          <a:xfrm>
            <a:off x="378253" y="723900"/>
            <a:ext cx="8153281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59" y="723900"/>
            <a:ext cx="8153281" cy="718820"/>
          </a:xfrm>
        </p:spPr>
        <p:txBody>
          <a:bodyPr/>
          <a:lstStyle/>
          <a:p>
            <a:pPr algn="ctr"/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4959" y="1548857"/>
            <a:ext cx="8156575" cy="3233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0005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introduces a portable audiometer for self-assessment of hearing impairment, leveraging Raspberry Pi and Python. Users receive sound signals via headphones, responding with a patient button. </a:t>
            </a:r>
          </a:p>
          <a:p>
            <a:pPr marL="40005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audiogram aids assessment, with results digitally stored. A familiarization process ensures user understanding, and the Hughson Westlake procedure enhances efficiency.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7086E-CFA5-4643-A2CB-42522F12F139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9DA29-A335-B8E3-3D19-76C103AE6806}"/>
              </a:ext>
            </a:extLst>
          </p:cNvPr>
          <p:cNvSpPr/>
          <p:nvPr/>
        </p:nvSpPr>
        <p:spPr>
          <a:xfrm>
            <a:off x="378253" y="723900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2" y="702920"/>
            <a:ext cx="7412355" cy="718820"/>
          </a:xfrm>
        </p:spPr>
        <p:txBody>
          <a:bodyPr/>
          <a:lstStyle/>
          <a:p>
            <a:pPr algn="ctr"/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3712" y="1548857"/>
            <a:ext cx="8156575" cy="3233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0005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open-source Python minimizes software development costs. This innovative approach offers accessible and cost-effective hearing screening for elderly and hearing-impaired individuals.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8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7086E-CFA5-4643-A2CB-42522F12F139}" type="datetime3">
              <a:rPr lang="en-US" altLang="en-US" smtClean="0"/>
              <a:t>20 May 2024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3EA0-941A-CA4E-D7CF-20C2456D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20" y="3328146"/>
            <a:ext cx="3081336" cy="2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202A08-F9F6-6EF8-A1C2-9822B0D4DC0A}"/>
              </a:ext>
            </a:extLst>
          </p:cNvPr>
          <p:cNvSpPr/>
          <p:nvPr/>
        </p:nvSpPr>
        <p:spPr>
          <a:xfrm>
            <a:off x="378253" y="723900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" y="738505"/>
            <a:ext cx="8549322" cy="643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78150"/>
              </p:ext>
            </p:extLst>
          </p:nvPr>
        </p:nvGraphicFramePr>
        <p:xfrm>
          <a:off x="450000" y="1560195"/>
          <a:ext cx="8244000" cy="3992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137">
                  <a:extLst>
                    <a:ext uri="{9D8B030D-6E8A-4147-A177-3AD203B41FA5}">
                      <a16:colId xmlns:a16="http://schemas.microsoft.com/office/drawing/2014/main" val="19231444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i-FI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Ritu Rani</a:t>
                      </a:r>
                      <a:r>
                        <a:rPr lang="fi-FI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pPr algn="l">
                        <a:buNone/>
                      </a:pPr>
                      <a:r>
                        <a:rPr lang="fi-FI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H.T. Patil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Portable audiometer for detecting hearing disorder at an early stage for cancer 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detection, hearing loss,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685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Marwa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Gargouri</a:t>
                      </a: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/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Mondher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Chaoui</a:t>
                      </a: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pPr algn="l"/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Patrice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Wira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hearing self-assessment pure tone audiometer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Self-test, hearing check, tones</a:t>
                      </a:r>
                      <a:endParaRPr lang="en-I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9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4DCCD-74A3-45CC-85B5-9C8A2CF11F86}" type="datetime3">
              <a:rPr lang="en-US" altLang="en-US" smtClean="0"/>
              <a:t>20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1901</Words>
  <Application>Microsoft Office PowerPoint</Application>
  <PresentationFormat>On-screen Show (4:3)</PresentationFormat>
  <Paragraphs>426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</vt:lpstr>
      <vt:lpstr>Cambria Bold</vt:lpstr>
      <vt:lpstr>Times New Roman</vt:lpstr>
      <vt:lpstr>Verdana</vt:lpstr>
      <vt:lpstr>Wingdings</vt:lpstr>
      <vt:lpstr>111</vt:lpstr>
      <vt:lpstr>PowerPoint Presentation</vt:lpstr>
      <vt:lpstr> </vt:lpstr>
      <vt:lpstr> </vt:lpstr>
      <vt:lpstr>Introduction </vt:lpstr>
      <vt:lpstr>Problem Statement </vt:lpstr>
      <vt:lpstr>Objectives</vt:lpstr>
      <vt:lpstr> Abstract </vt:lpstr>
      <vt:lpstr> Abstract </vt:lpstr>
      <vt:lpstr>Literature survey</vt:lpstr>
      <vt:lpstr>Literature Survey</vt:lpstr>
      <vt:lpstr>Requirements</vt:lpstr>
      <vt:lpstr>Block diagram </vt:lpstr>
      <vt:lpstr>Working  Model</vt:lpstr>
      <vt:lpstr> </vt:lpstr>
      <vt:lpstr>Work Completed for First review</vt:lpstr>
      <vt:lpstr>Work Completed for Second review</vt:lpstr>
      <vt:lpstr>Work Completed for Third review</vt:lpstr>
      <vt:lpstr>Validation and Feedback: Meeting with Audiologist in Pollachi</vt:lpstr>
      <vt:lpstr>Validation and Feedback: Meeting with Audiologist in Pollachi</vt:lpstr>
      <vt:lpstr>Validation and Feedback: Meeting with Audiologist in Pollachi</vt:lpstr>
      <vt:lpstr>Validation and Feedback: Meeting with Audiologist in Pollachi</vt:lpstr>
      <vt:lpstr>Validation and Feedback: Meeting with Audiologist in Pollachi</vt:lpstr>
      <vt:lpstr>Results</vt:lpstr>
      <vt:lpstr>Results</vt:lpstr>
      <vt:lpstr>Results</vt:lpstr>
      <vt:lpstr>Results</vt:lpstr>
      <vt:lpstr>Results</vt:lpstr>
      <vt:lpstr>Results</vt:lpstr>
      <vt:lpstr> Work to be completed</vt:lpstr>
      <vt:lpstr>Conclusion</vt:lpstr>
      <vt:lpstr>Conclusion</vt:lpstr>
      <vt:lpstr>References</vt:lpstr>
      <vt:lpstr>References</vt:lpstr>
      <vt:lpstr> 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M.Mohammed Adhil</cp:lastModifiedBy>
  <cp:revision>2054</cp:revision>
  <cp:lastPrinted>2017-10-16T03:59:00Z</cp:lastPrinted>
  <dcterms:created xsi:type="dcterms:W3CDTF">2009-11-03T13:35:00Z</dcterms:created>
  <dcterms:modified xsi:type="dcterms:W3CDTF">2024-05-19T19:17:28Z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BCBA6EBEE5F1401CA3C23F72A8BB0AD4_12</vt:lpwstr>
  </property>
  <property fmtid="{D5CDD505-2E9C-101B-9397-08002B2CF9AE}" pid="3" name="KSOProductBuildVer">
    <vt:lpwstr>1033-12.2.0.13489</vt:lpwstr>
  </property>
</Properties>
</file>