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2" r:id="rId1"/>
  </p:sldMasterIdLst>
  <p:sldIdLst>
    <p:sldId id="256" r:id="rId2"/>
    <p:sldId id="258" r:id="rId3"/>
    <p:sldId id="259" r:id="rId4"/>
    <p:sldId id="280" r:id="rId5"/>
    <p:sldId id="260" r:id="rId6"/>
    <p:sldId id="275" r:id="rId7"/>
    <p:sldId id="282" r:id="rId8"/>
    <p:sldId id="261" r:id="rId9"/>
    <p:sldId id="262" r:id="rId10"/>
    <p:sldId id="265" r:id="rId11"/>
    <p:sldId id="274" r:id="rId12"/>
    <p:sldId id="276" r:id="rId13"/>
    <p:sldId id="277" r:id="rId14"/>
    <p:sldId id="263" r:id="rId15"/>
    <p:sldId id="279" r:id="rId16"/>
    <p:sldId id="281" r:id="rId17"/>
    <p:sldId id="264" r:id="rId18"/>
    <p:sldId id="267" r:id="rId19"/>
    <p:sldId id="268" r:id="rId20"/>
    <p:sldId id="266" r:id="rId21"/>
    <p:sldId id="278" r:id="rId22"/>
    <p:sldId id="269" r:id="rId23"/>
    <p:sldId id="270" r:id="rId24"/>
    <p:sldId id="271"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2C352F-E725-45AB-A8A5-6B818DF67324}"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289131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2C352F-E725-45AB-A8A5-6B818DF67324}"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3204686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2C352F-E725-45AB-A8A5-6B818DF67324}"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2116630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2C352F-E725-45AB-A8A5-6B818DF67324}"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9F87B-9B6A-4625-A49F-58AA859932F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14745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C352F-E725-45AB-A8A5-6B818DF67324}"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3231309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2C352F-E725-45AB-A8A5-6B818DF67324}" type="datetimeFigureOut">
              <a:rPr lang="en-IN" smtClean="0"/>
              <a:t>01-12-2021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1756183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2C352F-E725-45AB-A8A5-6B818DF67324}" type="datetimeFigureOut">
              <a:rPr lang="en-IN" smtClean="0"/>
              <a:t>01-12-2021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1598350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C352F-E725-45AB-A8A5-6B818DF67324}"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1251846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C352F-E725-45AB-A8A5-6B818DF67324}"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309730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2C352F-E725-45AB-A8A5-6B818DF67324}"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210739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C352F-E725-45AB-A8A5-6B818DF67324}"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100485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2C352F-E725-45AB-A8A5-6B818DF67324}"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2670036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2C352F-E725-45AB-A8A5-6B818DF67324}" type="datetimeFigureOut">
              <a:rPr lang="en-IN" smtClean="0"/>
              <a:t>01-12-2021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100912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2C352F-E725-45AB-A8A5-6B818DF67324}" type="datetimeFigureOut">
              <a:rPr lang="en-IN" smtClean="0"/>
              <a:t>01-12-2021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220373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2C352F-E725-45AB-A8A5-6B818DF67324}" type="datetimeFigureOut">
              <a:rPr lang="en-IN" smtClean="0"/>
              <a:t>01-12-2021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351235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2C352F-E725-45AB-A8A5-6B818DF67324}" type="datetimeFigureOut">
              <a:rPr lang="en-IN" smtClean="0"/>
              <a:t>01-12-2021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3444473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2C352F-E725-45AB-A8A5-6B818DF67324}"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9F87B-9B6A-4625-A49F-58AA859932F1}" type="slidenum">
              <a:rPr lang="en-IN" smtClean="0"/>
              <a:t>‹#›</a:t>
            </a:fld>
            <a:endParaRPr lang="en-IN"/>
          </a:p>
        </p:txBody>
      </p:sp>
    </p:spTree>
    <p:extLst>
      <p:ext uri="{BB962C8B-B14F-4D97-AF65-F5344CB8AC3E}">
        <p14:creationId xmlns:p14="http://schemas.microsoft.com/office/powerpoint/2010/main" val="189938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2C352F-E725-45AB-A8A5-6B818DF67324}" type="datetimeFigureOut">
              <a:rPr lang="en-IN" smtClean="0"/>
              <a:t>01-12-2021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B9F87B-9B6A-4625-A49F-58AA859932F1}" type="slidenum">
              <a:rPr lang="en-IN" smtClean="0"/>
              <a:t>‹#›</a:t>
            </a:fld>
            <a:endParaRPr lang="en-IN"/>
          </a:p>
        </p:txBody>
      </p:sp>
    </p:spTree>
    <p:extLst>
      <p:ext uri="{BB962C8B-B14F-4D97-AF65-F5344CB8AC3E}">
        <p14:creationId xmlns:p14="http://schemas.microsoft.com/office/powerpoint/2010/main" val="2565571695"/>
      </p:ext>
    </p:extLst>
  </p:cSld>
  <p:clrMap bg1="dk1" tx1="lt1" bg2="dk2" tx2="lt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 id="2147484126" r:id="rId14"/>
    <p:sldLayoutId id="2147484127" r:id="rId15"/>
    <p:sldLayoutId id="2147484128" r:id="rId16"/>
    <p:sldLayoutId id="21474841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react.semantic-ui.com/" TargetMode="External"/><Relationship Id="rId2" Type="http://schemas.openxmlformats.org/officeDocument/2006/relationships/hyperlink" Target="https://reactjs.org/docs/getting-started.html" TargetMode="External"/><Relationship Id="rId1" Type="http://schemas.openxmlformats.org/officeDocument/2006/relationships/slideLayout" Target="../slideLayouts/slideLayout2.xml"/><Relationship Id="rId6" Type="http://schemas.openxmlformats.org/officeDocument/2006/relationships/hyperlink" Target="https://www.researchgate.net/journal/International-Journal-of-Computer-Science-Engineering-Survey-0976-3252" TargetMode="External"/><Relationship Id="rId5" Type="http://schemas.openxmlformats.org/officeDocument/2006/relationships/hyperlink" Target="https://react-jsonschema-form.readthedocs.io/en/latest/apireference/themes/semantic-ui/uiSchema/" TargetMode="External"/><Relationship Id="rId4" Type="http://schemas.openxmlformats.org/officeDocument/2006/relationships/hyperlink" Target="https://www.w3schools.com/html/html5_semantic_elements.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9E51-12B7-42E5-857B-8DD9AACE8D74}"/>
              </a:ext>
            </a:extLst>
          </p:cNvPr>
          <p:cNvSpPr>
            <a:spLocks noGrp="1"/>
          </p:cNvSpPr>
          <p:nvPr>
            <p:ph type="ctrTitle"/>
          </p:nvPr>
        </p:nvSpPr>
        <p:spPr>
          <a:xfrm>
            <a:off x="1976544" y="210374"/>
            <a:ext cx="7742068" cy="1313894"/>
          </a:xfrm>
        </p:spPr>
        <p:txBody>
          <a:bodyPr vert="horz" lIns="91440" tIns="45720" rIns="91440" bIns="45720" rtlCol="0" anchor="ctr">
            <a:normAutofit fontScale="90000"/>
          </a:bodyPr>
          <a:lstStyle/>
          <a:p>
            <a:pPr algn="ctr"/>
            <a:br>
              <a:rPr lang="en-US" sz="1800" b="1" spc="-150" dirty="0">
                <a:solidFill>
                  <a:schemeClr val="tx2"/>
                </a:solidFill>
                <a:latin typeface="Times New Roman" panose="02020603050405020304" pitchFamily="18" charset="0"/>
                <a:cs typeface="Times New Roman" panose="02020603050405020304" pitchFamily="18" charset="0"/>
              </a:rPr>
            </a:br>
            <a:br>
              <a:rPr lang="en-US" sz="1800" b="1" spc="-150" dirty="0">
                <a:solidFill>
                  <a:schemeClr val="tx2"/>
                </a:solidFill>
                <a:latin typeface="Times New Roman" panose="02020603050405020304" pitchFamily="18" charset="0"/>
                <a:cs typeface="Times New Roman" panose="02020603050405020304" pitchFamily="18" charset="0"/>
              </a:rPr>
            </a:br>
            <a:r>
              <a:rPr lang="en-US" sz="2000" b="1" spc="0" dirty="0">
                <a:solidFill>
                  <a:schemeClr val="tx2"/>
                </a:solidFill>
                <a:latin typeface="Times New Roman" panose="02020603050405020304" pitchFamily="18" charset="0"/>
                <a:cs typeface="Times New Roman" panose="02020603050405020304" pitchFamily="18" charset="0"/>
              </a:rPr>
              <a:t>  INSTACHAT </a:t>
            </a:r>
            <a:br>
              <a:rPr lang="en-US" sz="2000" b="1" spc="0" dirty="0">
                <a:solidFill>
                  <a:schemeClr val="tx2"/>
                </a:solidFill>
                <a:latin typeface="Times New Roman" panose="02020603050405020304" pitchFamily="18" charset="0"/>
                <a:cs typeface="Times New Roman" panose="02020603050405020304" pitchFamily="18" charset="0"/>
              </a:rPr>
            </a:br>
            <a:r>
              <a:rPr lang="en-US" sz="2000" b="1" spc="0" dirty="0">
                <a:solidFill>
                  <a:schemeClr val="tx2"/>
                </a:solidFill>
                <a:latin typeface="Times New Roman" panose="02020603050405020304" pitchFamily="18" charset="0"/>
                <a:cs typeface="Times New Roman" panose="02020603050405020304" pitchFamily="18" charset="0"/>
              </a:rPr>
              <a:t>(MINOR-1 PROJECT)</a:t>
            </a:r>
            <a:br>
              <a:rPr lang="en-US" sz="1400" b="1" spc="0" dirty="0">
                <a:solidFill>
                  <a:schemeClr val="tx2"/>
                </a:solidFill>
                <a:latin typeface="Times New Roman" panose="02020603050405020304" pitchFamily="18" charset="0"/>
                <a:cs typeface="Times New Roman" panose="02020603050405020304" pitchFamily="18" charset="0"/>
              </a:rPr>
            </a:br>
            <a:br>
              <a:rPr lang="en-US" sz="1400" b="1" spc="0" dirty="0">
                <a:solidFill>
                  <a:schemeClr val="tx2"/>
                </a:solidFill>
                <a:latin typeface="Times New Roman" panose="02020603050405020304" pitchFamily="18" charset="0"/>
                <a:cs typeface="Times New Roman" panose="02020603050405020304" pitchFamily="18" charset="0"/>
              </a:rPr>
            </a:br>
            <a:br>
              <a:rPr lang="en-US" sz="1400" b="1" spc="0" dirty="0">
                <a:solidFill>
                  <a:schemeClr val="tx2"/>
                </a:solidFill>
                <a:latin typeface="Times New Roman" panose="02020603050405020304" pitchFamily="18" charset="0"/>
                <a:cs typeface="Times New Roman" panose="02020603050405020304" pitchFamily="18" charset="0"/>
              </a:rPr>
            </a:br>
            <a:endParaRPr lang="en-US" sz="900" b="1" dirty="0">
              <a:solidFill>
                <a:schemeClr val="tx2"/>
              </a:solidFill>
            </a:endParaRPr>
          </a:p>
        </p:txBody>
      </p:sp>
      <p:sp>
        <p:nvSpPr>
          <p:cNvPr id="3" name="Subtitle 2">
            <a:extLst>
              <a:ext uri="{FF2B5EF4-FFF2-40B4-BE49-F238E27FC236}">
                <a16:creationId xmlns:a16="http://schemas.microsoft.com/office/drawing/2014/main" id="{823C485A-16D7-40B7-A630-2E5ABC9F612A}"/>
              </a:ext>
            </a:extLst>
          </p:cNvPr>
          <p:cNvSpPr>
            <a:spLocks noGrp="1"/>
          </p:cNvSpPr>
          <p:nvPr>
            <p:ph type="subTitle" idx="1"/>
          </p:nvPr>
        </p:nvSpPr>
        <p:spPr>
          <a:xfrm>
            <a:off x="426619" y="3300639"/>
            <a:ext cx="5717991" cy="2495571"/>
          </a:xfrm>
        </p:spPr>
        <p:txBody>
          <a:bodyPr vert="horz" lIns="91440" tIns="45720" rIns="91440" bIns="45720" rtlCol="0" anchor="ctr">
            <a:normAutofit/>
          </a:bodyPr>
          <a:lstStyle/>
          <a:p>
            <a:pPr marL="114300" algn="ctr"/>
            <a:r>
              <a:rPr lang="en-US" sz="1600" b="1" cap="none" dirty="0">
                <a:solidFill>
                  <a:schemeClr val="tx2"/>
                </a:solidFill>
                <a:latin typeface="Times New Roman" panose="02020603050405020304" pitchFamily="18" charset="0"/>
                <a:cs typeface="Times New Roman" panose="02020603050405020304" pitchFamily="18" charset="0"/>
              </a:rPr>
              <a:t>    Presented By:</a:t>
            </a:r>
          </a:p>
          <a:p>
            <a:pPr marL="342900" indent="-228600" algn="ctr">
              <a:buFont typeface="Arial" panose="020B0604020202020204" pitchFamily="34" charset="0"/>
              <a:buChar char="•"/>
            </a:pPr>
            <a:r>
              <a:rPr lang="en-US" sz="1600" b="1" cap="none" dirty="0">
                <a:solidFill>
                  <a:schemeClr val="tx2"/>
                </a:solidFill>
                <a:latin typeface="Times New Roman" panose="02020603050405020304" pitchFamily="18" charset="0"/>
                <a:cs typeface="Times New Roman" panose="02020603050405020304" pitchFamily="18" charset="0"/>
              </a:rPr>
              <a:t>DHRUV SINGH WADHAWAN (9919102075) – E2</a:t>
            </a:r>
          </a:p>
          <a:p>
            <a:pPr marL="342900" indent="-228600" algn="ctr">
              <a:buFont typeface="Arial" panose="020B0604020202020204" pitchFamily="34" charset="0"/>
              <a:buChar char="•"/>
            </a:pPr>
            <a:r>
              <a:rPr lang="en-US" sz="1600" b="1" cap="none" dirty="0">
                <a:solidFill>
                  <a:schemeClr val="tx2"/>
                </a:solidFill>
                <a:latin typeface="Times New Roman" panose="02020603050405020304" pitchFamily="18" charset="0"/>
                <a:cs typeface="Times New Roman" panose="02020603050405020304" pitchFamily="18" charset="0"/>
              </a:rPr>
              <a:t>FARDEEN KHAN (9919102021) – E2</a:t>
            </a:r>
          </a:p>
          <a:p>
            <a:pPr marL="342900" indent="-228600" algn="ctr">
              <a:buFont typeface="Arial" panose="020B0604020202020204" pitchFamily="34" charset="0"/>
              <a:buChar char="•"/>
            </a:pPr>
            <a:r>
              <a:rPr lang="en-US" sz="1600" b="1" cap="none" dirty="0">
                <a:solidFill>
                  <a:schemeClr val="tx2"/>
                </a:solidFill>
                <a:latin typeface="Times New Roman" panose="02020603050405020304" pitchFamily="18" charset="0"/>
                <a:cs typeface="Times New Roman" panose="02020603050405020304" pitchFamily="18" charset="0"/>
              </a:rPr>
              <a:t>SIDDHANT SINGH (9919102073) – E2</a:t>
            </a:r>
          </a:p>
        </p:txBody>
      </p:sp>
      <p:pic>
        <p:nvPicPr>
          <p:cNvPr id="425" name="Google Shape;121;p17">
            <a:extLst>
              <a:ext uri="{FF2B5EF4-FFF2-40B4-BE49-F238E27FC236}">
                <a16:creationId xmlns:a16="http://schemas.microsoft.com/office/drawing/2014/main" id="{A5DD0E17-27A2-4329-BB97-C2872FC51526}"/>
              </a:ext>
            </a:extLst>
          </p:cNvPr>
          <p:cNvPicPr preferRelativeResize="0"/>
          <p:nvPr/>
        </p:nvPicPr>
        <p:blipFill>
          <a:blip r:embed="rId2"/>
          <a:stretch>
            <a:fillRect/>
          </a:stretch>
        </p:blipFill>
        <p:spPr>
          <a:xfrm>
            <a:off x="4996585" y="1506221"/>
            <a:ext cx="1923187" cy="1794418"/>
          </a:xfrm>
          <a:prstGeom prst="rect">
            <a:avLst/>
          </a:prstGeom>
          <a:noFill/>
        </p:spPr>
      </p:pic>
      <p:sp>
        <p:nvSpPr>
          <p:cNvPr id="5" name="TextBox 4">
            <a:extLst>
              <a:ext uri="{FF2B5EF4-FFF2-40B4-BE49-F238E27FC236}">
                <a16:creationId xmlns:a16="http://schemas.microsoft.com/office/drawing/2014/main" id="{5B75A225-0CAB-4677-BEFC-0ADE9F49A378}"/>
              </a:ext>
            </a:extLst>
          </p:cNvPr>
          <p:cNvSpPr txBox="1"/>
          <p:nvPr/>
        </p:nvSpPr>
        <p:spPr>
          <a:xfrm>
            <a:off x="7309281" y="3801318"/>
            <a:ext cx="435005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Under the Supervision of :</a:t>
            </a:r>
          </a:p>
          <a:p>
            <a:r>
              <a:rPr lang="en-US" b="1" dirty="0">
                <a:latin typeface="Times New Roman" panose="02020603050405020304" pitchFamily="18" charset="0"/>
                <a:cs typeface="Times New Roman" panose="02020603050405020304" pitchFamily="18" charset="0"/>
              </a:rPr>
              <a:t>Dr. Vimal Kumar Mishra</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F19B04C-42B9-4317-B10B-89FBCD9CA66D}"/>
              </a:ext>
            </a:extLst>
          </p:cNvPr>
          <p:cNvSpPr txBox="1"/>
          <p:nvPr/>
        </p:nvSpPr>
        <p:spPr>
          <a:xfrm>
            <a:off x="1727970" y="5667848"/>
            <a:ext cx="8460419" cy="768928"/>
          </a:xfrm>
          <a:prstGeom prst="rect">
            <a:avLst/>
          </a:prstGeom>
          <a:noFill/>
        </p:spPr>
        <p:txBody>
          <a:bodyPr wrap="square" rtlCol="0">
            <a:spAutoFit/>
          </a:bodyPr>
          <a:lstStyle/>
          <a:p>
            <a:pPr>
              <a:lnSpc>
                <a:spcPct val="115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DEPARTMENT OF ELECTRONICS AND COMMUNICATION ENGINEERING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JAYPEE INSTITUTE OF INFORMATION TECHNOLOGY, NOIDA (U.P.)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9542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58A9-348E-43F4-AFA9-039FEE8C77F1}"/>
              </a:ext>
            </a:extLst>
          </p:cNvPr>
          <p:cNvSpPr>
            <a:spLocks noGrp="1"/>
          </p:cNvSpPr>
          <p:nvPr>
            <p:ph type="title"/>
          </p:nvPr>
        </p:nvSpPr>
        <p:spPr>
          <a:xfrm>
            <a:off x="685801" y="320041"/>
            <a:ext cx="10131425" cy="1021080"/>
          </a:xfrm>
        </p:spPr>
        <p:txBody>
          <a:bodyPr>
            <a:normAutofit fontScale="90000"/>
          </a:bodyPr>
          <a:lstStyle/>
          <a:p>
            <a:pPr algn="ctr"/>
            <a:r>
              <a:rPr lang="en-US" dirty="0">
                <a:latin typeface="Oswald SemiBold" panose="00000700000000000000" pitchFamily="2" charset="0"/>
              </a:rPr>
              <a:t>FRONTEND WORK </a:t>
            </a:r>
            <a:br>
              <a:rPr lang="en-US" dirty="0">
                <a:latin typeface="Oswald SemiBold" panose="00000700000000000000" pitchFamily="2" charset="0"/>
              </a:rPr>
            </a:br>
            <a:endParaRPr lang="en-IN" dirty="0">
              <a:latin typeface="Oswald SemiBold" panose="00000700000000000000" pitchFamily="2" charset="0"/>
            </a:endParaRPr>
          </a:p>
        </p:txBody>
      </p:sp>
      <p:pic>
        <p:nvPicPr>
          <p:cNvPr id="7" name="Picture 6">
            <a:extLst>
              <a:ext uri="{FF2B5EF4-FFF2-40B4-BE49-F238E27FC236}">
                <a16:creationId xmlns:a16="http://schemas.microsoft.com/office/drawing/2014/main" id="{C7F49157-2A82-48D1-9BBC-87670C3218E8}"/>
              </a:ext>
            </a:extLst>
          </p:cNvPr>
          <p:cNvPicPr>
            <a:picLocks noChangeAspect="1"/>
          </p:cNvPicPr>
          <p:nvPr/>
        </p:nvPicPr>
        <p:blipFill>
          <a:blip r:embed="rId2"/>
          <a:stretch>
            <a:fillRect/>
          </a:stretch>
        </p:blipFill>
        <p:spPr>
          <a:xfrm>
            <a:off x="1533988" y="1341121"/>
            <a:ext cx="9124024" cy="4604622"/>
          </a:xfrm>
          <a:prstGeom prst="rect">
            <a:avLst/>
          </a:prstGeom>
        </p:spPr>
      </p:pic>
      <p:sp>
        <p:nvSpPr>
          <p:cNvPr id="3" name="TextBox 2">
            <a:extLst>
              <a:ext uri="{FF2B5EF4-FFF2-40B4-BE49-F238E27FC236}">
                <a16:creationId xmlns:a16="http://schemas.microsoft.com/office/drawing/2014/main" id="{B0E64267-3845-4B1B-9282-46960D2C118E}"/>
              </a:ext>
            </a:extLst>
          </p:cNvPr>
          <p:cNvSpPr txBox="1"/>
          <p:nvPr/>
        </p:nvSpPr>
        <p:spPr>
          <a:xfrm>
            <a:off x="4527612" y="6152225"/>
            <a:ext cx="2902998" cy="338554"/>
          </a:xfrm>
          <a:prstGeom prst="rect">
            <a:avLst/>
          </a:prstGeom>
          <a:noFill/>
        </p:spPr>
        <p:txBody>
          <a:bodyPr wrap="square" rtlCol="0">
            <a:spAutoFit/>
          </a:bodyPr>
          <a:lstStyle/>
          <a:p>
            <a:pPr algn="ctr"/>
            <a:r>
              <a:rPr lang="en-US" sz="1600" dirty="0"/>
              <a:t>Fig.1 Login page</a:t>
            </a:r>
            <a:endParaRPr lang="en-IN" sz="1600" dirty="0"/>
          </a:p>
        </p:txBody>
      </p:sp>
    </p:spTree>
    <p:extLst>
      <p:ext uri="{BB962C8B-B14F-4D97-AF65-F5344CB8AC3E}">
        <p14:creationId xmlns:p14="http://schemas.microsoft.com/office/powerpoint/2010/main" val="244977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AA8823-FC44-43BF-BA7C-1E626FE5ABE8}"/>
              </a:ext>
            </a:extLst>
          </p:cNvPr>
          <p:cNvPicPr>
            <a:picLocks noChangeAspect="1"/>
          </p:cNvPicPr>
          <p:nvPr/>
        </p:nvPicPr>
        <p:blipFill>
          <a:blip r:embed="rId2"/>
          <a:stretch>
            <a:fillRect/>
          </a:stretch>
        </p:blipFill>
        <p:spPr>
          <a:xfrm>
            <a:off x="1965553" y="393853"/>
            <a:ext cx="8260893" cy="5707628"/>
          </a:xfrm>
          <a:prstGeom prst="rect">
            <a:avLst/>
          </a:prstGeom>
        </p:spPr>
      </p:pic>
      <p:sp>
        <p:nvSpPr>
          <p:cNvPr id="2" name="TextBox 1">
            <a:extLst>
              <a:ext uri="{FF2B5EF4-FFF2-40B4-BE49-F238E27FC236}">
                <a16:creationId xmlns:a16="http://schemas.microsoft.com/office/drawing/2014/main" id="{A10417E5-0C22-4DD6-86A8-76ACE8651D2E}"/>
              </a:ext>
            </a:extLst>
          </p:cNvPr>
          <p:cNvSpPr txBox="1"/>
          <p:nvPr/>
        </p:nvSpPr>
        <p:spPr>
          <a:xfrm>
            <a:off x="5175682" y="6223247"/>
            <a:ext cx="2485747" cy="338554"/>
          </a:xfrm>
          <a:prstGeom prst="rect">
            <a:avLst/>
          </a:prstGeom>
          <a:noFill/>
        </p:spPr>
        <p:txBody>
          <a:bodyPr wrap="square" rtlCol="0">
            <a:spAutoFit/>
          </a:bodyPr>
          <a:lstStyle/>
          <a:p>
            <a:r>
              <a:rPr lang="en-US" sz="1600" dirty="0"/>
              <a:t>Fig.2 Register Page</a:t>
            </a:r>
            <a:endParaRPr lang="en-IN" sz="1600" dirty="0"/>
          </a:p>
        </p:txBody>
      </p:sp>
    </p:spTree>
    <p:extLst>
      <p:ext uri="{BB962C8B-B14F-4D97-AF65-F5344CB8AC3E}">
        <p14:creationId xmlns:p14="http://schemas.microsoft.com/office/powerpoint/2010/main" val="226317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92443B-F1C7-476C-BA9D-18AFE794B78A}"/>
              </a:ext>
            </a:extLst>
          </p:cNvPr>
          <p:cNvPicPr>
            <a:picLocks noChangeAspect="1"/>
          </p:cNvPicPr>
          <p:nvPr/>
        </p:nvPicPr>
        <p:blipFill>
          <a:blip r:embed="rId2"/>
          <a:stretch>
            <a:fillRect/>
          </a:stretch>
        </p:blipFill>
        <p:spPr>
          <a:xfrm>
            <a:off x="0" y="422867"/>
            <a:ext cx="12192000" cy="5796132"/>
          </a:xfrm>
          <a:prstGeom prst="rect">
            <a:avLst/>
          </a:prstGeom>
        </p:spPr>
      </p:pic>
      <p:sp>
        <p:nvSpPr>
          <p:cNvPr id="2" name="TextBox 1">
            <a:extLst>
              <a:ext uri="{FF2B5EF4-FFF2-40B4-BE49-F238E27FC236}">
                <a16:creationId xmlns:a16="http://schemas.microsoft.com/office/drawing/2014/main" id="{62A8B065-48B2-4DFF-A9AD-691A4A485249}"/>
              </a:ext>
            </a:extLst>
          </p:cNvPr>
          <p:cNvSpPr txBox="1"/>
          <p:nvPr/>
        </p:nvSpPr>
        <p:spPr>
          <a:xfrm>
            <a:off x="5149048" y="6338056"/>
            <a:ext cx="2858610" cy="338554"/>
          </a:xfrm>
          <a:prstGeom prst="rect">
            <a:avLst/>
          </a:prstGeom>
          <a:noFill/>
        </p:spPr>
        <p:txBody>
          <a:bodyPr wrap="square" rtlCol="0">
            <a:spAutoFit/>
          </a:bodyPr>
          <a:lstStyle/>
          <a:p>
            <a:pPr algn="ctr"/>
            <a:r>
              <a:rPr lang="en-US" sz="1600" dirty="0"/>
              <a:t>Fig.3 Channel view</a:t>
            </a:r>
            <a:endParaRPr lang="en-IN" sz="1600" dirty="0"/>
          </a:p>
        </p:txBody>
      </p:sp>
    </p:spTree>
    <p:extLst>
      <p:ext uri="{BB962C8B-B14F-4D97-AF65-F5344CB8AC3E}">
        <p14:creationId xmlns:p14="http://schemas.microsoft.com/office/powerpoint/2010/main" val="77045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video game&#10;&#10;Description automatically generated with medium confidence">
            <a:extLst>
              <a:ext uri="{FF2B5EF4-FFF2-40B4-BE49-F238E27FC236}">
                <a16:creationId xmlns:a16="http://schemas.microsoft.com/office/drawing/2014/main" id="{39BEA418-CDD4-4F1C-8259-D409C06D21CB}"/>
              </a:ext>
            </a:extLst>
          </p:cNvPr>
          <p:cNvPicPr>
            <a:picLocks noChangeAspect="1"/>
          </p:cNvPicPr>
          <p:nvPr/>
        </p:nvPicPr>
        <p:blipFill>
          <a:blip r:embed="rId2"/>
          <a:stretch>
            <a:fillRect/>
          </a:stretch>
        </p:blipFill>
        <p:spPr>
          <a:xfrm>
            <a:off x="457202" y="973871"/>
            <a:ext cx="5426764" cy="1600895"/>
          </a:xfrm>
          <a:prstGeom prst="rect">
            <a:avLst/>
          </a:prstGeom>
        </p:spPr>
      </p:pic>
      <p:pic>
        <p:nvPicPr>
          <p:cNvPr id="9" name="Picture 8" descr="A screenshot of a video game&#10;&#10;Description automatically generated with medium confidence">
            <a:extLst>
              <a:ext uri="{FF2B5EF4-FFF2-40B4-BE49-F238E27FC236}">
                <a16:creationId xmlns:a16="http://schemas.microsoft.com/office/drawing/2014/main" id="{A8C92BD5-86B4-4E5F-8300-4299AC34640B}"/>
              </a:ext>
            </a:extLst>
          </p:cNvPr>
          <p:cNvPicPr>
            <a:picLocks noChangeAspect="1"/>
          </p:cNvPicPr>
          <p:nvPr/>
        </p:nvPicPr>
        <p:blipFill>
          <a:blip r:embed="rId3"/>
          <a:stretch>
            <a:fillRect/>
          </a:stretch>
        </p:blipFill>
        <p:spPr>
          <a:xfrm>
            <a:off x="457201" y="4360164"/>
            <a:ext cx="5426764" cy="1302423"/>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B5DAE1BB-5935-4E32-9193-6A969A8312AB}"/>
              </a:ext>
            </a:extLst>
          </p:cNvPr>
          <p:cNvPicPr>
            <a:picLocks noChangeAspect="1"/>
          </p:cNvPicPr>
          <p:nvPr/>
        </p:nvPicPr>
        <p:blipFill>
          <a:blip r:embed="rId4"/>
          <a:stretch>
            <a:fillRect/>
          </a:stretch>
        </p:blipFill>
        <p:spPr>
          <a:xfrm>
            <a:off x="6748815" y="392755"/>
            <a:ext cx="3550904" cy="5661816"/>
          </a:xfrm>
          <a:prstGeom prst="rect">
            <a:avLst/>
          </a:prstGeom>
        </p:spPr>
      </p:pic>
      <p:sp>
        <p:nvSpPr>
          <p:cNvPr id="2" name="TextBox 1">
            <a:extLst>
              <a:ext uri="{FF2B5EF4-FFF2-40B4-BE49-F238E27FC236}">
                <a16:creationId xmlns:a16="http://schemas.microsoft.com/office/drawing/2014/main" id="{6D8B55C4-6732-46EE-85A8-D7F6F8F0711E}"/>
              </a:ext>
            </a:extLst>
          </p:cNvPr>
          <p:cNvSpPr txBox="1"/>
          <p:nvPr/>
        </p:nvSpPr>
        <p:spPr>
          <a:xfrm>
            <a:off x="3659304" y="6280579"/>
            <a:ext cx="5426764" cy="369332"/>
          </a:xfrm>
          <a:prstGeom prst="rect">
            <a:avLst/>
          </a:prstGeom>
          <a:noFill/>
        </p:spPr>
        <p:txBody>
          <a:bodyPr wrap="square" rtlCol="0">
            <a:spAutoFit/>
          </a:bodyPr>
          <a:lstStyle/>
          <a:p>
            <a:r>
              <a:rPr lang="en-US" dirty="0"/>
              <a:t>Fig.4 Side panel view and the features in it.</a:t>
            </a:r>
            <a:endParaRPr lang="en-IN" dirty="0"/>
          </a:p>
        </p:txBody>
      </p:sp>
    </p:spTree>
    <p:extLst>
      <p:ext uri="{BB962C8B-B14F-4D97-AF65-F5344CB8AC3E}">
        <p14:creationId xmlns:p14="http://schemas.microsoft.com/office/powerpoint/2010/main" val="32482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9EB2-5D58-4B05-8D2A-1FAAA5F3A5CE}"/>
              </a:ext>
            </a:extLst>
          </p:cNvPr>
          <p:cNvSpPr>
            <a:spLocks noGrp="1"/>
          </p:cNvSpPr>
          <p:nvPr>
            <p:ph type="title"/>
          </p:nvPr>
        </p:nvSpPr>
        <p:spPr>
          <a:xfrm>
            <a:off x="640932" y="410592"/>
            <a:ext cx="10018713" cy="1752599"/>
          </a:xfrm>
        </p:spPr>
        <p:txBody>
          <a:bodyPr>
            <a:normAutofit/>
          </a:bodyPr>
          <a:lstStyle/>
          <a:p>
            <a:pPr algn="ctr"/>
            <a:r>
              <a:rPr lang="en-US" sz="3600" dirty="0">
                <a:latin typeface="Oswald SemiBold" panose="00000700000000000000" pitchFamily="2" charset="0"/>
              </a:rPr>
              <a:t>BACKEND DEVELOPMENT</a:t>
            </a:r>
            <a:endParaRPr lang="en-IN" sz="3600" dirty="0">
              <a:latin typeface="Oswald SemiBold" panose="00000700000000000000" pitchFamily="2" charset="0"/>
            </a:endParaRPr>
          </a:p>
        </p:txBody>
      </p:sp>
      <p:sp>
        <p:nvSpPr>
          <p:cNvPr id="3" name="Content Placeholder 2">
            <a:extLst>
              <a:ext uri="{FF2B5EF4-FFF2-40B4-BE49-F238E27FC236}">
                <a16:creationId xmlns:a16="http://schemas.microsoft.com/office/drawing/2014/main" id="{525B802E-7E15-40A3-A93D-300A86C8C983}"/>
              </a:ext>
            </a:extLst>
          </p:cNvPr>
          <p:cNvSpPr>
            <a:spLocks noGrp="1"/>
          </p:cNvSpPr>
          <p:nvPr>
            <p:ph idx="1"/>
          </p:nvPr>
        </p:nvSpPr>
        <p:spPr>
          <a:xfrm>
            <a:off x="467927" y="1597981"/>
            <a:ext cx="11256145" cy="5752731"/>
          </a:xfrm>
        </p:spPr>
        <p:txBody>
          <a:bodyPr>
            <a:normAutofit/>
          </a:bodyPr>
          <a:lstStyle/>
          <a:p>
            <a:pPr marL="0" indent="0">
              <a:buNone/>
            </a:pPr>
            <a:r>
              <a:rPr lang="en-US" b="1" dirty="0">
                <a:solidFill>
                  <a:srgbClr val="BDC1C6"/>
                </a:solidFill>
                <a:latin typeface="Oswald" panose="00000500000000000000" pitchFamily="2" charset="0"/>
              </a:rPr>
              <a:t>     </a:t>
            </a:r>
            <a:r>
              <a:rPr lang="en-US" sz="2400" b="1" dirty="0">
                <a:latin typeface="Oswald" panose="00000500000000000000" pitchFamily="2" charset="0"/>
              </a:rPr>
              <a:t>FIREBASE:-</a:t>
            </a:r>
            <a:endParaRPr lang="en-US" sz="2400" b="1" i="0" dirty="0">
              <a:effectLst/>
              <a:latin typeface="Oswald" panose="00000500000000000000" pitchFamily="2" charset="0"/>
            </a:endParaRPr>
          </a:p>
          <a:p>
            <a:r>
              <a:rPr lang="en-US" sz="1800" b="0" i="0" dirty="0">
                <a:effectLst/>
                <a:latin typeface="Times New Roman" panose="02020603050405020304" pitchFamily="18" charset="0"/>
                <a:cs typeface="Times New Roman" panose="02020603050405020304" pitchFamily="18" charset="0"/>
              </a:rPr>
              <a:t>Firebase is a platform developed by Google for creating mobile and web applications.</a:t>
            </a:r>
          </a:p>
          <a:p>
            <a:r>
              <a:rPr lang="en-US" sz="1800" b="0" i="0" dirty="0">
                <a:effectLst/>
                <a:latin typeface="Times New Roman" panose="02020603050405020304" pitchFamily="18" charset="0"/>
                <a:cs typeface="Times New Roman" panose="02020603050405020304" pitchFamily="18" charset="0"/>
              </a:rPr>
              <a:t> It was originally an independent company founded in 2011. In 2014, Google acquired the platform and it is now their flagship offering for app development.</a:t>
            </a:r>
          </a:p>
          <a:p>
            <a:r>
              <a:rPr lang="en-US" sz="1800" b="0" i="0" dirty="0">
                <a:effectLst/>
                <a:latin typeface="Times New Roman" panose="02020603050405020304" pitchFamily="18" charset="0"/>
                <a:cs typeface="Times New Roman" panose="02020603050405020304" pitchFamily="18" charset="0"/>
              </a:rPr>
              <a:t>Firebase provides </a:t>
            </a:r>
            <a:r>
              <a:rPr lang="en-US" sz="1800" i="0" dirty="0">
                <a:effectLst/>
                <a:latin typeface="Times New Roman" panose="02020603050405020304" pitchFamily="18" charset="0"/>
                <a:cs typeface="Times New Roman" panose="02020603050405020304" pitchFamily="18" charset="0"/>
              </a:rPr>
              <a:t>tools for tracking analytics, reporting and fixing app crashes</a:t>
            </a:r>
            <a:r>
              <a:rPr lang="en-US" sz="1800" b="0" i="0" dirty="0">
                <a:effectLst/>
                <a:latin typeface="Times New Roman" panose="02020603050405020304" pitchFamily="18" charset="0"/>
                <a:cs typeface="Times New Roman" panose="02020603050405020304" pitchFamily="18" charset="0"/>
              </a:rPr>
              <a:t>, creating, hosting ,  marketing and product experiment.</a:t>
            </a:r>
          </a:p>
          <a:p>
            <a:r>
              <a:rPr lang="en-US" sz="1800" b="0" i="0" dirty="0">
                <a:effectLst/>
                <a:latin typeface="Times New Roman" panose="02020603050405020304" pitchFamily="18" charset="0"/>
                <a:cs typeface="Times New Roman" panose="02020603050405020304" pitchFamily="18" charset="0"/>
              </a:rPr>
              <a:t>The Firebase Realtime Database is </a:t>
            </a:r>
            <a:r>
              <a:rPr lang="en-US" sz="1800" i="0" dirty="0">
                <a:effectLst/>
                <a:latin typeface="Times New Roman" panose="02020603050405020304" pitchFamily="18" charset="0"/>
                <a:cs typeface="Times New Roman" panose="02020603050405020304" pitchFamily="18" charset="0"/>
              </a:rPr>
              <a:t>a cloud-hosted NoSQL database </a:t>
            </a:r>
            <a:r>
              <a:rPr lang="en-US" sz="1800" b="0" i="0" dirty="0">
                <a:effectLst/>
                <a:latin typeface="Times New Roman" panose="02020603050405020304" pitchFamily="18" charset="0"/>
                <a:cs typeface="Times New Roman" panose="02020603050405020304" pitchFamily="18" charset="0"/>
              </a:rPr>
              <a:t>that lets you store and sync data between your users in real-time.</a:t>
            </a:r>
          </a:p>
          <a:p>
            <a:r>
              <a:rPr lang="en-US" sz="1800" i="0" dirty="0">
                <a:effectLst/>
                <a:latin typeface="Times New Roman" panose="02020603050405020304" pitchFamily="18" charset="0"/>
                <a:cs typeface="Times New Roman" panose="02020603050405020304" pitchFamily="18" charset="0"/>
              </a:rPr>
              <a:t>Firebase is made up of complementary features that you can mix-and-match to fit your needs, with Google Analytics for Firebase at the core.</a:t>
            </a:r>
          </a:p>
          <a:p>
            <a:endParaRPr lang="en-US" sz="2200" i="0" dirty="0">
              <a:solidFill>
                <a:srgbClr val="BDC1C6"/>
              </a:solidFill>
              <a:effectLst/>
              <a:latin typeface="Oswald" panose="00000500000000000000" pitchFamily="2" charset="0"/>
            </a:endParaRPr>
          </a:p>
          <a:p>
            <a:endParaRPr lang="en-US" sz="2600" dirty="0">
              <a:solidFill>
                <a:srgbClr val="BDC1C6"/>
              </a:solidFill>
              <a:latin typeface="Oswald SemiBold" panose="00000700000000000000" pitchFamily="2" charset="0"/>
            </a:endParaRPr>
          </a:p>
          <a:p>
            <a:pPr algn="ctr"/>
            <a:endParaRPr lang="en-US" b="0" i="0" dirty="0">
              <a:solidFill>
                <a:srgbClr val="BDC1C6"/>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98065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540F00-0464-441F-B796-53F84D05DDB6}"/>
              </a:ext>
            </a:extLst>
          </p:cNvPr>
          <p:cNvPicPr>
            <a:picLocks noGrp="1" noChangeAspect="1"/>
          </p:cNvPicPr>
          <p:nvPr>
            <p:ph idx="1"/>
          </p:nvPr>
        </p:nvPicPr>
        <p:blipFill>
          <a:blip r:embed="rId2"/>
          <a:stretch>
            <a:fillRect/>
          </a:stretch>
        </p:blipFill>
        <p:spPr>
          <a:xfrm>
            <a:off x="1117200" y="1178143"/>
            <a:ext cx="9815555" cy="5086488"/>
          </a:xfrm>
        </p:spPr>
      </p:pic>
      <p:sp>
        <p:nvSpPr>
          <p:cNvPr id="6" name="TextBox 5">
            <a:extLst>
              <a:ext uri="{FF2B5EF4-FFF2-40B4-BE49-F238E27FC236}">
                <a16:creationId xmlns:a16="http://schemas.microsoft.com/office/drawing/2014/main" id="{204EE068-024C-4648-9C47-E51B97C4145F}"/>
              </a:ext>
            </a:extLst>
          </p:cNvPr>
          <p:cNvSpPr txBox="1"/>
          <p:nvPr/>
        </p:nvSpPr>
        <p:spPr>
          <a:xfrm>
            <a:off x="1793291" y="403933"/>
            <a:ext cx="7856736" cy="584775"/>
          </a:xfrm>
          <a:prstGeom prst="rect">
            <a:avLst/>
          </a:prstGeom>
          <a:noFill/>
        </p:spPr>
        <p:txBody>
          <a:bodyPr wrap="square" rtlCol="0">
            <a:spAutoFit/>
          </a:bodyPr>
          <a:lstStyle/>
          <a:p>
            <a:pPr algn="ctr"/>
            <a:r>
              <a:rPr lang="en-US" sz="3200" b="1" dirty="0">
                <a:latin typeface="Oswald Semi bold"/>
              </a:rPr>
              <a:t>BACKEND DEVELOPMENT</a:t>
            </a:r>
            <a:endParaRPr lang="en-IN" sz="3200" b="1" dirty="0">
              <a:latin typeface="Oswald Semi bold"/>
            </a:endParaRPr>
          </a:p>
        </p:txBody>
      </p:sp>
      <p:sp>
        <p:nvSpPr>
          <p:cNvPr id="2" name="TextBox 1">
            <a:extLst>
              <a:ext uri="{FF2B5EF4-FFF2-40B4-BE49-F238E27FC236}">
                <a16:creationId xmlns:a16="http://schemas.microsoft.com/office/drawing/2014/main" id="{ABC73302-FE6D-47B1-B784-7B922234B600}"/>
              </a:ext>
            </a:extLst>
          </p:cNvPr>
          <p:cNvSpPr txBox="1"/>
          <p:nvPr/>
        </p:nvSpPr>
        <p:spPr>
          <a:xfrm>
            <a:off x="4731798" y="6454067"/>
            <a:ext cx="3559946" cy="369332"/>
          </a:xfrm>
          <a:prstGeom prst="rect">
            <a:avLst/>
          </a:prstGeom>
          <a:noFill/>
        </p:spPr>
        <p:txBody>
          <a:bodyPr wrap="square" rtlCol="0">
            <a:spAutoFit/>
          </a:bodyPr>
          <a:lstStyle/>
          <a:p>
            <a:r>
              <a:rPr lang="en-US" dirty="0"/>
              <a:t>Fig.5 Firebase home page</a:t>
            </a:r>
            <a:endParaRPr lang="en-IN" dirty="0"/>
          </a:p>
        </p:txBody>
      </p:sp>
    </p:spTree>
    <p:extLst>
      <p:ext uri="{BB962C8B-B14F-4D97-AF65-F5344CB8AC3E}">
        <p14:creationId xmlns:p14="http://schemas.microsoft.com/office/powerpoint/2010/main" val="3794761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CC8D252-8044-458D-A776-6A5833FEFD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E884AA69-7728-499C-8FA7-A3FCA738EB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79760FB8-CC91-426C-9EF3-A58786866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E274F2C-FBD9-4A60-B6A0-FB7532F599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543DFE3-F007-48D9-A223-F7351802D4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9E7EBD1-9868-4F2F-B4FF-A89B93CFB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84B712E-6BBF-4241-BAB7-D7E064B17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D22F3D4E-E5F5-4623-B278-D7E30BEF9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CE3512C-3F0B-4D9B-887A-FD630EC00BFA}"/>
              </a:ext>
            </a:extLst>
          </p:cNvPr>
          <p:cNvPicPr>
            <a:picLocks noGrp="1" noChangeAspect="1"/>
          </p:cNvPicPr>
          <p:nvPr>
            <p:ph idx="1"/>
          </p:nvPr>
        </p:nvPicPr>
        <p:blipFill>
          <a:blip r:embed="rId6"/>
          <a:stretch>
            <a:fillRect/>
          </a:stretch>
        </p:blipFill>
        <p:spPr>
          <a:xfrm>
            <a:off x="477011" y="1664887"/>
            <a:ext cx="5458121" cy="3324224"/>
          </a:xfrm>
          <a:prstGeom prst="rect">
            <a:avLst/>
          </a:prstGeom>
        </p:spPr>
      </p:pic>
      <p:sp useBgFill="1">
        <p:nvSpPr>
          <p:cNvPr id="28" name="Rectangle 27">
            <a:extLst>
              <a:ext uri="{FF2B5EF4-FFF2-40B4-BE49-F238E27FC236}">
                <a16:creationId xmlns:a16="http://schemas.microsoft.com/office/drawing/2014/main" id="{7B7F5E51-5BF8-4198-AD70-78D94F3A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74979"/>
            <a:ext cx="5458121" cy="5897880"/>
          </a:xfrm>
          <a:prstGeom prst="rect">
            <a:avLst/>
          </a:prstGeom>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61B0C62-3E3A-4238-9531-AC7FC92078C0}"/>
              </a:ext>
            </a:extLst>
          </p:cNvPr>
          <p:cNvPicPr>
            <a:picLocks noChangeAspect="1"/>
          </p:cNvPicPr>
          <p:nvPr/>
        </p:nvPicPr>
        <p:blipFill>
          <a:blip r:embed="rId7"/>
          <a:stretch>
            <a:fillRect/>
          </a:stretch>
        </p:blipFill>
        <p:spPr>
          <a:xfrm>
            <a:off x="6270853" y="1409700"/>
            <a:ext cx="5286984" cy="3444128"/>
          </a:xfrm>
          <a:prstGeom prst="rect">
            <a:avLst/>
          </a:prstGeom>
        </p:spPr>
      </p:pic>
      <p:sp>
        <p:nvSpPr>
          <p:cNvPr id="3" name="TextBox 2">
            <a:extLst>
              <a:ext uri="{FF2B5EF4-FFF2-40B4-BE49-F238E27FC236}">
                <a16:creationId xmlns:a16="http://schemas.microsoft.com/office/drawing/2014/main" id="{7430B207-AB3B-4BCE-95DD-B524CE2FCEC7}"/>
              </a:ext>
            </a:extLst>
          </p:cNvPr>
          <p:cNvSpPr txBox="1"/>
          <p:nvPr/>
        </p:nvSpPr>
        <p:spPr>
          <a:xfrm>
            <a:off x="4518734" y="6464326"/>
            <a:ext cx="4891596" cy="338554"/>
          </a:xfrm>
          <a:prstGeom prst="rect">
            <a:avLst/>
          </a:prstGeom>
          <a:noFill/>
        </p:spPr>
        <p:txBody>
          <a:bodyPr wrap="square" rtlCol="0">
            <a:spAutoFit/>
          </a:bodyPr>
          <a:lstStyle/>
          <a:p>
            <a:r>
              <a:rPr lang="en-US" sz="1600" dirty="0">
                <a:solidFill>
                  <a:schemeClr val="bg1"/>
                </a:solidFill>
              </a:rPr>
              <a:t>Fig. 6 Authentication in firebase</a:t>
            </a:r>
            <a:endParaRPr lang="en-IN" sz="1600" dirty="0">
              <a:solidFill>
                <a:schemeClr val="bg1"/>
              </a:solidFill>
            </a:endParaRPr>
          </a:p>
        </p:txBody>
      </p:sp>
    </p:spTree>
    <p:extLst>
      <p:ext uri="{BB962C8B-B14F-4D97-AF65-F5344CB8AC3E}">
        <p14:creationId xmlns:p14="http://schemas.microsoft.com/office/powerpoint/2010/main" val="54977342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7C0B-AED9-455F-A424-38486887D565}"/>
              </a:ext>
            </a:extLst>
          </p:cNvPr>
          <p:cNvSpPr>
            <a:spLocks noGrp="1"/>
          </p:cNvSpPr>
          <p:nvPr>
            <p:ph type="title"/>
          </p:nvPr>
        </p:nvSpPr>
        <p:spPr>
          <a:xfrm>
            <a:off x="157578" y="418391"/>
            <a:ext cx="10515600" cy="922137"/>
          </a:xfrm>
        </p:spPr>
        <p:txBody>
          <a:bodyPr>
            <a:normAutofit/>
          </a:bodyPr>
          <a:lstStyle/>
          <a:p>
            <a:pPr algn="ctr"/>
            <a:r>
              <a:rPr lang="en-US" sz="4000" dirty="0">
                <a:latin typeface="Oswald SemiBold" panose="00000700000000000000" pitchFamily="2" charset="0"/>
              </a:rPr>
              <a:t>ARCHITECHTURE</a:t>
            </a:r>
            <a:endParaRPr lang="en-IN" sz="4000" dirty="0">
              <a:latin typeface="Oswald SemiBold" panose="00000700000000000000" pitchFamily="2" charset="0"/>
            </a:endParaRPr>
          </a:p>
        </p:txBody>
      </p:sp>
      <p:sp>
        <p:nvSpPr>
          <p:cNvPr id="3" name="Content Placeholder 2">
            <a:extLst>
              <a:ext uri="{FF2B5EF4-FFF2-40B4-BE49-F238E27FC236}">
                <a16:creationId xmlns:a16="http://schemas.microsoft.com/office/drawing/2014/main" id="{0EC72245-5FCB-4501-AA8F-2C27A5FE2681}"/>
              </a:ext>
            </a:extLst>
          </p:cNvPr>
          <p:cNvSpPr>
            <a:spLocks noGrp="1"/>
          </p:cNvSpPr>
          <p:nvPr>
            <p:ph idx="1"/>
          </p:nvPr>
        </p:nvSpPr>
        <p:spPr>
          <a:xfrm>
            <a:off x="943251" y="1340528"/>
            <a:ext cx="9729927" cy="5597371"/>
          </a:xfrm>
        </p:spPr>
        <p:txBody>
          <a:bodyPr>
            <a:normAutofit/>
          </a:bodyPr>
          <a:lstStyle/>
          <a:p>
            <a:pPr marL="0" indent="0" algn="just">
              <a:spcBef>
                <a:spcPts val="0"/>
              </a:spcBef>
              <a:buNone/>
            </a:pPr>
            <a:r>
              <a:rPr lang="en-US" sz="5100" b="1" dirty="0">
                <a:latin typeface="Oswald"/>
                <a:ea typeface="Oswald"/>
                <a:cs typeface="Oswald"/>
                <a:sym typeface="Oswald"/>
              </a:rPr>
              <a:t>  </a:t>
            </a:r>
            <a:r>
              <a:rPr lang="en-US" sz="1800" b="1" dirty="0">
                <a:latin typeface="Times New Roman" panose="02020603050405020304" pitchFamily="18" charset="0"/>
                <a:ea typeface="Oswald"/>
                <a:cs typeface="Times New Roman" panose="02020603050405020304" pitchFamily="18" charset="0"/>
                <a:sym typeface="Oswald"/>
              </a:rPr>
              <a:t>Server Side Architecture </a:t>
            </a:r>
            <a:r>
              <a:rPr lang="en-US" sz="1800" dirty="0">
                <a:latin typeface="Times New Roman" panose="02020603050405020304" pitchFamily="18" charset="0"/>
                <a:ea typeface="Oswald"/>
                <a:cs typeface="Times New Roman" panose="02020603050405020304" pitchFamily="18" charset="0"/>
                <a:sym typeface="Oswald"/>
              </a:rPr>
              <a:t>:</a:t>
            </a:r>
          </a:p>
          <a:p>
            <a:pPr algn="just">
              <a:spcBef>
                <a:spcPts val="0"/>
              </a:spcBef>
            </a:pPr>
            <a:r>
              <a:rPr lang="en-US" sz="1600" dirty="0">
                <a:latin typeface="Times New Roman" panose="02020603050405020304" pitchFamily="18" charset="0"/>
                <a:cs typeface="Times New Roman" panose="02020603050405020304" pitchFamily="18" charset="0"/>
              </a:rPr>
              <a:t>A server is a specially equipped computer connected to the internet that allows users with chat clients to converse with one another via typed messages in real time.</a:t>
            </a:r>
          </a:p>
          <a:p>
            <a:pPr algn="just"/>
            <a:r>
              <a:rPr lang="en-US" sz="1600" b="0" i="0" dirty="0">
                <a:effectLst/>
                <a:latin typeface="Times New Roman" panose="02020603050405020304" pitchFamily="18" charset="0"/>
                <a:cs typeface="Times New Roman" panose="02020603050405020304" pitchFamily="18" charset="0"/>
              </a:rPr>
              <a:t>The server </a:t>
            </a:r>
            <a:r>
              <a:rPr lang="en-US" sz="1600" b="1" i="0" dirty="0">
                <a:effectLst/>
                <a:latin typeface="Times New Roman" panose="02020603050405020304" pitchFamily="18" charset="0"/>
                <a:cs typeface="Times New Roman" panose="02020603050405020304" pitchFamily="18" charset="0"/>
              </a:rPr>
              <a:t>responds to HTTP calls by returning HTML</a:t>
            </a:r>
            <a:r>
              <a:rPr lang="en-US" sz="1600" b="0" i="0" dirty="0">
                <a:effectLst/>
                <a:latin typeface="Times New Roman" panose="02020603050405020304" pitchFamily="18" charset="0"/>
                <a:cs typeface="Times New Roman" panose="02020603050405020304" pitchFamily="18" charset="0"/>
              </a:rPr>
              <a:t>.</a:t>
            </a:r>
          </a:p>
          <a:p>
            <a:r>
              <a:rPr lang="en-US" sz="1600" i="0" dirty="0">
                <a:effectLst/>
                <a:latin typeface="Times New Roman" panose="02020603050405020304" pitchFamily="18" charset="0"/>
                <a:cs typeface="Times New Roman" panose="02020603050405020304" pitchFamily="18" charset="0"/>
              </a:rPr>
              <a:t>Typically, a server is a computer program, such as a web server, that runs on a remote server, reachable from a user's local computer or workstation</a:t>
            </a:r>
            <a:r>
              <a:rPr lang="en-US" sz="1600" b="0" i="0" dirty="0">
                <a:effectLst/>
                <a:latin typeface="Times New Roman" panose="02020603050405020304" pitchFamily="18" charset="0"/>
                <a:cs typeface="Times New Roman" panose="02020603050405020304" pitchFamily="18" charset="0"/>
              </a:rPr>
              <a:t>.</a:t>
            </a:r>
          </a:p>
          <a:p>
            <a:pPr marL="0" indent="0">
              <a:buNone/>
            </a:pPr>
            <a:br>
              <a:rPr lang="en-US" sz="1600" b="0" i="0" dirty="0">
                <a:solidFill>
                  <a:srgbClr val="BDC1C6"/>
                </a:solidFill>
                <a:effectLst/>
                <a:latin typeface="Times New Roman" panose="02020603050405020304" pitchFamily="18" charset="0"/>
                <a:cs typeface="Times New Roman" panose="02020603050405020304" pitchFamily="18" charset="0"/>
              </a:rPr>
            </a:br>
            <a:r>
              <a:rPr lang="en-US" sz="1800" i="0" dirty="0">
                <a:effectLst/>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ea typeface="Oswald"/>
                <a:cs typeface="Times New Roman" panose="02020603050405020304" pitchFamily="18" charset="0"/>
                <a:sym typeface="Oswald"/>
              </a:rPr>
              <a:t>Client Side Architecture :</a:t>
            </a:r>
          </a:p>
          <a:p>
            <a:pPr algn="just"/>
            <a:r>
              <a:rPr lang="en-US" sz="1600" dirty="0">
                <a:latin typeface="Times New Roman" panose="02020603050405020304" pitchFamily="18" charset="0"/>
                <a:cs typeface="Times New Roman" panose="02020603050405020304" pitchFamily="18" charset="0"/>
              </a:rPr>
              <a:t>A client is a software program that allows users to connect to chat servers and communicate with other users via a chat room.</a:t>
            </a:r>
          </a:p>
          <a:p>
            <a:pPr algn="just"/>
            <a:r>
              <a:rPr lang="en-US" sz="1600" dirty="0">
                <a:solidFill>
                  <a:schemeClr val="tx1"/>
                </a:solidFill>
                <a:latin typeface="Times New Roman" panose="02020603050405020304" pitchFamily="18" charset="0"/>
                <a:cs typeface="Times New Roman" panose="02020603050405020304" pitchFamily="18" charset="0"/>
              </a:rPr>
              <a:t>T</a:t>
            </a:r>
            <a:r>
              <a:rPr lang="en-US" sz="1600" b="0" i="0" dirty="0">
                <a:solidFill>
                  <a:schemeClr val="tx1"/>
                </a:solidFill>
                <a:effectLst/>
                <a:latin typeface="Times New Roman" panose="02020603050405020304" pitchFamily="18" charset="0"/>
                <a:cs typeface="Times New Roman" panose="02020603050405020304" pitchFamily="18" charset="0"/>
              </a:rPr>
              <a:t>he browser first requests the HTML from the server. Contrary to server side architecture, the HTML does not contain any data</a:t>
            </a:r>
          </a:p>
          <a:p>
            <a:pPr algn="just"/>
            <a:r>
              <a:rPr lang="en-US" sz="1600" b="0" i="0" dirty="0">
                <a:solidFill>
                  <a:schemeClr val="tx1"/>
                </a:solidFill>
                <a:effectLst/>
                <a:latin typeface="Times New Roman" panose="02020603050405020304" pitchFamily="18" charset="0"/>
                <a:cs typeface="Times New Roman" panose="02020603050405020304" pitchFamily="18" charset="0"/>
              </a:rPr>
              <a:t>Client-side web development involves interactivity and displaying data, server-side is about working behind the scenes to manage data.</a:t>
            </a:r>
            <a:endParaRPr lang="en-US" sz="16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US" sz="2600" dirty="0">
              <a:solidFill>
                <a:schemeClr val="tx1"/>
              </a:solidFill>
            </a:endParaRPr>
          </a:p>
          <a:p>
            <a:endParaRPr lang="en-IN" dirty="0"/>
          </a:p>
        </p:txBody>
      </p:sp>
    </p:spTree>
    <p:extLst>
      <p:ext uri="{BB962C8B-B14F-4D97-AF65-F5344CB8AC3E}">
        <p14:creationId xmlns:p14="http://schemas.microsoft.com/office/powerpoint/2010/main" val="3310913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BD83-EA3E-4B98-AF9C-9D0D963E6088}"/>
              </a:ext>
            </a:extLst>
          </p:cNvPr>
          <p:cNvSpPr>
            <a:spLocks noGrp="1"/>
          </p:cNvSpPr>
          <p:nvPr>
            <p:ph type="title"/>
          </p:nvPr>
        </p:nvSpPr>
        <p:spPr>
          <a:xfrm>
            <a:off x="628310" y="130207"/>
            <a:ext cx="10131425" cy="1111040"/>
          </a:xfrm>
        </p:spPr>
        <p:txBody>
          <a:bodyPr>
            <a:normAutofit/>
          </a:bodyPr>
          <a:lstStyle/>
          <a:p>
            <a:pPr algn="ctr"/>
            <a:r>
              <a:rPr lang="en-US" sz="3200" dirty="0">
                <a:latin typeface="Oswald SemiBold" panose="00000700000000000000" pitchFamily="2" charset="0"/>
              </a:rPr>
              <a:t>CHAT APP CODE</a:t>
            </a:r>
            <a:br>
              <a:rPr lang="en-US" sz="3200" dirty="0">
                <a:latin typeface="Oswald SemiBold" panose="00000700000000000000" pitchFamily="2" charset="0"/>
              </a:rPr>
            </a:br>
            <a:r>
              <a:rPr lang="en-US" sz="3200" dirty="0">
                <a:latin typeface="Oswald SemiBold" panose="00000700000000000000" pitchFamily="2" charset="0"/>
              </a:rPr>
              <a:t>(DEVELOPED)</a:t>
            </a:r>
            <a:endParaRPr lang="en-IN" sz="3200" dirty="0">
              <a:latin typeface="Oswald SemiBold" panose="00000700000000000000" pitchFamily="2" charset="0"/>
            </a:endParaRPr>
          </a:p>
        </p:txBody>
      </p:sp>
      <p:pic>
        <p:nvPicPr>
          <p:cNvPr id="4" name="Picture 3">
            <a:extLst>
              <a:ext uri="{FF2B5EF4-FFF2-40B4-BE49-F238E27FC236}">
                <a16:creationId xmlns:a16="http://schemas.microsoft.com/office/drawing/2014/main" id="{D1EFF7BB-52C3-47E2-8AC1-EDAA51FB8BA4}"/>
              </a:ext>
            </a:extLst>
          </p:cNvPr>
          <p:cNvPicPr>
            <a:picLocks noChangeAspect="1"/>
          </p:cNvPicPr>
          <p:nvPr/>
        </p:nvPicPr>
        <p:blipFill>
          <a:blip r:embed="rId2"/>
          <a:stretch>
            <a:fillRect/>
          </a:stretch>
        </p:blipFill>
        <p:spPr>
          <a:xfrm>
            <a:off x="442609" y="1241247"/>
            <a:ext cx="5653391" cy="5008633"/>
          </a:xfrm>
          <a:prstGeom prst="rect">
            <a:avLst/>
          </a:prstGeom>
        </p:spPr>
      </p:pic>
      <p:pic>
        <p:nvPicPr>
          <p:cNvPr id="7" name="Picture 6">
            <a:extLst>
              <a:ext uri="{FF2B5EF4-FFF2-40B4-BE49-F238E27FC236}">
                <a16:creationId xmlns:a16="http://schemas.microsoft.com/office/drawing/2014/main" id="{FA2AA96A-580D-4FB7-A583-201EF848E1DC}"/>
              </a:ext>
            </a:extLst>
          </p:cNvPr>
          <p:cNvPicPr>
            <a:picLocks noChangeAspect="1"/>
          </p:cNvPicPr>
          <p:nvPr/>
        </p:nvPicPr>
        <p:blipFill>
          <a:blip r:embed="rId3"/>
          <a:stretch>
            <a:fillRect/>
          </a:stretch>
        </p:blipFill>
        <p:spPr>
          <a:xfrm>
            <a:off x="5952002" y="1241247"/>
            <a:ext cx="5881858" cy="5008633"/>
          </a:xfrm>
          <a:prstGeom prst="rect">
            <a:avLst/>
          </a:prstGeom>
        </p:spPr>
      </p:pic>
      <p:sp>
        <p:nvSpPr>
          <p:cNvPr id="3" name="TextBox 2">
            <a:extLst>
              <a:ext uri="{FF2B5EF4-FFF2-40B4-BE49-F238E27FC236}">
                <a16:creationId xmlns:a16="http://schemas.microsoft.com/office/drawing/2014/main" id="{8CADBFEF-D17E-4687-A844-F50FB728DBC1}"/>
              </a:ext>
            </a:extLst>
          </p:cNvPr>
          <p:cNvSpPr txBox="1"/>
          <p:nvPr/>
        </p:nvSpPr>
        <p:spPr>
          <a:xfrm>
            <a:off x="4696287" y="6358461"/>
            <a:ext cx="3657600" cy="369332"/>
          </a:xfrm>
          <a:prstGeom prst="rect">
            <a:avLst/>
          </a:prstGeom>
          <a:noFill/>
        </p:spPr>
        <p:txBody>
          <a:bodyPr wrap="square" rtlCol="0">
            <a:spAutoFit/>
          </a:bodyPr>
          <a:lstStyle/>
          <a:p>
            <a:r>
              <a:rPr lang="en-US" dirty="0"/>
              <a:t>Fig.7 Developed Code-1</a:t>
            </a:r>
            <a:endParaRPr lang="en-IN" dirty="0"/>
          </a:p>
        </p:txBody>
      </p:sp>
    </p:spTree>
    <p:extLst>
      <p:ext uri="{BB962C8B-B14F-4D97-AF65-F5344CB8AC3E}">
        <p14:creationId xmlns:p14="http://schemas.microsoft.com/office/powerpoint/2010/main" val="2374695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976D0-EBA0-4880-B0C6-9133C8A2D717}"/>
              </a:ext>
            </a:extLst>
          </p:cNvPr>
          <p:cNvPicPr>
            <a:picLocks noChangeAspect="1"/>
          </p:cNvPicPr>
          <p:nvPr/>
        </p:nvPicPr>
        <p:blipFill>
          <a:blip r:embed="rId2"/>
          <a:stretch>
            <a:fillRect/>
          </a:stretch>
        </p:blipFill>
        <p:spPr>
          <a:xfrm>
            <a:off x="612651" y="293103"/>
            <a:ext cx="10804032" cy="6011474"/>
          </a:xfrm>
          <a:prstGeom prst="rect">
            <a:avLst/>
          </a:prstGeom>
        </p:spPr>
      </p:pic>
      <p:sp>
        <p:nvSpPr>
          <p:cNvPr id="2" name="TextBox 1">
            <a:extLst>
              <a:ext uri="{FF2B5EF4-FFF2-40B4-BE49-F238E27FC236}">
                <a16:creationId xmlns:a16="http://schemas.microsoft.com/office/drawing/2014/main" id="{271DA1D5-B34B-4D7D-8C0E-9831CCEC85F1}"/>
              </a:ext>
            </a:extLst>
          </p:cNvPr>
          <p:cNvSpPr txBox="1"/>
          <p:nvPr/>
        </p:nvSpPr>
        <p:spPr>
          <a:xfrm>
            <a:off x="4616388" y="6380231"/>
            <a:ext cx="3861787" cy="369332"/>
          </a:xfrm>
          <a:prstGeom prst="rect">
            <a:avLst/>
          </a:prstGeom>
          <a:noFill/>
        </p:spPr>
        <p:txBody>
          <a:bodyPr wrap="square" rtlCol="0">
            <a:spAutoFit/>
          </a:bodyPr>
          <a:lstStyle/>
          <a:p>
            <a:r>
              <a:rPr lang="en-US" dirty="0"/>
              <a:t>Fig.8 Developed Code-2</a:t>
            </a:r>
            <a:endParaRPr lang="en-IN" dirty="0"/>
          </a:p>
        </p:txBody>
      </p:sp>
    </p:spTree>
    <p:extLst>
      <p:ext uri="{BB962C8B-B14F-4D97-AF65-F5344CB8AC3E}">
        <p14:creationId xmlns:p14="http://schemas.microsoft.com/office/powerpoint/2010/main" val="1541257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9105-36BE-40A9-B769-EB5AF6FBE197}"/>
              </a:ext>
            </a:extLst>
          </p:cNvPr>
          <p:cNvSpPr>
            <a:spLocks noGrp="1"/>
          </p:cNvSpPr>
          <p:nvPr>
            <p:ph type="title"/>
          </p:nvPr>
        </p:nvSpPr>
        <p:spPr>
          <a:xfrm>
            <a:off x="1905957" y="173855"/>
            <a:ext cx="7411825" cy="1042385"/>
          </a:xfrm>
        </p:spPr>
        <p:txBody>
          <a:bodyPr>
            <a:normAutofit/>
          </a:bodyPr>
          <a:lstStyle/>
          <a:p>
            <a:pPr algn="ctr"/>
            <a:r>
              <a:rPr lang="en-US" b="1" dirty="0">
                <a:latin typeface="Oswald SemiBold" panose="00000700000000000000" pitchFamily="2" charset="0"/>
              </a:rPr>
              <a:t>CONTENTS</a:t>
            </a:r>
            <a:endParaRPr lang="en-IN" b="1" dirty="0">
              <a:latin typeface="Oswald SemiBold" panose="00000700000000000000" pitchFamily="2" charset="0"/>
            </a:endParaRPr>
          </a:p>
        </p:txBody>
      </p:sp>
      <p:sp>
        <p:nvSpPr>
          <p:cNvPr id="3" name="Content Placeholder 2">
            <a:extLst>
              <a:ext uri="{FF2B5EF4-FFF2-40B4-BE49-F238E27FC236}">
                <a16:creationId xmlns:a16="http://schemas.microsoft.com/office/drawing/2014/main" id="{00060BFF-9530-4ED7-9BE2-08A0A957B84C}"/>
              </a:ext>
            </a:extLst>
          </p:cNvPr>
          <p:cNvSpPr>
            <a:spLocks noGrp="1"/>
          </p:cNvSpPr>
          <p:nvPr>
            <p:ph idx="1"/>
          </p:nvPr>
        </p:nvSpPr>
        <p:spPr>
          <a:xfrm>
            <a:off x="1224842" y="1455937"/>
            <a:ext cx="9108767" cy="4894371"/>
          </a:xfrm>
        </p:spPr>
        <p:txBody>
          <a:bodyPr anchor="t">
            <a:normAutofit lnSpcReduction="10000"/>
          </a:bodyPr>
          <a:lstStyle/>
          <a:p>
            <a:pPr>
              <a:lnSpc>
                <a:spcPct val="90000"/>
              </a:lnSpc>
            </a:pPr>
            <a:r>
              <a:rPr lang="en-US" sz="1900" b="1" dirty="0">
                <a:latin typeface="Times New Roman" panose="02020603050405020304" pitchFamily="18" charset="0"/>
                <a:cs typeface="Times New Roman" panose="02020603050405020304" pitchFamily="18" charset="0"/>
              </a:rPr>
              <a:t>Introduction</a:t>
            </a:r>
          </a:p>
          <a:p>
            <a:pPr>
              <a:lnSpc>
                <a:spcPct val="90000"/>
              </a:lnSpc>
            </a:pPr>
            <a:r>
              <a:rPr lang="en-US" sz="1900" b="1" dirty="0">
                <a:latin typeface="Times New Roman" panose="02020603050405020304" pitchFamily="18" charset="0"/>
                <a:cs typeface="Times New Roman" panose="02020603050405020304" pitchFamily="18" charset="0"/>
              </a:rPr>
              <a:t>Problem Statement</a:t>
            </a:r>
          </a:p>
          <a:p>
            <a:pPr>
              <a:lnSpc>
                <a:spcPct val="90000"/>
              </a:lnSpc>
            </a:pPr>
            <a:r>
              <a:rPr lang="en-US" sz="1900" b="1" dirty="0">
                <a:latin typeface="Times New Roman" panose="02020603050405020304" pitchFamily="18" charset="0"/>
                <a:cs typeface="Times New Roman" panose="02020603050405020304" pitchFamily="18" charset="0"/>
              </a:rPr>
              <a:t>Literature Survey</a:t>
            </a:r>
          </a:p>
          <a:p>
            <a:pPr>
              <a:lnSpc>
                <a:spcPct val="90000"/>
              </a:lnSpc>
            </a:pPr>
            <a:r>
              <a:rPr lang="en-US" sz="1900" b="1" dirty="0">
                <a:latin typeface="Times New Roman" panose="02020603050405020304" pitchFamily="18" charset="0"/>
                <a:cs typeface="Times New Roman" panose="02020603050405020304" pitchFamily="18" charset="0"/>
              </a:rPr>
              <a:t>Methodology</a:t>
            </a:r>
          </a:p>
          <a:p>
            <a:pPr>
              <a:lnSpc>
                <a:spcPct val="90000"/>
              </a:lnSpc>
            </a:pPr>
            <a:r>
              <a:rPr lang="en-US" sz="1900" b="1" dirty="0">
                <a:latin typeface="Times New Roman" panose="02020603050405020304" pitchFamily="18" charset="0"/>
                <a:cs typeface="Times New Roman" panose="02020603050405020304" pitchFamily="18" charset="0"/>
              </a:rPr>
              <a:t>Tools and Technologies Used</a:t>
            </a:r>
          </a:p>
          <a:p>
            <a:pPr>
              <a:lnSpc>
                <a:spcPct val="90000"/>
              </a:lnSpc>
            </a:pPr>
            <a:r>
              <a:rPr lang="en-US" sz="1900" b="1" dirty="0">
                <a:latin typeface="Times New Roman" panose="02020603050405020304" pitchFamily="18" charset="0"/>
                <a:cs typeface="Times New Roman" panose="02020603050405020304" pitchFamily="18" charset="0"/>
              </a:rPr>
              <a:t>Front-End Development</a:t>
            </a:r>
          </a:p>
          <a:p>
            <a:pPr>
              <a:lnSpc>
                <a:spcPct val="90000"/>
              </a:lnSpc>
            </a:pPr>
            <a:r>
              <a:rPr lang="en-US" sz="1900" b="1" dirty="0">
                <a:latin typeface="Times New Roman" panose="02020603050405020304" pitchFamily="18" charset="0"/>
                <a:cs typeface="Times New Roman" panose="02020603050405020304" pitchFamily="18" charset="0"/>
              </a:rPr>
              <a:t>Back-End Development</a:t>
            </a:r>
          </a:p>
          <a:p>
            <a:pPr>
              <a:lnSpc>
                <a:spcPct val="90000"/>
              </a:lnSpc>
            </a:pPr>
            <a:r>
              <a:rPr lang="en-US" sz="1900" b="1" dirty="0">
                <a:latin typeface="Times New Roman" panose="02020603050405020304" pitchFamily="18" charset="0"/>
                <a:cs typeface="Times New Roman" panose="02020603050405020304" pitchFamily="18" charset="0"/>
              </a:rPr>
              <a:t>Architecture</a:t>
            </a:r>
          </a:p>
          <a:p>
            <a:pPr>
              <a:lnSpc>
                <a:spcPct val="90000"/>
              </a:lnSpc>
            </a:pPr>
            <a:r>
              <a:rPr lang="en-US" sz="1900" b="1" dirty="0">
                <a:latin typeface="Times New Roman" panose="02020603050405020304" pitchFamily="18" charset="0"/>
                <a:cs typeface="Times New Roman" panose="02020603050405020304" pitchFamily="18" charset="0"/>
              </a:rPr>
              <a:t>Chat App Code ( Developed )</a:t>
            </a:r>
          </a:p>
          <a:p>
            <a:pPr>
              <a:lnSpc>
                <a:spcPct val="90000"/>
              </a:lnSpc>
            </a:pPr>
            <a:r>
              <a:rPr lang="en-US" sz="1900" b="1" dirty="0">
                <a:latin typeface="Times New Roman" panose="02020603050405020304" pitchFamily="18" charset="0"/>
                <a:cs typeface="Times New Roman" panose="02020603050405020304" pitchFamily="18" charset="0"/>
              </a:rPr>
              <a:t>Rough Design of the features.</a:t>
            </a:r>
          </a:p>
          <a:p>
            <a:pPr>
              <a:lnSpc>
                <a:spcPct val="90000"/>
              </a:lnSpc>
            </a:pPr>
            <a:r>
              <a:rPr lang="en-US" sz="1900" b="1" dirty="0">
                <a:latin typeface="Times New Roman" panose="02020603050405020304" pitchFamily="18" charset="0"/>
                <a:cs typeface="Times New Roman" panose="02020603050405020304" pitchFamily="18" charset="0"/>
              </a:rPr>
              <a:t>Limitations</a:t>
            </a:r>
          </a:p>
          <a:p>
            <a:pPr>
              <a:lnSpc>
                <a:spcPct val="90000"/>
              </a:lnSpc>
            </a:pPr>
            <a:r>
              <a:rPr lang="en-US" sz="1900" b="1" dirty="0">
                <a:latin typeface="Times New Roman" panose="02020603050405020304" pitchFamily="18" charset="0"/>
                <a:cs typeface="Times New Roman" panose="02020603050405020304" pitchFamily="18" charset="0"/>
              </a:rPr>
              <a:t>Conclusion and  Future Scope</a:t>
            </a:r>
          </a:p>
          <a:p>
            <a:pPr>
              <a:lnSpc>
                <a:spcPct val="90000"/>
              </a:lnSpc>
            </a:pPr>
            <a:r>
              <a:rPr lang="en-US" sz="1900" b="1" dirty="0">
                <a:latin typeface="Times New Roman" panose="02020603050405020304" pitchFamily="18" charset="0"/>
                <a:cs typeface="Times New Roman" panose="02020603050405020304" pitchFamily="18" charset="0"/>
              </a:rPr>
              <a:t>References</a:t>
            </a:r>
          </a:p>
          <a:p>
            <a:pPr>
              <a:lnSpc>
                <a:spcPct val="90000"/>
              </a:lnSpc>
            </a:pPr>
            <a:endParaRPr lang="en-IN" sz="700" dirty="0"/>
          </a:p>
        </p:txBody>
      </p:sp>
    </p:spTree>
    <p:extLst>
      <p:ext uri="{BB962C8B-B14F-4D97-AF65-F5344CB8AC3E}">
        <p14:creationId xmlns:p14="http://schemas.microsoft.com/office/powerpoint/2010/main" val="98289504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9B5C-83A1-481F-A825-E032DB051514}"/>
              </a:ext>
            </a:extLst>
          </p:cNvPr>
          <p:cNvSpPr>
            <a:spLocks noGrp="1"/>
          </p:cNvSpPr>
          <p:nvPr>
            <p:ph type="title"/>
          </p:nvPr>
        </p:nvSpPr>
        <p:spPr>
          <a:xfrm>
            <a:off x="807908" y="430401"/>
            <a:ext cx="10131425" cy="1456267"/>
          </a:xfrm>
        </p:spPr>
        <p:txBody>
          <a:bodyPr>
            <a:normAutofit/>
          </a:bodyPr>
          <a:lstStyle/>
          <a:p>
            <a:pPr algn="ctr"/>
            <a:r>
              <a:rPr lang="en-US" sz="4000" dirty="0">
                <a:latin typeface="Oswald SemiBold" panose="00000700000000000000" pitchFamily="2" charset="0"/>
              </a:rPr>
              <a:t>ROUGH DESIGN OF THE FEATURES</a:t>
            </a:r>
            <a:endParaRPr lang="en-IN" sz="4000" dirty="0">
              <a:latin typeface="Oswald SemiBold" panose="00000700000000000000" pitchFamily="2" charset="0"/>
            </a:endParaRPr>
          </a:p>
        </p:txBody>
      </p:sp>
      <p:pic>
        <p:nvPicPr>
          <p:cNvPr id="4" name="Google Shape;210;p32">
            <a:extLst>
              <a:ext uri="{FF2B5EF4-FFF2-40B4-BE49-F238E27FC236}">
                <a16:creationId xmlns:a16="http://schemas.microsoft.com/office/drawing/2014/main" id="{7D794ABC-7E94-46EE-8CA9-9B4F72E9AF2A}"/>
              </a:ext>
            </a:extLst>
          </p:cNvPr>
          <p:cNvPicPr preferRelativeResize="0">
            <a:picLocks noGrp="1"/>
          </p:cNvPicPr>
          <p:nvPr>
            <p:ph idx="1"/>
          </p:nvPr>
        </p:nvPicPr>
        <p:blipFill>
          <a:blip r:embed="rId2">
            <a:alphaModFix/>
          </a:blip>
          <a:stretch>
            <a:fillRect/>
          </a:stretch>
        </p:blipFill>
        <p:spPr>
          <a:xfrm>
            <a:off x="1455087" y="3034617"/>
            <a:ext cx="1196590" cy="1196590"/>
          </a:xfrm>
          <a:prstGeom prst="rect">
            <a:avLst/>
          </a:prstGeom>
          <a:noFill/>
          <a:ln>
            <a:noFill/>
          </a:ln>
        </p:spPr>
      </p:pic>
      <p:sp>
        <p:nvSpPr>
          <p:cNvPr id="5" name="Google Shape;223;p32">
            <a:extLst>
              <a:ext uri="{FF2B5EF4-FFF2-40B4-BE49-F238E27FC236}">
                <a16:creationId xmlns:a16="http://schemas.microsoft.com/office/drawing/2014/main" id="{C44B7FF8-A7E3-48A0-B332-9B5A0E275D2E}"/>
              </a:ext>
            </a:extLst>
          </p:cNvPr>
          <p:cNvSpPr/>
          <p:nvPr/>
        </p:nvSpPr>
        <p:spPr>
          <a:xfrm>
            <a:off x="1625282" y="4380025"/>
            <a:ext cx="856200" cy="31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bg1"/>
                </a:solidFill>
              </a:rPr>
              <a:t>USER</a:t>
            </a:r>
            <a:endParaRPr b="1" dirty="0">
              <a:solidFill>
                <a:schemeClr val="bg1"/>
              </a:solidFill>
            </a:endParaRPr>
          </a:p>
        </p:txBody>
      </p:sp>
      <p:sp>
        <p:nvSpPr>
          <p:cNvPr id="12" name="Google Shape;211;p32">
            <a:extLst>
              <a:ext uri="{FF2B5EF4-FFF2-40B4-BE49-F238E27FC236}">
                <a16:creationId xmlns:a16="http://schemas.microsoft.com/office/drawing/2014/main" id="{97D31D2C-87DF-4548-A2AF-5D2C52596D44}"/>
              </a:ext>
            </a:extLst>
          </p:cNvPr>
          <p:cNvSpPr/>
          <p:nvPr/>
        </p:nvSpPr>
        <p:spPr>
          <a:xfrm>
            <a:off x="4834150" y="2141987"/>
            <a:ext cx="1476600" cy="712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bg1"/>
                </a:solidFill>
              </a:rPr>
              <a:t>Login</a:t>
            </a:r>
            <a:endParaRPr b="1" dirty="0">
              <a:solidFill>
                <a:schemeClr val="bg1"/>
              </a:solidFill>
            </a:endParaRPr>
          </a:p>
        </p:txBody>
      </p:sp>
      <p:sp>
        <p:nvSpPr>
          <p:cNvPr id="13" name="Google Shape;212;p32">
            <a:extLst>
              <a:ext uri="{FF2B5EF4-FFF2-40B4-BE49-F238E27FC236}">
                <a16:creationId xmlns:a16="http://schemas.microsoft.com/office/drawing/2014/main" id="{6964CEDF-4C91-4F03-B7D6-864FF25D824E}"/>
              </a:ext>
            </a:extLst>
          </p:cNvPr>
          <p:cNvSpPr/>
          <p:nvPr/>
        </p:nvSpPr>
        <p:spPr>
          <a:xfrm>
            <a:off x="4858034" y="3327720"/>
            <a:ext cx="1647624" cy="712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b="1" dirty="0">
                <a:solidFill>
                  <a:schemeClr val="bg1"/>
                </a:solidFill>
              </a:rPr>
              <a:t>Member List</a:t>
            </a:r>
            <a:endParaRPr b="1" dirty="0">
              <a:solidFill>
                <a:schemeClr val="bg1"/>
              </a:solidFill>
            </a:endParaRPr>
          </a:p>
        </p:txBody>
      </p:sp>
      <p:sp>
        <p:nvSpPr>
          <p:cNvPr id="14" name="Google Shape;213;p32">
            <a:extLst>
              <a:ext uri="{FF2B5EF4-FFF2-40B4-BE49-F238E27FC236}">
                <a16:creationId xmlns:a16="http://schemas.microsoft.com/office/drawing/2014/main" id="{1C03ACD0-B6A9-4F1C-8CCC-2CEDD3BDFDE2}"/>
              </a:ext>
            </a:extLst>
          </p:cNvPr>
          <p:cNvSpPr/>
          <p:nvPr/>
        </p:nvSpPr>
        <p:spPr>
          <a:xfrm>
            <a:off x="4353166" y="4338181"/>
            <a:ext cx="1384200" cy="712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b="1" dirty="0">
                <a:solidFill>
                  <a:schemeClr val="bg1"/>
                </a:solidFill>
              </a:rPr>
              <a:t>Chat Box</a:t>
            </a:r>
            <a:endParaRPr b="1" dirty="0">
              <a:solidFill>
                <a:schemeClr val="bg1"/>
              </a:solidFill>
            </a:endParaRPr>
          </a:p>
        </p:txBody>
      </p:sp>
      <p:sp>
        <p:nvSpPr>
          <p:cNvPr id="18" name="Google Shape;214;p32">
            <a:extLst>
              <a:ext uri="{FF2B5EF4-FFF2-40B4-BE49-F238E27FC236}">
                <a16:creationId xmlns:a16="http://schemas.microsoft.com/office/drawing/2014/main" id="{34B551D0-98BD-4CB9-95FD-6DEA698FDE0E}"/>
              </a:ext>
            </a:extLst>
          </p:cNvPr>
          <p:cNvSpPr/>
          <p:nvPr/>
        </p:nvSpPr>
        <p:spPr>
          <a:xfrm>
            <a:off x="8018338" y="4221525"/>
            <a:ext cx="1738704" cy="712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b="1" dirty="0">
                <a:solidFill>
                  <a:schemeClr val="bg1"/>
                </a:solidFill>
              </a:rPr>
              <a:t>File Transfer</a:t>
            </a:r>
            <a:endParaRPr b="1" dirty="0">
              <a:solidFill>
                <a:schemeClr val="bg1"/>
              </a:solidFill>
            </a:endParaRPr>
          </a:p>
        </p:txBody>
      </p:sp>
      <p:sp>
        <p:nvSpPr>
          <p:cNvPr id="21" name="Google Shape;215;p32">
            <a:extLst>
              <a:ext uri="{FF2B5EF4-FFF2-40B4-BE49-F238E27FC236}">
                <a16:creationId xmlns:a16="http://schemas.microsoft.com/office/drawing/2014/main" id="{942857F3-1378-446C-8508-D054413C1553}"/>
              </a:ext>
            </a:extLst>
          </p:cNvPr>
          <p:cNvSpPr/>
          <p:nvPr/>
        </p:nvSpPr>
        <p:spPr>
          <a:xfrm>
            <a:off x="7557357" y="5386684"/>
            <a:ext cx="1986138" cy="712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b="1" dirty="0">
                <a:solidFill>
                  <a:schemeClr val="bg1"/>
                </a:solidFill>
              </a:rPr>
              <a:t>Messages</a:t>
            </a:r>
            <a:endParaRPr b="1" dirty="0">
              <a:solidFill>
                <a:schemeClr val="bg1"/>
              </a:solidFill>
            </a:endParaRPr>
          </a:p>
        </p:txBody>
      </p:sp>
      <p:sp>
        <p:nvSpPr>
          <p:cNvPr id="3" name="TextBox 2">
            <a:extLst>
              <a:ext uri="{FF2B5EF4-FFF2-40B4-BE49-F238E27FC236}">
                <a16:creationId xmlns:a16="http://schemas.microsoft.com/office/drawing/2014/main" id="{07275F21-7491-474F-AD1D-D0C7FBF9835C}"/>
              </a:ext>
            </a:extLst>
          </p:cNvPr>
          <p:cNvSpPr txBox="1"/>
          <p:nvPr/>
        </p:nvSpPr>
        <p:spPr>
          <a:xfrm>
            <a:off x="3737003" y="6250521"/>
            <a:ext cx="5202314" cy="369332"/>
          </a:xfrm>
          <a:prstGeom prst="rect">
            <a:avLst/>
          </a:prstGeom>
          <a:noFill/>
        </p:spPr>
        <p:txBody>
          <a:bodyPr wrap="square" rtlCol="0">
            <a:spAutoFit/>
          </a:bodyPr>
          <a:lstStyle/>
          <a:p>
            <a:r>
              <a:rPr lang="en-US" dirty="0"/>
              <a:t>Fig.9 Features included in the application</a:t>
            </a:r>
            <a:endParaRPr lang="en-IN" dirty="0"/>
          </a:p>
        </p:txBody>
      </p:sp>
      <p:cxnSp>
        <p:nvCxnSpPr>
          <p:cNvPr id="9" name="Straight Arrow Connector 8">
            <a:extLst>
              <a:ext uri="{FF2B5EF4-FFF2-40B4-BE49-F238E27FC236}">
                <a16:creationId xmlns:a16="http://schemas.microsoft.com/office/drawing/2014/main" id="{05C16C06-6F3E-4F2D-A6E8-FAABD04344CB}"/>
              </a:ext>
            </a:extLst>
          </p:cNvPr>
          <p:cNvCxnSpPr>
            <a:endCxn id="12" idx="2"/>
          </p:cNvCxnSpPr>
          <p:nvPr/>
        </p:nvCxnSpPr>
        <p:spPr>
          <a:xfrm flipV="1">
            <a:off x="2651677" y="2498387"/>
            <a:ext cx="2182473" cy="82933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95A800F-ED72-41B5-B758-AF055F92830E}"/>
              </a:ext>
            </a:extLst>
          </p:cNvPr>
          <p:cNvCxnSpPr>
            <a:stCxn id="4" idx="3"/>
            <a:endCxn id="13" idx="2"/>
          </p:cNvCxnSpPr>
          <p:nvPr/>
        </p:nvCxnSpPr>
        <p:spPr>
          <a:xfrm>
            <a:off x="2651677" y="3632912"/>
            <a:ext cx="2206357" cy="51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7C46F7B-B337-4B41-96F5-6C1CF47A214F}"/>
              </a:ext>
            </a:extLst>
          </p:cNvPr>
          <p:cNvCxnSpPr>
            <a:endCxn id="14" idx="2"/>
          </p:cNvCxnSpPr>
          <p:nvPr/>
        </p:nvCxnSpPr>
        <p:spPr>
          <a:xfrm>
            <a:off x="2651677" y="4040520"/>
            <a:ext cx="1701489" cy="654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ACFBF35-CE31-48D5-9307-8B139F518478}"/>
              </a:ext>
            </a:extLst>
          </p:cNvPr>
          <p:cNvCxnSpPr>
            <a:endCxn id="18" idx="2"/>
          </p:cNvCxnSpPr>
          <p:nvPr/>
        </p:nvCxnSpPr>
        <p:spPr>
          <a:xfrm>
            <a:off x="5737366" y="4577925"/>
            <a:ext cx="2280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C941E3-B50D-44CA-865B-38441339ECDB}"/>
              </a:ext>
            </a:extLst>
          </p:cNvPr>
          <p:cNvCxnSpPr>
            <a:stCxn id="14" idx="6"/>
          </p:cNvCxnSpPr>
          <p:nvPr/>
        </p:nvCxnSpPr>
        <p:spPr>
          <a:xfrm>
            <a:off x="5737366" y="4694581"/>
            <a:ext cx="1968451" cy="933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026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32;p33">
            <a:extLst>
              <a:ext uri="{FF2B5EF4-FFF2-40B4-BE49-F238E27FC236}">
                <a16:creationId xmlns:a16="http://schemas.microsoft.com/office/drawing/2014/main" id="{E9AFD1AE-563E-48CF-97F2-EE9C3EC28907}"/>
              </a:ext>
            </a:extLst>
          </p:cNvPr>
          <p:cNvPicPr preferRelativeResize="0">
            <a:picLocks noGrp="1"/>
          </p:cNvPicPr>
          <p:nvPr>
            <p:ph idx="1"/>
          </p:nvPr>
        </p:nvPicPr>
        <p:blipFill>
          <a:blip r:embed="rId2">
            <a:alphaModFix/>
          </a:blip>
          <a:stretch>
            <a:fillRect/>
          </a:stretch>
        </p:blipFill>
        <p:spPr>
          <a:xfrm>
            <a:off x="1299388" y="766519"/>
            <a:ext cx="1030066" cy="1055182"/>
          </a:xfrm>
          <a:prstGeom prst="rect">
            <a:avLst/>
          </a:prstGeom>
          <a:noFill/>
          <a:ln>
            <a:noFill/>
          </a:ln>
        </p:spPr>
      </p:pic>
      <p:pic>
        <p:nvPicPr>
          <p:cNvPr id="5" name="Google Shape;232;p33">
            <a:extLst>
              <a:ext uri="{FF2B5EF4-FFF2-40B4-BE49-F238E27FC236}">
                <a16:creationId xmlns:a16="http://schemas.microsoft.com/office/drawing/2014/main" id="{2931FF94-50A9-4939-ABAB-5B7BFB18713E}"/>
              </a:ext>
            </a:extLst>
          </p:cNvPr>
          <p:cNvPicPr preferRelativeResize="0">
            <a:picLocks/>
          </p:cNvPicPr>
          <p:nvPr/>
        </p:nvPicPr>
        <p:blipFill>
          <a:blip r:embed="rId2">
            <a:alphaModFix/>
          </a:blip>
          <a:stretch>
            <a:fillRect/>
          </a:stretch>
        </p:blipFill>
        <p:spPr>
          <a:xfrm>
            <a:off x="521141" y="2532515"/>
            <a:ext cx="1197705" cy="1219135"/>
          </a:xfrm>
          <a:prstGeom prst="rect">
            <a:avLst/>
          </a:prstGeom>
          <a:noFill/>
          <a:ln>
            <a:noFill/>
          </a:ln>
        </p:spPr>
      </p:pic>
      <p:pic>
        <p:nvPicPr>
          <p:cNvPr id="6" name="Google Shape;232;p33">
            <a:extLst>
              <a:ext uri="{FF2B5EF4-FFF2-40B4-BE49-F238E27FC236}">
                <a16:creationId xmlns:a16="http://schemas.microsoft.com/office/drawing/2014/main" id="{1C4817CF-199E-4254-92E2-2DF54E518685}"/>
              </a:ext>
            </a:extLst>
          </p:cNvPr>
          <p:cNvPicPr preferRelativeResize="0">
            <a:picLocks/>
          </p:cNvPicPr>
          <p:nvPr/>
        </p:nvPicPr>
        <p:blipFill>
          <a:blip r:embed="rId2">
            <a:alphaModFix/>
          </a:blip>
          <a:stretch>
            <a:fillRect/>
          </a:stretch>
        </p:blipFill>
        <p:spPr>
          <a:xfrm>
            <a:off x="1179493" y="4358672"/>
            <a:ext cx="1197705" cy="1219135"/>
          </a:xfrm>
          <a:prstGeom prst="rect">
            <a:avLst/>
          </a:prstGeom>
          <a:noFill/>
          <a:ln>
            <a:noFill/>
          </a:ln>
        </p:spPr>
      </p:pic>
      <p:sp>
        <p:nvSpPr>
          <p:cNvPr id="8" name="TextBox 7">
            <a:extLst>
              <a:ext uri="{FF2B5EF4-FFF2-40B4-BE49-F238E27FC236}">
                <a16:creationId xmlns:a16="http://schemas.microsoft.com/office/drawing/2014/main" id="{F200BD6E-0C67-408D-AC7B-AB15B4D53486}"/>
              </a:ext>
            </a:extLst>
          </p:cNvPr>
          <p:cNvSpPr txBox="1"/>
          <p:nvPr/>
        </p:nvSpPr>
        <p:spPr>
          <a:xfrm>
            <a:off x="506330" y="5677758"/>
            <a:ext cx="3646248" cy="646331"/>
          </a:xfrm>
          <a:prstGeom prst="rect">
            <a:avLst/>
          </a:prstGeom>
          <a:noFill/>
        </p:spPr>
        <p:txBody>
          <a:bodyPr wrap="square" rtlCol="0">
            <a:spAutoFit/>
          </a:bodyPr>
          <a:lstStyle/>
          <a:p>
            <a:pPr marL="0" lvl="0" indent="0" algn="l" rtl="0">
              <a:spcBef>
                <a:spcPts val="0"/>
              </a:spcBef>
              <a:spcAft>
                <a:spcPts val="0"/>
              </a:spcAft>
              <a:buNone/>
            </a:pPr>
            <a:r>
              <a:rPr lang="en-US" dirty="0"/>
              <a:t>Chat Client’s send user’s message to server.</a:t>
            </a:r>
          </a:p>
        </p:txBody>
      </p:sp>
      <p:cxnSp>
        <p:nvCxnSpPr>
          <p:cNvPr id="10" name="Straight Arrow Connector 9">
            <a:extLst>
              <a:ext uri="{FF2B5EF4-FFF2-40B4-BE49-F238E27FC236}">
                <a16:creationId xmlns:a16="http://schemas.microsoft.com/office/drawing/2014/main" id="{72D295D4-994E-4D47-ABFB-C207FFC1961F}"/>
              </a:ext>
            </a:extLst>
          </p:cNvPr>
          <p:cNvCxnSpPr>
            <a:cxnSpLocks/>
          </p:cNvCxnSpPr>
          <p:nvPr/>
        </p:nvCxnSpPr>
        <p:spPr>
          <a:xfrm>
            <a:off x="2891548" y="1354540"/>
            <a:ext cx="1866900" cy="1079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24ED581-7A17-4051-A53D-64EA09B2418D}"/>
              </a:ext>
            </a:extLst>
          </p:cNvPr>
          <p:cNvCxnSpPr>
            <a:cxnSpLocks/>
          </p:cNvCxnSpPr>
          <p:nvPr/>
        </p:nvCxnSpPr>
        <p:spPr>
          <a:xfrm>
            <a:off x="2051566" y="3056766"/>
            <a:ext cx="2613660" cy="58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AC65EB5-80BA-4D0F-BEBC-D454D1DA623D}"/>
              </a:ext>
            </a:extLst>
          </p:cNvPr>
          <p:cNvCxnSpPr>
            <a:cxnSpLocks/>
          </p:cNvCxnSpPr>
          <p:nvPr/>
        </p:nvCxnSpPr>
        <p:spPr>
          <a:xfrm flipV="1">
            <a:off x="2676406" y="4097909"/>
            <a:ext cx="2110740" cy="5675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Google Shape;234;p33">
            <a:extLst>
              <a:ext uri="{FF2B5EF4-FFF2-40B4-BE49-F238E27FC236}">
                <a16:creationId xmlns:a16="http://schemas.microsoft.com/office/drawing/2014/main" id="{F593F762-8632-4E35-AE24-BF6D7C7F39D6}"/>
              </a:ext>
            </a:extLst>
          </p:cNvPr>
          <p:cNvPicPr preferRelativeResize="0"/>
          <p:nvPr/>
        </p:nvPicPr>
        <p:blipFill>
          <a:blip r:embed="rId3">
            <a:alphaModFix/>
          </a:blip>
          <a:stretch>
            <a:fillRect/>
          </a:stretch>
        </p:blipFill>
        <p:spPr>
          <a:xfrm>
            <a:off x="5030263" y="2360595"/>
            <a:ext cx="1701252" cy="1666649"/>
          </a:xfrm>
          <a:prstGeom prst="rect">
            <a:avLst/>
          </a:prstGeom>
          <a:noFill/>
          <a:ln>
            <a:noFill/>
          </a:ln>
        </p:spPr>
      </p:pic>
      <p:pic>
        <p:nvPicPr>
          <p:cNvPr id="33" name="Google Shape;228;p33">
            <a:extLst>
              <a:ext uri="{FF2B5EF4-FFF2-40B4-BE49-F238E27FC236}">
                <a16:creationId xmlns:a16="http://schemas.microsoft.com/office/drawing/2014/main" id="{575E2871-0A79-4F55-A8A8-DF9CDB7CCAF6}"/>
              </a:ext>
            </a:extLst>
          </p:cNvPr>
          <p:cNvPicPr preferRelativeResize="0"/>
          <p:nvPr/>
        </p:nvPicPr>
        <p:blipFill>
          <a:blip r:embed="rId2">
            <a:alphaModFix/>
          </a:blip>
          <a:stretch>
            <a:fillRect/>
          </a:stretch>
        </p:blipFill>
        <p:spPr>
          <a:xfrm>
            <a:off x="8838803" y="706325"/>
            <a:ext cx="1035866" cy="1054400"/>
          </a:xfrm>
          <a:prstGeom prst="rect">
            <a:avLst/>
          </a:prstGeom>
          <a:noFill/>
          <a:ln>
            <a:noFill/>
          </a:ln>
        </p:spPr>
      </p:pic>
      <p:pic>
        <p:nvPicPr>
          <p:cNvPr id="34" name="Google Shape;228;p33">
            <a:extLst>
              <a:ext uri="{FF2B5EF4-FFF2-40B4-BE49-F238E27FC236}">
                <a16:creationId xmlns:a16="http://schemas.microsoft.com/office/drawing/2014/main" id="{F5053B79-B008-4CE6-AC5A-35C7E6DA28C4}"/>
              </a:ext>
            </a:extLst>
          </p:cNvPr>
          <p:cNvPicPr preferRelativeResize="0"/>
          <p:nvPr/>
        </p:nvPicPr>
        <p:blipFill>
          <a:blip r:embed="rId2">
            <a:alphaModFix/>
          </a:blip>
          <a:stretch>
            <a:fillRect/>
          </a:stretch>
        </p:blipFill>
        <p:spPr>
          <a:xfrm>
            <a:off x="10042933" y="2614882"/>
            <a:ext cx="1035866" cy="1054400"/>
          </a:xfrm>
          <a:prstGeom prst="rect">
            <a:avLst/>
          </a:prstGeom>
          <a:noFill/>
          <a:ln>
            <a:noFill/>
          </a:ln>
        </p:spPr>
      </p:pic>
      <p:pic>
        <p:nvPicPr>
          <p:cNvPr id="37" name="Google Shape;228;p33">
            <a:extLst>
              <a:ext uri="{FF2B5EF4-FFF2-40B4-BE49-F238E27FC236}">
                <a16:creationId xmlns:a16="http://schemas.microsoft.com/office/drawing/2014/main" id="{6BF9CD8C-A453-4A6F-9043-93F5B2E9E4CF}"/>
              </a:ext>
            </a:extLst>
          </p:cNvPr>
          <p:cNvPicPr preferRelativeResize="0"/>
          <p:nvPr/>
        </p:nvPicPr>
        <p:blipFill>
          <a:blip r:embed="rId2">
            <a:alphaModFix/>
          </a:blip>
          <a:stretch>
            <a:fillRect/>
          </a:stretch>
        </p:blipFill>
        <p:spPr>
          <a:xfrm>
            <a:off x="9235477" y="4450442"/>
            <a:ext cx="1035866" cy="1054400"/>
          </a:xfrm>
          <a:prstGeom prst="rect">
            <a:avLst/>
          </a:prstGeom>
          <a:noFill/>
          <a:ln>
            <a:noFill/>
          </a:ln>
        </p:spPr>
      </p:pic>
      <p:sp>
        <p:nvSpPr>
          <p:cNvPr id="38" name="TextBox 37">
            <a:extLst>
              <a:ext uri="{FF2B5EF4-FFF2-40B4-BE49-F238E27FC236}">
                <a16:creationId xmlns:a16="http://schemas.microsoft.com/office/drawing/2014/main" id="{7D964EE5-87C6-4B6A-8310-3D5DFC975C0C}"/>
              </a:ext>
            </a:extLst>
          </p:cNvPr>
          <p:cNvSpPr txBox="1"/>
          <p:nvPr/>
        </p:nvSpPr>
        <p:spPr>
          <a:xfrm>
            <a:off x="4575646" y="4497405"/>
            <a:ext cx="3040708" cy="1200329"/>
          </a:xfrm>
          <a:prstGeom prst="rect">
            <a:avLst/>
          </a:prstGeom>
          <a:noFill/>
        </p:spPr>
        <p:txBody>
          <a:bodyPr wrap="square" rtlCol="0">
            <a:spAutoFit/>
          </a:bodyPr>
          <a:lstStyle/>
          <a:p>
            <a:r>
              <a:rPr lang="en-US" dirty="0"/>
              <a:t>Chat Server aggregate message from all user and sent to their respect receiver or clients.</a:t>
            </a:r>
          </a:p>
        </p:txBody>
      </p:sp>
      <p:sp>
        <p:nvSpPr>
          <p:cNvPr id="39" name="TextBox 38">
            <a:extLst>
              <a:ext uri="{FF2B5EF4-FFF2-40B4-BE49-F238E27FC236}">
                <a16:creationId xmlns:a16="http://schemas.microsoft.com/office/drawing/2014/main" id="{102E59A2-1EEA-43F4-A676-175CA1F14340}"/>
              </a:ext>
            </a:extLst>
          </p:cNvPr>
          <p:cNvSpPr txBox="1"/>
          <p:nvPr/>
        </p:nvSpPr>
        <p:spPr>
          <a:xfrm>
            <a:off x="8522563" y="5577807"/>
            <a:ext cx="3764132" cy="646331"/>
          </a:xfrm>
          <a:prstGeom prst="rect">
            <a:avLst/>
          </a:prstGeom>
          <a:noFill/>
        </p:spPr>
        <p:txBody>
          <a:bodyPr wrap="square" rtlCol="0">
            <a:spAutoFit/>
          </a:bodyPr>
          <a:lstStyle/>
          <a:p>
            <a:pPr marL="0" lvl="0" indent="0" algn="l" rtl="0">
              <a:spcBef>
                <a:spcPts val="0"/>
              </a:spcBef>
              <a:spcAft>
                <a:spcPts val="0"/>
              </a:spcAft>
              <a:buNone/>
            </a:pPr>
            <a:r>
              <a:rPr lang="en-US" dirty="0"/>
              <a:t>Other User’s client display message from chat server.</a:t>
            </a:r>
          </a:p>
        </p:txBody>
      </p:sp>
      <p:cxnSp>
        <p:nvCxnSpPr>
          <p:cNvPr id="18" name="Straight Arrow Connector 17">
            <a:extLst>
              <a:ext uri="{FF2B5EF4-FFF2-40B4-BE49-F238E27FC236}">
                <a16:creationId xmlns:a16="http://schemas.microsoft.com/office/drawing/2014/main" id="{4A4B247E-5290-4F27-8C9D-78F1EF2C48CB}"/>
              </a:ext>
            </a:extLst>
          </p:cNvPr>
          <p:cNvCxnSpPr>
            <a:cxnSpLocks/>
          </p:cNvCxnSpPr>
          <p:nvPr/>
        </p:nvCxnSpPr>
        <p:spPr>
          <a:xfrm>
            <a:off x="6825382" y="3751650"/>
            <a:ext cx="2087799" cy="980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E6859F-687E-4EC9-BB0C-C096D433647E}"/>
              </a:ext>
            </a:extLst>
          </p:cNvPr>
          <p:cNvCxnSpPr>
            <a:cxnSpLocks/>
          </p:cNvCxnSpPr>
          <p:nvPr/>
        </p:nvCxnSpPr>
        <p:spPr>
          <a:xfrm>
            <a:off x="7019991" y="3056766"/>
            <a:ext cx="2816467" cy="58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7FAF41-93DA-48E9-ADE7-0F0511C8A823}"/>
              </a:ext>
            </a:extLst>
          </p:cNvPr>
          <p:cNvCxnSpPr>
            <a:cxnSpLocks/>
          </p:cNvCxnSpPr>
          <p:nvPr/>
        </p:nvCxnSpPr>
        <p:spPr>
          <a:xfrm flipV="1">
            <a:off x="6864558" y="1462379"/>
            <a:ext cx="1839166" cy="814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F9F7154-56FA-4C5A-BA82-6E802ACA680E}"/>
              </a:ext>
            </a:extLst>
          </p:cNvPr>
          <p:cNvSpPr txBox="1"/>
          <p:nvPr/>
        </p:nvSpPr>
        <p:spPr>
          <a:xfrm>
            <a:off x="3358396" y="6420748"/>
            <a:ext cx="6134349" cy="338554"/>
          </a:xfrm>
          <a:prstGeom prst="rect">
            <a:avLst/>
          </a:prstGeom>
          <a:noFill/>
        </p:spPr>
        <p:txBody>
          <a:bodyPr wrap="square" rtlCol="0">
            <a:spAutoFit/>
          </a:bodyPr>
          <a:lstStyle/>
          <a:p>
            <a:r>
              <a:rPr lang="en-US" sz="1600" dirty="0"/>
              <a:t>Fig.10 How the architecture works in the application</a:t>
            </a:r>
            <a:endParaRPr lang="en-IN" sz="1600" dirty="0"/>
          </a:p>
        </p:txBody>
      </p:sp>
    </p:spTree>
    <p:extLst>
      <p:ext uri="{BB962C8B-B14F-4D97-AF65-F5344CB8AC3E}">
        <p14:creationId xmlns:p14="http://schemas.microsoft.com/office/powerpoint/2010/main" val="313841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D7A3-DD13-4DEF-8347-F407E3B01B31}"/>
              </a:ext>
            </a:extLst>
          </p:cNvPr>
          <p:cNvSpPr>
            <a:spLocks noGrp="1"/>
          </p:cNvSpPr>
          <p:nvPr>
            <p:ph type="title"/>
          </p:nvPr>
        </p:nvSpPr>
        <p:spPr>
          <a:xfrm>
            <a:off x="428348" y="538578"/>
            <a:ext cx="10131425" cy="1456267"/>
          </a:xfrm>
        </p:spPr>
        <p:txBody>
          <a:bodyPr>
            <a:normAutofit/>
          </a:bodyPr>
          <a:lstStyle/>
          <a:p>
            <a:pPr algn="ctr"/>
            <a:r>
              <a:rPr lang="en-GB" sz="4400" b="1" dirty="0">
                <a:latin typeface="Oswald SemiBold" panose="00000700000000000000" pitchFamily="2" charset="0"/>
              </a:rPr>
              <a:t>LIMITATIONS</a:t>
            </a:r>
            <a:endParaRPr lang="en-IN" sz="4400" b="1" dirty="0">
              <a:latin typeface="Oswald SemiBold" panose="00000700000000000000" pitchFamily="2" charset="0"/>
            </a:endParaRPr>
          </a:p>
        </p:txBody>
      </p:sp>
      <p:sp>
        <p:nvSpPr>
          <p:cNvPr id="3" name="Content Placeholder 2">
            <a:extLst>
              <a:ext uri="{FF2B5EF4-FFF2-40B4-BE49-F238E27FC236}">
                <a16:creationId xmlns:a16="http://schemas.microsoft.com/office/drawing/2014/main" id="{E41380BC-C3F7-4D63-A9F5-B2B62DB195BC}"/>
              </a:ext>
            </a:extLst>
          </p:cNvPr>
          <p:cNvSpPr>
            <a:spLocks noGrp="1"/>
          </p:cNvSpPr>
          <p:nvPr>
            <p:ph idx="1"/>
          </p:nvPr>
        </p:nvSpPr>
        <p:spPr>
          <a:xfrm>
            <a:off x="979100" y="2063235"/>
            <a:ext cx="10233800" cy="4351338"/>
          </a:xfrm>
        </p:spPr>
        <p:txBody>
          <a:bodyPr>
            <a:normAutofit/>
          </a:bodyPr>
          <a:lstStyle/>
          <a:p>
            <a:pPr marL="450850" algn="just">
              <a:lnSpc>
                <a:spcPct val="115000"/>
              </a:lnSpc>
              <a:spcBef>
                <a:spcPts val="0"/>
              </a:spcBef>
              <a:buClr>
                <a:schemeClr val="dk1"/>
              </a:buClr>
              <a:buSzPts val="1900"/>
            </a:pPr>
            <a:r>
              <a:rPr lang="en-US" dirty="0">
                <a:solidFill>
                  <a:schemeClr val="tx1"/>
                </a:solidFill>
                <a:latin typeface="Times New Roman" panose="02020603050405020304" pitchFamily="18" charset="0"/>
                <a:ea typeface="Oswald"/>
                <a:cs typeface="Times New Roman" panose="02020603050405020304" pitchFamily="18" charset="0"/>
                <a:sym typeface="Oswald"/>
              </a:rPr>
              <a:t>It requires access to internet.</a:t>
            </a:r>
          </a:p>
          <a:p>
            <a:pPr marL="565150" indent="-457200" algn="just">
              <a:lnSpc>
                <a:spcPct val="115000"/>
              </a:lnSpc>
              <a:spcBef>
                <a:spcPts val="0"/>
              </a:spcBef>
              <a:buClr>
                <a:schemeClr val="dk1"/>
              </a:buClr>
              <a:buSzPts val="1900"/>
            </a:pPr>
            <a:r>
              <a:rPr lang="en-US" dirty="0">
                <a:solidFill>
                  <a:schemeClr val="tx1"/>
                </a:solidFill>
                <a:latin typeface="Times New Roman" panose="02020603050405020304" pitchFamily="18" charset="0"/>
                <a:ea typeface="Oswald"/>
                <a:cs typeface="Times New Roman" panose="02020603050405020304" pitchFamily="18" charset="0"/>
                <a:sym typeface="Oswald"/>
              </a:rPr>
              <a:t>The file has to be uploaded manually, insertion through URL not available.</a:t>
            </a:r>
          </a:p>
          <a:p>
            <a:pPr marL="565150" indent="-457200" algn="just">
              <a:lnSpc>
                <a:spcPct val="115000"/>
              </a:lnSpc>
              <a:spcBef>
                <a:spcPts val="0"/>
              </a:spcBef>
              <a:buClr>
                <a:schemeClr val="dk1"/>
              </a:buClr>
              <a:buSzPts val="1900"/>
            </a:pPr>
            <a:r>
              <a:rPr lang="en-US" dirty="0">
                <a:solidFill>
                  <a:schemeClr val="tx1"/>
                </a:solidFill>
                <a:latin typeface="Times New Roman" panose="02020603050405020304" pitchFamily="18" charset="0"/>
                <a:ea typeface="Oswald"/>
                <a:cs typeface="Times New Roman" panose="02020603050405020304" pitchFamily="18" charset="0"/>
                <a:sym typeface="Oswald"/>
              </a:rPr>
              <a:t>Due to security/encryption reasons, we aren’t allowed to save the chat history</a:t>
            </a:r>
          </a:p>
          <a:p>
            <a:pPr marL="565150" indent="-457200" algn="just">
              <a:lnSpc>
                <a:spcPct val="115000"/>
              </a:lnSpc>
              <a:spcBef>
                <a:spcPts val="0"/>
              </a:spcBef>
              <a:buClr>
                <a:schemeClr val="dk1"/>
              </a:buClr>
              <a:buSzPts val="1900"/>
            </a:pPr>
            <a:r>
              <a:rPr lang="en-US" dirty="0">
                <a:latin typeface="Times New Roman" panose="02020603050405020304" pitchFamily="18" charset="0"/>
                <a:ea typeface="Oswald"/>
                <a:cs typeface="Times New Roman" panose="02020603050405020304" pitchFamily="18" charset="0"/>
                <a:sym typeface="Oswald"/>
              </a:rPr>
              <a:t>It shows lists of all the members who have logged in the app regardless of </a:t>
            </a:r>
            <a:r>
              <a:rPr lang="en-US" dirty="0" err="1">
                <a:latin typeface="Times New Roman" panose="02020603050405020304" pitchFamily="18" charset="0"/>
                <a:ea typeface="Oswald"/>
                <a:cs typeface="Times New Roman" panose="02020603050405020304" pitchFamily="18" charset="0"/>
                <a:sym typeface="Oswald"/>
              </a:rPr>
              <a:t>wether</a:t>
            </a:r>
            <a:r>
              <a:rPr lang="en-US" dirty="0">
                <a:latin typeface="Times New Roman" panose="02020603050405020304" pitchFamily="18" charset="0"/>
                <a:ea typeface="Oswald"/>
                <a:cs typeface="Times New Roman" panose="02020603050405020304" pitchFamily="18" charset="0"/>
                <a:sym typeface="Oswald"/>
              </a:rPr>
              <a:t> he is your contact or not.</a:t>
            </a:r>
          </a:p>
          <a:p>
            <a:pPr marL="565150" indent="-457200" algn="just">
              <a:lnSpc>
                <a:spcPct val="115000"/>
              </a:lnSpc>
              <a:spcBef>
                <a:spcPts val="0"/>
              </a:spcBef>
              <a:buClr>
                <a:schemeClr val="dk1"/>
              </a:buClr>
              <a:buSzPts val="1900"/>
            </a:pPr>
            <a:r>
              <a:rPr lang="en-US" dirty="0">
                <a:latin typeface="Times New Roman" panose="02020603050405020304" pitchFamily="18" charset="0"/>
                <a:ea typeface="Oswald"/>
                <a:cs typeface="Times New Roman" panose="02020603050405020304" pitchFamily="18" charset="0"/>
                <a:sym typeface="Oswald"/>
              </a:rPr>
              <a:t>There is no feature of Voice recording transfer and Video transfer in chat.</a:t>
            </a:r>
          </a:p>
        </p:txBody>
      </p:sp>
    </p:spTree>
    <p:extLst>
      <p:ext uri="{BB962C8B-B14F-4D97-AF65-F5344CB8AC3E}">
        <p14:creationId xmlns:p14="http://schemas.microsoft.com/office/powerpoint/2010/main" val="3049873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FF52-5BAE-4841-90BF-2CD0DACC24CB}"/>
              </a:ext>
            </a:extLst>
          </p:cNvPr>
          <p:cNvSpPr>
            <a:spLocks noGrp="1"/>
          </p:cNvSpPr>
          <p:nvPr>
            <p:ph type="title"/>
          </p:nvPr>
        </p:nvSpPr>
        <p:spPr>
          <a:xfrm>
            <a:off x="685801" y="381000"/>
            <a:ext cx="10131425" cy="1456267"/>
          </a:xfrm>
        </p:spPr>
        <p:txBody>
          <a:bodyPr>
            <a:normAutofit/>
          </a:bodyPr>
          <a:lstStyle/>
          <a:p>
            <a:pPr algn="ctr"/>
            <a:r>
              <a:rPr lang="en-GB" sz="4400" b="1" dirty="0">
                <a:latin typeface="Oswald SemiBold" panose="00000700000000000000" pitchFamily="2" charset="0"/>
              </a:rPr>
              <a:t>CONCLUSION and FUTURE SCOPE</a:t>
            </a:r>
            <a:endParaRPr lang="en-IN" sz="4400" b="1" dirty="0">
              <a:latin typeface="Oswald SemiBold" panose="00000700000000000000" pitchFamily="2" charset="0"/>
            </a:endParaRPr>
          </a:p>
        </p:txBody>
      </p:sp>
      <p:sp>
        <p:nvSpPr>
          <p:cNvPr id="3" name="Content Placeholder 2">
            <a:extLst>
              <a:ext uri="{FF2B5EF4-FFF2-40B4-BE49-F238E27FC236}">
                <a16:creationId xmlns:a16="http://schemas.microsoft.com/office/drawing/2014/main" id="{D4200425-950A-4007-84D3-FFF1B5AD448A}"/>
              </a:ext>
            </a:extLst>
          </p:cNvPr>
          <p:cNvSpPr>
            <a:spLocks noGrp="1"/>
          </p:cNvSpPr>
          <p:nvPr>
            <p:ph idx="1"/>
          </p:nvPr>
        </p:nvSpPr>
        <p:spPr>
          <a:xfrm>
            <a:off x="597024" y="1837267"/>
            <a:ext cx="10500359" cy="4168139"/>
          </a:xfrm>
        </p:spPr>
        <p:txBody>
          <a:bodyPr>
            <a:normAutofit fontScale="47500" lnSpcReduction="20000"/>
          </a:bodyPr>
          <a:lstStyle/>
          <a:p>
            <a:pPr algn="just">
              <a:lnSpc>
                <a:spcPct val="150000"/>
              </a:lnSpc>
              <a:spcBef>
                <a:spcPts val="0"/>
              </a:spcBef>
            </a:pPr>
            <a:r>
              <a:rPr lang="en-US" sz="3800" dirty="0">
                <a:latin typeface="Times New Roman" panose="02020603050405020304" pitchFamily="18" charset="0"/>
                <a:ea typeface="Oswald"/>
                <a:cs typeface="Times New Roman" panose="02020603050405020304" pitchFamily="18" charset="0"/>
                <a:sym typeface="Oswald"/>
              </a:rPr>
              <a:t>There is always a room for improvements in any software package, however good and efficient it may be done. But the most important thing should be flexible to accept further modification right now we are just dealing with text communication. In future this software may be extended to include features such as:</a:t>
            </a:r>
          </a:p>
          <a:p>
            <a:pPr algn="just">
              <a:lnSpc>
                <a:spcPct val="150000"/>
              </a:lnSpc>
              <a:spcBef>
                <a:spcPts val="1200"/>
              </a:spcBef>
            </a:pPr>
            <a:r>
              <a:rPr lang="en-US" sz="3800" dirty="0">
                <a:latin typeface="Times New Roman" panose="02020603050405020304" pitchFamily="18" charset="0"/>
                <a:ea typeface="Oswald"/>
                <a:cs typeface="Times New Roman" panose="02020603050405020304" pitchFamily="18" charset="0"/>
                <a:sym typeface="Oswald"/>
              </a:rPr>
              <a:t>File transfer: This will enable the user to send files of different formats to others via the chat application. </a:t>
            </a:r>
          </a:p>
          <a:p>
            <a:pPr algn="just">
              <a:lnSpc>
                <a:spcPct val="150000"/>
              </a:lnSpc>
              <a:spcBef>
                <a:spcPts val="1200"/>
              </a:spcBef>
            </a:pPr>
            <a:r>
              <a:rPr lang="en-US" sz="3800" dirty="0">
                <a:latin typeface="Times New Roman" panose="02020603050405020304" pitchFamily="18" charset="0"/>
                <a:ea typeface="Oswald"/>
                <a:cs typeface="Times New Roman" panose="02020603050405020304" pitchFamily="18" charset="0"/>
                <a:sym typeface="Oswald"/>
              </a:rPr>
              <a:t>Text transfer: This will allow the user to chat with the multiple users.</a:t>
            </a:r>
          </a:p>
          <a:p>
            <a:pPr algn="just">
              <a:lnSpc>
                <a:spcPct val="150000"/>
              </a:lnSpc>
              <a:spcBef>
                <a:spcPts val="1200"/>
              </a:spcBef>
            </a:pPr>
            <a:r>
              <a:rPr lang="en-US" sz="3800" dirty="0">
                <a:latin typeface="Times New Roman" panose="02020603050405020304" pitchFamily="18" charset="0"/>
                <a:ea typeface="Oswald"/>
                <a:cs typeface="Times New Roman" panose="02020603050405020304" pitchFamily="18" charset="0"/>
                <a:sym typeface="Oswald"/>
              </a:rPr>
              <a:t>Chat Groups: This will help the user to convey messages to huge number of other users. It is also for sharing useful information at the times of pandemics and other natural calamities ( like the one we are dealing with now is COVID-19).</a:t>
            </a:r>
          </a:p>
          <a:p>
            <a:pPr algn="just">
              <a:lnSpc>
                <a:spcPct val="150000"/>
              </a:lnSpc>
              <a:spcBef>
                <a:spcPts val="1200"/>
              </a:spcBef>
            </a:pPr>
            <a:r>
              <a:rPr lang="en-US" sz="3800" dirty="0">
                <a:latin typeface="Times New Roman" panose="02020603050405020304" pitchFamily="18" charset="0"/>
                <a:ea typeface="Oswald"/>
                <a:cs typeface="Times New Roman" panose="02020603050405020304" pitchFamily="18" charset="0"/>
                <a:sym typeface="Oswald"/>
              </a:rPr>
              <a:t>It also shows who are the top posters in the channels.</a:t>
            </a:r>
          </a:p>
          <a:p>
            <a:endParaRPr lang="en-IN" dirty="0"/>
          </a:p>
        </p:txBody>
      </p:sp>
    </p:spTree>
    <p:extLst>
      <p:ext uri="{BB962C8B-B14F-4D97-AF65-F5344CB8AC3E}">
        <p14:creationId xmlns:p14="http://schemas.microsoft.com/office/powerpoint/2010/main" val="3256592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A10B-C432-4B10-9E4C-A87B10113B2B}"/>
              </a:ext>
            </a:extLst>
          </p:cNvPr>
          <p:cNvSpPr>
            <a:spLocks noGrp="1"/>
          </p:cNvSpPr>
          <p:nvPr>
            <p:ph type="title"/>
          </p:nvPr>
        </p:nvSpPr>
        <p:spPr>
          <a:xfrm>
            <a:off x="527349" y="244879"/>
            <a:ext cx="10045955" cy="693714"/>
          </a:xfrm>
        </p:spPr>
        <p:txBody>
          <a:bodyPr>
            <a:normAutofit fontScale="90000"/>
          </a:bodyPr>
          <a:lstStyle/>
          <a:p>
            <a:pPr algn="ctr"/>
            <a:r>
              <a:rPr lang="en-US" sz="4800" b="1" dirty="0">
                <a:latin typeface="Oswald SemiBold" panose="00000700000000000000" pitchFamily="2" charset="0"/>
              </a:rPr>
              <a:t>REFERENCES</a:t>
            </a:r>
            <a:endParaRPr lang="en-IN" sz="4800" b="1" dirty="0">
              <a:latin typeface="Oswald SemiBold" panose="00000700000000000000" pitchFamily="2" charset="0"/>
            </a:endParaRPr>
          </a:p>
        </p:txBody>
      </p:sp>
      <p:sp>
        <p:nvSpPr>
          <p:cNvPr id="3" name="Content Placeholder 2">
            <a:extLst>
              <a:ext uri="{FF2B5EF4-FFF2-40B4-BE49-F238E27FC236}">
                <a16:creationId xmlns:a16="http://schemas.microsoft.com/office/drawing/2014/main" id="{5343D07F-2A71-43F9-A2F6-50E9201AE30C}"/>
              </a:ext>
            </a:extLst>
          </p:cNvPr>
          <p:cNvSpPr>
            <a:spLocks noGrp="1"/>
          </p:cNvSpPr>
          <p:nvPr>
            <p:ph idx="1"/>
          </p:nvPr>
        </p:nvSpPr>
        <p:spPr>
          <a:xfrm>
            <a:off x="708330" y="1490984"/>
            <a:ext cx="10429717" cy="7129233"/>
          </a:xfrm>
        </p:spPr>
        <p:txBody>
          <a:bodyPr>
            <a:normAutofit/>
          </a:bodyPr>
          <a:lstStyle/>
          <a:p>
            <a:pPr>
              <a:buFont typeface="+mj-lt"/>
              <a:buAutoNum type="arabicPeriod"/>
            </a:pPr>
            <a:r>
              <a:rPr lang="en-GB" sz="1400" dirty="0">
                <a:solidFill>
                  <a:schemeClr val="tx1"/>
                </a:solidFill>
                <a:latin typeface="Times New Roman" panose="02020603050405020304" pitchFamily="18" charset="0"/>
                <a:ea typeface="Oswald"/>
                <a:cs typeface="Times New Roman" panose="02020603050405020304" pitchFamily="18" charset="0"/>
                <a:sym typeface="Oswald"/>
                <a:hlinkClick r:id="rId2">
                  <a:extLst>
                    <a:ext uri="{A12FA001-AC4F-418D-AE19-62706E023703}">
                      <ahyp:hlinkClr xmlns:ahyp="http://schemas.microsoft.com/office/drawing/2018/hyperlinkcolor" val="tx"/>
                    </a:ext>
                  </a:extLst>
                </a:hlinkClick>
              </a:rPr>
              <a:t>https://reactjs.org/docs/getting-started.html</a:t>
            </a:r>
            <a:endParaRPr lang="en-GB" sz="1400" dirty="0">
              <a:solidFill>
                <a:schemeClr val="tx1"/>
              </a:solidFill>
              <a:latin typeface="Times New Roman" panose="02020603050405020304" pitchFamily="18" charset="0"/>
              <a:ea typeface="Oswald"/>
              <a:cs typeface="Times New Roman" panose="02020603050405020304" pitchFamily="18" charset="0"/>
              <a:sym typeface="Oswald"/>
            </a:endParaRPr>
          </a:p>
          <a:p>
            <a:pPr>
              <a:buFont typeface="+mj-lt"/>
              <a:buAutoNum type="arabicPeriod"/>
            </a:pPr>
            <a:r>
              <a:rPr lang="en-US" sz="14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https://react.semantic-ui.com/</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https://www.w3schools.com/html/html5_semantic_elements.asp</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mj-lt"/>
              <a:buAutoNum type="arabicPeriod"/>
            </a:pPr>
            <a:r>
              <a:rPr lang="en-US" sz="14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https://react-jsonschema-form.readthedocs.io/en/latest/apireference/themes/semantic-ui/uiSchema/</a:t>
            </a:r>
            <a:endParaRPr lang="en-US" sz="14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mj-lt"/>
              <a:buAutoNum type="arabicPeriod"/>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Sharvan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G V, Prof.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Anitha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Sandeep, "Comprehensive Analysis of React-Redux Development Framework", International Journal of Creative Research Thoughts (IJCRT), Volume 8, issue 4, April 2020</a:t>
            </a:r>
          </a:p>
          <a:p>
            <a:pPr>
              <a:buFont typeface="+mj-lt"/>
              <a:buAutoNum type="arabicPeriod"/>
            </a:pPr>
            <a:r>
              <a:rPr lang="en-IN" sz="1400" dirty="0">
                <a:latin typeface="Times New Roman" panose="02020603050405020304" pitchFamily="18" charset="0"/>
                <a:cs typeface="Times New Roman" panose="02020603050405020304" pitchFamily="18" charset="0"/>
              </a:rPr>
              <a:t>R. Gayathri, C. </a:t>
            </a:r>
            <a:r>
              <a:rPr lang="en-IN" sz="1400" dirty="0" err="1">
                <a:latin typeface="Times New Roman" panose="02020603050405020304" pitchFamily="18" charset="0"/>
                <a:cs typeface="Times New Roman" panose="02020603050405020304" pitchFamily="18" charset="0"/>
              </a:rPr>
              <a:t>Kalieswari</a:t>
            </a:r>
            <a:r>
              <a:rPr lang="en-IN" sz="1400" dirty="0">
                <a:latin typeface="Times New Roman" panose="02020603050405020304" pitchFamily="18" charset="0"/>
                <a:cs typeface="Times New Roman" panose="02020603050405020304" pitchFamily="18" charset="0"/>
              </a:rPr>
              <a:t> , “Multi-User Chat Application”</a:t>
            </a:r>
            <a:r>
              <a:rPr lang="en-US" sz="1400" dirty="0">
                <a:solidFill>
                  <a:schemeClr val="tx1"/>
                </a:solidFill>
                <a:latin typeface="Times New Roman" panose="02020603050405020304" pitchFamily="18" charset="0"/>
                <a:cs typeface="Times New Roman" panose="02020603050405020304" pitchFamily="18" charset="0"/>
              </a:rPr>
              <a:t>International Journal of Engineering and Advanced Technology (IJEAT) ISSN: 2249 – 8958 (Online), Volume-9 Issue-5, June 2020 </a:t>
            </a:r>
          </a:p>
          <a:p>
            <a:pPr>
              <a:buFont typeface="+mj-lt"/>
              <a:buAutoNum type="arabicPeriod"/>
            </a:pPr>
            <a:r>
              <a:rPr lang="en-IN" sz="1400" dirty="0">
                <a:latin typeface="Times New Roman" panose="02020603050405020304" pitchFamily="18" charset="0"/>
                <a:cs typeface="Times New Roman" panose="02020603050405020304" pitchFamily="18" charset="0"/>
              </a:rPr>
              <a:t>Sai </a:t>
            </a:r>
            <a:r>
              <a:rPr lang="en-IN" sz="1400" dirty="0" err="1">
                <a:latin typeface="Times New Roman" panose="02020603050405020304" pitchFamily="18" charset="0"/>
                <a:cs typeface="Times New Roman" panose="02020603050405020304" pitchFamily="18" charset="0"/>
              </a:rPr>
              <a:t>Spandhana</a:t>
            </a:r>
            <a:r>
              <a:rPr lang="en-IN" sz="1400" dirty="0">
                <a:latin typeface="Times New Roman" panose="02020603050405020304" pitchFamily="18" charset="0"/>
                <a:cs typeface="Times New Roman" panose="02020603050405020304" pitchFamily="18" charset="0"/>
              </a:rPr>
              <a:t> Reddy </a:t>
            </a:r>
            <a:r>
              <a:rPr lang="en-IN" sz="1400" dirty="0" err="1">
                <a:latin typeface="Times New Roman" panose="02020603050405020304" pitchFamily="18" charset="0"/>
                <a:cs typeface="Times New Roman" panose="02020603050405020304" pitchFamily="18" charset="0"/>
              </a:rPr>
              <a:t>Emmadi</a:t>
            </a:r>
            <a:r>
              <a:rPr lang="en-IN" sz="1400" dirty="0">
                <a:latin typeface="Times New Roman" panose="02020603050405020304" pitchFamily="18" charset="0"/>
                <a:cs typeface="Times New Roman" panose="02020603050405020304" pitchFamily="18" charset="0"/>
              </a:rPr>
              <a:t>, Sirisha Potluri </a:t>
            </a:r>
            <a:r>
              <a:rPr lang="en-US" sz="1400" dirty="0">
                <a:latin typeface="Times New Roman" panose="02020603050405020304" pitchFamily="18" charset="0"/>
                <a:cs typeface="Times New Roman" panose="02020603050405020304" pitchFamily="18" charset="0"/>
              </a:rPr>
              <a:t>, “Android Based Instant Messaging Application Using Firebase”</a:t>
            </a:r>
            <a:r>
              <a:rPr lang="en-IN" sz="1400"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rPr>
              <a:t>International Journal of Recent Technology and Engineering (IJRTE) ISSN: 2277-3878, Volume-7 Issue-5S2, January 2019.</a:t>
            </a:r>
            <a:endParaRPr lang="en-US" sz="14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sz="1400" i="0" dirty="0">
                <a:effectLst/>
                <a:latin typeface="Times New Roman" panose="02020603050405020304" pitchFamily="18" charset="0"/>
                <a:cs typeface="Times New Roman" panose="02020603050405020304" pitchFamily="18" charset="0"/>
              </a:rPr>
              <a:t>Noor Sabah, Jamal Mohammad and B.N. </a:t>
            </a:r>
            <a:r>
              <a:rPr lang="en-US" sz="1400" i="0" dirty="0" err="1">
                <a:effectLst/>
                <a:latin typeface="Times New Roman" panose="02020603050405020304" pitchFamily="18" charset="0"/>
                <a:cs typeface="Times New Roman" panose="02020603050405020304" pitchFamily="18" charset="0"/>
              </a:rPr>
              <a:t>Dhanoon</a:t>
            </a:r>
            <a:r>
              <a:rPr lang="en-US" sz="1400" i="0" dirty="0">
                <a:effectLst/>
                <a:latin typeface="Times New Roman" panose="02020603050405020304" pitchFamily="18" charset="0"/>
                <a:cs typeface="Times New Roman" panose="02020603050405020304" pitchFamily="18" charset="0"/>
              </a:rPr>
              <a:t> , </a:t>
            </a:r>
            <a:r>
              <a:rPr lang="en-IN" sz="1400" i="0" dirty="0">
                <a:effectLst/>
                <a:latin typeface="Times New Roman" panose="02020603050405020304" pitchFamily="18" charset="0"/>
                <a:cs typeface="Times New Roman" panose="02020603050405020304" pitchFamily="18" charset="0"/>
              </a:rPr>
              <a:t>“</a:t>
            </a:r>
            <a:r>
              <a:rPr lang="en-US" sz="1400" i="0" dirty="0">
                <a:effectLst/>
                <a:latin typeface="Times New Roman" panose="02020603050405020304" pitchFamily="18" charset="0"/>
                <a:cs typeface="Times New Roman" panose="02020603050405020304" pitchFamily="18" charset="0"/>
              </a:rPr>
              <a:t>Developing an End-to-End Secure Chat Application”, </a:t>
            </a:r>
            <a:r>
              <a:rPr lang="en-US" sz="1400" i="0" u="sng"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International Journal of Computer Science &amp; Engineering Survey</a:t>
            </a:r>
            <a:r>
              <a:rPr lang="en-US" sz="1400" i="0" dirty="0">
                <a:effectLst/>
                <a:latin typeface="Times New Roman" panose="02020603050405020304" pitchFamily="18" charset="0"/>
                <a:cs typeface="Times New Roman" panose="02020603050405020304" pitchFamily="18" charset="0"/>
              </a:rPr>
              <a:t> 7(3):1-21DOI:</a:t>
            </a:r>
            <a:r>
              <a:rPr lang="en-US" sz="1400" u="sng" dirty="0">
                <a:latin typeface="Times New Roman" panose="02020603050405020304" pitchFamily="18" charset="0"/>
                <a:cs typeface="Times New Roman" panose="02020603050405020304" pitchFamily="18" charset="0"/>
              </a:rPr>
              <a:t>10.5129/ijcses.2016.7503, </a:t>
            </a:r>
            <a:r>
              <a:rPr lang="en-US" sz="1400" i="0" dirty="0">
                <a:effectLst/>
                <a:latin typeface="Times New Roman" panose="02020603050405020304" pitchFamily="18" charset="0"/>
                <a:cs typeface="Times New Roman" panose="02020603050405020304" pitchFamily="18" charset="0"/>
              </a:rPr>
              <a:t> April 2020</a:t>
            </a:r>
          </a:p>
          <a:p>
            <a:endParaRPr lang="en-IN" sz="1400" b="1" dirty="0">
              <a:latin typeface="Oswald Semi bold"/>
            </a:endParaRPr>
          </a:p>
          <a:p>
            <a:pPr marL="0" indent="0">
              <a:buNone/>
            </a:pPr>
            <a:endParaRPr lang="en-IN" sz="1400" b="1" dirty="0">
              <a:latin typeface="Oswald Semi bold"/>
            </a:endParaRPr>
          </a:p>
          <a:p>
            <a:pPr marL="0" indent="0" algn="l">
              <a:buNone/>
            </a:pPr>
            <a:br>
              <a:rPr lang="en-IN" sz="1600" dirty="0">
                <a:latin typeface="Oswald" panose="00000500000000000000" pitchFamily="2" charset="0"/>
              </a:rPr>
            </a:br>
            <a:endParaRPr lang="en-IN" sz="1600" dirty="0">
              <a:latin typeface="Oswald" panose="00000500000000000000" pitchFamily="2" charset="0"/>
            </a:endParaRPr>
          </a:p>
          <a:p>
            <a:endParaRPr lang="en-IN" sz="1600" dirty="0">
              <a:latin typeface="Oswald" panose="00000500000000000000" pitchFamily="2" charset="0"/>
            </a:endParaRPr>
          </a:p>
          <a:p>
            <a:endParaRPr lang="en-IN" sz="1600" dirty="0">
              <a:latin typeface="Oswald" panose="00000500000000000000" pitchFamily="2" charset="0"/>
            </a:endParaRPr>
          </a:p>
          <a:p>
            <a:endParaRPr lang="en-IN" sz="2000" dirty="0">
              <a:solidFill>
                <a:schemeClr val="tx1"/>
              </a:solidFill>
              <a:effectLst/>
              <a:latin typeface="Oswald" panose="00000500000000000000" pitchFamily="2" charset="0"/>
              <a:ea typeface="Calibri" panose="020F0502020204030204" pitchFamily="34" charset="0"/>
            </a:endParaRPr>
          </a:p>
          <a:p>
            <a:pPr marL="0" indent="0">
              <a:buNone/>
            </a:pPr>
            <a:endParaRPr lang="en-IN" sz="2400" dirty="0">
              <a:solidFill>
                <a:schemeClr val="tx1"/>
              </a:solidFill>
              <a:effectLst/>
              <a:latin typeface="Oswald" panose="00000500000000000000" pitchFamily="2" charset="0"/>
              <a:ea typeface="Calibri" panose="020F0502020204030204" pitchFamily="34" charset="0"/>
            </a:endParaRPr>
          </a:p>
          <a:p>
            <a:endParaRPr lang="en-IN" dirty="0"/>
          </a:p>
        </p:txBody>
      </p:sp>
    </p:spTree>
    <p:extLst>
      <p:ext uri="{BB962C8B-B14F-4D97-AF65-F5344CB8AC3E}">
        <p14:creationId xmlns:p14="http://schemas.microsoft.com/office/powerpoint/2010/main" val="3236175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B201-BD67-4333-9983-9856673E595B}"/>
              </a:ext>
            </a:extLst>
          </p:cNvPr>
          <p:cNvSpPr>
            <a:spLocks noGrp="1"/>
          </p:cNvSpPr>
          <p:nvPr>
            <p:ph type="title"/>
          </p:nvPr>
        </p:nvSpPr>
        <p:spPr>
          <a:xfrm>
            <a:off x="838200" y="2557910"/>
            <a:ext cx="10515600" cy="5112397"/>
          </a:xfrm>
        </p:spPr>
        <p:txBody>
          <a:bodyPr>
            <a:normAutofit/>
          </a:bodyPr>
          <a:lstStyle/>
          <a:p>
            <a:pPr algn="ctr"/>
            <a:r>
              <a:rPr lang="en-US" sz="5400" dirty="0">
                <a:latin typeface="Oswald SemiBold" panose="00000700000000000000" pitchFamily="2" charset="0"/>
              </a:rPr>
              <a:t>THANK YOU TO ALL THE PANELISTS.</a:t>
            </a:r>
            <a:endParaRPr lang="en-IN" sz="5400" dirty="0">
              <a:latin typeface="Oswald SemiBold" panose="00000700000000000000" pitchFamily="2" charset="0"/>
            </a:endParaRPr>
          </a:p>
        </p:txBody>
      </p:sp>
    </p:spTree>
    <p:extLst>
      <p:ext uri="{BB962C8B-B14F-4D97-AF65-F5344CB8AC3E}">
        <p14:creationId xmlns:p14="http://schemas.microsoft.com/office/powerpoint/2010/main" val="80817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B407-7190-4B42-AE55-507CDD57C475}"/>
              </a:ext>
            </a:extLst>
          </p:cNvPr>
          <p:cNvSpPr>
            <a:spLocks noGrp="1"/>
          </p:cNvSpPr>
          <p:nvPr>
            <p:ph type="title"/>
          </p:nvPr>
        </p:nvSpPr>
        <p:spPr>
          <a:xfrm>
            <a:off x="2015746" y="534879"/>
            <a:ext cx="7411825" cy="1752599"/>
          </a:xfrm>
        </p:spPr>
        <p:txBody>
          <a:bodyPr>
            <a:normAutofit/>
          </a:bodyPr>
          <a:lstStyle/>
          <a:p>
            <a:pPr algn="ctr"/>
            <a:r>
              <a:rPr lang="en-US" dirty="0">
                <a:latin typeface="Oswald SemiBold" panose="00000700000000000000" pitchFamily="2" charset="0"/>
              </a:rPr>
              <a:t>INTRODUCTION</a:t>
            </a:r>
            <a:endParaRPr lang="en-IN" dirty="0">
              <a:latin typeface="Oswald SemiBold" panose="00000700000000000000" pitchFamily="2" charset="0"/>
            </a:endParaRPr>
          </a:p>
        </p:txBody>
      </p:sp>
      <p:sp>
        <p:nvSpPr>
          <p:cNvPr id="23" name="Content Placeholder 2">
            <a:extLst>
              <a:ext uri="{FF2B5EF4-FFF2-40B4-BE49-F238E27FC236}">
                <a16:creationId xmlns:a16="http://schemas.microsoft.com/office/drawing/2014/main" id="{6C711865-A8F0-4CC4-9D45-23831B1CB50F}"/>
              </a:ext>
            </a:extLst>
          </p:cNvPr>
          <p:cNvSpPr>
            <a:spLocks noGrp="1"/>
          </p:cNvSpPr>
          <p:nvPr>
            <p:ph idx="1"/>
          </p:nvPr>
        </p:nvSpPr>
        <p:spPr>
          <a:xfrm>
            <a:off x="1233997" y="1985637"/>
            <a:ext cx="8975324" cy="3986074"/>
          </a:xfrm>
        </p:spPr>
        <p:txBody>
          <a:bodyPr anchor="t">
            <a:normAutofit/>
          </a:bodyPr>
          <a:lstStyle/>
          <a:p>
            <a:pPr algn="just">
              <a:spcBef>
                <a:spcPts val="1200"/>
              </a:spcBef>
              <a:buSzPts val="1800"/>
            </a:pPr>
            <a:r>
              <a:rPr lang="en-US" sz="1800" dirty="0">
                <a:latin typeface="Times New Roman" panose="02020603050405020304" pitchFamily="18" charset="0"/>
                <a:cs typeface="Times New Roman" panose="02020603050405020304" pitchFamily="18" charset="0"/>
              </a:rPr>
              <a:t>Messaging is a method of using technology to bring people and ideas together despite of geographical barriers. The technology has been available for years but the acceptance it was quite recent. </a:t>
            </a:r>
          </a:p>
          <a:p>
            <a:pPr algn="just">
              <a:spcBef>
                <a:spcPts val="1200"/>
              </a:spcBef>
              <a:spcAft>
                <a:spcPts val="1200"/>
              </a:spcAft>
              <a:buSzPts val="1800"/>
            </a:pPr>
            <a:r>
              <a:rPr lang="en-US" sz="1800" dirty="0">
                <a:latin typeface="Times New Roman" panose="02020603050405020304" pitchFamily="18" charset="0"/>
                <a:cs typeface="Times New Roman" panose="02020603050405020304" pitchFamily="18" charset="0"/>
              </a:rPr>
              <a:t>Our Project will have a chat server. It is made up of applications, first one is the client server application, which runs on the user’s PC and server application that will be deployed at our home on an individual.</a:t>
            </a:r>
          </a:p>
          <a:p>
            <a:pPr algn="just">
              <a:spcBef>
                <a:spcPts val="1200"/>
              </a:spcBef>
              <a:spcAft>
                <a:spcPts val="1200"/>
              </a:spcAft>
              <a:buSzPts val="1800"/>
            </a:pPr>
            <a:r>
              <a:rPr lang="en-US" sz="1800" dirty="0">
                <a:latin typeface="Times New Roman" panose="02020603050405020304" pitchFamily="18" charset="0"/>
                <a:cs typeface="Times New Roman" panose="02020603050405020304" pitchFamily="18" charset="0"/>
              </a:rPr>
              <a:t> To start chatting client should get connected to a server where they are able to  practice public type of chatting where message is being broadcasted to all connected users.</a:t>
            </a:r>
          </a:p>
          <a:p>
            <a:endParaRPr lang="en-IN" sz="1800" dirty="0"/>
          </a:p>
        </p:txBody>
      </p:sp>
    </p:spTree>
    <p:extLst>
      <p:ext uri="{BB962C8B-B14F-4D97-AF65-F5344CB8AC3E}">
        <p14:creationId xmlns:p14="http://schemas.microsoft.com/office/powerpoint/2010/main" val="36107242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B407-7190-4B42-AE55-507CDD57C475}"/>
              </a:ext>
            </a:extLst>
          </p:cNvPr>
          <p:cNvSpPr>
            <a:spLocks noGrp="1"/>
          </p:cNvSpPr>
          <p:nvPr>
            <p:ph type="title"/>
          </p:nvPr>
        </p:nvSpPr>
        <p:spPr>
          <a:xfrm>
            <a:off x="1811559" y="392836"/>
            <a:ext cx="7411825" cy="1752599"/>
          </a:xfrm>
        </p:spPr>
        <p:txBody>
          <a:bodyPr>
            <a:normAutofit/>
          </a:bodyPr>
          <a:lstStyle/>
          <a:p>
            <a:pPr algn="ctr"/>
            <a:r>
              <a:rPr lang="en-US" sz="3600" dirty="0">
                <a:latin typeface="Oswald SemiBold" panose="00000700000000000000" pitchFamily="2" charset="0"/>
              </a:rPr>
              <a:t>INTRODUCTION (contd.)</a:t>
            </a:r>
            <a:endParaRPr lang="en-IN" sz="3600" dirty="0">
              <a:latin typeface="Oswald SemiBold" panose="00000700000000000000" pitchFamily="2" charset="0"/>
            </a:endParaRPr>
          </a:p>
        </p:txBody>
      </p:sp>
      <p:sp>
        <p:nvSpPr>
          <p:cNvPr id="23" name="Content Placeholder 2">
            <a:extLst>
              <a:ext uri="{FF2B5EF4-FFF2-40B4-BE49-F238E27FC236}">
                <a16:creationId xmlns:a16="http://schemas.microsoft.com/office/drawing/2014/main" id="{6C711865-A8F0-4CC4-9D45-23831B1CB50F}"/>
              </a:ext>
            </a:extLst>
          </p:cNvPr>
          <p:cNvSpPr>
            <a:spLocks noGrp="1"/>
          </p:cNvSpPr>
          <p:nvPr>
            <p:ph idx="1"/>
          </p:nvPr>
        </p:nvSpPr>
        <p:spPr>
          <a:xfrm>
            <a:off x="754601" y="1713390"/>
            <a:ext cx="10351363" cy="5257801"/>
          </a:xfrm>
        </p:spPr>
        <p:txBody>
          <a:bodyPr anchor="t">
            <a:normAutofit/>
          </a:bodyPr>
          <a:lstStyle/>
          <a:p>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most common languages used for Web programming are XML, HTML, JavaScript, CSS and PHP.</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Web programming is different from just programming, which requires interdisciplinary knowledge on the application area, client and server scripting, and database technology</a:t>
            </a:r>
            <a:r>
              <a:rPr lang="en-US" sz="1800" dirty="0">
                <a:effectLst/>
                <a:latin typeface="Verdana" panose="020B0604030504040204" pitchFamily="34" charset="0"/>
                <a:ea typeface="Verdana" panose="020B0604030504040204" pitchFamily="34" charset="0"/>
                <a:cs typeface="Verdana" panose="020B0604030504040204" pitchFamily="34" charset="0"/>
              </a:rPr>
              <a:t>.</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improve user experience and related functionalities on the client side, JavaScript is usually used. It is an excellent client-side platform for designing and implementing Web applications.</a:t>
            </a:r>
          </a:p>
          <a:p>
            <a:r>
              <a:rPr lang="en-US" sz="1800" dirty="0">
                <a:effectLst/>
                <a:latin typeface="Times New Roman" panose="02020603050405020304" pitchFamily="18" charset="0"/>
                <a:ea typeface="Times New Roman" panose="02020603050405020304" pitchFamily="18" charset="0"/>
              </a:rPr>
              <a:t>It also needs to ensure there are enough plugins to enrich user experience in a graphic user interface, including security measures.</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HTML5 and CSS3 supports most of the client-side functionality provided by other application frameworks.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7137752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914C-078A-4D6C-AB33-1346CBD56C7D}"/>
              </a:ext>
            </a:extLst>
          </p:cNvPr>
          <p:cNvSpPr>
            <a:spLocks noGrp="1"/>
          </p:cNvSpPr>
          <p:nvPr>
            <p:ph type="title"/>
          </p:nvPr>
        </p:nvSpPr>
        <p:spPr>
          <a:xfrm>
            <a:off x="677334" y="609600"/>
            <a:ext cx="3843375" cy="5175624"/>
          </a:xfrm>
        </p:spPr>
        <p:txBody>
          <a:bodyPr anchor="ctr">
            <a:normAutofit/>
          </a:bodyPr>
          <a:lstStyle/>
          <a:p>
            <a:r>
              <a:rPr lang="en-US" sz="2400" b="1" dirty="0">
                <a:solidFill>
                  <a:schemeClr val="tx1">
                    <a:lumMod val="85000"/>
                    <a:lumOff val="15000"/>
                  </a:schemeClr>
                </a:solidFill>
                <a:latin typeface="Oswald Semi bold"/>
                <a:cs typeface="Times New Roman" panose="02020603050405020304" pitchFamily="18" charset="0"/>
              </a:rPr>
              <a:t>PROBLEM STATEMENT</a:t>
            </a:r>
            <a:endParaRPr lang="en-IN" sz="2400" b="1" dirty="0">
              <a:solidFill>
                <a:schemeClr val="tx1">
                  <a:lumMod val="85000"/>
                  <a:lumOff val="15000"/>
                </a:schemeClr>
              </a:solidFill>
              <a:latin typeface="Oswald Semi bold"/>
              <a:cs typeface="Times New Roman" panose="02020603050405020304" pitchFamily="18" charset="0"/>
            </a:endParaRPr>
          </a:p>
        </p:txBody>
      </p:sp>
      <p:sp>
        <p:nvSpPr>
          <p:cNvPr id="3" name="Content Placeholder 2">
            <a:extLst>
              <a:ext uri="{FF2B5EF4-FFF2-40B4-BE49-F238E27FC236}">
                <a16:creationId xmlns:a16="http://schemas.microsoft.com/office/drawing/2014/main" id="{7FE71AFE-8CE0-48C9-B60E-135BB742524E}"/>
              </a:ext>
            </a:extLst>
          </p:cNvPr>
          <p:cNvSpPr>
            <a:spLocks noGrp="1"/>
          </p:cNvSpPr>
          <p:nvPr>
            <p:ph idx="1"/>
          </p:nvPr>
        </p:nvSpPr>
        <p:spPr>
          <a:xfrm>
            <a:off x="4773601" y="920320"/>
            <a:ext cx="5799703" cy="5578134"/>
          </a:xfrm>
        </p:spPr>
        <p:txBody>
          <a:bodyPr anchor="ctr">
            <a:normAutofit/>
          </a:bodyPr>
          <a:lstStyle/>
          <a:p>
            <a:pPr algn="just">
              <a:spcBef>
                <a:spcPts val="0"/>
              </a:spcBef>
            </a:pPr>
            <a:r>
              <a:rPr lang="en-US" sz="1800" dirty="0">
                <a:solidFill>
                  <a:srgbClr val="FFFFFF"/>
                </a:solidFill>
                <a:latin typeface="Times New Roman" panose="02020603050405020304" pitchFamily="18" charset="0"/>
                <a:cs typeface="Times New Roman" panose="02020603050405020304" pitchFamily="18" charset="0"/>
              </a:rPr>
              <a:t>It is estimated that more than a million messages are exchanged between a business and a consumer or between few individuals through instant messaging apps. The texts are more user-friendly and directed towards the user base.</a:t>
            </a:r>
          </a:p>
          <a:p>
            <a:pPr algn="just">
              <a:spcBef>
                <a:spcPts val="0"/>
              </a:spcBef>
            </a:pPr>
            <a:endParaRPr lang="en-US" sz="1800" dirty="0">
              <a:solidFill>
                <a:srgbClr val="FFFFFF"/>
              </a:solidFill>
              <a:latin typeface="Times New Roman" panose="02020603050405020304" pitchFamily="18" charset="0"/>
              <a:cs typeface="Times New Roman" panose="02020603050405020304" pitchFamily="18" charset="0"/>
            </a:endParaRPr>
          </a:p>
          <a:p>
            <a:pPr algn="just">
              <a:spcBef>
                <a:spcPts val="0"/>
              </a:spcBef>
            </a:pPr>
            <a:r>
              <a:rPr lang="en-US" sz="1800" dirty="0" err="1">
                <a:solidFill>
                  <a:srgbClr val="FFFFFF"/>
                </a:solidFill>
                <a:latin typeface="Times New Roman" panose="02020603050405020304" pitchFamily="18" charset="0"/>
                <a:cs typeface="Times New Roman" panose="02020603050405020304" pitchFamily="18" charset="0"/>
              </a:rPr>
              <a:t>InstaChat</a:t>
            </a:r>
            <a:r>
              <a:rPr lang="en-US" sz="1800" dirty="0">
                <a:solidFill>
                  <a:srgbClr val="FFFFFF"/>
                </a:solidFill>
                <a:latin typeface="Times New Roman" panose="02020603050405020304" pitchFamily="18" charset="0"/>
                <a:cs typeface="Times New Roman" panose="02020603050405020304" pitchFamily="18" charset="0"/>
              </a:rPr>
              <a:t> is highly suitable for business and it is much responsive with real time messaging experience.</a:t>
            </a:r>
          </a:p>
          <a:p>
            <a:pPr algn="just">
              <a:spcBef>
                <a:spcPts val="0"/>
              </a:spcBef>
            </a:pPr>
            <a:endParaRPr lang="en-US" sz="1800" dirty="0">
              <a:solidFill>
                <a:srgbClr val="FFFFFF"/>
              </a:solidFill>
              <a:latin typeface="Times New Roman" panose="02020603050405020304" pitchFamily="18" charset="0"/>
              <a:cs typeface="Times New Roman" panose="02020603050405020304" pitchFamily="18" charset="0"/>
            </a:endParaRPr>
          </a:p>
          <a:p>
            <a:pPr algn="just">
              <a:spcBef>
                <a:spcPts val="0"/>
              </a:spcBef>
            </a:pPr>
            <a:r>
              <a:rPr lang="en-US" sz="1800" dirty="0" err="1">
                <a:solidFill>
                  <a:srgbClr val="FFFFFF"/>
                </a:solidFill>
                <a:latin typeface="Times New Roman" panose="02020603050405020304" pitchFamily="18" charset="0"/>
                <a:cs typeface="Times New Roman" panose="02020603050405020304" pitchFamily="18" charset="0"/>
              </a:rPr>
              <a:t>InstaChat</a:t>
            </a:r>
            <a:r>
              <a:rPr lang="en-US" sz="1800" dirty="0">
                <a:solidFill>
                  <a:srgbClr val="FFFFFF"/>
                </a:solidFill>
                <a:latin typeface="Times New Roman" panose="02020603050405020304" pitchFamily="18" charset="0"/>
                <a:cs typeface="Times New Roman" panose="02020603050405020304" pitchFamily="18" charset="0"/>
              </a:rPr>
              <a:t> allows you to get on with other things and yet be in touch real time with connected friends and colleagues.</a:t>
            </a:r>
          </a:p>
          <a:p>
            <a:pPr algn="just">
              <a:spcBef>
                <a:spcPts val="0"/>
              </a:spcBef>
            </a:pPr>
            <a:endParaRPr lang="en-US" sz="1800" dirty="0">
              <a:solidFill>
                <a:srgbClr val="FFFFFF"/>
              </a:solidFill>
              <a:latin typeface="Times New Roman" panose="02020603050405020304" pitchFamily="18" charset="0"/>
              <a:cs typeface="Times New Roman" panose="02020603050405020304" pitchFamily="18" charset="0"/>
            </a:endParaRPr>
          </a:p>
          <a:p>
            <a:pPr algn="just">
              <a:spcBef>
                <a:spcPts val="0"/>
              </a:spcBef>
            </a:pPr>
            <a:r>
              <a:rPr lang="en-US" sz="1800" dirty="0" err="1">
                <a:solidFill>
                  <a:srgbClr val="FFFFFF"/>
                </a:solidFill>
                <a:latin typeface="Times New Roman" panose="02020603050405020304" pitchFamily="18" charset="0"/>
                <a:cs typeface="Times New Roman" panose="02020603050405020304" pitchFamily="18" charset="0"/>
              </a:rPr>
              <a:t>InstaChat</a:t>
            </a:r>
            <a:r>
              <a:rPr lang="en-US" sz="1800" dirty="0">
                <a:solidFill>
                  <a:srgbClr val="FFFFFF"/>
                </a:solidFill>
                <a:latin typeface="Times New Roman" panose="02020603050405020304" pitchFamily="18" charset="0"/>
                <a:cs typeface="Times New Roman" panose="02020603050405020304" pitchFamily="18" charset="0"/>
              </a:rPr>
              <a:t> app allows you to use its free service with no disturbing advertisements and pop ups</a:t>
            </a:r>
            <a:r>
              <a:rPr lang="en-US" dirty="0">
                <a:solidFill>
                  <a:srgbClr val="FFFFFF"/>
                </a:solidFill>
                <a:latin typeface="Times New Roman" panose="02020603050405020304" pitchFamily="18" charset="0"/>
                <a:cs typeface="Times New Roman" panose="02020603050405020304" pitchFamily="18" charset="0"/>
              </a:rPr>
              <a:t>. </a:t>
            </a:r>
          </a:p>
          <a:p>
            <a:endParaRPr lang="en-IN" dirty="0">
              <a:solidFill>
                <a:srgbClr val="FFFFFF"/>
              </a:solidFill>
            </a:endParaRPr>
          </a:p>
        </p:txBody>
      </p:sp>
    </p:spTree>
    <p:extLst>
      <p:ext uri="{BB962C8B-B14F-4D97-AF65-F5344CB8AC3E}">
        <p14:creationId xmlns:p14="http://schemas.microsoft.com/office/powerpoint/2010/main" val="29454839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EB8BC-AF4D-4B50-ABF9-99457F17BB6C}"/>
              </a:ext>
            </a:extLst>
          </p:cNvPr>
          <p:cNvSpPr>
            <a:spLocks noGrp="1"/>
          </p:cNvSpPr>
          <p:nvPr>
            <p:ph type="title"/>
          </p:nvPr>
        </p:nvSpPr>
        <p:spPr>
          <a:xfrm>
            <a:off x="106533" y="1063417"/>
            <a:ext cx="4437618" cy="4675396"/>
          </a:xfrm>
        </p:spPr>
        <p:txBody>
          <a:bodyPr anchor="ctr">
            <a:normAutofit/>
          </a:bodyPr>
          <a:lstStyle/>
          <a:p>
            <a:pPr algn="ctr"/>
            <a:r>
              <a:rPr lang="en-IN" b="1" dirty="0">
                <a:solidFill>
                  <a:srgbClr val="F2F2F2"/>
                </a:solidFill>
                <a:latin typeface="Oswald Semi bold"/>
              </a:rPr>
              <a:t>LITERATURE SURVEY</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57D5CAD7-577A-4FF1-8D7D-C0A3710DC8CD}"/>
              </a:ext>
            </a:extLst>
          </p:cNvPr>
          <p:cNvGraphicFramePr>
            <a:graphicFrameLocks noGrp="1"/>
          </p:cNvGraphicFramePr>
          <p:nvPr>
            <p:ph idx="1"/>
            <p:extLst>
              <p:ext uri="{D42A27DB-BD31-4B8C-83A1-F6EECF244321}">
                <p14:modId xmlns:p14="http://schemas.microsoft.com/office/powerpoint/2010/main" val="118495949"/>
              </p:ext>
            </p:extLst>
          </p:nvPr>
        </p:nvGraphicFramePr>
        <p:xfrm>
          <a:off x="4980373" y="484631"/>
          <a:ext cx="7020123" cy="5886062"/>
        </p:xfrm>
        <a:graphic>
          <a:graphicData uri="http://schemas.openxmlformats.org/drawingml/2006/table">
            <a:tbl>
              <a:tblPr firstRow="1" bandRow="1">
                <a:tableStyleId>{00A15C55-8517-42AA-B614-E9B94910E393}</a:tableStyleId>
              </a:tblPr>
              <a:tblGrid>
                <a:gridCol w="363984">
                  <a:extLst>
                    <a:ext uri="{9D8B030D-6E8A-4147-A177-3AD203B41FA5}">
                      <a16:colId xmlns:a16="http://schemas.microsoft.com/office/drawing/2014/main" val="693355012"/>
                    </a:ext>
                  </a:extLst>
                </a:gridCol>
                <a:gridCol w="2256627">
                  <a:extLst>
                    <a:ext uri="{9D8B030D-6E8A-4147-A177-3AD203B41FA5}">
                      <a16:colId xmlns:a16="http://schemas.microsoft.com/office/drawing/2014/main" val="1229480342"/>
                    </a:ext>
                  </a:extLst>
                </a:gridCol>
                <a:gridCol w="2383072">
                  <a:extLst>
                    <a:ext uri="{9D8B030D-6E8A-4147-A177-3AD203B41FA5}">
                      <a16:colId xmlns:a16="http://schemas.microsoft.com/office/drawing/2014/main" val="4207226663"/>
                    </a:ext>
                  </a:extLst>
                </a:gridCol>
                <a:gridCol w="2016440">
                  <a:extLst>
                    <a:ext uri="{9D8B030D-6E8A-4147-A177-3AD203B41FA5}">
                      <a16:colId xmlns:a16="http://schemas.microsoft.com/office/drawing/2014/main" val="3948288763"/>
                    </a:ext>
                  </a:extLst>
                </a:gridCol>
              </a:tblGrid>
              <a:tr h="342296">
                <a:tc>
                  <a:txBody>
                    <a:bodyPr/>
                    <a:lstStyle/>
                    <a:p>
                      <a:r>
                        <a:rPr lang="en-IN" sz="1100"/>
                        <a:t>S.no</a:t>
                      </a:r>
                    </a:p>
                  </a:txBody>
                  <a:tcPr marL="54756" marR="54756" marT="27378" marB="27378"/>
                </a:tc>
                <a:tc>
                  <a:txBody>
                    <a:bodyPr/>
                    <a:lstStyle/>
                    <a:p>
                      <a:r>
                        <a:rPr lang="en-IN" sz="1100"/>
                        <a:t>Article Name</a:t>
                      </a:r>
                    </a:p>
                  </a:txBody>
                  <a:tcPr marL="54756" marR="54756" marT="27378" marB="27378"/>
                </a:tc>
                <a:tc>
                  <a:txBody>
                    <a:bodyPr/>
                    <a:lstStyle/>
                    <a:p>
                      <a:r>
                        <a:rPr lang="en-IN" sz="1100"/>
                        <a:t> Features </a:t>
                      </a:r>
                    </a:p>
                  </a:txBody>
                  <a:tcPr marL="54756" marR="54756" marT="27378" marB="27378"/>
                </a:tc>
                <a:tc>
                  <a:txBody>
                    <a:bodyPr/>
                    <a:lstStyle/>
                    <a:p>
                      <a:r>
                        <a:rPr lang="en-IN" sz="1100"/>
                        <a:t>Drawbacks</a:t>
                      </a:r>
                    </a:p>
                  </a:txBody>
                  <a:tcPr marL="54756" marR="54756" marT="27378" marB="27378"/>
                </a:tc>
                <a:extLst>
                  <a:ext uri="{0D108BD9-81ED-4DB2-BD59-A6C34878D82A}">
                    <a16:rowId xmlns:a16="http://schemas.microsoft.com/office/drawing/2014/main" val="2142128390"/>
                  </a:ext>
                </a:extLst>
              </a:tr>
              <a:tr h="1509212">
                <a:tc>
                  <a:txBody>
                    <a:bodyPr/>
                    <a:lstStyle/>
                    <a:p>
                      <a:r>
                        <a:rPr lang="en-IN" sz="1100"/>
                        <a:t>1.</a:t>
                      </a:r>
                    </a:p>
                  </a:txBody>
                  <a:tcPr marL="54756" marR="54756" marT="27378" marB="27378"/>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Android Based Instant Messaging Application Using Firebase[6]. </a:t>
                      </a: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marL="54756" marR="54756" marT="27378" marB="27378"/>
                </a:tc>
                <a:tc>
                  <a:txBody>
                    <a:bodyPr/>
                    <a:lstStyle/>
                    <a:p>
                      <a:pPr algn="just"/>
                      <a:r>
                        <a:rPr lang="en-IN" sz="1400" dirty="0">
                          <a:latin typeface="Times New Roman" panose="02020603050405020304" pitchFamily="18" charset="0"/>
                          <a:cs typeface="Times New Roman" panose="02020603050405020304" pitchFamily="18" charset="0"/>
                        </a:rPr>
                        <a:t>It helps in implementing the backend technology of the application and storing the real-time database.</a:t>
                      </a:r>
                    </a:p>
                  </a:txBody>
                  <a:tcPr marL="54756" marR="54756" marT="27378" marB="27378"/>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Firebase doesn’t provide any migration tools to transfer your data to another platform.</a:t>
                      </a: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marL="54756" marR="54756" marT="27378" marB="27378"/>
                </a:tc>
                <a:extLst>
                  <a:ext uri="{0D108BD9-81ED-4DB2-BD59-A6C34878D82A}">
                    <a16:rowId xmlns:a16="http://schemas.microsoft.com/office/drawing/2014/main" val="2270825792"/>
                  </a:ext>
                </a:extLst>
              </a:tr>
              <a:tr h="1268658">
                <a:tc>
                  <a:txBody>
                    <a:bodyPr/>
                    <a:lstStyle/>
                    <a:p>
                      <a:r>
                        <a:rPr lang="en-IN" sz="1100"/>
                        <a:t>2.</a:t>
                      </a:r>
                    </a:p>
                  </a:txBody>
                  <a:tcPr marL="54756" marR="54756" marT="27378" marB="2737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Comprehensive Analysis of React-Redux Development Framework[4].</a:t>
                      </a: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txBody>
                  <a:tcPr marL="54756" marR="54756" marT="27378" marB="27378"/>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It is used in implementing </a:t>
                      </a:r>
                      <a:r>
                        <a:rPr lang="en-US" sz="1400" dirty="0">
                          <a:latin typeface="Times New Roman" panose="02020603050405020304" pitchFamily="18" charset="0"/>
                          <a:cs typeface="Times New Roman" panose="02020603050405020304" pitchFamily="18" charset="0"/>
                        </a:rPr>
                        <a:t>framework to create a hybrid application capable of provisioning solutions.</a:t>
                      </a:r>
                      <a:endParaRPr lang="en-IN" sz="1400" dirty="0">
                        <a:latin typeface="Times New Roman" panose="02020603050405020304" pitchFamily="18" charset="0"/>
                        <a:cs typeface="Times New Roman" panose="02020603050405020304" pitchFamily="18" charset="0"/>
                      </a:endParaRPr>
                    </a:p>
                  </a:txBody>
                  <a:tcPr marL="54756" marR="54756" marT="27378" marB="27378"/>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No encapsulation. Any component can access the data which can cause security issues.</a:t>
                      </a:r>
                    </a:p>
                  </a:txBody>
                  <a:tcPr marL="54756" marR="54756" marT="27378" marB="27378"/>
                </a:tc>
                <a:extLst>
                  <a:ext uri="{0D108BD9-81ED-4DB2-BD59-A6C34878D82A}">
                    <a16:rowId xmlns:a16="http://schemas.microsoft.com/office/drawing/2014/main" val="4098575758"/>
                  </a:ext>
                </a:extLst>
              </a:tr>
              <a:tr h="809061">
                <a:tc>
                  <a:txBody>
                    <a:bodyPr/>
                    <a:lstStyle/>
                    <a:p>
                      <a:r>
                        <a:rPr lang="en-IN" sz="1100"/>
                        <a:t>3.</a:t>
                      </a:r>
                    </a:p>
                  </a:txBody>
                  <a:tcPr marL="54756" marR="54756" marT="27378" marB="2737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Multi-User Chat Application[5].</a:t>
                      </a:r>
                    </a:p>
                    <a:p>
                      <a:pPr algn="just"/>
                      <a:endParaRPr lang="en-IN" sz="1400" dirty="0">
                        <a:latin typeface="Times New Roman" panose="02020603050405020304" pitchFamily="18" charset="0"/>
                        <a:cs typeface="Times New Roman" panose="02020603050405020304" pitchFamily="18" charset="0"/>
                      </a:endParaRPr>
                    </a:p>
                  </a:txBody>
                  <a:tcPr marL="54756" marR="54756" marT="27378" marB="27378"/>
                </a:tc>
                <a:tc>
                  <a:txBody>
                    <a:bodyPr/>
                    <a:lstStyle/>
                    <a:p>
                      <a:pPr algn="just"/>
                      <a:r>
                        <a:rPr lang="en-US" sz="1400" dirty="0">
                          <a:latin typeface="Times New Roman" panose="02020603050405020304" pitchFamily="18" charset="0"/>
                          <a:cs typeface="Times New Roman" panose="02020603050405020304" pitchFamily="18" charset="0"/>
                        </a:rPr>
                        <a:t>It also enables the feature of sharing resources like files, images, videos, etc.</a:t>
                      </a:r>
                      <a:endParaRPr lang="en-IN" sz="1400" dirty="0">
                        <a:latin typeface="Times New Roman" panose="02020603050405020304" pitchFamily="18" charset="0"/>
                        <a:cs typeface="Times New Roman" panose="02020603050405020304" pitchFamily="18" charset="0"/>
                      </a:endParaRPr>
                    </a:p>
                  </a:txBody>
                  <a:tcPr marL="54756" marR="54756" marT="27378" marB="27378"/>
                </a:tc>
                <a:tc>
                  <a:txBody>
                    <a:bodyPr/>
                    <a:lstStyle/>
                    <a:p>
                      <a:pPr algn="just"/>
                      <a:r>
                        <a:rPr lang="en-IN" sz="1400" dirty="0">
                          <a:latin typeface="Times New Roman" panose="02020603050405020304" pitchFamily="18" charset="0"/>
                          <a:cs typeface="Times New Roman" panose="02020603050405020304" pitchFamily="18" charset="0"/>
                        </a:rPr>
                        <a:t>File transfer is not available through </a:t>
                      </a:r>
                      <a:r>
                        <a:rPr lang="en-IN" sz="1400" dirty="0" err="1">
                          <a:latin typeface="Times New Roman" panose="02020603050405020304" pitchFamily="18" charset="0"/>
                          <a:cs typeface="Times New Roman" panose="02020603050405020304" pitchFamily="18" charset="0"/>
                        </a:rPr>
                        <a:t>url</a:t>
                      </a:r>
                      <a:r>
                        <a:rPr lang="en-IN" sz="1400" dirty="0">
                          <a:latin typeface="Times New Roman" panose="02020603050405020304" pitchFamily="18" charset="0"/>
                          <a:cs typeface="Times New Roman" panose="02020603050405020304" pitchFamily="18" charset="0"/>
                        </a:rPr>
                        <a:t>. Video Transfer is also not available.</a:t>
                      </a:r>
                    </a:p>
                  </a:txBody>
                  <a:tcPr marL="54756" marR="54756" marT="27378" marB="27378"/>
                </a:tc>
                <a:extLst>
                  <a:ext uri="{0D108BD9-81ED-4DB2-BD59-A6C34878D82A}">
                    <a16:rowId xmlns:a16="http://schemas.microsoft.com/office/drawing/2014/main" val="3956242414"/>
                  </a:ext>
                </a:extLst>
              </a:tr>
              <a:tr h="1809960">
                <a:tc>
                  <a:txBody>
                    <a:bodyPr/>
                    <a:lstStyle/>
                    <a:p>
                      <a:r>
                        <a:rPr lang="en-IN" sz="1100"/>
                        <a:t>4.</a:t>
                      </a:r>
                    </a:p>
                  </a:txBody>
                  <a:tcPr marL="54756" marR="54756" marT="27378" marB="27378"/>
                </a:tc>
                <a:tc>
                  <a:txBody>
                    <a:bodyPr/>
                    <a:lstStyle/>
                    <a:p>
                      <a:pPr algn="l"/>
                      <a:r>
                        <a:rPr lang="en-US" sz="1400" b="0" i="0" dirty="0">
                          <a:effectLst/>
                          <a:latin typeface="Times New Roman" panose="02020603050405020304" pitchFamily="18" charset="0"/>
                          <a:cs typeface="Times New Roman" panose="02020603050405020304" pitchFamily="18" charset="0"/>
                        </a:rPr>
                        <a:t>Developing an End-to-End Secure Chat Application[7].</a:t>
                      </a:r>
                      <a:endParaRPr lang="en-IN" sz="1400" b="0" dirty="0">
                        <a:latin typeface="Times New Roman" panose="02020603050405020304" pitchFamily="18" charset="0"/>
                        <a:cs typeface="Times New Roman" panose="02020603050405020304" pitchFamily="18" charset="0"/>
                      </a:endParaRPr>
                    </a:p>
                  </a:txBody>
                  <a:tcPr marL="54756" marR="54756" marT="27378" marB="27378"/>
                </a:tc>
                <a:tc>
                  <a:txBody>
                    <a:bodyPr/>
                    <a:lstStyle/>
                    <a:p>
                      <a:pPr algn="just"/>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aim of the paper is to propose chat application that provides End-to-End security that let safely exchange private information with each other without worrying about data.</a:t>
                      </a:r>
                      <a:endParaRPr lang="en-IN" sz="1400" dirty="0">
                        <a:latin typeface="Times New Roman" panose="02020603050405020304" pitchFamily="18" charset="0"/>
                        <a:cs typeface="Times New Roman" panose="02020603050405020304" pitchFamily="18" charset="0"/>
                      </a:endParaRPr>
                    </a:p>
                  </a:txBody>
                  <a:tcPr marL="54756" marR="54756" marT="27378" marB="27378"/>
                </a:tc>
                <a:tc>
                  <a:txBody>
                    <a:bodyPr/>
                    <a:lstStyle/>
                    <a:p>
                      <a:pPr algn="just"/>
                      <a:r>
                        <a:rPr lang="en-IN" sz="1400" dirty="0">
                          <a:latin typeface="Times New Roman" panose="02020603050405020304" pitchFamily="18" charset="0"/>
                          <a:cs typeface="Times New Roman" panose="02020603050405020304" pitchFamily="18" charset="0"/>
                        </a:rPr>
                        <a:t>Due to encryption and security issues , the chat history is not saved and is not end-to-end encrypted.</a:t>
                      </a:r>
                    </a:p>
                  </a:txBody>
                  <a:tcPr marL="54756" marR="54756" marT="27378" marB="27378"/>
                </a:tc>
                <a:extLst>
                  <a:ext uri="{0D108BD9-81ED-4DB2-BD59-A6C34878D82A}">
                    <a16:rowId xmlns:a16="http://schemas.microsoft.com/office/drawing/2014/main" val="4267683481"/>
                  </a:ext>
                </a:extLst>
              </a:tr>
            </a:tbl>
          </a:graphicData>
        </a:graphic>
      </p:graphicFrame>
    </p:spTree>
    <p:extLst>
      <p:ext uri="{BB962C8B-B14F-4D97-AF65-F5344CB8AC3E}">
        <p14:creationId xmlns:p14="http://schemas.microsoft.com/office/powerpoint/2010/main" val="162754021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B407-7190-4B42-AE55-507CDD57C475}"/>
              </a:ext>
            </a:extLst>
          </p:cNvPr>
          <p:cNvSpPr>
            <a:spLocks noGrp="1"/>
          </p:cNvSpPr>
          <p:nvPr>
            <p:ph type="title"/>
          </p:nvPr>
        </p:nvSpPr>
        <p:spPr>
          <a:xfrm>
            <a:off x="2015746" y="421320"/>
            <a:ext cx="7411825" cy="929937"/>
          </a:xfrm>
        </p:spPr>
        <p:txBody>
          <a:bodyPr>
            <a:normAutofit/>
          </a:bodyPr>
          <a:lstStyle/>
          <a:p>
            <a:pPr algn="ctr"/>
            <a:r>
              <a:rPr lang="en-IN" dirty="0">
                <a:latin typeface="Oswald SemiBold" panose="00000700000000000000" pitchFamily="2" charset="0"/>
              </a:rPr>
              <a:t>METHODOLOGY</a:t>
            </a:r>
          </a:p>
        </p:txBody>
      </p:sp>
      <p:sp>
        <p:nvSpPr>
          <p:cNvPr id="23" name="Content Placeholder 2">
            <a:extLst>
              <a:ext uri="{FF2B5EF4-FFF2-40B4-BE49-F238E27FC236}">
                <a16:creationId xmlns:a16="http://schemas.microsoft.com/office/drawing/2014/main" id="{6C711865-A8F0-4CC4-9D45-23831B1CB50F}"/>
              </a:ext>
            </a:extLst>
          </p:cNvPr>
          <p:cNvSpPr>
            <a:spLocks noGrp="1"/>
          </p:cNvSpPr>
          <p:nvPr>
            <p:ph idx="1"/>
          </p:nvPr>
        </p:nvSpPr>
        <p:spPr>
          <a:xfrm>
            <a:off x="1162975" y="1455938"/>
            <a:ext cx="9614516" cy="4864963"/>
          </a:xfrm>
        </p:spPr>
        <p:txBody>
          <a:bodyPr anchor="t">
            <a:normAutofit fontScale="92500" lnSpcReduction="20000"/>
          </a:bodyPr>
          <a:lstStyle/>
          <a:p>
            <a:pPr algn="just">
              <a:spcBef>
                <a:spcPts val="1200"/>
              </a:spcBef>
              <a:spcAft>
                <a:spcPts val="1200"/>
              </a:spcAft>
              <a:buSzPts val="1800"/>
            </a:pPr>
            <a:r>
              <a:rPr lang="en-US" sz="1800" dirty="0">
                <a:latin typeface="Times New Roman" panose="02020603050405020304" pitchFamily="18" charset="0"/>
                <a:cs typeface="Times New Roman" panose="02020603050405020304" pitchFamily="18" charset="0"/>
              </a:rPr>
              <a:t>This project is developed using web programming and it’s components like  HTML , CSS , JAVASCRIPT, REACTJS and FIREBASE. The project is developed to overcome the barrier between the modern form of communication.</a:t>
            </a:r>
          </a:p>
          <a:p>
            <a:pPr algn="just">
              <a:spcBef>
                <a:spcPts val="1200"/>
              </a:spcBef>
              <a:spcAft>
                <a:spcPts val="1200"/>
              </a:spcAft>
              <a:buSzPts val="1800"/>
            </a:pPr>
            <a:r>
              <a:rPr lang="en-US" sz="1800" dirty="0">
                <a:latin typeface="Times New Roman" panose="02020603050405020304" pitchFamily="18" charset="0"/>
                <a:cs typeface="Times New Roman" panose="02020603050405020304" pitchFamily="18" charset="0"/>
              </a:rPr>
              <a:t>methods used to developed the application:</a:t>
            </a:r>
            <a:endParaRPr lang="en-US" dirty="0">
              <a:latin typeface="Times New Roman" panose="02020603050405020304" pitchFamily="18" charset="0"/>
              <a:cs typeface="Times New Roman" panose="02020603050405020304" pitchFamily="18" charset="0"/>
            </a:endParaRPr>
          </a:p>
          <a:p>
            <a:pPr marL="457200" indent="-457200" algn="just">
              <a:spcBef>
                <a:spcPts val="1200"/>
              </a:spcBef>
              <a:spcAft>
                <a:spcPts val="1200"/>
              </a:spcAft>
              <a:buSzPts val="1800"/>
              <a:buFont typeface="+mj-lt"/>
              <a:buAutoNum type="arabicPeriod"/>
            </a:pPr>
            <a:r>
              <a:rPr lang="en-US" sz="1800" dirty="0">
                <a:latin typeface="Times New Roman" panose="02020603050405020304" pitchFamily="18" charset="0"/>
                <a:cs typeface="Times New Roman" panose="02020603050405020304" pitchFamily="18" charset="0"/>
              </a:rPr>
              <a:t>HTML: It  defines the content of the chat application. </a:t>
            </a:r>
          </a:p>
          <a:p>
            <a:pPr marL="457200" indent="-457200" algn="just">
              <a:spcBef>
                <a:spcPts val="1200"/>
              </a:spcBef>
              <a:spcAft>
                <a:spcPts val="1200"/>
              </a:spcAft>
              <a:buSzPts val="1800"/>
              <a:buFont typeface="+mj-lt"/>
              <a:buAutoNum type="arabicPeriod"/>
            </a:pPr>
            <a:r>
              <a:rPr lang="en-US" sz="1800" dirty="0">
                <a:latin typeface="Times New Roman" panose="02020603050405020304" pitchFamily="18" charset="0"/>
                <a:cs typeface="Times New Roman" panose="02020603050405020304" pitchFamily="18" charset="0"/>
              </a:rPr>
              <a:t>CSS: It specifies the layout of the chat application. The styling of the chat application like you see in Login and Register page is done using CSS.</a:t>
            </a:r>
          </a:p>
          <a:p>
            <a:pPr marL="457200" indent="-457200" algn="just">
              <a:spcBef>
                <a:spcPts val="1200"/>
              </a:spcBef>
              <a:spcAft>
                <a:spcPts val="1200"/>
              </a:spcAft>
              <a:buSzPts val="1800"/>
              <a:buFont typeface="+mj-lt"/>
              <a:buAutoNum type="arabicPeriod"/>
            </a:pPr>
            <a:r>
              <a:rPr lang="en-US" sz="1800">
                <a:latin typeface="Times New Roman" panose="02020603050405020304" pitchFamily="18" charset="0"/>
                <a:cs typeface="Times New Roman" panose="02020603050405020304" pitchFamily="18" charset="0"/>
              </a:rPr>
              <a:t>JavaScript: </a:t>
            </a:r>
            <a:r>
              <a:rPr lang="en-US" sz="1800" dirty="0">
                <a:latin typeface="Times New Roman" panose="02020603050405020304" pitchFamily="18" charset="0"/>
                <a:cs typeface="Times New Roman" panose="02020603050405020304" pitchFamily="18" charset="0"/>
              </a:rPr>
              <a:t>It is used to program the behavior of the Chat application. This is used for authentication purposes in the chat application.</a:t>
            </a:r>
          </a:p>
          <a:p>
            <a:pPr marL="457200" indent="-457200" algn="just">
              <a:spcBef>
                <a:spcPts val="1200"/>
              </a:spcBef>
              <a:spcAft>
                <a:spcPts val="1200"/>
              </a:spcAft>
              <a:buSzPts val="1800"/>
              <a:buFont typeface="+mj-lt"/>
              <a:buAutoNum type="arabicPeriod"/>
            </a:pPr>
            <a:r>
              <a:rPr lang="en-US" sz="1800" dirty="0">
                <a:latin typeface="Times New Roman" panose="02020603050405020304" pitchFamily="18" charset="0"/>
                <a:cs typeface="Times New Roman" panose="02020603050405020304" pitchFamily="18" charset="0"/>
              </a:rPr>
              <a:t>React Js: It is used to build user interface and testing purposes of the chat application. The structure of the chat application is build on this component.</a:t>
            </a:r>
          </a:p>
          <a:p>
            <a:pPr marL="457200" indent="-457200" algn="just">
              <a:spcBef>
                <a:spcPts val="1200"/>
              </a:spcBef>
              <a:spcAft>
                <a:spcPts val="1200"/>
              </a:spcAft>
              <a:buSzPts val="1800"/>
              <a:buFont typeface="+mj-lt"/>
              <a:buAutoNum type="arabicPeriod"/>
            </a:pPr>
            <a:r>
              <a:rPr lang="en-US" sz="1800" dirty="0">
                <a:latin typeface="Times New Roman" panose="02020603050405020304" pitchFamily="18" charset="0"/>
                <a:cs typeface="Times New Roman" panose="02020603050405020304" pitchFamily="18" charset="0"/>
              </a:rPr>
              <a:t>Firebase: It is used to store real-time database of the chat application. This is used for the backend purpose in the chat application.</a:t>
            </a:r>
            <a:endParaRPr lang="en-IN" sz="1800" dirty="0"/>
          </a:p>
        </p:txBody>
      </p:sp>
    </p:spTree>
    <p:extLst>
      <p:ext uri="{BB962C8B-B14F-4D97-AF65-F5344CB8AC3E}">
        <p14:creationId xmlns:p14="http://schemas.microsoft.com/office/powerpoint/2010/main" val="19750983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2BE5-76F0-427B-8E1C-683058874A75}"/>
              </a:ext>
            </a:extLst>
          </p:cNvPr>
          <p:cNvSpPr>
            <a:spLocks noGrp="1"/>
          </p:cNvSpPr>
          <p:nvPr>
            <p:ph type="title"/>
          </p:nvPr>
        </p:nvSpPr>
        <p:spPr>
          <a:xfrm>
            <a:off x="712435" y="547701"/>
            <a:ext cx="10131425" cy="1456267"/>
          </a:xfrm>
        </p:spPr>
        <p:txBody>
          <a:bodyPr>
            <a:normAutofit/>
          </a:bodyPr>
          <a:lstStyle/>
          <a:p>
            <a:pPr algn="ctr"/>
            <a:r>
              <a:rPr lang="en-US" sz="4000" b="1" dirty="0">
                <a:latin typeface="Oswald SemiBold" panose="00000700000000000000" pitchFamily="2" charset="0"/>
              </a:rPr>
              <a:t>TOOLS AND TECHNOLOGIES USED</a:t>
            </a:r>
            <a:endParaRPr lang="en-IN" sz="4000" b="1" dirty="0">
              <a:latin typeface="Oswald SemiBold" panose="00000700000000000000" pitchFamily="2" charset="0"/>
            </a:endParaRPr>
          </a:p>
        </p:txBody>
      </p:sp>
      <p:sp>
        <p:nvSpPr>
          <p:cNvPr id="3" name="Content Placeholder 2">
            <a:extLst>
              <a:ext uri="{FF2B5EF4-FFF2-40B4-BE49-F238E27FC236}">
                <a16:creationId xmlns:a16="http://schemas.microsoft.com/office/drawing/2014/main" id="{05D9FC78-7E75-431E-B9E6-B09BD91A8A70}"/>
              </a:ext>
            </a:extLst>
          </p:cNvPr>
          <p:cNvSpPr>
            <a:spLocks noGrp="1"/>
          </p:cNvSpPr>
          <p:nvPr>
            <p:ph sz="half" idx="1"/>
          </p:nvPr>
        </p:nvSpPr>
        <p:spPr>
          <a:xfrm>
            <a:off x="1745487" y="1950263"/>
            <a:ext cx="5025216" cy="466725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TOOLS USED:</a:t>
            </a:r>
          </a:p>
          <a:p>
            <a:r>
              <a:rPr lang="en-US" sz="2000" b="1" dirty="0">
                <a:latin typeface="Times New Roman" panose="02020603050405020304" pitchFamily="18" charset="0"/>
                <a:cs typeface="Times New Roman" panose="02020603050405020304" pitchFamily="18" charset="0"/>
              </a:rPr>
              <a:t>HTML/CSS</a:t>
            </a:r>
          </a:p>
          <a:p>
            <a:r>
              <a:rPr lang="en-US" sz="2000" b="1" dirty="0">
                <a:latin typeface="Times New Roman" panose="02020603050405020304" pitchFamily="18" charset="0"/>
                <a:cs typeface="Times New Roman" panose="02020603050405020304" pitchFamily="18" charset="0"/>
              </a:rPr>
              <a:t>JAVASCRIPT</a:t>
            </a:r>
          </a:p>
          <a:p>
            <a:r>
              <a:rPr lang="en-US" sz="2000" b="1" dirty="0">
                <a:latin typeface="Times New Roman" panose="02020603050405020304" pitchFamily="18" charset="0"/>
                <a:cs typeface="Times New Roman" panose="02020603050405020304" pitchFamily="18" charset="0"/>
              </a:rPr>
              <a:t>EXPRESS JS</a:t>
            </a:r>
          </a:p>
          <a:p>
            <a:r>
              <a:rPr lang="en-US" sz="2000" b="1" dirty="0">
                <a:latin typeface="Times New Roman" panose="02020603050405020304" pitchFamily="18" charset="0"/>
                <a:cs typeface="Times New Roman" panose="02020603050405020304" pitchFamily="18" charset="0"/>
              </a:rPr>
              <a:t>REACT JS</a:t>
            </a:r>
          </a:p>
          <a:p>
            <a:r>
              <a:rPr lang="en-US" sz="2000" b="1" dirty="0">
                <a:latin typeface="Times New Roman" panose="02020603050405020304" pitchFamily="18" charset="0"/>
                <a:cs typeface="Times New Roman" panose="02020603050405020304" pitchFamily="18" charset="0"/>
              </a:rPr>
              <a:t>FIREBASE</a:t>
            </a:r>
          </a:p>
          <a:p>
            <a:r>
              <a:rPr lang="en-US" sz="2000" b="1" dirty="0">
                <a:latin typeface="Times New Roman" panose="02020603050405020304" pitchFamily="18" charset="0"/>
                <a:cs typeface="Times New Roman" panose="02020603050405020304" pitchFamily="18" charset="0"/>
              </a:rPr>
              <a:t>MATERIAL-UI</a:t>
            </a:r>
          </a:p>
          <a:p>
            <a:r>
              <a:rPr lang="en-US" sz="2000" b="1" dirty="0">
                <a:latin typeface="Times New Roman" panose="02020603050405020304" pitchFamily="18" charset="0"/>
                <a:cs typeface="Times New Roman" panose="02020603050405020304" pitchFamily="18" charset="0"/>
              </a:rPr>
              <a:t>SEMANTIC UI</a:t>
            </a:r>
          </a:p>
          <a:p>
            <a:r>
              <a:rPr lang="en-US" sz="2000" b="1" dirty="0">
                <a:latin typeface="Times New Roman" panose="02020603050405020304" pitchFamily="18" charset="0"/>
                <a:cs typeface="Times New Roman" panose="02020603050405020304" pitchFamily="18" charset="0"/>
              </a:rPr>
              <a:t>FIRESTONE DB</a:t>
            </a:r>
          </a:p>
        </p:txBody>
      </p:sp>
      <p:sp>
        <p:nvSpPr>
          <p:cNvPr id="4" name="Content Placeholder 3">
            <a:extLst>
              <a:ext uri="{FF2B5EF4-FFF2-40B4-BE49-F238E27FC236}">
                <a16:creationId xmlns:a16="http://schemas.microsoft.com/office/drawing/2014/main" id="{768A81F2-5506-4D67-8670-A5B2C410E41E}"/>
              </a:ext>
            </a:extLst>
          </p:cNvPr>
          <p:cNvSpPr>
            <a:spLocks noGrp="1"/>
          </p:cNvSpPr>
          <p:nvPr>
            <p:ph sz="half" idx="2"/>
          </p:nvPr>
        </p:nvSpPr>
        <p:spPr>
          <a:xfrm>
            <a:off x="6228200" y="1985423"/>
            <a:ext cx="4895056" cy="474955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TECHNOLOGIES USED:</a:t>
            </a:r>
          </a:p>
          <a:p>
            <a:r>
              <a:rPr lang="en-IN" sz="2000" b="1" dirty="0">
                <a:latin typeface="Times New Roman" panose="02020603050405020304" pitchFamily="18" charset="0"/>
                <a:cs typeface="Times New Roman" panose="02020603050405020304" pitchFamily="18" charset="0"/>
              </a:rPr>
              <a:t>FRONTEND</a:t>
            </a:r>
          </a:p>
          <a:p>
            <a:r>
              <a:rPr lang="en-IN" sz="2000" b="1" dirty="0">
                <a:latin typeface="Times New Roman" panose="02020603050405020304" pitchFamily="18" charset="0"/>
                <a:cs typeface="Times New Roman" panose="02020603050405020304" pitchFamily="18" charset="0"/>
              </a:rPr>
              <a:t>BACKEND</a:t>
            </a:r>
          </a:p>
          <a:p>
            <a:r>
              <a:rPr lang="en-IN" sz="2000" b="1" dirty="0">
                <a:latin typeface="Times New Roman" panose="02020603050405020304" pitchFamily="18" charset="0"/>
                <a:cs typeface="Times New Roman" panose="02020603050405020304" pitchFamily="18" charset="0"/>
              </a:rPr>
              <a:t>SERVER-SIDE ARCHITECHTURE</a:t>
            </a:r>
          </a:p>
          <a:p>
            <a:r>
              <a:rPr lang="en-IN" sz="2000" b="1" dirty="0">
                <a:latin typeface="Times New Roman" panose="02020603050405020304" pitchFamily="18" charset="0"/>
                <a:cs typeface="Times New Roman" panose="02020603050405020304" pitchFamily="18" charset="0"/>
              </a:rPr>
              <a:t>CLIENT-SIDE ARCHITECHTURE</a:t>
            </a:r>
          </a:p>
        </p:txBody>
      </p:sp>
    </p:spTree>
    <p:extLst>
      <p:ext uri="{BB962C8B-B14F-4D97-AF65-F5344CB8AC3E}">
        <p14:creationId xmlns:p14="http://schemas.microsoft.com/office/powerpoint/2010/main" val="3522130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14D6-7039-4E3B-985B-5ADBB3D1F16F}"/>
              </a:ext>
            </a:extLst>
          </p:cNvPr>
          <p:cNvSpPr>
            <a:spLocks noGrp="1"/>
          </p:cNvSpPr>
          <p:nvPr>
            <p:ph type="title"/>
          </p:nvPr>
        </p:nvSpPr>
        <p:spPr>
          <a:xfrm>
            <a:off x="479395" y="514991"/>
            <a:ext cx="10131425" cy="1456267"/>
          </a:xfrm>
        </p:spPr>
        <p:txBody>
          <a:bodyPr>
            <a:normAutofit/>
          </a:bodyPr>
          <a:lstStyle/>
          <a:p>
            <a:pPr algn="ctr"/>
            <a:r>
              <a:rPr lang="en-US" sz="3600" b="1" dirty="0">
                <a:latin typeface="Oswald SemiBold" panose="00000700000000000000" pitchFamily="2" charset="0"/>
              </a:rPr>
              <a:t>FRONTEND DEVELOPMENT</a:t>
            </a:r>
            <a:endParaRPr lang="en-IN" sz="3600" b="1" dirty="0">
              <a:latin typeface="Oswald SemiBold" panose="00000700000000000000" pitchFamily="2" charset="0"/>
            </a:endParaRPr>
          </a:p>
        </p:txBody>
      </p:sp>
      <p:sp>
        <p:nvSpPr>
          <p:cNvPr id="3" name="Content Placeholder 2">
            <a:extLst>
              <a:ext uri="{FF2B5EF4-FFF2-40B4-BE49-F238E27FC236}">
                <a16:creationId xmlns:a16="http://schemas.microsoft.com/office/drawing/2014/main" id="{054EBBD2-1A33-4446-AB29-C20A4523D722}"/>
              </a:ext>
            </a:extLst>
          </p:cNvPr>
          <p:cNvSpPr>
            <a:spLocks noGrp="1"/>
          </p:cNvSpPr>
          <p:nvPr>
            <p:ph sz="half" idx="1"/>
          </p:nvPr>
        </p:nvSpPr>
        <p:spPr>
          <a:xfrm>
            <a:off x="547456" y="1864726"/>
            <a:ext cx="10617693" cy="5162278"/>
          </a:xfrm>
        </p:spPr>
        <p:txBody>
          <a:bodyPr>
            <a:normAutofit/>
          </a:bodyPr>
          <a:lstStyle/>
          <a:p>
            <a:pPr algn="just">
              <a:spcBef>
                <a:spcPts val="0"/>
              </a:spcBef>
            </a:pPr>
            <a:r>
              <a:rPr lang="en-US" i="0" dirty="0">
                <a:effectLst/>
                <a:latin typeface="Times New Roman" panose="02020603050405020304" pitchFamily="18" charset="0"/>
                <a:cs typeface="Times New Roman" panose="02020603050405020304" pitchFamily="18" charset="0"/>
              </a:rPr>
              <a:t>Front end development is programming which focuses on the visual elements of a website or app that a user will interact with (the client side).</a:t>
            </a:r>
            <a:endParaRPr lang="en-US" dirty="0">
              <a:latin typeface="Times New Roman" panose="02020603050405020304" pitchFamily="18" charset="0"/>
              <a:cs typeface="Times New Roman" panose="02020603050405020304" pitchFamily="18" charset="0"/>
            </a:endParaRPr>
          </a:p>
          <a:p>
            <a:pPr algn="just">
              <a:spcBef>
                <a:spcPts val="0"/>
              </a:spcBef>
            </a:pPr>
            <a:endParaRPr lang="en-US" dirty="0">
              <a:latin typeface="Times New Roman" panose="02020603050405020304" pitchFamily="18" charset="0"/>
              <a:cs typeface="Times New Roman" panose="02020603050405020304" pitchFamily="18" charset="0"/>
            </a:endParaRPr>
          </a:p>
          <a:p>
            <a:pPr algn="just">
              <a:spcBef>
                <a:spcPts val="0"/>
              </a:spcBef>
            </a:pPr>
            <a:r>
              <a:rPr lang="en-US" dirty="0">
                <a:latin typeface="Times New Roman" panose="02020603050405020304" pitchFamily="18" charset="0"/>
                <a:cs typeface="Times New Roman" panose="02020603050405020304" pitchFamily="18" charset="0"/>
              </a:rPr>
              <a:t>HTML-CSS is used as a skeleton to our webapp in which JAVASCRIPT plays a vital role and helps by building a bridge between two ends hence connecting Frontend and Backend which further contains libraries like REACT JS which uses Components functions and these functions are further used for designing our website.</a:t>
            </a:r>
          </a:p>
          <a:p>
            <a:pPr algn="just">
              <a:spcBef>
                <a:spcPts val="0"/>
              </a:spcBef>
            </a:pPr>
            <a:endParaRPr lang="en-US" dirty="0">
              <a:latin typeface="Times New Roman" panose="02020603050405020304" pitchFamily="18" charset="0"/>
              <a:cs typeface="Times New Roman" panose="02020603050405020304" pitchFamily="18" charset="0"/>
            </a:endParaRPr>
          </a:p>
          <a:p>
            <a:pPr algn="just">
              <a:spcBef>
                <a:spcPts val="0"/>
              </a:spcBef>
            </a:pPr>
            <a:r>
              <a:rPr lang="en-US" dirty="0">
                <a:latin typeface="Times New Roman" panose="02020603050405020304" pitchFamily="18" charset="0"/>
                <a:cs typeface="Times New Roman" panose="02020603050405020304" pitchFamily="18" charset="0"/>
              </a:rPr>
              <a:t>Apart from this, we also used MATERIAL UI, it contains some designing components by default which are also used separately in the Chat section of our Webapp</a:t>
            </a:r>
            <a:r>
              <a:rPr lang="en-US" b="1" dirty="0">
                <a:latin typeface="Times New Roman" panose="02020603050405020304" pitchFamily="18" charset="0"/>
                <a:cs typeface="Times New Roman" panose="02020603050405020304" pitchFamily="18" charset="0"/>
              </a:rPr>
              <a:t>.</a:t>
            </a:r>
          </a:p>
          <a:p>
            <a:pPr marL="0" lvl="0" indent="0" algn="just" rtl="0">
              <a:spcBef>
                <a:spcPts val="0"/>
              </a:spcBef>
              <a:spcAft>
                <a:spcPts val="0"/>
              </a:spcAft>
              <a:buNone/>
            </a:pPr>
            <a:endParaRPr lang="en-US" dirty="0"/>
          </a:p>
          <a:p>
            <a:pPr marL="0" lvl="0" indent="0" algn="just" rtl="0">
              <a:spcBef>
                <a:spcPts val="0"/>
              </a:spcBef>
              <a:spcAft>
                <a:spcPts val="0"/>
              </a:spcAft>
              <a:buNone/>
            </a:pPr>
            <a:endParaRPr lang="en-US" dirty="0"/>
          </a:p>
          <a:p>
            <a:endParaRPr lang="en-IN" dirty="0"/>
          </a:p>
        </p:txBody>
      </p:sp>
    </p:spTree>
    <p:extLst>
      <p:ext uri="{BB962C8B-B14F-4D97-AF65-F5344CB8AC3E}">
        <p14:creationId xmlns:p14="http://schemas.microsoft.com/office/powerpoint/2010/main" val="1139757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713</TotalTime>
  <Words>1754</Words>
  <Application>Microsoft Office PowerPoint</Application>
  <PresentationFormat>Widescreen</PresentationFormat>
  <Paragraphs>161</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Arial</vt:lpstr>
      <vt:lpstr>Calibri</vt:lpstr>
      <vt:lpstr>Century Gothic</vt:lpstr>
      <vt:lpstr>Oswald</vt:lpstr>
      <vt:lpstr>Oswald Semi bold</vt:lpstr>
      <vt:lpstr>Oswald SemiBold</vt:lpstr>
      <vt:lpstr>Times New Roman</vt:lpstr>
      <vt:lpstr>Verdana</vt:lpstr>
      <vt:lpstr>Wingdings 3</vt:lpstr>
      <vt:lpstr>Ion</vt:lpstr>
      <vt:lpstr>    INSTACHAT  (MINOR-1 PROJECT)   </vt:lpstr>
      <vt:lpstr>CONTENTS</vt:lpstr>
      <vt:lpstr>INTRODUCTION</vt:lpstr>
      <vt:lpstr>INTRODUCTION (contd.)</vt:lpstr>
      <vt:lpstr>PROBLEM STATEMENT</vt:lpstr>
      <vt:lpstr>LITERATURE SURVEY</vt:lpstr>
      <vt:lpstr>METHODOLOGY</vt:lpstr>
      <vt:lpstr>TOOLS AND TECHNOLOGIES USED</vt:lpstr>
      <vt:lpstr>FRONTEND DEVELOPMENT</vt:lpstr>
      <vt:lpstr>FRONTEND WORK  </vt:lpstr>
      <vt:lpstr>PowerPoint Presentation</vt:lpstr>
      <vt:lpstr>PowerPoint Presentation</vt:lpstr>
      <vt:lpstr>PowerPoint Presentation</vt:lpstr>
      <vt:lpstr>BACKEND DEVELOPMENT</vt:lpstr>
      <vt:lpstr>PowerPoint Presentation</vt:lpstr>
      <vt:lpstr>PowerPoint Presentation</vt:lpstr>
      <vt:lpstr>ARCHITECHTURE</vt:lpstr>
      <vt:lpstr>CHAT APP CODE (DEVELOPED)</vt:lpstr>
      <vt:lpstr>PowerPoint Presentation</vt:lpstr>
      <vt:lpstr>ROUGH DESIGN OF THE FEATURES</vt:lpstr>
      <vt:lpstr>PowerPoint Presentation</vt:lpstr>
      <vt:lpstr>LIMITATIONS</vt:lpstr>
      <vt:lpstr>CONCLUSION and FUTURE SCOPE</vt:lpstr>
      <vt:lpstr>REFERENCES</vt:lpstr>
      <vt:lpstr>THANK YOU TO ALL THE PANELISTS.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JAYPEE INSTITUTE OF INFORMATION TECHNOLOGY      INSTA CHAT        ( WEB - CHAT APPLICATION)   (MINOR-1)   UNDER THE SUPERVISION OF : Dr. Vimal Kumar Mishra …</dc:title>
  <dc:creator>Dhruv Wadhawan</dc:creator>
  <cp:lastModifiedBy>Dhruv Wadhawan</cp:lastModifiedBy>
  <cp:revision>44</cp:revision>
  <dcterms:created xsi:type="dcterms:W3CDTF">2021-10-24T18:35:52Z</dcterms:created>
  <dcterms:modified xsi:type="dcterms:W3CDTF">2021-12-01T12:22:43Z</dcterms:modified>
</cp:coreProperties>
</file>