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394" r:id="rId3"/>
    <p:sldId id="260" r:id="rId4"/>
    <p:sldId id="269" r:id="rId5"/>
    <p:sldId id="271" r:id="rId6"/>
    <p:sldId id="272" r:id="rId7"/>
    <p:sldId id="273" r:id="rId8"/>
    <p:sldId id="274" r:id="rId9"/>
    <p:sldId id="277" r:id="rId10"/>
    <p:sldId id="323" r:id="rId11"/>
    <p:sldId id="278" r:id="rId12"/>
    <p:sldId id="279" r:id="rId13"/>
    <p:sldId id="283" r:id="rId14"/>
    <p:sldId id="284" r:id="rId15"/>
    <p:sldId id="285" r:id="rId16"/>
    <p:sldId id="286" r:id="rId17"/>
    <p:sldId id="287" r:id="rId18"/>
    <p:sldId id="317" r:id="rId19"/>
    <p:sldId id="318" r:id="rId20"/>
    <p:sldId id="319" r:id="rId21"/>
    <p:sldId id="320" r:id="rId22"/>
    <p:sldId id="288" r:id="rId23"/>
    <p:sldId id="289" r:id="rId24"/>
    <p:sldId id="290" r:id="rId25"/>
    <p:sldId id="291" r:id="rId26"/>
    <p:sldId id="294" r:id="rId27"/>
    <p:sldId id="331" r:id="rId28"/>
    <p:sldId id="397" r:id="rId29"/>
    <p:sldId id="332" r:id="rId30"/>
    <p:sldId id="295" r:id="rId31"/>
    <p:sldId id="297" r:id="rId32"/>
    <p:sldId id="298" r:id="rId33"/>
    <p:sldId id="395" r:id="rId34"/>
    <p:sldId id="300" r:id="rId35"/>
    <p:sldId id="299" r:id="rId36"/>
    <p:sldId id="302" r:id="rId37"/>
    <p:sldId id="321" r:id="rId38"/>
    <p:sldId id="322" r:id="rId39"/>
    <p:sldId id="305" r:id="rId40"/>
    <p:sldId id="330" r:id="rId41"/>
    <p:sldId id="324" r:id="rId42"/>
    <p:sldId id="326" r:id="rId43"/>
    <p:sldId id="315" r:id="rId44"/>
    <p:sldId id="396" r:id="rId45"/>
    <p:sldId id="327" r:id="rId46"/>
    <p:sldId id="306" r:id="rId47"/>
    <p:sldId id="308" r:id="rId48"/>
    <p:sldId id="312" r:id="rId49"/>
    <p:sldId id="316" r:id="rId50"/>
    <p:sldId id="328" r:id="rId51"/>
    <p:sldId id="329" r:id="rId52"/>
    <p:sldId id="339" r:id="rId53"/>
    <p:sldId id="340" r:id="rId54"/>
    <p:sldId id="342" r:id="rId55"/>
    <p:sldId id="398" r:id="rId56"/>
    <p:sldId id="399" r:id="rId57"/>
    <p:sldId id="345" r:id="rId58"/>
    <p:sldId id="346" r:id="rId59"/>
    <p:sldId id="347" r:id="rId60"/>
    <p:sldId id="343" r:id="rId61"/>
    <p:sldId id="350" r:id="rId62"/>
    <p:sldId id="344" r:id="rId63"/>
    <p:sldId id="348" r:id="rId64"/>
    <p:sldId id="349" r:id="rId65"/>
    <p:sldId id="352" r:id="rId66"/>
    <p:sldId id="353" r:id="rId67"/>
    <p:sldId id="354" r:id="rId68"/>
    <p:sldId id="355" r:id="rId69"/>
    <p:sldId id="356" r:id="rId70"/>
    <p:sldId id="357" r:id="rId71"/>
    <p:sldId id="359" r:id="rId72"/>
    <p:sldId id="360" r:id="rId73"/>
    <p:sldId id="363" r:id="rId74"/>
    <p:sldId id="368" r:id="rId75"/>
    <p:sldId id="367" r:id="rId76"/>
    <p:sldId id="400" r:id="rId77"/>
    <p:sldId id="364" r:id="rId78"/>
    <p:sldId id="365" r:id="rId79"/>
    <p:sldId id="366" r:id="rId80"/>
    <p:sldId id="361" r:id="rId81"/>
    <p:sldId id="362" r:id="rId82"/>
    <p:sldId id="369" r:id="rId83"/>
    <p:sldId id="370" r:id="rId84"/>
    <p:sldId id="371" r:id="rId85"/>
    <p:sldId id="372" r:id="rId86"/>
    <p:sldId id="373" r:id="rId87"/>
    <p:sldId id="374" r:id="rId88"/>
    <p:sldId id="375" r:id="rId89"/>
    <p:sldId id="376" r:id="rId90"/>
    <p:sldId id="390" r:id="rId91"/>
    <p:sldId id="391" r:id="rId92"/>
    <p:sldId id="378" r:id="rId93"/>
    <p:sldId id="379" r:id="rId94"/>
    <p:sldId id="389" r:id="rId95"/>
    <p:sldId id="392" r:id="rId96"/>
    <p:sldId id="380" r:id="rId97"/>
    <p:sldId id="382" r:id="rId98"/>
    <p:sldId id="383" r:id="rId99"/>
    <p:sldId id="384" r:id="rId100"/>
    <p:sldId id="385" r:id="rId101"/>
    <p:sldId id="386" r:id="rId102"/>
    <p:sldId id="393" r:id="rId103"/>
    <p:sldId id="387" r:id="rId104"/>
    <p:sldId id="388" r:id="rId105"/>
    <p:sldId id="401"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DDB0A-0A40-4646-A776-D9ABD4B48683}" type="datetimeFigureOut">
              <a:rPr lang="en-US" smtClean="0"/>
              <a:pPr/>
              <a:t>5/20/2021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B15D7-7F23-4884-AA8D-D7C36F322C87}" type="slidenum">
              <a:rPr lang="en-US" smtClean="0"/>
              <a:pPr/>
              <a:t>‹#›</a:t>
            </a:fld>
            <a:endParaRPr lang="en-US"/>
          </a:p>
        </p:txBody>
      </p:sp>
    </p:spTree>
    <p:extLst>
      <p:ext uri="{BB962C8B-B14F-4D97-AF65-F5344CB8AC3E}">
        <p14:creationId xmlns:p14="http://schemas.microsoft.com/office/powerpoint/2010/main" val="228992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B15D7-7F23-4884-AA8D-D7C36F322C87}" type="slidenum">
              <a:rPr lang="en-US" smtClean="0"/>
              <a:pPr/>
              <a:t>98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E6A8E2-41EF-4C12-A50F-D0993D4185D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6A8E2-41EF-4C12-A50F-D0993D4185D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6A8E2-41EF-4C12-A50F-D0993D4185D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6A8E2-41EF-4C12-A50F-D0993D4185D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6A8E2-41EF-4C12-A50F-D0993D4185D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E6A8E2-41EF-4C12-A50F-D0993D4185D3}"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E6A8E2-41EF-4C12-A50F-D0993D4185D3}" type="datetimeFigureOut">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E6A8E2-41EF-4C12-A50F-D0993D4185D3}"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6A8E2-41EF-4C12-A50F-D0993D4185D3}"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6A8E2-41EF-4C12-A50F-D0993D4185D3}"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6A8E2-41EF-4C12-A50F-D0993D4185D3}"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6A8E2-41EF-4C12-A50F-D0993D4185D3}" type="datetimeFigureOut">
              <a:rPr lang="en-US" smtClean="0"/>
              <a:pPr/>
              <a:t>5/20/2021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F26A-8ADC-4DE6-B8F7-F1B473A8F3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developer.android.com/reference/android/view/LayoutInflater.html" TargetMode="External"/><Relationship Id="rId2" Type="http://schemas.openxmlformats.org/officeDocument/2006/relationships/hyperlink" Target="https://developer.android.com/reference/android/view/View.html" TargetMode="External"/><Relationship Id="rId1" Type="http://schemas.openxmlformats.org/officeDocument/2006/relationships/slideLayout" Target="../slideLayouts/slideLayout2.xml"/><Relationship Id="rId5" Type="http://schemas.openxmlformats.org/officeDocument/2006/relationships/hyperlink" Target="https://developer.android.com/reference/android/os/Bundle.html" TargetMode="External"/><Relationship Id="rId4" Type="http://schemas.openxmlformats.org/officeDocument/2006/relationships/hyperlink" Target="https://developer.android.com/reference/android/view/ViewGroup.html"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eveloper.android.com/reference/android/content/Intent" TargetMode="External"/><Relationship Id="rId2" Type="http://schemas.openxmlformats.org/officeDocument/2006/relationships/hyperlink" Target="https://developer.android.com/reference/android/app/Activity"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abhiandroid.com/programming/asynctas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V</a:t>
            </a:r>
          </a:p>
        </p:txBody>
      </p:sp>
      <p:sp>
        <p:nvSpPr>
          <p:cNvPr id="3" name="Subtitle 2"/>
          <p:cNvSpPr>
            <a:spLocks noGrp="1"/>
          </p:cNvSpPr>
          <p:nvPr>
            <p:ph type="subTitle" idx="1"/>
          </p:nvPr>
        </p:nvSpPr>
        <p:spPr/>
        <p:txBody>
          <a:bodyPr/>
          <a:lstStyle/>
          <a:p>
            <a:r>
              <a:rPr lang="en-US" dirty="0"/>
              <a:t>Activity and Multimedia with Databases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Logcat</a:t>
            </a:r>
            <a:endParaRPr lang="en-US" dirty="0"/>
          </a:p>
        </p:txBody>
      </p:sp>
      <p:sp>
        <p:nvSpPr>
          <p:cNvPr id="3" name="Content Placeholder 2"/>
          <p:cNvSpPr>
            <a:spLocks noGrp="1"/>
          </p:cNvSpPr>
          <p:nvPr>
            <p:ph idx="1"/>
          </p:nvPr>
        </p:nvSpPr>
        <p:spPr/>
        <p:txBody>
          <a:bodyPr>
            <a:normAutofit lnSpcReduction="10000"/>
          </a:bodyPr>
          <a:lstStyle/>
          <a:p>
            <a:r>
              <a:rPr lang="en-US" dirty="0"/>
              <a:t>Dumps a log of system messages, including stack traces when the device throws an error and messages that you have written from your app.</a:t>
            </a:r>
          </a:p>
          <a:p>
            <a:r>
              <a:rPr lang="en-US" dirty="0"/>
              <a:t>e() method is used to </a:t>
            </a:r>
            <a:r>
              <a:rPr lang="en-US" b="1" dirty="0"/>
              <a:t>log</a:t>
            </a:r>
            <a:r>
              <a:rPr lang="en-US" dirty="0"/>
              <a:t> errors.</a:t>
            </a:r>
          </a:p>
          <a:p>
            <a:r>
              <a:rPr lang="en-US" dirty="0"/>
              <a:t>w() method is used to </a:t>
            </a:r>
            <a:r>
              <a:rPr lang="en-US" b="1" dirty="0"/>
              <a:t>log</a:t>
            </a:r>
            <a:r>
              <a:rPr lang="en-US" dirty="0"/>
              <a:t> warnings.</a:t>
            </a:r>
          </a:p>
          <a:p>
            <a:r>
              <a:rPr lang="en-US" dirty="0" err="1"/>
              <a:t>i</a:t>
            </a:r>
            <a:r>
              <a:rPr lang="en-US" dirty="0"/>
              <a:t>() method is used to </a:t>
            </a:r>
            <a:r>
              <a:rPr lang="en-US" b="1" dirty="0"/>
              <a:t>log</a:t>
            </a:r>
            <a:r>
              <a:rPr lang="en-US" dirty="0"/>
              <a:t> informational messages.</a:t>
            </a:r>
          </a:p>
          <a:p>
            <a:r>
              <a:rPr lang="en-US" dirty="0"/>
              <a:t>d() method is used to </a:t>
            </a:r>
            <a:r>
              <a:rPr lang="en-US" b="1" dirty="0"/>
              <a:t>log</a:t>
            </a:r>
            <a:r>
              <a:rPr lang="en-US" dirty="0"/>
              <a:t> debug messages.</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a:t>
            </a:r>
            <a:endParaRPr lang="en-US" dirty="0"/>
          </a:p>
        </p:txBody>
      </p:sp>
      <p:sp>
        <p:nvSpPr>
          <p:cNvPr id="3" name="Content Placeholder 2"/>
          <p:cNvSpPr>
            <a:spLocks noGrp="1"/>
          </p:cNvSpPr>
          <p:nvPr>
            <p:ph idx="1"/>
          </p:nvPr>
        </p:nvSpPr>
        <p:spPr/>
        <p:txBody>
          <a:bodyPr>
            <a:normAutofit/>
          </a:bodyPr>
          <a:lstStyle/>
          <a:p>
            <a:r>
              <a:rPr lang="en-US" sz="1800" b="1" dirty="0" err="1"/>
              <a:t>SQLite</a:t>
            </a:r>
            <a:r>
              <a:rPr lang="en-US" sz="1800" dirty="0"/>
              <a:t> is an open-source relational </a:t>
            </a:r>
            <a:r>
              <a:rPr lang="en-US" sz="1800" b="1" dirty="0"/>
              <a:t>database</a:t>
            </a:r>
            <a:r>
              <a:rPr lang="en-US" sz="1800" dirty="0"/>
              <a:t> i.e. used to perform </a:t>
            </a:r>
            <a:r>
              <a:rPr lang="en-US" sz="1800" b="1" dirty="0"/>
              <a:t>database</a:t>
            </a:r>
            <a:r>
              <a:rPr lang="en-US" sz="1800" dirty="0"/>
              <a:t> operations on </a:t>
            </a:r>
            <a:r>
              <a:rPr lang="en-US" sz="1800" b="1" dirty="0"/>
              <a:t>android</a:t>
            </a:r>
            <a:r>
              <a:rPr lang="en-US" sz="1800" dirty="0"/>
              <a:t> devices such as storing, manipulating or retrieving persistent data from the </a:t>
            </a:r>
            <a:r>
              <a:rPr lang="en-US" sz="1800" b="1" dirty="0"/>
              <a:t>database</a:t>
            </a:r>
            <a:r>
              <a:rPr lang="en-US" sz="1800" dirty="0"/>
              <a:t>. It is embedded in </a:t>
            </a:r>
            <a:r>
              <a:rPr lang="en-US" sz="1800" b="1" dirty="0"/>
              <a:t>android</a:t>
            </a:r>
            <a:r>
              <a:rPr lang="en-US" sz="1800" dirty="0"/>
              <a:t> by default. So, there is no need to perform any </a:t>
            </a:r>
            <a:r>
              <a:rPr lang="en-US" sz="1800" b="1" dirty="0"/>
              <a:t>database</a:t>
            </a:r>
            <a:r>
              <a:rPr lang="en-US" sz="1800" dirty="0"/>
              <a:t> setup or administration task.</a:t>
            </a:r>
          </a:p>
          <a:p>
            <a:r>
              <a:rPr lang="en-US" sz="1800" dirty="0" err="1"/>
              <a:t>SQLite</a:t>
            </a:r>
            <a:r>
              <a:rPr lang="en-US" sz="1800" dirty="0"/>
              <a:t> stores data to a text file on the device.</a:t>
            </a:r>
          </a:p>
          <a:p>
            <a:endParaRPr lang="en-US" sz="1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4525963"/>
          </a:xfrm>
        </p:spPr>
        <p:txBody>
          <a:bodyPr>
            <a:normAutofit/>
          </a:bodyPr>
          <a:lstStyle/>
          <a:p>
            <a:r>
              <a:rPr lang="en-US" sz="1800" b="1" dirty="0"/>
              <a:t>Database - Creation</a:t>
            </a:r>
          </a:p>
          <a:p>
            <a:r>
              <a:rPr lang="en-US" sz="1800" dirty="0"/>
              <a:t> </a:t>
            </a:r>
            <a:r>
              <a:rPr lang="en-US" sz="1800" dirty="0" err="1"/>
              <a:t>openOrCreateDatabase</a:t>
            </a:r>
            <a:r>
              <a:rPr lang="en-US" sz="1800" dirty="0"/>
              <a:t>() method to create a database.</a:t>
            </a:r>
          </a:p>
          <a:p>
            <a:r>
              <a:rPr lang="en-US" sz="1800" dirty="0" err="1"/>
              <a:t>eg</a:t>
            </a:r>
            <a:r>
              <a:rPr lang="en-US" sz="1800" dirty="0"/>
              <a:t>:</a:t>
            </a:r>
          </a:p>
          <a:p>
            <a:r>
              <a:rPr lang="en-US" sz="1800" dirty="0" err="1"/>
              <a:t>SQLiteDatabase</a:t>
            </a:r>
            <a:r>
              <a:rPr lang="en-US" sz="1800" dirty="0"/>
              <a:t> </a:t>
            </a:r>
            <a:r>
              <a:rPr lang="en-US" sz="1800" dirty="0" err="1"/>
              <a:t>db</a:t>
            </a:r>
            <a:r>
              <a:rPr lang="en-US" sz="1800" dirty="0"/>
              <a:t> = </a:t>
            </a:r>
            <a:r>
              <a:rPr lang="en-US" sz="1800" dirty="0" err="1"/>
              <a:t>openOrCreateDatabase</a:t>
            </a:r>
            <a:r>
              <a:rPr lang="en-US" sz="1800" dirty="0"/>
              <a:t>("your database name",            </a:t>
            </a:r>
            <a:r>
              <a:rPr lang="en-US" sz="1800" dirty="0" err="1"/>
              <a:t>MODE_PRIVATE,null</a:t>
            </a:r>
            <a:r>
              <a:rPr lang="en-US" sz="1800" dirty="0"/>
              <a:t>);</a:t>
            </a:r>
          </a:p>
          <a:p>
            <a:endParaRPr lang="en-US" sz="1800" dirty="0"/>
          </a:p>
          <a:p>
            <a:r>
              <a:rPr lang="en-US" sz="1800" b="1" dirty="0"/>
              <a:t>Parameter: </a:t>
            </a:r>
          </a:p>
          <a:p>
            <a:r>
              <a:rPr lang="en-US" sz="1800" dirty="0"/>
              <a:t>String -&gt; It is the database name, If the given name already exist in your package it will open the database, if not it will create a database with the given name.</a:t>
            </a:r>
          </a:p>
          <a:p>
            <a:r>
              <a:rPr lang="en-US" sz="1800" dirty="0" err="1"/>
              <a:t>Int</a:t>
            </a:r>
            <a:r>
              <a:rPr lang="en-US" sz="1800" dirty="0"/>
              <a:t> -&gt; The mode for opening the database usually it is MODE_PRIVATE.</a:t>
            </a:r>
          </a:p>
          <a:p>
            <a:r>
              <a:rPr lang="en-US" sz="1800" dirty="0" err="1"/>
              <a:t>CursorFactory</a:t>
            </a:r>
            <a:r>
              <a:rPr lang="en-US" sz="1800" dirty="0"/>
              <a:t> -&gt; It is </a:t>
            </a:r>
            <a:r>
              <a:rPr lang="en-US" sz="1800" dirty="0" err="1"/>
              <a:t>nullable</a:t>
            </a:r>
            <a:r>
              <a:rPr lang="en-US" sz="1800" dirty="0"/>
              <a:t> or optional. </a:t>
            </a:r>
          </a:p>
          <a:p>
            <a:endParaRPr lang="en-US" sz="1800" dirty="0"/>
          </a:p>
          <a:p>
            <a:endParaRPr lang="en-US" sz="1800" dirty="0"/>
          </a:p>
          <a:p>
            <a:endParaRPr lang="en-US" sz="18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000" b="1" dirty="0"/>
              <a:t>Table Creation</a:t>
            </a:r>
          </a:p>
          <a:p>
            <a:r>
              <a:rPr lang="en-US" sz="2000" dirty="0"/>
              <a:t>we can create table or insert data into table using </a:t>
            </a:r>
            <a:r>
              <a:rPr lang="en-US" sz="2000" dirty="0" err="1"/>
              <a:t>execSQL</a:t>
            </a:r>
            <a:r>
              <a:rPr lang="en-US" sz="2000" dirty="0"/>
              <a:t> method defined in </a:t>
            </a:r>
            <a:r>
              <a:rPr lang="en-US" sz="2000" dirty="0" err="1"/>
              <a:t>SQLiteDatabase</a:t>
            </a:r>
            <a:r>
              <a:rPr lang="en-US" sz="2000" dirty="0"/>
              <a:t> class. </a:t>
            </a:r>
          </a:p>
          <a:p>
            <a:r>
              <a:rPr lang="en-US" sz="2000" dirty="0" err="1"/>
              <a:t>eg</a:t>
            </a:r>
            <a:r>
              <a:rPr lang="en-US" sz="2000" dirty="0"/>
              <a:t>: </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db.execSQL</a:t>
            </a:r>
            <a:r>
              <a:rPr lang="en-IN" sz="18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i="1"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(ID INTEGER PRIMARY KEY AUTOINCREMENT, ROLL_NO TEXT, NAME TEXT)");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effectLst/>
                <a:latin typeface="Calibri" panose="020F0502020204030204" pitchFamily="34" charset="0"/>
                <a:ea typeface="Calibri" panose="020F0502020204030204" pitchFamily="34" charset="0"/>
                <a:cs typeface="Times New Roman" panose="02020603050405020304" pitchFamily="18" charset="0"/>
              </a:rPr>
              <a:t>Insertion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SQLiteDatabase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db</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this.getWritableDatabase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i="1" dirty="0">
                <a:effectLst/>
                <a:latin typeface="Calibri" panose="020F0502020204030204" pitchFamily="34" charset="0"/>
                <a:ea typeface="Calibri" panose="020F0502020204030204" pitchFamily="34" charset="0"/>
                <a:cs typeface="Times New Roman" panose="02020603050405020304" pitchFamily="18" charset="0"/>
              </a:rPr>
              <a:t>COL_2</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roll_no</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i="1" dirty="0">
                <a:effectLst/>
                <a:latin typeface="Calibri" panose="020F0502020204030204" pitchFamily="34" charset="0"/>
                <a:ea typeface="Calibri" panose="020F0502020204030204" pitchFamily="34" charset="0"/>
                <a:cs typeface="Times New Roman" panose="02020603050405020304" pitchFamily="18" charset="0"/>
              </a:rPr>
              <a:t>COL_3</a:t>
            </a:r>
            <a:r>
              <a:rPr lang="en-IN" sz="1800" dirty="0">
                <a:effectLst/>
                <a:latin typeface="Calibri" panose="020F0502020204030204" pitchFamily="34" charset="0"/>
                <a:ea typeface="Calibri" panose="020F0502020204030204" pitchFamily="34" charset="0"/>
                <a:cs typeface="Times New Roman" panose="02020603050405020304" pitchFamily="18" charset="0"/>
              </a:rPr>
              <a:t>, name);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db.insert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,null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Database - Fetching</a:t>
            </a:r>
          </a:p>
          <a:p>
            <a:r>
              <a:rPr lang="en-US" sz="1800" dirty="0"/>
              <a:t>retrieve anything from database using an object of the Cursor class. </a:t>
            </a:r>
          </a:p>
          <a:p>
            <a:r>
              <a:rPr lang="en-US" sz="1800" b="1" dirty="0" err="1"/>
              <a:t>rawQuery</a:t>
            </a:r>
            <a:r>
              <a:rPr lang="en-US" sz="1800" b="1" dirty="0"/>
              <a:t> :</a:t>
            </a:r>
            <a:r>
              <a:rPr lang="en-US" sz="1800" dirty="0"/>
              <a:t>it will return a </a:t>
            </a:r>
            <a:r>
              <a:rPr lang="en-US" sz="1800" dirty="0" err="1"/>
              <a:t>resultset</a:t>
            </a:r>
            <a:r>
              <a:rPr lang="en-US" sz="1800" dirty="0"/>
              <a:t> with the cursor pointing to the table. We can move the cursor forward and retrieve the data.</a:t>
            </a:r>
          </a:p>
          <a:p>
            <a:r>
              <a:rPr lang="en-US" sz="1800" dirty="0" err="1"/>
              <a:t>Eg</a:t>
            </a:r>
            <a:r>
              <a:rPr lang="en-US" sz="1800" dirty="0"/>
              <a:t>: </a:t>
            </a:r>
          </a:p>
          <a:p>
            <a:r>
              <a:rPr lang="en-US" sz="1800" dirty="0">
                <a:solidFill>
                  <a:srgbClr val="FF0000"/>
                </a:solidFill>
              </a:rPr>
              <a:t>//1</a:t>
            </a:r>
            <a:r>
              <a:rPr lang="en-US" sz="1800" baseline="30000" dirty="0">
                <a:solidFill>
                  <a:srgbClr val="FF0000"/>
                </a:solidFill>
              </a:rPr>
              <a:t>st</a:t>
            </a:r>
            <a:r>
              <a:rPr lang="en-US" sz="1800" dirty="0">
                <a:solidFill>
                  <a:srgbClr val="FF0000"/>
                </a:solidFill>
              </a:rPr>
              <a:t> parameter is query , 2</a:t>
            </a:r>
            <a:r>
              <a:rPr lang="en-US" sz="1800" baseline="30000" dirty="0">
                <a:solidFill>
                  <a:srgbClr val="FF0000"/>
                </a:solidFill>
              </a:rPr>
              <a:t>nd</a:t>
            </a:r>
            <a:r>
              <a:rPr lang="en-US" sz="1800" dirty="0">
                <a:solidFill>
                  <a:srgbClr val="FF0000"/>
                </a:solidFill>
              </a:rPr>
              <a:t>  is  use to pass value  in where clause</a:t>
            </a:r>
          </a:p>
          <a:p>
            <a:r>
              <a:rPr lang="en-US" sz="1800" dirty="0"/>
              <a:t>Cursor </a:t>
            </a:r>
            <a:r>
              <a:rPr lang="en-US" sz="1800" dirty="0" err="1"/>
              <a:t>resultSet</a:t>
            </a:r>
            <a:r>
              <a:rPr lang="en-US" sz="1800" dirty="0"/>
              <a:t> = </a:t>
            </a:r>
            <a:r>
              <a:rPr lang="en-US" sz="1800" dirty="0" err="1"/>
              <a:t>mydatbase.rawQuery</a:t>
            </a:r>
            <a:r>
              <a:rPr lang="en-US" sz="1800" dirty="0"/>
              <a:t>("Select * from </a:t>
            </a:r>
            <a:r>
              <a:rPr lang="en-US" sz="1800" dirty="0" err="1"/>
              <a:t>TutorialsPoint</a:t>
            </a:r>
            <a:r>
              <a:rPr lang="en-US" sz="1800" dirty="0"/>
              <a:t>", null);   </a:t>
            </a:r>
            <a:r>
              <a:rPr lang="en-US" sz="1800" dirty="0" err="1"/>
              <a:t>resultSet.moveToFirst</a:t>
            </a:r>
            <a:r>
              <a:rPr lang="en-US" sz="1800" dirty="0"/>
              <a:t>(); </a:t>
            </a:r>
          </a:p>
          <a:p>
            <a:r>
              <a:rPr lang="en-US" sz="1800" dirty="0"/>
              <a:t>String username = </a:t>
            </a:r>
            <a:r>
              <a:rPr lang="en-US" sz="1800" dirty="0" err="1"/>
              <a:t>resultSet.getString</a:t>
            </a:r>
            <a:r>
              <a:rPr lang="en-US" sz="1800" dirty="0"/>
              <a:t>(0); </a:t>
            </a:r>
          </a:p>
          <a:p>
            <a:r>
              <a:rPr lang="en-US" sz="1800" dirty="0"/>
              <a:t>String password = </a:t>
            </a:r>
            <a:r>
              <a:rPr lang="en-US" sz="1800" dirty="0" err="1"/>
              <a:t>resultSet.getString</a:t>
            </a:r>
            <a:r>
              <a:rPr lang="en-US" sz="1800" dirty="0"/>
              <a:t>(1);</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SQLiteOpenHelper</a:t>
            </a:r>
            <a:endParaRPr lang="en-US" dirty="0"/>
          </a:p>
        </p:txBody>
      </p:sp>
      <p:sp>
        <p:nvSpPr>
          <p:cNvPr id="3" name="Content Placeholder 2"/>
          <p:cNvSpPr>
            <a:spLocks noGrp="1"/>
          </p:cNvSpPr>
          <p:nvPr>
            <p:ph idx="1"/>
          </p:nvPr>
        </p:nvSpPr>
        <p:spPr/>
        <p:txBody>
          <a:bodyPr>
            <a:normAutofit/>
          </a:bodyPr>
          <a:lstStyle/>
          <a:p>
            <a:r>
              <a:rPr lang="en-US" sz="2000" dirty="0"/>
              <a:t>contains a useful set of APIs for managing your database</a:t>
            </a:r>
          </a:p>
          <a:p>
            <a:r>
              <a:rPr lang="en-US" sz="2000" dirty="0"/>
              <a:t>In android, by using </a:t>
            </a:r>
            <a:r>
              <a:rPr lang="en-US" sz="2000" b="1" dirty="0" err="1"/>
              <a:t>SQLiteOpenHelper</a:t>
            </a:r>
            <a:r>
              <a:rPr lang="en-US" sz="2000" dirty="0"/>
              <a:t> class we can easily create required database and tables for our application. To use </a:t>
            </a:r>
            <a:r>
              <a:rPr lang="en-US" sz="2000" b="1" dirty="0" err="1"/>
              <a:t>SQLiteOpenHelper</a:t>
            </a:r>
            <a:r>
              <a:rPr lang="en-US" sz="2000" dirty="0"/>
              <a:t>, we need to create a subclass that overrides the </a:t>
            </a:r>
            <a:r>
              <a:rPr lang="en-US" sz="2000" b="1" dirty="0" err="1"/>
              <a:t>onCreate</a:t>
            </a:r>
            <a:r>
              <a:rPr lang="en-US" sz="2000" b="1" dirty="0"/>
              <a:t>()</a:t>
            </a:r>
            <a:r>
              <a:rPr lang="en-US" sz="2000" dirty="0"/>
              <a:t> and </a:t>
            </a:r>
            <a:r>
              <a:rPr lang="en-US" sz="2000" b="1" dirty="0" err="1"/>
              <a:t>onUpgrade</a:t>
            </a:r>
            <a:r>
              <a:rPr lang="en-US" sz="2000" b="1" dirty="0"/>
              <a:t>()</a:t>
            </a:r>
            <a:r>
              <a:rPr lang="en-US" sz="2000" dirty="0"/>
              <a:t> call-back methods. The </a:t>
            </a:r>
            <a:r>
              <a:rPr lang="en-US" sz="2000" dirty="0" err="1"/>
              <a:t>SQLiteOpenHelper</a:t>
            </a:r>
            <a:r>
              <a:rPr lang="en-US" sz="2000" dirty="0"/>
              <a:t> only require the DATABASE_NAME to create database. </a:t>
            </a:r>
          </a:p>
          <a:p>
            <a:r>
              <a:rPr lang="en-US" sz="2000" dirty="0"/>
              <a:t>After extending </a:t>
            </a:r>
            <a:r>
              <a:rPr lang="en-US" sz="2000" dirty="0" err="1"/>
              <a:t>SQLiteOpenHelper</a:t>
            </a:r>
            <a:r>
              <a:rPr lang="en-US" sz="2000" dirty="0"/>
              <a:t> you will need to implement its methods </a:t>
            </a:r>
            <a:r>
              <a:rPr lang="en-US" sz="2000" dirty="0" err="1"/>
              <a:t>onCreate</a:t>
            </a:r>
            <a:r>
              <a:rPr lang="en-US" sz="2000" dirty="0"/>
              <a:t>, </a:t>
            </a:r>
            <a:r>
              <a:rPr lang="en-US" sz="2000" dirty="0" err="1"/>
              <a:t>onUpgrade</a:t>
            </a:r>
            <a:r>
              <a:rPr lang="en-US" sz="2000" dirty="0"/>
              <a:t> and constructor.</a:t>
            </a:r>
          </a:p>
          <a:p>
            <a:r>
              <a:rPr lang="en-US" sz="2000" dirty="0" err="1"/>
              <a:t>SQLiteOpenHelper</a:t>
            </a:r>
            <a:r>
              <a:rPr lang="en-US" sz="2000" dirty="0"/>
              <a:t> will ease the management of your </a:t>
            </a:r>
            <a:r>
              <a:rPr lang="en-US" sz="2000" dirty="0" err="1"/>
              <a:t>SQLite</a:t>
            </a:r>
            <a:r>
              <a:rPr lang="en-US" sz="2000" dirty="0"/>
              <a:t> database tremendously, by opening databases when needed, creating databases if they do not exist as well as upgrading or downgrading as necessary.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F328-F79C-4F73-8142-EA3323DB0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888C75-6F6C-4844-989F-7385F45AB377}"/>
              </a:ext>
            </a:extLst>
          </p:cNvPr>
          <p:cNvSpPr>
            <a:spLocks noGrp="1"/>
          </p:cNvSpPr>
          <p:nvPr>
            <p:ph idx="1"/>
          </p:nvPr>
        </p:nvSpPr>
        <p:spPr/>
        <p:txBody>
          <a:bodyPr>
            <a:normAutofit fontScale="70000" lnSpcReduction="20000"/>
          </a:bodyPr>
          <a:lstStyle/>
          <a:p>
            <a:r>
              <a:rPr lang="en-IN" dirty="0"/>
              <a:t>Database - Helper class</a:t>
            </a:r>
          </a:p>
          <a:p>
            <a:r>
              <a:rPr lang="en-IN" dirty="0"/>
              <a:t>For managing all the operations related to the database , an helper class has been given and is called </a:t>
            </a:r>
            <a:r>
              <a:rPr lang="en-IN" dirty="0" err="1"/>
              <a:t>SQLiteOpenHelper</a:t>
            </a:r>
            <a:r>
              <a:rPr lang="en-IN" dirty="0"/>
              <a:t>. It automatically manages the creation and update of the database. Its syntax is given below</a:t>
            </a:r>
          </a:p>
          <a:p>
            <a:endParaRPr lang="en-IN" dirty="0"/>
          </a:p>
          <a:p>
            <a:r>
              <a:rPr lang="en-IN" dirty="0"/>
              <a:t>public class </a:t>
            </a:r>
            <a:r>
              <a:rPr lang="en-IN" dirty="0" err="1"/>
              <a:t>DBHelper</a:t>
            </a:r>
            <a:r>
              <a:rPr lang="en-IN" dirty="0"/>
              <a:t> extends </a:t>
            </a:r>
            <a:r>
              <a:rPr lang="en-IN" dirty="0" err="1"/>
              <a:t>SQLiteOpenHelper</a:t>
            </a:r>
            <a:r>
              <a:rPr lang="en-IN" dirty="0"/>
              <a:t> {</a:t>
            </a:r>
          </a:p>
          <a:p>
            <a:r>
              <a:rPr lang="en-IN" dirty="0"/>
              <a:t>   public </a:t>
            </a:r>
            <a:r>
              <a:rPr lang="en-IN" dirty="0" err="1"/>
              <a:t>DBHelper</a:t>
            </a:r>
            <a:r>
              <a:rPr lang="en-IN" dirty="0"/>
              <a:t>(){</a:t>
            </a:r>
          </a:p>
          <a:p>
            <a:r>
              <a:rPr lang="en-IN" dirty="0"/>
              <a:t>      super(context,DATABASE_NAME,null,1);</a:t>
            </a:r>
          </a:p>
          <a:p>
            <a:r>
              <a:rPr lang="en-IN" dirty="0"/>
              <a:t>   }</a:t>
            </a:r>
          </a:p>
          <a:p>
            <a:r>
              <a:rPr lang="en-IN" dirty="0"/>
              <a:t>   public void </a:t>
            </a:r>
            <a:r>
              <a:rPr lang="en-IN" dirty="0" err="1"/>
              <a:t>onCreate</a:t>
            </a:r>
            <a:r>
              <a:rPr lang="en-IN" dirty="0"/>
              <a:t>(</a:t>
            </a:r>
            <a:r>
              <a:rPr lang="en-IN" dirty="0" err="1"/>
              <a:t>SQLiteDatabase</a:t>
            </a:r>
            <a:r>
              <a:rPr lang="en-IN" dirty="0"/>
              <a:t> </a:t>
            </a:r>
            <a:r>
              <a:rPr lang="en-IN" dirty="0" err="1"/>
              <a:t>db</a:t>
            </a:r>
            <a:r>
              <a:rPr lang="en-IN" dirty="0"/>
              <a:t>) {}</a:t>
            </a:r>
          </a:p>
          <a:p>
            <a:r>
              <a:rPr lang="en-IN" dirty="0"/>
              <a:t>   public void </a:t>
            </a:r>
            <a:r>
              <a:rPr lang="en-IN" dirty="0" err="1"/>
              <a:t>onUpgrade</a:t>
            </a:r>
            <a:r>
              <a:rPr lang="en-IN" dirty="0"/>
              <a:t>(</a:t>
            </a:r>
            <a:r>
              <a:rPr lang="en-IN" dirty="0" err="1"/>
              <a:t>SQLiteDatabase</a:t>
            </a:r>
            <a:r>
              <a:rPr lang="en-IN" dirty="0"/>
              <a:t> database, int </a:t>
            </a:r>
            <a:r>
              <a:rPr lang="en-IN" dirty="0" err="1"/>
              <a:t>oldVersion</a:t>
            </a:r>
            <a:r>
              <a:rPr lang="en-IN" dirty="0"/>
              <a:t>, int </a:t>
            </a:r>
            <a:r>
              <a:rPr lang="en-IN" dirty="0" err="1"/>
              <a:t>newVersion</a:t>
            </a:r>
            <a:r>
              <a:rPr lang="en-IN" dirty="0"/>
              <a:t>) {}</a:t>
            </a:r>
          </a:p>
          <a:p>
            <a:r>
              <a:rPr lang="en-IN" dirty="0"/>
              <a:t>}</a:t>
            </a:r>
          </a:p>
        </p:txBody>
      </p:sp>
    </p:spTree>
    <p:extLst>
      <p:ext uri="{BB962C8B-B14F-4D97-AF65-F5344CB8AC3E}">
        <p14:creationId xmlns:p14="http://schemas.microsoft.com/office/powerpoint/2010/main" val="374955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displaying the content on the </a:t>
            </a:r>
            <a:r>
              <a:rPr lang="en-US" dirty="0" err="1"/>
              <a:t>logcat</a:t>
            </a:r>
            <a:r>
              <a:rPr lang="en-US" dirty="0"/>
              <a:t>.</a:t>
            </a:r>
          </a:p>
        </p:txBody>
      </p:sp>
      <p:sp>
        <p:nvSpPr>
          <p:cNvPr id="3" name="Content Placeholder 2"/>
          <p:cNvSpPr>
            <a:spLocks noGrp="1"/>
          </p:cNvSpPr>
          <p:nvPr>
            <p:ph idx="1"/>
          </p:nvPr>
        </p:nvSpPr>
        <p:spPr>
          <a:xfrm>
            <a:off x="381000" y="1265237"/>
            <a:ext cx="8229600" cy="5592763"/>
          </a:xfrm>
        </p:spPr>
        <p:txBody>
          <a:bodyPr>
            <a:noAutofit/>
          </a:bodyPr>
          <a:lstStyle/>
          <a:p>
            <a:r>
              <a:rPr lang="en-US" sz="1800"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dirty="0" err="1"/>
              <a:t>super</a:t>
            </a:r>
            <a:r>
              <a:rPr lang="en-US" sz="1800" b="1"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R.layout.activity_main</a:t>
            </a:r>
            <a:r>
              <a:rPr lang="en-US" sz="1800" dirty="0"/>
              <a:t>);</a:t>
            </a:r>
            <a:br>
              <a:rPr lang="en-US" sz="1800" dirty="0"/>
            </a:br>
            <a:r>
              <a:rPr lang="en-US" sz="1800" dirty="0"/>
              <a:t>        </a:t>
            </a:r>
            <a:r>
              <a:rPr lang="en-US" sz="1800" dirty="0" err="1"/>
              <a:t>Log.</a:t>
            </a:r>
            <a:r>
              <a:rPr lang="en-US" sz="1800" i="1" dirty="0" err="1"/>
              <a:t>d</a:t>
            </a:r>
            <a:r>
              <a:rPr lang="en-US" sz="1800" dirty="0"/>
              <a:t>(</a:t>
            </a:r>
            <a:r>
              <a:rPr lang="en-US" sz="1800" b="1" dirty="0"/>
              <a:t>"lifecycle"</a:t>
            </a:r>
            <a:r>
              <a:rPr lang="en-US" sz="1800" dirty="0"/>
              <a:t>, </a:t>
            </a:r>
            <a:r>
              <a:rPr lang="en-US" sz="1800" b="1" dirty="0"/>
              <a:t>" on create"</a:t>
            </a:r>
            <a:r>
              <a:rPr lang="en-US" sz="1800" dirty="0"/>
              <a:t>); </a:t>
            </a:r>
          </a:p>
          <a:p>
            <a:r>
              <a:rPr lang="en-US" sz="1800" dirty="0"/>
              <a:t>    }</a:t>
            </a:r>
            <a:br>
              <a:rPr lang="en-US" sz="1800" dirty="0"/>
            </a:br>
            <a:r>
              <a:rPr lang="en-US" sz="1800" dirty="0"/>
              <a:t>    @Override</a:t>
            </a:r>
            <a:br>
              <a:rPr lang="en-US" sz="1800" dirty="0"/>
            </a:br>
            <a:r>
              <a:rPr lang="en-US" sz="1800" dirty="0"/>
              <a:t>    protected void </a:t>
            </a:r>
            <a:r>
              <a:rPr lang="en-US" sz="1800" b="1" dirty="0" err="1"/>
              <a:t>onStart</a:t>
            </a:r>
            <a:r>
              <a:rPr lang="en-US" sz="1800" b="1" dirty="0"/>
              <a:t>() </a:t>
            </a:r>
            <a:r>
              <a:rPr lang="en-US" sz="1800" dirty="0"/>
              <a:t>{</a:t>
            </a:r>
            <a:br>
              <a:rPr lang="en-US" sz="1800" dirty="0"/>
            </a:br>
            <a:r>
              <a:rPr lang="en-US" sz="1800" dirty="0"/>
              <a:t>        </a:t>
            </a:r>
            <a:r>
              <a:rPr lang="en-US" sz="1800" dirty="0" err="1"/>
              <a:t>super.onStart</a:t>
            </a:r>
            <a:r>
              <a:rPr lang="en-US" sz="1800" dirty="0"/>
              <a:t>();</a:t>
            </a:r>
            <a:br>
              <a:rPr lang="en-US" sz="1800" dirty="0"/>
            </a:br>
            <a:r>
              <a:rPr lang="en-US" sz="1800" dirty="0"/>
              <a:t>        </a:t>
            </a:r>
            <a:r>
              <a:rPr lang="en-US" sz="1800" dirty="0" err="1"/>
              <a:t>Log.d</a:t>
            </a:r>
            <a:r>
              <a:rPr lang="en-US" sz="1800" dirty="0"/>
              <a:t>("Activity </a:t>
            </a:r>
            <a:r>
              <a:rPr lang="en-US" sz="1800" dirty="0" err="1"/>
              <a:t>Lifecycle","onStart</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onResume</a:t>
            </a:r>
            <a:r>
              <a:rPr lang="en-US" sz="1800" b="1" dirty="0"/>
              <a:t>()</a:t>
            </a:r>
            <a:r>
              <a:rPr lang="en-US" sz="1800" dirty="0"/>
              <a:t> {</a:t>
            </a:r>
            <a:br>
              <a:rPr lang="en-US" sz="1800" dirty="0"/>
            </a:br>
            <a:r>
              <a:rPr lang="en-US" sz="1800" dirty="0"/>
              <a:t>        </a:t>
            </a:r>
            <a:r>
              <a:rPr lang="en-US" sz="1800" dirty="0" err="1"/>
              <a:t>super.onResume</a:t>
            </a:r>
            <a:r>
              <a:rPr lang="en-US" sz="1800" dirty="0"/>
              <a:t>();</a:t>
            </a:r>
            <a:br>
              <a:rPr lang="en-US" sz="1800" dirty="0"/>
            </a:br>
            <a:r>
              <a:rPr lang="en-US" sz="1800" dirty="0"/>
              <a:t>        </a:t>
            </a:r>
            <a:r>
              <a:rPr lang="en-US" sz="1800" dirty="0" err="1"/>
              <a:t>Log.d</a:t>
            </a:r>
            <a:r>
              <a:rPr lang="en-US" sz="1800" dirty="0"/>
              <a:t>("Activity </a:t>
            </a:r>
            <a:r>
              <a:rPr lang="en-US" sz="1800" dirty="0" err="1"/>
              <a:t>Lifecycle","onResume</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onPause</a:t>
            </a:r>
            <a:r>
              <a:rPr lang="en-US" sz="1800" b="1" dirty="0"/>
              <a:t>() </a:t>
            </a:r>
            <a:r>
              <a:rPr lang="en-US" sz="1800" dirty="0"/>
              <a:t>{</a:t>
            </a:r>
            <a:br>
              <a:rPr lang="en-US" sz="1800" dirty="0"/>
            </a:br>
            <a:r>
              <a:rPr lang="en-US" sz="1800" dirty="0"/>
              <a:t>        </a:t>
            </a:r>
            <a:r>
              <a:rPr lang="en-US" sz="1800" dirty="0" err="1"/>
              <a:t>super.onPause</a:t>
            </a:r>
            <a:r>
              <a:rPr lang="en-US" sz="1800" dirty="0"/>
              <a:t>();</a:t>
            </a:r>
            <a:br>
              <a:rPr lang="en-US" sz="1800" dirty="0"/>
            </a:br>
            <a:r>
              <a:rPr lang="en-US" sz="1800" dirty="0"/>
              <a:t>        </a:t>
            </a:r>
            <a:r>
              <a:rPr lang="en-US" sz="1800" dirty="0" err="1"/>
              <a:t>Log.d</a:t>
            </a:r>
            <a:r>
              <a:rPr lang="en-US" sz="1800" dirty="0"/>
              <a:t>("Activity </a:t>
            </a:r>
            <a:r>
              <a:rPr lang="en-US" sz="1800" dirty="0" err="1"/>
              <a:t>Lifecycle","onPause</a:t>
            </a:r>
            <a:r>
              <a:rPr lang="en-US" sz="1800" dirty="0"/>
              <a:t> invoked");</a:t>
            </a:r>
            <a:br>
              <a:rPr lang="en-US" sz="1800" dirty="0"/>
            </a:br>
            <a:r>
              <a:rPr lang="en-US" sz="1800" dirty="0"/>
              <a:t>    }</a:t>
            </a:r>
            <a:br>
              <a:rPr lang="en-US" sz="1800" dirty="0"/>
            </a:br>
            <a:r>
              <a:rPr lang="en-US" sz="18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a:t> @Override</a:t>
            </a:r>
            <a:br>
              <a:rPr lang="en-US" dirty="0"/>
            </a:br>
            <a:r>
              <a:rPr lang="en-US" dirty="0"/>
              <a:t>    protected void </a:t>
            </a:r>
            <a:r>
              <a:rPr lang="en-US" b="1" dirty="0" err="1"/>
              <a:t>onStop</a:t>
            </a:r>
            <a:r>
              <a:rPr lang="en-US" b="1" dirty="0"/>
              <a:t>() </a:t>
            </a:r>
            <a:r>
              <a:rPr lang="en-US" dirty="0"/>
              <a:t>{</a:t>
            </a:r>
            <a:br>
              <a:rPr lang="en-US" dirty="0"/>
            </a:br>
            <a:r>
              <a:rPr lang="en-US" dirty="0"/>
              <a:t>        </a:t>
            </a:r>
            <a:r>
              <a:rPr lang="en-US" dirty="0" err="1"/>
              <a:t>super.onStop</a:t>
            </a:r>
            <a:r>
              <a:rPr lang="en-US" dirty="0"/>
              <a:t>();</a:t>
            </a:r>
            <a:br>
              <a:rPr lang="en-US" dirty="0"/>
            </a:br>
            <a:r>
              <a:rPr lang="en-US" dirty="0"/>
              <a:t>        </a:t>
            </a:r>
            <a:r>
              <a:rPr lang="en-US" dirty="0" err="1"/>
              <a:t>Log.d</a:t>
            </a:r>
            <a:r>
              <a:rPr lang="en-US" dirty="0"/>
              <a:t>("Activity </a:t>
            </a:r>
            <a:r>
              <a:rPr lang="en-US" dirty="0" err="1"/>
              <a:t>Lifecycle","onStop</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onRestart</a:t>
            </a:r>
            <a:r>
              <a:rPr lang="en-US" b="1" dirty="0"/>
              <a:t>() </a:t>
            </a:r>
            <a:r>
              <a:rPr lang="en-US" dirty="0"/>
              <a:t>{</a:t>
            </a:r>
            <a:br>
              <a:rPr lang="en-US" dirty="0"/>
            </a:br>
            <a:r>
              <a:rPr lang="en-US" dirty="0"/>
              <a:t>        </a:t>
            </a:r>
            <a:r>
              <a:rPr lang="en-US" dirty="0" err="1"/>
              <a:t>super.onRestart</a:t>
            </a:r>
            <a:r>
              <a:rPr lang="en-US" dirty="0"/>
              <a:t>();</a:t>
            </a:r>
            <a:br>
              <a:rPr lang="en-US" dirty="0"/>
            </a:br>
            <a:r>
              <a:rPr lang="en-US" dirty="0"/>
              <a:t>        </a:t>
            </a:r>
            <a:r>
              <a:rPr lang="en-US" dirty="0" err="1"/>
              <a:t>Log.d</a:t>
            </a:r>
            <a:r>
              <a:rPr lang="en-US" dirty="0"/>
              <a:t>("Activity </a:t>
            </a:r>
            <a:r>
              <a:rPr lang="en-US" dirty="0" err="1"/>
              <a:t>Lifecycle","onRestart</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onDestroy</a:t>
            </a:r>
            <a:r>
              <a:rPr lang="en-US" b="1" dirty="0"/>
              <a:t>() </a:t>
            </a:r>
            <a:r>
              <a:rPr lang="en-US" dirty="0"/>
              <a:t>{</a:t>
            </a:r>
            <a:br>
              <a:rPr lang="en-US" dirty="0"/>
            </a:br>
            <a:r>
              <a:rPr lang="en-US" dirty="0"/>
              <a:t>        </a:t>
            </a:r>
            <a:r>
              <a:rPr lang="en-US" dirty="0" err="1"/>
              <a:t>super.onDestroy</a:t>
            </a:r>
            <a:r>
              <a:rPr lang="en-US" dirty="0"/>
              <a:t>();</a:t>
            </a:r>
            <a:br>
              <a:rPr lang="en-US" dirty="0"/>
            </a:br>
            <a:r>
              <a:rPr lang="en-US" dirty="0"/>
              <a:t>        </a:t>
            </a:r>
            <a:r>
              <a:rPr lang="en-US" dirty="0" err="1"/>
              <a:t>Log.d</a:t>
            </a:r>
            <a:r>
              <a:rPr lang="en-US" dirty="0"/>
              <a:t>("Activity </a:t>
            </a:r>
            <a:r>
              <a:rPr lang="en-US" dirty="0" err="1"/>
              <a:t>Lifecycle","onDestroy</a:t>
            </a:r>
            <a:r>
              <a:rPr lang="en-US" dirty="0"/>
              <a:t> invoked");</a:t>
            </a:r>
            <a:br>
              <a:rPr lang="en-US" dirty="0"/>
            </a:br>
            <a:r>
              <a:rPr lang="en-US"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2800" dirty="0"/>
              <a:t>Intent (described as the intention to do action.)</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sz="2000" dirty="0"/>
              <a:t>Intent used  for passing the information among Activities in an Application and from one app to another .</a:t>
            </a:r>
          </a:p>
          <a:p>
            <a:r>
              <a:rPr lang="en-US" sz="2000" dirty="0"/>
              <a:t>Intent is to perform an action. It is mostly used to start activity, send broadcast receiver, start services and send message between two activities. </a:t>
            </a:r>
          </a:p>
          <a:p>
            <a:r>
              <a:rPr lang="en-US" sz="2000" dirty="0"/>
              <a:t>There are two intents available in android as Implicit Intents and Explicit Intents.</a:t>
            </a:r>
          </a:p>
          <a:p>
            <a:r>
              <a:rPr lang="en-US" sz="2000" b="1" dirty="0"/>
              <a:t>Explicit Intent </a:t>
            </a:r>
            <a:r>
              <a:rPr lang="en-US" sz="2000" dirty="0"/>
              <a:t>− It going to connect the internal world of an application such as start activity or send data between two activities. </a:t>
            </a:r>
          </a:p>
          <a:p>
            <a:r>
              <a:rPr lang="en-US" sz="2000" b="1" dirty="0"/>
              <a:t>Implicit Intents </a:t>
            </a:r>
            <a:r>
              <a:rPr lang="en-US" sz="2000" dirty="0"/>
              <a:t>− It going to connect with out side application such as call, mail, phone, see any website ..etc.</a:t>
            </a:r>
          </a:p>
          <a:p>
            <a:endParaRPr lang="en-US" sz="2000" dirty="0"/>
          </a:p>
          <a:p>
            <a:r>
              <a:rPr lang="en-US" sz="2000" b="1" dirty="0"/>
              <a:t>Android intents are mainly used to:</a:t>
            </a:r>
          </a:p>
          <a:p>
            <a:r>
              <a:rPr lang="en-US" sz="2000" dirty="0"/>
              <a:t>Start the service</a:t>
            </a:r>
          </a:p>
          <a:p>
            <a:r>
              <a:rPr lang="en-US" sz="2000" dirty="0"/>
              <a:t>Launch an activity</a:t>
            </a:r>
          </a:p>
          <a:p>
            <a:r>
              <a:rPr lang="en-US" sz="2000" dirty="0"/>
              <a:t>Display a web page</a:t>
            </a:r>
          </a:p>
          <a:p>
            <a:r>
              <a:rPr lang="en-US" sz="2000" dirty="0"/>
              <a:t>Display a list of contacts</a:t>
            </a:r>
          </a:p>
          <a:p>
            <a:r>
              <a:rPr lang="en-US" sz="2000" dirty="0"/>
              <a:t>Broadcast a message</a:t>
            </a:r>
          </a:p>
          <a:p>
            <a:r>
              <a:rPr lang="en-US" sz="2000" dirty="0"/>
              <a:t>Dial a phone call etc.</a:t>
            </a:r>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Implicit Intent</a:t>
            </a:r>
          </a:p>
          <a:p>
            <a:r>
              <a:rPr lang="en-US" sz="2400" dirty="0"/>
              <a:t> doesn't specify the component. In such case, intent provides information of available components provided by the system that is to be invoked.</a:t>
            </a:r>
          </a:p>
          <a:p>
            <a:r>
              <a:rPr lang="en-US" sz="2400" dirty="0" err="1"/>
              <a:t>Eg</a:t>
            </a:r>
            <a:r>
              <a:rPr lang="en-US" sz="2400" dirty="0"/>
              <a:t> : </a:t>
            </a:r>
          </a:p>
          <a:p>
            <a:r>
              <a:rPr lang="en-US" sz="2400" dirty="0"/>
              <a:t>Intent intent1=</a:t>
            </a:r>
            <a:r>
              <a:rPr lang="en-US" sz="2400" b="1" dirty="0"/>
              <a:t>new</a:t>
            </a:r>
            <a:r>
              <a:rPr lang="en-US" sz="2400" dirty="0"/>
              <a:t> Intent(</a:t>
            </a:r>
            <a:r>
              <a:rPr lang="en-US" sz="2400" dirty="0" err="1"/>
              <a:t>Intent.ACTION_VIEW</a:t>
            </a:r>
            <a:r>
              <a:rPr lang="en-US" sz="2400" dirty="0"/>
              <a:t>);  </a:t>
            </a:r>
          </a:p>
          <a:p>
            <a:r>
              <a:rPr lang="en-US" sz="2400" dirty="0"/>
              <a:t>intent1.setData(</a:t>
            </a:r>
            <a:r>
              <a:rPr lang="en-US" sz="2400" dirty="0" err="1"/>
              <a:t>Uri.parse</a:t>
            </a:r>
            <a:r>
              <a:rPr lang="en-US" sz="2400" dirty="0"/>
              <a:t>("http://www.google.com"));  </a:t>
            </a:r>
          </a:p>
          <a:p>
            <a:r>
              <a:rPr lang="en-US" sz="2400" dirty="0" err="1"/>
              <a:t>startActivity</a:t>
            </a:r>
            <a:r>
              <a:rPr lang="en-US" sz="2400" dirty="0"/>
              <a:t>(intent1); </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Different Methods Used in Intent</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b="1" dirty="0"/>
              <a:t>ACTION_MAIN</a:t>
            </a:r>
          </a:p>
          <a:p>
            <a:r>
              <a:rPr lang="en-US" dirty="0"/>
              <a:t>Use: Adds an action to an intent Filter.</a:t>
            </a:r>
          </a:p>
          <a:p>
            <a:r>
              <a:rPr lang="en-US" dirty="0" err="1"/>
              <a:t>Eg</a:t>
            </a:r>
            <a:r>
              <a:rPr lang="en-US" dirty="0"/>
              <a:t> : &lt;action </a:t>
            </a:r>
            <a:r>
              <a:rPr lang="en-US" dirty="0" err="1"/>
              <a:t>android:name</a:t>
            </a:r>
            <a:r>
              <a:rPr lang="en-US" dirty="0"/>
              <a:t> = “string”&gt;.</a:t>
            </a:r>
          </a:p>
          <a:p>
            <a:r>
              <a:rPr lang="en-US" b="1" dirty="0"/>
              <a:t>ACTION_PICK</a:t>
            </a:r>
          </a:p>
          <a:p>
            <a:r>
              <a:rPr lang="en-US" dirty="0"/>
              <a:t>Syntax:</a:t>
            </a:r>
          </a:p>
          <a:p>
            <a:r>
              <a:rPr lang="en-US" dirty="0"/>
              <a:t>It is using for picking the image from CAMERA or GALLERY.</a:t>
            </a:r>
          </a:p>
          <a:p>
            <a:r>
              <a:rPr lang="en-US" dirty="0" err="1"/>
              <a:t>Eg</a:t>
            </a:r>
            <a:r>
              <a:rPr lang="en-US" dirty="0"/>
              <a:t> : Intent </a:t>
            </a:r>
            <a:r>
              <a:rPr lang="en-US" dirty="0" err="1"/>
              <a:t>photoPickerIntent</a:t>
            </a:r>
            <a:r>
              <a:rPr lang="en-US" dirty="0"/>
              <a:t> = new Intent(</a:t>
            </a:r>
            <a:r>
              <a:rPr lang="en-US" dirty="0" err="1"/>
              <a:t>Intent.ACTION_PICK</a:t>
            </a:r>
            <a:r>
              <a:rPr lang="en-US" dirty="0"/>
              <a:t>); </a:t>
            </a:r>
            <a:r>
              <a:rPr lang="en-US" dirty="0" err="1"/>
              <a:t>photoPickerIntent.setType</a:t>
            </a:r>
            <a:r>
              <a:rPr lang="en-US" dirty="0"/>
              <a:t>("image/*");</a:t>
            </a:r>
          </a:p>
          <a:p>
            <a:r>
              <a:rPr lang="en-US" b="1" dirty="0"/>
              <a:t>ACTION_CHOOSER</a:t>
            </a:r>
          </a:p>
          <a:p>
            <a:r>
              <a:rPr lang="en-US" dirty="0"/>
              <a:t>Use: It is used for choosing the image from the gallery.</a:t>
            </a:r>
          </a:p>
          <a:p>
            <a:r>
              <a:rPr lang="en-US" b="1" dirty="0"/>
              <a:t>ACTION_DIAL</a:t>
            </a:r>
          </a:p>
          <a:p>
            <a:r>
              <a:rPr lang="en-US" dirty="0"/>
              <a:t>Use – Display the phone dialer with the given number filled in.</a:t>
            </a:r>
          </a:p>
          <a:p>
            <a:r>
              <a:rPr lang="en-US" b="1" dirty="0"/>
              <a:t>ACTION_SEND</a:t>
            </a:r>
          </a:p>
          <a:p>
            <a:r>
              <a:rPr lang="en-US" dirty="0"/>
              <a:t>Use: Sending Text content from one activity to other.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a:t>
            </a:r>
          </a:p>
        </p:txBody>
      </p:sp>
      <p:sp>
        <p:nvSpPr>
          <p:cNvPr id="3" name="Content Placeholder 2"/>
          <p:cNvSpPr>
            <a:spLocks noGrp="1"/>
          </p:cNvSpPr>
          <p:nvPr>
            <p:ph idx="1"/>
          </p:nvPr>
        </p:nvSpPr>
        <p:spPr>
          <a:xfrm>
            <a:off x="457200" y="1752600"/>
            <a:ext cx="8229600" cy="4373563"/>
          </a:xfrm>
        </p:spPr>
        <p:txBody>
          <a:bodyPr>
            <a:noAutofit/>
          </a:bodyPr>
          <a:lstStyle/>
          <a:p>
            <a:r>
              <a:rPr lang="en-US" sz="2000" dirty="0"/>
              <a:t>&lt;</a:t>
            </a:r>
            <a:r>
              <a:rPr lang="en-US" sz="2000" dirty="0" err="1"/>
              <a:t>Linearlayout</a:t>
            </a:r>
            <a:endParaRPr lang="en-US" sz="2000" dirty="0"/>
          </a:p>
          <a:p>
            <a:r>
              <a:rPr lang="en-US" sz="2000" dirty="0" err="1"/>
              <a:t>android:orientation</a:t>
            </a:r>
            <a:r>
              <a:rPr lang="en-US" sz="2000" dirty="0"/>
              <a:t>=“vertical”&gt;</a:t>
            </a:r>
          </a:p>
          <a:p>
            <a:r>
              <a:rPr lang="en-US" sz="2000" dirty="0"/>
              <a:t>&lt;</a:t>
            </a:r>
            <a:r>
              <a:rPr lang="en-US" sz="2000" dirty="0" err="1"/>
              <a:t>EditText</a:t>
            </a:r>
            <a:r>
              <a:rPr lang="en-US" sz="2000" dirty="0"/>
              <a:t>  </a:t>
            </a:r>
          </a:p>
          <a:p>
            <a:r>
              <a:rPr lang="en-US" sz="2000" dirty="0"/>
              <a:t>        </a:t>
            </a:r>
            <a:r>
              <a:rPr lang="en-US" sz="2000" dirty="0" err="1"/>
              <a:t>android:id</a:t>
            </a:r>
            <a:r>
              <a:rPr lang="en-US" sz="2000" dirty="0"/>
              <a:t>="@+id/</a:t>
            </a:r>
            <a:r>
              <a:rPr lang="en-US" sz="2000" dirty="0" err="1"/>
              <a:t>editText</a:t>
            </a:r>
            <a:r>
              <a:rPr lang="en-US" sz="2000" dirty="0"/>
              <a:t>"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 &gt;  </a:t>
            </a:r>
          </a:p>
          <a:p>
            <a:r>
              <a:rPr lang="en-US" sz="2000" dirty="0"/>
              <a:t>  &lt;Button  </a:t>
            </a:r>
          </a:p>
          <a:p>
            <a:r>
              <a:rPr lang="en-US" sz="2000" dirty="0"/>
              <a:t>        </a:t>
            </a:r>
            <a:r>
              <a:rPr lang="en-US" sz="2000" dirty="0" err="1"/>
              <a:t>android:id</a:t>
            </a:r>
            <a:r>
              <a:rPr lang="en-US" sz="2000" dirty="0"/>
              <a:t>="@+id/button"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="Visit"   / &gt;</a:t>
            </a:r>
          </a:p>
          <a:p>
            <a:r>
              <a:rPr lang="en-US" sz="2000" dirty="0"/>
              <a:t>  &lt;/</a:t>
            </a:r>
            <a:r>
              <a:rPr lang="en-US" sz="2000" dirty="0" err="1"/>
              <a:t>Linarlayout</a:t>
            </a:r>
            <a:r>
              <a:rPr lang="en-US" sz="2000" dirty="0"/>
              <a:t>&gt;</a:t>
            </a:r>
          </a:p>
          <a:p>
            <a:endParaRPr lang="en-US" sz="2000" dirty="0"/>
          </a:p>
        </p:txBody>
      </p:sp>
      <p:sp>
        <p:nvSpPr>
          <p:cNvPr id="2050" name="AutoShape 2" descr="android implicit intent example output 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5715000" y="1905000"/>
            <a:ext cx="3124200" cy="4191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 . Java code</a:t>
            </a:r>
          </a:p>
        </p:txBody>
      </p:sp>
      <p:sp>
        <p:nvSpPr>
          <p:cNvPr id="3" name="Content Placeholder 2"/>
          <p:cNvSpPr>
            <a:spLocks noGrp="1"/>
          </p:cNvSpPr>
          <p:nvPr>
            <p:ph idx="1"/>
          </p:nvPr>
        </p:nvSpPr>
        <p:spPr>
          <a:xfrm>
            <a:off x="457200" y="1295400"/>
            <a:ext cx="8458200" cy="4830763"/>
          </a:xfrm>
        </p:spPr>
        <p:txBody>
          <a:bodyPr>
            <a:noAutofit/>
          </a:bodyPr>
          <a:lstStyle/>
          <a:p>
            <a:r>
              <a:rPr lang="en-US" sz="2000" dirty="0"/>
              <a:t>Button </a:t>
            </a:r>
            <a:r>
              <a:rPr lang="en-US" sz="2000" dirty="0" err="1"/>
              <a:t>button</a:t>
            </a:r>
            <a:r>
              <a:rPr lang="en-US" sz="2000" dirty="0"/>
              <a:t>;  </a:t>
            </a:r>
          </a:p>
          <a:p>
            <a:r>
              <a:rPr lang="en-US" sz="2000" dirty="0"/>
              <a:t>    </a:t>
            </a:r>
            <a:r>
              <a:rPr lang="en-US" sz="2000" dirty="0" err="1"/>
              <a:t>EditText</a:t>
            </a:r>
            <a:r>
              <a:rPr lang="en-US" sz="2000" dirty="0"/>
              <a:t> </a:t>
            </a:r>
            <a:r>
              <a:rPr lang="en-US" sz="2000" dirty="0" err="1"/>
              <a:t>editText</a:t>
            </a:r>
            <a:r>
              <a:rPr lang="en-US" sz="2000" dirty="0"/>
              <a:t>;  </a:t>
            </a:r>
          </a:p>
          <a:p>
            <a:r>
              <a:rPr lang="en-US" sz="2000" dirty="0"/>
              <a:t>  button = </a:t>
            </a:r>
            <a:r>
              <a:rPr lang="en-US" sz="2000" dirty="0" err="1"/>
              <a:t>findViewById</a:t>
            </a:r>
            <a:r>
              <a:rPr lang="en-US" sz="2000" dirty="0"/>
              <a:t>(</a:t>
            </a:r>
            <a:r>
              <a:rPr lang="en-US" sz="2000" dirty="0" err="1"/>
              <a:t>R.id.button</a:t>
            </a:r>
            <a:r>
              <a:rPr lang="en-US" sz="2000" dirty="0"/>
              <a:t>);  </a:t>
            </a:r>
          </a:p>
          <a:p>
            <a:r>
              <a:rPr lang="en-US" sz="2000" dirty="0"/>
              <a:t>        </a:t>
            </a:r>
            <a:r>
              <a:rPr lang="en-US" sz="2000" dirty="0" err="1"/>
              <a:t>editText</a:t>
            </a:r>
            <a:r>
              <a:rPr lang="en-US" sz="2000" dirty="0"/>
              <a:t> =  </a:t>
            </a:r>
            <a:r>
              <a:rPr lang="en-US" sz="2000" dirty="0" err="1"/>
              <a:t>findViewById</a:t>
            </a:r>
            <a:r>
              <a:rPr lang="en-US" sz="2000" dirty="0"/>
              <a:t>(</a:t>
            </a:r>
            <a:r>
              <a:rPr lang="en-US" sz="2000" dirty="0" err="1"/>
              <a:t>R.id.editText</a:t>
            </a:r>
            <a:r>
              <a:rPr lang="en-US" sz="2000" dirty="0"/>
              <a:t>);  </a:t>
            </a:r>
          </a:p>
          <a:p>
            <a:r>
              <a:rPr lang="en-US" sz="2000" dirty="0" err="1"/>
              <a:t>button.setOnClickListener</a:t>
            </a:r>
            <a:r>
              <a:rPr lang="en-US" sz="2000" dirty="0"/>
              <a:t>(</a:t>
            </a:r>
            <a:r>
              <a:rPr lang="en-US" sz="2000" b="1" dirty="0"/>
              <a:t>new</a:t>
            </a:r>
            <a:r>
              <a:rPr lang="en-US" sz="2000" dirty="0"/>
              <a:t> </a:t>
            </a:r>
            <a:r>
              <a:rPr lang="en-US" sz="2000" dirty="0" err="1"/>
              <a:t>View.OnClickListener</a:t>
            </a:r>
            <a:r>
              <a:rPr lang="en-US" sz="2000" dirty="0"/>
              <a:t>() {  </a:t>
            </a:r>
          </a:p>
          <a:p>
            <a:r>
              <a:rPr lang="en-US" sz="2000" dirty="0"/>
              <a:t>   @Override  </a:t>
            </a:r>
          </a:p>
          <a:p>
            <a:r>
              <a:rPr lang="en-US" sz="2000" dirty="0"/>
              <a:t>  </a:t>
            </a:r>
            <a:r>
              <a:rPr lang="en-US" sz="2000" b="1" dirty="0"/>
              <a:t>public</a:t>
            </a:r>
            <a:r>
              <a:rPr lang="en-US" sz="2000" dirty="0"/>
              <a:t> </a:t>
            </a:r>
            <a:r>
              <a:rPr lang="en-US" sz="2000" b="1" dirty="0"/>
              <a:t>void</a:t>
            </a:r>
            <a:r>
              <a:rPr lang="en-US" sz="2000" dirty="0"/>
              <a:t> </a:t>
            </a:r>
            <a:r>
              <a:rPr lang="en-US" sz="2000" dirty="0" err="1"/>
              <a:t>onClick</a:t>
            </a:r>
            <a:r>
              <a:rPr lang="en-US" sz="2000" dirty="0"/>
              <a:t>(View </a:t>
            </a:r>
            <a:r>
              <a:rPr lang="en-US" sz="2000" dirty="0" err="1"/>
              <a:t>view</a:t>
            </a:r>
            <a:r>
              <a:rPr lang="en-US" sz="2000" dirty="0"/>
              <a:t>) {  </a:t>
            </a:r>
          </a:p>
          <a:p>
            <a:r>
              <a:rPr lang="en-US" sz="2000" dirty="0"/>
              <a:t>    String </a:t>
            </a:r>
            <a:r>
              <a:rPr lang="en-US" sz="2000" dirty="0" err="1"/>
              <a:t>url</a:t>
            </a:r>
            <a:r>
              <a:rPr lang="en-US" sz="2000" dirty="0"/>
              <a:t>=</a:t>
            </a:r>
            <a:r>
              <a:rPr lang="en-US" sz="2000" dirty="0" err="1"/>
              <a:t>editText.getText</a:t>
            </a:r>
            <a:r>
              <a:rPr lang="en-US" sz="2000" dirty="0"/>
              <a:t>().</a:t>
            </a:r>
            <a:r>
              <a:rPr lang="en-US" sz="2000" dirty="0" err="1"/>
              <a:t>toString</a:t>
            </a:r>
            <a:r>
              <a:rPr lang="en-US" sz="2000" dirty="0"/>
              <a:t>();  </a:t>
            </a:r>
          </a:p>
          <a:p>
            <a:r>
              <a:rPr lang="en-US" sz="2000" dirty="0"/>
              <a:t> intent intent=</a:t>
            </a:r>
            <a:r>
              <a:rPr lang="en-US" sz="2000" b="1" dirty="0"/>
              <a:t>new</a:t>
            </a:r>
            <a:r>
              <a:rPr lang="en-US" sz="2000" dirty="0"/>
              <a:t> Intent(</a:t>
            </a:r>
            <a:r>
              <a:rPr lang="en-US" sz="2000" dirty="0" err="1"/>
              <a:t>Intent.ACTION_VIEW</a:t>
            </a:r>
            <a:r>
              <a:rPr lang="en-US" sz="2000" dirty="0"/>
              <a:t>, </a:t>
            </a:r>
            <a:r>
              <a:rPr lang="en-US" sz="2000" dirty="0" err="1"/>
              <a:t>Uri.parse</a:t>
            </a:r>
            <a:r>
              <a:rPr lang="en-US" sz="2000" dirty="0"/>
              <a:t>(</a:t>
            </a:r>
            <a:r>
              <a:rPr lang="en-US" sz="2000" dirty="0" err="1"/>
              <a:t>url</a:t>
            </a:r>
            <a:r>
              <a:rPr lang="en-US" sz="2000" dirty="0"/>
              <a:t>));  </a:t>
            </a:r>
          </a:p>
          <a:p>
            <a:r>
              <a:rPr lang="en-US" sz="2000" dirty="0"/>
              <a:t>   </a:t>
            </a:r>
            <a:r>
              <a:rPr lang="en-US" sz="2000" dirty="0" err="1"/>
              <a:t>startActivity</a:t>
            </a:r>
            <a:r>
              <a:rPr lang="en-US" sz="2000" dirty="0"/>
              <a:t>(intent);</a:t>
            </a:r>
          </a:p>
          <a:p>
            <a:r>
              <a:rPr lang="en-US" sz="2000" dirty="0">
                <a:solidFill>
                  <a:srgbClr val="FF0000"/>
                </a:solidFill>
              </a:rPr>
              <a:t>//</a:t>
            </a:r>
            <a:r>
              <a:rPr lang="en-US" sz="2000" b="1" dirty="0">
                <a:solidFill>
                  <a:srgbClr val="FF0000"/>
                </a:solidFill>
              </a:rPr>
              <a:t>parse</a:t>
            </a:r>
            <a:r>
              <a:rPr lang="en-US" sz="2000" dirty="0">
                <a:solidFill>
                  <a:srgbClr val="FF0000"/>
                </a:solidFill>
              </a:rPr>
              <a:t>() method receives some string as input, "extracts" the necessary information from it  </a:t>
            </a:r>
          </a:p>
          <a:p>
            <a:r>
              <a:rPr lang="en-US" sz="2000" dirty="0">
                <a:solidFill>
                  <a:srgbClr val="FF0000"/>
                </a:solidFill>
              </a:rPr>
              <a:t>//A </a:t>
            </a:r>
            <a:r>
              <a:rPr lang="en-US" sz="2000" u="sng" dirty="0">
                <a:solidFill>
                  <a:srgbClr val="FF0000"/>
                </a:solidFill>
              </a:rPr>
              <a:t>Uri</a:t>
            </a:r>
            <a:r>
              <a:rPr lang="en-US" sz="2000" dirty="0">
                <a:solidFill>
                  <a:srgbClr val="FF0000"/>
                </a:solidFill>
              </a:rPr>
              <a:t> object is usually used to tell a want to access by reference. </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229600" cy="1143000"/>
          </a:xfrm>
        </p:spPr>
        <p:txBody>
          <a:bodyPr>
            <a:normAutofit/>
          </a:bodyPr>
          <a:lstStyle/>
          <a:p>
            <a:r>
              <a:rPr lang="en-US" sz="2800" b="1" dirty="0"/>
              <a:t>Implicit example – Phone call</a:t>
            </a:r>
          </a:p>
        </p:txBody>
      </p:sp>
      <p:sp>
        <p:nvSpPr>
          <p:cNvPr id="3" name="Content Placeholder 2"/>
          <p:cNvSpPr>
            <a:spLocks noGrp="1"/>
          </p:cNvSpPr>
          <p:nvPr>
            <p:ph idx="1"/>
          </p:nvPr>
        </p:nvSpPr>
        <p:spPr/>
        <p:txBody>
          <a:bodyPr>
            <a:normAutofit/>
          </a:bodyPr>
          <a:lstStyle/>
          <a:p>
            <a:r>
              <a:rPr lang="en-US" sz="2000" dirty="0"/>
              <a:t> </a:t>
            </a:r>
            <a:r>
              <a:rPr lang="en-US" sz="2000" b="1" dirty="0"/>
              <a:t>&lt;Button</a:t>
            </a:r>
            <a:r>
              <a:rPr lang="en-US" sz="2000" dirty="0"/>
              <a:t>  </a:t>
            </a:r>
          </a:p>
          <a:p>
            <a:r>
              <a:rPr lang="en-US" sz="2000" dirty="0"/>
              <a:t>        </a:t>
            </a:r>
            <a:r>
              <a:rPr lang="en-US" sz="2000" dirty="0" err="1"/>
              <a:t>android:id</a:t>
            </a:r>
            <a:r>
              <a:rPr lang="en-US" sz="2000" dirty="0"/>
              <a:t>="@+id/button1"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="Call" </a:t>
            </a:r>
            <a:r>
              <a:rPr lang="en-US" sz="2000" b="1" dirty="0"/>
              <a:t>/&gt;</a:t>
            </a:r>
            <a:r>
              <a:rPr lang="en-US" sz="2000" dirty="0"/>
              <a:t>  </a:t>
            </a:r>
          </a:p>
          <a:p>
            <a:r>
              <a:rPr lang="en-US" sz="2000" dirty="0"/>
              <a:t>  </a:t>
            </a:r>
          </a:p>
          <a:p>
            <a:r>
              <a:rPr lang="en-US" sz="2000" dirty="0"/>
              <a:t>    </a:t>
            </a:r>
            <a:r>
              <a:rPr lang="en-US" sz="2000" b="1" dirty="0"/>
              <a:t>&lt;</a:t>
            </a:r>
            <a:r>
              <a:rPr lang="en-US" sz="2000" b="1" dirty="0" err="1"/>
              <a:t>EditText</a:t>
            </a:r>
            <a:r>
              <a:rPr lang="en-US" sz="2000" dirty="0"/>
              <a:t>  </a:t>
            </a:r>
          </a:p>
          <a:p>
            <a:r>
              <a:rPr lang="en-US" sz="2000" dirty="0"/>
              <a:t>        </a:t>
            </a:r>
            <a:r>
              <a:rPr lang="en-US" sz="2000" dirty="0" err="1"/>
              <a:t>android:id</a:t>
            </a:r>
            <a:r>
              <a:rPr lang="en-US" sz="2000" dirty="0"/>
              <a:t>="@+id/editText1"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android:ems</a:t>
            </a:r>
            <a:r>
              <a:rPr lang="en-US" sz="2000" dirty="0"/>
              <a:t>="10" </a:t>
            </a:r>
            <a:r>
              <a:rPr lang="en-US" sz="2000" b="1" dirty="0"/>
              <a:t>/&gt;</a:t>
            </a:r>
            <a:r>
              <a:rPr lang="en-US" sz="2000" dirty="0"/>
              <a:t>  </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5943600" y="228600"/>
            <a:ext cx="2657475" cy="3581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172200" y="2971800"/>
            <a:ext cx="2486384" cy="368868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US" dirty="0" err="1"/>
              <a:t>EditText</a:t>
            </a:r>
            <a:r>
              <a:rPr lang="en-US" dirty="0"/>
              <a:t> edittext1;  </a:t>
            </a:r>
          </a:p>
          <a:p>
            <a:r>
              <a:rPr lang="en-US" dirty="0"/>
              <a:t>    Button button1; </a:t>
            </a:r>
          </a:p>
          <a:p>
            <a:r>
              <a:rPr lang="en-US" dirty="0">
                <a:solidFill>
                  <a:srgbClr val="FF0000"/>
                </a:solidFill>
              </a:rPr>
              <a:t>//Getting the </a:t>
            </a:r>
            <a:r>
              <a:rPr lang="en-US" dirty="0" err="1">
                <a:solidFill>
                  <a:srgbClr val="FF0000"/>
                </a:solidFill>
              </a:rPr>
              <a:t>edittext</a:t>
            </a:r>
            <a:r>
              <a:rPr lang="en-US" dirty="0">
                <a:solidFill>
                  <a:srgbClr val="FF0000"/>
                </a:solidFill>
              </a:rPr>
              <a:t> and button instance </a:t>
            </a:r>
            <a:r>
              <a:rPr lang="en-US" dirty="0"/>
              <a:t> </a:t>
            </a:r>
          </a:p>
          <a:p>
            <a:r>
              <a:rPr lang="en-US" dirty="0"/>
              <a:t>        edittext1=(</a:t>
            </a:r>
            <a:r>
              <a:rPr lang="en-US" dirty="0" err="1"/>
              <a:t>EditText</a:t>
            </a:r>
            <a:r>
              <a:rPr lang="en-US" dirty="0"/>
              <a:t>)</a:t>
            </a:r>
            <a:r>
              <a:rPr lang="en-US" dirty="0" err="1"/>
              <a:t>findViewById</a:t>
            </a:r>
            <a:r>
              <a:rPr lang="en-US" dirty="0"/>
              <a:t>(R.id.editText1);  </a:t>
            </a:r>
          </a:p>
          <a:p>
            <a:r>
              <a:rPr lang="en-US" dirty="0"/>
              <a:t>        button1=(Button)</a:t>
            </a:r>
            <a:r>
              <a:rPr lang="en-US" dirty="0" err="1"/>
              <a:t>findViewById</a:t>
            </a:r>
            <a:r>
              <a:rPr lang="en-US" dirty="0"/>
              <a:t>(R.id.button1);  </a:t>
            </a:r>
          </a:p>
          <a:p>
            <a:r>
              <a:rPr lang="en-US" dirty="0"/>
              <a:t>  </a:t>
            </a:r>
          </a:p>
          <a:p>
            <a:r>
              <a:rPr lang="en-US" dirty="0"/>
              <a:t>        </a:t>
            </a:r>
            <a:r>
              <a:rPr lang="en-US" dirty="0">
                <a:solidFill>
                  <a:srgbClr val="FF0000"/>
                </a:solidFill>
              </a:rPr>
              <a:t>//Performing action on button click</a:t>
            </a:r>
            <a:r>
              <a:rPr lang="en-US" dirty="0"/>
              <a:t>  </a:t>
            </a:r>
          </a:p>
          <a:p>
            <a:r>
              <a:rPr lang="en-US" dirty="0"/>
              <a:t>        button1.setOnClickListener(</a:t>
            </a:r>
            <a:r>
              <a:rPr lang="en-US" b="1" dirty="0"/>
              <a:t>new</a:t>
            </a:r>
            <a:r>
              <a:rPr lang="en-US" dirty="0"/>
              <a:t> </a:t>
            </a:r>
            <a:r>
              <a:rPr lang="en-US" dirty="0" err="1"/>
              <a:t>OnClickListener</a:t>
            </a:r>
            <a:r>
              <a:rPr lang="en-US" dirty="0"/>
              <a:t>(){  </a:t>
            </a:r>
          </a:p>
          <a:p>
            <a:r>
              <a:rPr lang="en-US" dirty="0"/>
              <a:t>  </a:t>
            </a:r>
          </a:p>
          <a:p>
            <a:r>
              <a:rPr lang="en-US" dirty="0"/>
              <a:t>            @Override  </a:t>
            </a:r>
          </a:p>
          <a:p>
            <a:r>
              <a:rPr lang="en-US" dirty="0"/>
              <a:t>            </a:t>
            </a:r>
            <a:r>
              <a:rPr lang="en-US" b="1" dirty="0"/>
              <a:t>public</a:t>
            </a:r>
            <a:r>
              <a:rPr lang="en-US" dirty="0"/>
              <a:t> </a:t>
            </a:r>
            <a:r>
              <a:rPr lang="en-US" b="1" dirty="0"/>
              <a:t>void</a:t>
            </a:r>
            <a:r>
              <a:rPr lang="en-US" dirty="0"/>
              <a:t> </a:t>
            </a:r>
            <a:r>
              <a:rPr lang="en-US" dirty="0" err="1"/>
              <a:t>onClick</a:t>
            </a:r>
            <a:r>
              <a:rPr lang="en-US" dirty="0"/>
              <a:t>(View arg0) {  </a:t>
            </a:r>
          </a:p>
          <a:p>
            <a:r>
              <a:rPr lang="en-US" dirty="0"/>
              <a:t>                String number=edittext1.getText().</a:t>
            </a:r>
            <a:r>
              <a:rPr lang="en-US" dirty="0" err="1"/>
              <a:t>toString</a:t>
            </a:r>
            <a:r>
              <a:rPr lang="en-US" dirty="0"/>
              <a:t>();  </a:t>
            </a:r>
          </a:p>
          <a:p>
            <a:r>
              <a:rPr lang="en-US" dirty="0"/>
              <a:t>                Intent </a:t>
            </a:r>
            <a:r>
              <a:rPr lang="en-US" dirty="0" err="1"/>
              <a:t>callIntent</a:t>
            </a:r>
            <a:r>
              <a:rPr lang="en-US" dirty="0"/>
              <a:t> = </a:t>
            </a:r>
            <a:r>
              <a:rPr lang="en-US" b="1" dirty="0"/>
              <a:t>new</a:t>
            </a:r>
            <a:r>
              <a:rPr lang="en-US" dirty="0"/>
              <a:t> Intent(</a:t>
            </a:r>
            <a:r>
              <a:rPr lang="en-US" dirty="0" err="1"/>
              <a:t>Intent.ACTION_CALL</a:t>
            </a:r>
            <a:r>
              <a:rPr lang="en-US" dirty="0"/>
              <a:t>);  </a:t>
            </a:r>
          </a:p>
          <a:p>
            <a:r>
              <a:rPr lang="en-US" dirty="0"/>
              <a:t>                </a:t>
            </a:r>
            <a:r>
              <a:rPr lang="en-US" dirty="0" err="1"/>
              <a:t>callIntent.setData</a:t>
            </a:r>
            <a:r>
              <a:rPr lang="en-US" dirty="0"/>
              <a:t>(</a:t>
            </a:r>
            <a:r>
              <a:rPr lang="en-US" dirty="0" err="1"/>
              <a:t>Uri.parse</a:t>
            </a:r>
            <a:r>
              <a:rPr lang="en-US" dirty="0"/>
              <a:t>("</a:t>
            </a:r>
            <a:r>
              <a:rPr lang="en-US" dirty="0" err="1"/>
              <a:t>tel</a:t>
            </a:r>
            <a:r>
              <a:rPr lang="en-US" dirty="0"/>
              <a:t>:"+number));  </a:t>
            </a:r>
          </a:p>
          <a:p>
            <a:r>
              <a:rPr lang="en-US" dirty="0"/>
              <a:t>                </a:t>
            </a:r>
            <a:r>
              <a:rPr lang="en-US" dirty="0" err="1"/>
              <a:t>startActivity</a:t>
            </a:r>
            <a:r>
              <a:rPr lang="en-US" dirty="0"/>
              <a:t>(</a:t>
            </a:r>
            <a:r>
              <a:rPr lang="en-US" dirty="0" err="1"/>
              <a:t>callIntent</a:t>
            </a:r>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a:t>Activity is a screen that user interact with. </a:t>
            </a:r>
          </a:p>
          <a:p>
            <a:r>
              <a:rPr lang="en-US" i="1" dirty="0"/>
              <a:t>Every Activity in android has lifecycle like created, started, resumed, paused, stopped or destroyed.</a:t>
            </a:r>
            <a:endParaRPr lang="en-US" dirty="0"/>
          </a:p>
        </p:txBody>
      </p:sp>
    </p:spTree>
    <p:extLst>
      <p:ext uri="{BB962C8B-B14F-4D97-AF65-F5344CB8AC3E}">
        <p14:creationId xmlns:p14="http://schemas.microsoft.com/office/powerpoint/2010/main" val="317641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Implicit Intent example : Open Phone Dialer </a:t>
            </a:r>
          </a:p>
        </p:txBody>
      </p:sp>
      <p:sp>
        <p:nvSpPr>
          <p:cNvPr id="3" name="Content Placeholder 2"/>
          <p:cNvSpPr>
            <a:spLocks noGrp="1"/>
          </p:cNvSpPr>
          <p:nvPr>
            <p:ph idx="1"/>
          </p:nvPr>
        </p:nvSpPr>
        <p:spPr/>
        <p:txBody>
          <a:bodyPr>
            <a:normAutofit fontScale="62500" lnSpcReduction="20000"/>
          </a:bodyPr>
          <a:lstStyle/>
          <a:p>
            <a:r>
              <a:rPr lang="en-US" dirty="0"/>
              <a:t>&lt;</a:t>
            </a:r>
            <a:r>
              <a:rPr lang="en-US" b="1" dirty="0"/>
              <a:t>Button</a:t>
            </a:r>
            <a:br>
              <a:rPr lang="en-US" b="1" dirty="0"/>
            </a:br>
            <a:r>
              <a:rPr lang="en-US" b="1" dirty="0"/>
              <a:t>    </a:t>
            </a:r>
            <a:r>
              <a:rPr lang="en-US" b="1" dirty="0" err="1"/>
              <a:t>android:id</a:t>
            </a:r>
            <a:r>
              <a:rPr lang="en-US" b="1" dirty="0"/>
              <a:t>="@+id/button1"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="118dp"</a:t>
            </a:r>
            <a:br>
              <a:rPr lang="en-US" b="1" dirty="0"/>
            </a:br>
            <a:r>
              <a:rPr lang="en-US" b="1" dirty="0"/>
              <a:t>    </a:t>
            </a:r>
            <a:r>
              <a:rPr lang="en-US" b="1" dirty="0" err="1"/>
              <a:t>android:text</a:t>
            </a:r>
            <a:r>
              <a:rPr lang="en-US" b="1" dirty="0"/>
              <a:t>="Call" </a:t>
            </a:r>
            <a:r>
              <a:rPr lang="en-US" dirty="0"/>
              <a:t>/&gt;</a:t>
            </a:r>
            <a:br>
              <a:rPr lang="en-US" dirty="0"/>
            </a:br>
            <a:br>
              <a:rPr lang="en-US" dirty="0"/>
            </a:br>
            <a:r>
              <a:rPr lang="en-US" dirty="0"/>
              <a:t>&lt;</a:t>
            </a:r>
            <a:r>
              <a:rPr lang="en-US" b="1" dirty="0" err="1"/>
              <a:t>EditText</a:t>
            </a:r>
            <a:br>
              <a:rPr lang="en-US" b="1" dirty="0"/>
            </a:br>
            <a:r>
              <a:rPr lang="en-US" b="1" dirty="0"/>
              <a:t>    </a:t>
            </a:r>
            <a:r>
              <a:rPr lang="en-US" b="1" dirty="0" err="1"/>
              <a:t>android:id</a:t>
            </a:r>
            <a:r>
              <a:rPr lang="en-US" b="1" dirty="0"/>
              <a:t>="@+id/editText1"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="25dp"</a:t>
            </a:r>
            <a:br>
              <a:rPr lang="en-US" b="1" dirty="0"/>
            </a:br>
            <a:r>
              <a:rPr lang="en-US" b="1" dirty="0"/>
              <a:t>    </a:t>
            </a:r>
            <a:r>
              <a:rPr lang="en-US" b="1" dirty="0" err="1"/>
              <a:t>android:ems</a:t>
            </a:r>
            <a:r>
              <a:rPr lang="en-US" b="1" dirty="0"/>
              <a:t>="10" </a:t>
            </a:r>
            <a:r>
              <a:rPr lang="en-US" dirty="0"/>
              <a:t>/&gt;</a:t>
            </a:r>
          </a:p>
        </p:txBody>
      </p:sp>
      <p:pic>
        <p:nvPicPr>
          <p:cNvPr id="4" name="Picture 2"/>
          <p:cNvPicPr>
            <a:picLocks noChangeAspect="1" noChangeArrowheads="1"/>
          </p:cNvPicPr>
          <p:nvPr/>
        </p:nvPicPr>
        <p:blipFill>
          <a:blip r:embed="rId2"/>
          <a:srcRect/>
          <a:stretch>
            <a:fillRect/>
          </a:stretch>
        </p:blipFill>
        <p:spPr bwMode="auto">
          <a:xfrm>
            <a:off x="5867400" y="1828800"/>
            <a:ext cx="2562225" cy="42386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normAutofit fontScale="62500" lnSpcReduction="20000"/>
          </a:bodyPr>
          <a:lstStyle/>
          <a:p>
            <a:r>
              <a:rPr lang="en-US" dirty="0" err="1"/>
              <a:t>EditText</a:t>
            </a:r>
            <a:r>
              <a:rPr lang="en-US" dirty="0"/>
              <a:t> </a:t>
            </a:r>
            <a:r>
              <a:rPr lang="en-US" b="1" dirty="0"/>
              <a:t>edittext1</a:t>
            </a:r>
            <a:r>
              <a:rPr lang="en-US" dirty="0"/>
              <a:t>;</a:t>
            </a:r>
            <a:br>
              <a:rPr lang="en-US" dirty="0"/>
            </a:br>
            <a:r>
              <a:rPr lang="en-US" dirty="0"/>
              <a:t>Button </a:t>
            </a:r>
            <a:r>
              <a:rPr lang="en-US" b="1" dirty="0"/>
              <a:t>button1</a:t>
            </a:r>
            <a:r>
              <a:rPr lang="en-US" dirty="0"/>
              <a:t>;</a:t>
            </a:r>
            <a:br>
              <a:rPr lang="en-US" dirty="0"/>
            </a:br>
            <a:r>
              <a:rPr lang="en-US" dirty="0"/>
              <a:t>@Override</a:t>
            </a:r>
            <a:br>
              <a:rPr lang="en-US" dirty="0"/>
            </a:b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b="1" i="1" dirty="0" err="1"/>
              <a:t>activity_phonecall_example</a:t>
            </a:r>
            <a:r>
              <a:rPr lang="en-US" dirty="0"/>
              <a:t>);</a:t>
            </a:r>
            <a:br>
              <a:rPr lang="en-US" dirty="0"/>
            </a:br>
            <a:r>
              <a:rPr lang="en-US" dirty="0"/>
              <a:t>    </a:t>
            </a:r>
            <a:r>
              <a:rPr lang="en-US" i="1" dirty="0"/>
              <a:t>//Getting the </a:t>
            </a:r>
            <a:r>
              <a:rPr lang="en-US" i="1" dirty="0" err="1"/>
              <a:t>edittext</a:t>
            </a:r>
            <a:r>
              <a:rPr lang="en-US" i="1" dirty="0"/>
              <a:t> and button instance</a:t>
            </a:r>
            <a:br>
              <a:rPr lang="en-US" i="1" dirty="0"/>
            </a:br>
            <a:r>
              <a:rPr lang="en-US" i="1" dirty="0"/>
              <a:t>    </a:t>
            </a:r>
            <a:r>
              <a:rPr lang="en-US" b="1" dirty="0"/>
              <a:t>edittext1</a:t>
            </a:r>
            <a:r>
              <a:rPr lang="en-US" dirty="0"/>
              <a:t>=(</a:t>
            </a:r>
            <a:r>
              <a:rPr lang="en-US" dirty="0" err="1"/>
              <a:t>EditText</a:t>
            </a:r>
            <a:r>
              <a:rPr lang="en-US" dirty="0"/>
              <a:t>)</a:t>
            </a:r>
            <a:r>
              <a:rPr lang="en-US" dirty="0" err="1"/>
              <a:t>findViewById</a:t>
            </a:r>
            <a:r>
              <a:rPr lang="en-US" dirty="0"/>
              <a:t>(R.id.</a:t>
            </a:r>
            <a:r>
              <a:rPr lang="en-US" b="1" i="1" dirty="0"/>
              <a:t>editText1</a:t>
            </a:r>
            <a:r>
              <a:rPr lang="en-US" dirty="0"/>
              <a:t>);</a:t>
            </a:r>
            <a:br>
              <a:rPr lang="en-US" dirty="0"/>
            </a:br>
            <a:r>
              <a:rPr lang="en-US" dirty="0"/>
              <a:t>    </a:t>
            </a:r>
            <a:r>
              <a:rPr lang="en-US" b="1" dirty="0"/>
              <a:t>button1</a:t>
            </a:r>
            <a:r>
              <a:rPr lang="en-US" dirty="0"/>
              <a:t>=(Button)</a:t>
            </a:r>
            <a:r>
              <a:rPr lang="en-US" dirty="0" err="1"/>
              <a:t>findViewById</a:t>
            </a:r>
            <a:r>
              <a:rPr lang="en-US" dirty="0"/>
              <a:t>(R.id.</a:t>
            </a:r>
            <a:r>
              <a:rPr lang="en-US" b="1" i="1" dirty="0"/>
              <a:t>button1</a:t>
            </a:r>
            <a:r>
              <a:rPr lang="en-US" dirty="0"/>
              <a:t>);</a:t>
            </a:r>
            <a:br>
              <a:rPr lang="en-US" dirty="0"/>
            </a:br>
            <a:br>
              <a:rPr lang="en-US" dirty="0"/>
            </a:br>
            <a:r>
              <a:rPr lang="en-US" dirty="0"/>
              <a:t>    </a:t>
            </a:r>
            <a:r>
              <a:rPr lang="en-US" i="1" dirty="0"/>
              <a:t>//Performing action on button click</a:t>
            </a:r>
            <a:br>
              <a:rPr lang="en-US" i="1" dirty="0"/>
            </a:br>
            <a:r>
              <a:rPr lang="en-US" i="1" dirty="0"/>
              <a:t> </a:t>
            </a:r>
            <a:r>
              <a:rPr lang="en-US" b="1" dirty="0"/>
              <a:t>button1</a:t>
            </a:r>
            <a:r>
              <a:rPr lang="en-US" dirty="0"/>
              <a:t>.setOnClickListener(</a:t>
            </a:r>
            <a:r>
              <a:rPr lang="en-US" b="1" dirty="0"/>
              <a:t>new </a:t>
            </a:r>
            <a:r>
              <a:rPr lang="en-US" dirty="0" err="1"/>
              <a:t>View.OnClickListener</a:t>
            </a:r>
            <a:r>
              <a:rPr lang="en-US" dirty="0"/>
              <a:t>() {</a:t>
            </a:r>
            <a:br>
              <a:rPr lang="en-US" dirty="0"/>
            </a:br>
            <a:r>
              <a:rPr lang="en-US" dirty="0"/>
              <a:t>     @Override</a:t>
            </a:r>
            <a:br>
              <a:rPr lang="en-US" dirty="0"/>
            </a:br>
            <a:r>
              <a:rPr lang="en-US" dirty="0"/>
              <a:t>     </a:t>
            </a:r>
            <a:r>
              <a:rPr lang="en-US" b="1" dirty="0"/>
              <a:t>public void </a:t>
            </a:r>
            <a:r>
              <a:rPr lang="en-US" dirty="0" err="1"/>
              <a:t>onClick</a:t>
            </a:r>
            <a:r>
              <a:rPr lang="en-US" dirty="0"/>
              <a:t>(View v) {</a:t>
            </a:r>
            <a:br>
              <a:rPr lang="en-US" dirty="0"/>
            </a:br>
            <a:r>
              <a:rPr lang="en-US" dirty="0"/>
              <a:t>         String number=</a:t>
            </a:r>
            <a:r>
              <a:rPr lang="en-US" b="1" dirty="0"/>
              <a:t>edittext1</a:t>
            </a:r>
            <a:r>
              <a:rPr lang="en-US" dirty="0"/>
              <a:t>.getText().</a:t>
            </a:r>
            <a:r>
              <a:rPr lang="en-US" dirty="0" err="1"/>
              <a:t>toString</a:t>
            </a:r>
            <a:r>
              <a:rPr lang="en-US" dirty="0"/>
              <a:t>();</a:t>
            </a:r>
            <a:br>
              <a:rPr lang="en-US" dirty="0"/>
            </a:br>
            <a:r>
              <a:rPr lang="en-US" dirty="0"/>
              <a:t>         Intent </a:t>
            </a:r>
            <a:r>
              <a:rPr lang="en-US" dirty="0" err="1"/>
              <a:t>call_Intent</a:t>
            </a:r>
            <a:r>
              <a:rPr lang="en-US" dirty="0"/>
              <a:t> = </a:t>
            </a:r>
            <a:r>
              <a:rPr lang="en-US" b="1" dirty="0"/>
              <a:t>new </a:t>
            </a:r>
            <a:r>
              <a:rPr lang="en-US" dirty="0"/>
              <a:t>Intent(</a:t>
            </a:r>
            <a:r>
              <a:rPr lang="en-US" dirty="0" err="1"/>
              <a:t>Intent.</a:t>
            </a:r>
            <a:r>
              <a:rPr lang="en-US" b="1" i="1" dirty="0" err="1"/>
              <a:t>ACTION_DIAL</a:t>
            </a:r>
            <a:r>
              <a:rPr lang="en-US" dirty="0"/>
              <a:t>);</a:t>
            </a:r>
            <a:br>
              <a:rPr lang="en-US" dirty="0"/>
            </a:br>
            <a:r>
              <a:rPr lang="en-US" dirty="0"/>
              <a:t>         </a:t>
            </a:r>
            <a:r>
              <a:rPr lang="en-US" dirty="0" err="1"/>
              <a:t>call_Intent.setData</a:t>
            </a:r>
            <a:r>
              <a:rPr lang="en-US" dirty="0"/>
              <a:t>(</a:t>
            </a:r>
            <a:r>
              <a:rPr lang="en-US" dirty="0" err="1"/>
              <a:t>Uri.</a:t>
            </a:r>
            <a:r>
              <a:rPr lang="en-US" i="1" dirty="0" err="1"/>
              <a:t>parse</a:t>
            </a:r>
            <a:r>
              <a:rPr lang="en-US" dirty="0"/>
              <a:t>(</a:t>
            </a:r>
            <a:r>
              <a:rPr lang="en-US" b="1" dirty="0"/>
              <a:t>"</a:t>
            </a:r>
            <a:r>
              <a:rPr lang="en-US" b="1" dirty="0" err="1"/>
              <a:t>tel</a:t>
            </a:r>
            <a:r>
              <a:rPr lang="en-US" b="1" dirty="0"/>
              <a:t>:"</a:t>
            </a:r>
            <a:r>
              <a:rPr lang="en-US" dirty="0"/>
              <a:t>+number));</a:t>
            </a:r>
            <a:br>
              <a:rPr lang="en-US" dirty="0"/>
            </a:br>
            <a:r>
              <a:rPr lang="en-US" dirty="0"/>
              <a:t>         </a:t>
            </a:r>
            <a:r>
              <a:rPr lang="en-US" dirty="0" err="1"/>
              <a:t>startActivity</a:t>
            </a:r>
            <a:r>
              <a:rPr lang="en-US" dirty="0"/>
              <a:t>(</a:t>
            </a:r>
            <a:r>
              <a:rPr lang="en-US" dirty="0" err="1"/>
              <a:t>call_Intent</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Explicit Intent:</a:t>
            </a:r>
            <a:br>
              <a:rPr lang="en-US" dirty="0"/>
            </a:br>
            <a:endParaRPr lang="en-US" dirty="0"/>
          </a:p>
        </p:txBody>
      </p:sp>
      <p:sp>
        <p:nvSpPr>
          <p:cNvPr id="3" name="Content Placeholder 2"/>
          <p:cNvSpPr>
            <a:spLocks noGrp="1"/>
          </p:cNvSpPr>
          <p:nvPr>
            <p:ph idx="1"/>
          </p:nvPr>
        </p:nvSpPr>
        <p:spPr>
          <a:xfrm>
            <a:off x="457200" y="1143000"/>
            <a:ext cx="8686800" cy="4983163"/>
          </a:xfrm>
        </p:spPr>
        <p:txBody>
          <a:bodyPr>
            <a:normAutofit/>
          </a:bodyPr>
          <a:lstStyle/>
          <a:p>
            <a:r>
              <a:rPr lang="en-US" sz="2000" dirty="0"/>
              <a:t>Explicit Intents are used to connect the application internally.</a:t>
            </a:r>
          </a:p>
          <a:p>
            <a:r>
              <a:rPr lang="en-US" sz="2000" dirty="0"/>
              <a:t>Explicit Intent work internally within an application to perform navigation and data transfer.</a:t>
            </a:r>
          </a:p>
          <a:p>
            <a:r>
              <a:rPr lang="en-US" sz="2000" dirty="0"/>
              <a:t> For Example: we can navigate from One Activity to another activity using Intent. </a:t>
            </a:r>
          </a:p>
          <a:p>
            <a:r>
              <a:rPr lang="en-US" sz="2000" dirty="0"/>
              <a:t>In the similar way we can start a service to download a file in background process.</a:t>
            </a:r>
          </a:p>
          <a:p>
            <a:endParaRPr lang="en-US" sz="2000" dirty="0"/>
          </a:p>
          <a:p>
            <a:r>
              <a:rPr lang="en-US" sz="2000" dirty="0" err="1"/>
              <a:t>Eg</a:t>
            </a:r>
            <a:r>
              <a:rPr lang="en-US" sz="2000" dirty="0"/>
              <a:t> : Intent intent = new Intent</a:t>
            </a:r>
          </a:p>
          <a:p>
            <a:r>
              <a:rPr lang="en-US" sz="2000" dirty="0"/>
              <a:t>(</a:t>
            </a:r>
            <a:r>
              <a:rPr lang="en-US" sz="2000" dirty="0" err="1"/>
              <a:t>getApplicationContext</a:t>
            </a:r>
            <a:r>
              <a:rPr lang="en-US" sz="2000" dirty="0"/>
              <a:t>(), </a:t>
            </a:r>
            <a:r>
              <a:rPr lang="en-US" sz="2000" dirty="0" err="1"/>
              <a:t>SecondActivity.class</a:t>
            </a:r>
            <a:r>
              <a:rPr lang="en-US" sz="2000" dirty="0"/>
              <a:t>); </a:t>
            </a:r>
          </a:p>
          <a:p>
            <a:r>
              <a:rPr lang="en-US" sz="2000" dirty="0" err="1"/>
              <a:t>startActivity</a:t>
            </a:r>
            <a:r>
              <a:rPr lang="en-US" sz="2000" dirty="0"/>
              <a:t>(intent);</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5838825" y="3352800"/>
            <a:ext cx="3305175" cy="3048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Explicit Intent example (MainActivity.xml)</a:t>
            </a:r>
          </a:p>
        </p:txBody>
      </p:sp>
      <p:sp>
        <p:nvSpPr>
          <p:cNvPr id="3" name="Content Placeholder 2"/>
          <p:cNvSpPr>
            <a:spLocks noGrp="1"/>
          </p:cNvSpPr>
          <p:nvPr>
            <p:ph idx="1"/>
          </p:nvPr>
        </p:nvSpPr>
        <p:spPr/>
        <p:txBody>
          <a:bodyPr>
            <a:normAutofit lnSpcReduction="10000"/>
          </a:bodyPr>
          <a:lstStyle/>
          <a:p>
            <a:r>
              <a:rPr lang="en-US" sz="2000" dirty="0"/>
              <a:t>&lt;</a:t>
            </a:r>
            <a:r>
              <a:rPr lang="en-US" sz="2000" dirty="0" err="1"/>
              <a:t>TextView</a:t>
            </a:r>
            <a:r>
              <a:rPr lang="en-US" sz="2000" dirty="0"/>
              <a:t> </a:t>
            </a:r>
          </a:p>
          <a:p>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="If you click on Explicit example</a:t>
            </a:r>
          </a:p>
          <a:p>
            <a:r>
              <a:rPr lang="en-US" sz="2000" dirty="0"/>
              <a:t> we will navigate to second activity within App “</a:t>
            </a:r>
          </a:p>
          <a:p>
            <a:r>
              <a:rPr lang="en-US" sz="2000" b="1" dirty="0" err="1"/>
              <a:t>android:textSize</a:t>
            </a:r>
            <a:r>
              <a:rPr lang="en-US" sz="2000" b="1" dirty="0"/>
              <a:t>="30sp"</a:t>
            </a:r>
            <a:endParaRPr lang="en-US" sz="2000" dirty="0"/>
          </a:p>
          <a:p>
            <a:r>
              <a:rPr lang="en-US" sz="2000" dirty="0" err="1"/>
              <a:t>android:id</a:t>
            </a:r>
            <a:r>
              <a:rPr lang="en-US" sz="2000" dirty="0"/>
              <a:t>="@+id/textView2“ /&gt;</a:t>
            </a:r>
          </a:p>
          <a:p>
            <a:r>
              <a:rPr lang="en-US" sz="2000" dirty="0"/>
              <a:t> &lt;Button</a:t>
            </a:r>
          </a:p>
          <a:p>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endParaRPr lang="en-US" sz="2000" dirty="0"/>
          </a:p>
          <a:p>
            <a:r>
              <a:rPr lang="en-US" sz="2000" dirty="0"/>
              <a:t>" </a:t>
            </a:r>
            <a:r>
              <a:rPr lang="en-US" sz="2000" dirty="0" err="1"/>
              <a:t>android:text</a:t>
            </a:r>
            <a:r>
              <a:rPr lang="en-US" sz="2000" dirty="0"/>
              <a:t>="Explicit Intent Example“</a:t>
            </a:r>
          </a:p>
          <a:p>
            <a:r>
              <a:rPr lang="en-US" sz="2000" b="1" dirty="0" err="1"/>
              <a:t>android:textSize</a:t>
            </a:r>
            <a:r>
              <a:rPr lang="en-US" sz="2000" b="1" dirty="0"/>
              <a:t>="50sp"</a:t>
            </a:r>
            <a:endParaRPr lang="en-US" sz="2000" dirty="0"/>
          </a:p>
          <a:p>
            <a:r>
              <a:rPr lang="en-US" sz="2000" dirty="0"/>
              <a:t> </a:t>
            </a:r>
            <a:r>
              <a:rPr lang="en-US" sz="2000" dirty="0" err="1"/>
              <a:t>android:id</a:t>
            </a:r>
            <a:r>
              <a:rPr lang="en-US" sz="2000" dirty="0"/>
              <a:t>="@+id/</a:t>
            </a:r>
            <a:r>
              <a:rPr lang="en-US" sz="2000" dirty="0" err="1"/>
              <a:t>explicit_Intent</a:t>
            </a:r>
            <a:r>
              <a:rPr lang="en-US" sz="2000" dirty="0"/>
              <a:t>“ /&gt;</a:t>
            </a:r>
          </a:p>
        </p:txBody>
      </p:sp>
      <p:pic>
        <p:nvPicPr>
          <p:cNvPr id="21506" name="Picture 2"/>
          <p:cNvPicPr>
            <a:picLocks noChangeAspect="1" noChangeArrowheads="1"/>
          </p:cNvPicPr>
          <p:nvPr/>
        </p:nvPicPr>
        <p:blipFill>
          <a:blip r:embed="rId2"/>
          <a:srcRect/>
          <a:stretch>
            <a:fillRect/>
          </a:stretch>
        </p:blipFill>
        <p:spPr bwMode="auto">
          <a:xfrm>
            <a:off x="6172200" y="1752600"/>
            <a:ext cx="2743200" cy="4124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example .java code</a:t>
            </a:r>
          </a:p>
        </p:txBody>
      </p:sp>
      <p:sp>
        <p:nvSpPr>
          <p:cNvPr id="3" name="Content Placeholder 2"/>
          <p:cNvSpPr>
            <a:spLocks noGrp="1"/>
          </p:cNvSpPr>
          <p:nvPr>
            <p:ph idx="1"/>
          </p:nvPr>
        </p:nvSpPr>
        <p:spPr/>
        <p:txBody>
          <a:bodyPr>
            <a:normAutofit/>
          </a:bodyPr>
          <a:lstStyle/>
          <a:p>
            <a:r>
              <a:rPr lang="en-US" sz="2000" dirty="0"/>
              <a:t>Button </a:t>
            </a:r>
            <a:r>
              <a:rPr lang="en-US" sz="2000" dirty="0" err="1"/>
              <a:t>explicit_btn</a:t>
            </a:r>
            <a:r>
              <a:rPr lang="en-US" sz="2000" dirty="0"/>
              <a:t>;</a:t>
            </a:r>
          </a:p>
          <a:p>
            <a:r>
              <a:rPr lang="en-US" sz="2000" dirty="0" err="1"/>
              <a:t>explicit_btn</a:t>
            </a:r>
            <a:r>
              <a:rPr lang="en-US" sz="2000" dirty="0"/>
              <a:t> = (Button)</a:t>
            </a:r>
            <a:r>
              <a:rPr lang="en-US" sz="2000" dirty="0" err="1"/>
              <a:t>findViewById</a:t>
            </a:r>
            <a:r>
              <a:rPr lang="en-US" sz="2000" dirty="0"/>
              <a:t>(</a:t>
            </a:r>
            <a:r>
              <a:rPr lang="en-US" sz="2000" dirty="0" err="1"/>
              <a:t>R.id.</a:t>
            </a:r>
            <a:r>
              <a:rPr lang="en-US" sz="2000" i="1" dirty="0" err="1"/>
              <a:t>explicit_Intent</a:t>
            </a:r>
            <a:r>
              <a:rPr lang="en-US" sz="2000" dirty="0"/>
              <a:t>);</a:t>
            </a:r>
            <a:br>
              <a:rPr lang="en-US" sz="2000" dirty="0"/>
            </a:br>
            <a:r>
              <a:rPr lang="en-US" sz="2000" dirty="0" err="1"/>
              <a:t>explicit_btn.setOnClickListener</a:t>
            </a:r>
            <a:r>
              <a:rPr lang="en-US" sz="2000" dirty="0"/>
              <a:t>(new </a:t>
            </a:r>
            <a:r>
              <a:rPr lang="en-US" sz="2000" dirty="0" err="1"/>
              <a:t>View.OnClickListener</a:t>
            </a:r>
            <a:r>
              <a:rPr lang="en-US" sz="2000" dirty="0"/>
              <a:t>() {</a:t>
            </a:r>
            <a:br>
              <a:rPr lang="en-US" sz="2000" dirty="0"/>
            </a:br>
            <a:r>
              <a:rPr lang="en-US" sz="2000" dirty="0"/>
              <a:t>    @Override</a:t>
            </a:r>
            <a:br>
              <a:rPr lang="en-US" sz="2000" dirty="0"/>
            </a:br>
            <a:r>
              <a:rPr lang="en-US" sz="2000" dirty="0"/>
              <a:t>    public void </a:t>
            </a:r>
            <a:r>
              <a:rPr lang="en-US" sz="2000" dirty="0" err="1"/>
              <a:t>onClick</a:t>
            </a:r>
            <a:r>
              <a:rPr lang="en-US" sz="2000" dirty="0"/>
              <a:t>(View v) {</a:t>
            </a:r>
            <a:br>
              <a:rPr lang="en-US" sz="2000" dirty="0"/>
            </a:br>
            <a:r>
              <a:rPr lang="en-US" sz="2000" dirty="0"/>
              <a:t>Intent intent=new Intent (</a:t>
            </a:r>
            <a:r>
              <a:rPr lang="en-US" sz="2000" dirty="0" err="1">
                <a:solidFill>
                  <a:srgbClr val="FF0000"/>
                </a:solidFill>
              </a:rPr>
              <a:t>getApplicationContext</a:t>
            </a:r>
            <a:r>
              <a:rPr lang="en-US" sz="2000" dirty="0">
                <a:solidFill>
                  <a:srgbClr val="FF0000"/>
                </a:solidFill>
              </a:rPr>
              <a:t>()</a:t>
            </a:r>
            <a:r>
              <a:rPr lang="en-US" sz="2000" dirty="0"/>
              <a:t>,</a:t>
            </a:r>
            <a:r>
              <a:rPr lang="en-US" sz="2000" dirty="0" err="1"/>
              <a:t>second_activity.class</a:t>
            </a:r>
            <a:r>
              <a:rPr lang="en-US" sz="2000" dirty="0"/>
              <a:t>);</a:t>
            </a:r>
          </a:p>
          <a:p>
            <a:r>
              <a:rPr lang="en-US" sz="2000" dirty="0"/>
              <a:t>// Intent intent=new Intent</a:t>
            </a:r>
            <a:r>
              <a:rPr lang="en-US" sz="2000" dirty="0">
                <a:solidFill>
                  <a:srgbClr val="FF0000"/>
                </a:solidFill>
              </a:rPr>
              <a:t> (</a:t>
            </a:r>
            <a:r>
              <a:rPr lang="en-US" sz="2000" dirty="0" err="1">
                <a:solidFill>
                  <a:srgbClr val="FF0000"/>
                </a:solidFill>
              </a:rPr>
              <a:t>getBaseContext</a:t>
            </a:r>
            <a:r>
              <a:rPr lang="en-US" sz="2000" dirty="0">
                <a:solidFill>
                  <a:srgbClr val="FF0000"/>
                </a:solidFill>
              </a:rPr>
              <a:t>()</a:t>
            </a:r>
            <a:r>
              <a:rPr lang="en-US" sz="2000" dirty="0"/>
              <a:t>,</a:t>
            </a:r>
            <a:r>
              <a:rPr lang="en-US" sz="2000" dirty="0" err="1"/>
              <a:t>second_activity.class</a:t>
            </a:r>
            <a:r>
              <a:rPr lang="en-US" sz="2000" dirty="0"/>
              <a:t>)</a:t>
            </a:r>
            <a:br>
              <a:rPr lang="en-US" sz="2000" dirty="0"/>
            </a:br>
            <a:r>
              <a:rPr lang="en-US" sz="2000" dirty="0"/>
              <a:t>        </a:t>
            </a:r>
            <a:r>
              <a:rPr lang="en-US" sz="2000" dirty="0" err="1"/>
              <a:t>startActivity</a:t>
            </a:r>
            <a:r>
              <a:rPr lang="en-US" sz="2000" dirty="0"/>
              <a:t>(intent);</a:t>
            </a:r>
          </a:p>
          <a:p>
            <a:r>
              <a:rPr lang="en-US" sz="20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a:t>
            </a:r>
          </a:p>
        </p:txBody>
      </p:sp>
      <p:sp>
        <p:nvSpPr>
          <p:cNvPr id="3" name="Content Placeholder 2"/>
          <p:cNvSpPr>
            <a:spLocks noGrp="1"/>
          </p:cNvSpPr>
          <p:nvPr>
            <p:ph idx="1"/>
          </p:nvPr>
        </p:nvSpPr>
        <p:spPr/>
        <p:txBody>
          <a:bodyPr>
            <a:normAutofit fontScale="85000" lnSpcReduction="20000"/>
          </a:bodyPr>
          <a:lstStyle/>
          <a:p>
            <a:r>
              <a:rPr lang="en-US" sz="2800" dirty="0"/>
              <a:t>(SecondActivity.xml)</a:t>
            </a:r>
          </a:p>
          <a:p>
            <a:r>
              <a:rPr lang="en-US" sz="2000" dirty="0"/>
              <a:t>&lt;</a:t>
            </a:r>
            <a:r>
              <a:rPr lang="en-US" sz="2000" dirty="0" err="1"/>
              <a:t>TextView</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="This is Second Activity“</a:t>
            </a:r>
          </a:p>
          <a:p>
            <a:r>
              <a:rPr lang="en-US" sz="2000" dirty="0"/>
              <a:t> </a:t>
            </a:r>
            <a:r>
              <a:rPr lang="en-US" sz="2000" dirty="0" err="1"/>
              <a:t>android:id</a:t>
            </a:r>
            <a:r>
              <a:rPr lang="en-US" sz="2000" dirty="0"/>
              <a:t>="@+id/</a:t>
            </a:r>
            <a:r>
              <a:rPr lang="en-US" sz="2000" dirty="0" err="1"/>
              <a:t>textView</a:t>
            </a:r>
            <a:endParaRPr lang="en-US" sz="2000" dirty="0"/>
          </a:p>
          <a:p>
            <a:r>
              <a:rPr lang="en-US" sz="2000" dirty="0"/>
              <a:t>" </a:t>
            </a:r>
            <a:r>
              <a:rPr lang="en-US" sz="2000" dirty="0" err="1"/>
              <a:t>android:layout_centerVertical</a:t>
            </a:r>
            <a:r>
              <a:rPr lang="en-US" sz="2000" dirty="0"/>
              <a:t>="true" </a:t>
            </a:r>
            <a:r>
              <a:rPr lang="en-US" sz="2000" dirty="0" err="1"/>
              <a:t>android:layout_centerHorizontal</a:t>
            </a:r>
            <a:r>
              <a:rPr lang="en-US" sz="2000" dirty="0"/>
              <a:t>="true" /&gt;</a:t>
            </a:r>
          </a:p>
          <a:p>
            <a:endParaRPr lang="en-US" sz="2000" dirty="0"/>
          </a:p>
          <a:p>
            <a:r>
              <a:rPr lang="en-US" sz="3300" b="1" dirty="0"/>
              <a:t>(SecondActivity.java)</a:t>
            </a:r>
          </a:p>
          <a:p>
            <a:r>
              <a:rPr lang="en-US" sz="2000" b="1" dirty="0"/>
              <a:t>public class </a:t>
            </a:r>
            <a:r>
              <a:rPr lang="en-US" sz="2000" dirty="0" err="1"/>
              <a:t>second_activity</a:t>
            </a:r>
            <a:r>
              <a:rPr lang="en-US" sz="2000" dirty="0"/>
              <a:t> </a:t>
            </a:r>
            <a:r>
              <a:rPr lang="en-US" sz="2000" b="1" dirty="0"/>
              <a:t>extends </a:t>
            </a:r>
            <a:r>
              <a:rPr lang="en-US" sz="2000" dirty="0" err="1"/>
              <a:t>AppCompatActivity</a:t>
            </a:r>
            <a:r>
              <a:rPr lang="en-US" sz="2000" dirty="0"/>
              <a:t> {</a:t>
            </a:r>
            <a:br>
              <a:rPr lang="en-US" sz="2000" dirty="0"/>
            </a:br>
            <a:br>
              <a:rPr lang="en-US" sz="2000" dirty="0"/>
            </a:br>
            <a:r>
              <a:rPr lang="en-US" sz="2000" dirty="0"/>
              <a:t>    @Override</a:t>
            </a:r>
            <a:br>
              <a:rPr lang="en-US" sz="2000" dirty="0"/>
            </a:br>
            <a:r>
              <a:rPr lang="en-US" sz="2000" dirty="0"/>
              <a:t>    </a:t>
            </a:r>
            <a:r>
              <a:rPr lang="en-US" sz="2000" b="1" dirty="0"/>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t>super</a:t>
            </a:r>
            <a:r>
              <a:rPr lang="en-US" sz="2000" dirty="0" err="1"/>
              <a:t>.onCreate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a:t>
            </a:r>
            <a:r>
              <a:rPr lang="en-US" sz="2000" dirty="0" err="1"/>
              <a:t>R.layout.</a:t>
            </a:r>
            <a:r>
              <a:rPr lang="en-US" sz="2000" b="1" i="1" dirty="0" err="1"/>
              <a:t>activity_second_activity</a:t>
            </a:r>
            <a:r>
              <a:rPr lang="en-US" sz="2000" dirty="0"/>
              <a:t>);</a:t>
            </a:r>
            <a:br>
              <a:rPr lang="en-US" sz="2000" dirty="0"/>
            </a:br>
            <a:r>
              <a:rPr lang="en-US" sz="2000" dirty="0"/>
              <a:t>        </a:t>
            </a:r>
            <a:r>
              <a:rPr lang="en-US" sz="2000" dirty="0" err="1"/>
              <a:t>Toast.</a:t>
            </a:r>
            <a:r>
              <a:rPr lang="en-US" sz="2000" i="1" dirty="0" err="1"/>
              <a:t>makeText</a:t>
            </a:r>
            <a:r>
              <a:rPr lang="en-US" sz="2000" dirty="0"/>
              <a:t>(</a:t>
            </a:r>
            <a:r>
              <a:rPr lang="en-US" sz="2000" b="1" dirty="0" err="1"/>
              <a:t>this</a:t>
            </a:r>
            <a:r>
              <a:rPr lang="en-US" sz="2000" dirty="0" err="1"/>
              <a:t>,</a:t>
            </a:r>
            <a:r>
              <a:rPr lang="en-US" sz="2000" b="1" dirty="0" err="1"/>
              <a:t>"We</a:t>
            </a:r>
            <a:r>
              <a:rPr lang="en-US" sz="2000" b="1" dirty="0"/>
              <a:t> are moved to Second Activity"</a:t>
            </a:r>
            <a:r>
              <a:rPr lang="en-US" sz="2000" dirty="0"/>
              <a:t>, </a:t>
            </a:r>
            <a:r>
              <a:rPr lang="en-US" sz="2000" dirty="0" err="1"/>
              <a:t>Toast.</a:t>
            </a:r>
            <a:r>
              <a:rPr lang="en-US" sz="2000" b="1" i="1" dirty="0" err="1"/>
              <a:t>LENGTH_SHORT</a:t>
            </a:r>
            <a:r>
              <a:rPr lang="en-US" sz="2000" dirty="0"/>
              <a:t>).show();</a:t>
            </a:r>
            <a:br>
              <a:rPr lang="en-US" sz="2000" dirty="0"/>
            </a:br>
            <a:r>
              <a:rPr lang="en-US" sz="2000" dirty="0"/>
              <a:t>    }</a:t>
            </a:r>
          </a:p>
          <a:p>
            <a:endParaRPr lang="en-US" sz="2000" dirty="0"/>
          </a:p>
          <a:p>
            <a:endParaRPr lang="en-US" sz="2000" dirty="0"/>
          </a:p>
        </p:txBody>
      </p:sp>
      <p:pic>
        <p:nvPicPr>
          <p:cNvPr id="22530" name="Picture 2"/>
          <p:cNvPicPr>
            <a:picLocks noChangeAspect="1" noChangeArrowheads="1"/>
          </p:cNvPicPr>
          <p:nvPr/>
        </p:nvPicPr>
        <p:blipFill>
          <a:blip r:embed="rId2"/>
          <a:srcRect/>
          <a:stretch>
            <a:fillRect/>
          </a:stretch>
        </p:blipFill>
        <p:spPr bwMode="auto">
          <a:xfrm>
            <a:off x="6248400" y="2133600"/>
            <a:ext cx="2438400" cy="34194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Provider</a:t>
            </a:r>
          </a:p>
        </p:txBody>
      </p:sp>
      <p:sp>
        <p:nvSpPr>
          <p:cNvPr id="3" name="Content Placeholder 2"/>
          <p:cNvSpPr>
            <a:spLocks noGrp="1"/>
          </p:cNvSpPr>
          <p:nvPr>
            <p:ph idx="1"/>
          </p:nvPr>
        </p:nvSpPr>
        <p:spPr>
          <a:xfrm>
            <a:off x="457200" y="1295400"/>
            <a:ext cx="8229600" cy="4525963"/>
          </a:xfrm>
        </p:spPr>
        <p:txBody>
          <a:bodyPr>
            <a:normAutofit/>
          </a:bodyPr>
          <a:lstStyle/>
          <a:p>
            <a:r>
              <a:rPr lang="en-US" sz="1800" dirty="0"/>
              <a:t>A content provider component supplies data from one application to others on request.</a:t>
            </a:r>
          </a:p>
          <a:p>
            <a:r>
              <a:rPr lang="en-US" sz="1800" dirty="0"/>
              <a:t>Content providers let you centralize content in one place and have many different applications access it as needed. </a:t>
            </a:r>
          </a:p>
          <a:p>
            <a:r>
              <a:rPr lang="en-US" sz="1800" dirty="0"/>
              <a:t>In most cases this data is stored in an </a:t>
            </a:r>
            <a:r>
              <a:rPr lang="en-US" sz="1800" b="1" dirty="0" err="1"/>
              <a:t>SQlite</a:t>
            </a:r>
            <a:r>
              <a:rPr lang="en-US" sz="1800" dirty="0"/>
              <a:t> database.</a:t>
            </a:r>
          </a:p>
          <a:p>
            <a:r>
              <a:rPr lang="en-US" sz="1800" dirty="0"/>
              <a:t>can perform a multiple operations like insert, update, delete and edit on the data stored</a:t>
            </a:r>
          </a:p>
        </p:txBody>
      </p:sp>
      <p:pic>
        <p:nvPicPr>
          <p:cNvPr id="4" name="Picture 2" descr="content provider"/>
          <p:cNvPicPr>
            <a:picLocks noChangeAspect="1" noChangeArrowheads="1"/>
          </p:cNvPicPr>
          <p:nvPr/>
        </p:nvPicPr>
        <p:blipFill>
          <a:blip r:embed="rId2"/>
          <a:srcRect/>
          <a:stretch>
            <a:fillRect/>
          </a:stretch>
        </p:blipFill>
        <p:spPr bwMode="auto">
          <a:xfrm>
            <a:off x="381000" y="3962400"/>
            <a:ext cx="2438400" cy="2092570"/>
          </a:xfrm>
          <a:prstGeom prst="rect">
            <a:avLst/>
          </a:prstGeom>
          <a:noFill/>
        </p:spPr>
      </p:pic>
      <p:pic>
        <p:nvPicPr>
          <p:cNvPr id="39938" name="Picture 2" descr="content provider"/>
          <p:cNvPicPr>
            <a:picLocks noChangeAspect="1" noChangeArrowheads="1"/>
          </p:cNvPicPr>
          <p:nvPr/>
        </p:nvPicPr>
        <p:blipFill>
          <a:blip r:embed="rId3"/>
          <a:srcRect/>
          <a:stretch>
            <a:fillRect/>
          </a:stretch>
        </p:blipFill>
        <p:spPr bwMode="auto">
          <a:xfrm>
            <a:off x="3048000" y="3429000"/>
            <a:ext cx="5715000" cy="282892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URI</a:t>
            </a:r>
          </a:p>
        </p:txBody>
      </p:sp>
      <p:sp>
        <p:nvSpPr>
          <p:cNvPr id="3" name="Content Placeholder 2"/>
          <p:cNvSpPr>
            <a:spLocks noGrp="1"/>
          </p:cNvSpPr>
          <p:nvPr>
            <p:ph idx="1"/>
          </p:nvPr>
        </p:nvSpPr>
        <p:spPr>
          <a:xfrm>
            <a:off x="457200" y="1143000"/>
            <a:ext cx="8229600" cy="5410200"/>
          </a:xfrm>
        </p:spPr>
        <p:txBody>
          <a:bodyPr>
            <a:noAutofit/>
          </a:bodyPr>
          <a:lstStyle/>
          <a:p>
            <a:r>
              <a:rPr lang="en-US" sz="1600" b="1" dirty="0"/>
              <a:t>Content URI</a:t>
            </a:r>
            <a:r>
              <a:rPr lang="en-US" sz="1600" dirty="0"/>
              <a:t> is an </a:t>
            </a:r>
            <a:r>
              <a:rPr lang="en-US" sz="1600" b="1" dirty="0"/>
              <a:t>URI</a:t>
            </a:r>
            <a:r>
              <a:rPr lang="en-US" sz="1600" dirty="0"/>
              <a:t> which is used to query a </a:t>
            </a:r>
            <a:r>
              <a:rPr lang="en-US" sz="1600" b="1" dirty="0"/>
              <a:t>content</a:t>
            </a:r>
            <a:r>
              <a:rPr lang="en-US" sz="1600" dirty="0"/>
              <a:t> provider to get the required data. </a:t>
            </a:r>
          </a:p>
          <a:p>
            <a:r>
              <a:rPr lang="en-US" sz="1600" dirty="0"/>
              <a:t>To query a content provider, you specify the query string in the form of a URI which has following format −</a:t>
            </a:r>
          </a:p>
          <a:p>
            <a:r>
              <a:rPr lang="en-US" sz="1600" b="1" dirty="0"/>
              <a:t>&lt;prefix&gt;://&lt;authority&gt;/&lt;</a:t>
            </a:r>
            <a:r>
              <a:rPr lang="en-US" sz="1600" b="1" dirty="0" err="1"/>
              <a:t>data_type</a:t>
            </a:r>
            <a:r>
              <a:rPr lang="en-US" sz="1600" b="1" dirty="0"/>
              <a:t>&gt;/&lt;id&gt;</a:t>
            </a:r>
          </a:p>
          <a:p>
            <a:endParaRPr lang="en-US" sz="1600" b="1" dirty="0"/>
          </a:p>
          <a:p>
            <a:pPr fontAlgn="t"/>
            <a:r>
              <a:rPr lang="en-US" sz="1600" b="1" dirty="0"/>
              <a:t>1 prefix</a:t>
            </a:r>
            <a:endParaRPr lang="en-US" sz="1600" dirty="0"/>
          </a:p>
          <a:p>
            <a:pPr fontAlgn="t"/>
            <a:r>
              <a:rPr lang="en-US" sz="1600" dirty="0"/>
              <a:t>This is always set to content://</a:t>
            </a:r>
          </a:p>
          <a:p>
            <a:pPr fontAlgn="t"/>
            <a:r>
              <a:rPr lang="en-US" sz="1600" dirty="0"/>
              <a:t>2 </a:t>
            </a:r>
            <a:r>
              <a:rPr lang="en-US" sz="1600" b="1" dirty="0"/>
              <a:t>authority</a:t>
            </a:r>
            <a:endParaRPr lang="en-US" sz="1600" dirty="0"/>
          </a:p>
          <a:p>
            <a:pPr fontAlgn="t"/>
            <a:r>
              <a:rPr lang="en-US" sz="1600" dirty="0"/>
              <a:t>This specifies the name of the content provider, for example </a:t>
            </a:r>
            <a:r>
              <a:rPr lang="en-US" sz="1600" i="1" dirty="0"/>
              <a:t>contacts</a:t>
            </a:r>
            <a:r>
              <a:rPr lang="en-US" sz="1600" dirty="0"/>
              <a:t>, </a:t>
            </a:r>
            <a:r>
              <a:rPr lang="en-US" sz="1600" i="1" dirty="0"/>
              <a:t>browser</a:t>
            </a:r>
            <a:r>
              <a:rPr lang="en-US" sz="1600" dirty="0"/>
              <a:t> etc. For third-party content providers, this could be the fully qualified name, such as </a:t>
            </a:r>
            <a:r>
              <a:rPr lang="en-US" sz="1600" b="1" i="1" dirty="0" err="1"/>
              <a:t>com.example.statusprovider</a:t>
            </a:r>
            <a:endParaRPr lang="en-US" sz="1600" b="1" dirty="0"/>
          </a:p>
          <a:p>
            <a:pPr fontAlgn="t"/>
            <a:r>
              <a:rPr lang="en-US" sz="1600" dirty="0"/>
              <a:t>3 </a:t>
            </a:r>
            <a:r>
              <a:rPr lang="en-US" sz="1600" b="1" dirty="0" err="1"/>
              <a:t>data_type</a:t>
            </a:r>
            <a:endParaRPr lang="en-US" sz="1600" dirty="0"/>
          </a:p>
          <a:p>
            <a:pPr fontAlgn="t"/>
            <a:r>
              <a:rPr lang="en-US" sz="1600" dirty="0"/>
              <a:t>This indicates the type of data that this particular provider provides. For example, if you are getting all the contacts from the </a:t>
            </a:r>
            <a:r>
              <a:rPr lang="en-US" sz="1600" i="1" dirty="0"/>
              <a:t>Contacts</a:t>
            </a:r>
            <a:r>
              <a:rPr lang="en-US" sz="1600" dirty="0"/>
              <a:t> content provider, then the data path would be </a:t>
            </a:r>
            <a:r>
              <a:rPr lang="en-US" sz="1600" i="1" dirty="0"/>
              <a:t>people</a:t>
            </a:r>
            <a:r>
              <a:rPr lang="en-US" sz="1600" dirty="0"/>
              <a:t> and URI would look like this   </a:t>
            </a:r>
            <a:r>
              <a:rPr lang="en-US" sz="1600" b="1" i="1" dirty="0"/>
              <a:t>content://contacts/people</a:t>
            </a:r>
            <a:endParaRPr lang="en-US" sz="1600" b="1" dirty="0"/>
          </a:p>
          <a:p>
            <a:pPr fontAlgn="t"/>
            <a:r>
              <a:rPr lang="en-US" sz="1600" dirty="0"/>
              <a:t>4 </a:t>
            </a:r>
            <a:r>
              <a:rPr lang="en-US" sz="1600" b="1" dirty="0"/>
              <a:t>id</a:t>
            </a:r>
            <a:endParaRPr lang="en-US" sz="1600" dirty="0"/>
          </a:p>
          <a:p>
            <a:pPr fontAlgn="t"/>
            <a:r>
              <a:rPr lang="en-US" sz="1600" dirty="0"/>
              <a:t>This specifies the specific record requested.</a:t>
            </a:r>
          </a:p>
          <a:p>
            <a:pPr fontAlgn="t"/>
            <a:r>
              <a:rPr lang="en-US" sz="1600" dirty="0"/>
              <a:t> For example, if you are looking for contact number 5 in the Contacts content provider then URI would look like this </a:t>
            </a:r>
            <a:r>
              <a:rPr lang="en-US" sz="1600" b="1" i="1" dirty="0"/>
              <a:t>content://contacts/people/5</a:t>
            </a:r>
            <a:r>
              <a:rPr lang="en-US" sz="1600" b="1" dirty="0"/>
              <a:t>.</a:t>
            </a:r>
          </a:p>
          <a:p>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qphs.fs.quoracdn.net/main-qimg-6ff4e92bfcd89e7b9b359ec68e044c43"/>
          <p:cNvPicPr>
            <a:picLocks noGrp="1" noChangeAspect="1" noChangeArrowheads="1"/>
          </p:cNvPicPr>
          <p:nvPr>
            <p:ph idx="1"/>
          </p:nvPr>
        </p:nvPicPr>
        <p:blipFill>
          <a:blip r:embed="rId2"/>
          <a:srcRect/>
          <a:stretch>
            <a:fillRect/>
          </a:stretch>
        </p:blipFill>
        <p:spPr bwMode="auto">
          <a:xfrm>
            <a:off x="304800" y="1524000"/>
            <a:ext cx="7315200" cy="4305300"/>
          </a:xfrm>
          <a:prstGeom prst="rect">
            <a:avLst/>
          </a:prstGeom>
          <a:noFill/>
        </p:spPr>
      </p:pic>
    </p:spTree>
    <p:extLst>
      <p:ext uri="{BB962C8B-B14F-4D97-AF65-F5344CB8AC3E}">
        <p14:creationId xmlns:p14="http://schemas.microsoft.com/office/powerpoint/2010/main" val="383774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Content Provider</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a:t>First of all you need to create a Content Provider class that extends the </a:t>
            </a:r>
            <a:r>
              <a:rPr lang="en-US" i="1" dirty="0" err="1"/>
              <a:t>ContentProvider</a:t>
            </a:r>
            <a:r>
              <a:rPr lang="en-US" i="1" dirty="0"/>
              <a:t> </a:t>
            </a:r>
            <a:r>
              <a:rPr lang="en-US" i="1" dirty="0" err="1"/>
              <a:t>baseclass</a:t>
            </a:r>
            <a:r>
              <a:rPr lang="en-US" i="1" dirty="0"/>
              <a:t>.</a:t>
            </a:r>
            <a:endParaRPr lang="en-US" dirty="0"/>
          </a:p>
          <a:p>
            <a:r>
              <a:rPr lang="en-US" dirty="0"/>
              <a:t>Second, you need to define your content provider URI address which will be used to access the content.</a:t>
            </a:r>
          </a:p>
          <a:p>
            <a:r>
              <a:rPr lang="en-US" dirty="0"/>
              <a:t>Next you will need to create your own database to keep the content. Usually, Android uses </a:t>
            </a:r>
            <a:r>
              <a:rPr lang="en-US" dirty="0" err="1"/>
              <a:t>SQLite</a:t>
            </a:r>
            <a:r>
              <a:rPr lang="en-US" dirty="0"/>
              <a:t> database</a:t>
            </a:r>
          </a:p>
          <a:p>
            <a:r>
              <a:rPr lang="en-US" dirty="0"/>
              <a:t>Next you will have to implement Content Provider queries to perform different database specific operations.</a:t>
            </a:r>
          </a:p>
          <a:p>
            <a:r>
              <a:rPr lang="en-US" dirty="0"/>
              <a:t>Finally Register  content provider in </a:t>
            </a:r>
            <a:r>
              <a:rPr lang="en-US" i="1" dirty="0"/>
              <a:t>AndroidManifest.xml</a:t>
            </a:r>
            <a:r>
              <a:rPr lang="en-US" dirty="0"/>
              <a:t> file using &lt;provider.../&gt; tag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a:t>
            </a:r>
          </a:p>
        </p:txBody>
      </p:sp>
      <p:sp>
        <p:nvSpPr>
          <p:cNvPr id="3" name="Content Placeholder 2"/>
          <p:cNvSpPr>
            <a:spLocks noGrp="1"/>
          </p:cNvSpPr>
          <p:nvPr>
            <p:ph idx="1"/>
          </p:nvPr>
        </p:nvSpPr>
        <p:spPr/>
        <p:txBody>
          <a:bodyPr>
            <a:normAutofit fontScale="85000" lnSpcReduction="20000"/>
          </a:bodyPr>
          <a:lstStyle/>
          <a:p>
            <a:r>
              <a:rPr lang="en-US" b="1" dirty="0" err="1"/>
              <a:t>onCreate</a:t>
            </a:r>
            <a:r>
              <a:rPr lang="en-US" b="1" dirty="0"/>
              <a:t>  </a:t>
            </a:r>
            <a:r>
              <a:rPr lang="en-US" dirty="0"/>
              <a:t>called when activity is first created.</a:t>
            </a:r>
          </a:p>
          <a:p>
            <a:r>
              <a:rPr lang="en-US" b="1" dirty="0" err="1"/>
              <a:t>onStart</a:t>
            </a:r>
            <a:r>
              <a:rPr lang="en-US" b="1" dirty="0"/>
              <a:t>  </a:t>
            </a:r>
            <a:r>
              <a:rPr lang="en-US" dirty="0"/>
              <a:t>called when activity is becoming visible to the user.</a:t>
            </a:r>
          </a:p>
          <a:p>
            <a:r>
              <a:rPr lang="en-US" b="1" dirty="0" err="1"/>
              <a:t>onResume</a:t>
            </a:r>
            <a:r>
              <a:rPr lang="en-US" b="1" dirty="0"/>
              <a:t>  </a:t>
            </a:r>
            <a:r>
              <a:rPr lang="en-US" dirty="0"/>
              <a:t>called when activity will start interacting with the user.</a:t>
            </a:r>
          </a:p>
          <a:p>
            <a:r>
              <a:rPr lang="en-US" b="1" dirty="0" err="1"/>
              <a:t>onPause</a:t>
            </a:r>
            <a:r>
              <a:rPr lang="en-US" b="1" dirty="0"/>
              <a:t>  </a:t>
            </a:r>
            <a:r>
              <a:rPr lang="en-US" dirty="0"/>
              <a:t>called when activity is not visible to the user.</a:t>
            </a:r>
          </a:p>
          <a:p>
            <a:r>
              <a:rPr lang="en-US" b="1" dirty="0" err="1"/>
              <a:t>onStop</a:t>
            </a:r>
            <a:r>
              <a:rPr lang="en-US" b="1" dirty="0"/>
              <a:t>  </a:t>
            </a:r>
            <a:r>
              <a:rPr lang="en-US" dirty="0"/>
              <a:t>called when activity is no longer visible to the user.</a:t>
            </a:r>
          </a:p>
          <a:p>
            <a:r>
              <a:rPr lang="en-US" b="1" dirty="0" err="1"/>
              <a:t>onRestart</a:t>
            </a:r>
            <a:r>
              <a:rPr lang="en-US" b="1" dirty="0"/>
              <a:t>  </a:t>
            </a:r>
            <a:r>
              <a:rPr lang="en-US" dirty="0"/>
              <a:t>called after your activity is stopped, prior to start.</a:t>
            </a:r>
          </a:p>
          <a:p>
            <a:r>
              <a:rPr lang="en-US" b="1" dirty="0" err="1"/>
              <a:t>onDestroy</a:t>
            </a:r>
            <a:r>
              <a:rPr lang="en-US" b="1" dirty="0"/>
              <a:t>  </a:t>
            </a:r>
            <a:r>
              <a:rPr lang="en-US" dirty="0"/>
              <a:t>called before the activity is destroyed.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Content Provider</a:t>
            </a:r>
          </a:p>
        </p:txBody>
      </p:sp>
      <p:sp>
        <p:nvSpPr>
          <p:cNvPr id="3" name="Content Placeholder 2"/>
          <p:cNvSpPr>
            <a:spLocks noGrp="1"/>
          </p:cNvSpPr>
          <p:nvPr>
            <p:ph idx="1"/>
          </p:nvPr>
        </p:nvSpPr>
        <p:spPr/>
        <p:txBody>
          <a:bodyPr>
            <a:normAutofit fontScale="92500" lnSpcReduction="20000"/>
          </a:bodyPr>
          <a:lstStyle/>
          <a:p>
            <a:r>
              <a:rPr lang="en-US" b="1" dirty="0" err="1"/>
              <a:t>onCreate</a:t>
            </a:r>
            <a:r>
              <a:rPr lang="en-US" b="1" dirty="0"/>
              <a:t>()</a:t>
            </a:r>
            <a:r>
              <a:rPr lang="en-US" dirty="0"/>
              <a:t> This method is called when the provider is started.</a:t>
            </a:r>
          </a:p>
          <a:p>
            <a:r>
              <a:rPr lang="en-US" b="1" dirty="0"/>
              <a:t>query()</a:t>
            </a:r>
            <a:r>
              <a:rPr lang="en-US" dirty="0"/>
              <a:t> This method receives a request from a client. The result is returned as a Cursor object.</a:t>
            </a:r>
          </a:p>
          <a:p>
            <a:r>
              <a:rPr lang="en-US" b="1" dirty="0"/>
              <a:t>insert()</a:t>
            </a:r>
            <a:r>
              <a:rPr lang="en-US" dirty="0"/>
              <a:t>This method inserts a new record into the content provider.</a:t>
            </a:r>
          </a:p>
          <a:p>
            <a:r>
              <a:rPr lang="en-US" b="1" dirty="0"/>
              <a:t>delete()</a:t>
            </a:r>
            <a:r>
              <a:rPr lang="en-US" dirty="0"/>
              <a:t> This method deletes an existing record from the content provider.</a:t>
            </a:r>
          </a:p>
          <a:p>
            <a:r>
              <a:rPr lang="en-US" b="1" dirty="0"/>
              <a:t>update()</a:t>
            </a:r>
            <a:r>
              <a:rPr lang="en-US" dirty="0"/>
              <a:t> This method updates an existing record from the content provider.</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normAutofit fontScale="92500" lnSpcReduction="10000"/>
          </a:bodyPr>
          <a:lstStyle/>
          <a:p>
            <a:r>
              <a:rPr lang="en-US" b="1" dirty="0"/>
              <a:t>Android service</a:t>
            </a:r>
            <a:r>
              <a:rPr lang="en-US" dirty="0"/>
              <a:t> is a component that is used to perform operations on the background such as playing music, handle network transactions, interacting content providers etc. </a:t>
            </a:r>
          </a:p>
          <a:p>
            <a:r>
              <a:rPr lang="en-US" dirty="0"/>
              <a:t>As services run in background so it don’t have any user interface unlike activities.</a:t>
            </a:r>
          </a:p>
          <a:p>
            <a:r>
              <a:rPr lang="en-US" dirty="0"/>
              <a:t>The </a:t>
            </a:r>
            <a:r>
              <a:rPr lang="en-US" b="1" dirty="0"/>
              <a:t>service</a:t>
            </a:r>
            <a:r>
              <a:rPr lang="en-US" dirty="0"/>
              <a:t> runs in the background indefinitely even if application is destroyed.</a:t>
            </a:r>
          </a:p>
          <a:p>
            <a:r>
              <a:rPr lang="en-US" dirty="0"/>
              <a:t> As the service has no user interface, it is not bound to the lifecycle of an activity.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a:bodyPr>
          <a:lstStyle/>
          <a:p>
            <a:r>
              <a:rPr lang="en-US" sz="3200" dirty="0"/>
              <a:t>A service can essentially take two states −</a:t>
            </a:r>
          </a:p>
        </p:txBody>
      </p:sp>
      <p:sp>
        <p:nvSpPr>
          <p:cNvPr id="3" name="Content Placeholder 2"/>
          <p:cNvSpPr>
            <a:spLocks noGrp="1"/>
          </p:cNvSpPr>
          <p:nvPr>
            <p:ph idx="1"/>
          </p:nvPr>
        </p:nvSpPr>
        <p:spPr>
          <a:xfrm>
            <a:off x="457200" y="1219200"/>
            <a:ext cx="8229600" cy="4525963"/>
          </a:xfrm>
        </p:spPr>
        <p:txBody>
          <a:bodyPr>
            <a:noAutofit/>
          </a:bodyPr>
          <a:lstStyle/>
          <a:p>
            <a:pPr fontAlgn="t"/>
            <a:r>
              <a:rPr lang="en-US" sz="1800" b="1" dirty="0"/>
              <a:t>Started</a:t>
            </a:r>
          </a:p>
          <a:p>
            <a:pPr fontAlgn="t"/>
            <a:r>
              <a:rPr lang="en-US" sz="1800" dirty="0"/>
              <a:t>If a service can be started by the application component then it is called started service.</a:t>
            </a:r>
          </a:p>
          <a:p>
            <a:pPr fontAlgn="t"/>
            <a:r>
              <a:rPr lang="en-US" sz="1800" dirty="0"/>
              <a:t>A service is </a:t>
            </a:r>
            <a:r>
              <a:rPr lang="en-US" sz="1800" b="1" dirty="0"/>
              <a:t>started</a:t>
            </a:r>
            <a:r>
              <a:rPr lang="en-US" sz="1800" dirty="0"/>
              <a:t> when an application component, such as an activity, starts it by calling </a:t>
            </a:r>
            <a:r>
              <a:rPr lang="en-US" sz="1800" i="1" dirty="0" err="1"/>
              <a:t>startService</a:t>
            </a:r>
            <a:r>
              <a:rPr lang="en-US" sz="1800" i="1" dirty="0"/>
              <a:t>()</a:t>
            </a:r>
            <a:r>
              <a:rPr lang="en-US" sz="1800" dirty="0"/>
              <a:t>.</a:t>
            </a:r>
          </a:p>
          <a:p>
            <a:pPr fontAlgn="t"/>
            <a:r>
              <a:rPr lang="en-US" sz="1800" dirty="0"/>
              <a:t> Once started, a service can run in the background indefinitely, even if the component that started it is destroyed.</a:t>
            </a:r>
          </a:p>
          <a:p>
            <a:pPr fontAlgn="t"/>
            <a:r>
              <a:rPr lang="en-US" sz="1800" dirty="0"/>
              <a:t>Started service performs a single operation and doesn’t return a result to the caller.</a:t>
            </a:r>
          </a:p>
          <a:p>
            <a:pPr fontAlgn="t"/>
            <a:r>
              <a:rPr lang="en-US" sz="1800" b="1" dirty="0" err="1"/>
              <a:t>Eg</a:t>
            </a:r>
            <a:r>
              <a:rPr lang="en-US" sz="1800" b="1" dirty="0"/>
              <a:t> : when download a file over the network , when upload completes  the service stop itself by calling </a:t>
            </a:r>
            <a:r>
              <a:rPr lang="en-US" sz="1800" b="1" dirty="0" err="1"/>
              <a:t>stopSelf</a:t>
            </a:r>
            <a:r>
              <a:rPr lang="en-US" sz="1800" b="1" dirty="0"/>
              <a:t>().</a:t>
            </a:r>
          </a:p>
          <a:p>
            <a:pPr fontAlgn="t"/>
            <a:r>
              <a:rPr lang="en-US" sz="1800" dirty="0"/>
              <a:t>2</a:t>
            </a:r>
            <a:r>
              <a:rPr lang="en-US" sz="1800" b="1" dirty="0"/>
              <a:t>Bound</a:t>
            </a:r>
            <a:endParaRPr lang="en-US" sz="1800" dirty="0"/>
          </a:p>
          <a:p>
            <a:pPr fontAlgn="t"/>
            <a:r>
              <a:rPr lang="en-US" sz="1800" dirty="0"/>
              <a:t>A service is </a:t>
            </a:r>
            <a:r>
              <a:rPr lang="en-US" sz="1800" b="1" dirty="0"/>
              <a:t>bound</a:t>
            </a:r>
            <a:r>
              <a:rPr lang="en-US" sz="1800" dirty="0"/>
              <a:t> when an application component binds to it by calling </a:t>
            </a:r>
            <a:r>
              <a:rPr lang="en-US" sz="1800" i="1" dirty="0" err="1"/>
              <a:t>bindService</a:t>
            </a:r>
            <a:r>
              <a:rPr lang="en-US" sz="1800" i="1" dirty="0"/>
              <a:t>()</a:t>
            </a:r>
            <a:r>
              <a:rPr lang="en-US" sz="1800" dirty="0"/>
              <a:t>.</a:t>
            </a:r>
          </a:p>
          <a:p>
            <a:pPr fontAlgn="t"/>
            <a:r>
              <a:rPr lang="en-US" sz="1800" dirty="0"/>
              <a:t> A bound service offers a client-server interface that allows components to interact with the service, send requests, get results.</a:t>
            </a:r>
          </a:p>
          <a:p>
            <a:pPr fontAlgn="t"/>
            <a:r>
              <a:rPr lang="en-US" sz="1800" dirty="0"/>
              <a:t>Multiple components can bind to service at once , but when all of them unbind  , the service is destroyed.</a:t>
            </a:r>
          </a:p>
          <a:p>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Autofit/>
          </a:bodyPr>
          <a:lstStyle/>
          <a:p>
            <a:r>
              <a:rPr lang="en-US" sz="1600" b="1" dirty="0" err="1"/>
              <a:t>UnBound</a:t>
            </a:r>
            <a:r>
              <a:rPr lang="en-US" sz="1600" b="1" dirty="0"/>
              <a:t> Service:</a:t>
            </a:r>
            <a:endParaRPr lang="en-US" sz="1600" dirty="0"/>
          </a:p>
          <a:p>
            <a:r>
              <a:rPr lang="en-US" sz="1600" dirty="0"/>
              <a:t>1.Basically used for long repetitive task.</a:t>
            </a:r>
          </a:p>
          <a:p>
            <a:r>
              <a:rPr lang="en-US" sz="1600" dirty="0"/>
              <a:t>2.startService() is the method use to start unbound service.</a:t>
            </a:r>
          </a:p>
          <a:p>
            <a:r>
              <a:rPr lang="en-US" sz="1600" dirty="0"/>
              <a:t>3.stopService() is the method use to stop explicitly.</a:t>
            </a:r>
          </a:p>
          <a:p>
            <a:r>
              <a:rPr lang="en-US" sz="1600" dirty="0"/>
              <a:t>4.It is independent of the component from which it starts.</a:t>
            </a:r>
          </a:p>
          <a:p>
            <a:br>
              <a:rPr lang="en-US" sz="1600" dirty="0"/>
            </a:br>
            <a:r>
              <a:rPr lang="en-US" sz="1600" b="1" dirty="0"/>
              <a:t>Bound Service:</a:t>
            </a:r>
            <a:endParaRPr lang="en-US" sz="1600" dirty="0"/>
          </a:p>
          <a:p>
            <a:r>
              <a:rPr lang="en-US" sz="1600" dirty="0"/>
              <a:t>1.Basically used for long repetitive task but bound with the component.</a:t>
            </a:r>
          </a:p>
          <a:p>
            <a:r>
              <a:rPr lang="en-US" sz="1600" dirty="0"/>
              <a:t>2.starts by </a:t>
            </a:r>
            <a:r>
              <a:rPr lang="en-US" sz="1600" dirty="0" err="1"/>
              <a:t>bindService</a:t>
            </a:r>
            <a:r>
              <a:rPr lang="en-US" sz="1600" dirty="0"/>
              <a:t>().</a:t>
            </a:r>
          </a:p>
          <a:p>
            <a:r>
              <a:rPr lang="en-US" sz="1600" dirty="0"/>
              <a:t>3.unbindService() is the method use to stop explicitly.</a:t>
            </a:r>
          </a:p>
          <a:p>
            <a:r>
              <a:rPr lang="en-US" sz="1600" dirty="0"/>
              <a:t>4.It is dependent of the component from which it starts</a:t>
            </a:r>
          </a:p>
          <a:p>
            <a:br>
              <a:rPr lang="en-US" sz="1600" dirty="0"/>
            </a:br>
            <a:endParaRPr lang="en-US" sz="1600" dirty="0"/>
          </a:p>
        </p:txBody>
      </p:sp>
    </p:spTree>
    <p:extLst>
      <p:ext uri="{BB962C8B-B14F-4D97-AF65-F5344CB8AC3E}">
        <p14:creationId xmlns:p14="http://schemas.microsoft.com/office/powerpoint/2010/main" val="388970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3012" name="AutoShape 4" descr="Life cycle of servi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3" name="Picture 5"/>
          <p:cNvPicPr>
            <a:picLocks noChangeAspect="1" noChangeArrowheads="1"/>
          </p:cNvPicPr>
          <p:nvPr/>
        </p:nvPicPr>
        <p:blipFill>
          <a:blip r:embed="rId2"/>
          <a:srcRect/>
          <a:stretch>
            <a:fillRect/>
          </a:stretch>
        </p:blipFill>
        <p:spPr bwMode="auto">
          <a:xfrm>
            <a:off x="1828800" y="381000"/>
            <a:ext cx="4538663" cy="594359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Service Callback Methods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onStartCommand</a:t>
            </a:r>
            <a:r>
              <a:rPr lang="en-US" b="1" dirty="0"/>
              <a:t>()</a:t>
            </a:r>
            <a:endParaRPr lang="en-US" dirty="0"/>
          </a:p>
          <a:p>
            <a:r>
              <a:rPr lang="en-US" dirty="0"/>
              <a:t> The system will invoke this method when an another component such as an activity requests the service to be started by calling </a:t>
            </a:r>
            <a:r>
              <a:rPr lang="en-US" b="1" dirty="0" err="1"/>
              <a:t>startService</a:t>
            </a:r>
            <a:r>
              <a:rPr lang="en-US" b="1" dirty="0"/>
              <a:t>()</a:t>
            </a:r>
            <a:r>
              <a:rPr lang="en-US" dirty="0"/>
              <a:t>. When this method executed, the service will start and run indefinitely in background.  </a:t>
            </a:r>
          </a:p>
          <a:p>
            <a:r>
              <a:rPr lang="en-US" dirty="0"/>
              <a:t>And stop the service once code execution is done by calling </a:t>
            </a:r>
            <a:r>
              <a:rPr lang="en-US" dirty="0" err="1"/>
              <a:t>stopService</a:t>
            </a:r>
            <a:r>
              <a:rPr lang="en-US" dirty="0"/>
              <a:t>().</a:t>
            </a:r>
          </a:p>
          <a:p>
            <a:r>
              <a:rPr lang="en-US" dirty="0"/>
              <a:t>The </a:t>
            </a:r>
            <a:r>
              <a:rPr lang="en-US" dirty="0" err="1"/>
              <a:t>onStartCommand</a:t>
            </a:r>
            <a:r>
              <a:rPr lang="en-US" dirty="0"/>
              <a:t>() method will return a value from one of the following constants.</a:t>
            </a:r>
          </a:p>
          <a:p>
            <a:r>
              <a:rPr lang="en-US" dirty="0"/>
              <a:t>START_STICKY: It will restart the service in case if it terminated.</a:t>
            </a:r>
          </a:p>
          <a:p>
            <a:r>
              <a:rPr lang="en-US" dirty="0" err="1"/>
              <a:t>START_NOT_STICKY:It</a:t>
            </a:r>
            <a:r>
              <a:rPr lang="en-US" dirty="0"/>
              <a:t> will not restart the service and it is useful for the services which will run periodically. </a:t>
            </a:r>
          </a:p>
          <a:p>
            <a:r>
              <a:rPr lang="en-US" dirty="0"/>
              <a:t>It’s a best option to avoid running a service in case if it is not necessary.</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example</a:t>
            </a:r>
          </a:p>
        </p:txBody>
      </p:sp>
      <p:sp>
        <p:nvSpPr>
          <p:cNvPr id="3" name="Content Placeholder 2"/>
          <p:cNvSpPr>
            <a:spLocks noGrp="1"/>
          </p:cNvSpPr>
          <p:nvPr>
            <p:ph idx="1"/>
          </p:nvPr>
        </p:nvSpPr>
        <p:spPr/>
        <p:txBody>
          <a:bodyPr>
            <a:normAutofit/>
          </a:bodyPr>
          <a:lstStyle/>
          <a:p>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btnStart</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android:onClick</a:t>
            </a:r>
            <a:r>
              <a:rPr lang="en-US" sz="2000" b="1" dirty="0"/>
              <a:t>="</a:t>
            </a:r>
            <a:r>
              <a:rPr lang="en-US" sz="2000" b="1" dirty="0" err="1"/>
              <a:t>startService</a:t>
            </a:r>
            <a:r>
              <a:rPr lang="en-US" sz="2000" b="1" dirty="0"/>
              <a:t>“</a:t>
            </a:r>
            <a:br>
              <a:rPr lang="en-US" sz="2000" b="1" dirty="0"/>
            </a:br>
            <a:r>
              <a:rPr lang="en-US" sz="2000" b="1" dirty="0"/>
              <a:t>    </a:t>
            </a:r>
            <a:r>
              <a:rPr lang="en-US" sz="2000" b="1" dirty="0" err="1"/>
              <a:t>android:text</a:t>
            </a:r>
            <a:r>
              <a:rPr lang="en-US" sz="2000" b="1" dirty="0"/>
              <a:t>="Start Service"</a:t>
            </a:r>
            <a:r>
              <a:rPr lang="en-US" sz="2000" dirty="0"/>
              <a:t>/&gt;</a:t>
            </a:r>
          </a:p>
          <a:p>
            <a:br>
              <a:rPr lang="en-US" sz="2000" dirty="0"/>
            </a:br>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btnstop</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android:onClick</a:t>
            </a:r>
            <a:r>
              <a:rPr lang="en-US" sz="2000" b="1" dirty="0"/>
              <a:t>="</a:t>
            </a:r>
            <a:r>
              <a:rPr lang="en-US" sz="2000" b="1" dirty="0" err="1"/>
              <a:t>stopService</a:t>
            </a:r>
            <a:r>
              <a:rPr lang="en-US" sz="2000" b="1" dirty="0"/>
              <a:t>"</a:t>
            </a:r>
            <a:br>
              <a:rPr lang="en-US" sz="2000" b="1" dirty="0"/>
            </a:br>
            <a:r>
              <a:rPr lang="en-US" sz="2000" b="1" dirty="0"/>
              <a:t>        </a:t>
            </a:r>
            <a:r>
              <a:rPr lang="en-US" sz="2000" b="1" dirty="0" err="1"/>
              <a:t>android:text</a:t>
            </a:r>
            <a:r>
              <a:rPr lang="en-US" sz="2000" b="1" dirty="0"/>
              <a:t>="Stop Service"</a:t>
            </a:r>
            <a:r>
              <a:rPr lang="en-US" sz="2000" dirty="0"/>
              <a:t>/&gt;</a:t>
            </a:r>
          </a:p>
        </p:txBody>
      </p:sp>
      <p:pic>
        <p:nvPicPr>
          <p:cNvPr id="13314" name="Picture 2" descr="Android Service Demo"/>
          <p:cNvPicPr>
            <a:picLocks noChangeAspect="1" noChangeArrowheads="1"/>
          </p:cNvPicPr>
          <p:nvPr/>
        </p:nvPicPr>
        <p:blipFill>
          <a:blip r:embed="rId2"/>
          <a:srcRect/>
          <a:stretch>
            <a:fillRect/>
          </a:stretch>
        </p:blipFill>
        <p:spPr bwMode="auto">
          <a:xfrm>
            <a:off x="5257800" y="1524000"/>
            <a:ext cx="3209925" cy="49530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Service_example</a:t>
            </a:r>
            <a:r>
              <a:rPr lang="en-US" dirty="0"/>
              <a:t> .XML file</a:t>
            </a: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r>
              <a:rPr lang="en-US" b="1" dirty="0"/>
              <a:t>public class </a:t>
            </a:r>
            <a:r>
              <a:rPr lang="en-US" dirty="0"/>
              <a:t>service_exampe1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activity_service_exampe1</a:t>
            </a:r>
            <a:r>
              <a:rPr lang="en-US" dirty="0"/>
              <a:t>);</a:t>
            </a:r>
            <a:br>
              <a:rPr lang="en-US" dirty="0"/>
            </a:br>
            <a:br>
              <a:rPr lang="en-US" dirty="0"/>
            </a:br>
            <a:r>
              <a:rPr lang="en-US" dirty="0"/>
              <a:t>    }</a:t>
            </a:r>
            <a:br>
              <a:rPr lang="en-US" dirty="0"/>
            </a:br>
            <a:r>
              <a:rPr lang="en-US" dirty="0">
                <a:solidFill>
                  <a:srgbClr val="FF0000"/>
                </a:solidFill>
              </a:rPr>
              <a:t>    </a:t>
            </a:r>
            <a:r>
              <a:rPr lang="en-US" i="1" dirty="0">
                <a:solidFill>
                  <a:srgbClr val="FF0000"/>
                </a:solidFill>
              </a:rPr>
              <a:t>//</a:t>
            </a:r>
            <a:r>
              <a:rPr lang="en-US" i="1" dirty="0" err="1">
                <a:solidFill>
                  <a:srgbClr val="FF0000"/>
                </a:solidFill>
              </a:rPr>
              <a:t>startService</a:t>
            </a:r>
            <a:r>
              <a:rPr lang="en-US" i="1" dirty="0">
                <a:solidFill>
                  <a:srgbClr val="FF0000"/>
                </a:solidFill>
              </a:rPr>
              <a:t>() is the method use to start unbound service. </a:t>
            </a:r>
            <a:r>
              <a:rPr lang="en-US" i="1" dirty="0" err="1">
                <a:solidFill>
                  <a:srgbClr val="FF0000"/>
                </a:solidFill>
              </a:rPr>
              <a:t>ie</a:t>
            </a:r>
            <a:r>
              <a:rPr lang="en-US" i="1" dirty="0">
                <a:solidFill>
                  <a:srgbClr val="FF0000"/>
                </a:solidFill>
              </a:rPr>
              <a:t> </a:t>
            </a:r>
            <a:r>
              <a:rPr lang="en-US" i="1" dirty="0" err="1">
                <a:solidFill>
                  <a:srgbClr val="FF0000"/>
                </a:solidFill>
              </a:rPr>
              <a:t>onStartCommand</a:t>
            </a:r>
            <a:r>
              <a:rPr lang="en-US" i="1" dirty="0">
                <a:solidFill>
                  <a:srgbClr val="FF0000"/>
                </a:solidFill>
              </a:rPr>
              <a:t>()</a:t>
            </a:r>
            <a:br>
              <a:rPr lang="en-US" i="1" dirty="0">
                <a:solidFill>
                  <a:srgbClr val="FF0000"/>
                </a:solidFill>
              </a:rPr>
            </a:br>
            <a:r>
              <a:rPr lang="en-US" i="1" dirty="0"/>
              <a:t>    </a:t>
            </a:r>
            <a:r>
              <a:rPr lang="en-US" b="1" dirty="0"/>
              <a:t>public void </a:t>
            </a:r>
            <a:r>
              <a:rPr lang="en-US" dirty="0" err="1"/>
              <a:t>startService</a:t>
            </a:r>
            <a:r>
              <a:rPr lang="en-US" dirty="0"/>
              <a:t>(View </a:t>
            </a:r>
            <a:r>
              <a:rPr lang="en-US" dirty="0" err="1"/>
              <a:t>view</a:t>
            </a:r>
            <a:r>
              <a:rPr lang="en-US" dirty="0"/>
              <a:t>) {</a:t>
            </a:r>
            <a:br>
              <a:rPr lang="en-US" dirty="0"/>
            </a:br>
            <a:r>
              <a:rPr lang="en-US" i="1" dirty="0"/>
              <a:t>       </a:t>
            </a:r>
            <a:r>
              <a:rPr lang="en-US" dirty="0"/>
              <a:t>Intent </a:t>
            </a:r>
            <a:r>
              <a:rPr lang="en-US" dirty="0" err="1"/>
              <a:t>intent</a:t>
            </a:r>
            <a:r>
              <a:rPr lang="en-US" dirty="0"/>
              <a:t> = </a:t>
            </a:r>
            <a:r>
              <a:rPr lang="en-US" b="1" dirty="0"/>
              <a:t>new </a:t>
            </a:r>
            <a:r>
              <a:rPr lang="en-US" dirty="0"/>
              <a:t>Intent(</a:t>
            </a:r>
            <a:r>
              <a:rPr lang="en-US" b="1" dirty="0"/>
              <a:t>this</a:t>
            </a:r>
            <a:r>
              <a:rPr lang="en-US" dirty="0"/>
              <a:t>, </a:t>
            </a:r>
            <a:r>
              <a:rPr lang="en-US" dirty="0" err="1"/>
              <a:t>service.</a:t>
            </a:r>
            <a:r>
              <a:rPr lang="en-US" b="1" dirty="0" err="1"/>
              <a:t>class</a:t>
            </a:r>
            <a:r>
              <a:rPr lang="en-US" dirty="0"/>
              <a:t>);</a:t>
            </a:r>
            <a:br>
              <a:rPr lang="en-US" dirty="0"/>
            </a:br>
            <a:r>
              <a:rPr lang="en-US" dirty="0"/>
              <a:t>        </a:t>
            </a:r>
            <a:r>
              <a:rPr lang="en-US" dirty="0" err="1"/>
              <a:t>startService</a:t>
            </a:r>
            <a:r>
              <a:rPr lang="en-US" dirty="0"/>
              <a:t>(intent);</a:t>
            </a:r>
            <a:br>
              <a:rPr lang="en-US" dirty="0"/>
            </a:br>
            <a:r>
              <a:rPr lang="en-US" dirty="0"/>
              <a:t>    }</a:t>
            </a:r>
            <a:br>
              <a:rPr lang="en-US" dirty="0"/>
            </a:br>
            <a:br>
              <a:rPr lang="en-US" dirty="0"/>
            </a:br>
            <a:r>
              <a:rPr lang="en-US" dirty="0"/>
              <a:t>    </a:t>
            </a:r>
            <a:r>
              <a:rPr lang="en-US" i="1" dirty="0">
                <a:solidFill>
                  <a:srgbClr val="FF0000"/>
                </a:solidFill>
              </a:rPr>
              <a:t>//</a:t>
            </a:r>
            <a:r>
              <a:rPr lang="en-US" i="1" dirty="0" err="1">
                <a:solidFill>
                  <a:srgbClr val="FF0000"/>
                </a:solidFill>
              </a:rPr>
              <a:t>stopService</a:t>
            </a:r>
            <a:r>
              <a:rPr lang="en-US" i="1" dirty="0">
                <a:solidFill>
                  <a:srgbClr val="FF0000"/>
                </a:solidFill>
              </a:rPr>
              <a:t>() is the method use to destroy  service. </a:t>
            </a:r>
            <a:r>
              <a:rPr lang="en-US" i="1" dirty="0" err="1">
                <a:solidFill>
                  <a:srgbClr val="FF0000"/>
                </a:solidFill>
              </a:rPr>
              <a:t>ie</a:t>
            </a:r>
            <a:r>
              <a:rPr lang="en-US" i="1" dirty="0">
                <a:solidFill>
                  <a:srgbClr val="FF0000"/>
                </a:solidFill>
              </a:rPr>
              <a:t> </a:t>
            </a:r>
            <a:r>
              <a:rPr lang="en-US" i="1" dirty="0" err="1">
                <a:solidFill>
                  <a:srgbClr val="FF0000"/>
                </a:solidFill>
              </a:rPr>
              <a:t>onDestroy</a:t>
            </a:r>
            <a:r>
              <a:rPr lang="en-US" i="1" dirty="0">
                <a:solidFill>
                  <a:srgbClr val="FF0000"/>
                </a:solidFill>
              </a:rPr>
              <a:t>()</a:t>
            </a:r>
            <a:br>
              <a:rPr lang="en-US" i="1" dirty="0"/>
            </a:br>
            <a:r>
              <a:rPr lang="en-US" i="1" dirty="0"/>
              <a:t>   </a:t>
            </a:r>
            <a:r>
              <a:rPr lang="en-US" b="1" dirty="0"/>
              <a:t>public void </a:t>
            </a:r>
            <a:r>
              <a:rPr lang="en-US" dirty="0" err="1"/>
              <a:t>stopService</a:t>
            </a:r>
            <a:r>
              <a:rPr lang="en-US" dirty="0"/>
              <a:t>(View </a:t>
            </a:r>
            <a:r>
              <a:rPr lang="en-US" dirty="0" err="1"/>
              <a:t>view</a:t>
            </a:r>
            <a:r>
              <a:rPr lang="en-US" dirty="0"/>
              <a:t>) {</a:t>
            </a:r>
            <a:br>
              <a:rPr lang="en-US" dirty="0"/>
            </a:br>
            <a:r>
              <a:rPr lang="en-US" i="1" dirty="0"/>
              <a:t>       </a:t>
            </a:r>
            <a:r>
              <a:rPr lang="en-US" dirty="0"/>
              <a:t>Intent </a:t>
            </a:r>
            <a:r>
              <a:rPr lang="en-US" dirty="0" err="1"/>
              <a:t>intent</a:t>
            </a:r>
            <a:r>
              <a:rPr lang="en-US" dirty="0"/>
              <a:t> = </a:t>
            </a:r>
            <a:r>
              <a:rPr lang="en-US" b="1" dirty="0"/>
              <a:t>new </a:t>
            </a:r>
            <a:r>
              <a:rPr lang="en-US" dirty="0"/>
              <a:t>Intent(</a:t>
            </a:r>
            <a:r>
              <a:rPr lang="en-US" b="1" dirty="0"/>
              <a:t>this</a:t>
            </a:r>
            <a:r>
              <a:rPr lang="en-US" dirty="0"/>
              <a:t>, </a:t>
            </a:r>
            <a:r>
              <a:rPr lang="en-US" dirty="0" err="1"/>
              <a:t>service.</a:t>
            </a:r>
            <a:r>
              <a:rPr lang="en-US" b="1" dirty="0" err="1"/>
              <a:t>class</a:t>
            </a:r>
            <a:r>
              <a:rPr lang="en-US" dirty="0"/>
              <a:t>);</a:t>
            </a:r>
            <a:br>
              <a:rPr lang="en-US" dirty="0"/>
            </a:br>
            <a:r>
              <a:rPr lang="en-US" dirty="0"/>
              <a:t>       </a:t>
            </a:r>
            <a:r>
              <a:rPr lang="en-US" dirty="0" err="1"/>
              <a:t>stopService</a:t>
            </a:r>
            <a:r>
              <a:rPr lang="en-US" dirty="0"/>
              <a:t>(intent);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err="1"/>
              <a:t>Service.class</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US" sz="1600" b="1" dirty="0"/>
              <a:t>public class </a:t>
            </a:r>
            <a:r>
              <a:rPr lang="en-US" sz="1600" dirty="0"/>
              <a:t>service  </a:t>
            </a:r>
            <a:r>
              <a:rPr lang="en-US" sz="1600" b="1" dirty="0"/>
              <a:t>extends </a:t>
            </a:r>
            <a:r>
              <a:rPr lang="en-US" sz="1600" dirty="0"/>
              <a:t>Service {</a:t>
            </a:r>
            <a:br>
              <a:rPr lang="en-US" sz="1600" dirty="0"/>
            </a:br>
            <a:r>
              <a:rPr lang="en-US" sz="1600" dirty="0"/>
              <a:t>    </a:t>
            </a:r>
            <a:r>
              <a:rPr lang="en-US" sz="1600" b="1" dirty="0"/>
              <a:t>private </a:t>
            </a:r>
            <a:r>
              <a:rPr lang="en-US" sz="1600" dirty="0" err="1"/>
              <a:t>MediaPlayer</a:t>
            </a:r>
            <a:r>
              <a:rPr lang="en-US" sz="1600" dirty="0"/>
              <a:t> </a:t>
            </a:r>
            <a:r>
              <a:rPr lang="en-US" sz="1600" b="1" dirty="0"/>
              <a:t>player</a:t>
            </a:r>
            <a:r>
              <a:rPr lang="en-US" sz="1600" dirty="0"/>
              <a:t>;</a:t>
            </a:r>
            <a:br>
              <a:rPr lang="en-US" sz="1600" dirty="0"/>
            </a:br>
            <a:r>
              <a:rPr lang="en-US" sz="1600" dirty="0"/>
              <a:t>    @Override</a:t>
            </a:r>
            <a:br>
              <a:rPr lang="en-US" sz="1600" dirty="0"/>
            </a:br>
            <a:r>
              <a:rPr lang="en-US" sz="1600" dirty="0"/>
              <a:t>    </a:t>
            </a:r>
            <a:r>
              <a:rPr lang="en-US" sz="1600" b="1" dirty="0"/>
              <a:t>public void </a:t>
            </a:r>
            <a:r>
              <a:rPr lang="en-US" sz="1600" dirty="0" err="1"/>
              <a:t>onCreate</a:t>
            </a:r>
            <a:r>
              <a:rPr lang="en-US" sz="1600" dirty="0"/>
              <a:t>() {</a:t>
            </a:r>
            <a:br>
              <a:rPr lang="en-US" sz="1600" dirty="0"/>
            </a:br>
            <a:r>
              <a:rPr lang="en-US" sz="1600" dirty="0"/>
              <a:t>        </a:t>
            </a:r>
            <a:r>
              <a:rPr lang="en-US" sz="1600" dirty="0" err="1"/>
              <a:t>Toast.</a:t>
            </a:r>
            <a:r>
              <a:rPr lang="en-US" sz="1600" i="1" dirty="0" err="1"/>
              <a:t>makeText</a:t>
            </a:r>
            <a:r>
              <a:rPr lang="en-US" sz="1600" dirty="0"/>
              <a:t>(</a:t>
            </a:r>
            <a:r>
              <a:rPr lang="en-US" sz="1600" b="1" dirty="0"/>
              <a:t>this</a:t>
            </a:r>
            <a:r>
              <a:rPr lang="en-US" sz="1600" dirty="0"/>
              <a:t>, </a:t>
            </a:r>
            <a:r>
              <a:rPr lang="en-US" sz="1600" b="1" dirty="0"/>
              <a:t>"Service was Created"</a:t>
            </a:r>
            <a:r>
              <a:rPr lang="en-US" sz="1600" dirty="0"/>
              <a:t>, </a:t>
            </a:r>
            <a:r>
              <a:rPr lang="en-US" sz="1600" dirty="0" err="1"/>
              <a:t>Toast.</a:t>
            </a:r>
            <a:r>
              <a:rPr lang="en-US" sz="1600" b="1" i="1" dirty="0" err="1"/>
              <a:t>LENGTH_LONG</a:t>
            </a:r>
            <a:r>
              <a:rPr lang="en-US" sz="1600" dirty="0"/>
              <a:t>).show();</a:t>
            </a:r>
            <a:br>
              <a:rPr lang="en-US" sz="1600" dirty="0"/>
            </a:br>
            <a:r>
              <a:rPr lang="en-US" sz="1600" dirty="0"/>
              <a:t>    }</a:t>
            </a:r>
            <a:br>
              <a:rPr lang="en-US" sz="1600" dirty="0"/>
            </a:br>
            <a:r>
              <a:rPr lang="en-US" sz="1600" dirty="0"/>
              <a:t>    @Override</a:t>
            </a:r>
            <a:br>
              <a:rPr lang="en-US" sz="1600" dirty="0"/>
            </a:br>
            <a:r>
              <a:rPr lang="en-US" sz="1600" dirty="0">
                <a:solidFill>
                  <a:srgbClr val="FF0000"/>
                </a:solidFill>
              </a:rPr>
              <a:t>    </a:t>
            </a:r>
            <a:r>
              <a:rPr lang="en-US" sz="1600" i="1" dirty="0">
                <a:solidFill>
                  <a:srgbClr val="FF0000"/>
                </a:solidFill>
              </a:rPr>
              <a:t>//The system will invoke this method when an another component such as an</a:t>
            </a:r>
            <a:br>
              <a:rPr lang="en-US" sz="1600" i="1" dirty="0">
                <a:solidFill>
                  <a:srgbClr val="FF0000"/>
                </a:solidFill>
              </a:rPr>
            </a:br>
            <a:r>
              <a:rPr lang="en-US" sz="1600" i="1" dirty="0">
                <a:solidFill>
                  <a:srgbClr val="FF0000"/>
                </a:solidFill>
              </a:rPr>
              <a:t>    // activity requests the service to be started by calling </a:t>
            </a:r>
            <a:r>
              <a:rPr lang="en-US" sz="1600" i="1" dirty="0" err="1">
                <a:solidFill>
                  <a:srgbClr val="FF0000"/>
                </a:solidFill>
              </a:rPr>
              <a:t>startService</a:t>
            </a:r>
            <a:r>
              <a:rPr lang="en-US" sz="1600" i="1" dirty="0">
                <a:solidFill>
                  <a:srgbClr val="FF0000"/>
                </a:solidFill>
              </a:rPr>
              <a:t>().</a:t>
            </a:r>
            <a:br>
              <a:rPr lang="en-US" sz="1600" i="1" dirty="0">
                <a:solidFill>
                  <a:srgbClr val="FF0000"/>
                </a:solidFill>
              </a:rPr>
            </a:br>
            <a:r>
              <a:rPr lang="en-US" sz="1600" i="1" dirty="0"/>
              <a:t>    </a:t>
            </a:r>
            <a:r>
              <a:rPr lang="en-US" sz="1600" b="1" dirty="0"/>
              <a:t>public </a:t>
            </a:r>
            <a:r>
              <a:rPr lang="en-US" sz="1600" b="1" dirty="0" err="1"/>
              <a:t>int</a:t>
            </a:r>
            <a:r>
              <a:rPr lang="en-US" sz="1600" b="1" dirty="0"/>
              <a:t> </a:t>
            </a:r>
            <a:r>
              <a:rPr lang="en-US" sz="1600" dirty="0" err="1"/>
              <a:t>onStartCommand</a:t>
            </a:r>
            <a:r>
              <a:rPr lang="en-US" sz="1600" dirty="0"/>
              <a:t>(Intent </a:t>
            </a:r>
            <a:r>
              <a:rPr lang="en-US" sz="1600" dirty="0" err="1"/>
              <a:t>intent</a:t>
            </a:r>
            <a:r>
              <a:rPr lang="en-US" sz="1600" dirty="0"/>
              <a:t>, </a:t>
            </a:r>
            <a:r>
              <a:rPr lang="en-US" sz="1600" b="1" dirty="0" err="1"/>
              <a:t>int</a:t>
            </a:r>
            <a:r>
              <a:rPr lang="en-US" sz="1600" b="1" dirty="0"/>
              <a:t> </a:t>
            </a:r>
            <a:r>
              <a:rPr lang="en-US" sz="1600" dirty="0"/>
              <a:t>flags, </a:t>
            </a:r>
            <a:r>
              <a:rPr lang="en-US" sz="1600" b="1" dirty="0" err="1"/>
              <a:t>int</a:t>
            </a:r>
            <a:r>
              <a:rPr lang="en-US" sz="1600" b="1" dirty="0"/>
              <a:t> </a:t>
            </a:r>
            <a:r>
              <a:rPr lang="en-US" sz="1600" dirty="0" err="1"/>
              <a:t>startId</a:t>
            </a:r>
            <a:r>
              <a:rPr lang="en-US" sz="1600" dirty="0"/>
              <a:t>){</a:t>
            </a:r>
            <a:br>
              <a:rPr lang="en-US" sz="1600" dirty="0"/>
            </a:br>
            <a:r>
              <a:rPr lang="en-US" sz="1600" dirty="0"/>
              <a:t>        </a:t>
            </a:r>
            <a:r>
              <a:rPr lang="en-US" sz="1600" b="1" dirty="0"/>
              <a:t>player </a:t>
            </a:r>
            <a:r>
              <a:rPr lang="en-US" sz="1600" dirty="0"/>
              <a:t>= </a:t>
            </a:r>
            <a:r>
              <a:rPr lang="en-US" sz="1600" dirty="0" err="1"/>
              <a:t>MediaPlayer.</a:t>
            </a:r>
            <a:r>
              <a:rPr lang="en-US" sz="1600" i="1" dirty="0" err="1"/>
              <a:t>create</a:t>
            </a:r>
            <a:r>
              <a:rPr lang="en-US" sz="1600" dirty="0"/>
              <a:t>(</a:t>
            </a:r>
            <a:r>
              <a:rPr lang="en-US" sz="1600" b="1" dirty="0"/>
              <a:t>this</a:t>
            </a:r>
            <a:r>
              <a:rPr lang="en-US" sz="1600" dirty="0"/>
              <a:t>, </a:t>
            </a:r>
            <a:r>
              <a:rPr lang="en-US" sz="1600" dirty="0" err="1"/>
              <a:t>Settings.System.</a:t>
            </a:r>
            <a:r>
              <a:rPr lang="en-US" sz="1600" b="1" i="1" dirty="0" err="1"/>
              <a:t>DEFAULT_RINGTONE_URI</a:t>
            </a:r>
            <a:r>
              <a:rPr lang="en-US" sz="1600" dirty="0"/>
              <a:t>);</a:t>
            </a:r>
            <a:br>
              <a:rPr lang="en-US" sz="1600" dirty="0"/>
            </a:br>
            <a:r>
              <a:rPr lang="en-US" sz="1600" i="1" dirty="0">
                <a:solidFill>
                  <a:srgbClr val="FF0000"/>
                </a:solidFill>
              </a:rPr>
              <a:t>        // It will start the player</a:t>
            </a:r>
            <a:br>
              <a:rPr lang="en-US" sz="1600" i="1" dirty="0"/>
            </a:br>
            <a:r>
              <a:rPr lang="en-US" sz="1600" i="1" dirty="0"/>
              <a:t>        </a:t>
            </a:r>
            <a:r>
              <a:rPr lang="en-US" sz="1600" b="1" dirty="0" err="1"/>
              <a:t>player</a:t>
            </a:r>
            <a:r>
              <a:rPr lang="en-US" sz="1600" dirty="0" err="1"/>
              <a:t>.start</a:t>
            </a:r>
            <a:r>
              <a:rPr lang="en-US" sz="1600" dirty="0"/>
              <a:t>();</a:t>
            </a:r>
            <a:br>
              <a:rPr lang="en-US" sz="1600" dirty="0"/>
            </a:br>
            <a:r>
              <a:rPr lang="en-US" sz="1600" dirty="0"/>
              <a:t>        </a:t>
            </a:r>
            <a:r>
              <a:rPr lang="en-US" sz="1600" dirty="0" err="1"/>
              <a:t>Toast.</a:t>
            </a:r>
            <a:r>
              <a:rPr lang="en-US" sz="1600" i="1" dirty="0" err="1"/>
              <a:t>makeText</a:t>
            </a:r>
            <a:r>
              <a:rPr lang="en-US" sz="1600" dirty="0"/>
              <a:t>(</a:t>
            </a:r>
            <a:r>
              <a:rPr lang="en-US" sz="1600" b="1" dirty="0"/>
              <a:t>this</a:t>
            </a:r>
            <a:r>
              <a:rPr lang="en-US" sz="1600" dirty="0"/>
              <a:t>, </a:t>
            </a:r>
            <a:r>
              <a:rPr lang="en-US" sz="1600" b="1" dirty="0"/>
              <a:t>"Service Started"</a:t>
            </a:r>
            <a:r>
              <a:rPr lang="en-US" sz="1600" dirty="0"/>
              <a:t>, </a:t>
            </a:r>
            <a:r>
              <a:rPr lang="en-US" sz="1600" dirty="0" err="1"/>
              <a:t>Toast.</a:t>
            </a:r>
            <a:r>
              <a:rPr lang="en-US" sz="1600" b="1" i="1" dirty="0" err="1"/>
              <a:t>LENGTH_LONG</a:t>
            </a:r>
            <a:r>
              <a:rPr lang="en-US" sz="1600" dirty="0"/>
              <a:t>).show();</a:t>
            </a:r>
            <a:br>
              <a:rPr lang="en-US" sz="1600" dirty="0"/>
            </a:br>
            <a:r>
              <a:rPr lang="en-US" sz="1600" dirty="0"/>
              <a:t>        </a:t>
            </a:r>
            <a:r>
              <a:rPr lang="en-US" sz="1600" b="1" dirty="0"/>
              <a:t>return </a:t>
            </a:r>
            <a:r>
              <a:rPr lang="en-US" sz="1600" b="1" i="1" dirty="0"/>
              <a:t>START_STICKY</a:t>
            </a:r>
            <a:r>
              <a:rPr lang="en-US" sz="1600" dirty="0"/>
              <a:t>;</a:t>
            </a:r>
            <a:br>
              <a:rPr lang="en-US" sz="1600" dirty="0"/>
            </a:br>
            <a:r>
              <a:rPr lang="en-US" sz="1600" dirty="0"/>
              <a:t>    }</a:t>
            </a:r>
            <a:br>
              <a:rPr lang="en-US" sz="1600" dirty="0"/>
            </a:br>
            <a:r>
              <a:rPr lang="en-US" sz="1600" dirty="0"/>
              <a:t>    @Override</a:t>
            </a:r>
            <a:br>
              <a:rPr lang="en-US" sz="1600" dirty="0"/>
            </a:br>
            <a:br>
              <a:rPr lang="en-US" sz="1600" dirty="0"/>
            </a:br>
            <a:r>
              <a:rPr lang="en-US" sz="1600" dirty="0"/>
              <a:t>    </a:t>
            </a:r>
            <a:r>
              <a:rPr lang="en-US" sz="1600" b="1" dirty="0"/>
              <a:t>public void </a:t>
            </a:r>
            <a:r>
              <a:rPr lang="en-US" sz="1600" dirty="0" err="1"/>
              <a:t>onDestroy</a:t>
            </a:r>
            <a:r>
              <a:rPr lang="en-US" sz="1600" dirty="0"/>
              <a:t>() {</a:t>
            </a:r>
            <a:br>
              <a:rPr lang="en-US" sz="1600" dirty="0"/>
            </a:br>
            <a:r>
              <a:rPr lang="en-US" sz="1600" dirty="0"/>
              <a:t>        </a:t>
            </a:r>
            <a:r>
              <a:rPr lang="en-US" sz="1600" b="1" dirty="0" err="1"/>
              <a:t>player</a:t>
            </a:r>
            <a:r>
              <a:rPr lang="en-US" sz="1600" dirty="0" err="1"/>
              <a:t>.stop</a:t>
            </a:r>
            <a:r>
              <a:rPr lang="en-US" sz="1600" dirty="0"/>
              <a:t>();</a:t>
            </a:r>
            <a:br>
              <a:rPr lang="en-US" sz="1600" dirty="0"/>
            </a:br>
            <a:r>
              <a:rPr lang="en-US" sz="1600" dirty="0">
                <a:solidFill>
                  <a:srgbClr val="FF0000"/>
                </a:solidFill>
              </a:rPr>
              <a:t>        </a:t>
            </a:r>
            <a:r>
              <a:rPr lang="en-US" sz="1600" i="1" dirty="0">
                <a:solidFill>
                  <a:srgbClr val="FF0000"/>
                </a:solidFill>
              </a:rPr>
              <a:t>// Stopping the player when service is destroyed</a:t>
            </a:r>
            <a:br>
              <a:rPr lang="en-US" sz="1600" i="1" dirty="0"/>
            </a:br>
            <a:br>
              <a:rPr lang="en-US" sz="1600" i="1" dirty="0"/>
            </a:br>
            <a:r>
              <a:rPr lang="en-US" sz="1600" i="1" dirty="0"/>
              <a:t>       </a:t>
            </a:r>
            <a:r>
              <a:rPr lang="en-US" sz="1600" dirty="0" err="1"/>
              <a:t>Toast.</a:t>
            </a:r>
            <a:r>
              <a:rPr lang="en-US" sz="1600" i="1" dirty="0" err="1"/>
              <a:t>makeText</a:t>
            </a:r>
            <a:r>
              <a:rPr lang="en-US" sz="1600" dirty="0"/>
              <a:t>(</a:t>
            </a:r>
            <a:r>
              <a:rPr lang="en-US" sz="1600" b="1" dirty="0"/>
              <a:t>this</a:t>
            </a:r>
            <a:r>
              <a:rPr lang="en-US" sz="1600" dirty="0"/>
              <a:t>, </a:t>
            </a:r>
            <a:r>
              <a:rPr lang="en-US" sz="1600" b="1" dirty="0"/>
              <a:t>"Service Stopped"</a:t>
            </a:r>
            <a:r>
              <a:rPr lang="en-US" sz="1600" dirty="0"/>
              <a:t>, </a:t>
            </a:r>
            <a:r>
              <a:rPr lang="en-US" sz="1600" dirty="0" err="1"/>
              <a:t>Toast.</a:t>
            </a:r>
            <a:r>
              <a:rPr lang="en-US" sz="1600" b="1" i="1" dirty="0" err="1"/>
              <a:t>LENGTH_LONG</a:t>
            </a:r>
            <a:r>
              <a:rPr lang="en-US" sz="1600" dirty="0"/>
              <a:t>).show();</a:t>
            </a:r>
            <a:br>
              <a:rPr lang="en-US" sz="1600" dirty="0"/>
            </a:br>
            <a:r>
              <a:rPr lang="en-US" sz="16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Intent</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a:t>Basically intent are of two types:</a:t>
            </a:r>
          </a:p>
          <a:p>
            <a:r>
              <a:rPr lang="en-US" dirty="0"/>
              <a:t>Implicit    - Explicit</a:t>
            </a:r>
          </a:p>
          <a:p>
            <a:r>
              <a:rPr lang="en-US" dirty="0"/>
              <a:t>Broadcast Intent : </a:t>
            </a:r>
          </a:p>
          <a:p>
            <a:r>
              <a:rPr lang="en-US" dirty="0"/>
              <a:t>which don’t start activities  but instead are delivered to broadcast receiver</a:t>
            </a:r>
          </a:p>
          <a:p>
            <a:r>
              <a:rPr lang="en-US" b="1" dirty="0"/>
              <a:t>1. system broadcast intent: </a:t>
            </a:r>
            <a:r>
              <a:rPr lang="en-US" dirty="0"/>
              <a:t>delivered by the system.</a:t>
            </a:r>
          </a:p>
          <a:p>
            <a:r>
              <a:rPr lang="en-US" dirty="0" err="1"/>
              <a:t>Eg</a:t>
            </a:r>
            <a:r>
              <a:rPr lang="en-US" dirty="0"/>
              <a:t> : For example, applications can register for various system events like boot complete or battery low, and Android system sends broadcast when specific event occur.</a:t>
            </a:r>
            <a:endParaRPr lang="en-US" b="1" dirty="0"/>
          </a:p>
          <a:p>
            <a:endParaRPr lang="en-US" dirty="0"/>
          </a:p>
          <a:p>
            <a:r>
              <a:rPr lang="en-US" b="1" dirty="0"/>
              <a:t> 2.custom </a:t>
            </a:r>
            <a:r>
              <a:rPr lang="en-US" dirty="0"/>
              <a:t> </a:t>
            </a:r>
            <a:r>
              <a:rPr lang="en-US" b="1" dirty="0"/>
              <a:t>broadcast intent : </a:t>
            </a:r>
            <a:r>
              <a:rPr lang="en-US" dirty="0"/>
              <a:t>those that your app delivers.</a:t>
            </a:r>
          </a:p>
          <a:p>
            <a:r>
              <a:rPr lang="en-US" dirty="0" err="1"/>
              <a:t>Eg</a:t>
            </a:r>
            <a:r>
              <a:rPr lang="en-US" dirty="0"/>
              <a:t> : when you want let other app know that data has been downloaded to the device.</a:t>
            </a:r>
          </a:p>
          <a:p>
            <a:r>
              <a:rPr lang="en-US" dirty="0"/>
              <a:t> </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Activity Lifecycle Diagram"/>
          <p:cNvPicPr>
            <a:picLocks noChangeAspect="1" noChangeArrowheads="1"/>
          </p:cNvPicPr>
          <p:nvPr/>
        </p:nvPicPr>
        <p:blipFill>
          <a:blip r:embed="rId2"/>
          <a:srcRect/>
          <a:stretch>
            <a:fillRect/>
          </a:stretch>
        </p:blipFill>
        <p:spPr bwMode="auto">
          <a:xfrm>
            <a:off x="838200" y="914400"/>
            <a:ext cx="7696200" cy="52578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Activity intent and Broadcast Intent</a:t>
            </a:r>
          </a:p>
        </p:txBody>
      </p:sp>
      <p:sp>
        <p:nvSpPr>
          <p:cNvPr id="3" name="Content Placeholder 2"/>
          <p:cNvSpPr>
            <a:spLocks noGrp="1"/>
          </p:cNvSpPr>
          <p:nvPr>
            <p:ph idx="1"/>
          </p:nvPr>
        </p:nvSpPr>
        <p:spPr/>
        <p:txBody>
          <a:bodyPr/>
          <a:lstStyle/>
          <a:p>
            <a:r>
              <a:rPr lang="en-US" dirty="0"/>
              <a:t>The intent used to start activity makes changes  to an operation and user is aware of the process.</a:t>
            </a:r>
          </a:p>
          <a:p>
            <a:endParaRPr lang="en-US" dirty="0"/>
          </a:p>
          <a:p>
            <a:r>
              <a:rPr lang="en-US" dirty="0"/>
              <a:t>In case of broadcast intent the operation runs completely in background and it is invisible to user.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broadcast intent</a:t>
            </a:r>
          </a:p>
        </p:txBody>
      </p:sp>
      <p:sp>
        <p:nvSpPr>
          <p:cNvPr id="3" name="Content Placeholder 2"/>
          <p:cNvSpPr>
            <a:spLocks noGrp="1"/>
          </p:cNvSpPr>
          <p:nvPr>
            <p:ph idx="1"/>
          </p:nvPr>
        </p:nvSpPr>
        <p:spPr/>
        <p:txBody>
          <a:bodyPr>
            <a:normAutofit fontScale="85000" lnSpcReduction="20000"/>
          </a:bodyPr>
          <a:lstStyle/>
          <a:p>
            <a:pPr fontAlgn="t"/>
            <a:r>
              <a:rPr lang="en-US" dirty="0"/>
              <a:t>For example, applications can register for various system events like boot complete or battery low, and Android system sends broadcast when specific event occur.</a:t>
            </a:r>
            <a:endParaRPr lang="en-US" b="1" dirty="0"/>
          </a:p>
          <a:p>
            <a:pPr fontAlgn="t"/>
            <a:r>
              <a:rPr lang="en-US" b="1" dirty="0" err="1"/>
              <a:t>android.intent.action.BATTERY_LOW</a:t>
            </a:r>
            <a:endParaRPr lang="en-US" dirty="0"/>
          </a:p>
          <a:p>
            <a:pPr fontAlgn="t"/>
            <a:r>
              <a:rPr lang="en-US" dirty="0"/>
              <a:t>Indicates low battery condition on the device.</a:t>
            </a:r>
          </a:p>
          <a:p>
            <a:pPr fontAlgn="t"/>
            <a:r>
              <a:rPr lang="en-US" b="1" dirty="0" err="1"/>
              <a:t>android.intent.action.BATTERY_OKAY</a:t>
            </a:r>
            <a:endParaRPr lang="en-US" dirty="0"/>
          </a:p>
          <a:p>
            <a:pPr fontAlgn="t"/>
            <a:r>
              <a:rPr lang="en-US" dirty="0"/>
              <a:t>Indicates the battery is now okay after being low.</a:t>
            </a:r>
          </a:p>
          <a:p>
            <a:pPr fontAlgn="t"/>
            <a:r>
              <a:rPr lang="en-US" b="1" dirty="0" err="1"/>
              <a:t>android.intent.action.BOOT_COMPLETED</a:t>
            </a:r>
            <a:endParaRPr lang="en-US" dirty="0"/>
          </a:p>
          <a:p>
            <a:pPr fontAlgn="t"/>
            <a:r>
              <a:rPr lang="en-US" dirty="0"/>
              <a:t>This is broadcast once, after the system has finished booting.</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p:txBody>
          <a:bodyPr>
            <a:normAutofit fontScale="85000" lnSpcReduction="20000"/>
          </a:bodyPr>
          <a:lstStyle/>
          <a:p>
            <a:r>
              <a:rPr lang="en-US" b="1" dirty="0"/>
              <a:t>Broadcast Receivers </a:t>
            </a:r>
            <a:r>
              <a:rPr lang="en-US" dirty="0"/>
              <a:t>A </a:t>
            </a:r>
            <a:r>
              <a:rPr lang="en-US" i="1" dirty="0"/>
              <a:t>broadcast receiver</a:t>
            </a:r>
            <a:r>
              <a:rPr lang="en-US" dirty="0"/>
              <a:t> (</a:t>
            </a:r>
            <a:r>
              <a:rPr lang="en-US" i="1" dirty="0"/>
              <a:t>receiver</a:t>
            </a:r>
            <a:r>
              <a:rPr lang="en-US" dirty="0"/>
              <a:t>) allows you to register for system or application events. </a:t>
            </a:r>
          </a:p>
          <a:p>
            <a:r>
              <a:rPr lang="en-US" dirty="0"/>
              <a:t>All registered receivers (App) for an event are notified by the Android runtime once this event happens.</a:t>
            </a:r>
          </a:p>
          <a:p>
            <a:r>
              <a:rPr lang="en-US" dirty="0"/>
              <a:t>If the event for which the broadcast receiver has registered happens, the </a:t>
            </a:r>
            <a:r>
              <a:rPr lang="en-US" dirty="0" err="1"/>
              <a:t>onReceive</a:t>
            </a:r>
            <a:r>
              <a:rPr lang="en-US" dirty="0"/>
              <a:t>() method  of </a:t>
            </a:r>
            <a:r>
              <a:rPr lang="en-US" dirty="0" err="1"/>
              <a:t>BroadcastReceiver</a:t>
            </a:r>
            <a:r>
              <a:rPr lang="en-US" dirty="0"/>
              <a:t> class is called by the Android system.</a:t>
            </a:r>
          </a:p>
          <a:p>
            <a:r>
              <a:rPr lang="en-US" dirty="0"/>
              <a:t>Two steps</a:t>
            </a:r>
          </a:p>
          <a:p>
            <a:r>
              <a:rPr lang="en-US" dirty="0"/>
              <a:t>Creating the Broadcast Receiver.</a:t>
            </a:r>
          </a:p>
          <a:p>
            <a:r>
              <a:rPr lang="en-US" dirty="0"/>
              <a:t>Registering Broadcast Receiver</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a:xfrm>
            <a:off x="381000" y="1524000"/>
            <a:ext cx="8229600" cy="4525963"/>
          </a:xfrm>
        </p:spPr>
        <p:txBody>
          <a:bodyPr>
            <a:normAutofit fontScale="70000" lnSpcReduction="20000"/>
          </a:bodyPr>
          <a:lstStyle/>
          <a:p>
            <a:r>
              <a:rPr lang="en-US" dirty="0"/>
              <a:t>Two steps</a:t>
            </a:r>
          </a:p>
          <a:p>
            <a:r>
              <a:rPr lang="en-US" b="1" dirty="0"/>
              <a:t>Creating  Broadcast Receiver :</a:t>
            </a:r>
          </a:p>
          <a:p>
            <a:r>
              <a:rPr lang="en-US" dirty="0"/>
              <a:t>All registered receivers for an event are notified by the Android runtime once the  event happens.</a:t>
            </a:r>
          </a:p>
          <a:p>
            <a:r>
              <a:rPr lang="en-US" dirty="0"/>
              <a:t> If the event for which the broadcast receiver has registered happens, the </a:t>
            </a:r>
            <a:r>
              <a:rPr lang="en-US" dirty="0" err="1"/>
              <a:t>onReceive</a:t>
            </a:r>
            <a:r>
              <a:rPr lang="en-US" dirty="0"/>
              <a:t>() method of </a:t>
            </a:r>
            <a:r>
              <a:rPr lang="en-US" dirty="0" err="1"/>
              <a:t>BroadcastReceiver</a:t>
            </a:r>
            <a:r>
              <a:rPr lang="en-US" dirty="0"/>
              <a:t>() class  is called by the Android system.</a:t>
            </a:r>
          </a:p>
          <a:p>
            <a:endParaRPr lang="en-US" dirty="0"/>
          </a:p>
          <a:p>
            <a:r>
              <a:rPr lang="en-US" b="1" dirty="0"/>
              <a:t>Registering Broadcast Receiver :</a:t>
            </a:r>
          </a:p>
          <a:p>
            <a:r>
              <a:rPr lang="en-US" dirty="0"/>
              <a:t>Application listens for a specific broadcast intents by registering a broadcast receiver in  </a:t>
            </a:r>
            <a:r>
              <a:rPr lang="en-US" i="1" dirty="0"/>
              <a:t>AndroidManifest.xml</a:t>
            </a:r>
            <a:r>
              <a:rPr lang="en-US" dirty="0"/>
              <a:t> file.</a:t>
            </a:r>
          </a:p>
          <a:p>
            <a:r>
              <a:rPr lang="en-US" dirty="0" err="1"/>
              <a:t>Eg</a:t>
            </a:r>
            <a:r>
              <a:rPr lang="en-US" dirty="0"/>
              <a:t> : register </a:t>
            </a:r>
            <a:r>
              <a:rPr lang="en-US" dirty="0" err="1"/>
              <a:t>MyReceiver</a:t>
            </a:r>
            <a:r>
              <a:rPr lang="en-US" dirty="0"/>
              <a:t> for the system generated event ACTION_BOOT_COMPLETED . This registered broadcast receiver is fired when  android system has completed the boot process.</a:t>
            </a:r>
          </a:p>
          <a:p>
            <a:endParaRPr lang="en-US" dirty="0"/>
          </a:p>
          <a:p>
            <a:endParaRPr lang="en-US" dirty="0"/>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Example : like …</a:t>
            </a:r>
          </a:p>
          <a:p>
            <a:r>
              <a:rPr lang="en-IN" dirty="0"/>
              <a:t>If (a&lt;b)……………event occur</a:t>
            </a:r>
          </a:p>
          <a:p>
            <a:r>
              <a:rPr lang="en-IN" dirty="0"/>
              <a:t>   Fact();……………registering broadcast receiver</a:t>
            </a:r>
          </a:p>
          <a:p>
            <a:endParaRPr lang="en-IN" dirty="0"/>
          </a:p>
          <a:p>
            <a:r>
              <a:rPr lang="en-IN" dirty="0"/>
              <a:t>Fact()………………..creating broadcast receiver</a:t>
            </a:r>
          </a:p>
          <a:p>
            <a:r>
              <a:rPr lang="en-IN" dirty="0"/>
              <a:t>{ </a:t>
            </a:r>
          </a:p>
          <a:p>
            <a:endParaRPr lang="en-IN" dirty="0"/>
          </a:p>
          <a:p>
            <a:r>
              <a:rPr lang="en-IN" dirty="0"/>
              <a:t>}</a:t>
            </a:r>
          </a:p>
          <a:p>
            <a:endParaRPr lang="en-IN" dirty="0"/>
          </a:p>
        </p:txBody>
      </p:sp>
    </p:spTree>
    <p:extLst>
      <p:ext uri="{BB962C8B-B14F-4D97-AF65-F5344CB8AC3E}">
        <p14:creationId xmlns:p14="http://schemas.microsoft.com/office/powerpoint/2010/main" val="421639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Broadcast intent</a:t>
            </a:r>
          </a:p>
        </p:txBody>
      </p:sp>
      <p:sp>
        <p:nvSpPr>
          <p:cNvPr id="3" name="Content Placeholder 2"/>
          <p:cNvSpPr>
            <a:spLocks noGrp="1"/>
          </p:cNvSpPr>
          <p:nvPr>
            <p:ph idx="1"/>
          </p:nvPr>
        </p:nvSpPr>
        <p:spPr/>
        <p:txBody>
          <a:bodyPr>
            <a:normAutofit fontScale="77500" lnSpcReduction="20000"/>
          </a:bodyPr>
          <a:lstStyle/>
          <a:p>
            <a:r>
              <a:rPr lang="en-US" b="1" dirty="0"/>
              <a:t> 1.Create broadcast </a:t>
            </a:r>
            <a:r>
              <a:rPr lang="en-US" b="1" dirty="0" err="1"/>
              <a:t>reciever</a:t>
            </a:r>
            <a:r>
              <a:rPr lang="en-US" b="1" dirty="0"/>
              <a:t> named </a:t>
            </a:r>
            <a:r>
              <a:rPr lang="en-US" b="1" dirty="0" err="1"/>
              <a:t>MyReciever</a:t>
            </a:r>
            <a:r>
              <a:rPr lang="en-US" b="1" dirty="0"/>
              <a:t> : </a:t>
            </a:r>
            <a:r>
              <a:rPr lang="en-US" b="1" dirty="0" err="1"/>
              <a:t>onReceive</a:t>
            </a:r>
            <a:r>
              <a:rPr lang="en-US" b="1" dirty="0"/>
              <a:t>() method will be called when event occur</a:t>
            </a:r>
          </a:p>
          <a:p>
            <a:endParaRPr lang="en-US" sz="2800" b="1" dirty="0"/>
          </a:p>
          <a:p>
            <a:r>
              <a:rPr lang="en-US" dirty="0">
                <a:solidFill>
                  <a:srgbClr val="FF0000"/>
                </a:solidFill>
              </a:rPr>
              <a:t>// </a:t>
            </a:r>
            <a:r>
              <a:rPr lang="en-US" dirty="0" err="1">
                <a:solidFill>
                  <a:srgbClr val="FF0000"/>
                </a:solidFill>
              </a:rPr>
              <a:t>MyReciever</a:t>
            </a:r>
            <a:r>
              <a:rPr lang="en-US" dirty="0">
                <a:solidFill>
                  <a:srgbClr val="FF0000"/>
                </a:solidFill>
              </a:rPr>
              <a:t> class which extends </a:t>
            </a:r>
            <a:r>
              <a:rPr lang="en-US" dirty="0" err="1">
                <a:solidFill>
                  <a:srgbClr val="FF0000"/>
                </a:solidFill>
              </a:rPr>
              <a:t>BroadcastReceiver</a:t>
            </a:r>
            <a:br>
              <a:rPr lang="en-US" dirty="0"/>
            </a:br>
            <a:r>
              <a:rPr lang="en-US" dirty="0"/>
              <a:t> public class </a:t>
            </a:r>
            <a:r>
              <a:rPr lang="en-US" dirty="0" err="1"/>
              <a:t>MyReciever</a:t>
            </a:r>
            <a:r>
              <a:rPr lang="en-US" dirty="0"/>
              <a:t> extends </a:t>
            </a:r>
            <a:r>
              <a:rPr lang="en-US" dirty="0" err="1"/>
              <a:t>BroadcastReceiver</a:t>
            </a:r>
            <a:r>
              <a:rPr lang="en-US" dirty="0"/>
              <a:t> {</a:t>
            </a:r>
            <a:br>
              <a:rPr lang="en-US" dirty="0"/>
            </a:br>
            <a:r>
              <a:rPr lang="en-US" dirty="0"/>
              <a:t>                     </a:t>
            </a:r>
            <a:br>
              <a:rPr lang="en-US" dirty="0"/>
            </a:br>
            <a:r>
              <a:rPr lang="en-US" dirty="0"/>
              <a:t> public void </a:t>
            </a:r>
            <a:r>
              <a:rPr lang="en-US" dirty="0" err="1"/>
              <a:t>onReceive</a:t>
            </a:r>
            <a:r>
              <a:rPr lang="en-US" dirty="0"/>
              <a:t>(Context </a:t>
            </a:r>
            <a:r>
              <a:rPr lang="en-US" dirty="0" err="1"/>
              <a:t>context</a:t>
            </a:r>
            <a:r>
              <a:rPr lang="en-US" dirty="0"/>
              <a:t>, Intent intent) {</a:t>
            </a:r>
            <a:br>
              <a:rPr lang="en-US" dirty="0"/>
            </a:br>
            <a:r>
              <a:rPr lang="en-US" dirty="0"/>
              <a:t>                                </a:t>
            </a:r>
            <a:br>
              <a:rPr lang="en-US" dirty="0"/>
            </a:br>
            <a:r>
              <a:rPr lang="en-US" dirty="0"/>
              <a:t>  // Phone call state change then this method will </a:t>
            </a:r>
            <a:r>
              <a:rPr lang="en-US" dirty="0" err="1"/>
              <a:t>automaticaly</a:t>
            </a:r>
            <a:r>
              <a:rPr lang="en-US" dirty="0"/>
              <a:t> called</a:t>
            </a:r>
          </a:p>
          <a:p>
            <a:r>
              <a:rPr lang="en-US" dirty="0" err="1"/>
              <a:t>Toast.maketext</a:t>
            </a:r>
            <a:r>
              <a:rPr lang="en-US" dirty="0"/>
              <a:t>(“ system boot complete”)</a:t>
            </a:r>
          </a:p>
          <a:p>
            <a:r>
              <a:rPr lang="en-US" dirty="0"/>
              <a:t>                                </a:t>
            </a:r>
            <a:br>
              <a:rPr lang="en-US" dirty="0"/>
            </a:br>
            <a:r>
              <a:rPr lang="en-US" dirty="0"/>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Steps of Broadcast intent</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endParaRPr lang="en-US" sz="2400" b="1" dirty="0"/>
          </a:p>
          <a:p>
            <a:r>
              <a:rPr lang="en-US" sz="2600" b="1" dirty="0"/>
              <a:t>2. Register or define  broadcast receiver Via the AndroidManifest.xml file.</a:t>
            </a:r>
          </a:p>
          <a:p>
            <a:endParaRPr lang="en-US" sz="2400" dirty="0"/>
          </a:p>
          <a:p>
            <a:r>
              <a:rPr lang="en-US" sz="2400" dirty="0" err="1"/>
              <a:t>Eg</a:t>
            </a:r>
            <a:r>
              <a:rPr lang="en-US" sz="2400" dirty="0"/>
              <a:t> : &lt;receiver </a:t>
            </a:r>
            <a:r>
              <a:rPr lang="en-US" sz="2400" dirty="0" err="1"/>
              <a:t>android:name</a:t>
            </a:r>
            <a:r>
              <a:rPr lang="en-US" sz="2400" dirty="0"/>
              <a:t>="</a:t>
            </a:r>
            <a:r>
              <a:rPr lang="en-US" sz="2400" dirty="0" err="1"/>
              <a:t>MyReceiver</a:t>
            </a:r>
            <a:r>
              <a:rPr lang="en-US" sz="2400" dirty="0"/>
              <a:t>"&gt; </a:t>
            </a:r>
          </a:p>
          <a:p>
            <a:pPr>
              <a:buNone/>
            </a:pPr>
            <a:r>
              <a:rPr lang="en-US" sz="2400" dirty="0">
                <a:solidFill>
                  <a:srgbClr val="FF0000"/>
                </a:solidFill>
              </a:rPr>
              <a:t>  </a:t>
            </a:r>
            <a:r>
              <a:rPr lang="en-US" sz="1900" dirty="0">
                <a:solidFill>
                  <a:srgbClr val="FF0000"/>
                </a:solidFill>
              </a:rPr>
              <a:t>// intent filters we tell the system any intent that matches our </a:t>
            </a:r>
            <a:r>
              <a:rPr lang="en-US" sz="1900" dirty="0" err="1">
                <a:solidFill>
                  <a:srgbClr val="FF0000"/>
                </a:solidFill>
              </a:rPr>
              <a:t>subelements</a:t>
            </a:r>
            <a:r>
              <a:rPr lang="en-US" sz="1900" dirty="0">
                <a:solidFill>
                  <a:srgbClr val="FF0000"/>
                </a:solidFill>
              </a:rPr>
              <a:t> should get delivered to that specific broadcast receiver.</a:t>
            </a:r>
          </a:p>
          <a:p>
            <a:r>
              <a:rPr lang="en-US" sz="2400" dirty="0"/>
              <a:t>&lt;intent-filter&gt; </a:t>
            </a:r>
          </a:p>
          <a:p>
            <a:r>
              <a:rPr lang="en-US" sz="2400" dirty="0"/>
              <a:t>&lt;action </a:t>
            </a:r>
            <a:r>
              <a:rPr lang="en-US" sz="2400" dirty="0" err="1"/>
              <a:t>android:name</a:t>
            </a:r>
            <a:r>
              <a:rPr lang="en-US" sz="2400" dirty="0"/>
              <a:t>="</a:t>
            </a:r>
            <a:r>
              <a:rPr lang="en-US" sz="2400" dirty="0" err="1"/>
              <a:t>android.example.action.BOOT_COMPLETED</a:t>
            </a:r>
            <a:r>
              <a:rPr lang="en-US" sz="2400" dirty="0"/>
              <a:t>"&gt; &lt;/action&gt; </a:t>
            </a:r>
          </a:p>
          <a:p>
            <a:r>
              <a:rPr lang="en-US" sz="2400" dirty="0"/>
              <a:t>&lt;/intent-filter&gt; &lt;/receiver&gt; &lt;/application&gt;</a:t>
            </a:r>
          </a:p>
          <a:p>
            <a:endParaRPr lang="en-US" sz="2400" dirty="0"/>
          </a:p>
          <a:p>
            <a:r>
              <a:rPr lang="en-US" sz="2400" dirty="0"/>
              <a:t>Now whenever your Android device gets booted, it will be intercepted by </a:t>
            </a:r>
            <a:r>
              <a:rPr lang="en-US" sz="2400" dirty="0" err="1"/>
              <a:t>BroadcastReceiver</a:t>
            </a:r>
            <a:r>
              <a:rPr lang="en-US" sz="2400" dirty="0"/>
              <a:t> </a:t>
            </a:r>
            <a:r>
              <a:rPr lang="en-US" sz="2400" i="1" dirty="0" err="1"/>
              <a:t>MyReceiver</a:t>
            </a:r>
            <a:r>
              <a:rPr lang="en-US" sz="2400" dirty="0"/>
              <a:t> and implemented logic inside </a:t>
            </a:r>
            <a:r>
              <a:rPr lang="en-US" sz="2400" i="1" dirty="0" err="1"/>
              <a:t>onReceive</a:t>
            </a:r>
            <a:r>
              <a:rPr lang="en-US" sz="2400" i="1" dirty="0"/>
              <a:t>()</a:t>
            </a:r>
            <a:r>
              <a:rPr lang="en-US" sz="2400" dirty="0"/>
              <a:t> will be executed.</a:t>
            </a:r>
          </a:p>
          <a:p>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Broadcast intent</a:t>
            </a:r>
          </a:p>
        </p:txBody>
      </p:sp>
      <p:sp>
        <p:nvSpPr>
          <p:cNvPr id="3" name="Content Placeholder 2"/>
          <p:cNvSpPr>
            <a:spLocks noGrp="1"/>
          </p:cNvSpPr>
          <p:nvPr>
            <p:ph idx="1"/>
          </p:nvPr>
        </p:nvSpPr>
        <p:spPr/>
        <p:txBody>
          <a:bodyPr>
            <a:normAutofit/>
          </a:bodyPr>
          <a:lstStyle/>
          <a:p>
            <a:r>
              <a:rPr lang="en-US" sz="2400" dirty="0"/>
              <a:t>Broadcast intent that your application send out by using the </a:t>
            </a:r>
            <a:r>
              <a:rPr lang="en-US" sz="2400" i="1" dirty="0" err="1"/>
              <a:t>sendBroadcast</a:t>
            </a:r>
            <a:r>
              <a:rPr lang="en-US" sz="2400" i="1" dirty="0"/>
              <a:t>()</a:t>
            </a:r>
            <a:endParaRPr lang="en-US" sz="2400" dirty="0"/>
          </a:p>
          <a:p>
            <a:r>
              <a:rPr lang="en-US" sz="2400" dirty="0" err="1"/>
              <a:t>Eg</a:t>
            </a:r>
            <a:r>
              <a:rPr lang="en-US" sz="2400" dirty="0"/>
              <a:t> :</a:t>
            </a:r>
            <a:r>
              <a:rPr lang="en-US" sz="2400" dirty="0" err="1"/>
              <a:t>Eg</a:t>
            </a:r>
            <a:r>
              <a:rPr lang="en-US" sz="2400" dirty="0"/>
              <a:t> : when you want let other app know that data has been downloaded to the device.</a:t>
            </a:r>
          </a:p>
          <a:p>
            <a:r>
              <a:rPr lang="en-US" sz="2400" dirty="0"/>
              <a:t>TO create custom </a:t>
            </a:r>
            <a:r>
              <a:rPr lang="en-US" sz="2400" dirty="0" err="1"/>
              <a:t>boradcast</a:t>
            </a:r>
            <a:r>
              <a:rPr lang="en-US" sz="2400" dirty="0"/>
              <a:t> intent  , create custom intent action. To deliver a custom broadcast to other app, pass the intent to </a:t>
            </a:r>
            <a:r>
              <a:rPr lang="en-US" sz="2400" dirty="0" err="1"/>
              <a:t>SendBroadcast</a:t>
            </a:r>
            <a:r>
              <a:rPr lang="en-US" sz="2400" dirty="0"/>
              <a:t>()</a:t>
            </a:r>
          </a:p>
          <a:p>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 Broadcast steps….</a:t>
            </a:r>
            <a:br>
              <a:rPr lang="en-US" b="1" dirty="0"/>
            </a:br>
            <a:endParaRPr lang="en-US" dirty="0"/>
          </a:p>
        </p:txBody>
      </p:sp>
      <p:sp>
        <p:nvSpPr>
          <p:cNvPr id="3" name="Content Placeholder 2"/>
          <p:cNvSpPr>
            <a:spLocks noGrp="1"/>
          </p:cNvSpPr>
          <p:nvPr>
            <p:ph idx="1"/>
          </p:nvPr>
        </p:nvSpPr>
        <p:spPr>
          <a:xfrm>
            <a:off x="457200" y="1295400"/>
            <a:ext cx="8686800" cy="4830763"/>
          </a:xfrm>
        </p:spPr>
        <p:txBody>
          <a:bodyPr>
            <a:noAutofit/>
          </a:bodyPr>
          <a:lstStyle/>
          <a:p>
            <a:r>
              <a:rPr lang="en-US" sz="1600" b="1" dirty="0"/>
              <a:t>1.Create broadcast </a:t>
            </a:r>
            <a:r>
              <a:rPr lang="en-US" sz="1600" b="1" dirty="0" err="1"/>
              <a:t>reciever</a:t>
            </a:r>
            <a:r>
              <a:rPr lang="en-US" sz="1600" b="1" dirty="0"/>
              <a:t> </a:t>
            </a:r>
            <a:r>
              <a:rPr lang="en-US" sz="1600" b="1" dirty="0" err="1"/>
              <a:t>MyReceiver</a:t>
            </a:r>
            <a:r>
              <a:rPr lang="en-US" sz="1600" b="1" dirty="0"/>
              <a:t>  :</a:t>
            </a:r>
          </a:p>
          <a:p>
            <a:pPr fontAlgn="t"/>
            <a:r>
              <a:rPr lang="en-US" sz="1600" b="1" dirty="0" err="1"/>
              <a:t>Eg</a:t>
            </a:r>
            <a:r>
              <a:rPr lang="en-US" sz="1600" b="1" dirty="0"/>
              <a:t> </a:t>
            </a:r>
            <a:r>
              <a:rPr lang="en-US" sz="1600" b="1" dirty="0">
                <a:solidFill>
                  <a:srgbClr val="FF0000"/>
                </a:solidFill>
              </a:rPr>
              <a:t>://</a:t>
            </a:r>
            <a:r>
              <a:rPr lang="en-US" sz="1600" b="1" dirty="0" err="1">
                <a:solidFill>
                  <a:srgbClr val="FF0000"/>
                </a:solidFill>
              </a:rPr>
              <a:t>MyReciever</a:t>
            </a:r>
            <a:r>
              <a:rPr lang="en-US" sz="1600" b="1" dirty="0">
                <a:solidFill>
                  <a:srgbClr val="FF0000"/>
                </a:solidFill>
              </a:rPr>
              <a:t> class which extends </a:t>
            </a:r>
            <a:r>
              <a:rPr lang="en-US" sz="1600" b="1" dirty="0" err="1">
                <a:solidFill>
                  <a:srgbClr val="FF0000"/>
                </a:solidFill>
              </a:rPr>
              <a:t>BroadcastReceiver</a:t>
            </a:r>
            <a:br>
              <a:rPr lang="en-US" sz="1600" dirty="0"/>
            </a:br>
            <a:r>
              <a:rPr lang="en-US" sz="1600" dirty="0"/>
              <a:t>                     public class </a:t>
            </a:r>
            <a:r>
              <a:rPr lang="en-US" sz="1600" b="1" dirty="0" err="1"/>
              <a:t>MyReceiver</a:t>
            </a:r>
            <a:r>
              <a:rPr lang="en-US" sz="1600" b="1" dirty="0"/>
              <a:t> </a:t>
            </a:r>
            <a:r>
              <a:rPr lang="en-US" sz="1600" dirty="0"/>
              <a:t>extends </a:t>
            </a:r>
            <a:r>
              <a:rPr lang="en-US" sz="1600" b="1" dirty="0" err="1"/>
              <a:t>BroadcastReceiver</a:t>
            </a:r>
            <a:r>
              <a:rPr lang="en-US" sz="1600" b="1" dirty="0"/>
              <a:t> </a:t>
            </a:r>
            <a:r>
              <a:rPr lang="en-US" sz="1600" dirty="0"/>
              <a:t>{</a:t>
            </a:r>
            <a:br>
              <a:rPr lang="en-US" sz="1600" dirty="0"/>
            </a:br>
            <a:r>
              <a:rPr lang="en-US" sz="1600" dirty="0"/>
              <a:t>                     </a:t>
            </a:r>
            <a:br>
              <a:rPr lang="en-US" sz="1600" dirty="0"/>
            </a:br>
            <a:r>
              <a:rPr lang="en-US" sz="1600" dirty="0"/>
              <a:t>                      public void </a:t>
            </a:r>
            <a:r>
              <a:rPr lang="en-US" sz="1600" b="1" dirty="0" err="1"/>
              <a:t>onReceive</a:t>
            </a:r>
            <a:r>
              <a:rPr lang="en-US" sz="1600" dirty="0"/>
              <a:t>(Context </a:t>
            </a:r>
            <a:r>
              <a:rPr lang="en-US" sz="1600" dirty="0" err="1"/>
              <a:t>context</a:t>
            </a:r>
            <a:r>
              <a:rPr lang="en-US" sz="1600" dirty="0"/>
              <a:t>, Intent intent) {</a:t>
            </a:r>
            <a:br>
              <a:rPr lang="en-US" sz="1600" dirty="0"/>
            </a:br>
            <a:r>
              <a:rPr lang="en-US" sz="1600" dirty="0"/>
              <a:t>                          </a:t>
            </a:r>
            <a:br>
              <a:rPr lang="en-US" sz="1600" dirty="0"/>
            </a:br>
            <a:r>
              <a:rPr lang="en-US" sz="1600" dirty="0"/>
              <a:t>                      </a:t>
            </a:r>
            <a:r>
              <a:rPr lang="en-US" sz="1600" dirty="0" err="1"/>
              <a:t>Toast.makeText</a:t>
            </a:r>
            <a:r>
              <a:rPr lang="en-US" sz="1600" dirty="0"/>
              <a:t>(context application , “Intent </a:t>
            </a:r>
            <a:r>
              <a:rPr lang="en-US" sz="1600" dirty="0" err="1"/>
              <a:t>deteced</a:t>
            </a:r>
            <a:r>
              <a:rPr lang="en-US" sz="1600" dirty="0"/>
              <a:t> “ ).show }</a:t>
            </a:r>
          </a:p>
          <a:p>
            <a:pPr fontAlgn="t"/>
            <a:endParaRPr lang="en-US" sz="1600" dirty="0"/>
          </a:p>
          <a:p>
            <a:pPr fontAlgn="t"/>
            <a:r>
              <a:rPr lang="en-US" sz="1600" b="1" dirty="0"/>
              <a:t>2.register or  Define </a:t>
            </a:r>
            <a:r>
              <a:rPr lang="en-US" sz="1600" b="1" dirty="0" err="1"/>
              <a:t>BroadcastReceiver</a:t>
            </a:r>
            <a:r>
              <a:rPr lang="en-US" sz="1600" b="1" dirty="0"/>
              <a:t> in  AndroidManifest.xml file .</a:t>
            </a:r>
          </a:p>
          <a:p>
            <a:r>
              <a:rPr lang="en-US" sz="1600" dirty="0" err="1"/>
              <a:t>Eg</a:t>
            </a:r>
            <a:r>
              <a:rPr lang="en-US" sz="1600" dirty="0"/>
              <a:t> : &lt;receiver </a:t>
            </a:r>
            <a:r>
              <a:rPr lang="en-US" sz="1600" dirty="0" err="1"/>
              <a:t>android:name</a:t>
            </a:r>
            <a:r>
              <a:rPr lang="en-US" sz="1600" dirty="0"/>
              <a:t>="</a:t>
            </a:r>
            <a:r>
              <a:rPr lang="en-US" sz="1600" b="1" dirty="0" err="1"/>
              <a:t>MyReceiver</a:t>
            </a:r>
            <a:r>
              <a:rPr lang="en-US" sz="1600" dirty="0"/>
              <a:t>" &gt;</a:t>
            </a:r>
            <a:br>
              <a:rPr lang="en-US" sz="1600" dirty="0"/>
            </a:br>
            <a:r>
              <a:rPr lang="en-US" sz="1600" dirty="0"/>
              <a:t>                    &lt;intent-filter&gt;</a:t>
            </a:r>
            <a:br>
              <a:rPr lang="en-US" sz="1600" dirty="0"/>
            </a:br>
            <a:r>
              <a:rPr lang="en-US" sz="1600" dirty="0"/>
              <a:t>                        &lt;action </a:t>
            </a:r>
            <a:r>
              <a:rPr lang="en-US" sz="1600" dirty="0" err="1"/>
              <a:t>android:name</a:t>
            </a:r>
            <a:r>
              <a:rPr lang="en-US" sz="1600" dirty="0"/>
              <a:t>="</a:t>
            </a:r>
            <a:r>
              <a:rPr lang="en-US" sz="1600" b="1" dirty="0"/>
              <a:t>com.example1.CUSTOM_INTENT”</a:t>
            </a:r>
            <a:r>
              <a:rPr lang="en-US" sz="1600" dirty="0"/>
              <a:t> /&gt;</a:t>
            </a:r>
            <a:br>
              <a:rPr lang="en-US" sz="1600" dirty="0"/>
            </a:br>
            <a:r>
              <a:rPr lang="en-US" sz="1600" dirty="0"/>
              <a:t>                    &lt;/intent-filter&gt;</a:t>
            </a:r>
            <a:br>
              <a:rPr lang="en-US" sz="1600" dirty="0"/>
            </a:br>
            <a:r>
              <a:rPr lang="en-US" sz="1600" dirty="0"/>
              <a:t>                &lt;/receiver&gt;</a:t>
            </a:r>
          </a:p>
          <a:p>
            <a:pPr fontAlgn="t"/>
            <a:endParaRPr lang="en-US" sz="1600" dirty="0"/>
          </a:p>
          <a:p>
            <a:pPr fontAlgn="t"/>
            <a:br>
              <a:rPr lang="en-US" sz="1600" dirty="0"/>
            </a:br>
            <a:r>
              <a:rPr lang="en-US" sz="1600" dirty="0"/>
              <a:t>3.   </a:t>
            </a:r>
            <a:r>
              <a:rPr lang="en-US" sz="1600" b="1" dirty="0"/>
              <a:t>Send Broadcast event :</a:t>
            </a:r>
            <a:r>
              <a:rPr lang="en-US" sz="1600" dirty="0"/>
              <a:t>   Create new intent and broadcast it</a:t>
            </a:r>
          </a:p>
          <a:p>
            <a:r>
              <a:rPr lang="en-US" sz="1600" dirty="0"/>
              <a:t> </a:t>
            </a:r>
            <a:r>
              <a:rPr lang="en-US" sz="1600" dirty="0" err="1"/>
              <a:t>eg</a:t>
            </a:r>
            <a:r>
              <a:rPr lang="en-US" sz="1600" dirty="0"/>
              <a:t> : Intent </a:t>
            </a:r>
            <a:r>
              <a:rPr lang="en-US" sz="1600" dirty="0" err="1"/>
              <a:t>intent</a:t>
            </a:r>
            <a:r>
              <a:rPr lang="en-US" sz="1600" dirty="0"/>
              <a:t> = new Intent();</a:t>
            </a:r>
            <a:br>
              <a:rPr lang="en-US" sz="1600" dirty="0"/>
            </a:br>
            <a:r>
              <a:rPr lang="en-US" sz="1600" dirty="0"/>
              <a:t>        </a:t>
            </a:r>
            <a:r>
              <a:rPr lang="en-US" sz="1600" dirty="0" err="1"/>
              <a:t>intent.setAction</a:t>
            </a:r>
            <a:r>
              <a:rPr lang="en-US" sz="1600" dirty="0"/>
              <a:t>("</a:t>
            </a:r>
            <a:r>
              <a:rPr lang="en-US" sz="1600" b="1" dirty="0"/>
              <a:t> com.example1 .CUSTOM_INTENT</a:t>
            </a:r>
            <a:r>
              <a:rPr lang="en-US" sz="1600" dirty="0"/>
              <a:t>");</a:t>
            </a:r>
            <a:br>
              <a:rPr lang="en-US" sz="1600" dirty="0"/>
            </a:br>
            <a:r>
              <a:rPr lang="en-US" sz="1600" dirty="0"/>
              <a:t>        </a:t>
            </a:r>
            <a:r>
              <a:rPr lang="en-US" sz="1600" b="1" dirty="0" err="1"/>
              <a:t>sendBroadcast</a:t>
            </a:r>
            <a:r>
              <a:rPr lang="en-US" sz="1600" dirty="0"/>
              <a:t>(intent);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Custom Broadcast Example</a:t>
            </a:r>
          </a:p>
        </p:txBody>
      </p:sp>
      <p:sp>
        <p:nvSpPr>
          <p:cNvPr id="3" name="Content Placeholder 2"/>
          <p:cNvSpPr>
            <a:spLocks noGrp="1"/>
          </p:cNvSpPr>
          <p:nvPr>
            <p:ph idx="1"/>
          </p:nvPr>
        </p:nvSpPr>
        <p:spPr>
          <a:xfrm>
            <a:off x="381000" y="914400"/>
            <a:ext cx="8229600" cy="5821363"/>
          </a:xfrm>
        </p:spPr>
        <p:txBody>
          <a:bodyPr>
            <a:noAutofit/>
          </a:bodyPr>
          <a:lstStyle/>
          <a:p>
            <a:r>
              <a:rPr lang="en-US" sz="1600" dirty="0"/>
              <a:t>&lt;</a:t>
            </a:r>
            <a:r>
              <a:rPr lang="en-US" sz="1600" dirty="0" err="1"/>
              <a:t>TextView</a:t>
            </a:r>
            <a:r>
              <a:rPr lang="en-US" sz="1600" dirty="0"/>
              <a:t> </a:t>
            </a:r>
            <a:r>
              <a:rPr lang="en-US" sz="1600" dirty="0" err="1"/>
              <a:t>android:id</a:t>
            </a:r>
            <a:r>
              <a:rPr lang="en-US" sz="1600" dirty="0"/>
              <a:t>="@+id/textView1" </a:t>
            </a:r>
          </a:p>
          <a:p>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="Example of “ /&gt;</a:t>
            </a:r>
          </a:p>
          <a:p>
            <a:r>
              <a:rPr lang="en-US" sz="1600" dirty="0"/>
              <a:t>&lt;</a:t>
            </a:r>
            <a:r>
              <a:rPr lang="en-US" sz="1600" dirty="0" err="1"/>
              <a:t>TextView</a:t>
            </a:r>
            <a:r>
              <a:rPr lang="en-US" sz="1600" dirty="0"/>
              <a:t> </a:t>
            </a:r>
            <a:r>
              <a:rPr lang="en-US" sz="1600" dirty="0" err="1"/>
              <a:t>android:id</a:t>
            </a:r>
            <a:r>
              <a:rPr lang="en-US" sz="1600" dirty="0"/>
              <a:t>="@+id/textView2“</a:t>
            </a:r>
          </a:p>
          <a:p>
            <a:r>
              <a:rPr lang="en-US" sz="1600" dirty="0"/>
              <a:t> </a:t>
            </a:r>
            <a:r>
              <a:rPr lang="en-US" sz="1600" dirty="0" err="1"/>
              <a:t>android:layout_width</a:t>
            </a:r>
            <a:r>
              <a:rPr lang="en-US" sz="1600" dirty="0"/>
              <a:t>="</a:t>
            </a:r>
            <a:r>
              <a:rPr lang="en-US" sz="1600" dirty="0" err="1"/>
              <a:t>wrap_content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="Tutorials point “ /&gt;</a:t>
            </a:r>
          </a:p>
          <a:p>
            <a:r>
              <a:rPr lang="en-US" sz="1600" dirty="0"/>
              <a:t>&lt;</a:t>
            </a:r>
            <a:r>
              <a:rPr lang="en-US" sz="1600" dirty="0" err="1"/>
              <a:t>ImageButton</a:t>
            </a:r>
            <a:endParaRPr lang="en-US" sz="1600" dirty="0"/>
          </a:p>
          <a:p>
            <a:r>
              <a:rPr lang="en-US" sz="1600" dirty="0"/>
              <a:t>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a:t>
            </a:r>
            <a:r>
              <a:rPr lang="en-US" sz="1600" dirty="0" err="1"/>
              <a:t>imageButton</a:t>
            </a:r>
            <a:r>
              <a:rPr lang="en-US" sz="1600" dirty="0"/>
              <a:t>" </a:t>
            </a:r>
          </a:p>
          <a:p>
            <a:r>
              <a:rPr lang="en-US" sz="1600" dirty="0" err="1"/>
              <a:t>android:src</a:t>
            </a:r>
            <a:r>
              <a:rPr lang="en-US" sz="1600" dirty="0"/>
              <a:t>="@</a:t>
            </a:r>
            <a:r>
              <a:rPr lang="en-US" sz="1600" dirty="0" err="1"/>
              <a:t>drawable</a:t>
            </a:r>
            <a:r>
              <a:rPr lang="en-US" sz="1600" dirty="0"/>
              <a:t>/</a:t>
            </a:r>
            <a:r>
              <a:rPr lang="en-US" sz="1600" dirty="0" err="1"/>
              <a:t>abc</a:t>
            </a:r>
            <a:r>
              <a:rPr lang="en-US" sz="1600" dirty="0"/>
              <a:t>“ /&gt;</a:t>
            </a:r>
          </a:p>
          <a:p>
            <a:r>
              <a:rPr lang="en-US" sz="1600" dirty="0"/>
              <a:t>&lt;Button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="@+id/button2" </a:t>
            </a:r>
          </a:p>
          <a:p>
            <a:r>
              <a:rPr lang="en-US" sz="1600" dirty="0" err="1"/>
              <a:t>android:text</a:t>
            </a:r>
            <a:r>
              <a:rPr lang="en-US" sz="1600" dirty="0"/>
              <a:t>="Broadcast Intent“</a:t>
            </a:r>
          </a:p>
          <a:p>
            <a:r>
              <a:rPr lang="en-US" sz="1600" dirty="0"/>
              <a:t> </a:t>
            </a:r>
            <a:r>
              <a:rPr lang="en-US" sz="1600" b="1" dirty="0" err="1">
                <a:solidFill>
                  <a:srgbClr val="FF0000"/>
                </a:solidFill>
              </a:rPr>
              <a:t>android:onClick</a:t>
            </a:r>
            <a:r>
              <a:rPr lang="en-US" sz="1600" b="1" dirty="0">
                <a:solidFill>
                  <a:srgbClr val="FF0000"/>
                </a:solidFill>
              </a:rPr>
              <a:t>="</a:t>
            </a:r>
            <a:r>
              <a:rPr lang="en-US" sz="1600" b="1" dirty="0" err="1">
                <a:solidFill>
                  <a:srgbClr val="FF0000"/>
                </a:solidFill>
              </a:rPr>
              <a:t>broadcastIntent</a:t>
            </a:r>
            <a:r>
              <a:rPr lang="en-US" sz="1600" b="1" dirty="0">
                <a:solidFill>
                  <a:srgbClr val="FF0000"/>
                </a:solidFill>
              </a:rPr>
              <a:t>“ </a:t>
            </a:r>
            <a:r>
              <a:rPr lang="en-US" sz="1600" dirty="0"/>
              <a:t>/&gt;</a:t>
            </a:r>
          </a:p>
        </p:txBody>
      </p:sp>
      <p:pic>
        <p:nvPicPr>
          <p:cNvPr id="3076" name="Picture 4" descr="Android Broadcast Intent"/>
          <p:cNvPicPr>
            <a:picLocks noChangeAspect="1" noChangeArrowheads="1"/>
          </p:cNvPicPr>
          <p:nvPr/>
        </p:nvPicPr>
        <p:blipFill>
          <a:blip r:embed="rId2"/>
          <a:srcRect/>
          <a:stretch>
            <a:fillRect/>
          </a:stretch>
        </p:blipFill>
        <p:spPr bwMode="auto">
          <a:xfrm>
            <a:off x="6248400" y="914400"/>
            <a:ext cx="2743200" cy="48840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Activity Created: </a:t>
            </a:r>
            <a:r>
              <a:rPr lang="en-US" b="1" dirty="0" err="1"/>
              <a:t>onCreate</a:t>
            </a:r>
            <a:r>
              <a:rPr lang="en-US" b="1" dirty="0"/>
              <a:t>(Bundle </a:t>
            </a:r>
            <a:r>
              <a:rPr lang="en-US" b="1" dirty="0" err="1"/>
              <a:t>savedInstanceState</a:t>
            </a:r>
            <a:r>
              <a:rPr lang="en-US" b="1" dirty="0"/>
              <a:t>):</a:t>
            </a:r>
            <a:endParaRPr lang="en-US" dirty="0"/>
          </a:p>
        </p:txBody>
      </p:sp>
      <p:sp>
        <p:nvSpPr>
          <p:cNvPr id="3" name="Content Placeholder 2"/>
          <p:cNvSpPr>
            <a:spLocks noGrp="1"/>
          </p:cNvSpPr>
          <p:nvPr>
            <p:ph idx="1"/>
          </p:nvPr>
        </p:nvSpPr>
        <p:spPr/>
        <p:txBody>
          <a:bodyPr>
            <a:noAutofit/>
          </a:bodyPr>
          <a:lstStyle/>
          <a:p>
            <a:r>
              <a:rPr lang="en-US" sz="2200" dirty="0" err="1"/>
              <a:t>onCreate</a:t>
            </a:r>
            <a:r>
              <a:rPr lang="en-US" sz="2200" dirty="0"/>
              <a:t>() method is called when activity gets memory in the OS. </a:t>
            </a:r>
          </a:p>
          <a:p>
            <a:r>
              <a:rPr lang="en-US" sz="2200" dirty="0"/>
              <a:t>Called when the activity is first created  </a:t>
            </a:r>
            <a:r>
              <a:rPr lang="en-US" sz="2200" dirty="0" err="1"/>
              <a:t>eg</a:t>
            </a:r>
            <a:r>
              <a:rPr lang="en-US" sz="2200" dirty="0"/>
              <a:t> : user taps launcher icon.</a:t>
            </a:r>
          </a:p>
          <a:p>
            <a:r>
              <a:rPr lang="en-US" sz="2200" dirty="0"/>
              <a:t>Only called once during an activity’s lifecycle.</a:t>
            </a:r>
          </a:p>
          <a:p>
            <a:r>
              <a:rPr lang="en-US" sz="2200" dirty="0"/>
              <a:t>when an Activity gets forcefully terminated by any Operating System then </a:t>
            </a:r>
            <a:r>
              <a:rPr lang="en-US" sz="2200" dirty="0" err="1"/>
              <a:t>savedInstanceState</a:t>
            </a:r>
            <a:r>
              <a:rPr lang="en-US" sz="2200" dirty="0"/>
              <a:t> i.e. object of Bundle Class will save the state of an Activity.</a:t>
            </a:r>
          </a:p>
          <a:p>
            <a:r>
              <a:rPr lang="en-US" sz="2200" dirty="0"/>
              <a:t>It is best place to put initialization code.</a:t>
            </a:r>
          </a:p>
          <a:p>
            <a:r>
              <a:rPr lang="en-US" sz="2200" dirty="0" err="1"/>
              <a:t>onCreate</a:t>
            </a:r>
            <a:r>
              <a:rPr lang="en-US" sz="2200" dirty="0"/>
              <a:t>() is always followed by </a:t>
            </a:r>
            <a:r>
              <a:rPr lang="en-US" sz="2200" dirty="0" err="1"/>
              <a:t>onStart</a:t>
            </a:r>
            <a:r>
              <a:rPr lang="en-US" sz="2200" dirty="0"/>
              <a:t>()</a:t>
            </a:r>
          </a:p>
          <a:p>
            <a:endParaRPr lang="en-US"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 Broadcast .MainActivity.java</a:t>
            </a:r>
          </a:p>
        </p:txBody>
      </p:sp>
      <p:sp>
        <p:nvSpPr>
          <p:cNvPr id="3" name="Content Placeholder 2"/>
          <p:cNvSpPr>
            <a:spLocks noGrp="1"/>
          </p:cNvSpPr>
          <p:nvPr>
            <p:ph idx="1"/>
          </p:nvPr>
        </p:nvSpPr>
        <p:spPr>
          <a:xfrm>
            <a:off x="457200" y="1600200"/>
            <a:ext cx="8229600" cy="4983163"/>
          </a:xfrm>
        </p:spPr>
        <p:txBody>
          <a:bodyPr>
            <a:normAutofit fontScale="62500" lnSpcReduction="20000"/>
          </a:bodyPr>
          <a:lstStyle/>
          <a:p>
            <a:r>
              <a:rPr lang="en-US" b="1" dirty="0"/>
              <a:t>public class </a:t>
            </a:r>
            <a:r>
              <a:rPr lang="en-US" dirty="0"/>
              <a:t>custom_boradcast_example1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activity_custom_boradcast_example1</a:t>
            </a:r>
            <a:r>
              <a:rPr lang="en-US" dirty="0"/>
              <a:t>);</a:t>
            </a:r>
            <a:br>
              <a:rPr lang="en-US" dirty="0"/>
            </a:br>
            <a:r>
              <a:rPr lang="en-US" dirty="0"/>
              <a:t>    }</a:t>
            </a:r>
            <a:br>
              <a:rPr lang="en-US" dirty="0"/>
            </a:br>
            <a:br>
              <a:rPr lang="en-US" i="1" dirty="0"/>
            </a:br>
            <a:r>
              <a:rPr lang="en-US" i="1" dirty="0"/>
              <a:t>    </a:t>
            </a:r>
            <a:r>
              <a:rPr lang="en-US" i="1" dirty="0">
                <a:solidFill>
                  <a:srgbClr val="FF0000"/>
                </a:solidFill>
              </a:rPr>
              <a:t>//</a:t>
            </a:r>
            <a:r>
              <a:rPr lang="en-US" i="1" dirty="0" err="1">
                <a:solidFill>
                  <a:srgbClr val="FF0000"/>
                </a:solidFill>
              </a:rPr>
              <a:t>broadcastIntent</a:t>
            </a:r>
            <a:r>
              <a:rPr lang="en-US" i="1" dirty="0">
                <a:solidFill>
                  <a:srgbClr val="FF0000"/>
                </a:solidFill>
              </a:rPr>
              <a:t>() method to broadcast a custom intent.</a:t>
            </a:r>
            <a:br>
              <a:rPr lang="en-US" i="1" dirty="0"/>
            </a:br>
            <a:r>
              <a:rPr lang="en-US" i="1" dirty="0"/>
              <a:t>    </a:t>
            </a:r>
            <a:r>
              <a:rPr lang="en-US" b="1" dirty="0"/>
              <a:t>public void </a:t>
            </a:r>
            <a:r>
              <a:rPr lang="en-US" dirty="0" err="1"/>
              <a:t>broadcastIntent</a:t>
            </a:r>
            <a:r>
              <a:rPr lang="en-US" dirty="0"/>
              <a:t>(View view){</a:t>
            </a:r>
            <a:br>
              <a:rPr lang="en-US" dirty="0"/>
            </a:br>
            <a:r>
              <a:rPr lang="en-US" dirty="0"/>
              <a:t>        Intent intent1 = </a:t>
            </a:r>
            <a:r>
              <a:rPr lang="en-US" b="1" dirty="0"/>
              <a:t>new </a:t>
            </a:r>
            <a:r>
              <a:rPr lang="en-US" dirty="0"/>
              <a:t>Intent();</a:t>
            </a:r>
            <a:br>
              <a:rPr lang="en-US" dirty="0"/>
            </a:br>
            <a:r>
              <a:rPr lang="en-US" dirty="0"/>
              <a:t> </a:t>
            </a:r>
          </a:p>
          <a:p>
            <a:endParaRPr lang="en-US" dirty="0"/>
          </a:p>
          <a:p>
            <a:r>
              <a:rPr lang="en-US" dirty="0"/>
              <a:t>    intent1.setAction(</a:t>
            </a:r>
            <a:r>
              <a:rPr lang="en-US" b="1" dirty="0"/>
              <a:t>"com.example1.CUSTOM_INTENT"</a:t>
            </a:r>
            <a:r>
              <a:rPr lang="en-US" dirty="0"/>
              <a:t>);</a:t>
            </a:r>
            <a:br>
              <a:rPr lang="en-US" dirty="0"/>
            </a:br>
            <a:r>
              <a:rPr lang="en-US" dirty="0"/>
              <a:t>        </a:t>
            </a:r>
            <a:r>
              <a:rPr lang="en-US" dirty="0" err="1"/>
              <a:t>sendBroadcast</a:t>
            </a:r>
            <a:r>
              <a:rPr lang="en-US" dirty="0"/>
              <a:t>(intent1);</a:t>
            </a:r>
            <a:br>
              <a:rPr lang="en-US" dirty="0"/>
            </a:br>
            <a:r>
              <a:rPr lang="en-US" dirty="0"/>
              <a:t>    }</a:t>
            </a:r>
            <a:br>
              <a:rPr lang="en-US" dirty="0"/>
            </a:br>
            <a:r>
              <a:rPr lang="en-US"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sz="1800" b="1" dirty="0"/>
              <a:t>1. Creating Broadcast Receiver  </a:t>
            </a:r>
            <a:r>
              <a:rPr lang="en-US" sz="1800" b="1" dirty="0" err="1"/>
              <a:t>my_reciever</a:t>
            </a:r>
            <a:endParaRPr lang="en-US" sz="1800" b="1" dirty="0"/>
          </a:p>
          <a:p>
            <a:r>
              <a:rPr lang="en-GB" sz="1800" b="1" u="sng" dirty="0"/>
              <a:t>Java Code of New File(</a:t>
            </a:r>
            <a:r>
              <a:rPr lang="en-GB" sz="1800" b="1" u="sng" dirty="0" err="1"/>
              <a:t>my_receiver.class</a:t>
            </a:r>
            <a:r>
              <a:rPr lang="en-GB" sz="1800" b="1" u="sng" dirty="0"/>
              <a:t> )_</a:t>
            </a:r>
            <a:endParaRPr lang="en-IN" sz="1800" dirty="0"/>
          </a:p>
          <a:p>
            <a:endParaRPr lang="en-US" sz="1800" b="1" dirty="0"/>
          </a:p>
          <a:p>
            <a:r>
              <a:rPr lang="en-US" sz="1800" b="1" dirty="0"/>
              <a:t>public class </a:t>
            </a:r>
            <a:r>
              <a:rPr lang="en-US" sz="1800" dirty="0" err="1"/>
              <a:t>my_receiver</a:t>
            </a:r>
            <a:r>
              <a:rPr lang="en-US" sz="1800" dirty="0"/>
              <a:t> </a:t>
            </a:r>
            <a:r>
              <a:rPr lang="en-US" sz="1800" b="1" dirty="0"/>
              <a:t>extends </a:t>
            </a:r>
            <a:r>
              <a:rPr lang="en-US" sz="1800" dirty="0" err="1"/>
              <a:t>BroadcastReceiver</a:t>
            </a:r>
            <a:r>
              <a:rPr lang="en-US" sz="1800" dirty="0"/>
              <a:t> {</a:t>
            </a:r>
            <a:br>
              <a:rPr lang="en-US" sz="1800" dirty="0"/>
            </a:br>
            <a:r>
              <a:rPr lang="en-US" sz="1800" dirty="0"/>
              <a:t>    @Override</a:t>
            </a:r>
            <a:br>
              <a:rPr lang="en-US" sz="1800" dirty="0"/>
            </a:br>
            <a:r>
              <a:rPr lang="en-US" sz="1800" dirty="0"/>
              <a:t>  </a:t>
            </a:r>
            <a:r>
              <a:rPr lang="en-US" sz="1800" i="1" dirty="0">
                <a:solidFill>
                  <a:srgbClr val="FF0000"/>
                </a:solidFill>
              </a:rPr>
              <a:t>//  </a:t>
            </a:r>
            <a:r>
              <a:rPr lang="en-US" sz="1800" i="1" dirty="0" err="1">
                <a:solidFill>
                  <a:srgbClr val="FF0000"/>
                </a:solidFill>
              </a:rPr>
              <a:t>onReceive</a:t>
            </a:r>
            <a:r>
              <a:rPr lang="en-US" sz="1800" i="1" dirty="0">
                <a:solidFill>
                  <a:srgbClr val="FF0000"/>
                </a:solidFill>
              </a:rPr>
              <a:t>() method of the </a:t>
            </a:r>
            <a:r>
              <a:rPr lang="en-US" sz="1800" i="1" dirty="0" err="1">
                <a:solidFill>
                  <a:srgbClr val="FF0000"/>
                </a:solidFill>
              </a:rPr>
              <a:t>my_receiver</a:t>
            </a:r>
            <a:r>
              <a:rPr lang="en-US" sz="1800" i="1" dirty="0">
                <a:solidFill>
                  <a:srgbClr val="FF0000"/>
                </a:solidFill>
              </a:rPr>
              <a:t> is called when event occur</a:t>
            </a:r>
            <a:br>
              <a:rPr lang="en-US" sz="1800" i="1" dirty="0"/>
            </a:br>
            <a:br>
              <a:rPr lang="en-US" sz="1800" i="1" dirty="0"/>
            </a:br>
            <a:r>
              <a:rPr lang="en-US" sz="1800" i="1" dirty="0"/>
              <a:t>    </a:t>
            </a:r>
            <a:r>
              <a:rPr lang="en-US" sz="1800" b="1" dirty="0"/>
              <a:t>public void </a:t>
            </a:r>
            <a:r>
              <a:rPr lang="en-US" sz="1800" dirty="0" err="1"/>
              <a:t>onReceive</a:t>
            </a:r>
            <a:r>
              <a:rPr lang="en-US" sz="1800" dirty="0"/>
              <a:t>(Context </a:t>
            </a:r>
            <a:r>
              <a:rPr lang="en-US" sz="1800" dirty="0" err="1"/>
              <a:t>context</a:t>
            </a:r>
            <a:r>
              <a:rPr lang="en-US" sz="1800" dirty="0"/>
              <a:t> , Intent intent1)</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(context, </a:t>
            </a:r>
            <a:r>
              <a:rPr lang="en-US" sz="1800" b="1" dirty="0"/>
              <a:t>"Intent Detected"</a:t>
            </a:r>
            <a:r>
              <a:rPr lang="en-US" sz="1800" dirty="0"/>
              <a:t>, </a:t>
            </a:r>
            <a:r>
              <a:rPr lang="en-US" sz="1800" dirty="0" err="1"/>
              <a:t>Toast.</a:t>
            </a:r>
            <a:r>
              <a:rPr lang="en-US" sz="1800" b="1" i="1" dirty="0" err="1"/>
              <a:t>LENGTH_SHORT</a:t>
            </a:r>
            <a:r>
              <a:rPr lang="en-US" sz="1800" dirty="0"/>
              <a:t>).show();</a:t>
            </a:r>
            <a:br>
              <a:rPr lang="en-US" sz="1800" dirty="0"/>
            </a:br>
            <a:r>
              <a:rPr lang="en-US" sz="1800" dirty="0"/>
              <a:t>    }</a:t>
            </a:r>
            <a:br>
              <a:rPr lang="en-US" sz="1800" dirty="0"/>
            </a:br>
            <a:r>
              <a:rPr lang="en-US" sz="1800" dirty="0"/>
              <a:t>}</a:t>
            </a:r>
          </a:p>
          <a:p>
            <a:endParaRPr lang="en-US" sz="1800" dirty="0"/>
          </a:p>
          <a:p>
            <a:r>
              <a:rPr lang="en-US" sz="1800" b="1" dirty="0"/>
              <a:t>2. Register Broadcast Receiver in Manifest file</a:t>
            </a:r>
          </a:p>
          <a:p>
            <a:r>
              <a:rPr lang="en-US" sz="1800" dirty="0"/>
              <a:t>&lt;receiver </a:t>
            </a:r>
            <a:r>
              <a:rPr lang="en-US" sz="1800" dirty="0" err="1"/>
              <a:t>android:name</a:t>
            </a:r>
            <a:r>
              <a:rPr lang="en-US" sz="1800" dirty="0"/>
              <a:t>="</a:t>
            </a:r>
            <a:r>
              <a:rPr lang="en-US" sz="1800" dirty="0" err="1"/>
              <a:t>my_receiver</a:t>
            </a:r>
            <a:r>
              <a:rPr lang="en-US" sz="1800" dirty="0"/>
              <a:t>"&gt;</a:t>
            </a:r>
            <a:br>
              <a:rPr lang="en-US" sz="1800" dirty="0"/>
            </a:br>
            <a:r>
              <a:rPr lang="en-US" sz="1800" dirty="0"/>
              <a:t>    &lt;intent-filter&gt;</a:t>
            </a:r>
            <a:br>
              <a:rPr lang="en-US" sz="1800" dirty="0"/>
            </a:br>
            <a:r>
              <a:rPr lang="en-US" sz="1800" dirty="0"/>
              <a:t>        &lt;action </a:t>
            </a:r>
            <a:r>
              <a:rPr lang="en-US" sz="1800" dirty="0" err="1"/>
              <a:t>android:name</a:t>
            </a:r>
            <a:r>
              <a:rPr lang="en-US" sz="1800" dirty="0"/>
              <a:t>=“com.example1.CUSTOM_INTENT"&gt;&lt;/action&gt;</a:t>
            </a:r>
            <a:br>
              <a:rPr lang="en-US" sz="1800" dirty="0"/>
            </a:br>
            <a:r>
              <a:rPr lang="en-US" sz="1800" dirty="0"/>
              <a:t>    &lt;/intent-filter&gt;</a:t>
            </a:r>
            <a:br>
              <a:rPr lang="en-US" sz="1800" dirty="0"/>
            </a:br>
            <a:r>
              <a:rPr lang="en-US" sz="1800" dirty="0"/>
              <a:t>&lt;/receiver&gt;</a:t>
            </a:r>
            <a:br>
              <a:rPr lang="en-US" sz="1800" dirty="0"/>
            </a:b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
            </a:r>
          </a:p>
        </p:txBody>
      </p:sp>
      <p:sp>
        <p:nvSpPr>
          <p:cNvPr id="3" name="Content Placeholder 2"/>
          <p:cNvSpPr>
            <a:spLocks noGrp="1"/>
          </p:cNvSpPr>
          <p:nvPr>
            <p:ph idx="1"/>
          </p:nvPr>
        </p:nvSpPr>
        <p:spPr/>
        <p:txBody>
          <a:bodyPr>
            <a:normAutofit fontScale="70000" lnSpcReduction="20000"/>
          </a:bodyPr>
          <a:lstStyle/>
          <a:p>
            <a:r>
              <a:rPr lang="en-US" b="1" dirty="0"/>
              <a:t>Android Fragment</a:t>
            </a:r>
            <a:r>
              <a:rPr lang="en-US" dirty="0"/>
              <a:t> is the part of activity, it is also known as sub-activity. </a:t>
            </a:r>
          </a:p>
          <a:p>
            <a:r>
              <a:rPr lang="en-US" dirty="0"/>
              <a:t>There can be more than one fragment in an activity. Fragments represent multiple screen inside one activity.</a:t>
            </a:r>
          </a:p>
          <a:p>
            <a:r>
              <a:rPr lang="en-US" dirty="0"/>
              <a:t>single activity but each activity can comprise of multiple fragments which will have their own layout, events and complete life cycle.</a:t>
            </a:r>
          </a:p>
          <a:p>
            <a:r>
              <a:rPr lang="en-US" dirty="0"/>
              <a:t>Android fragment lifecycle is affected by activity lifecycle because fragments are included in activity.</a:t>
            </a:r>
          </a:p>
          <a:p>
            <a:r>
              <a:rPr lang="en-US" dirty="0"/>
              <a:t>You can add or remove fragments in an activity while the activity is running.</a:t>
            </a:r>
          </a:p>
          <a:p>
            <a:r>
              <a:rPr lang="en-US" dirty="0"/>
              <a:t>A fragment can be used in multiple activities.</a:t>
            </a:r>
          </a:p>
          <a:p>
            <a:r>
              <a:rPr lang="en-US" dirty="0"/>
              <a:t>Fragment life cycle is closely related to the life cycle of its host activity which means when the activity is paused, all the fragments available in the activity will also be stopped.</a:t>
            </a:r>
          </a:p>
          <a:p>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single activity</a:t>
            </a:r>
          </a:p>
        </p:txBody>
      </p:sp>
      <p:sp>
        <p:nvSpPr>
          <p:cNvPr id="3" name="Content Placeholder 2"/>
          <p:cNvSpPr>
            <a:spLocks noGrp="1"/>
          </p:cNvSpPr>
          <p:nvPr>
            <p:ph idx="1"/>
          </p:nvPr>
        </p:nvSpPr>
        <p:spPr/>
        <p:txBody>
          <a:bodyPr/>
          <a:lstStyle/>
          <a:p>
            <a:r>
              <a:rPr lang="en-US" dirty="0"/>
              <a:t>we can show only a single activity on the screen at one given point in time. </a:t>
            </a:r>
          </a:p>
          <a:p>
            <a:r>
              <a:rPr lang="en-US" dirty="0"/>
              <a:t>not able to divide device screen and control different parts separately.</a:t>
            </a:r>
          </a:p>
          <a:p>
            <a:endParaRPr lang="en-US" dirty="0"/>
          </a:p>
          <a:p>
            <a:r>
              <a:rPr lang="en-US" dirty="0"/>
              <a:t>fragment provide  more flexibility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Fragments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Single frame fragments</a:t>
            </a:r>
            <a:r>
              <a:rPr lang="en-US" dirty="0"/>
              <a:t> − Single frame fragments are using for hand hold devices like mobiles, here we can show only one fragment as a view.</a:t>
            </a:r>
          </a:p>
          <a:p>
            <a:r>
              <a:rPr lang="en-US" b="1" dirty="0"/>
              <a:t>List fragments</a:t>
            </a:r>
            <a:r>
              <a:rPr lang="en-US" dirty="0"/>
              <a:t>− fragments having special list view is called as list fragment</a:t>
            </a:r>
          </a:p>
          <a:p>
            <a:r>
              <a:rPr lang="en-US" b="1" dirty="0"/>
              <a:t>Fragments transaction</a:t>
            </a:r>
            <a:r>
              <a:rPr lang="en-US" dirty="0"/>
              <a:t> − Using with fragment transaction. we can move one fragment to another fragment.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Selecting an item </a:t>
            </a:r>
            <a:r>
              <a:rPr lang="en-US" dirty="0" err="1"/>
              <a:t>upadates</a:t>
            </a:r>
            <a:r>
              <a:rPr lang="en-US" dirty="0"/>
              <a:t> Fragment B</a:t>
            </a:r>
            <a:endParaRPr lang="en-IN" dirty="0"/>
          </a:p>
        </p:txBody>
      </p:sp>
      <p:sp>
        <p:nvSpPr>
          <p:cNvPr id="5" name="Rounded Rectangle 4"/>
          <p:cNvSpPr/>
          <p:nvPr/>
        </p:nvSpPr>
        <p:spPr>
          <a:xfrm>
            <a:off x="762000" y="2057400"/>
            <a:ext cx="6553200" cy="2971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66800" y="2350008"/>
            <a:ext cx="16764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1066800" y="289560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352806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4114800"/>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81400" y="2350008"/>
            <a:ext cx="3124200" cy="2221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flipH="1" flipV="1">
            <a:off x="3657600" y="50292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52800" y="5562600"/>
            <a:ext cx="1066800" cy="369332"/>
          </a:xfrm>
          <a:prstGeom prst="rect">
            <a:avLst/>
          </a:prstGeom>
          <a:noFill/>
        </p:spPr>
        <p:txBody>
          <a:bodyPr wrap="square" rtlCol="0">
            <a:spAutoFit/>
          </a:bodyPr>
          <a:lstStyle/>
          <a:p>
            <a:r>
              <a:rPr lang="en-US" dirty="0"/>
              <a:t>Activity A</a:t>
            </a:r>
            <a:endParaRPr lang="en-IN" dirty="0"/>
          </a:p>
        </p:txBody>
      </p:sp>
      <p:cxnSp>
        <p:nvCxnSpPr>
          <p:cNvPr id="17" name="Straight Arrow Connector 16"/>
          <p:cNvCxnSpPr/>
          <p:nvPr/>
        </p:nvCxnSpPr>
        <p:spPr>
          <a:xfrm flipV="1">
            <a:off x="1828800" y="4788408"/>
            <a:ext cx="0" cy="69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3000" y="5562600"/>
            <a:ext cx="1295400" cy="369332"/>
          </a:xfrm>
          <a:prstGeom prst="rect">
            <a:avLst/>
          </a:prstGeom>
          <a:noFill/>
        </p:spPr>
        <p:txBody>
          <a:bodyPr wrap="square" rtlCol="0">
            <a:spAutoFit/>
          </a:bodyPr>
          <a:lstStyle/>
          <a:p>
            <a:r>
              <a:rPr lang="en-US" dirty="0"/>
              <a:t>Fragment A</a:t>
            </a:r>
            <a:endParaRPr lang="en-IN" dirty="0"/>
          </a:p>
        </p:txBody>
      </p:sp>
      <p:cxnSp>
        <p:nvCxnSpPr>
          <p:cNvPr id="20" name="Straight Arrow Connector 19"/>
          <p:cNvCxnSpPr/>
          <p:nvPr/>
        </p:nvCxnSpPr>
        <p:spPr>
          <a:xfrm flipV="1">
            <a:off x="5791200" y="45720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57800" y="5410200"/>
            <a:ext cx="1295400" cy="369332"/>
          </a:xfrm>
          <a:prstGeom prst="rect">
            <a:avLst/>
          </a:prstGeom>
          <a:noFill/>
        </p:spPr>
        <p:txBody>
          <a:bodyPr wrap="square" rtlCol="0">
            <a:spAutoFit/>
          </a:bodyPr>
          <a:lstStyle/>
          <a:p>
            <a:r>
              <a:rPr lang="en-US" dirty="0"/>
              <a:t>Fragment B</a:t>
            </a:r>
            <a:endParaRPr lang="en-IN" dirty="0"/>
          </a:p>
        </p:txBody>
      </p:sp>
    </p:spTree>
    <p:extLst>
      <p:ext uri="{BB962C8B-B14F-4D97-AF65-F5344CB8AC3E}">
        <p14:creationId xmlns:p14="http://schemas.microsoft.com/office/powerpoint/2010/main" val="42172727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Selecting an item start Activity B</a:t>
            </a:r>
            <a:endParaRPr lang="en-IN" dirty="0"/>
          </a:p>
        </p:txBody>
      </p:sp>
      <p:sp>
        <p:nvSpPr>
          <p:cNvPr id="4" name="Rounded Rectangle 3"/>
          <p:cNvSpPr/>
          <p:nvPr/>
        </p:nvSpPr>
        <p:spPr>
          <a:xfrm>
            <a:off x="1828800" y="2209800"/>
            <a:ext cx="1828800" cy="3048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5334000" y="2057400"/>
            <a:ext cx="1676400" cy="3124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1828800" y="27432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28800" y="32766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28800" y="38100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343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2"/>
          </p:cNvCxnSpPr>
          <p:nvPr/>
        </p:nvCxnSpPr>
        <p:spPr>
          <a:xfrm flipV="1">
            <a:off x="2743200" y="52578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0600" y="5791200"/>
            <a:ext cx="3429000" cy="369332"/>
          </a:xfrm>
          <a:prstGeom prst="rect">
            <a:avLst/>
          </a:prstGeom>
          <a:noFill/>
        </p:spPr>
        <p:txBody>
          <a:bodyPr wrap="square" rtlCol="0">
            <a:spAutoFit/>
          </a:bodyPr>
          <a:lstStyle/>
          <a:p>
            <a:r>
              <a:rPr lang="en-US" dirty="0"/>
              <a:t>Activity A Contains Fragment A</a:t>
            </a:r>
            <a:endParaRPr lang="en-IN" dirty="0"/>
          </a:p>
        </p:txBody>
      </p:sp>
      <p:cxnSp>
        <p:nvCxnSpPr>
          <p:cNvPr id="14" name="Straight Arrow Connector 13"/>
          <p:cNvCxnSpPr/>
          <p:nvPr/>
        </p:nvCxnSpPr>
        <p:spPr>
          <a:xfrm flipV="1">
            <a:off x="6324600" y="52578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0" y="5791200"/>
            <a:ext cx="3429000" cy="369332"/>
          </a:xfrm>
          <a:prstGeom prst="rect">
            <a:avLst/>
          </a:prstGeom>
          <a:noFill/>
        </p:spPr>
        <p:txBody>
          <a:bodyPr wrap="square" rtlCol="0">
            <a:spAutoFit/>
          </a:bodyPr>
          <a:lstStyle/>
          <a:p>
            <a:r>
              <a:rPr lang="en-US" dirty="0"/>
              <a:t>Activity B Contains Fragment B</a:t>
            </a:r>
            <a:endParaRPr lang="en-IN" dirty="0"/>
          </a:p>
        </p:txBody>
      </p:sp>
    </p:spTree>
    <p:extLst>
      <p:ext uri="{BB962C8B-B14F-4D97-AF65-F5344CB8AC3E}">
        <p14:creationId xmlns:p14="http://schemas.microsoft.com/office/powerpoint/2010/main" val="2306993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Single Frame Fragments :</a:t>
            </a:r>
          </a:p>
          <a:p>
            <a:r>
              <a:rPr lang="en-US" dirty="0"/>
              <a:t>Use for handhold devices like mobile.</a:t>
            </a:r>
          </a:p>
          <a:p>
            <a:r>
              <a:rPr lang="en-US" dirty="0"/>
              <a:t>Show only one fragment as a view.</a:t>
            </a:r>
          </a:p>
          <a:p>
            <a:r>
              <a:rPr lang="en-US" dirty="0" err="1"/>
              <a:t>Eg</a:t>
            </a:r>
            <a:r>
              <a:rPr lang="en-US" dirty="0"/>
              <a:t> :</a:t>
            </a:r>
          </a:p>
          <a:p>
            <a:r>
              <a:rPr lang="en-US" dirty="0"/>
              <a:t>Two fragments : </a:t>
            </a:r>
          </a:p>
          <a:p>
            <a:r>
              <a:rPr lang="en-US" dirty="0"/>
              <a:t> - First fragment will be used when device is in landscape mode</a:t>
            </a:r>
          </a:p>
          <a:p>
            <a:r>
              <a:rPr lang="en-US" dirty="0"/>
              <a:t>-Second fragment will be used when devices is in portrait mode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List fragment:</a:t>
            </a:r>
          </a:p>
          <a:p>
            <a:r>
              <a:rPr lang="en-US" dirty="0"/>
              <a:t>Creating list of items in fragment using special list view called list fragment.</a:t>
            </a:r>
          </a:p>
          <a:p>
            <a:r>
              <a:rPr lang="en-US" dirty="0" err="1"/>
              <a:t>Eg</a:t>
            </a:r>
            <a:r>
              <a:rPr lang="en-US"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Transition fragment:</a:t>
            </a:r>
          </a:p>
          <a:p>
            <a:r>
              <a:rPr lang="en-US" dirty="0"/>
              <a:t>Used to move one fragment to another</a:t>
            </a:r>
          </a:p>
          <a:p>
            <a:r>
              <a:rPr lang="en-US" dirty="0"/>
              <a:t>It provide convenient API for animating between different UI states in an app.</a:t>
            </a:r>
          </a:p>
          <a:p>
            <a:r>
              <a:rPr lang="en-US" dirty="0"/>
              <a:t>When scene changes , a transition has two main responsibilities:</a:t>
            </a:r>
          </a:p>
          <a:p>
            <a:r>
              <a:rPr lang="en-US" dirty="0"/>
              <a:t>- capture the state of each view.</a:t>
            </a:r>
          </a:p>
          <a:p>
            <a:r>
              <a:rPr lang="en-US" dirty="0"/>
              <a:t>- create an Animator that will animate the views from one scene to other.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Started: </a:t>
            </a:r>
            <a:r>
              <a:rPr lang="en-US" b="1" dirty="0" err="1"/>
              <a:t>onStart</a:t>
            </a:r>
            <a:r>
              <a:rPr lang="en-US" b="1" dirty="0"/>
              <a:t>():</a:t>
            </a:r>
            <a:endParaRPr lang="en-US" dirty="0"/>
          </a:p>
        </p:txBody>
      </p:sp>
      <p:sp>
        <p:nvSpPr>
          <p:cNvPr id="3" name="Content Placeholder 2"/>
          <p:cNvSpPr>
            <a:spLocks noGrp="1"/>
          </p:cNvSpPr>
          <p:nvPr>
            <p:ph idx="1"/>
          </p:nvPr>
        </p:nvSpPr>
        <p:spPr/>
        <p:txBody>
          <a:bodyPr>
            <a:normAutofit/>
          </a:bodyPr>
          <a:lstStyle/>
          <a:p>
            <a:r>
              <a:rPr lang="en-US" sz="2400" dirty="0"/>
              <a:t>Called when the activity is becoming visible to user.</a:t>
            </a:r>
          </a:p>
          <a:p>
            <a:r>
              <a:rPr lang="en-US" sz="2400" dirty="0"/>
              <a:t>Can be called more than once during lifecycle.</a:t>
            </a:r>
          </a:p>
          <a:p>
            <a:r>
              <a:rPr lang="en-US" sz="2400" dirty="0"/>
              <a:t>Followed by </a:t>
            </a:r>
            <a:r>
              <a:rPr lang="en-US" sz="2400" dirty="0" err="1"/>
              <a:t>onResume</a:t>
            </a:r>
            <a:r>
              <a:rPr lang="en-US" sz="2400"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US" dirty="0"/>
              <a:t>How to use Fragments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1.decide how many fragments you want to use in an activity.</a:t>
            </a:r>
          </a:p>
          <a:p>
            <a:r>
              <a:rPr lang="en-US" sz="2400" dirty="0"/>
              <a:t>2.based on number of fragments, create classes which will extend the </a:t>
            </a:r>
            <a:r>
              <a:rPr lang="en-US" sz="2400" i="1" dirty="0"/>
              <a:t>Fragment</a:t>
            </a:r>
            <a:r>
              <a:rPr lang="en-US" sz="2400" dirty="0"/>
              <a:t> class. </a:t>
            </a:r>
          </a:p>
          <a:p>
            <a:r>
              <a:rPr lang="en-US" sz="2400" dirty="0"/>
              <a:t>3.Corresponding to each fragment, you will need to create layout files in XML file. These files will have layout for the defined fragments.</a:t>
            </a:r>
          </a:p>
          <a:p>
            <a:r>
              <a:rPr lang="en-US" sz="2400" dirty="0"/>
              <a:t>4.Finally modify activity file to define the actual logic of replacing fragments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err="1"/>
              <a:t>onCreateView</a:t>
            </a:r>
            <a:r>
              <a:rPr lang="en-US" b="1" dirty="0"/>
              <a:t>()</a:t>
            </a:r>
            <a:r>
              <a:rPr lang="en-US" dirty="0"/>
              <a:t> The system calls this callback when it's time for the fragment to draw its user interface for the first time. To draw a UI for your fragment, you must return a </a:t>
            </a:r>
            <a:r>
              <a:rPr lang="en-US" b="1" dirty="0"/>
              <a:t>View </a:t>
            </a:r>
            <a:r>
              <a:rPr lang="en-US" dirty="0"/>
              <a:t>component from this method</a:t>
            </a:r>
          </a:p>
          <a:p>
            <a:r>
              <a:rPr lang="en-US" dirty="0"/>
              <a:t>Syntax : </a:t>
            </a:r>
          </a:p>
          <a:p>
            <a:r>
              <a:rPr lang="en-US" dirty="0"/>
              <a:t>public </a:t>
            </a:r>
            <a:r>
              <a:rPr lang="en-US" dirty="0">
                <a:hlinkClick r:id="rId2"/>
              </a:rPr>
              <a:t>View</a:t>
            </a:r>
            <a:r>
              <a:rPr lang="en-US" dirty="0"/>
              <a:t> </a:t>
            </a:r>
            <a:r>
              <a:rPr lang="en-US" dirty="0" err="1"/>
              <a:t>onCreateView</a:t>
            </a:r>
            <a:r>
              <a:rPr lang="en-US" dirty="0"/>
              <a:t> (</a:t>
            </a:r>
            <a:r>
              <a:rPr lang="en-US" dirty="0" err="1">
                <a:hlinkClick r:id="rId3"/>
              </a:rPr>
              <a:t>LayoutInflater</a:t>
            </a:r>
            <a:r>
              <a:rPr lang="en-US" dirty="0"/>
              <a:t> </a:t>
            </a:r>
            <a:r>
              <a:rPr lang="en-US" dirty="0" err="1"/>
              <a:t>inflater</a:t>
            </a:r>
            <a:r>
              <a:rPr lang="en-US" dirty="0"/>
              <a:t>, </a:t>
            </a:r>
            <a:r>
              <a:rPr lang="en-US" dirty="0" err="1">
                <a:hlinkClick r:id="rId4"/>
              </a:rPr>
              <a:t>ViewGroup</a:t>
            </a:r>
            <a:r>
              <a:rPr lang="en-US" dirty="0"/>
              <a:t> container, </a:t>
            </a:r>
            <a:r>
              <a:rPr lang="en-US" dirty="0">
                <a:hlinkClick r:id="rId5"/>
              </a:rPr>
              <a:t>Bundle</a:t>
            </a:r>
            <a:r>
              <a:rPr lang="en-US" dirty="0"/>
              <a:t> </a:t>
            </a:r>
            <a:r>
              <a:rPr lang="en-US" dirty="0" err="1"/>
              <a:t>savedInstanceState</a:t>
            </a:r>
            <a:r>
              <a:rPr lang="en-US" dirty="0"/>
              <a:t>)</a:t>
            </a:r>
          </a:p>
          <a:p>
            <a:endParaRPr lang="en-US" dirty="0">
              <a:solidFill>
                <a:srgbClr val="FF0000"/>
              </a:solidFill>
            </a:endParaRPr>
          </a:p>
          <a:p>
            <a:pPr fontAlgn="t"/>
            <a:r>
              <a:rPr lang="en-US" dirty="0" err="1"/>
              <a:t>Inflater</a:t>
            </a:r>
            <a:r>
              <a:rPr lang="en-US" dirty="0"/>
              <a:t> :  This </a:t>
            </a:r>
            <a:r>
              <a:rPr lang="en-US" dirty="0" err="1"/>
              <a:t>LayoutInflater</a:t>
            </a:r>
            <a:r>
              <a:rPr lang="en-US" dirty="0"/>
              <a:t> object that can be used to inflate any views in the fragment.</a:t>
            </a:r>
          </a:p>
          <a:p>
            <a:pPr fontAlgn="t"/>
            <a:r>
              <a:rPr lang="en-US" dirty="0"/>
              <a:t>Container : If non-null, this is the parent view that the fragment's UI should be attached to. </a:t>
            </a:r>
          </a:p>
          <a:p>
            <a:pPr fontAlgn="t"/>
            <a:r>
              <a:rPr lang="en-US" dirty="0" err="1"/>
              <a:t>savedInstanceStateBundle</a:t>
            </a:r>
            <a:r>
              <a:rPr lang="en-US" dirty="0"/>
              <a:t>: If non-null,  fragment is being re-constructed from a previous saved state as given here.</a:t>
            </a:r>
          </a:p>
          <a:p>
            <a:pPr fontAlgn="t"/>
            <a:endParaRPr lang="en-US" dirty="0"/>
          </a:p>
          <a:p>
            <a:r>
              <a:rPr lang="en-US" dirty="0" err="1"/>
              <a:t>Returns</a:t>
            </a:r>
            <a:r>
              <a:rPr lang="en-US" dirty="0" err="1">
                <a:hlinkClick r:id="rId2"/>
              </a:rPr>
              <a:t>View</a:t>
            </a:r>
            <a:r>
              <a:rPr lang="en-US" dirty="0"/>
              <a:t> : Return the View for the fragment's UI, or null.</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Example</a:t>
            </a:r>
          </a:p>
        </p:txBody>
      </p:sp>
      <p:sp>
        <p:nvSpPr>
          <p:cNvPr id="3" name="Content Placeholder 2"/>
          <p:cNvSpPr>
            <a:spLocks noGrp="1"/>
          </p:cNvSpPr>
          <p:nvPr>
            <p:ph idx="1"/>
          </p:nvPr>
        </p:nvSpPr>
        <p:spPr>
          <a:xfrm>
            <a:off x="0" y="1295400"/>
            <a:ext cx="8229600" cy="4906963"/>
          </a:xfrm>
        </p:spPr>
        <p:txBody>
          <a:bodyPr>
            <a:normAutofit fontScale="55000" lnSpcReduction="20000"/>
          </a:bodyPr>
          <a:lstStyle/>
          <a:p>
            <a:r>
              <a:rPr lang="en-US" dirty="0"/>
              <a:t>&lt;</a:t>
            </a:r>
            <a:r>
              <a:rPr lang="en-US" dirty="0" err="1"/>
              <a:t>LinearLayout</a:t>
            </a:r>
            <a:r>
              <a:rPr lang="en-US" dirty="0"/>
              <a:t> </a:t>
            </a:r>
            <a:br>
              <a:rPr lang="en-US" dirty="0"/>
            </a:br>
            <a:r>
              <a:rPr lang="en-US" dirty="0"/>
              <a:t>    </a:t>
            </a:r>
            <a:r>
              <a:rPr lang="en-US" dirty="0" err="1"/>
              <a:t>android:layout_width</a:t>
            </a:r>
            <a:r>
              <a:rPr lang="en-US" dirty="0"/>
              <a:t>="</a:t>
            </a:r>
            <a:r>
              <a:rPr lang="en-US" dirty="0" err="1"/>
              <a:t>fill_parent</a:t>
            </a:r>
            <a:r>
              <a:rPr lang="en-US" dirty="0"/>
              <a:t>"</a:t>
            </a:r>
            <a:br>
              <a:rPr lang="en-US" dirty="0"/>
            </a:br>
            <a:r>
              <a:rPr lang="en-US" dirty="0"/>
              <a:t>    </a:t>
            </a:r>
            <a:r>
              <a:rPr lang="en-US" dirty="0" err="1"/>
              <a:t>android:layout_height</a:t>
            </a:r>
            <a:r>
              <a:rPr lang="en-US" dirty="0"/>
              <a:t>="</a:t>
            </a:r>
            <a:r>
              <a:rPr lang="en-US" dirty="0" err="1"/>
              <a:t>fill_parent</a:t>
            </a:r>
            <a:r>
              <a:rPr lang="en-US" dirty="0"/>
              <a:t>"</a:t>
            </a:r>
            <a:br>
              <a:rPr lang="en-US" dirty="0"/>
            </a:br>
            <a:r>
              <a:rPr lang="en-US" dirty="0"/>
              <a:t>    </a:t>
            </a:r>
            <a:r>
              <a:rPr lang="en-US" dirty="0" err="1"/>
              <a:t>tools:context</a:t>
            </a:r>
            <a:r>
              <a:rPr lang="en-US" dirty="0"/>
              <a:t>=".fragment_example1"&gt;</a:t>
            </a:r>
            <a:br>
              <a:rPr lang="en-US" dirty="0"/>
            </a:br>
            <a:br>
              <a:rPr lang="en-US" dirty="0"/>
            </a:br>
            <a:r>
              <a:rPr lang="en-US" dirty="0"/>
              <a:t>    &lt;fragment</a:t>
            </a:r>
            <a:br>
              <a:rPr lang="en-US" dirty="0"/>
            </a:br>
            <a:r>
              <a:rPr lang="en-US" dirty="0"/>
              <a:t>        </a:t>
            </a:r>
            <a:r>
              <a:rPr lang="en-US" dirty="0" err="1"/>
              <a:t>android:id</a:t>
            </a:r>
            <a:r>
              <a:rPr lang="en-US" dirty="0"/>
              <a:t>="@+id/fragment1"</a:t>
            </a:r>
            <a:br>
              <a:rPr lang="en-US" dirty="0"/>
            </a:br>
            <a:r>
              <a:rPr lang="en-US" dirty="0"/>
              <a:t>        </a:t>
            </a:r>
            <a:r>
              <a:rPr lang="en-US" dirty="0" err="1">
                <a:solidFill>
                  <a:srgbClr val="FF0000"/>
                </a:solidFill>
              </a:rPr>
              <a:t>android:name</a:t>
            </a:r>
            <a:r>
              <a:rPr lang="en-US" dirty="0">
                <a:solidFill>
                  <a:srgbClr val="FF0000"/>
                </a:solidFill>
              </a:rPr>
              <a:t>="com.example.fragment1"</a:t>
            </a:r>
            <a:br>
              <a:rPr lang="en-US" dirty="0"/>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br>
              <a:rPr lang="en-US" dirty="0"/>
            </a:br>
            <a:r>
              <a:rPr lang="en-US" dirty="0"/>
              <a:t>    &lt;fragment</a:t>
            </a:r>
            <a:br>
              <a:rPr lang="en-US" dirty="0"/>
            </a:br>
            <a:r>
              <a:rPr lang="en-US" dirty="0"/>
              <a:t>        </a:t>
            </a:r>
            <a:r>
              <a:rPr lang="en-US" dirty="0" err="1"/>
              <a:t>android:id</a:t>
            </a:r>
            <a:r>
              <a:rPr lang="en-US" dirty="0"/>
              <a:t>="@+id/fragment2"</a:t>
            </a:r>
            <a:br>
              <a:rPr lang="en-US" dirty="0"/>
            </a:br>
            <a:r>
              <a:rPr lang="en-US" dirty="0">
                <a:solidFill>
                  <a:srgbClr val="FF0000"/>
                </a:solidFill>
              </a:rPr>
              <a:t>        </a:t>
            </a:r>
            <a:r>
              <a:rPr lang="en-US" dirty="0" err="1">
                <a:solidFill>
                  <a:srgbClr val="FF0000"/>
                </a:solidFill>
              </a:rPr>
              <a:t>android:name</a:t>
            </a:r>
            <a:r>
              <a:rPr lang="en-US" dirty="0">
                <a:solidFill>
                  <a:srgbClr val="FF0000"/>
                </a:solidFill>
              </a:rPr>
              <a:t>="com.example.fragment2"</a:t>
            </a:r>
            <a:br>
              <a:rPr lang="en-US" dirty="0">
                <a:solidFill>
                  <a:srgbClr val="FF0000"/>
                </a:solidFill>
              </a:rPr>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r>
              <a:rPr lang="en-US" dirty="0"/>
              <a:t>&lt;/</a:t>
            </a:r>
            <a:r>
              <a:rPr lang="en-US" dirty="0" err="1"/>
              <a:t>LinearLayout</a:t>
            </a:r>
            <a:r>
              <a:rPr lang="en-US" dirty="0"/>
              <a:t>&gt;</a:t>
            </a:r>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6381750" y="1905000"/>
            <a:ext cx="2762250" cy="41814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="you are in fragment1"</a:t>
            </a:r>
            <a:br>
              <a:rPr lang="en-US" sz="1600"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534400" cy="4953000"/>
          </a:xfrm>
        </p:spPr>
        <p:txBody>
          <a:bodyPr>
            <a:normAutofit/>
          </a:bodyPr>
          <a:lstStyle/>
          <a:p>
            <a:r>
              <a:rPr lang="en-US" sz="2000" b="1" dirty="0"/>
              <a:t>FRAGMENT1.Class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a:t>
            </a:r>
          </a:p>
        </p:txBody>
      </p:sp>
      <p:sp>
        <p:nvSpPr>
          <p:cNvPr id="3" name="Content Placeholder 2"/>
          <p:cNvSpPr>
            <a:spLocks noGrp="1"/>
          </p:cNvSpPr>
          <p:nvPr>
            <p:ph idx="1"/>
          </p:nvPr>
        </p:nvSpPr>
        <p:spPr/>
        <p:txBody>
          <a:bodyPr>
            <a:normAutofit fontScale="77500" lnSpcReduction="20000"/>
          </a:bodyPr>
          <a:lstStyle/>
          <a:p>
            <a:r>
              <a:rPr lang="en-US" dirty="0"/>
              <a:t> Three broad categories of sensors.</a:t>
            </a:r>
          </a:p>
          <a:p>
            <a:r>
              <a:rPr lang="en-US" dirty="0"/>
              <a:t>Motion Sensors</a:t>
            </a:r>
          </a:p>
          <a:p>
            <a:r>
              <a:rPr lang="en-US" dirty="0"/>
              <a:t>Environmental sensors</a:t>
            </a:r>
          </a:p>
          <a:p>
            <a:r>
              <a:rPr lang="en-US" dirty="0"/>
              <a:t>Position sensors</a:t>
            </a:r>
          </a:p>
          <a:p>
            <a:r>
              <a:rPr lang="en-US" dirty="0"/>
              <a:t>android allows us to get the raw data from these sensors and use it in our application. For this android provides us with some classes.</a:t>
            </a:r>
          </a:p>
          <a:p>
            <a:endParaRPr lang="en-US" dirty="0"/>
          </a:p>
          <a:p>
            <a:r>
              <a:rPr lang="en-US" dirty="0" err="1"/>
              <a:t>Eg</a:t>
            </a:r>
            <a:r>
              <a:rPr lang="en-US" dirty="0"/>
              <a:t> : </a:t>
            </a:r>
          </a:p>
          <a:p>
            <a:r>
              <a:rPr lang="en-US" dirty="0"/>
              <a:t> To report a changes in environment a weather application might use temperature sensor and humidity sensor or </a:t>
            </a:r>
          </a:p>
          <a:p>
            <a:r>
              <a:rPr lang="en-US" dirty="0"/>
              <a:t>A travel application might use the geomagnetic field sensor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218203"/>
              </p:ext>
            </p:extLst>
          </p:nvPr>
        </p:nvGraphicFramePr>
        <p:xfrm>
          <a:off x="762000" y="1295400"/>
          <a:ext cx="7315200" cy="4525962"/>
        </p:xfrm>
        <a:graphic>
          <a:graphicData uri="http://schemas.openxmlformats.org/drawingml/2006/table">
            <a:tbl>
              <a:tblPr/>
              <a:tblGrid>
                <a:gridCol w="22098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66263">
                <a:tc>
                  <a:txBody>
                    <a:bodyPr/>
                    <a:lstStyle/>
                    <a:p>
                      <a:pPr algn="l" fontAlgn="b"/>
                      <a:r>
                        <a:rPr lang="en-US" sz="1500" dirty="0">
                          <a:solidFill>
                            <a:srgbClr val="FFFFFF"/>
                          </a:solidFill>
                        </a:rPr>
                        <a:t>Category</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2FC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500">
                          <a:solidFill>
                            <a:srgbClr val="FFFFFF"/>
                          </a:solidFill>
                        </a:rPr>
                        <a:t>Description</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69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1543536">
                <a:tc>
                  <a:txBody>
                    <a:bodyPr/>
                    <a:lstStyle/>
                    <a:p>
                      <a:pPr fontAlgn="t"/>
                      <a:r>
                        <a:rPr lang="en-US" sz="1600" dirty="0"/>
                        <a:t>Motion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These sensors are useful to measure acceleration forces and rotational forces along three axes. </a:t>
                      </a:r>
                      <a:r>
                        <a:rPr lang="en-US" sz="1600" b="0" i="0" kern="1200" dirty="0">
                          <a:solidFill>
                            <a:schemeClr val="tx1"/>
                          </a:solidFill>
                          <a:latin typeface="+mn-lt"/>
                          <a:ea typeface="+mn-ea"/>
                          <a:cs typeface="+mn-cs"/>
                        </a:rPr>
                        <a:t>Motions like swinging, tilting, rotating, shaking is detected using accelerometer. The value of XYZ is used to calculate and detect the motions.</a:t>
                      </a:r>
                      <a:endParaRPr lang="en-US" sz="1600" dirty="0"/>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1543536">
                <a:tc>
                  <a:txBody>
                    <a:bodyPr/>
                    <a:lstStyle/>
                    <a:p>
                      <a:pPr fontAlgn="t"/>
                      <a:r>
                        <a:rPr lang="en-US" sz="1600" dirty="0"/>
                        <a:t>Environmental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t>These sensors are useful to measure various environmental parameters, such as air temperature and pressure, illumination, and humidity.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72627">
                <a:tc>
                  <a:txBody>
                    <a:bodyPr/>
                    <a:lstStyle/>
                    <a:p>
                      <a:pPr fontAlgn="t"/>
                      <a:r>
                        <a:rPr lang="en-US" sz="1600" dirty="0"/>
                        <a:t>Position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These sensors are useful to measure the physical position of a device.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Sensor framework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a:t>Access all the sensors available on device and to get all the raw sensor data. </a:t>
            </a:r>
          </a:p>
          <a:p>
            <a:r>
              <a:rPr lang="en-US" dirty="0"/>
              <a:t>by using </a:t>
            </a:r>
            <a:r>
              <a:rPr lang="en-US" b="1" dirty="0"/>
              <a:t>sensor framework</a:t>
            </a:r>
            <a:r>
              <a:rPr lang="en-US" dirty="0"/>
              <a:t> we can perform following things</a:t>
            </a:r>
          </a:p>
          <a:p>
            <a:r>
              <a:rPr lang="en-US" dirty="0"/>
              <a:t> -It lists all the available sensors on the device</a:t>
            </a:r>
          </a:p>
          <a:p>
            <a:r>
              <a:rPr lang="en-US" dirty="0"/>
              <a:t>-It determine the capabilities of each sensor, such as its maximum range, manufacturer, power requirements, and resolution.</a:t>
            </a:r>
          </a:p>
          <a:p>
            <a:r>
              <a:rPr lang="en-US" dirty="0"/>
              <a:t>-It can acquire raw sensor data.</a:t>
            </a:r>
          </a:p>
          <a:p>
            <a:r>
              <a:rPr lang="en-US" dirty="0"/>
              <a:t>-Register and unregister sensor event listeners that monitor sensor changes.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000" dirty="0"/>
              <a:t>Android sensor framework provide following classes </a:t>
            </a:r>
          </a:p>
        </p:txBody>
      </p:sp>
      <p:graphicFrame>
        <p:nvGraphicFramePr>
          <p:cNvPr id="4" name="Content Placeholder 3"/>
          <p:cNvGraphicFramePr>
            <a:graphicFrameLocks noGrp="1"/>
          </p:cNvGraphicFramePr>
          <p:nvPr>
            <p:ph idx="1"/>
          </p:nvPr>
        </p:nvGraphicFramePr>
        <p:xfrm>
          <a:off x="533400" y="914400"/>
          <a:ext cx="8153400" cy="3948769"/>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284225">
                <a:tc>
                  <a:txBody>
                    <a:bodyPr/>
                    <a:lstStyle/>
                    <a:p>
                      <a:pPr algn="l" fontAlgn="b"/>
                      <a:r>
                        <a:rPr lang="en-US" sz="1400" dirty="0">
                          <a:solidFill>
                            <a:srgbClr val="FFFFFF"/>
                          </a:solidFill>
                        </a:rPr>
                        <a:t>Class</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4D0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400">
                          <a:solidFill>
                            <a:srgbClr val="FFFFFF"/>
                          </a:solidFill>
                        </a:rPr>
                        <a:t>Description</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59B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773086">
                <a:tc>
                  <a:txBody>
                    <a:bodyPr/>
                    <a:lstStyle/>
                    <a:p>
                      <a:pPr fontAlgn="t"/>
                      <a:r>
                        <a:rPr lang="en-US" sz="1600" dirty="0"/>
                        <a:t>Sensor Manager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By using this class we can create an instance of sensor service and this class provides a various methods for accessing and listing sensors, registering and unregistering sensor event listeners (</a:t>
                      </a:r>
                      <a:r>
                        <a:rPr lang="en-US" sz="1600" b="0" i="0" kern="1200" dirty="0">
                          <a:solidFill>
                            <a:schemeClr val="tx1"/>
                          </a:solidFill>
                          <a:latin typeface="+mn-lt"/>
                          <a:ea typeface="+mn-ea"/>
                          <a:cs typeface="+mn-cs"/>
                        </a:rPr>
                        <a:t> listener will get informed, if the </a:t>
                      </a:r>
                      <a:r>
                        <a:rPr lang="en-US" sz="1600" b="1" i="0" kern="1200" dirty="0">
                          <a:solidFill>
                            <a:schemeClr val="tx1"/>
                          </a:solidFill>
                          <a:latin typeface="+mn-lt"/>
                          <a:ea typeface="+mn-ea"/>
                          <a:cs typeface="+mn-cs"/>
                        </a:rPr>
                        <a:t>sensor</a:t>
                      </a:r>
                      <a:r>
                        <a:rPr lang="en-US" sz="1600" b="0" i="0" kern="1200" dirty="0">
                          <a:solidFill>
                            <a:schemeClr val="tx1"/>
                          </a:solidFill>
                          <a:latin typeface="+mn-lt"/>
                          <a:ea typeface="+mn-ea"/>
                          <a:cs typeface="+mn-cs"/>
                        </a:rPr>
                        <a:t> data changes)</a:t>
                      </a:r>
                      <a:r>
                        <a:rPr lang="en-US" sz="1600" dirty="0"/>
                        <a:t> and acquiring orientation information.</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726600">
                <a:tc>
                  <a:txBody>
                    <a:bodyPr/>
                    <a:lstStyle/>
                    <a:p>
                      <a:pPr fontAlgn="t"/>
                      <a:r>
                        <a:rPr lang="en-US" sz="1600" dirty="0"/>
                        <a:t>Sensor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t>By using this class we can create an instance of a specific sensor and this class provides a various methods that let you determine the sensor's capabilities.</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34387">
                <a:tc>
                  <a:txBody>
                    <a:bodyPr/>
                    <a:lstStyle/>
                    <a:p>
                      <a:pPr fontAlgn="t"/>
                      <a:r>
                        <a:rPr lang="en-US" sz="1600" dirty="0" err="1"/>
                        <a:t>SensorEvent</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The system uses this class to create a sensor event object and it provides the raw sensor data, type of sensor that generated the event</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868602">
                <a:tc>
                  <a:txBody>
                    <a:bodyPr/>
                    <a:lstStyle/>
                    <a:p>
                      <a:pPr fontAlgn="t"/>
                      <a:r>
                        <a:rPr lang="en-US" sz="1600" dirty="0" err="1"/>
                        <a:t>SensorEventListener</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b="0" i="0" kern="1200" dirty="0">
                          <a:solidFill>
                            <a:schemeClr val="tx1"/>
                          </a:solidFill>
                          <a:latin typeface="+mn-lt"/>
                          <a:ea typeface="+mn-ea"/>
                          <a:cs typeface="+mn-cs"/>
                        </a:rPr>
                        <a:t>It provide two</a:t>
                      </a:r>
                      <a:r>
                        <a:rPr lang="en-US" sz="1600" b="0" i="0" kern="1200" baseline="0" dirty="0">
                          <a:solidFill>
                            <a:schemeClr val="tx1"/>
                          </a:solidFill>
                          <a:latin typeface="+mn-lt"/>
                          <a:ea typeface="+mn-ea"/>
                          <a:cs typeface="+mn-cs"/>
                        </a:rPr>
                        <a:t> callback methods that </a:t>
                      </a:r>
                      <a:r>
                        <a:rPr lang="en-US" sz="1600" b="0" i="0" kern="1200" dirty="0">
                          <a:solidFill>
                            <a:schemeClr val="tx1"/>
                          </a:solidFill>
                          <a:latin typeface="+mn-lt"/>
                          <a:ea typeface="+mn-ea"/>
                          <a:cs typeface="+mn-cs"/>
                        </a:rPr>
                        <a:t>give information when sensor values (</a:t>
                      </a:r>
                      <a:r>
                        <a:rPr lang="en-US" sz="1600" b="0" i="0" kern="1200" dirty="0" err="1">
                          <a:solidFill>
                            <a:schemeClr val="tx1"/>
                          </a:solidFill>
                          <a:latin typeface="+mn-lt"/>
                          <a:ea typeface="+mn-ea"/>
                          <a:cs typeface="+mn-cs"/>
                        </a:rPr>
                        <a:t>x,y</a:t>
                      </a:r>
                      <a:r>
                        <a:rPr lang="en-US" sz="1600" b="0" i="0" kern="1200" dirty="0">
                          <a:solidFill>
                            <a:schemeClr val="tx1"/>
                          </a:solidFill>
                          <a:latin typeface="+mn-lt"/>
                          <a:ea typeface="+mn-ea"/>
                          <a:cs typeface="+mn-cs"/>
                        </a:rPr>
                        <a:t> and z) change or sensor accuracy changes.</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762000" y="4724400"/>
          <a:ext cx="8001000" cy="1807054"/>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390">
                <a:tc>
                  <a:txBody>
                    <a:bodyPr/>
                    <a:lstStyle/>
                    <a:p>
                      <a:pPr algn="l" fontAlgn="t"/>
                      <a:r>
                        <a:rPr lang="en-US" sz="1300" dirty="0">
                          <a:solidFill>
                            <a:srgbClr val="000000"/>
                          </a:solidFill>
                          <a:latin typeface="times new roman"/>
                        </a:rPr>
                        <a:t>Public and abstract methods</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18332">
                <a:tc>
                  <a:txBody>
                    <a:bodyPr/>
                    <a:lstStyle/>
                    <a:p>
                      <a:pPr algn="l" fontAlgn="t"/>
                      <a:r>
                        <a:rPr lang="en-US" sz="1300" b="1" i="0">
                          <a:solidFill>
                            <a:srgbClr val="000000"/>
                          </a:solidFill>
                          <a:latin typeface="verdana"/>
                        </a:rPr>
                        <a:t>void onAccuracyChanged(Sensor sensor, int accuracy)</a:t>
                      </a:r>
                      <a:endParaRPr lang="en-US" sz="1300" b="0" i="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0" i="0">
                          <a:solidFill>
                            <a:srgbClr val="000000"/>
                          </a:solidFill>
                          <a:latin typeface="verdana"/>
                        </a:rPr>
                        <a:t>it is called when sensor accuracy is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8332">
                <a:tc>
                  <a:txBody>
                    <a:bodyPr/>
                    <a:lstStyle/>
                    <a:p>
                      <a:pPr algn="l" fontAlgn="t"/>
                      <a:r>
                        <a:rPr lang="en-US" sz="1300" b="1" i="0" dirty="0">
                          <a:solidFill>
                            <a:srgbClr val="000000"/>
                          </a:solidFill>
                          <a:latin typeface="verdana"/>
                        </a:rPr>
                        <a:t>void </a:t>
                      </a:r>
                      <a:r>
                        <a:rPr lang="en-US" sz="1300" b="1" i="0" dirty="0" err="1">
                          <a:solidFill>
                            <a:srgbClr val="000000"/>
                          </a:solidFill>
                          <a:latin typeface="verdana"/>
                        </a:rPr>
                        <a:t>onSensorChanged</a:t>
                      </a:r>
                      <a:r>
                        <a:rPr lang="en-US" sz="1300" b="1" i="0" dirty="0">
                          <a:solidFill>
                            <a:srgbClr val="000000"/>
                          </a:solidFill>
                          <a:latin typeface="verdana"/>
                        </a:rPr>
                        <a:t>(</a:t>
                      </a:r>
                      <a:r>
                        <a:rPr lang="en-US" sz="1300" b="1" i="0" dirty="0" err="1">
                          <a:solidFill>
                            <a:srgbClr val="000000"/>
                          </a:solidFill>
                          <a:latin typeface="verdana"/>
                        </a:rPr>
                        <a:t>SensorEvent</a:t>
                      </a:r>
                      <a:r>
                        <a:rPr lang="en-US" sz="1300" b="1" i="0" dirty="0">
                          <a:solidFill>
                            <a:srgbClr val="000000"/>
                          </a:solidFill>
                          <a:latin typeface="verdana"/>
                        </a:rPr>
                        <a:t> event)</a:t>
                      </a:r>
                      <a:endParaRPr lang="en-US" sz="1300" b="0" i="0" dirty="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0" i="0" dirty="0">
                          <a:solidFill>
                            <a:srgbClr val="000000"/>
                          </a:solidFill>
                          <a:latin typeface="verdana"/>
                        </a:rPr>
                        <a:t>it is called when sensor values are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example</a:t>
            </a:r>
          </a:p>
        </p:txBody>
      </p:sp>
      <p:sp>
        <p:nvSpPr>
          <p:cNvPr id="3" name="Content Placeholder 2"/>
          <p:cNvSpPr>
            <a:spLocks noGrp="1"/>
          </p:cNvSpPr>
          <p:nvPr>
            <p:ph idx="1"/>
          </p:nvPr>
        </p:nvSpPr>
        <p:spPr>
          <a:xfrm>
            <a:off x="0" y="1676400"/>
            <a:ext cx="8229600" cy="5029200"/>
          </a:xfrm>
        </p:spPr>
        <p:txBody>
          <a:bodyPr>
            <a:noAutofit/>
          </a:bodyPr>
          <a:lstStyle/>
          <a:p>
            <a:br>
              <a:rPr lang="en-US" sz="1500" dirty="0"/>
            </a:br>
            <a:r>
              <a:rPr lang="en-US" sz="1600" dirty="0"/>
              <a:t> &lt;</a:t>
            </a:r>
            <a:r>
              <a:rPr lang="en-US" sz="1600" b="1" dirty="0" err="1"/>
              <a:t>TextView</a:t>
            </a:r>
            <a:br>
              <a:rPr lang="en-US" sz="1600" b="1" dirty="0"/>
            </a:br>
            <a:r>
              <a:rPr lang="en-US" sz="1600" b="1" dirty="0"/>
              <a:t>    </a:t>
            </a:r>
            <a:r>
              <a:rPr lang="en-US" sz="1600" b="1" dirty="0" err="1"/>
              <a:t>android:id</a:t>
            </a:r>
            <a:r>
              <a:rPr lang="en-US" sz="1600" b="1" dirty="0"/>
              <a:t>="@+id/</a:t>
            </a:r>
            <a:r>
              <a:rPr lang="en-US" sz="1600" b="1" dirty="0" err="1"/>
              <a:t>sensorslist</a:t>
            </a:r>
            <a:r>
              <a:rPr lang="en-US" sz="1600" b="1" dirty="0"/>
              <a:t>"</a:t>
            </a:r>
            <a:br>
              <a:rPr lang="en-US" sz="1600" b="1" dirty="0"/>
            </a:br>
            <a:r>
              <a:rPr lang="en-US" sz="1600" b="1" dirty="0"/>
              <a:t>    </a:t>
            </a:r>
            <a:r>
              <a:rPr lang="en-US" sz="1600" b="1" dirty="0" err="1"/>
              <a:t>android:layout_width</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android:layout_marginTop</a:t>
            </a:r>
            <a:r>
              <a:rPr lang="en-US" sz="1600" b="1" dirty="0"/>
              <a:t>="80dp"</a:t>
            </a:r>
            <a:br>
              <a:rPr lang="en-US" sz="1600" b="1" dirty="0"/>
            </a:br>
            <a:r>
              <a:rPr lang="en-US" sz="1600" b="1" dirty="0"/>
              <a:t>    </a:t>
            </a:r>
            <a:r>
              <a:rPr lang="en-US" sz="1600" b="1" dirty="0" err="1"/>
              <a:t>android:text</a:t>
            </a:r>
            <a:r>
              <a:rPr lang="en-US" sz="1600" b="1" dirty="0"/>
              <a:t>="Sensors"</a:t>
            </a:r>
            <a:br>
              <a:rPr lang="en-US" sz="1600" b="1" dirty="0"/>
            </a:br>
            <a:r>
              <a:rPr lang="en-US" sz="1600" b="1" dirty="0"/>
              <a:t>    </a:t>
            </a:r>
            <a:r>
              <a:rPr lang="en-US" sz="1600" b="1" dirty="0" err="1"/>
              <a:t>android:textSize</a:t>
            </a:r>
            <a:r>
              <a:rPr lang="en-US" sz="1600" b="1" dirty="0"/>
              <a:t>="20dp"</a:t>
            </a:r>
            <a:br>
              <a:rPr lang="en-US" sz="1600" b="1" dirty="0"/>
            </a:br>
            <a:r>
              <a:rPr lang="en-US" sz="1600" b="1" dirty="0"/>
              <a:t>    </a:t>
            </a:r>
            <a:r>
              <a:rPr lang="en-US" sz="1600" b="1" dirty="0" err="1"/>
              <a:t>android:textStyle</a:t>
            </a:r>
            <a:r>
              <a:rPr lang="en-US" sz="1600" b="1" dirty="0"/>
              <a:t>="bold"</a:t>
            </a:r>
            <a:br>
              <a:rPr lang="en-US" sz="1600" b="1" dirty="0"/>
            </a:br>
            <a:r>
              <a:rPr lang="en-US" sz="1600" b="1" dirty="0"/>
              <a:t>    </a:t>
            </a:r>
            <a:r>
              <a:rPr lang="en-US" sz="1600" b="1" dirty="0" err="1"/>
              <a:t>android:layout_gravity</a:t>
            </a:r>
            <a:r>
              <a:rPr lang="en-US" sz="1600" b="1" dirty="0"/>
              <a:t>="center"</a:t>
            </a:r>
            <a:br>
              <a:rPr lang="en-US" sz="1600" b="1" dirty="0"/>
            </a:br>
            <a:r>
              <a:rPr lang="en-US" sz="1600" b="1" dirty="0"/>
              <a:t>    </a:t>
            </a:r>
            <a:r>
              <a:rPr lang="en-US" sz="1600" b="1" dirty="0" err="1"/>
              <a:t>android:visibility</a:t>
            </a:r>
            <a:r>
              <a:rPr lang="en-US" sz="1600" b="1" dirty="0"/>
              <a:t>="gone"</a:t>
            </a:r>
            <a:r>
              <a:rPr lang="en-US" sz="1600" dirty="0"/>
              <a:t>/&gt;</a:t>
            </a:r>
            <a:endParaRPr lang="en-US" sz="1500" dirty="0"/>
          </a:p>
        </p:txBody>
      </p:sp>
      <p:pic>
        <p:nvPicPr>
          <p:cNvPr id="1026" name="Picture 2"/>
          <p:cNvPicPr>
            <a:picLocks noChangeAspect="1" noChangeArrowheads="1"/>
          </p:cNvPicPr>
          <p:nvPr/>
        </p:nvPicPr>
        <p:blipFill>
          <a:blip r:embed="rId2"/>
          <a:srcRect/>
          <a:stretch>
            <a:fillRect/>
          </a:stretch>
        </p:blipFill>
        <p:spPr bwMode="auto">
          <a:xfrm>
            <a:off x="6395470" y="1828800"/>
            <a:ext cx="2748529" cy="427217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a:t>
            </a:r>
            <a:r>
              <a:rPr lang="en-US" b="1" dirty="0" err="1"/>
              <a:t>Resumed:</a:t>
            </a:r>
            <a:r>
              <a:rPr lang="en-US" dirty="0" err="1"/>
              <a:t>.</a:t>
            </a:r>
            <a:r>
              <a:rPr lang="en-US" b="1" dirty="0" err="1"/>
              <a:t>onResume</a:t>
            </a:r>
            <a:r>
              <a:rPr lang="en-US" b="1" dirty="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t>Activity resumed is that situation when it is actually visible to user means the data displayed in the activity is visible to user. </a:t>
            </a:r>
          </a:p>
          <a:p>
            <a:r>
              <a:rPr lang="en-US" dirty="0"/>
              <a:t> In this state activity start interacting with user that means user can see the functionality and designing part of an application on the single screen.</a:t>
            </a:r>
          </a:p>
          <a:p>
            <a:r>
              <a:rPr lang="en-US" dirty="0"/>
              <a:t>The app will stays in this </a:t>
            </a:r>
            <a:r>
              <a:rPr lang="en-US" b="1" dirty="0"/>
              <a:t>Resumed</a:t>
            </a:r>
            <a:r>
              <a:rPr lang="en-US" dirty="0"/>
              <a:t> state until an another activity happens to take focus away from the app like getting a phone call or screen turned off, etc.</a:t>
            </a:r>
          </a:p>
          <a:p>
            <a:r>
              <a:rPr lang="en-US" dirty="0"/>
              <a:t>It always gets called after activity start and when activity paused.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447800"/>
            <a:ext cx="8229600" cy="4525963"/>
          </a:xfrm>
        </p:spPr>
        <p:txBody>
          <a:bodyPr>
            <a:noAutofit/>
          </a:bodyPr>
          <a:lstStyle/>
          <a:p>
            <a:r>
              <a:rPr lang="en-US" sz="1800" dirty="0"/>
              <a:t>public class sensor_example1 extends </a:t>
            </a:r>
            <a:r>
              <a:rPr lang="en-US" sz="1800" dirty="0" err="1"/>
              <a:t>AppCompatActivity</a:t>
            </a:r>
            <a:r>
              <a:rPr lang="en-US" sz="1800" dirty="0"/>
              <a:t> {</a:t>
            </a:r>
            <a:br>
              <a:rPr lang="en-US" sz="1800" dirty="0"/>
            </a:br>
            <a:r>
              <a:rPr lang="en-US" sz="1800" dirty="0"/>
              <a:t>    private </a:t>
            </a:r>
            <a:r>
              <a:rPr lang="en-US" sz="1800" dirty="0" err="1"/>
              <a:t>SensorManager</a:t>
            </a:r>
            <a:r>
              <a:rPr lang="en-US" sz="1800" dirty="0"/>
              <a:t> mgr;</a:t>
            </a:r>
            <a:br>
              <a:rPr lang="en-US" sz="1800" dirty="0"/>
            </a:br>
            <a:r>
              <a:rPr lang="en-US" sz="1800" dirty="0"/>
              <a:t>    private </a:t>
            </a:r>
            <a:r>
              <a:rPr lang="en-US" sz="1800" dirty="0" err="1"/>
              <a:t>TextView</a:t>
            </a:r>
            <a:r>
              <a:rPr lang="en-US" sz="1800" dirty="0"/>
              <a:t> </a:t>
            </a:r>
            <a:r>
              <a:rPr lang="en-US" sz="1800" dirty="0" err="1"/>
              <a:t>txtList</a:t>
            </a:r>
            <a:r>
              <a:rPr lang="en-US" sz="1800" dirty="0"/>
              <a:t>;</a:t>
            </a:r>
            <a:br>
              <a:rPr lang="en-US" sz="1800" dirty="0"/>
            </a:br>
            <a:r>
              <a:rPr lang="en-US" sz="1800" dirty="0"/>
              <a:t>    @Override</a:t>
            </a:r>
          </a:p>
          <a:p>
            <a:br>
              <a:rPr lang="en-US" sz="1800" dirty="0"/>
            </a:br>
            <a:r>
              <a:rPr lang="en-US" sz="1800" dirty="0"/>
              <a:t>    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dirty="0" err="1"/>
              <a:t>super.onCreate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(R.layout.</a:t>
            </a:r>
            <a:r>
              <a:rPr lang="en-US" sz="1800" i="1" dirty="0"/>
              <a:t>activity_sensor_example1</a:t>
            </a:r>
            <a:r>
              <a:rPr lang="en-US" sz="1800" dirty="0"/>
              <a:t>);</a:t>
            </a:r>
          </a:p>
          <a:p>
            <a:r>
              <a:rPr lang="en-US" sz="1800" dirty="0">
                <a:solidFill>
                  <a:srgbClr val="FF0000"/>
                </a:solidFill>
              </a:rPr>
              <a:t>    //</a:t>
            </a:r>
            <a:r>
              <a:rPr lang="en-US" sz="1800" dirty="0" err="1">
                <a:solidFill>
                  <a:srgbClr val="FF0000"/>
                </a:solidFill>
              </a:rPr>
              <a:t>SensorManager</a:t>
            </a:r>
            <a:r>
              <a:rPr lang="en-US" sz="1800" dirty="0">
                <a:solidFill>
                  <a:srgbClr val="FF0000"/>
                </a:solidFill>
              </a:rPr>
              <a:t> : create instance of sensor service to accessing and listening to sensor</a:t>
            </a:r>
            <a:br>
              <a:rPr lang="en-US" sz="1800" dirty="0">
                <a:solidFill>
                  <a:srgbClr val="FF0000"/>
                </a:solidFill>
              </a:rPr>
            </a:br>
            <a:r>
              <a:rPr lang="en-US" sz="1800" b="1" dirty="0"/>
              <a:t>        mgr = (</a:t>
            </a:r>
            <a:r>
              <a:rPr lang="en-US" sz="1800" b="1" dirty="0" err="1"/>
              <a:t>SensorManager</a:t>
            </a:r>
            <a:r>
              <a:rPr lang="en-US" sz="1800" b="1" dirty="0"/>
              <a:t>)</a:t>
            </a:r>
            <a:r>
              <a:rPr lang="en-US" sz="1800" b="1" dirty="0" err="1"/>
              <a:t>getSystemService</a:t>
            </a:r>
            <a:r>
              <a:rPr lang="en-US" sz="1800" b="1" dirty="0"/>
              <a:t>(</a:t>
            </a:r>
            <a:r>
              <a:rPr lang="en-US" sz="1800" b="1" dirty="0" err="1"/>
              <a:t>Context.</a:t>
            </a:r>
            <a:r>
              <a:rPr lang="en-US" sz="1800" b="1" i="1" dirty="0" err="1"/>
              <a:t>SENSOR_SERVICE</a:t>
            </a:r>
            <a:r>
              <a:rPr lang="en-US" sz="1800" b="1" dirty="0"/>
              <a:t>);</a:t>
            </a:r>
            <a:br>
              <a:rPr lang="en-US" sz="1800" b="1" dirty="0"/>
            </a:br>
            <a:r>
              <a:rPr lang="en-US" sz="1800" b="1" dirty="0"/>
              <a:t>        </a:t>
            </a:r>
            <a:r>
              <a:rPr lang="en-US" sz="1800" b="1" dirty="0" err="1"/>
              <a:t>txtList</a:t>
            </a:r>
            <a:r>
              <a:rPr lang="en-US" sz="1800" b="1" dirty="0"/>
              <a:t> = (</a:t>
            </a:r>
            <a:r>
              <a:rPr lang="en-US" sz="1800" b="1" dirty="0" err="1"/>
              <a:t>TextView</a:t>
            </a:r>
            <a:r>
              <a:rPr lang="en-US" sz="1800" b="1" dirty="0"/>
              <a:t>)</a:t>
            </a:r>
            <a:r>
              <a:rPr lang="en-US" sz="1800" b="1" dirty="0" err="1"/>
              <a:t>findViewById</a:t>
            </a:r>
            <a:r>
              <a:rPr lang="en-US" sz="1800" b="1" dirty="0"/>
              <a:t>(</a:t>
            </a:r>
            <a:r>
              <a:rPr lang="en-US" sz="1800" b="1" dirty="0" err="1"/>
              <a:t>R.id.</a:t>
            </a:r>
            <a:r>
              <a:rPr lang="en-US" sz="1800" b="1" i="1" dirty="0" err="1"/>
              <a:t>sensorslist</a:t>
            </a:r>
            <a:r>
              <a:rPr lang="en-US" sz="1800" b="1" dirty="0"/>
              <a:t>);</a:t>
            </a:r>
            <a:br>
              <a:rPr lang="en-US" sz="1800" b="1" dirty="0"/>
            </a:br>
            <a:r>
              <a:rPr lang="en-US" sz="1800" b="1" dirty="0"/>
              <a:t>        List&lt;Sensor&gt; </a:t>
            </a:r>
            <a:r>
              <a:rPr lang="en-US" sz="1800" b="1" dirty="0" err="1"/>
              <a:t>sensorList</a:t>
            </a:r>
            <a:r>
              <a:rPr lang="en-US" sz="1800" b="1" dirty="0"/>
              <a:t> = </a:t>
            </a:r>
            <a:r>
              <a:rPr lang="en-US" sz="1800" b="1" dirty="0" err="1"/>
              <a:t>mgr.getSensorList</a:t>
            </a:r>
            <a:r>
              <a:rPr lang="en-US" sz="1800" b="1" dirty="0"/>
              <a:t>(</a:t>
            </a:r>
            <a:r>
              <a:rPr lang="en-US" sz="1800" b="1" dirty="0" err="1"/>
              <a:t>Sensor.</a:t>
            </a:r>
            <a:r>
              <a:rPr lang="en-US" sz="1800" b="1" i="1" dirty="0" err="1"/>
              <a:t>TYPE_ALL</a:t>
            </a:r>
            <a:r>
              <a:rPr lang="en-US" sz="1800" b="1" dirty="0"/>
              <a:t>);</a:t>
            </a:r>
            <a:br>
              <a:rPr lang="en-US" sz="1800" b="1" dirty="0"/>
            </a:br>
            <a:r>
              <a:rPr lang="en-US" sz="1800" b="1" dirty="0"/>
              <a:t>        StringBuilder </a:t>
            </a:r>
            <a:r>
              <a:rPr lang="en-US" sz="1800" b="1" dirty="0" err="1"/>
              <a:t>strBuilder</a:t>
            </a:r>
            <a:r>
              <a:rPr lang="en-US" sz="1800" b="1" dirty="0"/>
              <a:t> = new StringBuilder();</a:t>
            </a:r>
            <a:br>
              <a:rPr lang="en-US" sz="1800" b="1" dirty="0"/>
            </a:br>
            <a:r>
              <a:rPr lang="en-US" sz="1800" b="1" dirty="0"/>
              <a:t>        for(Sensor s: </a:t>
            </a:r>
            <a:r>
              <a:rPr lang="en-US" sz="1800" b="1" dirty="0" err="1"/>
              <a:t>sensorList</a:t>
            </a:r>
            <a:r>
              <a:rPr lang="en-US" sz="1800" b="1" dirty="0"/>
              <a:t>){    </a:t>
            </a:r>
            <a:r>
              <a:rPr lang="en-US" sz="1800" b="1" dirty="0">
                <a:solidFill>
                  <a:srgbClr val="FF0000"/>
                </a:solidFill>
              </a:rPr>
              <a:t>// Sensor : to create instance of specific sensor</a:t>
            </a:r>
            <a:br>
              <a:rPr lang="en-US" sz="1800" b="1" dirty="0"/>
            </a:br>
            <a:r>
              <a:rPr lang="en-US" sz="1800" b="1" dirty="0"/>
              <a:t>            </a:t>
            </a:r>
            <a:r>
              <a:rPr lang="en-US" sz="1800" b="1" dirty="0" err="1"/>
              <a:t>strBuilder.append</a:t>
            </a:r>
            <a:r>
              <a:rPr lang="en-US" sz="1800" b="1" dirty="0"/>
              <a:t>(</a:t>
            </a:r>
            <a:r>
              <a:rPr lang="en-US" sz="1800" b="1" dirty="0" err="1"/>
              <a:t>s.getName</a:t>
            </a:r>
            <a:r>
              <a:rPr lang="en-US" sz="1800" b="1" dirty="0"/>
              <a:t>()+"\n");</a:t>
            </a:r>
            <a:br>
              <a:rPr lang="en-US" sz="1800" dirty="0"/>
            </a:br>
            <a:r>
              <a:rPr lang="en-US" sz="1800" dirty="0"/>
              <a:t>        }</a:t>
            </a:r>
            <a:br>
              <a:rPr lang="en-US" sz="1800" dirty="0"/>
            </a:br>
            <a:r>
              <a:rPr lang="en-US" sz="1800" dirty="0"/>
              <a:t>        </a:t>
            </a:r>
            <a:r>
              <a:rPr lang="en-US" sz="1800" dirty="0" err="1"/>
              <a:t>txtList.setVisibility</a:t>
            </a:r>
            <a:r>
              <a:rPr lang="en-US" sz="1800" dirty="0"/>
              <a:t>(</a:t>
            </a:r>
            <a:r>
              <a:rPr lang="en-US" sz="1800" dirty="0" err="1"/>
              <a:t>View.</a:t>
            </a:r>
            <a:r>
              <a:rPr lang="en-US" sz="1800" i="1" dirty="0" err="1"/>
              <a:t>VISIBLE</a:t>
            </a:r>
            <a:r>
              <a:rPr lang="en-US" sz="1800" dirty="0"/>
              <a:t>);</a:t>
            </a:r>
            <a:br>
              <a:rPr lang="en-US" sz="1800" dirty="0"/>
            </a:br>
            <a:r>
              <a:rPr lang="en-US" sz="1800" dirty="0"/>
              <a:t>        </a:t>
            </a:r>
            <a:r>
              <a:rPr lang="en-US" sz="1800" dirty="0" err="1"/>
              <a:t>txtList.setText</a:t>
            </a:r>
            <a:r>
              <a:rPr lang="en-US" sz="1800" dirty="0"/>
              <a:t>(</a:t>
            </a:r>
            <a:r>
              <a:rPr lang="en-US" sz="1800" dirty="0" err="1"/>
              <a:t>strBuilder</a:t>
            </a:r>
            <a:r>
              <a:rPr lang="en-US" sz="1800" dirty="0"/>
              <a:t>);</a:t>
            </a:r>
            <a:br>
              <a:rPr lang="en-US" sz="1800" dirty="0"/>
            </a:br>
            <a:r>
              <a:rPr lang="en-US" sz="1800" dirty="0"/>
              <a:t>    }</a:t>
            </a:r>
            <a:br>
              <a:rPr lang="en-US" sz="1800" dirty="0"/>
            </a:br>
            <a:br>
              <a:rPr lang="en-US" sz="1800" dirty="0"/>
            </a:br>
            <a:r>
              <a:rPr lang="en-US" sz="1800"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a:t>
            </a:r>
          </a:p>
        </p:txBody>
      </p:sp>
      <p:sp>
        <p:nvSpPr>
          <p:cNvPr id="3" name="Content Placeholder 2"/>
          <p:cNvSpPr>
            <a:spLocks noGrp="1"/>
          </p:cNvSpPr>
          <p:nvPr>
            <p:ph idx="1"/>
          </p:nvPr>
        </p:nvSpPr>
        <p:spPr/>
        <p:txBody>
          <a:bodyPr>
            <a:normAutofit/>
          </a:bodyPr>
          <a:lstStyle/>
          <a:p>
            <a:r>
              <a:rPr lang="en-US" sz="2400" dirty="0"/>
              <a:t>Camera is mainly used to capture picture and video. We can control the camera by using methods of camera </a:t>
            </a:r>
            <a:r>
              <a:rPr lang="en-US" sz="2400" dirty="0" err="1"/>
              <a:t>api</a:t>
            </a:r>
            <a:r>
              <a:rPr lang="en-US" sz="2400" dirty="0"/>
              <a:t>.</a:t>
            </a:r>
          </a:p>
          <a:p>
            <a:r>
              <a:rPr lang="en-US" sz="2400" dirty="0"/>
              <a:t>Android provides the facility to work on camera by 2 ways:</a:t>
            </a:r>
          </a:p>
          <a:p>
            <a:r>
              <a:rPr lang="en-US" sz="2400" b="1" dirty="0"/>
              <a:t>By Camera Intent : </a:t>
            </a:r>
            <a:r>
              <a:rPr lang="en-US" sz="2400" dirty="0"/>
              <a:t>push an intent to default camera application to make it take a photo</a:t>
            </a:r>
          </a:p>
          <a:p>
            <a:r>
              <a:rPr lang="en-US" sz="2400" b="1" dirty="0"/>
              <a:t>By Camera API : </a:t>
            </a:r>
            <a:r>
              <a:rPr lang="en-US" sz="2400" dirty="0"/>
              <a:t>It can be used to control device camera and used to take pictures or videos when you are building a camera application.  </a:t>
            </a:r>
          </a:p>
          <a:p>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r>
              <a:rPr lang="en-US" sz="1800" b="1" dirty="0"/>
              <a:t>1.Using Camera Application By Camera Intent </a:t>
            </a:r>
            <a:endParaRPr lang="en-US" sz="1800" dirty="0"/>
          </a:p>
          <a:p>
            <a:r>
              <a:rPr lang="en-US" sz="1800" dirty="0"/>
              <a:t>By using </a:t>
            </a:r>
            <a:r>
              <a:rPr lang="en-US" sz="1800" dirty="0">
                <a:hlinkClick r:id="rId2" tooltip="Android Intents with Examples"/>
              </a:rPr>
              <a:t>intent</a:t>
            </a:r>
            <a:r>
              <a:rPr lang="en-US" sz="1800" dirty="0"/>
              <a:t> action types either </a:t>
            </a:r>
            <a:r>
              <a:rPr lang="en-US" sz="1800" b="1" dirty="0" err="1"/>
              <a:t>MediaStore.ACTION_IMAGE_CAPTURE</a:t>
            </a:r>
            <a:r>
              <a:rPr lang="en-US" sz="1800" b="1" dirty="0"/>
              <a:t> or </a:t>
            </a:r>
            <a:r>
              <a:rPr lang="en-US" sz="1800" b="1" dirty="0" err="1"/>
              <a:t>MediaStore.ACTION_VIDEO_CAPTURE</a:t>
            </a:r>
            <a:r>
              <a:rPr lang="en-US" sz="1800" dirty="0"/>
              <a:t>, we can capture the photos or videos without directly using the Camera object.</a:t>
            </a:r>
          </a:p>
          <a:p>
            <a:r>
              <a:rPr lang="en-US" sz="1800" dirty="0"/>
              <a:t> </a:t>
            </a:r>
          </a:p>
          <a:p>
            <a:r>
              <a:rPr lang="en-US" sz="1800" dirty="0"/>
              <a:t> </a:t>
            </a:r>
          </a:p>
          <a:p>
            <a:r>
              <a:rPr lang="en-US" sz="1800" dirty="0"/>
              <a:t>In Android </a:t>
            </a:r>
            <a:r>
              <a:rPr lang="en-US" sz="1800" dirty="0" err="1"/>
              <a:t>MediaStore</a:t>
            </a:r>
            <a:r>
              <a:rPr lang="en-US" sz="1800" dirty="0"/>
              <a:t> is a type of </a:t>
            </a:r>
            <a:r>
              <a:rPr lang="en-US" sz="1800" dirty="0" err="1"/>
              <a:t>DataBase</a:t>
            </a:r>
            <a:r>
              <a:rPr lang="en-US" sz="1800" dirty="0"/>
              <a:t> which stores pictures and videos in android.</a:t>
            </a:r>
          </a:p>
          <a:p>
            <a:r>
              <a:rPr lang="en-US" sz="1800" dirty="0"/>
              <a:t>2 constants of </a:t>
            </a:r>
            <a:r>
              <a:rPr lang="en-US" sz="1800" b="1" dirty="0" err="1"/>
              <a:t>MediaStore</a:t>
            </a:r>
            <a:r>
              <a:rPr lang="en-US" sz="1800" dirty="0"/>
              <a:t> class, we can capture picture and video without using the instance of Camera class.</a:t>
            </a:r>
          </a:p>
          <a:p>
            <a:r>
              <a:rPr lang="en-US" sz="1800" dirty="0"/>
              <a:t>ACTION_IMAGE_CAPTURE</a:t>
            </a:r>
          </a:p>
          <a:p>
            <a:r>
              <a:rPr lang="en-US" sz="1800" dirty="0"/>
              <a:t>ACTION_VIDEO_CAPTURE</a:t>
            </a:r>
          </a:p>
          <a:p>
            <a:endParaRPr lang="en-US" sz="1800" dirty="0"/>
          </a:p>
          <a:p>
            <a:r>
              <a:rPr lang="en-US" sz="1800" dirty="0"/>
              <a:t>Intent </a:t>
            </a:r>
            <a:r>
              <a:rPr lang="en-US" sz="1800" dirty="0" err="1"/>
              <a:t>cameraIntent</a:t>
            </a:r>
            <a:r>
              <a:rPr lang="en-US" sz="1800" dirty="0"/>
              <a:t> = new  					Intent(</a:t>
            </a:r>
            <a:r>
              <a:rPr lang="en-US" sz="1800" dirty="0" err="1"/>
              <a:t>android.provider.MediaStore.ACTION_IMAGE_CAPTURE</a:t>
            </a:r>
            <a:r>
              <a:rPr lang="en-US" sz="1800"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 Result from an Activity</a:t>
            </a:r>
            <a:br>
              <a:rPr lang="en-US" dirty="0"/>
            </a:br>
            <a:r>
              <a:rPr lang="en-US" dirty="0" err="1"/>
              <a:t>startActivityForResult</a:t>
            </a:r>
            <a:r>
              <a:rPr lang="en-US" dirty="0"/>
              <a:t>() method</a:t>
            </a:r>
          </a:p>
        </p:txBody>
      </p:sp>
      <p:sp>
        <p:nvSpPr>
          <p:cNvPr id="3" name="Content Placeholder 2"/>
          <p:cNvSpPr>
            <a:spLocks noGrp="1"/>
          </p:cNvSpPr>
          <p:nvPr>
            <p:ph idx="1"/>
          </p:nvPr>
        </p:nvSpPr>
        <p:spPr>
          <a:xfrm>
            <a:off x="457200" y="1600200"/>
            <a:ext cx="8458200" cy="4525963"/>
          </a:xfrm>
        </p:spPr>
        <p:txBody>
          <a:bodyPr>
            <a:normAutofit/>
          </a:bodyPr>
          <a:lstStyle/>
          <a:p>
            <a:r>
              <a:rPr lang="en-US" sz="2000" dirty="0"/>
              <a:t>Starting another activity doesn't have to be one-way. You can also start another activity and receive a result back. To receive a result, call </a:t>
            </a:r>
            <a:r>
              <a:rPr lang="en-US" sz="2000" dirty="0" err="1"/>
              <a:t>startActivityForResult</a:t>
            </a:r>
            <a:r>
              <a:rPr lang="en-US" sz="2000" dirty="0"/>
              <a:t>() (instead of </a:t>
            </a:r>
            <a:r>
              <a:rPr lang="en-US" sz="2000" dirty="0" err="1"/>
              <a:t>startActivity</a:t>
            </a:r>
            <a:r>
              <a:rPr lang="en-US" sz="2000" dirty="0"/>
              <a:t>()).</a:t>
            </a:r>
          </a:p>
          <a:p>
            <a:r>
              <a:rPr lang="en-US" sz="2000" dirty="0"/>
              <a:t>For example, your app can start a camera app and receive the captured photo as a result. </a:t>
            </a:r>
          </a:p>
          <a:p>
            <a:r>
              <a:rPr lang="en-US" sz="2000" dirty="0"/>
              <a:t>By the help of android </a:t>
            </a:r>
            <a:r>
              <a:rPr lang="en-US" sz="2000" dirty="0" err="1"/>
              <a:t>startActivityForResult</a:t>
            </a:r>
            <a:r>
              <a:rPr lang="en-US" sz="2000" dirty="0"/>
              <a:t>() method, we can send information from one activity to another and vice-versa. </a:t>
            </a:r>
          </a:p>
          <a:p>
            <a:r>
              <a:rPr lang="en-US" sz="2000" dirty="0"/>
              <a:t>Syntax : </a:t>
            </a:r>
          </a:p>
          <a:p>
            <a:r>
              <a:rPr lang="en-US" sz="2000" dirty="0" err="1"/>
              <a:t>startActivityForResult</a:t>
            </a:r>
            <a:r>
              <a:rPr lang="en-US" sz="2000" dirty="0"/>
              <a:t>(intent , request _code)</a:t>
            </a:r>
          </a:p>
          <a:p>
            <a:r>
              <a:rPr lang="en-US" sz="2000" dirty="0"/>
              <a:t>Intent : specify the action type</a:t>
            </a:r>
          </a:p>
          <a:p>
            <a:r>
              <a:rPr lang="en-US" sz="2000" dirty="0"/>
              <a:t>Request _code : specify  your request</a:t>
            </a:r>
          </a:p>
          <a:p>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onActivityResult</a:t>
            </a:r>
            <a:r>
              <a:rPr lang="en-US" dirty="0"/>
              <a:t> </a:t>
            </a:r>
          </a:p>
        </p:txBody>
      </p:sp>
      <p:sp>
        <p:nvSpPr>
          <p:cNvPr id="3" name="Content Placeholder 2"/>
          <p:cNvSpPr>
            <a:spLocks noGrp="1"/>
          </p:cNvSpPr>
          <p:nvPr>
            <p:ph idx="1"/>
          </p:nvPr>
        </p:nvSpPr>
        <p:spPr/>
        <p:txBody>
          <a:bodyPr>
            <a:normAutofit/>
          </a:bodyPr>
          <a:lstStyle/>
          <a:p>
            <a:r>
              <a:rPr lang="en-US" sz="2000" b="1" dirty="0" err="1"/>
              <a:t>onActivityResult</a:t>
            </a:r>
            <a:r>
              <a:rPr lang="en-US" sz="2000" dirty="0"/>
              <a:t> method that is invoked automatically when second activity returns result.</a:t>
            </a:r>
          </a:p>
          <a:p>
            <a:r>
              <a:rPr lang="en-US" sz="2000" dirty="0"/>
              <a:t>When the user is done with the subsequent activity and returns, the system calls your activity's </a:t>
            </a:r>
            <a:r>
              <a:rPr lang="en-US" sz="2000" dirty="0" err="1">
                <a:hlinkClick r:id="rId2"/>
              </a:rPr>
              <a:t>onActivityResult</a:t>
            </a:r>
            <a:r>
              <a:rPr lang="en-US" sz="2000" dirty="0">
                <a:hlinkClick r:id="rId2"/>
              </a:rPr>
              <a:t>()</a:t>
            </a:r>
            <a:r>
              <a:rPr lang="en-US" sz="2000" dirty="0"/>
              <a:t> method. This method includes three arguments:</a:t>
            </a:r>
          </a:p>
          <a:p>
            <a:endParaRPr lang="en-US" sz="2000" dirty="0"/>
          </a:p>
          <a:p>
            <a:r>
              <a:rPr lang="en-US" sz="2000" b="1" dirty="0"/>
              <a:t> void </a:t>
            </a:r>
            <a:r>
              <a:rPr lang="en-US" sz="2000" dirty="0" err="1">
                <a:hlinkClick r:id="rId2"/>
              </a:rPr>
              <a:t>onActivityResult</a:t>
            </a:r>
            <a:r>
              <a:rPr lang="en-US" sz="2000" dirty="0">
                <a:hlinkClick r:id="rId2"/>
              </a:rPr>
              <a:t>() </a:t>
            </a:r>
            <a:r>
              <a:rPr lang="en-US" sz="2000" b="1" dirty="0"/>
              <a:t>(</a:t>
            </a:r>
            <a:r>
              <a:rPr lang="en-US" sz="2000" b="1" dirty="0" err="1"/>
              <a:t>int</a:t>
            </a:r>
            <a:r>
              <a:rPr lang="en-US" sz="2000" b="1" dirty="0"/>
              <a:t> </a:t>
            </a:r>
            <a:r>
              <a:rPr lang="en-US" sz="2000" b="1" dirty="0" err="1"/>
              <a:t>requestCode</a:t>
            </a:r>
            <a:r>
              <a:rPr lang="en-US" sz="2000" b="1" dirty="0"/>
              <a:t>, </a:t>
            </a:r>
            <a:r>
              <a:rPr lang="en-US" sz="2000" b="1" dirty="0" err="1"/>
              <a:t>int</a:t>
            </a:r>
            <a:r>
              <a:rPr lang="en-US" sz="2000" b="1" dirty="0"/>
              <a:t> </a:t>
            </a:r>
            <a:r>
              <a:rPr lang="en-US" sz="2000" b="1" dirty="0" err="1"/>
              <a:t>resultCode</a:t>
            </a:r>
            <a:r>
              <a:rPr lang="en-US" sz="2000" b="1" dirty="0"/>
              <a:t>, Intent data)</a:t>
            </a:r>
            <a:endParaRPr lang="en-US" sz="2000" dirty="0"/>
          </a:p>
          <a:p>
            <a:r>
              <a:rPr lang="en-US" sz="2000" dirty="0"/>
              <a:t>The request code you passed to </a:t>
            </a:r>
            <a:r>
              <a:rPr lang="en-US" sz="2000" dirty="0" err="1">
                <a:hlinkClick r:id="rId2"/>
              </a:rPr>
              <a:t>startActivityForResult</a:t>
            </a:r>
            <a:r>
              <a:rPr lang="en-US" sz="2000" dirty="0">
                <a:hlinkClick r:id="rId2"/>
              </a:rPr>
              <a:t>()</a:t>
            </a:r>
            <a:r>
              <a:rPr lang="en-US" sz="2000" dirty="0"/>
              <a:t>.</a:t>
            </a:r>
          </a:p>
          <a:p>
            <a:r>
              <a:rPr lang="en-US" sz="2000" dirty="0"/>
              <a:t>A result code specified by the second activity. This is either </a:t>
            </a:r>
            <a:r>
              <a:rPr lang="en-US" sz="2000" dirty="0">
                <a:hlinkClick r:id="rId2"/>
              </a:rPr>
              <a:t>RESULT_OK</a:t>
            </a:r>
            <a:r>
              <a:rPr lang="en-US" sz="2000" dirty="0"/>
              <a:t> if the operation was successful or </a:t>
            </a:r>
            <a:r>
              <a:rPr lang="en-US" sz="2000" dirty="0">
                <a:hlinkClick r:id="rId2"/>
              </a:rPr>
              <a:t>RESULT_CANCELED</a:t>
            </a:r>
            <a:r>
              <a:rPr lang="en-US" sz="2000" dirty="0"/>
              <a:t> if the user backed out or the operation failed for some reason.</a:t>
            </a:r>
          </a:p>
          <a:p>
            <a:r>
              <a:rPr lang="en-US" sz="2000" dirty="0"/>
              <a:t>An </a:t>
            </a:r>
            <a:r>
              <a:rPr lang="en-US" sz="2000" dirty="0">
                <a:hlinkClick r:id="rId3"/>
              </a:rPr>
              <a:t>Intent</a:t>
            </a:r>
            <a:r>
              <a:rPr lang="en-US" sz="2000" dirty="0"/>
              <a:t> that carries the result data.</a:t>
            </a:r>
          </a:p>
          <a:p>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requestCode</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fontAlgn="base"/>
            <a:r>
              <a:rPr lang="en-US" sz="2000" dirty="0"/>
              <a:t>The integer argument is a "request code" that identifies your request. </a:t>
            </a:r>
          </a:p>
          <a:p>
            <a:pPr fontAlgn="base"/>
            <a:r>
              <a:rPr lang="en-US" sz="2000" dirty="0"/>
              <a:t>The </a:t>
            </a:r>
            <a:r>
              <a:rPr lang="en-US" sz="2000" dirty="0" err="1"/>
              <a:t>requestCode</a:t>
            </a:r>
            <a:r>
              <a:rPr lang="en-US" sz="2000" dirty="0"/>
              <a:t> helps you to identify from which Intent you came back. For example, imagine your Activity A (Main Activity) could call Activity B (Camera Request), Activity C (Audio Recording), Activity D (Select a Contact).</a:t>
            </a:r>
          </a:p>
          <a:p>
            <a:pPr fontAlgn="base"/>
            <a:r>
              <a:rPr lang="en-US" sz="2000" dirty="0"/>
              <a:t>Whenever the subsequently called activities B, C or D finish and need to pass data back to A, now you need to identify in  </a:t>
            </a:r>
            <a:r>
              <a:rPr lang="en-US" sz="2000" dirty="0" err="1"/>
              <a:t>onActivityResult</a:t>
            </a:r>
            <a:r>
              <a:rPr lang="en-US" sz="2000" dirty="0"/>
              <a:t>() from which Activity you are returning from and put your handling logic accordingly.</a:t>
            </a:r>
          </a:p>
          <a:p>
            <a:pPr fontAlgn="base"/>
            <a:r>
              <a:rPr lang="en-US" sz="2000" dirty="0" err="1"/>
              <a:t>Eg</a:t>
            </a:r>
            <a:r>
              <a:rPr lang="en-US" sz="2000" dirty="0"/>
              <a:t> : </a:t>
            </a:r>
          </a:p>
          <a:p>
            <a:pPr fontAlgn="base"/>
            <a:r>
              <a:rPr lang="en-US" sz="2000" dirty="0"/>
              <a:t>public static  </a:t>
            </a:r>
            <a:r>
              <a:rPr lang="en-US" sz="2000" dirty="0" err="1"/>
              <a:t>int</a:t>
            </a:r>
            <a:r>
              <a:rPr lang="en-US" sz="2000" dirty="0"/>
              <a:t>  CAMERA_REQUEST = 1;</a:t>
            </a:r>
          </a:p>
          <a:p>
            <a:pPr fontAlgn="base"/>
            <a:r>
              <a:rPr lang="en-US" sz="2000" dirty="0"/>
              <a:t> public static </a:t>
            </a:r>
            <a:r>
              <a:rPr lang="en-US" sz="2000" dirty="0" err="1"/>
              <a:t>int</a:t>
            </a:r>
            <a:r>
              <a:rPr lang="en-US" sz="2000" dirty="0"/>
              <a:t>  CONTACT_VIEW = 2; </a:t>
            </a:r>
            <a:br>
              <a:rPr lang="en-US" sz="2000" dirty="0"/>
            </a:br>
            <a:r>
              <a:rPr lang="en-US" sz="2000" dirty="0"/>
              <a:t>public void </a:t>
            </a:r>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a:t>
            </a:r>
          </a:p>
          <a:p>
            <a:pPr fontAlgn="base"/>
            <a:r>
              <a:rPr lang="en-US" sz="2000" dirty="0"/>
              <a:t> </a:t>
            </a:r>
            <a:r>
              <a:rPr lang="en-US" sz="2000" b="1" dirty="0"/>
              <a:t>{  if (</a:t>
            </a:r>
            <a:r>
              <a:rPr lang="en-US" sz="2000" b="1" dirty="0" err="1"/>
              <a:t>requestCode</a:t>
            </a:r>
            <a:r>
              <a:rPr lang="en-US" sz="2000" b="1" dirty="0"/>
              <a:t> == CAMERA_REQUEST) { </a:t>
            </a:r>
          </a:p>
          <a:p>
            <a:pPr fontAlgn="base"/>
            <a:r>
              <a:rPr lang="en-US" sz="2000" b="1" dirty="0"/>
              <a:t>// code to handle data from CAMERA_REQUEST }</a:t>
            </a:r>
          </a:p>
          <a:p>
            <a:pPr fontAlgn="base"/>
            <a:r>
              <a:rPr lang="en-US" sz="2000" dirty="0"/>
              <a:t> </a:t>
            </a:r>
            <a:r>
              <a:rPr lang="en-US" sz="2000" b="1" dirty="0"/>
              <a:t>else if (</a:t>
            </a:r>
            <a:r>
              <a:rPr lang="en-US" sz="2000" b="1" dirty="0" err="1"/>
              <a:t>requestCode</a:t>
            </a:r>
            <a:r>
              <a:rPr lang="en-US" sz="2000" b="1" dirty="0"/>
              <a:t> == CONTACT_VIEW) { </a:t>
            </a:r>
          </a:p>
          <a:p>
            <a:pPr fontAlgn="base"/>
            <a:r>
              <a:rPr lang="en-US" sz="2000" b="1" dirty="0"/>
              <a:t>// code to handle data from CONTACT_VIEW</a:t>
            </a:r>
          </a:p>
          <a:p>
            <a:endParaRPr lang="en-US"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3D50-883B-4C2B-AB10-D78247F0AAAC}"/>
              </a:ext>
            </a:extLst>
          </p:cNvPr>
          <p:cNvSpPr>
            <a:spLocks noGrp="1"/>
          </p:cNvSpPr>
          <p:nvPr>
            <p:ph type="title"/>
          </p:nvPr>
        </p:nvSpPr>
        <p:spPr/>
        <p:txBody>
          <a:bodyPr>
            <a:normAutofit fontScale="90000"/>
          </a:bodyPr>
          <a:lstStyle/>
          <a:p>
            <a:r>
              <a:rPr lang="en-US" dirty="0"/>
              <a:t>Intent methods to set data n get data</a:t>
            </a:r>
            <a:endParaRPr lang="en-IN" dirty="0"/>
          </a:p>
        </p:txBody>
      </p:sp>
      <p:sp>
        <p:nvSpPr>
          <p:cNvPr id="3" name="Content Placeholder 2">
            <a:extLst>
              <a:ext uri="{FF2B5EF4-FFF2-40B4-BE49-F238E27FC236}">
                <a16:creationId xmlns:a16="http://schemas.microsoft.com/office/drawing/2014/main" id="{4E78FE59-D930-42AD-B6D2-F80A8C3DAFC1}"/>
              </a:ext>
            </a:extLst>
          </p:cNvPr>
          <p:cNvSpPr>
            <a:spLocks noGrp="1"/>
          </p:cNvSpPr>
          <p:nvPr>
            <p:ph idx="1"/>
          </p:nvPr>
        </p:nvSpPr>
        <p:spPr>
          <a:xfrm>
            <a:off x="381000" y="1295400"/>
            <a:ext cx="8229600" cy="5211763"/>
          </a:xfrm>
        </p:spPr>
        <p:txBody>
          <a:bodyPr>
            <a:normAutofit/>
          </a:bodyPr>
          <a:lstStyle/>
          <a:p>
            <a:r>
              <a:rPr lang="en-US" b="0" i="0" dirty="0">
                <a:solidFill>
                  <a:srgbClr val="FF0000"/>
                </a:solidFill>
                <a:effectLst/>
                <a:latin typeface="system-ui"/>
              </a:rPr>
              <a:t>how strings are being added to Extras:</a:t>
            </a:r>
          </a:p>
          <a:p>
            <a:r>
              <a:rPr lang="en-IN" dirty="0"/>
              <a:t>Intent </a:t>
            </a:r>
            <a:r>
              <a:rPr lang="en-IN" dirty="0" err="1"/>
              <a:t>i</a:t>
            </a:r>
            <a:r>
              <a:rPr lang="en-IN" dirty="0"/>
              <a:t> = new Intent();</a:t>
            </a:r>
          </a:p>
          <a:p>
            <a:r>
              <a:rPr lang="en-IN" dirty="0" err="1"/>
              <a:t>i.putExtra</a:t>
            </a:r>
            <a:r>
              <a:rPr lang="en-IN" dirty="0"/>
              <a:t>("Name", </a:t>
            </a:r>
            <a:r>
              <a:rPr lang="en-IN" dirty="0" err="1"/>
              <a:t>edt_name.getText</a:t>
            </a:r>
            <a:r>
              <a:rPr lang="en-IN" dirty="0"/>
              <a:t>());</a:t>
            </a:r>
          </a:p>
          <a:p>
            <a:r>
              <a:rPr lang="en-IN" dirty="0" err="1"/>
              <a:t>i.putExtra</a:t>
            </a:r>
            <a:r>
              <a:rPr lang="en-IN" dirty="0"/>
              <a:t>("Description", </a:t>
            </a:r>
            <a:r>
              <a:rPr lang="en-IN" dirty="0" err="1"/>
              <a:t>edt_desc.getText</a:t>
            </a:r>
            <a:r>
              <a:rPr lang="en-IN" dirty="0"/>
              <a:t>());</a:t>
            </a:r>
          </a:p>
          <a:p>
            <a:r>
              <a:rPr kumimoji="0" lang="en-US" altLang="en-US" sz="3200" b="0" i="0" u="none" strike="noStrike" cap="none" normalizeH="0" baseline="0" dirty="0">
                <a:ln>
                  <a:noFill/>
                </a:ln>
                <a:solidFill>
                  <a:srgbClr val="FF0000"/>
                </a:solidFill>
                <a:effectLst/>
                <a:latin typeface="system-ui"/>
              </a:rPr>
              <a:t>how to extract them </a:t>
            </a:r>
            <a:r>
              <a:rPr lang="en-US" altLang="en-US" dirty="0">
                <a:solidFill>
                  <a:srgbClr val="FF0000"/>
                </a:solidFill>
                <a:latin typeface="system-ui"/>
              </a:rPr>
              <a:t>:</a:t>
            </a:r>
            <a:r>
              <a:rPr kumimoji="0" lang="en-US" altLang="en-US" sz="800" b="0" i="0" u="none" strike="noStrike" cap="none" normalizeH="0" baseline="0" dirty="0">
                <a:ln>
                  <a:noFill/>
                </a:ln>
                <a:solidFill>
                  <a:srgbClr val="FF0000"/>
                </a:solidFill>
                <a:effectLst/>
              </a:rPr>
              <a:t> </a:t>
            </a:r>
            <a:endParaRPr kumimoji="0" lang="en-US" altLang="en-US" sz="4800" b="0" i="0" u="none" strike="noStrike" cap="none" normalizeH="0" baseline="0" dirty="0">
              <a:ln>
                <a:noFill/>
              </a:ln>
              <a:solidFill>
                <a:srgbClr val="FF0000"/>
              </a:solidFill>
              <a:effectLst/>
              <a:latin typeface="Arial" panose="020B0604020202020204" pitchFamily="34" charset="0"/>
            </a:endParaRPr>
          </a:p>
          <a:p>
            <a:r>
              <a:rPr lang="en-IN" dirty="0"/>
              <a:t>String name = </a:t>
            </a:r>
            <a:r>
              <a:rPr lang="en-IN" dirty="0" err="1"/>
              <a:t>data.getStringExtra</a:t>
            </a:r>
            <a:r>
              <a:rPr lang="en-IN" dirty="0"/>
              <a:t>("Name");</a:t>
            </a:r>
          </a:p>
          <a:p>
            <a:r>
              <a:rPr lang="en-IN" dirty="0"/>
              <a:t>String </a:t>
            </a:r>
            <a:r>
              <a:rPr lang="en-IN" dirty="0" err="1"/>
              <a:t>desc</a:t>
            </a:r>
            <a:r>
              <a:rPr lang="en-IN" dirty="0"/>
              <a:t> = </a:t>
            </a:r>
            <a:r>
              <a:rPr lang="en-IN" dirty="0" err="1"/>
              <a:t>data.getStringExtra</a:t>
            </a:r>
            <a:r>
              <a:rPr lang="en-IN" dirty="0"/>
              <a:t>("Description");</a:t>
            </a:r>
          </a:p>
          <a:p>
            <a:endParaRPr lang="en-IN" dirty="0"/>
          </a:p>
        </p:txBody>
      </p:sp>
    </p:spTree>
    <p:extLst>
      <p:ext uri="{BB962C8B-B14F-4D97-AF65-F5344CB8AC3E}">
        <p14:creationId xmlns:p14="http://schemas.microsoft.com/office/powerpoint/2010/main" val="208393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sp>
        <p:nvSpPr>
          <p:cNvPr id="1026" name="AutoShape 2" descr="android startactivityforresult example output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600200" y="2057400"/>
            <a:ext cx="2266950" cy="3657600"/>
          </a:xfrm>
          <a:prstGeom prst="rect">
            <a:avLst/>
          </a:prstGeom>
          <a:noFill/>
          <a:ln w="9525">
            <a:noFill/>
            <a:miter lim="800000"/>
            <a:headEnd/>
            <a:tailEnd/>
          </a:ln>
          <a:effectLst/>
        </p:spPr>
      </p:pic>
      <p:sp>
        <p:nvSpPr>
          <p:cNvPr id="1029" name="AutoShape 5" descr="android startactivityforresult example output 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srcRect/>
          <a:stretch>
            <a:fillRect/>
          </a:stretch>
        </p:blipFill>
        <p:spPr bwMode="auto">
          <a:xfrm>
            <a:off x="4953000" y="1981200"/>
            <a:ext cx="2219325" cy="38862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MainActivity</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sz="1800" dirty="0"/>
              <a:t>   button1.setOnClickListener(new </a:t>
            </a:r>
            <a:r>
              <a:rPr lang="en-US" sz="1800" dirty="0" err="1"/>
              <a:t>OnClickListener</a:t>
            </a:r>
            <a:r>
              <a:rPr lang="en-US" sz="1800" dirty="0"/>
              <a:t>() {  </a:t>
            </a:r>
          </a:p>
          <a:p>
            <a:r>
              <a:rPr lang="en-US" sz="1800" dirty="0"/>
              <a:t>            @Override  </a:t>
            </a:r>
          </a:p>
          <a:p>
            <a:r>
              <a:rPr lang="en-US" sz="1800" dirty="0"/>
              <a:t>            public void </a:t>
            </a:r>
            <a:r>
              <a:rPr lang="en-US" sz="1800" dirty="0" err="1"/>
              <a:t>onClick</a:t>
            </a:r>
            <a:r>
              <a:rPr lang="en-US" sz="1800" dirty="0"/>
              <a:t>(View arg0) {  </a:t>
            </a:r>
          </a:p>
          <a:p>
            <a:r>
              <a:rPr lang="en-US" sz="1800" dirty="0"/>
              <a:t>                Intent </a:t>
            </a:r>
            <a:r>
              <a:rPr lang="en-US" sz="1800" dirty="0" err="1"/>
              <a:t>intent</a:t>
            </a:r>
            <a:r>
              <a:rPr lang="en-US" sz="1800" dirty="0"/>
              <a:t>=new Intent(</a:t>
            </a:r>
            <a:r>
              <a:rPr lang="en-US" sz="1800" dirty="0" err="1"/>
              <a:t>MainActivity.this,SecondActivity.class</a:t>
            </a:r>
            <a:r>
              <a:rPr lang="en-US" sz="1800" dirty="0"/>
              <a:t>);  </a:t>
            </a:r>
          </a:p>
          <a:p>
            <a:r>
              <a:rPr lang="en-US" sz="1800" dirty="0"/>
              <a:t>                </a:t>
            </a:r>
            <a:r>
              <a:rPr lang="en-US" sz="1800" dirty="0" err="1"/>
              <a:t>startActivityForResult</a:t>
            </a:r>
            <a:r>
              <a:rPr lang="en-US" sz="1800" dirty="0"/>
              <a:t>(intent, 2);   </a:t>
            </a:r>
            <a:r>
              <a:rPr lang="en-US" sz="1800" dirty="0">
                <a:solidFill>
                  <a:srgbClr val="FF0000"/>
                </a:solidFill>
              </a:rPr>
              <a:t>// Activity is started with </a:t>
            </a:r>
            <a:r>
              <a:rPr lang="en-US" sz="1800" dirty="0" err="1">
                <a:solidFill>
                  <a:srgbClr val="FF0000"/>
                </a:solidFill>
              </a:rPr>
              <a:t>requestCode</a:t>
            </a:r>
            <a:r>
              <a:rPr lang="en-US" sz="1800" dirty="0">
                <a:solidFill>
                  <a:srgbClr val="FF0000"/>
                </a:solidFill>
              </a:rPr>
              <a:t> 2 </a:t>
            </a:r>
          </a:p>
          <a:p>
            <a:r>
              <a:rPr lang="en-US" sz="1800" dirty="0">
                <a:solidFill>
                  <a:srgbClr val="FF0000"/>
                </a:solidFill>
              </a:rPr>
              <a:t>// Call Back method  to get the Message form other Activity  </a:t>
            </a:r>
          </a:p>
          <a:p>
            <a:r>
              <a:rPr lang="en-US" sz="1800" dirty="0"/>
              <a:t>    @Override  </a:t>
            </a:r>
          </a:p>
          <a:p>
            <a:r>
              <a:rPr lang="en-US" sz="1800" dirty="0"/>
              <a:t>       protected void </a:t>
            </a:r>
            <a:r>
              <a:rPr lang="en-US" sz="1800" dirty="0" err="1"/>
              <a:t>onActivityResult</a:t>
            </a:r>
            <a:r>
              <a:rPr lang="en-US" sz="1800" dirty="0"/>
              <a:t>(</a:t>
            </a:r>
            <a:r>
              <a:rPr lang="en-US" sz="1800" dirty="0" err="1"/>
              <a:t>int</a:t>
            </a:r>
            <a:r>
              <a:rPr lang="en-US" sz="1800" dirty="0"/>
              <a:t> </a:t>
            </a:r>
            <a:r>
              <a:rPr lang="en-US" sz="1800" dirty="0" err="1"/>
              <a:t>requestCode</a:t>
            </a:r>
            <a:r>
              <a:rPr lang="en-US" sz="1800" dirty="0"/>
              <a:t>, </a:t>
            </a:r>
            <a:r>
              <a:rPr lang="en-US" sz="1800" dirty="0" err="1"/>
              <a:t>int</a:t>
            </a:r>
            <a:r>
              <a:rPr lang="en-US" sz="1800" dirty="0"/>
              <a:t> </a:t>
            </a:r>
            <a:r>
              <a:rPr lang="en-US" sz="1800" dirty="0" err="1"/>
              <a:t>resultCode</a:t>
            </a:r>
            <a:r>
              <a:rPr lang="en-US" sz="1800" dirty="0"/>
              <a:t>, Intent data)  </a:t>
            </a:r>
          </a:p>
          <a:p>
            <a:r>
              <a:rPr lang="en-US" sz="1800" dirty="0"/>
              <a:t>       {  </a:t>
            </a:r>
          </a:p>
          <a:p>
            <a:r>
              <a:rPr lang="en-US" sz="1800" dirty="0"/>
              <a:t>                 </a:t>
            </a:r>
            <a:r>
              <a:rPr lang="en-US" sz="1800" dirty="0" err="1"/>
              <a:t>super.onActivityResult</a:t>
            </a:r>
            <a:r>
              <a:rPr lang="en-US" sz="1800" dirty="0"/>
              <a:t>(</a:t>
            </a:r>
            <a:r>
              <a:rPr lang="en-US" sz="1800" dirty="0" err="1"/>
              <a:t>requestCode</a:t>
            </a:r>
            <a:r>
              <a:rPr lang="en-US" sz="1800" dirty="0"/>
              <a:t>, </a:t>
            </a:r>
            <a:r>
              <a:rPr lang="en-US" sz="1800" dirty="0" err="1"/>
              <a:t>resultCode</a:t>
            </a:r>
            <a:r>
              <a:rPr lang="en-US" sz="1800" dirty="0"/>
              <a:t>, data);  </a:t>
            </a:r>
          </a:p>
          <a:p>
            <a:r>
              <a:rPr lang="en-US" sz="1800" dirty="0"/>
              <a:t>                </a:t>
            </a:r>
            <a:r>
              <a:rPr lang="en-US" sz="1800" dirty="0">
                <a:solidFill>
                  <a:srgbClr val="FF0000"/>
                </a:solidFill>
              </a:rPr>
              <a:t>  // check if the request code is same as what is passed  here it is 2  </a:t>
            </a:r>
          </a:p>
          <a:p>
            <a:r>
              <a:rPr lang="en-US" sz="1800" dirty="0"/>
              <a:t>                   if(</a:t>
            </a:r>
            <a:r>
              <a:rPr lang="en-US" sz="1800" dirty="0" err="1"/>
              <a:t>requestCode</a:t>
            </a:r>
            <a:r>
              <a:rPr lang="en-US" sz="1800" dirty="0"/>
              <a:t>==2)  </a:t>
            </a:r>
          </a:p>
          <a:p>
            <a:r>
              <a:rPr lang="en-US" sz="1800" dirty="0"/>
              <a:t>                         {  </a:t>
            </a:r>
          </a:p>
          <a:p>
            <a:r>
              <a:rPr lang="en-US" sz="1800" dirty="0"/>
              <a:t>                            String message=</a:t>
            </a:r>
            <a:r>
              <a:rPr lang="en-US" sz="1800" dirty="0" err="1"/>
              <a:t>data.getStringExtra</a:t>
            </a:r>
            <a:r>
              <a:rPr lang="en-US" sz="1800" dirty="0"/>
              <a:t>("MESSAGE");    // get data included in the Intent</a:t>
            </a:r>
          </a:p>
          <a:p>
            <a:r>
              <a:rPr lang="en-US" sz="1800" dirty="0"/>
              <a:t>                            textView1.setText(message);  </a:t>
            </a:r>
          </a:p>
          <a:p>
            <a:r>
              <a:rPr lang="en-US" sz="1800" dirty="0"/>
              <a:t>                         }  </a:t>
            </a:r>
          </a:p>
          <a:p>
            <a:r>
              <a:rPr lang="en-US" dirty="0"/>
              <a:t>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SecondActivity</a:t>
            </a:r>
            <a:endParaRPr lang="en-US" dirty="0"/>
          </a:p>
        </p:txBody>
      </p:sp>
      <p:sp>
        <p:nvSpPr>
          <p:cNvPr id="3" name="Content Placeholder 2"/>
          <p:cNvSpPr>
            <a:spLocks noGrp="1"/>
          </p:cNvSpPr>
          <p:nvPr>
            <p:ph idx="1"/>
          </p:nvPr>
        </p:nvSpPr>
        <p:spPr/>
        <p:txBody>
          <a:bodyPr>
            <a:normAutofit/>
          </a:bodyPr>
          <a:lstStyle/>
          <a:p>
            <a:r>
              <a:rPr lang="en-US" sz="1800" dirty="0"/>
              <a:t> button1.setOnClickListener(</a:t>
            </a:r>
            <a:r>
              <a:rPr lang="en-US" sz="1800" b="1" dirty="0"/>
              <a:t>new</a:t>
            </a:r>
            <a:r>
              <a:rPr lang="en-US" sz="1800" dirty="0"/>
              <a:t> </a:t>
            </a:r>
            <a:r>
              <a:rPr lang="en-US" sz="1800" dirty="0" err="1"/>
              <a:t>OnClickListener</a:t>
            </a:r>
            <a:r>
              <a:rPr lang="en-US" sz="1800" dirty="0"/>
              <a:t>() {  </a:t>
            </a:r>
          </a:p>
          <a:p>
            <a:r>
              <a:rPr lang="en-US" sz="1800" dirty="0"/>
              <a:t>                @Override  </a:t>
            </a:r>
          </a:p>
          <a:p>
            <a:r>
              <a:rPr lang="en-US" sz="1800" dirty="0"/>
              <a:t>                </a:t>
            </a:r>
            <a:r>
              <a:rPr lang="en-US" sz="1800" b="1" dirty="0"/>
              <a:t>public</a:t>
            </a:r>
            <a:r>
              <a:rPr lang="en-US" sz="1800" dirty="0"/>
              <a:t> </a:t>
            </a:r>
            <a:r>
              <a:rPr lang="en-US" sz="1800" b="1" dirty="0"/>
              <a:t>void</a:t>
            </a:r>
            <a:r>
              <a:rPr lang="en-US" sz="1800" dirty="0"/>
              <a:t> </a:t>
            </a:r>
            <a:r>
              <a:rPr lang="en-US" sz="1800" dirty="0" err="1"/>
              <a:t>onClick</a:t>
            </a:r>
            <a:r>
              <a:rPr lang="en-US" sz="1800" dirty="0"/>
              <a:t>(View  v) {  </a:t>
            </a:r>
          </a:p>
          <a:p>
            <a:r>
              <a:rPr lang="en-US" sz="1800" dirty="0"/>
              <a:t>                    String message=editText1.getText().</a:t>
            </a:r>
            <a:r>
              <a:rPr lang="en-US" sz="1800" dirty="0" err="1"/>
              <a:t>toString</a:t>
            </a:r>
            <a:r>
              <a:rPr lang="en-US" sz="1800" dirty="0"/>
              <a:t>();  </a:t>
            </a:r>
          </a:p>
          <a:p>
            <a:r>
              <a:rPr lang="en-US" sz="1800" dirty="0"/>
              <a:t>                    Intent </a:t>
            </a:r>
            <a:r>
              <a:rPr lang="en-US" sz="1800" dirty="0" err="1"/>
              <a:t>intent</a:t>
            </a:r>
            <a:r>
              <a:rPr lang="en-US" sz="1800" dirty="0"/>
              <a:t>=</a:t>
            </a:r>
            <a:r>
              <a:rPr lang="en-US" sz="1800" b="1" dirty="0"/>
              <a:t>new</a:t>
            </a:r>
            <a:r>
              <a:rPr lang="en-US" sz="1800" dirty="0"/>
              <a:t> Intent();  </a:t>
            </a:r>
          </a:p>
          <a:p>
            <a:r>
              <a:rPr lang="en-US" sz="1800" dirty="0"/>
              <a:t>                    </a:t>
            </a:r>
            <a:r>
              <a:rPr lang="en-US" sz="1800" dirty="0" err="1"/>
              <a:t>intent.putExtra</a:t>
            </a:r>
            <a:r>
              <a:rPr lang="en-US" sz="1800" dirty="0"/>
              <a:t>("MESSAGE", message);   </a:t>
            </a:r>
            <a:r>
              <a:rPr lang="en-US" sz="1800" dirty="0">
                <a:solidFill>
                  <a:srgbClr val="FF0000"/>
                </a:solidFill>
              </a:rPr>
              <a:t>// put data in the Intent</a:t>
            </a:r>
          </a:p>
          <a:p>
            <a:r>
              <a:rPr lang="en-US" sz="1800" dirty="0"/>
              <a:t>                    </a:t>
            </a:r>
            <a:r>
              <a:rPr lang="en-US" sz="1800" dirty="0" err="1"/>
              <a:t>setResult</a:t>
            </a:r>
            <a:r>
              <a:rPr lang="en-US" sz="1800" dirty="0"/>
              <a:t>(2,intent);    </a:t>
            </a:r>
            <a:r>
              <a:rPr lang="en-US" sz="1800" dirty="0">
                <a:solidFill>
                  <a:srgbClr val="FF0000"/>
                </a:solidFill>
              </a:rPr>
              <a:t>// </a:t>
            </a:r>
            <a:r>
              <a:rPr lang="en-US" sz="1800" dirty="0" err="1">
                <a:solidFill>
                  <a:srgbClr val="FF0000"/>
                </a:solidFill>
              </a:rPr>
              <a:t>setResult</a:t>
            </a:r>
            <a:r>
              <a:rPr lang="en-US" sz="1800" dirty="0">
                <a:solidFill>
                  <a:srgbClr val="FF0000"/>
                </a:solidFill>
              </a:rPr>
              <a:t> return a result code (RESULT_OK, RESULT_CANCELED, or any positive int value</a:t>
            </a:r>
          </a:p>
          <a:p>
            <a:r>
              <a:rPr lang="en-US" sz="1800" dirty="0"/>
              <a:t>                    finish();   </a:t>
            </a:r>
            <a:r>
              <a:rPr lang="en-US" sz="1800" dirty="0">
                <a:solidFill>
                  <a:srgbClr val="FF0000"/>
                </a:solidFill>
              </a:rPr>
              <a:t>//finishing activity  </a:t>
            </a:r>
          </a:p>
          <a:p>
            <a:r>
              <a:rPr lang="en-US" sz="1800" dirty="0"/>
              <a:t>                }  </a:t>
            </a: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Paused: </a:t>
            </a:r>
            <a:r>
              <a:rPr lang="en-US" b="1" dirty="0" err="1"/>
              <a:t>onPause</a:t>
            </a:r>
            <a:r>
              <a:rPr lang="en-US" b="1" dirty="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case if any interruption events happen in </a:t>
            </a:r>
            <a:r>
              <a:rPr lang="en-US" b="1" dirty="0"/>
              <a:t>Resumed</a:t>
            </a:r>
            <a:r>
              <a:rPr lang="en-US" dirty="0"/>
              <a:t> state, the activity will entered into </a:t>
            </a:r>
            <a:r>
              <a:rPr lang="en-US" b="1" dirty="0"/>
              <a:t>Paused</a:t>
            </a:r>
            <a:r>
              <a:rPr lang="en-US" dirty="0"/>
              <a:t> state and the system will invoke </a:t>
            </a:r>
            <a:r>
              <a:rPr lang="en-US" dirty="0" err="1"/>
              <a:t>onPause</a:t>
            </a:r>
            <a:r>
              <a:rPr lang="en-US" dirty="0"/>
              <a:t>() method.</a:t>
            </a:r>
          </a:p>
          <a:p>
            <a:r>
              <a:rPr lang="en-US" dirty="0"/>
              <a:t> After completion of </a:t>
            </a:r>
            <a:r>
              <a:rPr lang="en-US" dirty="0" err="1"/>
              <a:t>onPause</a:t>
            </a:r>
            <a:r>
              <a:rPr lang="en-US" dirty="0"/>
              <a:t>() method execution, the next method is either </a:t>
            </a:r>
            <a:r>
              <a:rPr lang="en-US" dirty="0" err="1"/>
              <a:t>onStop</a:t>
            </a:r>
            <a:r>
              <a:rPr lang="en-US" dirty="0"/>
              <a:t>() or </a:t>
            </a:r>
            <a:r>
              <a:rPr lang="en-US" dirty="0" err="1"/>
              <a:t>onResume</a:t>
            </a:r>
            <a:r>
              <a:rPr lang="en-US" dirty="0"/>
              <a:t>()</a:t>
            </a:r>
          </a:p>
          <a:p>
            <a:r>
              <a:rPr lang="en-US" b="1" dirty="0"/>
              <a:t>For example, </a:t>
            </a:r>
            <a:r>
              <a:rPr lang="en-US" dirty="0"/>
              <a:t>if a user was using Application A and then a notification comes and user clicked on notification and moved to Application B, in this case Application A will be paused. And again if a user again click on app icon of Application A then Application A which was stopped will again gets started.</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Camera</a:t>
            </a:r>
          </a:p>
        </p:txBody>
      </p:sp>
      <p:sp>
        <p:nvSpPr>
          <p:cNvPr id="3" name="Content Placeholder 2"/>
          <p:cNvSpPr>
            <a:spLocks noGrp="1"/>
          </p:cNvSpPr>
          <p:nvPr>
            <p:ph idx="1"/>
          </p:nvPr>
        </p:nvSpPr>
        <p:spPr/>
        <p:txBody>
          <a:bodyPr>
            <a:normAutofit fontScale="47500" lnSpcReduction="20000"/>
          </a:bodyPr>
          <a:lstStyle/>
          <a:p>
            <a:r>
              <a:rPr lang="en-US" b="1" dirty="0"/>
              <a:t>&lt;Button</a:t>
            </a:r>
            <a:r>
              <a:rPr lang="en-US" dirty="0"/>
              <a:t>  </a:t>
            </a:r>
          </a:p>
          <a:p>
            <a:r>
              <a:rPr lang="en-US" dirty="0"/>
              <a:t>        </a:t>
            </a:r>
            <a:r>
              <a:rPr lang="en-US" dirty="0" err="1"/>
              <a:t>android:id</a:t>
            </a:r>
            <a:r>
              <a:rPr lang="en-US" dirty="0"/>
              <a:t>="@+id/button1"  </a:t>
            </a:r>
          </a:p>
          <a:p>
            <a:r>
              <a:rPr lang="en-US" dirty="0"/>
              <a:t>        </a:t>
            </a:r>
            <a:r>
              <a:rPr lang="en-US" dirty="0" err="1"/>
              <a:t>android:layout_width</a:t>
            </a:r>
            <a:r>
              <a:rPr lang="en-US" dirty="0"/>
              <a:t>="</a:t>
            </a:r>
            <a:r>
              <a:rPr lang="en-US" dirty="0" err="1"/>
              <a:t>wrap_content</a:t>
            </a:r>
            <a:r>
              <a:rPr lang="en-US" dirty="0"/>
              <a:t>"  </a:t>
            </a:r>
          </a:p>
          <a:p>
            <a:r>
              <a:rPr lang="en-US" dirty="0"/>
              <a:t>        </a:t>
            </a:r>
            <a:r>
              <a:rPr lang="en-US" dirty="0" err="1"/>
              <a:t>android:layout_height</a:t>
            </a:r>
            <a:r>
              <a:rPr lang="en-US" dirty="0"/>
              <a:t>="</a:t>
            </a:r>
            <a:r>
              <a:rPr lang="en-US" dirty="0" err="1"/>
              <a:t>wrap_content</a:t>
            </a:r>
            <a:r>
              <a:rPr lang="en-US" dirty="0"/>
              <a:t>"  </a:t>
            </a:r>
          </a:p>
          <a:p>
            <a:r>
              <a:rPr lang="en-US" dirty="0"/>
              <a:t>        </a:t>
            </a:r>
            <a:r>
              <a:rPr lang="en-US" dirty="0" err="1"/>
              <a:t>android:layout_alignParentBottom</a:t>
            </a:r>
            <a:r>
              <a:rPr lang="en-US" dirty="0"/>
              <a:t>="true"  </a:t>
            </a:r>
          </a:p>
          <a:p>
            <a:r>
              <a:rPr lang="en-US" dirty="0"/>
              <a:t>        </a:t>
            </a:r>
            <a:r>
              <a:rPr lang="en-US" dirty="0" err="1"/>
              <a:t>android:layout_centerHorizontal</a:t>
            </a:r>
            <a:r>
              <a:rPr lang="en-US" dirty="0"/>
              <a:t>="true"  </a:t>
            </a:r>
          </a:p>
          <a:p>
            <a:r>
              <a:rPr lang="en-US" dirty="0"/>
              <a:t>        </a:t>
            </a:r>
            <a:r>
              <a:rPr lang="en-US" dirty="0" err="1"/>
              <a:t>android:text</a:t>
            </a:r>
            <a:r>
              <a:rPr lang="en-US" dirty="0"/>
              <a:t>="Take a Photo" </a:t>
            </a:r>
            <a:r>
              <a:rPr lang="en-US" b="1" dirty="0"/>
              <a:t>&gt;</a:t>
            </a:r>
            <a:r>
              <a:rPr lang="en-US" dirty="0"/>
              <a:t>  </a:t>
            </a:r>
          </a:p>
          <a:p>
            <a:r>
              <a:rPr lang="en-US" dirty="0"/>
              <a:t>    </a:t>
            </a:r>
            <a:r>
              <a:rPr lang="en-US" b="1" dirty="0"/>
              <a:t>&lt;/Button&gt;</a:t>
            </a:r>
            <a:r>
              <a:rPr lang="en-US" dirty="0"/>
              <a:t>  </a:t>
            </a:r>
          </a:p>
          <a:p>
            <a:r>
              <a:rPr lang="en-US" dirty="0"/>
              <a:t>  </a:t>
            </a:r>
          </a:p>
          <a:p>
            <a:r>
              <a:rPr lang="en-US" dirty="0"/>
              <a:t>    </a:t>
            </a:r>
            <a:r>
              <a:rPr lang="en-US" b="1" dirty="0"/>
              <a:t>&lt;</a:t>
            </a:r>
            <a:r>
              <a:rPr lang="en-US" b="1" dirty="0" err="1"/>
              <a:t>ImageView</a:t>
            </a:r>
            <a:r>
              <a:rPr lang="en-US" dirty="0"/>
              <a:t>  </a:t>
            </a:r>
          </a:p>
          <a:p>
            <a:r>
              <a:rPr lang="en-US" dirty="0"/>
              <a:t>        </a:t>
            </a:r>
            <a:r>
              <a:rPr lang="en-US" dirty="0" err="1"/>
              <a:t>android:id</a:t>
            </a:r>
            <a:r>
              <a:rPr lang="en-US" dirty="0"/>
              <a:t>="@+id/imageView1"  </a:t>
            </a:r>
          </a:p>
          <a:p>
            <a:r>
              <a:rPr lang="en-US" dirty="0"/>
              <a:t>        </a:t>
            </a:r>
            <a:r>
              <a:rPr lang="en-US" dirty="0" err="1"/>
              <a:t>android:layout_width</a:t>
            </a:r>
            <a:r>
              <a:rPr lang="en-US" dirty="0"/>
              <a:t>="</a:t>
            </a:r>
            <a:r>
              <a:rPr lang="en-US" dirty="0" err="1"/>
              <a:t>fill_parent</a:t>
            </a:r>
            <a:r>
              <a:rPr lang="en-US" dirty="0"/>
              <a:t>"  </a:t>
            </a:r>
          </a:p>
          <a:p>
            <a:r>
              <a:rPr lang="en-US" dirty="0"/>
              <a:t>        </a:t>
            </a:r>
            <a:r>
              <a:rPr lang="en-US" dirty="0" err="1"/>
              <a:t>android:layout_height</a:t>
            </a:r>
            <a:r>
              <a:rPr lang="en-US" dirty="0"/>
              <a:t>="</a:t>
            </a:r>
            <a:r>
              <a:rPr lang="en-US" dirty="0" err="1"/>
              <a:t>fill_parent</a:t>
            </a:r>
            <a:r>
              <a:rPr lang="en-US" dirty="0"/>
              <a:t>"  </a:t>
            </a:r>
          </a:p>
          <a:p>
            <a:r>
              <a:rPr lang="en-US" dirty="0"/>
              <a:t>        </a:t>
            </a:r>
            <a:r>
              <a:rPr lang="en-US" dirty="0" err="1"/>
              <a:t>android:layout_above</a:t>
            </a:r>
            <a:r>
              <a:rPr lang="en-US" dirty="0"/>
              <a:t>="@+id/button1"  </a:t>
            </a:r>
          </a:p>
          <a:p>
            <a:r>
              <a:rPr lang="en-US" dirty="0"/>
              <a:t>        </a:t>
            </a:r>
            <a:r>
              <a:rPr lang="en-US" dirty="0" err="1"/>
              <a:t>android:layout_alignParentTop</a:t>
            </a:r>
            <a:r>
              <a:rPr lang="en-US" dirty="0"/>
              <a:t>="true"  </a:t>
            </a:r>
          </a:p>
          <a:p>
            <a:r>
              <a:rPr lang="en-US" dirty="0"/>
              <a:t>        </a:t>
            </a:r>
            <a:r>
              <a:rPr lang="en-US" dirty="0" err="1"/>
              <a:t>android:src</a:t>
            </a:r>
            <a:r>
              <a:rPr lang="en-US" dirty="0"/>
              <a:t>="@</a:t>
            </a:r>
            <a:r>
              <a:rPr lang="en-US" dirty="0" err="1"/>
              <a:t>drawable</a:t>
            </a:r>
            <a:r>
              <a:rPr lang="en-US" dirty="0"/>
              <a:t>/</a:t>
            </a:r>
            <a:r>
              <a:rPr lang="en-US" dirty="0" err="1"/>
              <a:t>ic_launcher</a:t>
            </a:r>
            <a:r>
              <a:rPr lang="en-US" dirty="0"/>
              <a:t>" </a:t>
            </a:r>
            <a:r>
              <a:rPr lang="en-US" b="1" dirty="0"/>
              <a:t>&gt;</a:t>
            </a:r>
            <a:r>
              <a:rPr lang="en-US" dirty="0"/>
              <a:t>  </a:t>
            </a:r>
          </a:p>
          <a:p>
            <a:r>
              <a:rPr lang="en-US" dirty="0"/>
              <a:t>    </a:t>
            </a:r>
            <a:r>
              <a:rPr lang="en-US" b="1" dirty="0"/>
              <a:t>&lt;/</a:t>
            </a:r>
            <a:r>
              <a:rPr lang="en-US" b="1" dirty="0" err="1"/>
              <a:t>ImageView</a:t>
            </a:r>
            <a:r>
              <a:rPr lang="en-US" b="1" dirty="0"/>
              <a:t>&gt;</a:t>
            </a:r>
            <a:r>
              <a:rPr lang="en-US" dirty="0"/>
              <a:t>  </a:t>
            </a:r>
          </a:p>
          <a:p>
            <a:endParaRPr lang="en-US" dirty="0"/>
          </a:p>
        </p:txBody>
      </p:sp>
      <p:sp>
        <p:nvSpPr>
          <p:cNvPr id="1026" name="AutoShape 2" descr="android simple camera example output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5943600" y="1752600"/>
            <a:ext cx="2276475" cy="35814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Autofit/>
          </a:bodyPr>
          <a:lstStyle/>
          <a:p>
            <a:r>
              <a:rPr lang="en-US" sz="1400" dirty="0"/>
              <a:t>public class </a:t>
            </a:r>
            <a:r>
              <a:rPr lang="en-US" sz="1400" dirty="0" err="1"/>
              <a:t>MainActivity</a:t>
            </a:r>
            <a:r>
              <a:rPr lang="en-US" sz="1400" dirty="0"/>
              <a:t> extends Activity {  </a:t>
            </a:r>
          </a:p>
          <a:p>
            <a:r>
              <a:rPr lang="en-US" sz="1400" dirty="0"/>
              <a:t>     private static  </a:t>
            </a:r>
            <a:r>
              <a:rPr lang="en-US" sz="1400" dirty="0" err="1"/>
              <a:t>int</a:t>
            </a:r>
            <a:r>
              <a:rPr lang="en-US" sz="1400" dirty="0"/>
              <a:t> CAMERA_REQUEST = 1;  </a:t>
            </a:r>
          </a:p>
          <a:p>
            <a:r>
              <a:rPr lang="en-US" sz="1400" dirty="0"/>
              <a:t>     </a:t>
            </a:r>
            <a:r>
              <a:rPr lang="en-US" sz="1400" dirty="0" err="1"/>
              <a:t>ImageView</a:t>
            </a:r>
            <a:r>
              <a:rPr lang="en-US" sz="1400" dirty="0"/>
              <a:t> </a:t>
            </a:r>
            <a:r>
              <a:rPr lang="en-US" sz="1400" dirty="0" err="1"/>
              <a:t>imageView</a:t>
            </a:r>
            <a:r>
              <a:rPr lang="en-US" sz="1400" dirty="0"/>
              <a:t>;  </a:t>
            </a:r>
          </a:p>
          <a:p>
            <a:r>
              <a:rPr lang="en-US" sz="1400" dirty="0"/>
              <a:t>     public void </a:t>
            </a:r>
            <a:r>
              <a:rPr lang="en-US" sz="1400" dirty="0" err="1"/>
              <a:t>onCreate</a:t>
            </a:r>
            <a:r>
              <a:rPr lang="en-US" sz="1400" dirty="0"/>
              <a:t>(Bundle </a:t>
            </a:r>
            <a:r>
              <a:rPr lang="en-US" sz="1400" dirty="0" err="1"/>
              <a:t>savedInstanceState</a:t>
            </a:r>
            <a:r>
              <a:rPr lang="en-US" sz="1400" dirty="0"/>
              <a:t>) {  </a:t>
            </a:r>
          </a:p>
          <a:p>
            <a:r>
              <a:rPr lang="en-US" sz="1400" dirty="0"/>
              <a:t>           </a:t>
            </a:r>
            <a:r>
              <a:rPr lang="en-US" sz="1400" dirty="0" err="1"/>
              <a:t>super.onCreate</a:t>
            </a:r>
            <a:r>
              <a:rPr lang="en-US" sz="1400" dirty="0"/>
              <a:t>(</a:t>
            </a:r>
            <a:r>
              <a:rPr lang="en-US" sz="1400" dirty="0" err="1"/>
              <a:t>savedInstanceState</a:t>
            </a:r>
            <a:r>
              <a:rPr lang="en-US" sz="1400" dirty="0"/>
              <a:t>);  </a:t>
            </a:r>
          </a:p>
          <a:p>
            <a:r>
              <a:rPr lang="en-US" sz="1400" dirty="0"/>
              <a:t>         </a:t>
            </a:r>
            <a:r>
              <a:rPr lang="en-US" sz="1400" dirty="0" err="1"/>
              <a:t>setContentView</a:t>
            </a:r>
            <a:r>
              <a:rPr lang="en-US" sz="1400" dirty="0"/>
              <a:t>(</a:t>
            </a:r>
            <a:r>
              <a:rPr lang="en-US" sz="1400" dirty="0" err="1"/>
              <a:t>R.layout.activity_main</a:t>
            </a:r>
            <a:r>
              <a:rPr lang="en-US" sz="1400" dirty="0"/>
              <a:t>);  </a:t>
            </a:r>
          </a:p>
          <a:p>
            <a:r>
              <a:rPr lang="en-US" sz="1400" dirty="0"/>
              <a:t>           </a:t>
            </a:r>
            <a:r>
              <a:rPr lang="en-US" sz="1400" dirty="0" err="1"/>
              <a:t>imageView</a:t>
            </a:r>
            <a:r>
              <a:rPr lang="en-US" sz="1400" dirty="0"/>
              <a:t> = (</a:t>
            </a:r>
            <a:r>
              <a:rPr lang="en-US" sz="1400" dirty="0" err="1"/>
              <a:t>ImageView</a:t>
            </a:r>
            <a:r>
              <a:rPr lang="en-US" sz="1400" dirty="0"/>
              <a:t>) </a:t>
            </a:r>
            <a:r>
              <a:rPr lang="en-US" sz="1400" dirty="0" err="1"/>
              <a:t>this.findViewById</a:t>
            </a:r>
            <a:r>
              <a:rPr lang="en-US" sz="1400" dirty="0"/>
              <a:t>(R.id.imageView1);  </a:t>
            </a:r>
          </a:p>
          <a:p>
            <a:r>
              <a:rPr lang="en-US" sz="1400" dirty="0"/>
              <a:t>         Button </a:t>
            </a:r>
            <a:r>
              <a:rPr lang="en-US" sz="1400" dirty="0" err="1"/>
              <a:t>photoButton</a:t>
            </a:r>
            <a:r>
              <a:rPr lang="en-US" sz="1400" dirty="0"/>
              <a:t> = (Button) </a:t>
            </a:r>
            <a:r>
              <a:rPr lang="en-US" sz="1400" dirty="0" err="1"/>
              <a:t>this.findViewById</a:t>
            </a:r>
            <a:r>
              <a:rPr lang="en-US" sz="1400" dirty="0"/>
              <a:t>(R.id.button1);  </a:t>
            </a:r>
          </a:p>
          <a:p>
            <a:r>
              <a:rPr lang="en-US" sz="1400" dirty="0"/>
              <a:t>           </a:t>
            </a:r>
            <a:r>
              <a:rPr lang="en-US" sz="1400" dirty="0" err="1"/>
              <a:t>photoButton.setOnClickListener</a:t>
            </a:r>
            <a:r>
              <a:rPr lang="en-US" sz="1400" dirty="0"/>
              <a:t>(new </a:t>
            </a:r>
            <a:r>
              <a:rPr lang="en-US" sz="1400" dirty="0" err="1"/>
              <a:t>View.OnClickListener</a:t>
            </a:r>
            <a:r>
              <a:rPr lang="en-US" sz="1400" dirty="0"/>
              <a:t>() {  </a:t>
            </a:r>
          </a:p>
          <a:p>
            <a:r>
              <a:rPr lang="en-US" sz="1400" dirty="0"/>
              <a:t>           @Override  </a:t>
            </a:r>
          </a:p>
          <a:p>
            <a:r>
              <a:rPr lang="en-US" sz="1400" dirty="0"/>
              <a:t>         public void </a:t>
            </a:r>
            <a:r>
              <a:rPr lang="en-US" sz="1400" dirty="0" err="1"/>
              <a:t>onClick</a:t>
            </a:r>
            <a:r>
              <a:rPr lang="en-US" sz="1400" dirty="0"/>
              <a:t>(View v) {  </a:t>
            </a:r>
          </a:p>
          <a:p>
            <a:r>
              <a:rPr lang="en-US" sz="1400" dirty="0"/>
              <a:t>          </a:t>
            </a:r>
            <a:r>
              <a:rPr lang="en-US" sz="1400" b="1" dirty="0"/>
              <a:t>    Intent </a:t>
            </a:r>
            <a:r>
              <a:rPr lang="en-US" sz="1400" b="1" dirty="0" err="1"/>
              <a:t>cameraIntent</a:t>
            </a:r>
            <a:r>
              <a:rPr lang="en-US" sz="1400" b="1" dirty="0"/>
              <a:t> = new Intent(</a:t>
            </a:r>
            <a:r>
              <a:rPr lang="en-US" sz="1400" b="1" dirty="0" err="1"/>
              <a:t>android.provider.MediaStore.ACTION_IMAGE_CAPTURE</a:t>
            </a:r>
            <a:r>
              <a:rPr lang="en-US" sz="1400" b="1" dirty="0"/>
              <a:t>);  </a:t>
            </a:r>
          </a:p>
          <a:p>
            <a:r>
              <a:rPr lang="en-US" sz="1400" b="1" dirty="0"/>
              <a:t>              </a:t>
            </a:r>
            <a:r>
              <a:rPr lang="en-US" sz="1400" b="1" dirty="0" err="1"/>
              <a:t>startActivityForResult</a:t>
            </a:r>
            <a:r>
              <a:rPr lang="en-US" sz="1400" b="1" dirty="0"/>
              <a:t>(</a:t>
            </a:r>
            <a:r>
              <a:rPr lang="en-US" sz="1400" b="1" dirty="0" err="1"/>
              <a:t>cameraIntent</a:t>
            </a:r>
            <a:r>
              <a:rPr lang="en-US" sz="1400" b="1" dirty="0"/>
              <a:t>, CAMERA_REQUEST);  </a:t>
            </a:r>
            <a:r>
              <a:rPr lang="en-US" sz="1400" b="1" dirty="0">
                <a:solidFill>
                  <a:srgbClr val="FF0000"/>
                </a:solidFill>
              </a:rPr>
              <a:t>// send request to other activity</a:t>
            </a:r>
          </a:p>
          <a:p>
            <a:r>
              <a:rPr lang="en-US" sz="1400" dirty="0"/>
              <a:t>         }      });    }</a:t>
            </a:r>
          </a:p>
          <a:p>
            <a:r>
              <a:rPr lang="en-US" sz="1400" dirty="0"/>
              <a:t>             </a:t>
            </a:r>
          </a:p>
          <a:p>
            <a:r>
              <a:rPr lang="en-US" sz="1400" dirty="0"/>
              <a:t>   </a:t>
            </a:r>
            <a:r>
              <a:rPr lang="en-US" sz="1400" b="1" dirty="0"/>
              <a:t> </a:t>
            </a:r>
            <a:r>
              <a:rPr lang="en-US" sz="1400" dirty="0"/>
              <a:t> protected void </a:t>
            </a:r>
            <a:r>
              <a:rPr lang="en-US" sz="1400" dirty="0" err="1"/>
              <a:t>onActivityResult</a:t>
            </a:r>
            <a:r>
              <a:rPr lang="en-US" sz="1400" dirty="0"/>
              <a:t>(int </a:t>
            </a:r>
            <a:r>
              <a:rPr lang="en-US" sz="1400" dirty="0" err="1"/>
              <a:t>requestCode</a:t>
            </a:r>
            <a:r>
              <a:rPr lang="en-US" sz="1400" dirty="0"/>
              <a:t>, int </a:t>
            </a:r>
            <a:r>
              <a:rPr lang="en-US" sz="1400" dirty="0" err="1"/>
              <a:t>resultCode</a:t>
            </a:r>
            <a:r>
              <a:rPr lang="en-US" sz="1400" dirty="0"/>
              <a:t>, Intent data) {  </a:t>
            </a:r>
            <a:r>
              <a:rPr lang="en-US" sz="1400" dirty="0">
                <a:solidFill>
                  <a:srgbClr val="FF0000"/>
                </a:solidFill>
              </a:rPr>
              <a:t>// call back method called when other activity return result</a:t>
            </a:r>
          </a:p>
          <a:p>
            <a:r>
              <a:rPr lang="en-US" sz="1400" b="1" dirty="0"/>
              <a:t>    </a:t>
            </a:r>
            <a:r>
              <a:rPr lang="en-US" sz="1400" dirty="0"/>
              <a:t>  if (</a:t>
            </a:r>
            <a:r>
              <a:rPr lang="en-US" sz="1400" dirty="0" err="1"/>
              <a:t>requestCode</a:t>
            </a:r>
            <a:r>
              <a:rPr lang="en-US" sz="1400" dirty="0"/>
              <a:t> == CAMERA_REQUEST) {  </a:t>
            </a:r>
          </a:p>
          <a:p>
            <a:r>
              <a:rPr lang="en-US" sz="1400" i="1" dirty="0">
                <a:solidFill>
                  <a:srgbClr val="FF0000"/>
                </a:solidFill>
              </a:rPr>
              <a:t>//Android Camera application encodes the photo in the return Intent delivered to </a:t>
            </a:r>
            <a:r>
              <a:rPr lang="en-US" sz="1400" i="1" dirty="0" err="1">
                <a:solidFill>
                  <a:srgbClr val="FF0000"/>
                </a:solidFill>
              </a:rPr>
              <a:t>onActivityResult</a:t>
            </a:r>
            <a:r>
              <a:rPr lang="en-US" sz="1400" i="1" dirty="0">
                <a:solidFill>
                  <a:srgbClr val="FF0000"/>
                </a:solidFill>
              </a:rPr>
              <a:t>()</a:t>
            </a:r>
            <a:br>
              <a:rPr lang="en-US" sz="1400" i="1" dirty="0">
                <a:solidFill>
                  <a:srgbClr val="FF0000"/>
                </a:solidFill>
              </a:rPr>
            </a:br>
            <a:r>
              <a:rPr lang="en-US" sz="1400" i="1" dirty="0">
                <a:solidFill>
                  <a:srgbClr val="FF0000"/>
                </a:solidFill>
              </a:rPr>
              <a:t>// as a small Bitmap in the extras, under the key "data".</a:t>
            </a:r>
            <a:endParaRPr lang="en-US" sz="1400" b="1" dirty="0">
              <a:solidFill>
                <a:srgbClr val="FF0000"/>
              </a:solidFill>
            </a:endParaRPr>
          </a:p>
          <a:p>
            <a:r>
              <a:rPr lang="en-US" sz="1400" b="1" dirty="0"/>
              <a:t>       Bitmap photo = (Bitmap) </a:t>
            </a:r>
            <a:r>
              <a:rPr lang="en-US" sz="1400" b="1" dirty="0" err="1"/>
              <a:t>data.getExtras</a:t>
            </a:r>
            <a:r>
              <a:rPr lang="en-US" sz="1400" b="1" dirty="0"/>
              <a:t>().get("data");  </a:t>
            </a:r>
          </a:p>
          <a:p>
            <a:r>
              <a:rPr lang="en-US" sz="1400" b="1" dirty="0"/>
              <a:t>       </a:t>
            </a:r>
            <a:r>
              <a:rPr lang="en-US" sz="1400" b="1" dirty="0" err="1"/>
              <a:t>imageView.setImageBitmap</a:t>
            </a:r>
            <a:r>
              <a:rPr lang="en-US" sz="1400" b="1" dirty="0"/>
              <a:t>(photo);  </a:t>
            </a:r>
          </a:p>
          <a:p>
            <a:r>
              <a:rPr lang="en-US" sz="1400" b="1" dirty="0"/>
              <a:t>      }  </a:t>
            </a:r>
          </a:p>
          <a:p>
            <a:r>
              <a:rPr lang="en-US" sz="1400" b="1" dirty="0"/>
              <a:t>   }  </a:t>
            </a:r>
          </a:p>
          <a:p>
            <a:endParaRPr lang="en-US"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a:t>
            </a:r>
          </a:p>
        </p:txBody>
      </p:sp>
      <p:sp>
        <p:nvSpPr>
          <p:cNvPr id="3" name="Content Placeholder 2"/>
          <p:cNvSpPr>
            <a:spLocks noGrp="1"/>
          </p:cNvSpPr>
          <p:nvPr>
            <p:ph idx="1"/>
          </p:nvPr>
        </p:nvSpPr>
        <p:spPr/>
        <p:txBody>
          <a:bodyPr>
            <a:normAutofit/>
          </a:bodyPr>
          <a:lstStyle/>
          <a:p>
            <a:r>
              <a:rPr lang="en-US" sz="2000" dirty="0"/>
              <a:t>Bluetooth is a way to send or receive data between two different devices. </a:t>
            </a:r>
          </a:p>
          <a:p>
            <a:r>
              <a:rPr lang="en-US" sz="2000" dirty="0"/>
              <a:t>Android provides Bluetooth API (Provides classes that manage </a:t>
            </a:r>
            <a:r>
              <a:rPr lang="en-US" sz="2000" b="1" dirty="0"/>
              <a:t>Bluetooth</a:t>
            </a:r>
            <a:r>
              <a:rPr lang="en-US" sz="2000" dirty="0"/>
              <a:t> functionality, such as scanning for devices, connecting with devices, and managing data transfer between devices) to perform these different operations.</a:t>
            </a:r>
          </a:p>
          <a:p>
            <a:r>
              <a:rPr lang="en-US" sz="2000" dirty="0"/>
              <a:t>Scan for other Bluetooth devices</a:t>
            </a:r>
          </a:p>
          <a:p>
            <a:r>
              <a:rPr lang="en-US" sz="2000" dirty="0"/>
              <a:t>Get a list of paired devices</a:t>
            </a:r>
          </a:p>
          <a:p>
            <a:r>
              <a:rPr lang="en-US" sz="2000" dirty="0"/>
              <a:t>Connect to other devices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240" y="228600"/>
            <a:ext cx="8229600" cy="5973763"/>
          </a:xfrm>
        </p:spPr>
        <p:txBody>
          <a:bodyPr>
            <a:normAutofit/>
          </a:bodyPr>
          <a:lstStyle/>
          <a:p>
            <a:r>
              <a:rPr lang="en-US" sz="1800" b="1" dirty="0"/>
              <a:t>1. android </a:t>
            </a:r>
            <a:r>
              <a:rPr lang="en-US" sz="1800" b="1" dirty="0" err="1"/>
              <a:t>bluetooth</a:t>
            </a:r>
            <a:r>
              <a:rPr lang="en-US" sz="1800" b="1" dirty="0"/>
              <a:t> Adapter class:</a:t>
            </a:r>
          </a:p>
          <a:p>
            <a:r>
              <a:rPr lang="en-US" sz="1800" dirty="0"/>
              <a:t>Android provides </a:t>
            </a:r>
            <a:r>
              <a:rPr lang="en-US" sz="1800" dirty="0" err="1"/>
              <a:t>BluetoothAdapter</a:t>
            </a:r>
            <a:r>
              <a:rPr lang="en-US" sz="1800" dirty="0"/>
              <a:t> class to communicate with Bluetooth. Create an object of this class by calling method </a:t>
            </a:r>
            <a:r>
              <a:rPr lang="en-US" sz="1800" dirty="0" err="1"/>
              <a:t>getDefaultAdapter</a:t>
            </a:r>
            <a:r>
              <a:rPr lang="en-US" sz="1800" dirty="0"/>
              <a:t>(). </a:t>
            </a:r>
          </a:p>
          <a:p>
            <a:r>
              <a:rPr lang="en-US" sz="1800" dirty="0"/>
              <a:t>By using </a:t>
            </a:r>
            <a:r>
              <a:rPr lang="en-US" sz="1800" b="1" dirty="0" err="1"/>
              <a:t>BluetoothAdapter</a:t>
            </a:r>
            <a:r>
              <a:rPr lang="en-US" sz="1800" dirty="0"/>
              <a:t> object, we can interact with device’s Bluetooth adapter to perform Bluetooth related operations. </a:t>
            </a:r>
          </a:p>
          <a:p>
            <a:r>
              <a:rPr lang="en-US" sz="1800" dirty="0"/>
              <a:t> syntax:</a:t>
            </a:r>
          </a:p>
          <a:p>
            <a:r>
              <a:rPr lang="en-US" sz="1800" b="1" dirty="0"/>
              <a:t>private </a:t>
            </a:r>
            <a:r>
              <a:rPr lang="en-US" sz="1800" b="1" dirty="0" err="1"/>
              <a:t>BluetoothAdapter</a:t>
            </a:r>
            <a:r>
              <a:rPr lang="en-US" sz="1800" b="1" dirty="0"/>
              <a:t> BA; BA = </a:t>
            </a:r>
            <a:r>
              <a:rPr lang="en-US" sz="1800" b="1" dirty="0" err="1"/>
              <a:t>BluetoothAdapter.getDefaultAdapter</a:t>
            </a:r>
            <a:r>
              <a:rPr lang="en-US" sz="1800" b="1" dirty="0"/>
              <a:t>();</a:t>
            </a:r>
          </a:p>
          <a:p>
            <a:r>
              <a:rPr lang="en-US" sz="1800" b="1" dirty="0"/>
              <a:t>2.Android Enable or Disable Bluetooth: </a:t>
            </a:r>
            <a:r>
              <a:rPr lang="en-US" sz="1800" dirty="0"/>
              <a:t>enable the Bluetooth of your device, call the intent with the following Bluetooth constant ACTION_REQUEST_ENABLE.</a:t>
            </a:r>
          </a:p>
          <a:p>
            <a:r>
              <a:rPr lang="en-US" sz="1800" b="1" dirty="0"/>
              <a:t>Syntax : </a:t>
            </a:r>
            <a:r>
              <a:rPr lang="en-US" sz="1800" dirty="0"/>
              <a:t>Intent </a:t>
            </a:r>
            <a:r>
              <a:rPr lang="en-US" sz="1800" dirty="0" err="1"/>
              <a:t>turnOn</a:t>
            </a:r>
            <a:r>
              <a:rPr lang="en-US" sz="1800" dirty="0"/>
              <a:t> = new Intent(</a:t>
            </a:r>
            <a:r>
              <a:rPr lang="en-US" sz="1800" dirty="0" err="1"/>
              <a:t>BluetoothAdapter.ACTION_REQUEST_ENABLE</a:t>
            </a:r>
            <a:r>
              <a:rPr lang="en-US" sz="1800" dirty="0"/>
              <a:t>); </a:t>
            </a:r>
          </a:p>
          <a:p>
            <a:r>
              <a:rPr lang="en-US" sz="1800" dirty="0" err="1"/>
              <a:t>startActivityForResult</a:t>
            </a:r>
            <a:r>
              <a:rPr lang="en-US" sz="1800" dirty="0"/>
              <a:t>(</a:t>
            </a:r>
            <a:r>
              <a:rPr lang="en-US" sz="1800" dirty="0" err="1"/>
              <a:t>turnOn</a:t>
            </a:r>
            <a:r>
              <a:rPr lang="en-US" sz="1800" dirty="0"/>
              <a:t>, 0); </a:t>
            </a:r>
          </a:p>
          <a:p>
            <a:r>
              <a:rPr lang="en-US" sz="1800" dirty="0"/>
              <a:t>other constants  are : </a:t>
            </a:r>
            <a:endParaRPr lang="en-US" sz="1800" b="1" dirty="0"/>
          </a:p>
        </p:txBody>
      </p:sp>
      <p:graphicFrame>
        <p:nvGraphicFramePr>
          <p:cNvPr id="5" name="Content Placeholder 4"/>
          <p:cNvGraphicFramePr>
            <a:graphicFrameLocks/>
          </p:cNvGraphicFramePr>
          <p:nvPr>
            <p:extLst>
              <p:ext uri="{D42A27DB-BD31-4B8C-83A1-F6EECF244321}">
                <p14:modId xmlns:p14="http://schemas.microsoft.com/office/powerpoint/2010/main" val="3517580988"/>
              </p:ext>
            </p:extLst>
          </p:nvPr>
        </p:nvGraphicFramePr>
        <p:xfrm>
          <a:off x="317240" y="4526280"/>
          <a:ext cx="8000999" cy="2103120"/>
        </p:xfrm>
        <a:graphic>
          <a:graphicData uri="http://schemas.openxmlformats.org/drawingml/2006/table">
            <a:tbl>
              <a:tblPr/>
              <a:tblGrid>
                <a:gridCol w="1374031">
                  <a:extLst>
                    <a:ext uri="{9D8B030D-6E8A-4147-A177-3AD203B41FA5}">
                      <a16:colId xmlns:a16="http://schemas.microsoft.com/office/drawing/2014/main" val="20000"/>
                    </a:ext>
                  </a:extLst>
                </a:gridCol>
                <a:gridCol w="6626968">
                  <a:extLst>
                    <a:ext uri="{9D8B030D-6E8A-4147-A177-3AD203B41FA5}">
                      <a16:colId xmlns:a16="http://schemas.microsoft.com/office/drawing/2014/main" val="20001"/>
                    </a:ext>
                  </a:extLst>
                </a:gridCol>
              </a:tblGrid>
              <a:tr h="0">
                <a:tc>
                  <a:txBody>
                    <a:bodyPr/>
                    <a:lstStyle/>
                    <a:p>
                      <a:pPr algn="ctr" fontAlgn="t"/>
                      <a:r>
                        <a:rPr lang="en-US" sz="1400" dirty="0" err="1"/>
                        <a:t>Sr.No</a:t>
                      </a:r>
                      <a:endParaRPr lang="en-US" sz="1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t>Constant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algn="ctr" fontAlgn="ctr"/>
                      <a:r>
                        <a:rPr lang="en-US" sz="1400"/>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ACTION_REQUEST_DISCOVERABLE</a:t>
                      </a:r>
                      <a:endParaRPr lang="en-US" sz="1400" dirty="0">
                        <a:solidFill>
                          <a:srgbClr val="000000"/>
                        </a:solidFill>
                      </a:endParaRPr>
                    </a:p>
                    <a:p>
                      <a:pPr algn="just" fontAlgn="t"/>
                      <a:r>
                        <a:rPr lang="en-US" sz="1400" dirty="0">
                          <a:solidFill>
                            <a:srgbClr val="000000"/>
                          </a:solidFill>
                        </a:rPr>
                        <a:t>This constant is used for turn on discovering of </a:t>
                      </a:r>
                      <a:r>
                        <a:rPr lang="en-US" sz="1400" dirty="0" err="1">
                          <a:solidFill>
                            <a:srgbClr val="000000"/>
                          </a:solidFill>
                        </a:rPr>
                        <a:t>bluetooth</a:t>
                      </a:r>
                      <a:endParaRPr lang="en-US" sz="1400" dirty="0">
                        <a:solidFill>
                          <a:srgbClr val="000000"/>
                        </a:solidFil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ctr"/>
                      <a:r>
                        <a:rPr lang="en-US" sz="1400"/>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ACTION_STATE_CHANGED</a:t>
                      </a:r>
                      <a:endParaRPr lang="en-US" sz="1400" dirty="0">
                        <a:solidFill>
                          <a:srgbClr val="000000"/>
                        </a:solidFill>
                      </a:endParaRPr>
                    </a:p>
                    <a:p>
                      <a:pPr algn="just" fontAlgn="t"/>
                      <a:r>
                        <a:rPr lang="en-US" sz="1400" dirty="0">
                          <a:solidFill>
                            <a:srgbClr val="000000"/>
                          </a:solidFill>
                        </a:rPr>
                        <a:t>This constant will notify that Bluetooth state has been changed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fontAlgn="ctr"/>
                      <a:r>
                        <a:rPr lang="en-US" sz="1400"/>
                        <a:t>3</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ACTION_FOUND</a:t>
                      </a:r>
                      <a:endParaRPr lang="en-US" sz="1400" dirty="0">
                        <a:solidFill>
                          <a:srgbClr val="000000"/>
                        </a:solidFill>
                      </a:endParaRPr>
                    </a:p>
                    <a:p>
                      <a:pPr algn="just" fontAlgn="t"/>
                      <a:r>
                        <a:rPr lang="en-US" sz="1400" dirty="0">
                          <a:solidFill>
                            <a:srgbClr val="000000"/>
                          </a:solidFill>
                        </a:rPr>
                        <a:t>This constant is used for receiving information about each device that is discovered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85800"/>
            <a:ext cx="8229600" cy="5440363"/>
          </a:xfrm>
        </p:spPr>
        <p:txBody>
          <a:bodyPr>
            <a:normAutofit/>
          </a:bodyPr>
          <a:lstStyle/>
          <a:p>
            <a:r>
              <a:rPr lang="en-US" sz="1600" b="1" dirty="0"/>
              <a:t>3. Android List paired Devices : </a:t>
            </a:r>
          </a:p>
          <a:p>
            <a:r>
              <a:rPr lang="en-US" sz="1600" dirty="0"/>
              <a:t> get a list of paired devices by calling </a:t>
            </a:r>
            <a:r>
              <a:rPr lang="en-US" sz="1600" dirty="0" err="1"/>
              <a:t>getBondedDevices</a:t>
            </a:r>
            <a:r>
              <a:rPr lang="en-US" sz="1600" dirty="0"/>
              <a:t>() method. It returns a set of </a:t>
            </a:r>
            <a:r>
              <a:rPr lang="en-US" sz="1600" dirty="0" err="1"/>
              <a:t>bluetooth</a:t>
            </a:r>
            <a:r>
              <a:rPr lang="en-US" sz="1600" dirty="0"/>
              <a:t> devices.</a:t>
            </a:r>
          </a:p>
          <a:p>
            <a:r>
              <a:rPr lang="en-US" sz="1600" b="1" dirty="0"/>
              <a:t>Syntax :</a:t>
            </a:r>
          </a:p>
          <a:p>
            <a:r>
              <a:rPr lang="en-US" sz="1600" b="1" dirty="0"/>
              <a:t>private Set&lt;</a:t>
            </a:r>
            <a:r>
              <a:rPr lang="en-US" sz="1600" b="1" dirty="0" err="1"/>
              <a:t>BluetoothDevice</a:t>
            </a:r>
            <a:r>
              <a:rPr lang="en-US" sz="1600" b="1" dirty="0"/>
              <a:t>&gt;</a:t>
            </a:r>
            <a:r>
              <a:rPr lang="en-US" sz="1600" b="1" dirty="0" err="1"/>
              <a:t>pairedDevices</a:t>
            </a:r>
            <a:r>
              <a:rPr lang="en-US" sz="1600" b="1" dirty="0"/>
              <a:t>; </a:t>
            </a:r>
          </a:p>
          <a:p>
            <a:r>
              <a:rPr lang="en-US" sz="1600" b="1" dirty="0" err="1"/>
              <a:t>pairedDevices</a:t>
            </a:r>
            <a:r>
              <a:rPr lang="en-US" sz="1600" b="1" dirty="0"/>
              <a:t> = </a:t>
            </a:r>
            <a:r>
              <a:rPr lang="en-US" sz="1600" b="1" dirty="0" err="1"/>
              <a:t>BA.getBondedDevices</a:t>
            </a:r>
            <a:r>
              <a:rPr lang="en-US" sz="1600" b="1" dirty="0"/>
              <a:t>();</a:t>
            </a:r>
          </a:p>
        </p:txBody>
      </p:sp>
      <p:graphicFrame>
        <p:nvGraphicFramePr>
          <p:cNvPr id="7" name="Table 6"/>
          <p:cNvGraphicFramePr>
            <a:graphicFrameLocks noGrp="1"/>
          </p:cNvGraphicFramePr>
          <p:nvPr/>
        </p:nvGraphicFramePr>
        <p:xfrm>
          <a:off x="762000" y="2566042"/>
          <a:ext cx="6629400" cy="4291958"/>
        </p:xfrm>
        <a:graphic>
          <a:graphicData uri="http://schemas.openxmlformats.org/drawingml/2006/table">
            <a:tbl>
              <a:tblPr/>
              <a:tblGrid>
                <a:gridCol w="1197736">
                  <a:extLst>
                    <a:ext uri="{9D8B030D-6E8A-4147-A177-3AD203B41FA5}">
                      <a16:colId xmlns:a16="http://schemas.microsoft.com/office/drawing/2014/main" val="20000"/>
                    </a:ext>
                  </a:extLst>
                </a:gridCol>
                <a:gridCol w="5431664">
                  <a:extLst>
                    <a:ext uri="{9D8B030D-6E8A-4147-A177-3AD203B41FA5}">
                      <a16:colId xmlns:a16="http://schemas.microsoft.com/office/drawing/2014/main" val="20001"/>
                    </a:ext>
                  </a:extLst>
                </a:gridCol>
              </a:tblGrid>
              <a:tr h="521334">
                <a:tc>
                  <a:txBody>
                    <a:bodyPr/>
                    <a:lstStyle/>
                    <a:p>
                      <a:pPr algn="ctr" fontAlgn="t"/>
                      <a:r>
                        <a:rPr lang="en-US" sz="1400" dirty="0" err="1"/>
                        <a:t>Sr.No</a:t>
                      </a:r>
                      <a:endParaRPr lang="en-US" sz="1400" dirty="0"/>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t>Method &amp; description</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06400">
                <a:tc>
                  <a:txBody>
                    <a:bodyPr/>
                    <a:lstStyle/>
                    <a:p>
                      <a:pPr algn="ctr" fontAlgn="ctr"/>
                      <a:r>
                        <a:rPr lang="en-US" sz="1400" dirty="0"/>
                        <a:t>1</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enable()</a:t>
                      </a:r>
                      <a:endParaRPr lang="en-US" sz="1400" dirty="0">
                        <a:solidFill>
                          <a:srgbClr val="000000"/>
                        </a:solidFill>
                      </a:endParaRPr>
                    </a:p>
                    <a:p>
                      <a:pPr algn="just" fontAlgn="t"/>
                      <a:r>
                        <a:rPr lang="en-US" sz="1400" dirty="0">
                          <a:solidFill>
                            <a:srgbClr val="000000"/>
                          </a:solidFill>
                        </a:rPr>
                        <a:t>This method enables the adapter if not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pPr algn="ctr" fontAlgn="ctr"/>
                      <a:r>
                        <a:rPr lang="en-US" sz="1400"/>
                        <a:t>2</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isEnabled</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returns true if adapter is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pPr algn="ctr" fontAlgn="ctr"/>
                      <a:r>
                        <a:rPr lang="en-US" sz="1400"/>
                        <a:t>3</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disable()</a:t>
                      </a:r>
                      <a:endParaRPr lang="en-US" sz="1400" dirty="0">
                        <a:solidFill>
                          <a:srgbClr val="000000"/>
                        </a:solidFill>
                      </a:endParaRPr>
                    </a:p>
                    <a:p>
                      <a:pPr algn="just" fontAlgn="t"/>
                      <a:r>
                        <a:rPr lang="en-US" sz="1400" dirty="0">
                          <a:solidFill>
                            <a:srgbClr val="000000"/>
                          </a:solidFill>
                        </a:rPr>
                        <a:t>This method disables the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pPr algn="ctr" fontAlgn="ctr"/>
                      <a:r>
                        <a:rPr lang="en-US" sz="1400" dirty="0"/>
                        <a:t>4</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getName</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returns the name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06400">
                <a:tc>
                  <a:txBody>
                    <a:bodyPr/>
                    <a:lstStyle/>
                    <a:p>
                      <a:pPr algn="ctr" fontAlgn="ctr"/>
                      <a:r>
                        <a:rPr lang="en-US" sz="1400"/>
                        <a:t>5</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setName</a:t>
                      </a:r>
                      <a:r>
                        <a:rPr lang="en-US" sz="1400" b="1" dirty="0">
                          <a:solidFill>
                            <a:srgbClr val="000000"/>
                          </a:solidFill>
                        </a:rPr>
                        <a:t>(String name)</a:t>
                      </a:r>
                      <a:endParaRPr lang="en-US" sz="1400" dirty="0">
                        <a:solidFill>
                          <a:srgbClr val="000000"/>
                        </a:solidFill>
                      </a:endParaRPr>
                    </a:p>
                    <a:p>
                      <a:pPr algn="just" fontAlgn="t"/>
                      <a:r>
                        <a:rPr lang="en-US" sz="1400" dirty="0">
                          <a:solidFill>
                            <a:srgbClr val="000000"/>
                          </a:solidFill>
                        </a:rPr>
                        <a:t>This method changes the Bluetooth name</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20700">
                <a:tc>
                  <a:txBody>
                    <a:bodyPr/>
                    <a:lstStyle/>
                    <a:p>
                      <a:pPr algn="ctr" fontAlgn="ctr"/>
                      <a:r>
                        <a:rPr lang="en-US" sz="1400"/>
                        <a:t>6</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getState</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returns the current state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20700">
                <a:tc>
                  <a:txBody>
                    <a:bodyPr/>
                    <a:lstStyle/>
                    <a:p>
                      <a:pPr algn="ctr" fontAlgn="ctr"/>
                      <a:r>
                        <a:rPr lang="en-US" sz="1400"/>
                        <a:t>7</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startDiscovery</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starts the discovery process of the Bluetooth for 120 seconds.</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Example</a:t>
            </a:r>
          </a:p>
        </p:txBody>
      </p:sp>
      <p:sp>
        <p:nvSpPr>
          <p:cNvPr id="3" name="Content Placeholder 2"/>
          <p:cNvSpPr>
            <a:spLocks noGrp="1"/>
          </p:cNvSpPr>
          <p:nvPr>
            <p:ph idx="1"/>
          </p:nvPr>
        </p:nvSpPr>
        <p:spPr>
          <a:xfrm>
            <a:off x="457200" y="1371600"/>
            <a:ext cx="8229600" cy="4754563"/>
          </a:xfrm>
        </p:spPr>
        <p:txBody>
          <a:bodyPr>
            <a:noAutofit/>
          </a:bodyPr>
          <a:lstStyle/>
          <a:p>
            <a:r>
              <a:rPr lang="en-US" sz="1600" dirty="0"/>
              <a:t>&lt;Button </a:t>
            </a:r>
          </a:p>
          <a:p>
            <a:r>
              <a:rPr lang="en-US" sz="1600" dirty="0"/>
              <a:t> </a:t>
            </a:r>
            <a:r>
              <a:rPr lang="en-US" sz="1600" dirty="0" err="1"/>
              <a:t>android:text</a:t>
            </a:r>
            <a:r>
              <a:rPr lang="en-US" sz="1600" dirty="0"/>
              <a:t>="Turn On" </a:t>
            </a:r>
            <a:r>
              <a:rPr lang="en-US" sz="1600" dirty="0" err="1"/>
              <a:t>android:id</a:t>
            </a:r>
            <a:r>
              <a:rPr lang="en-US" sz="1600" dirty="0"/>
              <a:t>="@+id/button</a:t>
            </a:r>
          </a:p>
          <a:p>
            <a:r>
              <a:rPr lang="en-US" sz="1600" dirty="0" err="1"/>
              <a:t>android:clickable</a:t>
            </a:r>
            <a:r>
              <a:rPr lang="en-US" sz="1600" dirty="0"/>
              <a:t>="true”/&gt;</a:t>
            </a:r>
          </a:p>
          <a:p>
            <a:r>
              <a:rPr lang="en-US" sz="1600" dirty="0"/>
              <a:t>&lt;Button " </a:t>
            </a:r>
            <a:r>
              <a:rPr lang="en-US" sz="1600" dirty="0" err="1"/>
              <a:t>android:text</a:t>
            </a:r>
            <a:r>
              <a:rPr lang="en-US" sz="1600" dirty="0"/>
              <a:t>="Get visible“</a:t>
            </a:r>
          </a:p>
          <a:p>
            <a:r>
              <a:rPr lang="en-US" sz="1600" dirty="0"/>
              <a:t> </a:t>
            </a:r>
            <a:r>
              <a:rPr lang="en-US" sz="1600" dirty="0" err="1"/>
              <a:t>android:onClick</a:t>
            </a:r>
            <a:r>
              <a:rPr lang="en-US" sz="1600" dirty="0"/>
              <a:t>="visible" /&gt;</a:t>
            </a:r>
          </a:p>
          <a:p>
            <a:r>
              <a:rPr lang="en-US" sz="1600" dirty="0"/>
              <a:t>&lt;Button </a:t>
            </a:r>
          </a:p>
          <a:p>
            <a:r>
              <a:rPr lang="en-US" sz="1600" dirty="0" err="1"/>
              <a:t>android:text</a:t>
            </a:r>
            <a:r>
              <a:rPr lang="en-US" sz="1600" dirty="0"/>
              <a:t>="List devices" </a:t>
            </a:r>
          </a:p>
          <a:p>
            <a:r>
              <a:rPr lang="en-US" sz="1600" dirty="0" err="1"/>
              <a:t>android:onClick</a:t>
            </a:r>
            <a:r>
              <a:rPr lang="en-US" sz="1600" dirty="0"/>
              <a:t>="list" </a:t>
            </a:r>
            <a:r>
              <a:rPr lang="en-US" sz="1600" dirty="0" err="1"/>
              <a:t>android:id</a:t>
            </a:r>
            <a:r>
              <a:rPr lang="en-US" sz="1600" dirty="0"/>
              <a:t>="@+id/button3“ /&gt;</a:t>
            </a:r>
          </a:p>
          <a:p>
            <a:r>
              <a:rPr lang="en-US" sz="1600" dirty="0"/>
              <a:t>&lt;Button</a:t>
            </a:r>
          </a:p>
          <a:p>
            <a:r>
              <a:rPr lang="en-US" sz="1600" dirty="0" err="1"/>
              <a:t>android:text</a:t>
            </a:r>
            <a:r>
              <a:rPr lang="en-US" sz="1600" dirty="0"/>
              <a:t>="turn off“</a:t>
            </a:r>
          </a:p>
          <a:p>
            <a:r>
              <a:rPr lang="en-US" sz="1600" dirty="0"/>
              <a:t> </a:t>
            </a:r>
            <a:r>
              <a:rPr lang="en-US" sz="1600" dirty="0" err="1"/>
              <a:t>android:onClick</a:t>
            </a:r>
            <a:r>
              <a:rPr lang="en-US" sz="1600" dirty="0"/>
              <a:t>="off" </a:t>
            </a:r>
          </a:p>
          <a:p>
            <a:r>
              <a:rPr lang="en-US" sz="1600" dirty="0" err="1"/>
              <a:t>android:id</a:t>
            </a:r>
            <a:r>
              <a:rPr lang="en-US" sz="1600" dirty="0"/>
              <a:t>="@+id/button4" /&gt;</a:t>
            </a:r>
          </a:p>
          <a:p>
            <a:r>
              <a:rPr lang="en-US" sz="1600" dirty="0"/>
              <a:t>&lt;</a:t>
            </a:r>
            <a:r>
              <a:rPr lang="en-US" sz="1600" dirty="0" err="1"/>
              <a:t>ListView</a:t>
            </a:r>
            <a:endParaRPr lang="en-US" sz="1600" dirty="0"/>
          </a:p>
          <a:p>
            <a:r>
              <a:rPr lang="en-US" sz="1600" dirty="0" err="1"/>
              <a:t>android:id</a:t>
            </a:r>
            <a:r>
              <a:rPr lang="en-US" sz="1600" dirty="0"/>
              <a:t>="@+id/</a:t>
            </a:r>
            <a:r>
              <a:rPr lang="en-US" sz="1600" dirty="0" err="1"/>
              <a:t>listView</a:t>
            </a:r>
            <a:r>
              <a:rPr lang="en-US" sz="1600" dirty="0"/>
              <a:t>“ /&gt;</a:t>
            </a:r>
          </a:p>
          <a:p>
            <a:r>
              <a:rPr lang="en-US" sz="1600" dirty="0"/>
              <a:t>&lt;</a:t>
            </a:r>
            <a:r>
              <a:rPr lang="en-US" sz="1600" dirty="0" err="1"/>
              <a:t>TextView</a:t>
            </a:r>
            <a:endParaRPr lang="en-US" sz="1600" dirty="0"/>
          </a:p>
          <a:p>
            <a:r>
              <a:rPr lang="en-US" sz="1600" dirty="0" err="1"/>
              <a:t>android:text</a:t>
            </a:r>
            <a:r>
              <a:rPr lang="en-US" sz="1600" dirty="0"/>
              <a:t>="Paired devices:" </a:t>
            </a:r>
          </a:p>
          <a:p>
            <a:r>
              <a:rPr lang="en-US" sz="1600" dirty="0" err="1"/>
              <a:t>android:id</a:t>
            </a:r>
            <a:r>
              <a:rPr lang="en-US" sz="1600" dirty="0"/>
              <a:t>="@+id/textView2“/&gt;</a:t>
            </a:r>
          </a:p>
        </p:txBody>
      </p:sp>
      <p:pic>
        <p:nvPicPr>
          <p:cNvPr id="96259" name="Picture 3"/>
          <p:cNvPicPr>
            <a:picLocks noChangeAspect="1" noChangeArrowheads="1"/>
          </p:cNvPicPr>
          <p:nvPr/>
        </p:nvPicPr>
        <p:blipFill>
          <a:blip r:embed="rId2"/>
          <a:srcRect/>
          <a:stretch>
            <a:fillRect/>
          </a:stretch>
        </p:blipFill>
        <p:spPr bwMode="auto">
          <a:xfrm>
            <a:off x="5638800" y="1752600"/>
            <a:ext cx="3209925" cy="3910013"/>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MainActivity</a:t>
            </a:r>
            <a:br>
              <a:rPr lang="en-US" b="1" dirty="0"/>
            </a:br>
            <a:endParaRPr lang="en-US" dirty="0"/>
          </a:p>
        </p:txBody>
      </p:sp>
      <p:sp>
        <p:nvSpPr>
          <p:cNvPr id="3" name="Content Placeholder 2"/>
          <p:cNvSpPr>
            <a:spLocks noGrp="1"/>
          </p:cNvSpPr>
          <p:nvPr>
            <p:ph idx="1"/>
          </p:nvPr>
        </p:nvSpPr>
        <p:spPr>
          <a:xfrm>
            <a:off x="457200" y="1066800"/>
            <a:ext cx="8229600" cy="5410200"/>
          </a:xfrm>
        </p:spPr>
        <p:txBody>
          <a:bodyPr>
            <a:normAutofit/>
          </a:bodyPr>
          <a:lstStyle/>
          <a:p>
            <a:endParaRPr lang="en-US" sz="1800" dirty="0"/>
          </a:p>
          <a:p>
            <a:r>
              <a:rPr lang="en-US" sz="1800" dirty="0"/>
              <a:t>public class </a:t>
            </a:r>
            <a:r>
              <a:rPr lang="en-US" sz="1800" dirty="0" err="1"/>
              <a:t>MainActivity</a:t>
            </a:r>
            <a:r>
              <a:rPr lang="en-US" sz="1800" dirty="0"/>
              <a:t> extends Activity</a:t>
            </a:r>
          </a:p>
          <a:p>
            <a:r>
              <a:rPr lang="en-US" sz="1800" dirty="0"/>
              <a:t> { Button b1,b2,b3,b4; </a:t>
            </a:r>
          </a:p>
          <a:p>
            <a:r>
              <a:rPr lang="en-US" sz="1800" b="1" dirty="0"/>
              <a:t>private </a:t>
            </a:r>
            <a:r>
              <a:rPr lang="en-US" sz="1800" b="1" dirty="0" err="1"/>
              <a:t>BluetoothAdapter</a:t>
            </a:r>
            <a:r>
              <a:rPr lang="en-US" sz="1800" b="1" dirty="0"/>
              <a:t> BA; </a:t>
            </a:r>
          </a:p>
          <a:p>
            <a:r>
              <a:rPr lang="en-US" sz="1800" b="1" dirty="0"/>
              <a:t>private Set&lt;</a:t>
            </a:r>
            <a:r>
              <a:rPr lang="en-US" sz="1800" b="1" dirty="0" err="1"/>
              <a:t>BluetoothDevice</a:t>
            </a:r>
            <a:r>
              <a:rPr lang="en-US" sz="1800" b="1" dirty="0"/>
              <a:t>&gt;</a:t>
            </a:r>
            <a:r>
              <a:rPr lang="en-US" sz="1800" b="1" dirty="0" err="1"/>
              <a:t>pairedDevices</a:t>
            </a:r>
            <a:r>
              <a:rPr lang="en-US" sz="1800" b="1" dirty="0"/>
              <a:t>; </a:t>
            </a:r>
          </a:p>
          <a:p>
            <a:r>
              <a:rPr lang="en-US" sz="1800" b="1" dirty="0" err="1"/>
              <a:t>ListView</a:t>
            </a:r>
            <a:r>
              <a:rPr lang="en-US" sz="1800" b="1" dirty="0"/>
              <a:t> </a:t>
            </a:r>
            <a:r>
              <a:rPr lang="en-US" sz="1800" b="1" dirty="0" err="1"/>
              <a:t>lv</a:t>
            </a:r>
            <a:r>
              <a:rPr lang="en-US" sz="1800" b="1" dirty="0"/>
              <a:t>; </a:t>
            </a:r>
          </a:p>
          <a:p>
            <a:r>
              <a:rPr lang="en-US" sz="1800" dirty="0"/>
              <a:t>@Override </a:t>
            </a:r>
          </a:p>
          <a:p>
            <a:r>
              <a:rPr lang="en-US" sz="1800" dirty="0"/>
              <a:t>protected void </a:t>
            </a:r>
            <a:r>
              <a:rPr lang="en-US" sz="1800" dirty="0" err="1"/>
              <a:t>onCreate</a:t>
            </a:r>
            <a:r>
              <a:rPr lang="en-US" sz="1800" dirty="0"/>
              <a:t>(Bundle </a:t>
            </a:r>
            <a:r>
              <a:rPr lang="en-US" sz="1800" dirty="0" err="1"/>
              <a:t>savedInstanceState</a:t>
            </a:r>
            <a:r>
              <a:rPr lang="en-US" sz="1800" dirty="0"/>
              <a:t>)</a:t>
            </a:r>
          </a:p>
          <a:p>
            <a:r>
              <a:rPr lang="en-US" sz="1800" dirty="0"/>
              <a:t> { </a:t>
            </a:r>
            <a:r>
              <a:rPr lang="en-US" sz="1800" dirty="0" err="1"/>
              <a:t>super.onCreate</a:t>
            </a:r>
            <a:r>
              <a:rPr lang="en-US" sz="1800" dirty="0"/>
              <a:t>(</a:t>
            </a:r>
            <a:r>
              <a:rPr lang="en-US" sz="1800" dirty="0" err="1"/>
              <a:t>savedInstanceState</a:t>
            </a:r>
            <a:r>
              <a:rPr lang="en-US" sz="1800" dirty="0"/>
              <a:t>); </a:t>
            </a:r>
          </a:p>
          <a:p>
            <a:r>
              <a:rPr lang="en-US" sz="1800" dirty="0" err="1"/>
              <a:t>setContentView</a:t>
            </a:r>
            <a:r>
              <a:rPr lang="en-US" sz="1800" dirty="0"/>
              <a:t>(</a:t>
            </a:r>
            <a:r>
              <a:rPr lang="en-US" sz="1800" dirty="0" err="1"/>
              <a:t>R.layout.activity_main</a:t>
            </a:r>
            <a:r>
              <a:rPr lang="en-US" sz="1800" dirty="0"/>
              <a:t>);</a:t>
            </a:r>
          </a:p>
          <a:p>
            <a:r>
              <a:rPr lang="en-US" sz="1800" dirty="0"/>
              <a:t> b1 = (Button) </a:t>
            </a:r>
            <a:r>
              <a:rPr lang="en-US" sz="1800" dirty="0" err="1"/>
              <a:t>findViewById</a:t>
            </a:r>
            <a:r>
              <a:rPr lang="en-US" sz="1800" dirty="0"/>
              <a:t>(</a:t>
            </a:r>
            <a:r>
              <a:rPr lang="en-US" sz="1800" dirty="0" err="1"/>
              <a:t>R.id.button</a:t>
            </a:r>
            <a:r>
              <a:rPr lang="en-US" sz="1800" dirty="0"/>
              <a:t>); b2=(Button)</a:t>
            </a:r>
            <a:r>
              <a:rPr lang="en-US" sz="1800" dirty="0" err="1"/>
              <a:t>findViewById</a:t>
            </a:r>
            <a:r>
              <a:rPr lang="en-US" sz="1800" dirty="0"/>
              <a:t>(R.id.button2); b3=(Button)</a:t>
            </a:r>
            <a:r>
              <a:rPr lang="en-US" sz="1800" dirty="0" err="1"/>
              <a:t>findViewById</a:t>
            </a:r>
            <a:r>
              <a:rPr lang="en-US" sz="1800" dirty="0"/>
              <a:t>(R.id.button3); b4=(Button)</a:t>
            </a:r>
            <a:r>
              <a:rPr lang="en-US" sz="1800" dirty="0" err="1"/>
              <a:t>findViewById</a:t>
            </a:r>
            <a:r>
              <a:rPr lang="en-US" sz="1800" dirty="0"/>
              <a:t>(R.id.button4);</a:t>
            </a:r>
          </a:p>
          <a:p>
            <a:r>
              <a:rPr lang="en-US" sz="1800" dirty="0"/>
              <a:t> </a:t>
            </a:r>
            <a:r>
              <a:rPr lang="en-US" sz="1800" b="1" dirty="0"/>
              <a:t>BA = </a:t>
            </a:r>
            <a:r>
              <a:rPr lang="en-US" sz="1800" b="1" dirty="0" err="1"/>
              <a:t>BluetoothAdapter.getDefaultAdapter</a:t>
            </a:r>
            <a:r>
              <a:rPr lang="en-US" sz="1800" b="1" dirty="0"/>
              <a:t>(); </a:t>
            </a:r>
            <a:r>
              <a:rPr lang="en-US" sz="1800" b="1" dirty="0">
                <a:solidFill>
                  <a:srgbClr val="FF0000"/>
                </a:solidFill>
              </a:rPr>
              <a:t>// </a:t>
            </a:r>
            <a:r>
              <a:rPr lang="en-US" sz="1800" dirty="0">
                <a:solidFill>
                  <a:srgbClr val="FF0000"/>
                </a:solidFill>
              </a:rPr>
              <a:t>Create an object of this class by calling method </a:t>
            </a:r>
            <a:r>
              <a:rPr lang="en-US" sz="1800" dirty="0" err="1">
                <a:solidFill>
                  <a:srgbClr val="FF0000"/>
                </a:solidFill>
              </a:rPr>
              <a:t>getDefaultAdapter</a:t>
            </a:r>
            <a:r>
              <a:rPr lang="en-US" sz="1800" dirty="0">
                <a:solidFill>
                  <a:srgbClr val="FF0000"/>
                </a:solidFill>
              </a:rPr>
              <a:t>(). </a:t>
            </a:r>
            <a:endParaRPr lang="en-US" sz="1800" b="1" dirty="0">
              <a:solidFill>
                <a:srgbClr val="FF0000"/>
              </a:solidFill>
            </a:endParaRPr>
          </a:p>
          <a:p>
            <a:r>
              <a:rPr lang="en-US" sz="1800" dirty="0"/>
              <a:t> </a:t>
            </a:r>
            <a:r>
              <a:rPr lang="en-US" sz="1800" dirty="0" err="1"/>
              <a:t>lv</a:t>
            </a:r>
            <a:r>
              <a:rPr lang="en-US" sz="1800" dirty="0"/>
              <a:t> = (</a:t>
            </a:r>
            <a:r>
              <a:rPr lang="en-US" sz="1800" dirty="0" err="1"/>
              <a:t>ListView</a:t>
            </a:r>
            <a:r>
              <a:rPr lang="en-US" sz="1800" dirty="0"/>
              <a:t>)</a:t>
            </a:r>
            <a:r>
              <a:rPr lang="en-US" sz="1800" dirty="0" err="1"/>
              <a:t>findViewById</a:t>
            </a:r>
            <a:r>
              <a:rPr lang="en-US" sz="1800" dirty="0"/>
              <a:t>(</a:t>
            </a:r>
            <a:r>
              <a:rPr lang="en-US" sz="1800" dirty="0" err="1"/>
              <a:t>R.id.listView</a:t>
            </a:r>
            <a:r>
              <a:rPr lang="en-US" sz="1800" dirty="0"/>
              <a:t>); } </a:t>
            </a:r>
            <a:br>
              <a:rPr lang="en-US" sz="1800" dirty="0"/>
            </a:br>
            <a:endParaRPr 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534400" cy="5440363"/>
          </a:xfrm>
        </p:spPr>
        <p:txBody>
          <a:bodyPr>
            <a:normAutofit/>
          </a:bodyPr>
          <a:lstStyle/>
          <a:p>
            <a:r>
              <a:rPr lang="en-US" sz="1400" dirty="0">
                <a:solidFill>
                  <a:srgbClr val="FF0000"/>
                </a:solidFill>
              </a:rPr>
              <a:t>// To ON Bluetooth</a:t>
            </a:r>
          </a:p>
          <a:p>
            <a:r>
              <a:rPr lang="en-US" sz="1400" dirty="0"/>
              <a:t>public void on(View v){</a:t>
            </a:r>
          </a:p>
          <a:p>
            <a:r>
              <a:rPr lang="en-US" sz="1400" dirty="0"/>
              <a:t> if (!</a:t>
            </a:r>
            <a:r>
              <a:rPr lang="en-US" sz="1400" dirty="0" err="1"/>
              <a:t>BA.isEnabled</a:t>
            </a:r>
            <a:r>
              <a:rPr lang="en-US" sz="1400" dirty="0"/>
              <a:t>()) {</a:t>
            </a:r>
          </a:p>
          <a:p>
            <a:r>
              <a:rPr lang="en-US" sz="1400" dirty="0"/>
              <a:t> Intent </a:t>
            </a:r>
            <a:r>
              <a:rPr lang="en-US" sz="1400" dirty="0" err="1"/>
              <a:t>turnOn</a:t>
            </a:r>
            <a:r>
              <a:rPr lang="en-US" sz="1400" dirty="0"/>
              <a:t> = new Intent(</a:t>
            </a:r>
            <a:r>
              <a:rPr lang="en-US" sz="1400" dirty="0" err="1"/>
              <a:t>BluetoothAdapter.ACTION_REQUEST_ENABLE</a:t>
            </a:r>
            <a:r>
              <a:rPr lang="en-US" sz="1400" dirty="0"/>
              <a:t>);</a:t>
            </a:r>
          </a:p>
          <a:p>
            <a:r>
              <a:rPr lang="en-US" sz="1400" dirty="0">
                <a:solidFill>
                  <a:srgbClr val="FF0000"/>
                </a:solidFill>
              </a:rPr>
              <a:t>//Request user to enable Bluetooth without leaving our application by </a:t>
            </a:r>
            <a:r>
              <a:rPr lang="en-US" sz="1400" b="1" dirty="0" err="1">
                <a:solidFill>
                  <a:srgbClr val="FF0000"/>
                </a:solidFill>
              </a:rPr>
              <a:t>startActivityForResult</a:t>
            </a:r>
            <a:r>
              <a:rPr lang="en-US" sz="1400" b="1" dirty="0">
                <a:solidFill>
                  <a:srgbClr val="FF0000"/>
                </a:solidFill>
              </a:rPr>
              <a:t>()</a:t>
            </a:r>
            <a:r>
              <a:rPr lang="en-US" sz="1400" dirty="0">
                <a:solidFill>
                  <a:srgbClr val="FF0000"/>
                </a:solidFill>
              </a:rPr>
              <a:t> method</a:t>
            </a:r>
          </a:p>
          <a:p>
            <a:r>
              <a:rPr lang="en-US" sz="1400" dirty="0" err="1"/>
              <a:t>startActivityForResult</a:t>
            </a:r>
            <a:r>
              <a:rPr lang="en-US" sz="1400" dirty="0"/>
              <a:t>(</a:t>
            </a:r>
            <a:r>
              <a:rPr lang="en-US" sz="1400" dirty="0" err="1"/>
              <a:t>turnOn</a:t>
            </a:r>
            <a:r>
              <a:rPr lang="en-US" sz="1400" dirty="0"/>
              <a:t>, 0); </a:t>
            </a:r>
          </a:p>
          <a:p>
            <a:r>
              <a:rPr lang="en-US" sz="1400" dirty="0" err="1"/>
              <a:t>Toast.makeText</a:t>
            </a:r>
            <a:r>
              <a:rPr lang="en-US" sz="1400" dirty="0"/>
              <a:t>(</a:t>
            </a:r>
            <a:r>
              <a:rPr lang="en-US" sz="1400" dirty="0" err="1"/>
              <a:t>getApplicationContext</a:t>
            </a:r>
            <a:r>
              <a:rPr lang="en-US" sz="1400" dirty="0"/>
              <a:t>(), "Turned </a:t>
            </a:r>
            <a:r>
              <a:rPr lang="en-US" sz="1400" dirty="0" err="1"/>
              <a:t>on",Toast.LENGTH_LONG</a:t>
            </a:r>
            <a:r>
              <a:rPr lang="en-US" sz="1400" dirty="0"/>
              <a:t>).show(); } </a:t>
            </a:r>
          </a:p>
          <a:p>
            <a:r>
              <a:rPr lang="en-US" sz="1400" dirty="0"/>
              <a:t>else { </a:t>
            </a:r>
          </a:p>
          <a:p>
            <a:r>
              <a:rPr lang="en-US" sz="1400" dirty="0" err="1"/>
              <a:t>Toast.makeText</a:t>
            </a:r>
            <a:r>
              <a:rPr lang="en-US" sz="1400" dirty="0"/>
              <a:t>(</a:t>
            </a:r>
            <a:r>
              <a:rPr lang="en-US" sz="1400" dirty="0" err="1"/>
              <a:t>getApplicationContext</a:t>
            </a:r>
            <a:r>
              <a:rPr lang="en-US" sz="1400" dirty="0"/>
              <a:t>(), "Already on", </a:t>
            </a:r>
            <a:r>
              <a:rPr lang="en-US" sz="1400" dirty="0" err="1"/>
              <a:t>Toast.LENGTH_LONG</a:t>
            </a:r>
            <a:r>
              <a:rPr lang="en-US" sz="1400" dirty="0"/>
              <a:t>).show(); } }</a:t>
            </a:r>
          </a:p>
          <a:p>
            <a:endParaRPr lang="en-US" sz="1400" dirty="0"/>
          </a:p>
          <a:p>
            <a:r>
              <a:rPr lang="en-US" sz="1400" dirty="0">
                <a:solidFill>
                  <a:srgbClr val="FF0000"/>
                </a:solidFill>
              </a:rPr>
              <a:t>//To OFF Bluetooth</a:t>
            </a:r>
          </a:p>
          <a:p>
            <a:r>
              <a:rPr lang="en-US" sz="1400" dirty="0"/>
              <a:t> public void off(View v){ </a:t>
            </a:r>
          </a:p>
          <a:p>
            <a:r>
              <a:rPr lang="en-US" sz="1400" dirty="0" err="1"/>
              <a:t>BA.disable</a:t>
            </a:r>
            <a:r>
              <a:rPr lang="en-US" sz="1400" dirty="0"/>
              <a:t>(); </a:t>
            </a:r>
          </a:p>
          <a:p>
            <a:r>
              <a:rPr lang="en-US" sz="1400" dirty="0" err="1"/>
              <a:t>Toast.makeText</a:t>
            </a:r>
            <a:r>
              <a:rPr lang="en-US" sz="1400" dirty="0"/>
              <a:t>(</a:t>
            </a:r>
            <a:r>
              <a:rPr lang="en-US" sz="1400" dirty="0" err="1"/>
              <a:t>getApplicationContext</a:t>
            </a:r>
            <a:r>
              <a:rPr lang="en-US" sz="1400" dirty="0"/>
              <a:t>(), "Turned off" ,</a:t>
            </a:r>
            <a:r>
              <a:rPr lang="en-US" sz="1400" dirty="0" err="1"/>
              <a:t>Toast.LENGTH_LONG</a:t>
            </a:r>
            <a:r>
              <a:rPr lang="en-US" sz="1400" dirty="0"/>
              <a:t>).show(); } </a:t>
            </a:r>
          </a:p>
          <a:p>
            <a:endParaRPr lang="en-US" sz="1400" dirty="0"/>
          </a:p>
          <a:p>
            <a:r>
              <a:rPr lang="en-US" sz="1400" dirty="0">
                <a:solidFill>
                  <a:srgbClr val="FF0000"/>
                </a:solidFill>
              </a:rPr>
              <a:t>//Make the device discoverable to other devices</a:t>
            </a:r>
          </a:p>
          <a:p>
            <a:r>
              <a:rPr lang="en-US" sz="1400" dirty="0"/>
              <a:t>public void visible(View v){</a:t>
            </a:r>
          </a:p>
          <a:p>
            <a:r>
              <a:rPr lang="en-US" sz="1400" dirty="0"/>
              <a:t> Intent </a:t>
            </a:r>
            <a:r>
              <a:rPr lang="en-US" sz="1400" dirty="0" err="1"/>
              <a:t>getVisible</a:t>
            </a:r>
            <a:r>
              <a:rPr lang="en-US" sz="1400" dirty="0"/>
              <a:t> = new Intent(</a:t>
            </a:r>
            <a:r>
              <a:rPr lang="en-US" sz="1400" dirty="0" err="1"/>
              <a:t>BluetoothAdapter.ACTION_REQUEST_DISCOVERABLE</a:t>
            </a:r>
            <a:r>
              <a:rPr lang="en-US" sz="1400" dirty="0"/>
              <a:t>); </a:t>
            </a:r>
          </a:p>
          <a:p>
            <a:r>
              <a:rPr lang="en-US" sz="1400" dirty="0" err="1"/>
              <a:t>startActivityForResult</a:t>
            </a:r>
            <a:r>
              <a:rPr lang="en-US" sz="1400" dirty="0"/>
              <a:t>(</a:t>
            </a:r>
            <a:r>
              <a:rPr lang="en-US" sz="1400" dirty="0" err="1"/>
              <a:t>getVisible</a:t>
            </a:r>
            <a:r>
              <a:rPr lang="en-US" sz="1400" dirty="0"/>
              <a:t>, 0); }</a:t>
            </a:r>
            <a:br>
              <a:rPr lang="en-US" sz="1400" dirty="0"/>
            </a:br>
            <a:endParaRPr lang="en-US" sz="1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normAutofit/>
          </a:bodyPr>
          <a:lstStyle/>
          <a:p>
            <a:r>
              <a:rPr lang="en-US" sz="1800" dirty="0">
                <a:solidFill>
                  <a:srgbClr val="FF0000"/>
                </a:solidFill>
              </a:rPr>
              <a:t>// List out Paired devices in List view</a:t>
            </a:r>
          </a:p>
          <a:p>
            <a:r>
              <a:rPr lang="en-US" sz="1800" dirty="0"/>
              <a:t>public void list(View v){</a:t>
            </a:r>
          </a:p>
          <a:p>
            <a:r>
              <a:rPr lang="en-US" sz="1800" dirty="0"/>
              <a:t> </a:t>
            </a:r>
            <a:r>
              <a:rPr lang="en-US" sz="1800" dirty="0" err="1"/>
              <a:t>pairedDevices</a:t>
            </a:r>
            <a:r>
              <a:rPr lang="en-US" sz="1800" dirty="0"/>
              <a:t> = </a:t>
            </a:r>
            <a:r>
              <a:rPr lang="en-US" sz="1800" dirty="0" err="1"/>
              <a:t>BA.getBondedDevices</a:t>
            </a:r>
            <a:r>
              <a:rPr lang="en-US" sz="1800" dirty="0"/>
              <a:t>();  </a:t>
            </a:r>
            <a:r>
              <a:rPr lang="en-US" sz="1800" dirty="0">
                <a:solidFill>
                  <a:srgbClr val="FF0000"/>
                </a:solidFill>
              </a:rPr>
              <a:t>// get a list of paired devices</a:t>
            </a:r>
          </a:p>
          <a:p>
            <a:r>
              <a:rPr lang="en-US" sz="1800" dirty="0" err="1"/>
              <a:t>ArrayList</a:t>
            </a:r>
            <a:r>
              <a:rPr lang="en-US" sz="1800" dirty="0"/>
              <a:t> list = new </a:t>
            </a:r>
            <a:r>
              <a:rPr lang="en-US" sz="1800" dirty="0" err="1"/>
              <a:t>ArrayList</a:t>
            </a:r>
            <a:r>
              <a:rPr lang="en-US" sz="1800" dirty="0"/>
              <a:t>(); </a:t>
            </a:r>
          </a:p>
          <a:p>
            <a:r>
              <a:rPr lang="en-US" sz="1800" dirty="0">
                <a:solidFill>
                  <a:srgbClr val="FF0000"/>
                </a:solidFill>
              </a:rPr>
              <a:t>//for each loop to display contents of </a:t>
            </a:r>
            <a:r>
              <a:rPr lang="en-US" sz="1800" dirty="0" err="1">
                <a:solidFill>
                  <a:srgbClr val="FF0000"/>
                </a:solidFill>
              </a:rPr>
              <a:t>pairedDevices</a:t>
            </a:r>
            <a:endParaRPr lang="en-US" sz="1800" dirty="0">
              <a:solidFill>
                <a:srgbClr val="FF0000"/>
              </a:solidFill>
            </a:endParaRPr>
          </a:p>
          <a:p>
            <a:r>
              <a:rPr lang="en-US" sz="1800" b="1" dirty="0"/>
              <a:t>for(</a:t>
            </a:r>
            <a:r>
              <a:rPr lang="en-US" sz="1800" b="1" dirty="0" err="1"/>
              <a:t>BluetoothDevice</a:t>
            </a:r>
            <a:r>
              <a:rPr lang="en-US" sz="1800" b="1" dirty="0"/>
              <a:t> </a:t>
            </a:r>
            <a:r>
              <a:rPr lang="en-US" sz="1800" b="1" dirty="0" err="1"/>
              <a:t>bt</a:t>
            </a:r>
            <a:r>
              <a:rPr lang="en-US" sz="1800" b="1" dirty="0"/>
              <a:t> : </a:t>
            </a:r>
            <a:r>
              <a:rPr lang="en-US" sz="1800" b="1" dirty="0" err="1"/>
              <a:t>pairedDevices</a:t>
            </a:r>
            <a:r>
              <a:rPr lang="en-US" sz="1800" b="1" dirty="0"/>
              <a:t>) </a:t>
            </a:r>
          </a:p>
          <a:p>
            <a:r>
              <a:rPr lang="en-US" sz="1800" b="1" dirty="0"/>
              <a:t>    </a:t>
            </a:r>
            <a:r>
              <a:rPr lang="en-US" sz="1800" b="1" dirty="0" err="1"/>
              <a:t>list.add</a:t>
            </a:r>
            <a:r>
              <a:rPr lang="en-US" sz="1800" b="1" dirty="0"/>
              <a:t>(</a:t>
            </a:r>
            <a:r>
              <a:rPr lang="en-US" sz="1800" b="1" dirty="0" err="1"/>
              <a:t>bt.getName</a:t>
            </a:r>
            <a:r>
              <a:rPr lang="en-US" sz="1800" b="1" dirty="0"/>
              <a:t>()); </a:t>
            </a:r>
          </a:p>
          <a:p>
            <a:r>
              <a:rPr lang="en-US" sz="1800" dirty="0" err="1"/>
              <a:t>Toast.makeText</a:t>
            </a:r>
            <a:r>
              <a:rPr lang="en-US" sz="1800" dirty="0"/>
              <a:t>(</a:t>
            </a:r>
            <a:r>
              <a:rPr lang="en-US" sz="1800" dirty="0" err="1"/>
              <a:t>getApplicationContext</a:t>
            </a:r>
            <a:r>
              <a:rPr lang="en-US" sz="1800" dirty="0"/>
              <a:t>(), "Showing Paired                         </a:t>
            </a:r>
            <a:r>
              <a:rPr lang="en-US" sz="1800" dirty="0" err="1"/>
              <a:t>Devices",Toast.LENGTH_SHORT</a:t>
            </a:r>
            <a:r>
              <a:rPr lang="en-US" sz="1800" dirty="0"/>
              <a:t>).show(); </a:t>
            </a:r>
          </a:p>
          <a:p>
            <a:r>
              <a:rPr lang="en-US" sz="1800" dirty="0" err="1"/>
              <a:t>ArrayAdapter</a:t>
            </a:r>
            <a:r>
              <a:rPr lang="en-US" sz="1800" dirty="0"/>
              <a:t> adapter =</a:t>
            </a:r>
          </a:p>
          <a:p>
            <a:r>
              <a:rPr lang="en-US" sz="1800" dirty="0"/>
              <a:t> new    </a:t>
            </a:r>
            <a:r>
              <a:rPr lang="en-US" sz="1800" dirty="0" err="1"/>
              <a:t>ArrayAdapter</a:t>
            </a:r>
            <a:r>
              <a:rPr lang="en-US" sz="1800" dirty="0"/>
              <a:t>(</a:t>
            </a:r>
            <a:r>
              <a:rPr lang="en-US" sz="1800" dirty="0" err="1"/>
              <a:t>this,android.R.layout.simple_list_item</a:t>
            </a:r>
            <a:r>
              <a:rPr lang="en-US" sz="1800" dirty="0"/>
              <a:t>, list); </a:t>
            </a:r>
          </a:p>
          <a:p>
            <a:r>
              <a:rPr lang="en-US" sz="1800" dirty="0" err="1"/>
              <a:t>lv.setAdapter</a:t>
            </a:r>
            <a:r>
              <a:rPr lang="en-US" sz="1800" dirty="0"/>
              <a:t>(adapter); </a:t>
            </a:r>
          </a:p>
          <a:p>
            <a:r>
              <a:rPr lang="en-US" sz="1800" dirty="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Task</a:t>
            </a:r>
          </a:p>
        </p:txBody>
      </p:sp>
      <p:sp>
        <p:nvSpPr>
          <p:cNvPr id="3" name="Content Placeholder 2"/>
          <p:cNvSpPr>
            <a:spLocks noGrp="1"/>
          </p:cNvSpPr>
          <p:nvPr>
            <p:ph idx="1"/>
          </p:nvPr>
        </p:nvSpPr>
        <p:spPr/>
        <p:txBody>
          <a:bodyPr>
            <a:normAutofit/>
          </a:bodyPr>
          <a:lstStyle/>
          <a:p>
            <a:r>
              <a:rPr lang="en-US" sz="1800" dirty="0"/>
              <a:t>In Android, </a:t>
            </a:r>
            <a:r>
              <a:rPr lang="en-US" sz="1800" dirty="0" err="1">
                <a:hlinkClick r:id="rId2" tooltip="AsyncTask"/>
              </a:rPr>
              <a:t>AsyncTask</a:t>
            </a:r>
            <a:r>
              <a:rPr lang="en-US" sz="1800" dirty="0"/>
              <a:t> (Asynchronous Task) allows us to run the instruction in the background and then synchronize again with our main thread.</a:t>
            </a:r>
          </a:p>
          <a:p>
            <a:r>
              <a:rPr lang="en-US" sz="1800" dirty="0"/>
              <a:t>gives us the liberty to perform heavy tasks in the background and keep the UI thread light thus making the application more responsive.</a:t>
            </a:r>
          </a:p>
          <a:p>
            <a:r>
              <a:rPr lang="en-US" sz="1800" b="1" dirty="0" err="1"/>
              <a:t>Exmaple</a:t>
            </a:r>
            <a:r>
              <a:rPr lang="en-US" sz="1800" b="1" dirty="0"/>
              <a:t> : </a:t>
            </a:r>
            <a:r>
              <a:rPr lang="en-US" sz="1800" dirty="0" err="1"/>
              <a:t>AsyncTask</a:t>
            </a:r>
            <a:r>
              <a:rPr lang="en-US" sz="1800" dirty="0"/>
              <a:t> is just like a side road, while large-slowly moving truck makes traffic problem on the main road, </a:t>
            </a:r>
            <a:r>
              <a:rPr lang="en-US" sz="1800" dirty="0" err="1"/>
              <a:t>Asynctask</a:t>
            </a:r>
            <a:r>
              <a:rPr lang="en-US" sz="1800" dirty="0"/>
              <a:t> keeps those away to make a better path for other traffic.</a:t>
            </a:r>
          </a:p>
          <a:p>
            <a:r>
              <a:rPr lang="en-US" sz="1800" b="1" dirty="0" err="1"/>
              <a:t>AsyncTask</a:t>
            </a:r>
            <a:r>
              <a:rPr lang="en-US" sz="1800" b="1" dirty="0"/>
              <a:t> Class:</a:t>
            </a:r>
          </a:p>
          <a:p>
            <a:r>
              <a:rPr lang="en-US" sz="1800" dirty="0"/>
              <a:t>Use </a:t>
            </a:r>
            <a:r>
              <a:rPr lang="en-US" sz="1800" dirty="0" err="1"/>
              <a:t>AsyncTask</a:t>
            </a:r>
            <a:r>
              <a:rPr lang="en-US" sz="1800" dirty="0"/>
              <a:t> class to implement  an asynchronous long running task.</a:t>
            </a:r>
          </a:p>
        </p:txBody>
      </p:sp>
      <p:sp>
        <p:nvSpPr>
          <p:cNvPr id="15362" name="AutoShape 2" descr="https://qphs.fs.quoracdn.net/main-qimg-509a3c78b7f65e0ef4718f842c1bcd6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onStop</a:t>
            </a:r>
            <a:r>
              <a:rPr lang="en-US" b="1" dirty="0"/>
              <a:t>():</a:t>
            </a:r>
            <a:r>
              <a:rPr lang="en-US" dirty="0"/>
              <a:t>The system will invoke </a:t>
            </a:r>
            <a:r>
              <a:rPr lang="en-US" dirty="0" err="1"/>
              <a:t>onStop</a:t>
            </a:r>
            <a:r>
              <a:rPr lang="en-US" dirty="0"/>
              <a:t>() callback method when an activity no longer visible to the user.</a:t>
            </a:r>
          </a:p>
          <a:p>
            <a:endParaRPr lang="en-US" b="1" dirty="0"/>
          </a:p>
          <a:p>
            <a:r>
              <a:rPr lang="en-US" b="1" dirty="0" err="1"/>
              <a:t>onRestart</a:t>
            </a:r>
            <a:r>
              <a:rPr lang="en-US" b="1" dirty="0"/>
              <a:t>()</a:t>
            </a:r>
          </a:p>
          <a:p>
            <a:r>
              <a:rPr lang="en-US" dirty="0"/>
              <a:t>The system will invoke </a:t>
            </a:r>
            <a:r>
              <a:rPr lang="en-US" dirty="0" err="1"/>
              <a:t>onRestart</a:t>
            </a:r>
            <a:r>
              <a:rPr lang="en-US" dirty="0"/>
              <a:t>() method when an activity restarting itself after stopping it. The </a:t>
            </a:r>
            <a:r>
              <a:rPr lang="en-US" dirty="0" err="1"/>
              <a:t>onRestart</a:t>
            </a:r>
            <a:r>
              <a:rPr lang="en-US" dirty="0"/>
              <a:t>() method will restore the state of activity from the time that is being stopped.</a:t>
            </a:r>
          </a:p>
          <a:p>
            <a:r>
              <a:rPr lang="en-US" b="1" dirty="0" err="1"/>
              <a:t>onDestroy</a:t>
            </a:r>
            <a:r>
              <a:rPr lang="en-US" b="1" dirty="0"/>
              <a:t>()</a:t>
            </a:r>
          </a:p>
          <a:p>
            <a:r>
              <a:rPr lang="en-US" dirty="0"/>
              <a:t>The system will invoke this </a:t>
            </a:r>
            <a:r>
              <a:rPr lang="en-US" dirty="0" err="1"/>
              <a:t>onDestory</a:t>
            </a:r>
            <a:r>
              <a:rPr lang="en-US" dirty="0"/>
              <a:t>() callback method either the activity is finishing or system destroying the activity to save space.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Need of  </a:t>
            </a:r>
            <a:r>
              <a:rPr lang="en-US" sz="1800" b="1" dirty="0" err="1"/>
              <a:t>AsyncTask</a:t>
            </a:r>
            <a:r>
              <a:rPr lang="en-US" sz="1800" b="1" dirty="0"/>
              <a:t>?</a:t>
            </a:r>
            <a:br>
              <a:rPr lang="en-US" sz="1800" dirty="0"/>
            </a:br>
            <a:r>
              <a:rPr lang="en-US" sz="1800" dirty="0"/>
              <a:t>Assume you have created a simple </a:t>
            </a:r>
          </a:p>
          <a:p>
            <a:r>
              <a:rPr lang="en-US" sz="1800" dirty="0"/>
              <a:t>Android application which downloads </a:t>
            </a:r>
          </a:p>
          <a:p>
            <a:r>
              <a:rPr lang="en-US" sz="1800" dirty="0"/>
              <a:t>MP3 file from Internet on launching </a:t>
            </a:r>
          </a:p>
          <a:p>
            <a:r>
              <a:rPr lang="en-US" sz="1800" dirty="0"/>
              <a:t>the application.</a:t>
            </a:r>
          </a:p>
          <a:p>
            <a:r>
              <a:rPr lang="en-US" sz="1800" dirty="0"/>
              <a:t>As the response (MP3 file) from server is </a:t>
            </a:r>
          </a:p>
          <a:p>
            <a:r>
              <a:rPr lang="en-US" sz="1800" dirty="0"/>
              <a:t>awaited, the application  has become</a:t>
            </a:r>
          </a:p>
          <a:p>
            <a:r>
              <a:rPr lang="en-US" sz="1800" dirty="0"/>
              <a:t> unresponsive </a:t>
            </a:r>
          </a:p>
        </p:txBody>
      </p:sp>
      <p:pic>
        <p:nvPicPr>
          <p:cNvPr id="4" name="Picture 3"/>
          <p:cNvPicPr>
            <a:picLocks noChangeAspect="1" noChangeArrowheads="1"/>
          </p:cNvPicPr>
          <p:nvPr/>
        </p:nvPicPr>
        <p:blipFill>
          <a:blip r:embed="rId2"/>
          <a:srcRect/>
          <a:stretch>
            <a:fillRect/>
          </a:stretch>
        </p:blipFill>
        <p:spPr bwMode="auto">
          <a:xfrm>
            <a:off x="4895850" y="1828800"/>
            <a:ext cx="4248150" cy="4032289"/>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Diffrence</a:t>
            </a:r>
            <a:r>
              <a:rPr lang="en-US" dirty="0"/>
              <a:t> between </a:t>
            </a:r>
            <a:r>
              <a:rPr lang="en-US" dirty="0" err="1"/>
              <a:t>AysncTask</a:t>
            </a:r>
            <a:r>
              <a:rPr lang="en-US" dirty="0"/>
              <a:t> and Service</a:t>
            </a:r>
          </a:p>
        </p:txBody>
      </p:sp>
      <p:sp>
        <p:nvSpPr>
          <p:cNvPr id="3" name="Content Placeholder 2"/>
          <p:cNvSpPr>
            <a:spLocks noGrp="1"/>
          </p:cNvSpPr>
          <p:nvPr>
            <p:ph idx="1"/>
          </p:nvPr>
        </p:nvSpPr>
        <p:spPr/>
        <p:txBody>
          <a:bodyPr>
            <a:normAutofit/>
          </a:bodyPr>
          <a:lstStyle/>
          <a:p>
            <a:r>
              <a:rPr lang="en-US" sz="2000" b="1" dirty="0" err="1"/>
              <a:t>AsyncTasks</a:t>
            </a:r>
            <a:r>
              <a:rPr lang="en-US" sz="2000" dirty="0"/>
              <a:t> are designed for once-off time-consuming tasks that cannot be run of the UI thread.</a:t>
            </a:r>
          </a:p>
          <a:p>
            <a:r>
              <a:rPr lang="en-US" sz="2000" dirty="0"/>
              <a:t> A common example is fetching/processing data when a button is pressed.</a:t>
            </a:r>
          </a:p>
          <a:p>
            <a:r>
              <a:rPr lang="en-US" sz="2000" b="1" dirty="0"/>
              <a:t>Services</a:t>
            </a:r>
            <a:r>
              <a:rPr lang="en-US" sz="2000" dirty="0"/>
              <a:t> are designed to be continually running in the background.</a:t>
            </a:r>
          </a:p>
          <a:p>
            <a:r>
              <a:rPr lang="en-US" sz="2000" dirty="0"/>
              <a:t>if you need to be continually doing something in the background, Service is the best option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a:t>
            </a:r>
            <a:r>
              <a:rPr lang="en-US" b="1" dirty="0" err="1"/>
              <a:t>AsyncTask</a:t>
            </a:r>
            <a:r>
              <a:rPr lang="en-US" b="1" dirty="0"/>
              <a:t> In Android:</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000" b="1" dirty="0" err="1"/>
              <a:t>onPreExecute</a:t>
            </a:r>
            <a:r>
              <a:rPr lang="en-US" sz="2000" b="1" dirty="0"/>
              <a:t>()</a:t>
            </a:r>
            <a:r>
              <a:rPr lang="en-US" sz="2000" dirty="0"/>
              <a:t> − It invoked on the main UI thread before the task is executed. Before doing background operation we should show something on screen like </a:t>
            </a:r>
            <a:r>
              <a:rPr lang="en-US" sz="2000" dirty="0" err="1"/>
              <a:t>progressbar</a:t>
            </a:r>
            <a:r>
              <a:rPr lang="en-US" sz="2000" dirty="0"/>
              <a:t> or any animation to user.</a:t>
            </a:r>
          </a:p>
          <a:p>
            <a:r>
              <a:rPr lang="en-US" sz="2000" b="1" dirty="0" err="1"/>
              <a:t>doInBackground</a:t>
            </a:r>
            <a:r>
              <a:rPr lang="en-US" sz="2000" b="1" dirty="0"/>
              <a:t>(</a:t>
            </a:r>
            <a:r>
              <a:rPr lang="en-US" sz="2000" b="1" dirty="0" err="1"/>
              <a:t>Params</a:t>
            </a:r>
            <a:r>
              <a:rPr lang="en-US" sz="2000" b="1" dirty="0"/>
              <a:t>..)</a:t>
            </a:r>
            <a:r>
              <a:rPr lang="en-US" sz="2000" dirty="0"/>
              <a:t> − In this method we have to do background operation on background thread. result of the operations must be returned to method </a:t>
            </a:r>
            <a:r>
              <a:rPr lang="en-US" sz="2000" dirty="0" err="1"/>
              <a:t>i.e</a:t>
            </a:r>
            <a:r>
              <a:rPr lang="en-US" sz="2000" dirty="0"/>
              <a:t> </a:t>
            </a:r>
            <a:r>
              <a:rPr lang="en-US" sz="2000" dirty="0" err="1"/>
              <a:t>onPostExecutes</a:t>
            </a:r>
            <a:r>
              <a:rPr lang="en-US" sz="2000" dirty="0"/>
              <a:t>().</a:t>
            </a:r>
          </a:p>
          <a:p>
            <a:r>
              <a:rPr lang="en-US" sz="2000" dirty="0"/>
              <a:t>It also call </a:t>
            </a:r>
            <a:r>
              <a:rPr lang="en-US" sz="2000" dirty="0" err="1"/>
              <a:t>publishProgress</a:t>
            </a:r>
            <a:r>
              <a:rPr lang="en-US" sz="2000" dirty="0"/>
              <a:t>(progress..) to publish one or more units of progress.</a:t>
            </a:r>
          </a:p>
        </p:txBody>
      </p:sp>
      <p:sp>
        <p:nvSpPr>
          <p:cNvPr id="1026" name="AutoShape 2" descr="AsyncTask Example Android Fl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133600" y="3429000"/>
            <a:ext cx="4495800" cy="30480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err="1"/>
              <a:t>onProgressUpdate</a:t>
            </a:r>
            <a:r>
              <a:rPr lang="en-US" sz="2000" b="1" dirty="0"/>
              <a:t>(Progress…)</a:t>
            </a:r>
            <a:r>
              <a:rPr lang="en-US" sz="2000" dirty="0"/>
              <a:t> − While doing background operation, if you want to update some information on  main UI, we can use this method.</a:t>
            </a:r>
          </a:p>
          <a:p>
            <a:r>
              <a:rPr lang="en-US" sz="2000" dirty="0"/>
              <a:t>This method is used to. display any form of progress in the user interface while the background operations are </a:t>
            </a:r>
            <a:r>
              <a:rPr lang="en-US" sz="2000" dirty="0" err="1"/>
              <a:t>executingeg</a:t>
            </a:r>
            <a:r>
              <a:rPr lang="en-US" sz="2000" dirty="0"/>
              <a:t> : showing progress</a:t>
            </a:r>
          </a:p>
          <a:p>
            <a:endParaRPr lang="en-US" sz="2000" dirty="0"/>
          </a:p>
          <a:p>
            <a:r>
              <a:rPr lang="en-US" sz="2000" b="1" dirty="0" err="1"/>
              <a:t>onPostExecute</a:t>
            </a:r>
            <a:r>
              <a:rPr lang="en-US" sz="2000" b="1" dirty="0"/>
              <a:t>(Result)</a:t>
            </a:r>
            <a:r>
              <a:rPr lang="en-US" sz="2000" dirty="0"/>
              <a:t> This method is invoked on the main UI thread after the background operation finishes in the </a:t>
            </a:r>
            <a:r>
              <a:rPr lang="en-US" sz="2000" dirty="0" err="1"/>
              <a:t>doInBackground</a:t>
            </a:r>
            <a:r>
              <a:rPr lang="en-US" sz="2000" dirty="0"/>
              <a:t> method. </a:t>
            </a:r>
          </a:p>
          <a:p>
            <a:r>
              <a:rPr lang="en-US" sz="2000" dirty="0"/>
              <a:t>The result of the background operation is passed to this step as a parameter and then we can easily update our UI to show the results.</a:t>
            </a:r>
          </a:p>
          <a:p>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AysncTask</a:t>
            </a:r>
            <a:r>
              <a:rPr lang="en-US" dirty="0"/>
              <a:t> parameters</a:t>
            </a:r>
          </a:p>
        </p:txBody>
      </p:sp>
      <p:sp>
        <p:nvSpPr>
          <p:cNvPr id="3" name="Content Placeholder 2"/>
          <p:cNvSpPr>
            <a:spLocks noGrp="1"/>
          </p:cNvSpPr>
          <p:nvPr>
            <p:ph idx="1"/>
          </p:nvPr>
        </p:nvSpPr>
        <p:spPr/>
        <p:txBody>
          <a:bodyPr>
            <a:normAutofit/>
          </a:bodyPr>
          <a:lstStyle/>
          <a:p>
            <a:r>
              <a:rPr lang="en-US" sz="2000" b="1" dirty="0"/>
              <a:t>Syntax : </a:t>
            </a:r>
          </a:p>
          <a:p>
            <a:r>
              <a:rPr lang="en-US" sz="2000" b="1" dirty="0" err="1"/>
              <a:t>AsyncTask</a:t>
            </a:r>
            <a:r>
              <a:rPr lang="en-US" sz="2000" b="1" dirty="0"/>
              <a:t>&lt;“</a:t>
            </a:r>
            <a:r>
              <a:rPr lang="en-US" sz="2000" b="1" dirty="0" err="1"/>
              <a:t>Params</a:t>
            </a:r>
            <a:r>
              <a:rPr lang="en-US" sz="2000" b="1" dirty="0"/>
              <a:t>” , “Progress” , “Result”&gt;</a:t>
            </a:r>
          </a:p>
          <a:p>
            <a:r>
              <a:rPr lang="en-US" sz="2000" dirty="0"/>
              <a:t>Three parameters:</a:t>
            </a:r>
          </a:p>
          <a:p>
            <a:r>
              <a:rPr lang="en-US" sz="2000" b="1" dirty="0"/>
              <a:t>“</a:t>
            </a:r>
            <a:r>
              <a:rPr lang="en-US" sz="2000" b="1" dirty="0" err="1"/>
              <a:t>params</a:t>
            </a:r>
            <a:r>
              <a:rPr lang="en-US" sz="2000" b="1" dirty="0"/>
              <a:t>” :  </a:t>
            </a:r>
            <a:r>
              <a:rPr lang="en-US" sz="2000" dirty="0"/>
              <a:t>specifies the type of parameters passed to </a:t>
            </a:r>
            <a:r>
              <a:rPr lang="en-US" sz="2000" dirty="0" err="1"/>
              <a:t>doInBackground</a:t>
            </a:r>
            <a:r>
              <a:rPr lang="en-US" sz="2000" dirty="0"/>
              <a:t>() as an array.</a:t>
            </a:r>
          </a:p>
          <a:p>
            <a:r>
              <a:rPr lang="en-US" sz="2000" b="1" dirty="0"/>
              <a:t>“progress” : </a:t>
            </a:r>
            <a:r>
              <a:rPr lang="en-US" sz="2000" dirty="0"/>
              <a:t>specifies the type of parameters passed to </a:t>
            </a:r>
            <a:r>
              <a:rPr lang="en-US" sz="2000" dirty="0" err="1"/>
              <a:t>publishProgress</a:t>
            </a:r>
            <a:r>
              <a:rPr lang="en-US" sz="2000" dirty="0"/>
              <a:t>() on the background thread . These parameters are passed to </a:t>
            </a:r>
            <a:r>
              <a:rPr lang="en-US" sz="2000" dirty="0" err="1"/>
              <a:t>onProgressUpdate</a:t>
            </a:r>
            <a:r>
              <a:rPr lang="en-US" sz="2000" dirty="0"/>
              <a:t>() method.</a:t>
            </a:r>
          </a:p>
          <a:p>
            <a:r>
              <a:rPr lang="en-US" sz="2000" b="1" dirty="0"/>
              <a:t>“Result” : </a:t>
            </a:r>
            <a:r>
              <a:rPr lang="en-US" sz="2000" dirty="0"/>
              <a:t>specifies the type of parameters  that </a:t>
            </a:r>
            <a:r>
              <a:rPr lang="en-US" sz="2000" dirty="0" err="1"/>
              <a:t>doInBackground</a:t>
            </a:r>
            <a:r>
              <a:rPr lang="en-US" sz="2000" dirty="0"/>
              <a:t>() returns. This parameters are automatically passed to </a:t>
            </a:r>
            <a:r>
              <a:rPr lang="en-US" sz="2000" dirty="0" err="1"/>
              <a:t>onPostExecute</a:t>
            </a:r>
            <a:r>
              <a:rPr lang="en-US" sz="2000" dirty="0"/>
              <a:t>() on the main thread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err="1"/>
              <a:t>AsyncTask</a:t>
            </a:r>
            <a:endParaRPr lang="en-US" dirty="0"/>
          </a:p>
        </p:txBody>
      </p:sp>
      <p:sp>
        <p:nvSpPr>
          <p:cNvPr id="3" name="Content Placeholder 2"/>
          <p:cNvSpPr>
            <a:spLocks noGrp="1"/>
          </p:cNvSpPr>
          <p:nvPr>
            <p:ph idx="1"/>
          </p:nvPr>
        </p:nvSpPr>
        <p:spPr/>
        <p:txBody>
          <a:bodyPr>
            <a:normAutofit/>
          </a:bodyPr>
          <a:lstStyle/>
          <a:p>
            <a:endParaRPr lang="en-US" sz="1800" dirty="0"/>
          </a:p>
          <a:p>
            <a:r>
              <a:rPr lang="en-US" sz="1800" dirty="0"/>
              <a:t>By default, our application code runs in our main thread and every statement is therefore execute in a sequence.</a:t>
            </a:r>
          </a:p>
          <a:p>
            <a:r>
              <a:rPr lang="en-US" sz="1800" dirty="0"/>
              <a:t> If we need to perform long tasks/operations then our main thread is blocked until the corresponding operation has finished.</a:t>
            </a:r>
          </a:p>
          <a:p>
            <a:r>
              <a:rPr lang="en-US" sz="1800" dirty="0"/>
              <a:t> For providing a good user experience in our application we need to use </a:t>
            </a:r>
            <a:r>
              <a:rPr lang="en-US" sz="1800" dirty="0" err="1"/>
              <a:t>AsyncTasks</a:t>
            </a:r>
            <a:r>
              <a:rPr lang="en-US" sz="1800" dirty="0"/>
              <a:t> class that runs in a separate thread. </a:t>
            </a:r>
          </a:p>
          <a:p>
            <a:r>
              <a:rPr lang="en-US" sz="1800" dirty="0"/>
              <a:t>This class will executes everything in </a:t>
            </a:r>
            <a:r>
              <a:rPr lang="en-US" sz="1800" dirty="0" err="1"/>
              <a:t>doInBackground</a:t>
            </a:r>
            <a:r>
              <a:rPr lang="en-US" sz="1800" dirty="0"/>
              <a:t>() method inside of other thread which doesn’t have access to the GUI where all the views are present. </a:t>
            </a:r>
            <a:r>
              <a:rPr lang="en-US" sz="1800" b="1" dirty="0"/>
              <a:t>Hence use of </a:t>
            </a:r>
            <a:r>
              <a:rPr lang="en-US" sz="1800" b="1" dirty="0" err="1"/>
              <a:t>AsyncTask</a:t>
            </a:r>
            <a:r>
              <a:rPr lang="en-US" sz="1800" b="1" dirty="0"/>
              <a:t> in android application keeps the UI thread responsive at all times.</a:t>
            </a:r>
          </a:p>
          <a:p>
            <a:endParaRPr lang="en-US" sz="1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26 : Async Task Example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990600" y="1752600"/>
            <a:ext cx="2724150"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29200" y="1752600"/>
            <a:ext cx="2552700" cy="3886200"/>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686800" cy="5745163"/>
          </a:xfrm>
        </p:spPr>
        <p:txBody>
          <a:bodyPr>
            <a:normAutofit/>
          </a:bodyPr>
          <a:lstStyle/>
          <a:p>
            <a:endParaRPr lang="en-US" b="1" dirty="0"/>
          </a:p>
          <a:p>
            <a:r>
              <a:rPr lang="en-US" sz="1900" dirty="0"/>
              <a:t>private Button </a:t>
            </a:r>
            <a:r>
              <a:rPr lang="en-US" sz="1900" dirty="0" err="1"/>
              <a:t>button</a:t>
            </a:r>
            <a:r>
              <a:rPr lang="en-US" sz="1900" dirty="0"/>
              <a:t>;</a:t>
            </a:r>
            <a:br>
              <a:rPr lang="en-US" sz="1900" dirty="0"/>
            </a:br>
            <a:r>
              <a:rPr lang="en-US" sz="1900" dirty="0"/>
              <a:t>private </a:t>
            </a:r>
            <a:r>
              <a:rPr lang="en-US" sz="1900" dirty="0" err="1"/>
              <a:t>EditText</a:t>
            </a:r>
            <a:r>
              <a:rPr lang="en-US" sz="1900" dirty="0"/>
              <a:t> time;</a:t>
            </a:r>
            <a:br>
              <a:rPr lang="en-US" sz="1900" dirty="0"/>
            </a:br>
            <a:r>
              <a:rPr lang="en-US" sz="1900" dirty="0"/>
              <a:t>private </a:t>
            </a:r>
            <a:r>
              <a:rPr lang="en-US" sz="1900" dirty="0" err="1"/>
              <a:t>TextView</a:t>
            </a:r>
            <a:r>
              <a:rPr lang="en-US" sz="1900" dirty="0"/>
              <a:t> </a:t>
            </a:r>
            <a:r>
              <a:rPr lang="en-US" sz="1900" dirty="0" err="1"/>
              <a:t>finalResult</a:t>
            </a:r>
            <a:r>
              <a:rPr lang="en-US" sz="1900" dirty="0"/>
              <a:t>;</a:t>
            </a:r>
          </a:p>
          <a:p>
            <a:r>
              <a:rPr lang="en-US" sz="1900" dirty="0"/>
              <a:t>protected void </a:t>
            </a:r>
            <a:r>
              <a:rPr lang="en-US" sz="1900" dirty="0" err="1"/>
              <a:t>onCreate</a:t>
            </a:r>
            <a:r>
              <a:rPr lang="en-US" sz="1900" dirty="0"/>
              <a:t>(Bundle </a:t>
            </a:r>
            <a:r>
              <a:rPr lang="en-US" sz="1900" dirty="0" err="1"/>
              <a:t>savedInstanceState</a:t>
            </a:r>
            <a:r>
              <a:rPr lang="en-US" sz="1900" dirty="0"/>
              <a:t>) {</a:t>
            </a:r>
            <a:br>
              <a:rPr lang="en-US" sz="1900" dirty="0"/>
            </a:br>
            <a:r>
              <a:rPr lang="en-US" sz="1900" dirty="0"/>
              <a:t>    </a:t>
            </a:r>
            <a:r>
              <a:rPr lang="en-US" sz="1900" dirty="0" err="1"/>
              <a:t>super.onCreate</a:t>
            </a:r>
            <a:r>
              <a:rPr lang="en-US" sz="1900" dirty="0"/>
              <a:t>(</a:t>
            </a:r>
            <a:r>
              <a:rPr lang="en-US" sz="1900" dirty="0" err="1"/>
              <a:t>savedInstanceState</a:t>
            </a:r>
            <a:r>
              <a:rPr lang="en-US" sz="1900" dirty="0"/>
              <a:t>);</a:t>
            </a:r>
            <a:br>
              <a:rPr lang="en-US" sz="1900" dirty="0"/>
            </a:br>
            <a:r>
              <a:rPr lang="en-US" sz="1900" dirty="0"/>
              <a:t>    </a:t>
            </a:r>
            <a:r>
              <a:rPr lang="en-US" sz="1900" dirty="0" err="1"/>
              <a:t>setContentView</a:t>
            </a:r>
            <a:r>
              <a:rPr lang="en-US" sz="1900" dirty="0"/>
              <a:t>(R.layout.</a:t>
            </a:r>
            <a:r>
              <a:rPr lang="en-US" sz="1900" i="1" dirty="0"/>
              <a:t>activity_async_task_example1</a:t>
            </a:r>
            <a:r>
              <a:rPr lang="en-US" sz="1900" dirty="0"/>
              <a:t>);</a:t>
            </a:r>
            <a:br>
              <a:rPr lang="en-US" sz="1900" dirty="0"/>
            </a:br>
            <a:r>
              <a:rPr lang="en-US" sz="1900" dirty="0"/>
              <a:t>    </a:t>
            </a:r>
            <a:r>
              <a:rPr lang="en-US" sz="1900" dirty="0" err="1"/>
              <a:t>edittext</a:t>
            </a:r>
            <a:r>
              <a:rPr lang="en-US" sz="1900" dirty="0"/>
              <a:t> = (</a:t>
            </a:r>
            <a:r>
              <a:rPr lang="en-US" sz="1900" dirty="0" err="1"/>
              <a:t>EditText</a:t>
            </a:r>
            <a:r>
              <a:rPr lang="en-US" sz="1900" dirty="0"/>
              <a:t>) </a:t>
            </a:r>
            <a:r>
              <a:rPr lang="en-US" sz="1900" dirty="0" err="1"/>
              <a:t>findViewById</a:t>
            </a:r>
            <a:r>
              <a:rPr lang="en-US" sz="1900" dirty="0"/>
              <a:t>(</a:t>
            </a:r>
            <a:r>
              <a:rPr lang="en-US" sz="1900" dirty="0" err="1"/>
              <a:t>R.id.</a:t>
            </a:r>
            <a:r>
              <a:rPr lang="en-US" sz="1900" i="1" dirty="0" err="1"/>
              <a:t>in_time</a:t>
            </a:r>
            <a:r>
              <a:rPr lang="en-US" sz="1900" dirty="0"/>
              <a:t>);</a:t>
            </a:r>
            <a:br>
              <a:rPr lang="en-US" sz="1900" dirty="0"/>
            </a:br>
            <a:r>
              <a:rPr lang="en-US" sz="1900" dirty="0"/>
              <a:t>    button = (Button) </a:t>
            </a:r>
            <a:r>
              <a:rPr lang="en-US" sz="1900" dirty="0" err="1"/>
              <a:t>findViewById</a:t>
            </a:r>
            <a:r>
              <a:rPr lang="en-US" sz="1900" dirty="0"/>
              <a:t>(</a:t>
            </a:r>
            <a:r>
              <a:rPr lang="en-US" sz="1900" dirty="0" err="1"/>
              <a:t>R.id.</a:t>
            </a:r>
            <a:r>
              <a:rPr lang="en-US" sz="1900" i="1" dirty="0" err="1"/>
              <a:t>btn_run</a:t>
            </a:r>
            <a:r>
              <a:rPr lang="en-US" sz="1900" dirty="0"/>
              <a:t>);</a:t>
            </a:r>
            <a:br>
              <a:rPr lang="en-US" sz="1900" dirty="0"/>
            </a:br>
            <a:r>
              <a:rPr lang="en-US" sz="1900" dirty="0"/>
              <a:t>    </a:t>
            </a:r>
            <a:r>
              <a:rPr lang="en-US" sz="1900" dirty="0" err="1"/>
              <a:t>finalResult</a:t>
            </a:r>
            <a:r>
              <a:rPr lang="en-US" sz="1900" dirty="0"/>
              <a:t> = (</a:t>
            </a:r>
            <a:r>
              <a:rPr lang="en-US" sz="1900" dirty="0" err="1"/>
              <a:t>TextView</a:t>
            </a:r>
            <a:r>
              <a:rPr lang="en-US" sz="1900" dirty="0"/>
              <a:t>) </a:t>
            </a:r>
            <a:r>
              <a:rPr lang="en-US" sz="1900" dirty="0" err="1"/>
              <a:t>findViewById</a:t>
            </a:r>
            <a:r>
              <a:rPr lang="en-US" sz="1900" dirty="0"/>
              <a:t>(</a:t>
            </a:r>
            <a:r>
              <a:rPr lang="en-US" sz="1900" dirty="0" err="1"/>
              <a:t>R.id.</a:t>
            </a:r>
            <a:r>
              <a:rPr lang="en-US" sz="1900" i="1" dirty="0" err="1"/>
              <a:t>tv_result</a:t>
            </a:r>
            <a:r>
              <a:rPr lang="en-US" sz="1900" dirty="0"/>
              <a:t>);</a:t>
            </a:r>
            <a:br>
              <a:rPr lang="en-US" sz="1900" dirty="0"/>
            </a:br>
            <a:r>
              <a:rPr lang="en-US" sz="1900" dirty="0"/>
              <a:t>    </a:t>
            </a:r>
            <a:r>
              <a:rPr lang="en-US" sz="1900" dirty="0" err="1"/>
              <a:t>button.setOnClickListener</a:t>
            </a:r>
            <a:r>
              <a:rPr lang="en-US" sz="1900" dirty="0"/>
              <a:t>(new </a:t>
            </a:r>
            <a:r>
              <a:rPr lang="en-US" sz="1900" dirty="0" err="1"/>
              <a:t>View.OnClickListener</a:t>
            </a:r>
            <a:r>
              <a:rPr lang="en-US" sz="1900" dirty="0"/>
              <a:t>() {</a:t>
            </a:r>
            <a:br>
              <a:rPr lang="en-US" sz="1900" dirty="0"/>
            </a:br>
            <a:r>
              <a:rPr lang="en-US" sz="1900" dirty="0"/>
              <a:t>        @Override</a:t>
            </a:r>
            <a:br>
              <a:rPr lang="en-US" sz="1900" dirty="0"/>
            </a:br>
            <a:r>
              <a:rPr lang="en-US" sz="1900" dirty="0"/>
              <a:t>        public void </a:t>
            </a:r>
            <a:r>
              <a:rPr lang="en-US" sz="1900" dirty="0" err="1"/>
              <a:t>onClick</a:t>
            </a:r>
            <a:r>
              <a:rPr lang="en-US" sz="1900" dirty="0"/>
              <a:t>(View v) {</a:t>
            </a:r>
            <a:br>
              <a:rPr lang="en-US" sz="1900" dirty="0"/>
            </a:br>
            <a:r>
              <a:rPr lang="en-US" sz="1900" b="1" dirty="0"/>
              <a:t>            </a:t>
            </a:r>
            <a:r>
              <a:rPr lang="en-US" sz="1900" b="1" dirty="0" err="1"/>
              <a:t>AsyncTaskRunner</a:t>
            </a:r>
            <a:r>
              <a:rPr lang="en-US" sz="1900" b="1" dirty="0"/>
              <a:t> runner = new </a:t>
            </a:r>
            <a:r>
              <a:rPr lang="en-US" sz="1900" b="1" dirty="0" err="1"/>
              <a:t>AsyncTaskRunner</a:t>
            </a:r>
            <a:r>
              <a:rPr lang="en-US" sz="1900" b="1" dirty="0"/>
              <a:t>();   </a:t>
            </a:r>
            <a:r>
              <a:rPr lang="en-US" sz="1900" b="1" dirty="0">
                <a:solidFill>
                  <a:srgbClr val="FF0000"/>
                </a:solidFill>
              </a:rPr>
              <a:t>// call </a:t>
            </a:r>
            <a:r>
              <a:rPr lang="en-US" sz="1900" b="1" dirty="0" err="1">
                <a:solidFill>
                  <a:srgbClr val="FF0000"/>
                </a:solidFill>
              </a:rPr>
              <a:t>PreExecute</a:t>
            </a:r>
            <a:br>
              <a:rPr lang="en-US" sz="1900" b="1" dirty="0"/>
            </a:br>
            <a:r>
              <a:rPr lang="en-US" sz="1900" b="1" dirty="0"/>
              <a:t>            String </a:t>
            </a:r>
            <a:r>
              <a:rPr lang="en-US" sz="1900" b="1" dirty="0" err="1"/>
              <a:t>sleepTime</a:t>
            </a:r>
            <a:r>
              <a:rPr lang="en-US" sz="1900" b="1" dirty="0"/>
              <a:t> = </a:t>
            </a:r>
            <a:r>
              <a:rPr lang="en-US" sz="1900" b="1" dirty="0" err="1"/>
              <a:t>edittext.getText</a:t>
            </a:r>
            <a:r>
              <a:rPr lang="en-US" sz="1900" b="1" dirty="0"/>
              <a:t>().</a:t>
            </a:r>
            <a:r>
              <a:rPr lang="en-US" sz="1900" b="1" dirty="0" err="1"/>
              <a:t>toString</a:t>
            </a:r>
            <a:r>
              <a:rPr lang="en-US" sz="1900" b="1" dirty="0"/>
              <a:t>();</a:t>
            </a:r>
            <a:br>
              <a:rPr lang="en-US" sz="1900" b="1" dirty="0"/>
            </a:br>
            <a:r>
              <a:rPr lang="en-US" sz="1900" b="1" dirty="0"/>
              <a:t>            </a:t>
            </a:r>
            <a:r>
              <a:rPr lang="en-US" sz="1900" b="1" dirty="0" err="1"/>
              <a:t>runner.execute</a:t>
            </a:r>
            <a:r>
              <a:rPr lang="en-US" sz="1900" b="1" dirty="0"/>
              <a:t>(</a:t>
            </a:r>
            <a:r>
              <a:rPr lang="en-US" sz="1900" b="1" dirty="0" err="1"/>
              <a:t>sleepTime</a:t>
            </a:r>
            <a:r>
              <a:rPr lang="en-US" sz="1900" b="1" dirty="0"/>
              <a:t>);   </a:t>
            </a:r>
            <a:r>
              <a:rPr lang="en-US" sz="1900" b="1" dirty="0">
                <a:solidFill>
                  <a:srgbClr val="FF0000"/>
                </a:solidFill>
              </a:rPr>
              <a:t>// call </a:t>
            </a:r>
            <a:r>
              <a:rPr lang="en-US" sz="1900" b="1" dirty="0" err="1">
                <a:solidFill>
                  <a:srgbClr val="FF0000"/>
                </a:solidFill>
              </a:rPr>
              <a:t>DoInBackground</a:t>
            </a:r>
            <a:br>
              <a:rPr lang="en-US" sz="1900" dirty="0"/>
            </a:br>
            <a:r>
              <a:rPr lang="en-US" sz="1900" dirty="0"/>
              <a:t>        }</a:t>
            </a:r>
            <a:br>
              <a:rPr lang="en-US" sz="1900" dirty="0"/>
            </a:br>
            <a:r>
              <a:rPr lang="en-US" sz="1900"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Autofit/>
          </a:bodyPr>
          <a:lstStyle/>
          <a:p>
            <a:r>
              <a:rPr lang="en-US" sz="1600" i="1" dirty="0">
                <a:solidFill>
                  <a:srgbClr val="FF0000"/>
                </a:solidFill>
              </a:rPr>
              <a:t>// define subclass </a:t>
            </a:r>
            <a:r>
              <a:rPr lang="en-US" sz="1600" i="1" dirty="0" err="1">
                <a:solidFill>
                  <a:srgbClr val="FF0000"/>
                </a:solidFill>
              </a:rPr>
              <a:t>AsyncTaskRunner</a:t>
            </a:r>
            <a:r>
              <a:rPr lang="en-US" sz="1600" i="1" dirty="0">
                <a:solidFill>
                  <a:srgbClr val="FF0000"/>
                </a:solidFill>
              </a:rPr>
              <a:t> of </a:t>
            </a:r>
            <a:r>
              <a:rPr lang="en-US" sz="1600" i="1" dirty="0" err="1">
                <a:solidFill>
                  <a:srgbClr val="FF0000"/>
                </a:solidFill>
              </a:rPr>
              <a:t>AsyncTask</a:t>
            </a:r>
            <a:r>
              <a:rPr lang="en-US" sz="1600" i="1" dirty="0">
                <a:solidFill>
                  <a:srgbClr val="FF0000"/>
                </a:solidFill>
              </a:rPr>
              <a:t> that override </a:t>
            </a:r>
            <a:r>
              <a:rPr lang="en-US" sz="1600" i="1" dirty="0" err="1">
                <a:solidFill>
                  <a:srgbClr val="FF0000"/>
                </a:solidFill>
              </a:rPr>
              <a:t>doInBackground</a:t>
            </a:r>
            <a:r>
              <a:rPr lang="en-US" sz="1600" i="1" dirty="0">
                <a:solidFill>
                  <a:srgbClr val="FF0000"/>
                </a:solidFill>
              </a:rPr>
              <a:t>() method</a:t>
            </a:r>
          </a:p>
          <a:p>
            <a:r>
              <a:rPr lang="en-US" sz="1600" i="1" dirty="0"/>
              <a:t>    </a:t>
            </a:r>
            <a:r>
              <a:rPr lang="en-US" sz="1600" dirty="0"/>
              <a:t>private class </a:t>
            </a:r>
            <a:r>
              <a:rPr lang="en-US" sz="1600" dirty="0" err="1"/>
              <a:t>AsyncTaskRunner</a:t>
            </a:r>
            <a:r>
              <a:rPr lang="en-US" sz="1600" dirty="0"/>
              <a:t> extends </a:t>
            </a:r>
            <a:r>
              <a:rPr lang="en-US" sz="1600" dirty="0" err="1"/>
              <a:t>AsyncTask</a:t>
            </a:r>
            <a:r>
              <a:rPr lang="en-US" sz="1600" dirty="0"/>
              <a:t>&lt;String, String, String&gt; {</a:t>
            </a:r>
            <a:br>
              <a:rPr lang="en-US" sz="1600" dirty="0"/>
            </a:br>
            <a:br>
              <a:rPr lang="en-US" sz="1600" dirty="0"/>
            </a:br>
            <a:r>
              <a:rPr lang="en-US" sz="1600" dirty="0"/>
              <a:t>        private String resp;</a:t>
            </a:r>
            <a:br>
              <a:rPr lang="en-US" sz="1600" dirty="0"/>
            </a:br>
            <a:r>
              <a:rPr lang="en-US" sz="1600" dirty="0"/>
              <a:t>        </a:t>
            </a:r>
            <a:r>
              <a:rPr lang="en-US" sz="1600" dirty="0" err="1"/>
              <a:t>ProgressDialog</a:t>
            </a:r>
            <a:r>
              <a:rPr lang="en-US" sz="1600" dirty="0"/>
              <a:t> progress1;</a:t>
            </a:r>
            <a:br>
              <a:rPr lang="en-US" sz="1600" dirty="0"/>
            </a:br>
            <a:br>
              <a:rPr lang="en-US" sz="1600" dirty="0"/>
            </a:br>
            <a:r>
              <a:rPr lang="en-US" sz="1600" dirty="0"/>
              <a:t>        @Override</a:t>
            </a:r>
          </a:p>
          <a:p>
            <a:pPr>
              <a:buNone/>
            </a:pPr>
            <a:r>
              <a:rPr lang="en-US" sz="1600" i="1" dirty="0">
                <a:solidFill>
                  <a:srgbClr val="FF0000"/>
                </a:solidFill>
              </a:rPr>
              <a:t>//A variable-length argument is specified by three periods(…)  which has zero or more arguments</a:t>
            </a:r>
            <a:br>
              <a:rPr lang="en-US" sz="1600" i="1" dirty="0">
                <a:solidFill>
                  <a:srgbClr val="FF0000"/>
                </a:solidFill>
              </a:rPr>
            </a:br>
            <a:r>
              <a:rPr lang="en-US" sz="1600" i="1" dirty="0">
                <a:solidFill>
                  <a:srgbClr val="FF0000"/>
                </a:solidFill>
              </a:rPr>
              <a:t>// </a:t>
            </a:r>
            <a:r>
              <a:rPr lang="en-US" sz="1600" i="1" dirty="0" err="1">
                <a:solidFill>
                  <a:srgbClr val="FF0000"/>
                </a:solidFill>
              </a:rPr>
              <a:t>params</a:t>
            </a:r>
            <a:r>
              <a:rPr lang="en-US" sz="1600" i="1" dirty="0">
                <a:solidFill>
                  <a:srgbClr val="FF0000"/>
                </a:solidFill>
              </a:rPr>
              <a:t> represents a </a:t>
            </a:r>
            <a:r>
              <a:rPr lang="en-US" sz="1600" i="1" dirty="0" err="1">
                <a:solidFill>
                  <a:srgbClr val="FF0000"/>
                </a:solidFill>
              </a:rPr>
              <a:t>vararg</a:t>
            </a:r>
            <a:r>
              <a:rPr lang="en-US" sz="1600" i="1" dirty="0">
                <a:solidFill>
                  <a:srgbClr val="FF0000"/>
                </a:solidFill>
              </a:rPr>
              <a:t>.</a:t>
            </a:r>
            <a:br>
              <a:rPr lang="en-US" sz="1600" dirty="0"/>
            </a:br>
            <a:r>
              <a:rPr lang="en-US" sz="1600" b="1" dirty="0"/>
              <a:t>        protected String </a:t>
            </a:r>
            <a:r>
              <a:rPr lang="en-US" sz="1600" b="1" dirty="0" err="1"/>
              <a:t>doInBackground</a:t>
            </a:r>
            <a:r>
              <a:rPr lang="en-US" sz="1600" b="1" dirty="0"/>
              <a:t>(String... params) {</a:t>
            </a:r>
            <a:br>
              <a:rPr lang="en-US" sz="1600" b="1" dirty="0"/>
            </a:br>
            <a:br>
              <a:rPr lang="en-US" sz="1600" b="1" i="1" dirty="0"/>
            </a:br>
            <a:r>
              <a:rPr lang="en-US" sz="1600" b="1" i="1" dirty="0"/>
              <a:t>          </a:t>
            </a:r>
            <a:r>
              <a:rPr lang="en-US" sz="1600" b="1" dirty="0"/>
              <a:t> </a:t>
            </a:r>
            <a:r>
              <a:rPr lang="en-US" sz="1600" b="1" dirty="0" err="1"/>
              <a:t>publishProgress</a:t>
            </a:r>
            <a:r>
              <a:rPr lang="en-US" sz="1600" b="1" dirty="0"/>
              <a:t>("Sleeping...");    </a:t>
            </a:r>
            <a:r>
              <a:rPr lang="en-US" sz="1600" b="1" i="1" dirty="0">
                <a:solidFill>
                  <a:srgbClr val="FF0000"/>
                </a:solidFill>
              </a:rPr>
              <a:t>// Calls </a:t>
            </a:r>
            <a:r>
              <a:rPr lang="en-US" sz="1600" b="1" i="1" dirty="0" err="1">
                <a:solidFill>
                  <a:srgbClr val="FF0000"/>
                </a:solidFill>
              </a:rPr>
              <a:t>onProgressUpdate</a:t>
            </a:r>
            <a:r>
              <a:rPr lang="en-US" sz="1600" b="1" i="1" dirty="0">
                <a:solidFill>
                  <a:srgbClr val="FF0000"/>
                </a:solidFill>
              </a:rPr>
              <a:t>()</a:t>
            </a:r>
            <a:r>
              <a:rPr lang="en-US" sz="1600" b="1" i="1" dirty="0"/>
              <a:t>  </a:t>
            </a:r>
          </a:p>
          <a:p>
            <a:pPr>
              <a:buNone/>
            </a:pPr>
            <a:r>
              <a:rPr lang="en-US" sz="1600" b="1" dirty="0"/>
              <a:t>try {</a:t>
            </a:r>
            <a:br>
              <a:rPr lang="en-US" sz="1600" b="1" dirty="0"/>
            </a:br>
            <a:r>
              <a:rPr lang="en-US" sz="1600" b="1" dirty="0"/>
              <a:t>                int time = </a:t>
            </a:r>
            <a:r>
              <a:rPr lang="en-US" sz="1600" b="1" dirty="0" err="1"/>
              <a:t>Integer.</a:t>
            </a:r>
            <a:r>
              <a:rPr lang="en-US" sz="1600" b="1" i="1" dirty="0" err="1"/>
              <a:t>parseInt</a:t>
            </a:r>
            <a:r>
              <a:rPr lang="en-US" sz="1600" b="1" dirty="0"/>
              <a:t>(params[0])*1000;   </a:t>
            </a:r>
            <a:r>
              <a:rPr lang="en-US" sz="1600" b="1" dirty="0">
                <a:solidFill>
                  <a:srgbClr val="FF0000"/>
                </a:solidFill>
              </a:rPr>
              <a:t>//</a:t>
            </a:r>
            <a:r>
              <a:rPr lang="en-US" sz="1600" i="1" dirty="0">
                <a:solidFill>
                  <a:srgbClr val="FF0000"/>
                </a:solidFill>
              </a:rPr>
              <a:t> params[0] is the first string</a:t>
            </a:r>
            <a:br>
              <a:rPr lang="en-US" sz="1600" b="1" dirty="0">
                <a:solidFill>
                  <a:srgbClr val="FF0000"/>
                </a:solidFill>
              </a:rPr>
            </a:br>
            <a:br>
              <a:rPr lang="en-US" sz="1600" b="1" dirty="0"/>
            </a:br>
            <a:r>
              <a:rPr lang="en-US" sz="1600" b="1" dirty="0"/>
              <a:t>                </a:t>
            </a:r>
            <a:r>
              <a:rPr lang="en-US" sz="1600" b="1" dirty="0" err="1"/>
              <a:t>Thread.</a:t>
            </a:r>
            <a:r>
              <a:rPr lang="en-US" sz="1600" b="1" i="1" dirty="0" err="1"/>
              <a:t>sleep</a:t>
            </a:r>
            <a:r>
              <a:rPr lang="en-US" sz="1600" b="1" dirty="0"/>
              <a:t>(time);</a:t>
            </a:r>
            <a:br>
              <a:rPr lang="en-US" sz="1600" b="1" dirty="0"/>
            </a:br>
            <a:r>
              <a:rPr lang="en-US" sz="1600" b="1" dirty="0"/>
              <a:t>                resp = "Slept for " + params[0] + " seconds";</a:t>
            </a:r>
            <a:br>
              <a:rPr lang="en-US" sz="1600" dirty="0"/>
            </a:br>
            <a:r>
              <a:rPr lang="en-US" sz="1600" dirty="0"/>
              <a:t>               } catch (Exception e) {</a:t>
            </a:r>
            <a:br>
              <a:rPr lang="en-US" sz="1600" dirty="0"/>
            </a:br>
            <a:r>
              <a:rPr lang="en-US" sz="1600" dirty="0"/>
              <a:t>                </a:t>
            </a:r>
            <a:r>
              <a:rPr lang="en-US" sz="1600" dirty="0" err="1"/>
              <a:t>e.printStackTrace</a:t>
            </a:r>
            <a:r>
              <a:rPr lang="en-US" sz="1600" dirty="0"/>
              <a:t>();</a:t>
            </a:r>
            <a:br>
              <a:rPr lang="en-US" sz="1600" dirty="0"/>
            </a:br>
            <a:r>
              <a:rPr lang="en-US" sz="1600" dirty="0"/>
              <a:t>                resp = </a:t>
            </a:r>
            <a:r>
              <a:rPr lang="en-US" sz="1600" dirty="0" err="1"/>
              <a:t>e.getMessage</a:t>
            </a:r>
            <a:r>
              <a:rPr lang="en-US" sz="1600" dirty="0"/>
              <a:t>();</a:t>
            </a:r>
            <a:br>
              <a:rPr lang="en-US" sz="1600" dirty="0"/>
            </a:br>
            <a:r>
              <a:rPr lang="en-US" sz="1600" dirty="0"/>
              <a:t>            }</a:t>
            </a:r>
            <a:br>
              <a:rPr lang="en-US" sz="1600" dirty="0"/>
            </a:br>
            <a:r>
              <a:rPr lang="en-US" sz="1600" dirty="0"/>
              <a:t>            </a:t>
            </a:r>
            <a:r>
              <a:rPr lang="en-US" sz="1600" b="1" dirty="0"/>
              <a:t>return resp;   </a:t>
            </a:r>
            <a:r>
              <a:rPr lang="en-US" sz="1600" b="1" dirty="0">
                <a:solidFill>
                  <a:srgbClr val="FF0000"/>
                </a:solidFill>
              </a:rPr>
              <a:t>//return result to </a:t>
            </a:r>
            <a:r>
              <a:rPr lang="en-US" sz="1600" b="1" dirty="0" err="1">
                <a:solidFill>
                  <a:srgbClr val="FF0000"/>
                </a:solidFill>
              </a:rPr>
              <a:t>PostExecute</a:t>
            </a:r>
            <a:br>
              <a:rPr lang="en-US" sz="1600" dirty="0"/>
            </a:br>
            <a:r>
              <a:rPr lang="en-US" sz="1600"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534400" cy="5745163"/>
          </a:xfrm>
        </p:spPr>
        <p:txBody>
          <a:bodyPr>
            <a:noAutofit/>
          </a:bodyPr>
          <a:lstStyle/>
          <a:p>
            <a:r>
              <a:rPr lang="en-US" sz="1800" dirty="0"/>
              <a:t>@Override</a:t>
            </a:r>
            <a:br>
              <a:rPr lang="en-US" sz="1800" dirty="0"/>
            </a:br>
            <a:r>
              <a:rPr lang="en-US" sz="1800" dirty="0"/>
              <a:t>protected void </a:t>
            </a:r>
            <a:r>
              <a:rPr lang="en-US" sz="1800" dirty="0" err="1"/>
              <a:t>onPostExecute</a:t>
            </a:r>
            <a:r>
              <a:rPr lang="en-US" sz="1800" dirty="0"/>
              <a:t>(String result) {</a:t>
            </a:r>
            <a:br>
              <a:rPr lang="en-US" sz="1800" dirty="0"/>
            </a:br>
            <a:r>
              <a:rPr lang="en-US" sz="1800" dirty="0"/>
              <a:t>    </a:t>
            </a:r>
            <a:r>
              <a:rPr lang="en-US" sz="1800" i="1" dirty="0">
                <a:solidFill>
                  <a:srgbClr val="FF0000"/>
                </a:solidFill>
              </a:rPr>
              <a:t>// execution of result of Long time consuming operation</a:t>
            </a:r>
            <a:br>
              <a:rPr lang="en-US" sz="1800" i="1" dirty="0"/>
            </a:br>
            <a:r>
              <a:rPr lang="en-US" sz="1800" i="1" dirty="0"/>
              <a:t>    </a:t>
            </a:r>
            <a:r>
              <a:rPr lang="en-US" sz="1800" dirty="0" err="1"/>
              <a:t>progressDialog.dismiss</a:t>
            </a:r>
            <a:r>
              <a:rPr lang="en-US" sz="1800" dirty="0"/>
              <a:t>();</a:t>
            </a:r>
            <a:br>
              <a:rPr lang="en-US" sz="1800" dirty="0"/>
            </a:br>
            <a:r>
              <a:rPr lang="en-US" sz="1800" dirty="0"/>
              <a:t>    </a:t>
            </a:r>
            <a:r>
              <a:rPr lang="en-US" sz="1800" dirty="0" err="1"/>
              <a:t>finalResult.setText</a:t>
            </a:r>
            <a:r>
              <a:rPr lang="en-US" sz="1800" dirty="0"/>
              <a:t>(result);</a:t>
            </a:r>
            <a:br>
              <a:rPr lang="en-US" sz="1800" dirty="0"/>
            </a:br>
            <a:r>
              <a:rPr lang="en-US" sz="1800" dirty="0"/>
              <a:t>}</a:t>
            </a:r>
            <a:br>
              <a:rPr lang="en-US" sz="1800" dirty="0"/>
            </a:br>
            <a:br>
              <a:rPr lang="en-US" sz="1800" dirty="0"/>
            </a:br>
            <a:r>
              <a:rPr lang="en-US" sz="1800" dirty="0"/>
              <a:t>@Override</a:t>
            </a:r>
            <a:br>
              <a:rPr lang="en-US" sz="1800" dirty="0"/>
            </a:br>
            <a:r>
              <a:rPr lang="en-US" sz="1800" dirty="0"/>
              <a:t>protected void </a:t>
            </a:r>
            <a:r>
              <a:rPr lang="en-US" sz="1800" dirty="0" err="1"/>
              <a:t>onPreExecute</a:t>
            </a:r>
            <a:r>
              <a:rPr lang="en-US" sz="1800" dirty="0"/>
              <a:t>() {</a:t>
            </a:r>
            <a:br>
              <a:rPr lang="en-US" sz="1800" dirty="0"/>
            </a:br>
            <a:r>
              <a:rPr lang="en-US" sz="1800" dirty="0"/>
              <a:t>    progress1 = </a:t>
            </a:r>
            <a:r>
              <a:rPr lang="en-US" sz="1800" dirty="0" err="1"/>
              <a:t>ProgressDialog.</a:t>
            </a:r>
            <a:r>
              <a:rPr lang="en-US" sz="1800" i="1" dirty="0" err="1"/>
              <a:t>show</a:t>
            </a:r>
            <a:r>
              <a:rPr lang="en-US" sz="1800" dirty="0"/>
              <a:t>(async_task_example1.this,</a:t>
            </a:r>
            <a:br>
              <a:rPr lang="en-US" sz="1800" dirty="0"/>
            </a:br>
            <a:r>
              <a:rPr lang="en-US" sz="1800" dirty="0"/>
              <a:t>            "</a:t>
            </a:r>
            <a:r>
              <a:rPr lang="en-US" sz="1800" dirty="0" err="1"/>
              <a:t>ProgressDialog</a:t>
            </a:r>
            <a:r>
              <a:rPr lang="en-US" sz="1800" dirty="0"/>
              <a:t>",</a:t>
            </a:r>
            <a:br>
              <a:rPr lang="en-US" sz="1800" dirty="0"/>
            </a:br>
            <a:r>
              <a:rPr lang="en-US" sz="1800" dirty="0"/>
              <a:t>            "Wait for "+</a:t>
            </a:r>
            <a:r>
              <a:rPr lang="en-US" sz="1800" dirty="0" err="1"/>
              <a:t>edittext.getText</a:t>
            </a:r>
            <a:r>
              <a:rPr lang="en-US" sz="1800" dirty="0"/>
              <a:t>().</a:t>
            </a:r>
            <a:r>
              <a:rPr lang="en-US" sz="1800" dirty="0" err="1"/>
              <a:t>toString</a:t>
            </a:r>
            <a:r>
              <a:rPr lang="en-US" sz="1800" dirty="0"/>
              <a:t>()+ " seconds");    </a:t>
            </a:r>
            <a:r>
              <a:rPr lang="en-US" sz="1800" dirty="0">
                <a:solidFill>
                  <a:srgbClr val="FF0000"/>
                </a:solidFill>
              </a:rPr>
              <a:t>// </a:t>
            </a:r>
            <a:r>
              <a:rPr lang="en-US" sz="1800" dirty="0" err="1">
                <a:solidFill>
                  <a:srgbClr val="FF0000"/>
                </a:solidFill>
              </a:rPr>
              <a:t>EditText</a:t>
            </a:r>
            <a:r>
              <a:rPr lang="en-US" sz="1800" dirty="0">
                <a:solidFill>
                  <a:srgbClr val="FF0000"/>
                </a:solidFill>
              </a:rPr>
              <a:t> indicate time </a:t>
            </a:r>
            <a:br>
              <a:rPr lang="en-US" sz="1800" dirty="0"/>
            </a:br>
            <a:r>
              <a:rPr lang="en-US" sz="1800" dirty="0"/>
              <a:t>}</a:t>
            </a:r>
            <a:br>
              <a:rPr lang="en-US" sz="1800" dirty="0"/>
            </a:br>
            <a:r>
              <a:rPr lang="en-US" sz="1800" dirty="0"/>
              <a:t>@Override</a:t>
            </a:r>
            <a:br>
              <a:rPr lang="en-US" sz="1800" dirty="0"/>
            </a:br>
            <a:r>
              <a:rPr lang="en-US" sz="1800" dirty="0"/>
              <a:t>protected void </a:t>
            </a:r>
            <a:r>
              <a:rPr lang="en-US" sz="1800" dirty="0" err="1"/>
              <a:t>onProgressUpdate</a:t>
            </a:r>
            <a:r>
              <a:rPr lang="en-US" sz="1800" dirty="0"/>
              <a:t>(String... text) {</a:t>
            </a:r>
            <a:br>
              <a:rPr lang="en-US" sz="1800" dirty="0"/>
            </a:br>
            <a:r>
              <a:rPr lang="en-US" sz="1800" dirty="0"/>
              <a:t>    </a:t>
            </a:r>
            <a:r>
              <a:rPr lang="en-US" sz="1800" dirty="0" err="1"/>
              <a:t>finalResult.setText</a:t>
            </a:r>
            <a:r>
              <a:rPr lang="en-US" sz="1800" dirty="0"/>
              <a:t>(text[0]);     </a:t>
            </a:r>
            <a:r>
              <a:rPr lang="en-US" sz="1800" dirty="0">
                <a:solidFill>
                  <a:srgbClr val="FF0000"/>
                </a:solidFill>
              </a:rPr>
              <a:t>//</a:t>
            </a:r>
            <a:r>
              <a:rPr lang="en-US" sz="1800" dirty="0" err="1">
                <a:solidFill>
                  <a:srgbClr val="FF0000"/>
                </a:solidFill>
              </a:rPr>
              <a:t>finalResult</a:t>
            </a:r>
            <a:r>
              <a:rPr lang="en-US" sz="1800" dirty="0">
                <a:solidFill>
                  <a:srgbClr val="FF0000"/>
                </a:solidFill>
              </a:rPr>
              <a:t> is </a:t>
            </a:r>
            <a:r>
              <a:rPr lang="en-US" sz="1800" dirty="0" err="1">
                <a:solidFill>
                  <a:srgbClr val="FF0000"/>
                </a:solidFill>
              </a:rPr>
              <a:t>TextView</a:t>
            </a:r>
            <a:r>
              <a:rPr lang="en-US" sz="1800" dirty="0">
                <a:solidFill>
                  <a:srgbClr val="FF0000"/>
                </a:solidFill>
              </a:rPr>
              <a:t> instance</a:t>
            </a:r>
            <a:br>
              <a:rPr lang="en-US" sz="1800" dirty="0"/>
            </a:br>
            <a:br>
              <a:rPr lang="en-US" sz="1800" dirty="0"/>
            </a:br>
            <a:r>
              <a:rPr lang="en-US"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8169</TotalTime>
  <Words>11828</Words>
  <Application>Microsoft Office PowerPoint</Application>
  <PresentationFormat>On-screen Show (4:3)</PresentationFormat>
  <Paragraphs>801</Paragraphs>
  <Slides>105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system-ui</vt:lpstr>
      <vt:lpstr>times new roman</vt:lpstr>
      <vt:lpstr>verdana</vt:lpstr>
      <vt:lpstr>Office Theme</vt:lpstr>
      <vt:lpstr>Unit  V</vt:lpstr>
      <vt:lpstr>Activity</vt:lpstr>
      <vt:lpstr>Activity Life Cycle</vt:lpstr>
      <vt:lpstr>PowerPoint Presentation</vt:lpstr>
      <vt:lpstr>Activity Created: onCreate(Bundle savedInstanceState):</vt:lpstr>
      <vt:lpstr>Activity Started: onStart():</vt:lpstr>
      <vt:lpstr>Activity Resumed:.onResume():</vt:lpstr>
      <vt:lpstr>Activity Paused: onPause():</vt:lpstr>
      <vt:lpstr> </vt:lpstr>
      <vt:lpstr>Logcat</vt:lpstr>
      <vt:lpstr>displaying the content on the logcat.</vt:lpstr>
      <vt:lpstr>PowerPoint Presentation</vt:lpstr>
      <vt:lpstr>Intent (described as the intention to do action.)</vt:lpstr>
      <vt:lpstr>PowerPoint Presentation</vt:lpstr>
      <vt:lpstr> Different Methods Used in Intent </vt:lpstr>
      <vt:lpstr>Implicit intent example</vt:lpstr>
      <vt:lpstr>Implicit intent example . Java code</vt:lpstr>
      <vt:lpstr>Implicit example – Phone call</vt:lpstr>
      <vt:lpstr>PowerPoint Presentation</vt:lpstr>
      <vt:lpstr>Implicit Intent example : Open Phone Dialer </vt:lpstr>
      <vt:lpstr>PowerPoint Presentation</vt:lpstr>
      <vt:lpstr>Explicit Intent: </vt:lpstr>
      <vt:lpstr>Explicit Intent example (MainActivity.xml)</vt:lpstr>
      <vt:lpstr>Explicit example .java code</vt:lpstr>
      <vt:lpstr>Explicit Intent example</vt:lpstr>
      <vt:lpstr>Content Provider</vt:lpstr>
      <vt:lpstr>Content URI</vt:lpstr>
      <vt:lpstr>PowerPoint Presentation</vt:lpstr>
      <vt:lpstr>Create Content Provider </vt:lpstr>
      <vt:lpstr>Methods of Content Provider</vt:lpstr>
      <vt:lpstr>Service</vt:lpstr>
      <vt:lpstr>A service can essentially take two states −</vt:lpstr>
      <vt:lpstr>PowerPoint Presentation</vt:lpstr>
      <vt:lpstr>PowerPoint Presentation</vt:lpstr>
      <vt:lpstr>Android Service Callback Methods </vt:lpstr>
      <vt:lpstr>Service example</vt:lpstr>
      <vt:lpstr>Service_example .XML file</vt:lpstr>
      <vt:lpstr>Service.class</vt:lpstr>
      <vt:lpstr>Broadcast Intent</vt:lpstr>
      <vt:lpstr>Difference between Activity intent and Broadcast Intent</vt:lpstr>
      <vt:lpstr>System broadcast intent</vt:lpstr>
      <vt:lpstr>Broadcast Receiver</vt:lpstr>
      <vt:lpstr>Broadcast Receiver</vt:lpstr>
      <vt:lpstr>PowerPoint Presentation</vt:lpstr>
      <vt:lpstr>Steps of Broadcast intent</vt:lpstr>
      <vt:lpstr>Steps of Broadcast intent</vt:lpstr>
      <vt:lpstr>Custom Broadcast intent</vt:lpstr>
      <vt:lpstr>Custom Broadcast steps…. </vt:lpstr>
      <vt:lpstr>Custom Broadcast Example</vt:lpstr>
      <vt:lpstr>Custom Broadcast .MainActivity.java</vt:lpstr>
      <vt:lpstr>PowerPoint Presentation</vt:lpstr>
      <vt:lpstr>Fragment</vt:lpstr>
      <vt:lpstr>Limitation of single activity</vt:lpstr>
      <vt:lpstr>Types of Fragments </vt:lpstr>
      <vt:lpstr>PowerPoint Presentation</vt:lpstr>
      <vt:lpstr>PowerPoint Presentation</vt:lpstr>
      <vt:lpstr>PowerPoint Presentation</vt:lpstr>
      <vt:lpstr>PowerPoint Presentation</vt:lpstr>
      <vt:lpstr>PowerPoint Presentation</vt:lpstr>
      <vt:lpstr>How to use Fragments </vt:lpstr>
      <vt:lpstr>PowerPoint Presentation</vt:lpstr>
      <vt:lpstr>Fragment Example</vt:lpstr>
      <vt:lpstr>PowerPoint Presentation</vt:lpstr>
      <vt:lpstr>PowerPoint Presentation</vt:lpstr>
      <vt:lpstr>Sensor</vt:lpstr>
      <vt:lpstr>PowerPoint Presentation</vt:lpstr>
      <vt:lpstr>Sensor framework</vt:lpstr>
      <vt:lpstr>Android sensor framework provide following classes </vt:lpstr>
      <vt:lpstr>Sensor example</vt:lpstr>
      <vt:lpstr>PowerPoint Presentation</vt:lpstr>
      <vt:lpstr>Camera</vt:lpstr>
      <vt:lpstr>PowerPoint Presentation</vt:lpstr>
      <vt:lpstr>Getting a Result from an Activity startActivityForResult() method</vt:lpstr>
      <vt:lpstr>onActivityResult </vt:lpstr>
      <vt:lpstr>requestCode</vt:lpstr>
      <vt:lpstr>Intent methods to set data n get data</vt:lpstr>
      <vt:lpstr>Example</vt:lpstr>
      <vt:lpstr>MainActivity</vt:lpstr>
      <vt:lpstr>SecondActivity</vt:lpstr>
      <vt:lpstr>Example of Camera</vt:lpstr>
      <vt:lpstr>PowerPoint Presentation</vt:lpstr>
      <vt:lpstr>Bluetooth</vt:lpstr>
      <vt:lpstr>PowerPoint Presentation</vt:lpstr>
      <vt:lpstr>PowerPoint Presentation</vt:lpstr>
      <vt:lpstr>Bluetooth Example</vt:lpstr>
      <vt:lpstr>MainActivity </vt:lpstr>
      <vt:lpstr>PowerPoint Presentation</vt:lpstr>
      <vt:lpstr>PowerPoint Presentation</vt:lpstr>
      <vt:lpstr>Async Task</vt:lpstr>
      <vt:lpstr>PowerPoint Presentation</vt:lpstr>
      <vt:lpstr>Diffrence between AysncTask and Service</vt:lpstr>
      <vt:lpstr>Method of AsyncTask In Android: </vt:lpstr>
      <vt:lpstr>PowerPoint Presentation</vt:lpstr>
      <vt:lpstr>AysncTask parameters</vt:lpstr>
      <vt:lpstr>Need of AsyncTask</vt:lpstr>
      <vt:lpstr>Exp 26 : Async Task Example</vt:lpstr>
      <vt:lpstr>PowerPoint Presentation</vt:lpstr>
      <vt:lpstr>PowerPoint Presentation</vt:lpstr>
      <vt:lpstr>PowerPoint Presentation</vt:lpstr>
      <vt:lpstr>SQLite</vt:lpstr>
      <vt:lpstr>PowerPoint Presentation</vt:lpstr>
      <vt:lpstr>PowerPoint Presentation</vt:lpstr>
      <vt:lpstr>PowerPoint Presentation</vt:lpstr>
      <vt:lpstr>SQLiteOpenHelper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Admin</dc:creator>
  <cp:lastModifiedBy>MISS SHAFAQUE ISLAM</cp:lastModifiedBy>
  <cp:revision>165</cp:revision>
  <dcterms:created xsi:type="dcterms:W3CDTF">2020-01-24T11:10:36Z</dcterms:created>
  <dcterms:modified xsi:type="dcterms:W3CDTF">2021-05-20T05:02:54Z</dcterms:modified>
</cp:coreProperties>
</file>