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6"/>
  </p:notesMasterIdLst>
  <p:sldIdLst>
    <p:sldId id="256" r:id="rId2"/>
    <p:sldId id="394" r:id="rId3"/>
    <p:sldId id="260" r:id="rId4"/>
    <p:sldId id="269" r:id="rId5"/>
    <p:sldId id="271" r:id="rId6"/>
    <p:sldId id="272" r:id="rId7"/>
    <p:sldId id="273" r:id="rId8"/>
    <p:sldId id="274" r:id="rId9"/>
    <p:sldId id="277" r:id="rId10"/>
    <p:sldId id="323" r:id="rId11"/>
    <p:sldId id="278" r:id="rId12"/>
    <p:sldId id="279" r:id="rId13"/>
    <p:sldId id="283" r:id="rId14"/>
    <p:sldId id="284" r:id="rId15"/>
    <p:sldId id="285" r:id="rId16"/>
    <p:sldId id="286" r:id="rId17"/>
    <p:sldId id="287" r:id="rId18"/>
    <p:sldId id="317" r:id="rId19"/>
    <p:sldId id="318" r:id="rId20"/>
    <p:sldId id="319" r:id="rId21"/>
    <p:sldId id="320" r:id="rId22"/>
    <p:sldId id="363" r:id="rId23"/>
    <p:sldId id="368" r:id="rId24"/>
    <p:sldId id="367" r:id="rId25"/>
    <p:sldId id="400" r:id="rId26"/>
    <p:sldId id="402" r:id="rId27"/>
    <p:sldId id="404" r:id="rId28"/>
    <p:sldId id="288" r:id="rId29"/>
    <p:sldId id="289" r:id="rId30"/>
    <p:sldId id="290" r:id="rId31"/>
    <p:sldId id="291" r:id="rId32"/>
    <p:sldId id="409" r:id="rId33"/>
    <p:sldId id="410" r:id="rId34"/>
    <p:sldId id="411" r:id="rId35"/>
    <p:sldId id="405" r:id="rId36"/>
    <p:sldId id="406" r:id="rId37"/>
    <p:sldId id="408" r:id="rId38"/>
    <p:sldId id="294" r:id="rId39"/>
    <p:sldId id="331" r:id="rId40"/>
    <p:sldId id="397" r:id="rId41"/>
    <p:sldId id="332" r:id="rId42"/>
    <p:sldId id="295" r:id="rId43"/>
    <p:sldId id="297" r:id="rId44"/>
    <p:sldId id="437" r:id="rId45"/>
    <p:sldId id="298" r:id="rId46"/>
    <p:sldId id="395" r:id="rId47"/>
    <p:sldId id="300" r:id="rId48"/>
    <p:sldId id="299" r:id="rId49"/>
    <p:sldId id="302" r:id="rId50"/>
    <p:sldId id="321" r:id="rId51"/>
    <p:sldId id="322" r:id="rId52"/>
    <p:sldId id="305" r:id="rId53"/>
    <p:sldId id="330" r:id="rId54"/>
    <p:sldId id="324" r:id="rId55"/>
    <p:sldId id="326" r:id="rId56"/>
    <p:sldId id="315" r:id="rId57"/>
    <p:sldId id="412" r:id="rId58"/>
    <p:sldId id="396" r:id="rId59"/>
    <p:sldId id="327" r:id="rId60"/>
    <p:sldId id="306" r:id="rId61"/>
    <p:sldId id="308" r:id="rId62"/>
    <p:sldId id="312" r:id="rId63"/>
    <p:sldId id="316" r:id="rId64"/>
    <p:sldId id="328" r:id="rId65"/>
    <p:sldId id="329" r:id="rId66"/>
    <p:sldId id="413" r:id="rId67"/>
    <p:sldId id="414" r:id="rId68"/>
    <p:sldId id="415" r:id="rId69"/>
    <p:sldId id="416" r:id="rId70"/>
    <p:sldId id="339" r:id="rId71"/>
    <p:sldId id="340" r:id="rId72"/>
    <p:sldId id="427" r:id="rId73"/>
    <p:sldId id="342" r:id="rId74"/>
    <p:sldId id="424" r:id="rId75"/>
    <p:sldId id="426" r:id="rId76"/>
    <p:sldId id="429" r:id="rId77"/>
    <p:sldId id="430" r:id="rId78"/>
    <p:sldId id="434" r:id="rId79"/>
    <p:sldId id="343" r:id="rId80"/>
    <p:sldId id="350" r:id="rId81"/>
    <p:sldId id="344" r:id="rId82"/>
    <p:sldId id="348" r:id="rId83"/>
    <p:sldId id="349" r:id="rId84"/>
    <p:sldId id="428" r:id="rId85"/>
    <p:sldId id="433" r:id="rId86"/>
    <p:sldId id="436" r:id="rId87"/>
    <p:sldId id="440" r:id="rId88"/>
    <p:sldId id="441" r:id="rId89"/>
    <p:sldId id="435" r:id="rId90"/>
    <p:sldId id="419" r:id="rId91"/>
    <p:sldId id="420" r:id="rId92"/>
    <p:sldId id="442" r:id="rId93"/>
    <p:sldId id="421" r:id="rId94"/>
    <p:sldId id="422" r:id="rId95"/>
    <p:sldId id="423" r:id="rId96"/>
    <p:sldId id="352" r:id="rId97"/>
    <p:sldId id="353" r:id="rId98"/>
    <p:sldId id="354" r:id="rId99"/>
    <p:sldId id="355" r:id="rId100"/>
    <p:sldId id="356" r:id="rId101"/>
    <p:sldId id="357" r:id="rId102"/>
    <p:sldId id="359" r:id="rId103"/>
    <p:sldId id="431" r:id="rId104"/>
    <p:sldId id="360" r:id="rId105"/>
    <p:sldId id="361" r:id="rId106"/>
    <p:sldId id="362" r:id="rId107"/>
    <p:sldId id="369" r:id="rId108"/>
    <p:sldId id="370" r:id="rId109"/>
    <p:sldId id="371" r:id="rId110"/>
    <p:sldId id="425" r:id="rId111"/>
    <p:sldId id="372" r:id="rId112"/>
    <p:sldId id="373" r:id="rId113"/>
    <p:sldId id="374" r:id="rId114"/>
    <p:sldId id="375" r:id="rId115"/>
    <p:sldId id="432" r:id="rId116"/>
    <p:sldId id="376" r:id="rId117"/>
    <p:sldId id="390" r:id="rId118"/>
    <p:sldId id="391" r:id="rId119"/>
    <p:sldId id="378" r:id="rId120"/>
    <p:sldId id="379" r:id="rId121"/>
    <p:sldId id="389" r:id="rId122"/>
    <p:sldId id="392" r:id="rId123"/>
    <p:sldId id="380" r:id="rId124"/>
    <p:sldId id="382" r:id="rId125"/>
    <p:sldId id="383" r:id="rId126"/>
    <p:sldId id="384" r:id="rId127"/>
    <p:sldId id="385" r:id="rId128"/>
    <p:sldId id="386" r:id="rId129"/>
    <p:sldId id="393" r:id="rId130"/>
    <p:sldId id="387" r:id="rId131"/>
    <p:sldId id="388" r:id="rId132"/>
    <p:sldId id="401" r:id="rId133"/>
    <p:sldId id="407" r:id="rId134"/>
    <p:sldId id="439" r:id="rId1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 /><Relationship Id="rId117" Type="http://schemas.openxmlformats.org/officeDocument/2006/relationships/slide" Target="slides/slide116.xml" /><Relationship Id="rId21" Type="http://schemas.openxmlformats.org/officeDocument/2006/relationships/slide" Target="slides/slide20.xml" /><Relationship Id="rId42" Type="http://schemas.openxmlformats.org/officeDocument/2006/relationships/slide" Target="slides/slide41.xml" /><Relationship Id="rId47" Type="http://schemas.openxmlformats.org/officeDocument/2006/relationships/slide" Target="slides/slide46.xml" /><Relationship Id="rId63" Type="http://schemas.openxmlformats.org/officeDocument/2006/relationships/slide" Target="slides/slide62.xml" /><Relationship Id="rId68" Type="http://schemas.openxmlformats.org/officeDocument/2006/relationships/slide" Target="slides/slide67.xml" /><Relationship Id="rId84" Type="http://schemas.openxmlformats.org/officeDocument/2006/relationships/slide" Target="slides/slide83.xml" /><Relationship Id="rId89" Type="http://schemas.openxmlformats.org/officeDocument/2006/relationships/slide" Target="slides/slide88.xml" /><Relationship Id="rId112" Type="http://schemas.openxmlformats.org/officeDocument/2006/relationships/slide" Target="slides/slide111.xml" /><Relationship Id="rId133" Type="http://schemas.openxmlformats.org/officeDocument/2006/relationships/slide" Target="slides/slide132.xml" /><Relationship Id="rId138" Type="http://schemas.openxmlformats.org/officeDocument/2006/relationships/viewProps" Target="viewProps.xml" /><Relationship Id="rId16" Type="http://schemas.openxmlformats.org/officeDocument/2006/relationships/slide" Target="slides/slide15.xml" /><Relationship Id="rId107" Type="http://schemas.openxmlformats.org/officeDocument/2006/relationships/slide" Target="slides/slide106.xml" /><Relationship Id="rId11" Type="http://schemas.openxmlformats.org/officeDocument/2006/relationships/slide" Target="slides/slide10.xml" /><Relationship Id="rId32" Type="http://schemas.openxmlformats.org/officeDocument/2006/relationships/slide" Target="slides/slide31.xml" /><Relationship Id="rId37" Type="http://schemas.openxmlformats.org/officeDocument/2006/relationships/slide" Target="slides/slide36.xml" /><Relationship Id="rId53" Type="http://schemas.openxmlformats.org/officeDocument/2006/relationships/slide" Target="slides/slide52.xml" /><Relationship Id="rId58" Type="http://schemas.openxmlformats.org/officeDocument/2006/relationships/slide" Target="slides/slide57.xml" /><Relationship Id="rId74" Type="http://schemas.openxmlformats.org/officeDocument/2006/relationships/slide" Target="slides/slide73.xml" /><Relationship Id="rId79" Type="http://schemas.openxmlformats.org/officeDocument/2006/relationships/slide" Target="slides/slide78.xml" /><Relationship Id="rId102" Type="http://schemas.openxmlformats.org/officeDocument/2006/relationships/slide" Target="slides/slide101.xml" /><Relationship Id="rId123" Type="http://schemas.openxmlformats.org/officeDocument/2006/relationships/slide" Target="slides/slide122.xml" /><Relationship Id="rId128" Type="http://schemas.openxmlformats.org/officeDocument/2006/relationships/slide" Target="slides/slide127.xml" /><Relationship Id="rId5" Type="http://schemas.openxmlformats.org/officeDocument/2006/relationships/slide" Target="slides/slide4.xml" /><Relationship Id="rId90" Type="http://schemas.openxmlformats.org/officeDocument/2006/relationships/slide" Target="slides/slide89.xml" /><Relationship Id="rId95" Type="http://schemas.openxmlformats.org/officeDocument/2006/relationships/slide" Target="slides/slide94.xml" /><Relationship Id="rId22" Type="http://schemas.openxmlformats.org/officeDocument/2006/relationships/slide" Target="slides/slide21.xml" /><Relationship Id="rId27" Type="http://schemas.openxmlformats.org/officeDocument/2006/relationships/slide" Target="slides/slide26.xml" /><Relationship Id="rId43" Type="http://schemas.openxmlformats.org/officeDocument/2006/relationships/slide" Target="slides/slide42.xml" /><Relationship Id="rId48" Type="http://schemas.openxmlformats.org/officeDocument/2006/relationships/slide" Target="slides/slide47.xml" /><Relationship Id="rId64" Type="http://schemas.openxmlformats.org/officeDocument/2006/relationships/slide" Target="slides/slide63.xml" /><Relationship Id="rId69" Type="http://schemas.openxmlformats.org/officeDocument/2006/relationships/slide" Target="slides/slide68.xml" /><Relationship Id="rId113" Type="http://schemas.openxmlformats.org/officeDocument/2006/relationships/slide" Target="slides/slide112.xml" /><Relationship Id="rId118" Type="http://schemas.openxmlformats.org/officeDocument/2006/relationships/slide" Target="slides/slide117.xml" /><Relationship Id="rId134" Type="http://schemas.openxmlformats.org/officeDocument/2006/relationships/slide" Target="slides/slide133.xml" /><Relationship Id="rId139" Type="http://schemas.openxmlformats.org/officeDocument/2006/relationships/theme" Target="theme/theme1.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80" Type="http://schemas.openxmlformats.org/officeDocument/2006/relationships/slide" Target="slides/slide79.xml" /><Relationship Id="rId85" Type="http://schemas.openxmlformats.org/officeDocument/2006/relationships/slide" Target="slides/slide84.xml" /><Relationship Id="rId93" Type="http://schemas.openxmlformats.org/officeDocument/2006/relationships/slide" Target="slides/slide92.xml" /><Relationship Id="rId98" Type="http://schemas.openxmlformats.org/officeDocument/2006/relationships/slide" Target="slides/slide97.xml" /><Relationship Id="rId121" Type="http://schemas.openxmlformats.org/officeDocument/2006/relationships/slide" Target="slides/slide120.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103" Type="http://schemas.openxmlformats.org/officeDocument/2006/relationships/slide" Target="slides/slide102.xml" /><Relationship Id="rId108" Type="http://schemas.openxmlformats.org/officeDocument/2006/relationships/slide" Target="slides/slide107.xml" /><Relationship Id="rId116" Type="http://schemas.openxmlformats.org/officeDocument/2006/relationships/slide" Target="slides/slide115.xml" /><Relationship Id="rId124" Type="http://schemas.openxmlformats.org/officeDocument/2006/relationships/slide" Target="slides/slide123.xml" /><Relationship Id="rId129" Type="http://schemas.openxmlformats.org/officeDocument/2006/relationships/slide" Target="slides/slide128.xml" /><Relationship Id="rId137" Type="http://schemas.openxmlformats.org/officeDocument/2006/relationships/presProps" Target="presProps.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slide" Target="slides/slide74.xml" /><Relationship Id="rId83" Type="http://schemas.openxmlformats.org/officeDocument/2006/relationships/slide" Target="slides/slide82.xml" /><Relationship Id="rId88" Type="http://schemas.openxmlformats.org/officeDocument/2006/relationships/slide" Target="slides/slide87.xml" /><Relationship Id="rId91" Type="http://schemas.openxmlformats.org/officeDocument/2006/relationships/slide" Target="slides/slide90.xml" /><Relationship Id="rId96" Type="http://schemas.openxmlformats.org/officeDocument/2006/relationships/slide" Target="slides/slide95.xml" /><Relationship Id="rId111" Type="http://schemas.openxmlformats.org/officeDocument/2006/relationships/slide" Target="slides/slide110.xml" /><Relationship Id="rId132" Type="http://schemas.openxmlformats.org/officeDocument/2006/relationships/slide" Target="slides/slide131.xml" /><Relationship Id="rId14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106" Type="http://schemas.openxmlformats.org/officeDocument/2006/relationships/slide" Target="slides/slide105.xml" /><Relationship Id="rId114" Type="http://schemas.openxmlformats.org/officeDocument/2006/relationships/slide" Target="slides/slide113.xml" /><Relationship Id="rId119" Type="http://schemas.openxmlformats.org/officeDocument/2006/relationships/slide" Target="slides/slide118.xml" /><Relationship Id="rId127" Type="http://schemas.openxmlformats.org/officeDocument/2006/relationships/slide" Target="slides/slide126.xml" /><Relationship Id="rId10" Type="http://schemas.openxmlformats.org/officeDocument/2006/relationships/slide" Target="slides/slide9.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78" Type="http://schemas.openxmlformats.org/officeDocument/2006/relationships/slide" Target="slides/slide77.xml" /><Relationship Id="rId81" Type="http://schemas.openxmlformats.org/officeDocument/2006/relationships/slide" Target="slides/slide80.xml" /><Relationship Id="rId86" Type="http://schemas.openxmlformats.org/officeDocument/2006/relationships/slide" Target="slides/slide85.xml" /><Relationship Id="rId94" Type="http://schemas.openxmlformats.org/officeDocument/2006/relationships/slide" Target="slides/slide93.xml" /><Relationship Id="rId99" Type="http://schemas.openxmlformats.org/officeDocument/2006/relationships/slide" Target="slides/slide98.xml" /><Relationship Id="rId101" Type="http://schemas.openxmlformats.org/officeDocument/2006/relationships/slide" Target="slides/slide100.xml" /><Relationship Id="rId122" Type="http://schemas.openxmlformats.org/officeDocument/2006/relationships/slide" Target="slides/slide121.xml" /><Relationship Id="rId130" Type="http://schemas.openxmlformats.org/officeDocument/2006/relationships/slide" Target="slides/slide129.xml" /><Relationship Id="rId135" Type="http://schemas.openxmlformats.org/officeDocument/2006/relationships/slide" Target="slides/slide134.xml" /><Relationship Id="rId4" Type="http://schemas.openxmlformats.org/officeDocument/2006/relationships/slide" Target="slides/slide3.xml" /><Relationship Id="rId9" Type="http://schemas.openxmlformats.org/officeDocument/2006/relationships/slide" Target="slides/slide8.xml" /><Relationship Id="rId13" Type="http://schemas.openxmlformats.org/officeDocument/2006/relationships/slide" Target="slides/slide12.xml" /><Relationship Id="rId18" Type="http://schemas.openxmlformats.org/officeDocument/2006/relationships/slide" Target="slides/slide17.xml" /><Relationship Id="rId39" Type="http://schemas.openxmlformats.org/officeDocument/2006/relationships/slide" Target="slides/slide38.xml" /><Relationship Id="rId109" Type="http://schemas.openxmlformats.org/officeDocument/2006/relationships/slide" Target="slides/slide108.xml" /><Relationship Id="rId34" Type="http://schemas.openxmlformats.org/officeDocument/2006/relationships/slide" Target="slides/slide33.xml" /><Relationship Id="rId50" Type="http://schemas.openxmlformats.org/officeDocument/2006/relationships/slide" Target="slides/slide49.xml" /><Relationship Id="rId55" Type="http://schemas.openxmlformats.org/officeDocument/2006/relationships/slide" Target="slides/slide54.xml" /><Relationship Id="rId76" Type="http://schemas.openxmlformats.org/officeDocument/2006/relationships/slide" Target="slides/slide75.xml" /><Relationship Id="rId97" Type="http://schemas.openxmlformats.org/officeDocument/2006/relationships/slide" Target="slides/slide96.xml" /><Relationship Id="rId104" Type="http://schemas.openxmlformats.org/officeDocument/2006/relationships/slide" Target="slides/slide103.xml" /><Relationship Id="rId120" Type="http://schemas.openxmlformats.org/officeDocument/2006/relationships/slide" Target="slides/slide119.xml" /><Relationship Id="rId125" Type="http://schemas.openxmlformats.org/officeDocument/2006/relationships/slide" Target="slides/slide124.xml" /><Relationship Id="rId7" Type="http://schemas.openxmlformats.org/officeDocument/2006/relationships/slide" Target="slides/slide6.xml" /><Relationship Id="rId71" Type="http://schemas.openxmlformats.org/officeDocument/2006/relationships/slide" Target="slides/slide70.xml" /><Relationship Id="rId92" Type="http://schemas.openxmlformats.org/officeDocument/2006/relationships/slide" Target="slides/slide91.xml" /><Relationship Id="rId2" Type="http://schemas.openxmlformats.org/officeDocument/2006/relationships/slide" Target="slides/slide1.xml" /><Relationship Id="rId29" Type="http://schemas.openxmlformats.org/officeDocument/2006/relationships/slide" Target="slides/slide28.xml" /><Relationship Id="rId24" Type="http://schemas.openxmlformats.org/officeDocument/2006/relationships/slide" Target="slides/slide23.xml" /><Relationship Id="rId40" Type="http://schemas.openxmlformats.org/officeDocument/2006/relationships/slide" Target="slides/slide39.xml" /><Relationship Id="rId45" Type="http://schemas.openxmlformats.org/officeDocument/2006/relationships/slide" Target="slides/slide44.xml" /><Relationship Id="rId66" Type="http://schemas.openxmlformats.org/officeDocument/2006/relationships/slide" Target="slides/slide65.xml" /><Relationship Id="rId87" Type="http://schemas.openxmlformats.org/officeDocument/2006/relationships/slide" Target="slides/slide86.xml" /><Relationship Id="rId110" Type="http://schemas.openxmlformats.org/officeDocument/2006/relationships/slide" Target="slides/slide109.xml" /><Relationship Id="rId115" Type="http://schemas.openxmlformats.org/officeDocument/2006/relationships/slide" Target="slides/slide114.xml" /><Relationship Id="rId131" Type="http://schemas.openxmlformats.org/officeDocument/2006/relationships/slide" Target="slides/slide130.xml" /><Relationship Id="rId136" Type="http://schemas.openxmlformats.org/officeDocument/2006/relationships/notesMaster" Target="notesMasters/notesMaster1.xml" /><Relationship Id="rId61" Type="http://schemas.openxmlformats.org/officeDocument/2006/relationships/slide" Target="slides/slide60.xml" /><Relationship Id="rId82" Type="http://schemas.openxmlformats.org/officeDocument/2006/relationships/slide" Target="slides/slide81.xml" /><Relationship Id="rId19" Type="http://schemas.openxmlformats.org/officeDocument/2006/relationships/slide" Target="slides/slide18.xml" /><Relationship Id="rId14" Type="http://schemas.openxmlformats.org/officeDocument/2006/relationships/slide" Target="slides/slide13.xml" /><Relationship Id="rId30" Type="http://schemas.openxmlformats.org/officeDocument/2006/relationships/slide" Target="slides/slide29.xml" /><Relationship Id="rId35" Type="http://schemas.openxmlformats.org/officeDocument/2006/relationships/slide" Target="slides/slide34.xml" /><Relationship Id="rId56" Type="http://schemas.openxmlformats.org/officeDocument/2006/relationships/slide" Target="slides/slide55.xml" /><Relationship Id="rId77" Type="http://schemas.openxmlformats.org/officeDocument/2006/relationships/slide" Target="slides/slide76.xml" /><Relationship Id="rId100" Type="http://schemas.openxmlformats.org/officeDocument/2006/relationships/slide" Target="slides/slide99.xml" /><Relationship Id="rId105" Type="http://schemas.openxmlformats.org/officeDocument/2006/relationships/slide" Target="slides/slide104.xml" /><Relationship Id="rId126" Type="http://schemas.openxmlformats.org/officeDocument/2006/relationships/slide" Target="slides/slide125.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4DDB0A-0A40-4646-A776-D9ABD4B48683}" type="datetimeFigureOut">
              <a:rPr lang="en-US" smtClean="0"/>
              <a:pPr/>
              <a:t>5/24/2022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9B15D7-7F23-4884-AA8D-D7C36F322C87}" type="slidenum">
              <a:rPr lang="en-US" smtClean="0"/>
              <a:pPr/>
              <a:t>‹#›</a:t>
            </a:fld>
            <a:endParaRPr lang="en-US"/>
          </a:p>
        </p:txBody>
      </p:sp>
    </p:spTree>
    <p:extLst>
      <p:ext uri="{BB962C8B-B14F-4D97-AF65-F5344CB8AC3E}">
        <p14:creationId xmlns:p14="http://schemas.microsoft.com/office/powerpoint/2010/main" val="2289920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89B15D7-7F23-4884-AA8D-D7C36F322C87}" type="slidenum">
              <a:rPr lang="en-US" smtClean="0"/>
              <a:pPr/>
              <a:t>125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E6A8E2-41EF-4C12-A50F-D0993D4185D3}" type="datetimeFigureOut">
              <a:rPr lang="en-US" smtClean="0"/>
              <a:pPr/>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66F26A-8ADC-4DE6-B8F7-F1B473A8F3E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E6A8E2-41EF-4C12-A50F-D0993D4185D3}" type="datetimeFigureOut">
              <a:rPr lang="en-US" smtClean="0"/>
              <a:pPr/>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66F26A-8ADC-4DE6-B8F7-F1B473A8F3E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E6A8E2-41EF-4C12-A50F-D0993D4185D3}" type="datetimeFigureOut">
              <a:rPr lang="en-US" smtClean="0"/>
              <a:pPr/>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66F26A-8ADC-4DE6-B8F7-F1B473A8F3E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E6A8E2-41EF-4C12-A50F-D0993D4185D3}" type="datetimeFigureOut">
              <a:rPr lang="en-US" smtClean="0"/>
              <a:pPr/>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66F26A-8ADC-4DE6-B8F7-F1B473A8F3E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E6A8E2-41EF-4C12-A50F-D0993D4185D3}" type="datetimeFigureOut">
              <a:rPr lang="en-US" smtClean="0"/>
              <a:pPr/>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66F26A-8ADC-4DE6-B8F7-F1B473A8F3E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FE6A8E2-41EF-4C12-A50F-D0993D4185D3}" type="datetimeFigureOut">
              <a:rPr lang="en-US" smtClean="0"/>
              <a:pPr/>
              <a:t>5/24/2022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66F26A-8ADC-4DE6-B8F7-F1B473A8F3E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FE6A8E2-41EF-4C12-A50F-D0993D4185D3}" type="datetimeFigureOut">
              <a:rPr lang="en-US" smtClean="0"/>
              <a:pPr/>
              <a:t>5/24/2022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66F26A-8ADC-4DE6-B8F7-F1B473A8F3E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E6A8E2-41EF-4C12-A50F-D0993D4185D3}" type="datetimeFigureOut">
              <a:rPr lang="en-US" smtClean="0"/>
              <a:pPr/>
              <a:t>5/24/2022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66F26A-8ADC-4DE6-B8F7-F1B473A8F3E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E6A8E2-41EF-4C12-A50F-D0993D4185D3}" type="datetimeFigureOut">
              <a:rPr lang="en-US" smtClean="0"/>
              <a:pPr/>
              <a:t>5/24/2022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66F26A-8ADC-4DE6-B8F7-F1B473A8F3E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E6A8E2-41EF-4C12-A50F-D0993D4185D3}" type="datetimeFigureOut">
              <a:rPr lang="en-US" smtClean="0"/>
              <a:pPr/>
              <a:t>5/24/2022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66F26A-8ADC-4DE6-B8F7-F1B473A8F3E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E6A8E2-41EF-4C12-A50F-D0993D4185D3}" type="datetimeFigureOut">
              <a:rPr lang="en-US" smtClean="0"/>
              <a:pPr/>
              <a:t>5/24/2022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66F26A-8ADC-4DE6-B8F7-F1B473A8F3E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E6A8E2-41EF-4C12-A50F-D0993D4185D3}" type="datetimeFigureOut">
              <a:rPr lang="en-US" smtClean="0"/>
              <a:pPr/>
              <a:t>5/24/2022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66F26A-8ADC-4DE6-B8F7-F1B473A8F3E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0.xml.rels><?xml version="1.0" encoding="UTF-8" standalone="yes"?>
<Relationships xmlns="http://schemas.openxmlformats.org/package/2006/relationships"><Relationship Id="rId2" Type="http://schemas.openxmlformats.org/officeDocument/2006/relationships/image" Target="../media/image24.png" /><Relationship Id="rId1" Type="http://schemas.openxmlformats.org/officeDocument/2006/relationships/slideLayout" Target="../slideLayouts/slideLayout2.xml" /></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Relationship Id="rId2" Type="http://schemas.openxmlformats.org/officeDocument/2006/relationships/image" Target="../media/image25.png" /><Relationship Id="rId1" Type="http://schemas.openxmlformats.org/officeDocument/2006/relationships/slideLayout" Target="../slideLayouts/slideLayout2.xml" /></Relationships>
</file>

<file path=ppt/slides/_rels/slide104.xml.rels><?xml version="1.0" encoding="UTF-8" standalone="yes"?>
<Relationships xmlns="http://schemas.openxmlformats.org/package/2006/relationships"><Relationship Id="rId2" Type="http://schemas.openxmlformats.org/officeDocument/2006/relationships/hyperlink" Target="https://www.tutlane.com/tutorial/android/android-intents-implicit-explicit" TargetMode="External" /><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Relationship Id="rId2" Type="http://schemas.openxmlformats.org/officeDocument/2006/relationships/image" Target="../media/image26.png" /><Relationship Id="rId1" Type="http://schemas.openxmlformats.org/officeDocument/2006/relationships/slideLayout" Target="../slideLayouts/slideLayout2.xml" /></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Relationship Id="rId2" Type="http://schemas.openxmlformats.org/officeDocument/2006/relationships/image" Target="../media/image27.png" /><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Relationship Id="rId2" Type="http://schemas.openxmlformats.org/officeDocument/2006/relationships/image" Target="../media/image28.png" /><Relationship Id="rId1" Type="http://schemas.openxmlformats.org/officeDocument/2006/relationships/slideLayout" Target="../slideLayouts/slideLayout2.xml" /></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Relationship Id="rId2" Type="http://schemas.openxmlformats.org/officeDocument/2006/relationships/image" Target="../media/image29.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Relationship Id="rId3" Type="http://schemas.openxmlformats.org/officeDocument/2006/relationships/image" Target="../media/image31.png" /><Relationship Id="rId2" Type="http://schemas.openxmlformats.org/officeDocument/2006/relationships/image" Target="../media/image30.png"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hyperlink" Target="https://developer.android.com/training/app-links/deep-linking" TargetMode="External"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3" Type="http://schemas.openxmlformats.org/officeDocument/2006/relationships/image" Target="../media/image13.jpeg" /><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2" Type="http://schemas.openxmlformats.org/officeDocument/2006/relationships/hyperlink" Target="https://www.tutlane.com/tutorial/android/android-intents-implicit-explicit" TargetMode="External"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Relationship Id="rId2" Type="http://schemas.openxmlformats.org/officeDocument/2006/relationships/image" Target="../media/image19.jpeg"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Relationship Id="rId2" Type="http://schemas.openxmlformats.org/officeDocument/2006/relationships/image" Target="../media/image20.jpeg" /><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Relationship Id="rId2" Type="http://schemas.openxmlformats.org/officeDocument/2006/relationships/image" Target="../media/image21.png"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 standalone="yes"?>
<Relationships xmlns="http://schemas.openxmlformats.org/package/2006/relationships"><Relationship Id="rId3" Type="http://schemas.openxmlformats.org/officeDocument/2006/relationships/hyperlink" Target="https://developer.android.com/reference/android/view/LayoutInflater.html" TargetMode="External" /><Relationship Id="rId2" Type="http://schemas.openxmlformats.org/officeDocument/2006/relationships/hyperlink" Target="https://developer.android.com/reference/android/view/View.html" TargetMode="External" /><Relationship Id="rId1" Type="http://schemas.openxmlformats.org/officeDocument/2006/relationships/slideLayout" Target="../slideLayouts/slideLayout2.xml" /><Relationship Id="rId5" Type="http://schemas.openxmlformats.org/officeDocument/2006/relationships/hyperlink" Target="https://developer.android.com/reference/android/os/Bundle.html" TargetMode="External" /><Relationship Id="rId4" Type="http://schemas.openxmlformats.org/officeDocument/2006/relationships/hyperlink" Target="https://developer.android.com/reference/android/view/ViewGroup.html" TargetMode="External" /></Relationships>
</file>

<file path=ppt/slides/_rels/slide81.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Relationship Id="rId2" Type="http://schemas.openxmlformats.org/officeDocument/2006/relationships/image" Target="../media/image23.png"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V</a:t>
            </a:r>
          </a:p>
        </p:txBody>
      </p:sp>
      <p:sp>
        <p:nvSpPr>
          <p:cNvPr id="3" name="Subtitle 2"/>
          <p:cNvSpPr>
            <a:spLocks noGrp="1"/>
          </p:cNvSpPr>
          <p:nvPr>
            <p:ph type="subTitle" idx="1"/>
          </p:nvPr>
        </p:nvSpPr>
        <p:spPr/>
        <p:txBody>
          <a:bodyPr/>
          <a:lstStyle/>
          <a:p>
            <a:r>
              <a:rPr lang="en-US" dirty="0"/>
              <a:t>Activity and Multimedia with Databases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Logcat</a:t>
            </a:r>
            <a:endParaRPr lang="en-US" dirty="0"/>
          </a:p>
        </p:txBody>
      </p:sp>
      <p:sp>
        <p:nvSpPr>
          <p:cNvPr id="3" name="Content Placeholder 2"/>
          <p:cNvSpPr>
            <a:spLocks noGrp="1"/>
          </p:cNvSpPr>
          <p:nvPr>
            <p:ph idx="1"/>
          </p:nvPr>
        </p:nvSpPr>
        <p:spPr/>
        <p:txBody>
          <a:bodyPr>
            <a:normAutofit lnSpcReduction="10000"/>
          </a:bodyPr>
          <a:lstStyle/>
          <a:p>
            <a:r>
              <a:rPr lang="en-US" dirty="0"/>
              <a:t>Dumps a log of system messages, including stack traces when the device throws an error and messages that you have written from your app.</a:t>
            </a:r>
          </a:p>
          <a:p>
            <a:r>
              <a:rPr lang="en-US" dirty="0"/>
              <a:t>e() method is used to </a:t>
            </a:r>
            <a:r>
              <a:rPr lang="en-US" b="1" dirty="0"/>
              <a:t>log</a:t>
            </a:r>
            <a:r>
              <a:rPr lang="en-US" dirty="0"/>
              <a:t> errors.</a:t>
            </a:r>
          </a:p>
          <a:p>
            <a:r>
              <a:rPr lang="en-US" dirty="0"/>
              <a:t>w() method is used to </a:t>
            </a:r>
            <a:r>
              <a:rPr lang="en-US" b="1" dirty="0"/>
              <a:t>log</a:t>
            </a:r>
            <a:r>
              <a:rPr lang="en-US" dirty="0"/>
              <a:t> warnings.</a:t>
            </a:r>
          </a:p>
          <a:p>
            <a:r>
              <a:rPr lang="en-US" dirty="0" err="1"/>
              <a:t>i</a:t>
            </a:r>
            <a:r>
              <a:rPr lang="en-US" dirty="0"/>
              <a:t>() method is used to </a:t>
            </a:r>
            <a:r>
              <a:rPr lang="en-US" b="1" dirty="0"/>
              <a:t>log</a:t>
            </a:r>
            <a:r>
              <a:rPr lang="en-US" dirty="0"/>
              <a:t> informational messages.</a:t>
            </a:r>
          </a:p>
          <a:p>
            <a:r>
              <a:rPr lang="en-US" dirty="0"/>
              <a:t>d() method is used to </a:t>
            </a:r>
            <a:r>
              <a:rPr lang="en-US" b="1" dirty="0"/>
              <a:t>log</a:t>
            </a:r>
            <a:r>
              <a:rPr lang="en-US" dirty="0"/>
              <a:t> debug messages.</a:t>
            </a:r>
          </a:p>
          <a:p>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Sensor example</a:t>
            </a:r>
          </a:p>
        </p:txBody>
      </p:sp>
      <p:sp>
        <p:nvSpPr>
          <p:cNvPr id="3" name="Content Placeholder 2"/>
          <p:cNvSpPr>
            <a:spLocks noGrp="1"/>
          </p:cNvSpPr>
          <p:nvPr>
            <p:ph idx="1"/>
          </p:nvPr>
        </p:nvSpPr>
        <p:spPr>
          <a:xfrm>
            <a:off x="0" y="1676400"/>
            <a:ext cx="8229600" cy="5029200"/>
          </a:xfrm>
        </p:spPr>
        <p:txBody>
          <a:bodyPr>
            <a:noAutofit/>
          </a:bodyPr>
          <a:lstStyle/>
          <a:p>
            <a:br>
              <a:rPr lang="en-US" sz="1500" dirty="0"/>
            </a:br>
            <a:r>
              <a:rPr lang="en-US" sz="1600" dirty="0"/>
              <a:t> &lt;</a:t>
            </a:r>
            <a:r>
              <a:rPr lang="en-US" sz="1600" b="1" dirty="0" err="1"/>
              <a:t>TextView</a:t>
            </a:r>
            <a:br>
              <a:rPr lang="en-US" sz="1600" b="1" dirty="0"/>
            </a:br>
            <a:r>
              <a:rPr lang="en-US" sz="1600" b="1" dirty="0"/>
              <a:t>    </a:t>
            </a:r>
            <a:r>
              <a:rPr lang="en-US" sz="1600" b="1" dirty="0" err="1"/>
              <a:t>android:id</a:t>
            </a:r>
            <a:r>
              <a:rPr lang="en-US" sz="1600" b="1" dirty="0"/>
              <a:t>="@+id/</a:t>
            </a:r>
            <a:r>
              <a:rPr lang="en-US" sz="1600" b="1" dirty="0" err="1"/>
              <a:t>sensorslist</a:t>
            </a:r>
            <a:r>
              <a:rPr lang="en-US" sz="1600" b="1" dirty="0"/>
              <a:t>"</a:t>
            </a:r>
            <a:br>
              <a:rPr lang="en-US" sz="1600" b="1" dirty="0"/>
            </a:br>
            <a:r>
              <a:rPr lang="en-US" sz="1600" b="1" dirty="0"/>
              <a:t>    </a:t>
            </a:r>
            <a:r>
              <a:rPr lang="en-US" sz="1600" b="1" dirty="0" err="1"/>
              <a:t>android:layout_width</a:t>
            </a:r>
            <a:r>
              <a:rPr lang="en-US" sz="1600" b="1" dirty="0"/>
              <a:t>="</a:t>
            </a:r>
            <a:r>
              <a:rPr lang="en-US" sz="1600" b="1" dirty="0" err="1"/>
              <a:t>wrap_content</a:t>
            </a:r>
            <a:r>
              <a:rPr lang="en-US" sz="1600" b="1" dirty="0"/>
              <a:t>"</a:t>
            </a:r>
            <a:br>
              <a:rPr lang="en-US" sz="1600" b="1" dirty="0"/>
            </a:br>
            <a:r>
              <a:rPr lang="en-US" sz="1600" b="1" dirty="0"/>
              <a:t>    </a:t>
            </a:r>
            <a:r>
              <a:rPr lang="en-US" sz="1600" b="1" dirty="0" err="1"/>
              <a:t>android:layout_height</a:t>
            </a:r>
            <a:r>
              <a:rPr lang="en-US" sz="1600" b="1" dirty="0"/>
              <a:t>="</a:t>
            </a:r>
            <a:r>
              <a:rPr lang="en-US" sz="1600" b="1" dirty="0" err="1"/>
              <a:t>wrap_content</a:t>
            </a:r>
            <a:r>
              <a:rPr lang="en-US" sz="1600" b="1" dirty="0"/>
              <a:t>"</a:t>
            </a:r>
            <a:br>
              <a:rPr lang="en-US" sz="1600" b="1" dirty="0"/>
            </a:br>
            <a:r>
              <a:rPr lang="en-US" sz="1600" b="1" dirty="0"/>
              <a:t>    </a:t>
            </a:r>
            <a:r>
              <a:rPr lang="en-US" sz="1600" b="1" dirty="0" err="1"/>
              <a:t>android:layout_marginTop</a:t>
            </a:r>
            <a:r>
              <a:rPr lang="en-US" sz="1600" b="1" dirty="0"/>
              <a:t>="80dp"</a:t>
            </a:r>
            <a:br>
              <a:rPr lang="en-US" sz="1600" b="1" dirty="0"/>
            </a:br>
            <a:r>
              <a:rPr lang="en-US" sz="1600" b="1" dirty="0"/>
              <a:t>    </a:t>
            </a:r>
            <a:r>
              <a:rPr lang="en-US" sz="1600" b="1" dirty="0" err="1"/>
              <a:t>android:text</a:t>
            </a:r>
            <a:r>
              <a:rPr lang="en-US" sz="1600" b="1" dirty="0"/>
              <a:t>="Sensors"</a:t>
            </a:r>
            <a:br>
              <a:rPr lang="en-US" sz="1600" b="1" dirty="0"/>
            </a:br>
            <a:r>
              <a:rPr lang="en-US" sz="1600" b="1" dirty="0"/>
              <a:t>    </a:t>
            </a:r>
            <a:r>
              <a:rPr lang="en-US" sz="1600" b="1" dirty="0" err="1"/>
              <a:t>android:textSize</a:t>
            </a:r>
            <a:r>
              <a:rPr lang="en-US" sz="1600" b="1" dirty="0"/>
              <a:t>="20dp"</a:t>
            </a:r>
            <a:br>
              <a:rPr lang="en-US" sz="1600" b="1" dirty="0"/>
            </a:br>
            <a:r>
              <a:rPr lang="en-US" sz="1600" b="1" dirty="0"/>
              <a:t>    </a:t>
            </a:r>
            <a:r>
              <a:rPr lang="en-US" sz="1600" b="1" dirty="0" err="1"/>
              <a:t>android:textStyle</a:t>
            </a:r>
            <a:r>
              <a:rPr lang="en-US" sz="1600" b="1" dirty="0"/>
              <a:t>="bold"</a:t>
            </a:r>
            <a:br>
              <a:rPr lang="en-US" sz="1600" b="1" dirty="0"/>
            </a:br>
            <a:r>
              <a:rPr lang="en-US" sz="1600" b="1" dirty="0"/>
              <a:t>    </a:t>
            </a:r>
            <a:r>
              <a:rPr lang="en-US" sz="1600" b="1" dirty="0" err="1"/>
              <a:t>android:layout_gravity</a:t>
            </a:r>
            <a:r>
              <a:rPr lang="en-US" sz="1600" b="1" dirty="0"/>
              <a:t>="center"</a:t>
            </a:r>
            <a:br>
              <a:rPr lang="en-US" sz="1600" b="1" dirty="0"/>
            </a:br>
            <a:r>
              <a:rPr lang="en-US" sz="1600" b="1" dirty="0"/>
              <a:t>    </a:t>
            </a:r>
            <a:r>
              <a:rPr lang="en-US" sz="1600" b="1" dirty="0" err="1">
                <a:solidFill>
                  <a:srgbClr val="FF0000"/>
                </a:solidFill>
              </a:rPr>
              <a:t>android:visibility</a:t>
            </a:r>
            <a:r>
              <a:rPr lang="en-US" sz="1600" b="1" dirty="0">
                <a:solidFill>
                  <a:srgbClr val="FF0000"/>
                </a:solidFill>
              </a:rPr>
              <a:t>="gone"</a:t>
            </a:r>
            <a:r>
              <a:rPr lang="en-US" sz="1600" dirty="0">
                <a:solidFill>
                  <a:srgbClr val="FF0000"/>
                </a:solidFill>
              </a:rPr>
              <a:t>/&gt;</a:t>
            </a:r>
            <a:endParaRPr lang="en-US" sz="1500" dirty="0">
              <a:solidFill>
                <a:srgbClr val="FF0000"/>
              </a:solidFill>
            </a:endParaRPr>
          </a:p>
        </p:txBody>
      </p:sp>
      <p:pic>
        <p:nvPicPr>
          <p:cNvPr id="1026" name="Picture 2"/>
          <p:cNvPicPr>
            <a:picLocks noChangeAspect="1" noChangeArrowheads="1"/>
          </p:cNvPicPr>
          <p:nvPr/>
        </p:nvPicPr>
        <p:blipFill>
          <a:blip r:embed="rId2"/>
          <a:srcRect/>
          <a:stretch>
            <a:fillRect/>
          </a:stretch>
        </p:blipFill>
        <p:spPr bwMode="auto">
          <a:xfrm>
            <a:off x="6395470" y="1828800"/>
            <a:ext cx="2748529" cy="4272170"/>
          </a:xfrm>
          <a:prstGeom prst="rect">
            <a:avLst/>
          </a:prstGeom>
          <a:noFill/>
          <a:ln w="9525">
            <a:noFill/>
            <a:miter lim="800000"/>
            <a:headEnd/>
            <a:tailEnd/>
          </a:ln>
          <a:effectLst/>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81000" y="1447800"/>
            <a:ext cx="8229600" cy="4525963"/>
          </a:xfrm>
        </p:spPr>
        <p:txBody>
          <a:bodyPr>
            <a:noAutofit/>
          </a:bodyPr>
          <a:lstStyle/>
          <a:p>
            <a:r>
              <a:rPr lang="en-US" sz="1800" dirty="0"/>
              <a:t>public class sensor_example1 extends </a:t>
            </a:r>
            <a:r>
              <a:rPr lang="en-US" sz="1800" dirty="0" err="1"/>
              <a:t>AppCompatActivity</a:t>
            </a:r>
            <a:r>
              <a:rPr lang="en-US" sz="1800" dirty="0"/>
              <a:t> {</a:t>
            </a:r>
            <a:br>
              <a:rPr lang="en-US" sz="1800" dirty="0"/>
            </a:br>
            <a:r>
              <a:rPr lang="en-US" sz="1800" dirty="0"/>
              <a:t>    private </a:t>
            </a:r>
            <a:r>
              <a:rPr lang="en-US" sz="1800" dirty="0" err="1"/>
              <a:t>SensorManager</a:t>
            </a:r>
            <a:r>
              <a:rPr lang="en-US" sz="1800" dirty="0"/>
              <a:t> mgr;</a:t>
            </a:r>
            <a:br>
              <a:rPr lang="en-US" sz="1800" dirty="0"/>
            </a:br>
            <a:r>
              <a:rPr lang="en-US" sz="1800" dirty="0"/>
              <a:t>    private </a:t>
            </a:r>
            <a:r>
              <a:rPr lang="en-US" sz="1800" dirty="0" err="1"/>
              <a:t>TextView</a:t>
            </a:r>
            <a:r>
              <a:rPr lang="en-US" sz="1800" dirty="0"/>
              <a:t> </a:t>
            </a:r>
            <a:r>
              <a:rPr lang="en-US" sz="1800" dirty="0" err="1"/>
              <a:t>txtList</a:t>
            </a:r>
            <a:r>
              <a:rPr lang="en-US" sz="1800" dirty="0"/>
              <a:t>;</a:t>
            </a:r>
            <a:br>
              <a:rPr lang="en-US" sz="1800" dirty="0"/>
            </a:br>
            <a:r>
              <a:rPr lang="en-US" sz="1800" dirty="0"/>
              <a:t>    @Override</a:t>
            </a:r>
          </a:p>
          <a:p>
            <a:br>
              <a:rPr lang="en-US" sz="1800" dirty="0"/>
            </a:br>
            <a:r>
              <a:rPr lang="en-US" sz="1800" dirty="0"/>
              <a:t>    protected void </a:t>
            </a:r>
            <a:r>
              <a:rPr lang="en-US" sz="1800" dirty="0" err="1"/>
              <a:t>onCreate</a:t>
            </a:r>
            <a:r>
              <a:rPr lang="en-US" sz="1800" dirty="0"/>
              <a:t>(Bundle </a:t>
            </a:r>
            <a:r>
              <a:rPr lang="en-US" sz="1800" dirty="0" err="1"/>
              <a:t>savedInstanceState</a:t>
            </a:r>
            <a:r>
              <a:rPr lang="en-US" sz="1800" dirty="0"/>
              <a:t>) {</a:t>
            </a:r>
            <a:br>
              <a:rPr lang="en-US" sz="1800" dirty="0"/>
            </a:br>
            <a:r>
              <a:rPr lang="en-US" sz="1800" dirty="0"/>
              <a:t>        </a:t>
            </a:r>
            <a:r>
              <a:rPr lang="en-US" sz="1800" dirty="0" err="1"/>
              <a:t>super.onCreate</a:t>
            </a:r>
            <a:r>
              <a:rPr lang="en-US" sz="1800" dirty="0"/>
              <a:t>(</a:t>
            </a:r>
            <a:r>
              <a:rPr lang="en-US" sz="1800" dirty="0" err="1"/>
              <a:t>savedInstanceState</a:t>
            </a:r>
            <a:r>
              <a:rPr lang="en-US" sz="1800" dirty="0"/>
              <a:t>);</a:t>
            </a:r>
            <a:br>
              <a:rPr lang="en-US" sz="1800" dirty="0"/>
            </a:br>
            <a:r>
              <a:rPr lang="en-US" sz="1800" dirty="0"/>
              <a:t>        </a:t>
            </a:r>
            <a:r>
              <a:rPr lang="en-US" sz="1800" dirty="0" err="1"/>
              <a:t>setContentView</a:t>
            </a:r>
            <a:r>
              <a:rPr lang="en-US" sz="1800" dirty="0"/>
              <a:t>(R.layout.</a:t>
            </a:r>
            <a:r>
              <a:rPr lang="en-US" sz="1800" i="1" dirty="0"/>
              <a:t>activity_sensor_example1</a:t>
            </a:r>
            <a:r>
              <a:rPr lang="en-US" sz="1800" dirty="0"/>
              <a:t>);</a:t>
            </a:r>
          </a:p>
          <a:p>
            <a:r>
              <a:rPr lang="en-US" sz="1800" dirty="0">
                <a:solidFill>
                  <a:srgbClr val="FF0000"/>
                </a:solidFill>
              </a:rPr>
              <a:t>    //</a:t>
            </a:r>
            <a:r>
              <a:rPr lang="en-US" sz="1800" dirty="0" err="1">
                <a:solidFill>
                  <a:srgbClr val="FF0000"/>
                </a:solidFill>
              </a:rPr>
              <a:t>SensorManager</a:t>
            </a:r>
            <a:r>
              <a:rPr lang="en-US" sz="1800" dirty="0">
                <a:solidFill>
                  <a:srgbClr val="FF0000"/>
                </a:solidFill>
              </a:rPr>
              <a:t> : create instance of sensor service class to accessing and listening to sensor</a:t>
            </a:r>
            <a:br>
              <a:rPr lang="en-US" sz="1800" dirty="0">
                <a:solidFill>
                  <a:srgbClr val="FF0000"/>
                </a:solidFill>
              </a:rPr>
            </a:br>
            <a:r>
              <a:rPr lang="en-US" sz="1800" b="1" dirty="0"/>
              <a:t>        mgr = (</a:t>
            </a:r>
            <a:r>
              <a:rPr lang="en-US" sz="1800" b="1" dirty="0" err="1"/>
              <a:t>SensorManager</a:t>
            </a:r>
            <a:r>
              <a:rPr lang="en-US" sz="1800" b="1" dirty="0"/>
              <a:t>)</a:t>
            </a:r>
            <a:r>
              <a:rPr lang="en-US" sz="1800" b="1" dirty="0" err="1"/>
              <a:t>getSystemService</a:t>
            </a:r>
            <a:r>
              <a:rPr lang="en-US" sz="1800" b="1" dirty="0"/>
              <a:t>(</a:t>
            </a:r>
            <a:r>
              <a:rPr lang="en-US" sz="1800" b="1" dirty="0" err="1"/>
              <a:t>Context.</a:t>
            </a:r>
            <a:r>
              <a:rPr lang="en-US" sz="1800" b="1" i="1" dirty="0" err="1"/>
              <a:t>SENSOR_SERVICE</a:t>
            </a:r>
            <a:r>
              <a:rPr lang="en-US" sz="1800" b="1" dirty="0"/>
              <a:t>);</a:t>
            </a:r>
            <a:br>
              <a:rPr lang="en-US" sz="1800" b="1" dirty="0"/>
            </a:br>
            <a:r>
              <a:rPr lang="en-US" sz="1800" b="1" dirty="0"/>
              <a:t>        </a:t>
            </a:r>
            <a:r>
              <a:rPr lang="en-US" sz="1800" b="1" dirty="0" err="1"/>
              <a:t>txtList</a:t>
            </a:r>
            <a:r>
              <a:rPr lang="en-US" sz="1800" b="1" dirty="0"/>
              <a:t> = (</a:t>
            </a:r>
            <a:r>
              <a:rPr lang="en-US" sz="1800" b="1" dirty="0" err="1"/>
              <a:t>TextView</a:t>
            </a:r>
            <a:r>
              <a:rPr lang="en-US" sz="1800" b="1" dirty="0"/>
              <a:t>)</a:t>
            </a:r>
            <a:r>
              <a:rPr lang="en-US" sz="1800" b="1" dirty="0" err="1"/>
              <a:t>findViewById</a:t>
            </a:r>
            <a:r>
              <a:rPr lang="en-US" sz="1800" b="1" dirty="0"/>
              <a:t>(</a:t>
            </a:r>
            <a:r>
              <a:rPr lang="en-US" sz="1800" b="1" dirty="0" err="1"/>
              <a:t>R.id.</a:t>
            </a:r>
            <a:r>
              <a:rPr lang="en-US" sz="1800" b="1" i="1" dirty="0" err="1"/>
              <a:t>sensorslist</a:t>
            </a:r>
            <a:r>
              <a:rPr lang="en-US" sz="1800" b="1" dirty="0"/>
              <a:t>);</a:t>
            </a:r>
            <a:br>
              <a:rPr lang="en-US" sz="1800" b="1" dirty="0"/>
            </a:br>
            <a:r>
              <a:rPr lang="en-US" sz="1800" b="1" dirty="0"/>
              <a:t>        List&lt;Sensor&gt; </a:t>
            </a:r>
            <a:r>
              <a:rPr lang="en-US" sz="1800" b="1" dirty="0" err="1"/>
              <a:t>sensorList</a:t>
            </a:r>
            <a:r>
              <a:rPr lang="en-US" sz="1800" b="1" dirty="0"/>
              <a:t> = </a:t>
            </a:r>
            <a:r>
              <a:rPr lang="en-US" sz="1800" b="1" dirty="0" err="1"/>
              <a:t>mgr.getSensorList</a:t>
            </a:r>
            <a:r>
              <a:rPr lang="en-US" sz="1800" b="1" dirty="0"/>
              <a:t>(</a:t>
            </a:r>
            <a:r>
              <a:rPr lang="en-US" sz="1800" b="1" dirty="0" err="1"/>
              <a:t>Sensor.</a:t>
            </a:r>
            <a:r>
              <a:rPr lang="en-US" sz="1800" b="1" i="1" dirty="0" err="1"/>
              <a:t>TYPE_ALL</a:t>
            </a:r>
            <a:r>
              <a:rPr lang="en-US" sz="1800" b="1" dirty="0"/>
              <a:t>);</a:t>
            </a:r>
            <a:br>
              <a:rPr lang="en-US" sz="1800" b="1" dirty="0"/>
            </a:br>
            <a:r>
              <a:rPr lang="en-US" sz="1800" b="1" dirty="0"/>
              <a:t>        StringBuilder </a:t>
            </a:r>
            <a:r>
              <a:rPr lang="en-US" sz="1800" b="1" dirty="0" err="1"/>
              <a:t>strBuilder</a:t>
            </a:r>
            <a:r>
              <a:rPr lang="en-US" sz="1800" b="1" dirty="0"/>
              <a:t> = new StringBuilder();</a:t>
            </a:r>
            <a:br>
              <a:rPr lang="en-US" sz="1800" b="1" dirty="0"/>
            </a:br>
            <a:r>
              <a:rPr lang="en-US" sz="1800" b="1" dirty="0"/>
              <a:t>        for(Sensor s: </a:t>
            </a:r>
            <a:r>
              <a:rPr lang="en-US" sz="1800" b="1" dirty="0" err="1"/>
              <a:t>sensorList</a:t>
            </a:r>
            <a:r>
              <a:rPr lang="en-US" sz="1800" b="1" dirty="0"/>
              <a:t>){    </a:t>
            </a:r>
            <a:r>
              <a:rPr lang="en-US" sz="1800" b="1" dirty="0">
                <a:solidFill>
                  <a:srgbClr val="FF0000"/>
                </a:solidFill>
              </a:rPr>
              <a:t>// Sensor : to create instance of specific sensor</a:t>
            </a:r>
            <a:br>
              <a:rPr lang="en-US" sz="1800" b="1" dirty="0"/>
            </a:br>
            <a:r>
              <a:rPr lang="en-US" sz="1800" b="1" dirty="0"/>
              <a:t>            </a:t>
            </a:r>
            <a:r>
              <a:rPr lang="en-US" sz="1800" b="1" dirty="0" err="1"/>
              <a:t>strBuilder.append</a:t>
            </a:r>
            <a:r>
              <a:rPr lang="en-US" sz="1800" b="1" dirty="0"/>
              <a:t>(</a:t>
            </a:r>
            <a:r>
              <a:rPr lang="en-US" sz="1800" b="1" dirty="0" err="1"/>
              <a:t>s.getName</a:t>
            </a:r>
            <a:r>
              <a:rPr lang="en-US" sz="1800" b="1" dirty="0"/>
              <a:t>()+"\n");</a:t>
            </a:r>
            <a:br>
              <a:rPr lang="en-US" sz="1800" dirty="0"/>
            </a:br>
            <a:r>
              <a:rPr lang="en-US" sz="1800" dirty="0"/>
              <a:t>        }</a:t>
            </a:r>
            <a:br>
              <a:rPr lang="en-US" sz="1800" dirty="0"/>
            </a:br>
            <a:r>
              <a:rPr lang="en-US" sz="1800" dirty="0"/>
              <a:t>        </a:t>
            </a:r>
            <a:r>
              <a:rPr lang="en-US" sz="1800" dirty="0" err="1"/>
              <a:t>txtList.setVisibility</a:t>
            </a:r>
            <a:r>
              <a:rPr lang="en-US" sz="1800" dirty="0"/>
              <a:t>(</a:t>
            </a:r>
            <a:r>
              <a:rPr lang="en-US" sz="1800" dirty="0" err="1"/>
              <a:t>View.</a:t>
            </a:r>
            <a:r>
              <a:rPr lang="en-US" sz="1800" i="1" dirty="0" err="1"/>
              <a:t>VISIBLE</a:t>
            </a:r>
            <a:r>
              <a:rPr lang="en-US" sz="1800" dirty="0"/>
              <a:t>);</a:t>
            </a:r>
            <a:br>
              <a:rPr lang="en-US" sz="1800" dirty="0"/>
            </a:br>
            <a:r>
              <a:rPr lang="en-US" sz="1800" dirty="0"/>
              <a:t>        </a:t>
            </a:r>
            <a:r>
              <a:rPr lang="en-US" sz="1800" dirty="0" err="1"/>
              <a:t>txtList.setText</a:t>
            </a:r>
            <a:r>
              <a:rPr lang="en-US" sz="1800" dirty="0"/>
              <a:t>(</a:t>
            </a:r>
            <a:r>
              <a:rPr lang="en-US" sz="1800" dirty="0" err="1"/>
              <a:t>strBuilder</a:t>
            </a:r>
            <a:r>
              <a:rPr lang="en-US" sz="1800" dirty="0"/>
              <a:t>);</a:t>
            </a:r>
            <a:br>
              <a:rPr lang="en-US" sz="1800" dirty="0"/>
            </a:br>
            <a:r>
              <a:rPr lang="en-US" sz="1800" dirty="0"/>
              <a:t>    }</a:t>
            </a:r>
            <a:br>
              <a:rPr lang="en-US" sz="1800" dirty="0"/>
            </a:br>
            <a:br>
              <a:rPr lang="en-US" sz="1800" dirty="0"/>
            </a:br>
            <a:r>
              <a:rPr lang="en-US" sz="1800" dirty="0"/>
              <a:t>}</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Camera</a:t>
            </a:r>
          </a:p>
        </p:txBody>
      </p:sp>
      <p:sp>
        <p:nvSpPr>
          <p:cNvPr id="3" name="Content Placeholder 2"/>
          <p:cNvSpPr>
            <a:spLocks noGrp="1"/>
          </p:cNvSpPr>
          <p:nvPr>
            <p:ph idx="1"/>
          </p:nvPr>
        </p:nvSpPr>
        <p:spPr/>
        <p:txBody>
          <a:bodyPr>
            <a:normAutofit/>
          </a:bodyPr>
          <a:lstStyle/>
          <a:p>
            <a:r>
              <a:rPr lang="en-US" sz="2400" dirty="0"/>
              <a:t>Camera is mainly used to capture picture and video. We can control the camera by using methods of camera </a:t>
            </a:r>
            <a:r>
              <a:rPr lang="en-US" sz="2400" dirty="0" err="1"/>
              <a:t>api</a:t>
            </a:r>
            <a:r>
              <a:rPr lang="en-US" sz="2400" dirty="0"/>
              <a:t>.</a:t>
            </a:r>
          </a:p>
          <a:p>
            <a:r>
              <a:rPr lang="en-US" sz="2400" dirty="0"/>
              <a:t>Android provides the facility to work on camera by 2 ways:</a:t>
            </a:r>
          </a:p>
          <a:p>
            <a:r>
              <a:rPr lang="en-US" sz="2400" b="1" dirty="0"/>
              <a:t>By Camera Intent : </a:t>
            </a:r>
            <a:r>
              <a:rPr lang="en-US" sz="2400" dirty="0"/>
              <a:t>push an intent to default camera application to make it take a photo</a:t>
            </a:r>
          </a:p>
          <a:p>
            <a:endParaRPr lang="en-US" sz="2400"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97773-6F52-4AA0-9170-0726B3875F5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C00B55F-4F4F-4DE3-9E7F-B306BAE7BAAD}"/>
              </a:ext>
            </a:extLst>
          </p:cNvPr>
          <p:cNvSpPr>
            <a:spLocks noGrp="1"/>
          </p:cNvSpPr>
          <p:nvPr>
            <p:ph idx="1"/>
          </p:nvPr>
        </p:nvSpPr>
        <p:spPr/>
        <p:txBody>
          <a:bodyPr/>
          <a:lstStyle/>
          <a:p>
            <a:r>
              <a:rPr lang="en-US" sz="2400" b="1" dirty="0"/>
              <a:t>By Camera API : </a:t>
            </a:r>
            <a:r>
              <a:rPr lang="en-US" sz="2400" dirty="0"/>
              <a:t>It can be used to control </a:t>
            </a:r>
          </a:p>
          <a:p>
            <a:r>
              <a:rPr lang="en-US" sz="2400" dirty="0"/>
              <a:t>device camera and used to take </a:t>
            </a:r>
          </a:p>
          <a:p>
            <a:r>
              <a:rPr lang="en-US" sz="2400" dirty="0"/>
              <a:t>pictures or videos when you are </a:t>
            </a:r>
          </a:p>
          <a:p>
            <a:r>
              <a:rPr lang="en-US" sz="2400" dirty="0"/>
              <a:t>building a camera application.  </a:t>
            </a:r>
          </a:p>
          <a:p>
            <a:endParaRPr lang="en-IN" dirty="0"/>
          </a:p>
        </p:txBody>
      </p:sp>
      <p:pic>
        <p:nvPicPr>
          <p:cNvPr id="4" name="Picture 3">
            <a:extLst>
              <a:ext uri="{FF2B5EF4-FFF2-40B4-BE49-F238E27FC236}">
                <a16:creationId xmlns:a16="http://schemas.microsoft.com/office/drawing/2014/main" id="{08C0D6F3-9C4F-4F78-AEA3-78482D0794FF}"/>
              </a:ext>
            </a:extLst>
          </p:cNvPr>
          <p:cNvPicPr>
            <a:picLocks noChangeAspect="1"/>
          </p:cNvPicPr>
          <p:nvPr/>
        </p:nvPicPr>
        <p:blipFill>
          <a:blip r:embed="rId2"/>
          <a:stretch>
            <a:fillRect/>
          </a:stretch>
        </p:blipFill>
        <p:spPr>
          <a:xfrm>
            <a:off x="6019800" y="1597742"/>
            <a:ext cx="3016346" cy="4648200"/>
          </a:xfrm>
          <a:prstGeom prst="rect">
            <a:avLst/>
          </a:prstGeom>
        </p:spPr>
      </p:pic>
    </p:spTree>
    <p:extLst>
      <p:ext uri="{BB962C8B-B14F-4D97-AF65-F5344CB8AC3E}">
        <p14:creationId xmlns:p14="http://schemas.microsoft.com/office/powerpoint/2010/main" val="183509655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52400" y="1600200"/>
            <a:ext cx="8839200" cy="4525963"/>
          </a:xfrm>
        </p:spPr>
        <p:txBody>
          <a:bodyPr>
            <a:normAutofit/>
          </a:bodyPr>
          <a:lstStyle/>
          <a:p>
            <a:r>
              <a:rPr lang="en-US" sz="1800" b="1" dirty="0"/>
              <a:t>1.Using Camera Application By Camera Intent </a:t>
            </a:r>
            <a:endParaRPr lang="en-US" sz="1800" dirty="0"/>
          </a:p>
          <a:p>
            <a:r>
              <a:rPr lang="en-US" sz="1800" dirty="0"/>
              <a:t>By using </a:t>
            </a:r>
            <a:r>
              <a:rPr lang="en-US" sz="1800" dirty="0">
                <a:hlinkClick r:id="rId2" tooltip="Android Intents with Examples"/>
              </a:rPr>
              <a:t>intent</a:t>
            </a:r>
            <a:r>
              <a:rPr lang="en-US" sz="1800" dirty="0"/>
              <a:t> action types either </a:t>
            </a:r>
            <a:r>
              <a:rPr lang="en-US" sz="1800" b="1" dirty="0" err="1"/>
              <a:t>MediaStore.ACTION_IMAGE_CAPTURE</a:t>
            </a:r>
            <a:r>
              <a:rPr lang="en-US" sz="1800" b="1" dirty="0"/>
              <a:t> or </a:t>
            </a:r>
            <a:r>
              <a:rPr lang="en-US" sz="1800" b="1" dirty="0" err="1"/>
              <a:t>MediaStore.ACTION_VIDEO_CAPTURE</a:t>
            </a:r>
            <a:r>
              <a:rPr lang="en-US" sz="1800" dirty="0"/>
              <a:t>, we can capture the photos or videos without directly using the Camera object.</a:t>
            </a:r>
          </a:p>
          <a:p>
            <a:r>
              <a:rPr lang="en-US" sz="1800" dirty="0"/>
              <a:t> </a:t>
            </a:r>
          </a:p>
          <a:p>
            <a:r>
              <a:rPr lang="en-US" sz="1800" dirty="0"/>
              <a:t> </a:t>
            </a:r>
          </a:p>
          <a:p>
            <a:r>
              <a:rPr lang="en-US" sz="1800" dirty="0"/>
              <a:t>In Android </a:t>
            </a:r>
            <a:r>
              <a:rPr lang="en-US" sz="1800" dirty="0" err="1"/>
              <a:t>MediaStore</a:t>
            </a:r>
            <a:r>
              <a:rPr lang="en-US" sz="1800" dirty="0"/>
              <a:t> is a type of </a:t>
            </a:r>
            <a:r>
              <a:rPr lang="en-US" sz="1800" dirty="0" err="1"/>
              <a:t>DataBase</a:t>
            </a:r>
            <a:r>
              <a:rPr lang="en-US" sz="1800" dirty="0"/>
              <a:t> which stores pictures and videos in android.</a:t>
            </a:r>
          </a:p>
          <a:p>
            <a:r>
              <a:rPr lang="en-US" sz="1800" dirty="0"/>
              <a:t>2 constants of </a:t>
            </a:r>
            <a:r>
              <a:rPr lang="en-US" sz="1800" b="1" dirty="0" err="1"/>
              <a:t>MediaStore</a:t>
            </a:r>
            <a:r>
              <a:rPr lang="en-US" sz="1800" dirty="0"/>
              <a:t> class, we can capture picture and video without using the instance of Camera class.</a:t>
            </a:r>
          </a:p>
          <a:p>
            <a:r>
              <a:rPr lang="en-US" sz="1800" dirty="0"/>
              <a:t>ACTION_IMAGE_CAPTURE</a:t>
            </a:r>
          </a:p>
          <a:p>
            <a:r>
              <a:rPr lang="en-US" sz="1800" dirty="0"/>
              <a:t>ACTION_VIDEO_CAPTURE</a:t>
            </a:r>
          </a:p>
          <a:p>
            <a:endParaRPr lang="en-US" sz="1800" dirty="0"/>
          </a:p>
          <a:p>
            <a:r>
              <a:rPr lang="en-US" sz="1800" dirty="0"/>
              <a:t>Intent </a:t>
            </a:r>
            <a:r>
              <a:rPr lang="en-US" sz="1800" dirty="0" err="1"/>
              <a:t>cameraIntent</a:t>
            </a:r>
            <a:r>
              <a:rPr lang="en-US" sz="1800" dirty="0"/>
              <a:t> = new  					Intent(</a:t>
            </a:r>
            <a:r>
              <a:rPr lang="en-US" sz="1800" dirty="0" err="1"/>
              <a:t>android.provider.MediaStore.ACTION_IMAGE_CAPTURE</a:t>
            </a:r>
            <a:r>
              <a:rPr lang="en-US" sz="1800" dirty="0"/>
              <a:t>);</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Camera</a:t>
            </a:r>
          </a:p>
        </p:txBody>
      </p:sp>
      <p:sp>
        <p:nvSpPr>
          <p:cNvPr id="3" name="Content Placeholder 2"/>
          <p:cNvSpPr>
            <a:spLocks noGrp="1"/>
          </p:cNvSpPr>
          <p:nvPr>
            <p:ph idx="1"/>
          </p:nvPr>
        </p:nvSpPr>
        <p:spPr/>
        <p:txBody>
          <a:bodyPr>
            <a:normAutofit fontScale="47500" lnSpcReduction="20000"/>
          </a:bodyPr>
          <a:lstStyle/>
          <a:p>
            <a:r>
              <a:rPr lang="en-US" b="1" dirty="0"/>
              <a:t>&lt;Button</a:t>
            </a:r>
            <a:r>
              <a:rPr lang="en-US" dirty="0"/>
              <a:t>  </a:t>
            </a:r>
          </a:p>
          <a:p>
            <a:r>
              <a:rPr lang="en-US" dirty="0"/>
              <a:t>        </a:t>
            </a:r>
            <a:r>
              <a:rPr lang="en-US" dirty="0" err="1"/>
              <a:t>android:id</a:t>
            </a:r>
            <a:r>
              <a:rPr lang="en-US" dirty="0"/>
              <a:t>="@+id/button1"  </a:t>
            </a:r>
          </a:p>
          <a:p>
            <a:r>
              <a:rPr lang="en-US" dirty="0"/>
              <a:t>        </a:t>
            </a:r>
            <a:r>
              <a:rPr lang="en-US" dirty="0" err="1"/>
              <a:t>android:layout_width</a:t>
            </a:r>
            <a:r>
              <a:rPr lang="en-US" dirty="0"/>
              <a:t>="</a:t>
            </a:r>
            <a:r>
              <a:rPr lang="en-US" dirty="0" err="1"/>
              <a:t>wrap_content</a:t>
            </a:r>
            <a:r>
              <a:rPr lang="en-US" dirty="0"/>
              <a:t>"  </a:t>
            </a:r>
          </a:p>
          <a:p>
            <a:r>
              <a:rPr lang="en-US" dirty="0"/>
              <a:t>        </a:t>
            </a:r>
            <a:r>
              <a:rPr lang="en-US" dirty="0" err="1"/>
              <a:t>android:layout_height</a:t>
            </a:r>
            <a:r>
              <a:rPr lang="en-US" dirty="0"/>
              <a:t>="</a:t>
            </a:r>
            <a:r>
              <a:rPr lang="en-US" dirty="0" err="1"/>
              <a:t>wrap_content</a:t>
            </a:r>
            <a:r>
              <a:rPr lang="en-US" dirty="0"/>
              <a:t>"  </a:t>
            </a:r>
          </a:p>
          <a:p>
            <a:r>
              <a:rPr lang="en-US" dirty="0"/>
              <a:t>        </a:t>
            </a:r>
            <a:r>
              <a:rPr lang="en-US" dirty="0" err="1"/>
              <a:t>android:layout_alignParentBottom</a:t>
            </a:r>
            <a:r>
              <a:rPr lang="en-US" dirty="0"/>
              <a:t>="true"  </a:t>
            </a:r>
          </a:p>
          <a:p>
            <a:r>
              <a:rPr lang="en-US" dirty="0"/>
              <a:t>        </a:t>
            </a:r>
            <a:r>
              <a:rPr lang="en-US" dirty="0" err="1"/>
              <a:t>android:layout_centerHorizontal</a:t>
            </a:r>
            <a:r>
              <a:rPr lang="en-US" dirty="0"/>
              <a:t>="true"  </a:t>
            </a:r>
          </a:p>
          <a:p>
            <a:r>
              <a:rPr lang="en-US" dirty="0"/>
              <a:t>        </a:t>
            </a:r>
            <a:r>
              <a:rPr lang="en-US" dirty="0" err="1"/>
              <a:t>android:text</a:t>
            </a:r>
            <a:r>
              <a:rPr lang="en-US" dirty="0"/>
              <a:t>="Take a Photo" </a:t>
            </a:r>
            <a:r>
              <a:rPr lang="en-US" b="1" dirty="0"/>
              <a:t>&gt;</a:t>
            </a:r>
            <a:r>
              <a:rPr lang="en-US" dirty="0"/>
              <a:t>  </a:t>
            </a:r>
          </a:p>
          <a:p>
            <a:r>
              <a:rPr lang="en-US" dirty="0"/>
              <a:t>    </a:t>
            </a:r>
            <a:r>
              <a:rPr lang="en-US" b="1" dirty="0"/>
              <a:t>&lt;/Button&gt;</a:t>
            </a:r>
            <a:r>
              <a:rPr lang="en-US" dirty="0"/>
              <a:t>  </a:t>
            </a:r>
          </a:p>
          <a:p>
            <a:r>
              <a:rPr lang="en-US" dirty="0"/>
              <a:t>  </a:t>
            </a:r>
          </a:p>
          <a:p>
            <a:r>
              <a:rPr lang="en-US" dirty="0"/>
              <a:t>    </a:t>
            </a:r>
            <a:r>
              <a:rPr lang="en-US" b="1" dirty="0"/>
              <a:t>&lt;</a:t>
            </a:r>
            <a:r>
              <a:rPr lang="en-US" b="1" dirty="0" err="1"/>
              <a:t>ImageView</a:t>
            </a:r>
            <a:r>
              <a:rPr lang="en-US" dirty="0"/>
              <a:t>  </a:t>
            </a:r>
          </a:p>
          <a:p>
            <a:r>
              <a:rPr lang="en-US" dirty="0"/>
              <a:t>        </a:t>
            </a:r>
            <a:r>
              <a:rPr lang="en-US" dirty="0" err="1"/>
              <a:t>android:id</a:t>
            </a:r>
            <a:r>
              <a:rPr lang="en-US" dirty="0"/>
              <a:t>="@+id/imageView1"  </a:t>
            </a:r>
          </a:p>
          <a:p>
            <a:r>
              <a:rPr lang="en-US" dirty="0"/>
              <a:t>        </a:t>
            </a:r>
            <a:r>
              <a:rPr lang="en-US" dirty="0" err="1"/>
              <a:t>android:layout_width</a:t>
            </a:r>
            <a:r>
              <a:rPr lang="en-US" dirty="0"/>
              <a:t>="</a:t>
            </a:r>
            <a:r>
              <a:rPr lang="en-US" dirty="0" err="1"/>
              <a:t>fill_parent</a:t>
            </a:r>
            <a:r>
              <a:rPr lang="en-US" dirty="0"/>
              <a:t>"  </a:t>
            </a:r>
          </a:p>
          <a:p>
            <a:r>
              <a:rPr lang="en-US" dirty="0"/>
              <a:t>        </a:t>
            </a:r>
            <a:r>
              <a:rPr lang="en-US" dirty="0" err="1"/>
              <a:t>android:layout_height</a:t>
            </a:r>
            <a:r>
              <a:rPr lang="en-US" dirty="0"/>
              <a:t>="</a:t>
            </a:r>
            <a:r>
              <a:rPr lang="en-US" dirty="0" err="1"/>
              <a:t>fill_parent</a:t>
            </a:r>
            <a:r>
              <a:rPr lang="en-US" dirty="0"/>
              <a:t>"  </a:t>
            </a:r>
          </a:p>
          <a:p>
            <a:r>
              <a:rPr lang="en-US" dirty="0"/>
              <a:t>        </a:t>
            </a:r>
            <a:r>
              <a:rPr lang="en-US" dirty="0" err="1"/>
              <a:t>android:layout_above</a:t>
            </a:r>
            <a:r>
              <a:rPr lang="en-US" dirty="0"/>
              <a:t>="@+id/button1"  </a:t>
            </a:r>
          </a:p>
          <a:p>
            <a:r>
              <a:rPr lang="en-US" dirty="0"/>
              <a:t>        </a:t>
            </a:r>
            <a:r>
              <a:rPr lang="en-US" dirty="0" err="1"/>
              <a:t>android:layout_alignParentTop</a:t>
            </a:r>
            <a:r>
              <a:rPr lang="en-US" dirty="0"/>
              <a:t>="true"  </a:t>
            </a:r>
          </a:p>
          <a:p>
            <a:r>
              <a:rPr lang="en-US" dirty="0"/>
              <a:t>        </a:t>
            </a:r>
            <a:r>
              <a:rPr lang="en-US" dirty="0" err="1"/>
              <a:t>android:src</a:t>
            </a:r>
            <a:r>
              <a:rPr lang="en-US" dirty="0"/>
              <a:t>="@</a:t>
            </a:r>
            <a:r>
              <a:rPr lang="en-US" dirty="0" err="1"/>
              <a:t>drawable</a:t>
            </a:r>
            <a:r>
              <a:rPr lang="en-US" dirty="0"/>
              <a:t>/</a:t>
            </a:r>
            <a:r>
              <a:rPr lang="en-US" dirty="0" err="1"/>
              <a:t>ic_launcher</a:t>
            </a:r>
            <a:r>
              <a:rPr lang="en-US" dirty="0"/>
              <a:t>" </a:t>
            </a:r>
            <a:r>
              <a:rPr lang="en-US" b="1" dirty="0"/>
              <a:t>&gt;</a:t>
            </a:r>
            <a:r>
              <a:rPr lang="en-US" dirty="0"/>
              <a:t>  </a:t>
            </a:r>
          </a:p>
          <a:p>
            <a:r>
              <a:rPr lang="en-US" dirty="0"/>
              <a:t>    </a:t>
            </a:r>
            <a:r>
              <a:rPr lang="en-US" b="1" dirty="0"/>
              <a:t>&lt;/</a:t>
            </a:r>
            <a:r>
              <a:rPr lang="en-US" b="1" dirty="0" err="1"/>
              <a:t>ImageView</a:t>
            </a:r>
            <a:r>
              <a:rPr lang="en-US" b="1" dirty="0"/>
              <a:t>&gt;</a:t>
            </a:r>
            <a:r>
              <a:rPr lang="en-US" dirty="0"/>
              <a:t>  </a:t>
            </a:r>
          </a:p>
          <a:p>
            <a:endParaRPr lang="en-US" dirty="0"/>
          </a:p>
        </p:txBody>
      </p:sp>
      <p:sp>
        <p:nvSpPr>
          <p:cNvPr id="1026" name="AutoShape 2" descr="android simple camera example output 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2"/>
          <a:srcRect/>
          <a:stretch>
            <a:fillRect/>
          </a:stretch>
        </p:blipFill>
        <p:spPr bwMode="auto">
          <a:xfrm>
            <a:off x="5943600" y="1752600"/>
            <a:ext cx="2276475" cy="3581400"/>
          </a:xfrm>
          <a:prstGeom prst="rect">
            <a:avLst/>
          </a:prstGeom>
          <a:noFill/>
          <a:ln w="9525">
            <a:noFill/>
            <a:miter lim="800000"/>
            <a:headEnd/>
            <a:tailEnd/>
          </a:ln>
          <a:effectLst/>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477000"/>
          </a:xfrm>
        </p:spPr>
        <p:txBody>
          <a:bodyPr>
            <a:noAutofit/>
          </a:bodyPr>
          <a:lstStyle/>
          <a:p>
            <a:r>
              <a:rPr lang="en-US" sz="1400" dirty="0"/>
              <a:t>public class </a:t>
            </a:r>
            <a:r>
              <a:rPr lang="en-US" sz="1400" dirty="0" err="1"/>
              <a:t>MainActivity</a:t>
            </a:r>
            <a:r>
              <a:rPr lang="en-US" sz="1400" dirty="0"/>
              <a:t> extends Activity {  </a:t>
            </a:r>
          </a:p>
          <a:p>
            <a:r>
              <a:rPr lang="en-US" sz="1400" dirty="0"/>
              <a:t>     private static  </a:t>
            </a:r>
            <a:r>
              <a:rPr lang="en-US" sz="1400" dirty="0" err="1"/>
              <a:t>int</a:t>
            </a:r>
            <a:r>
              <a:rPr lang="en-US" sz="1400" dirty="0"/>
              <a:t> CAMERA_REQUEST = 1;  </a:t>
            </a:r>
          </a:p>
          <a:p>
            <a:r>
              <a:rPr lang="en-US" sz="1400" dirty="0"/>
              <a:t>     </a:t>
            </a:r>
            <a:r>
              <a:rPr lang="en-US" sz="1400" dirty="0" err="1"/>
              <a:t>ImageView</a:t>
            </a:r>
            <a:r>
              <a:rPr lang="en-US" sz="1400" dirty="0"/>
              <a:t> </a:t>
            </a:r>
            <a:r>
              <a:rPr lang="en-US" sz="1400" dirty="0" err="1"/>
              <a:t>imageView</a:t>
            </a:r>
            <a:r>
              <a:rPr lang="en-US" sz="1400" dirty="0"/>
              <a:t>;  </a:t>
            </a:r>
          </a:p>
          <a:p>
            <a:r>
              <a:rPr lang="en-US" sz="1400" dirty="0"/>
              <a:t>     public void </a:t>
            </a:r>
            <a:r>
              <a:rPr lang="en-US" sz="1400" dirty="0" err="1"/>
              <a:t>onCreate</a:t>
            </a:r>
            <a:r>
              <a:rPr lang="en-US" sz="1400" dirty="0"/>
              <a:t>(Bundle </a:t>
            </a:r>
            <a:r>
              <a:rPr lang="en-US" sz="1400" dirty="0" err="1"/>
              <a:t>savedInstanceState</a:t>
            </a:r>
            <a:r>
              <a:rPr lang="en-US" sz="1400" dirty="0"/>
              <a:t>) {  </a:t>
            </a:r>
          </a:p>
          <a:p>
            <a:r>
              <a:rPr lang="en-US" sz="1400" dirty="0"/>
              <a:t>           </a:t>
            </a:r>
            <a:r>
              <a:rPr lang="en-US" sz="1400" dirty="0" err="1"/>
              <a:t>super.onCreate</a:t>
            </a:r>
            <a:r>
              <a:rPr lang="en-US" sz="1400" dirty="0"/>
              <a:t>(</a:t>
            </a:r>
            <a:r>
              <a:rPr lang="en-US" sz="1400" dirty="0" err="1"/>
              <a:t>savedInstanceState</a:t>
            </a:r>
            <a:r>
              <a:rPr lang="en-US" sz="1400" dirty="0"/>
              <a:t>);  </a:t>
            </a:r>
          </a:p>
          <a:p>
            <a:r>
              <a:rPr lang="en-US" sz="1400" dirty="0"/>
              <a:t>         </a:t>
            </a:r>
            <a:r>
              <a:rPr lang="en-US" sz="1400" dirty="0" err="1"/>
              <a:t>setContentView</a:t>
            </a:r>
            <a:r>
              <a:rPr lang="en-US" sz="1400" dirty="0"/>
              <a:t>(</a:t>
            </a:r>
            <a:r>
              <a:rPr lang="en-US" sz="1400" dirty="0" err="1"/>
              <a:t>R.layout.activity_main</a:t>
            </a:r>
            <a:r>
              <a:rPr lang="en-US" sz="1400" dirty="0"/>
              <a:t>);  </a:t>
            </a:r>
          </a:p>
          <a:p>
            <a:r>
              <a:rPr lang="en-US" sz="1400" dirty="0"/>
              <a:t>           </a:t>
            </a:r>
            <a:r>
              <a:rPr lang="en-US" sz="1400" dirty="0" err="1"/>
              <a:t>imageView</a:t>
            </a:r>
            <a:r>
              <a:rPr lang="en-US" sz="1400" dirty="0"/>
              <a:t> = (</a:t>
            </a:r>
            <a:r>
              <a:rPr lang="en-US" sz="1400" dirty="0" err="1"/>
              <a:t>ImageView</a:t>
            </a:r>
            <a:r>
              <a:rPr lang="en-US" sz="1400" dirty="0"/>
              <a:t>) </a:t>
            </a:r>
            <a:r>
              <a:rPr lang="en-US" sz="1400" dirty="0" err="1"/>
              <a:t>this.findViewById</a:t>
            </a:r>
            <a:r>
              <a:rPr lang="en-US" sz="1400" dirty="0"/>
              <a:t>(R.id.imageView1);  </a:t>
            </a:r>
          </a:p>
          <a:p>
            <a:r>
              <a:rPr lang="en-US" sz="1400" dirty="0"/>
              <a:t>         Button </a:t>
            </a:r>
            <a:r>
              <a:rPr lang="en-US" sz="1400" dirty="0" err="1"/>
              <a:t>photoButton</a:t>
            </a:r>
            <a:r>
              <a:rPr lang="en-US" sz="1400" dirty="0"/>
              <a:t> = (Button) </a:t>
            </a:r>
            <a:r>
              <a:rPr lang="en-US" sz="1400" dirty="0" err="1"/>
              <a:t>this.findViewById</a:t>
            </a:r>
            <a:r>
              <a:rPr lang="en-US" sz="1400" dirty="0"/>
              <a:t>(R.id.button1);  </a:t>
            </a:r>
          </a:p>
          <a:p>
            <a:r>
              <a:rPr lang="en-US" sz="1400" dirty="0"/>
              <a:t>           </a:t>
            </a:r>
            <a:r>
              <a:rPr lang="en-US" sz="1400" dirty="0" err="1"/>
              <a:t>photoButton.setOnClickListener</a:t>
            </a:r>
            <a:r>
              <a:rPr lang="en-US" sz="1400" dirty="0"/>
              <a:t>(new </a:t>
            </a:r>
            <a:r>
              <a:rPr lang="en-US" sz="1400" dirty="0" err="1"/>
              <a:t>View.OnClickListener</a:t>
            </a:r>
            <a:r>
              <a:rPr lang="en-US" sz="1400" dirty="0"/>
              <a:t>() {  </a:t>
            </a:r>
          </a:p>
          <a:p>
            <a:r>
              <a:rPr lang="en-US" sz="1400" dirty="0"/>
              <a:t>           @Override  </a:t>
            </a:r>
          </a:p>
          <a:p>
            <a:r>
              <a:rPr lang="en-US" sz="1400" dirty="0"/>
              <a:t>         public void </a:t>
            </a:r>
            <a:r>
              <a:rPr lang="en-US" sz="1400" dirty="0" err="1"/>
              <a:t>onClick</a:t>
            </a:r>
            <a:r>
              <a:rPr lang="en-US" sz="1400" dirty="0"/>
              <a:t>(View v) {  </a:t>
            </a:r>
          </a:p>
          <a:p>
            <a:r>
              <a:rPr lang="en-US" sz="1400" dirty="0"/>
              <a:t>          </a:t>
            </a:r>
            <a:r>
              <a:rPr lang="en-US" sz="1400" b="1" dirty="0"/>
              <a:t>    Intent </a:t>
            </a:r>
            <a:r>
              <a:rPr lang="en-US" sz="1400" b="1" dirty="0" err="1"/>
              <a:t>cameraIntent</a:t>
            </a:r>
            <a:r>
              <a:rPr lang="en-US" sz="1400" b="1" dirty="0"/>
              <a:t> = new Intent(</a:t>
            </a:r>
            <a:r>
              <a:rPr lang="en-US" sz="1400" b="1" dirty="0" err="1"/>
              <a:t>android.provider.MediaStore.ACTION_IMAGE_CAPTURE</a:t>
            </a:r>
            <a:r>
              <a:rPr lang="en-US" sz="1400" b="1" dirty="0"/>
              <a:t>);  </a:t>
            </a:r>
          </a:p>
          <a:p>
            <a:r>
              <a:rPr lang="en-US" sz="1400" b="1" dirty="0"/>
              <a:t>              </a:t>
            </a:r>
            <a:r>
              <a:rPr lang="en-US" sz="1400" b="1" dirty="0" err="1"/>
              <a:t>startActivityForResult</a:t>
            </a:r>
            <a:r>
              <a:rPr lang="en-US" sz="1400" b="1" dirty="0"/>
              <a:t>(</a:t>
            </a:r>
            <a:r>
              <a:rPr lang="en-US" sz="1400" b="1" dirty="0" err="1"/>
              <a:t>cameraIntent</a:t>
            </a:r>
            <a:r>
              <a:rPr lang="en-US" sz="1400" b="1" dirty="0"/>
              <a:t>, CAMERA_REQUEST);  </a:t>
            </a:r>
            <a:r>
              <a:rPr lang="en-US" sz="1400" b="1" dirty="0">
                <a:solidFill>
                  <a:srgbClr val="FF0000"/>
                </a:solidFill>
              </a:rPr>
              <a:t>// send request to other activity</a:t>
            </a:r>
          </a:p>
          <a:p>
            <a:r>
              <a:rPr lang="en-US" sz="1400" dirty="0"/>
              <a:t>         }      });    }</a:t>
            </a:r>
          </a:p>
          <a:p>
            <a:r>
              <a:rPr lang="en-US" sz="1400" dirty="0"/>
              <a:t>             </a:t>
            </a:r>
          </a:p>
          <a:p>
            <a:r>
              <a:rPr lang="en-US" sz="1400" dirty="0"/>
              <a:t>   </a:t>
            </a:r>
            <a:r>
              <a:rPr lang="en-US" sz="1400" b="1" dirty="0"/>
              <a:t> </a:t>
            </a:r>
            <a:r>
              <a:rPr lang="en-US" sz="1400" dirty="0"/>
              <a:t> protected void </a:t>
            </a:r>
            <a:r>
              <a:rPr lang="en-US" sz="1400" dirty="0" err="1"/>
              <a:t>onActivityResult</a:t>
            </a:r>
            <a:r>
              <a:rPr lang="en-US" sz="1400" dirty="0"/>
              <a:t>(int </a:t>
            </a:r>
            <a:r>
              <a:rPr lang="en-US" sz="1400" dirty="0" err="1"/>
              <a:t>requestCode</a:t>
            </a:r>
            <a:r>
              <a:rPr lang="en-US" sz="1400" dirty="0"/>
              <a:t>, int </a:t>
            </a:r>
            <a:r>
              <a:rPr lang="en-US" sz="1400" dirty="0" err="1"/>
              <a:t>resultCode</a:t>
            </a:r>
            <a:r>
              <a:rPr lang="en-US" sz="1400" dirty="0"/>
              <a:t>, Intent data) {  </a:t>
            </a:r>
            <a:r>
              <a:rPr lang="en-US" sz="1400" dirty="0">
                <a:solidFill>
                  <a:srgbClr val="FF0000"/>
                </a:solidFill>
              </a:rPr>
              <a:t>// call back method called when other activity return result</a:t>
            </a:r>
          </a:p>
          <a:p>
            <a:r>
              <a:rPr lang="en-US" sz="1400" b="1" dirty="0"/>
              <a:t>    </a:t>
            </a:r>
            <a:r>
              <a:rPr lang="en-US" sz="1400" dirty="0"/>
              <a:t>  if (</a:t>
            </a:r>
            <a:r>
              <a:rPr lang="en-US" sz="1400" dirty="0" err="1"/>
              <a:t>requestCode</a:t>
            </a:r>
            <a:r>
              <a:rPr lang="en-US" sz="1400" dirty="0"/>
              <a:t> == CAMERA_REQUEST) {  </a:t>
            </a:r>
          </a:p>
          <a:p>
            <a:r>
              <a:rPr lang="en-US" sz="1400" dirty="0"/>
              <a:t>          if (</a:t>
            </a:r>
            <a:r>
              <a:rPr lang="en-US" sz="1400" dirty="0" err="1"/>
              <a:t>resultCode</a:t>
            </a:r>
            <a:r>
              <a:rPr lang="en-US" sz="1400" dirty="0"/>
              <a:t>==RESULT_OK) {</a:t>
            </a:r>
          </a:p>
          <a:p>
            <a:r>
              <a:rPr lang="en-US" sz="1400" i="1" dirty="0">
                <a:solidFill>
                  <a:srgbClr val="FF0000"/>
                </a:solidFill>
              </a:rPr>
              <a:t>//Android Camera application encodes the photo in the return Intent delivered to </a:t>
            </a:r>
            <a:r>
              <a:rPr lang="en-US" sz="1400" i="1" dirty="0" err="1">
                <a:solidFill>
                  <a:srgbClr val="FF0000"/>
                </a:solidFill>
              </a:rPr>
              <a:t>onActivityResult</a:t>
            </a:r>
            <a:r>
              <a:rPr lang="en-US" sz="1400" i="1" dirty="0">
                <a:solidFill>
                  <a:srgbClr val="FF0000"/>
                </a:solidFill>
              </a:rPr>
              <a:t>()</a:t>
            </a:r>
            <a:br>
              <a:rPr lang="en-US" sz="1400" i="1" dirty="0">
                <a:solidFill>
                  <a:srgbClr val="FF0000"/>
                </a:solidFill>
              </a:rPr>
            </a:br>
            <a:r>
              <a:rPr lang="en-US" sz="1400" i="1" dirty="0">
                <a:solidFill>
                  <a:srgbClr val="FF0000"/>
                </a:solidFill>
              </a:rPr>
              <a:t>// as a small Bitmap in the extras, under the key "data".</a:t>
            </a:r>
            <a:endParaRPr lang="en-US" sz="1400" b="1" dirty="0">
              <a:solidFill>
                <a:srgbClr val="FF0000"/>
              </a:solidFill>
            </a:endParaRPr>
          </a:p>
          <a:p>
            <a:r>
              <a:rPr lang="en-US" sz="1400" b="1" dirty="0"/>
              <a:t>       Bitmap photo = (Bitmap) </a:t>
            </a:r>
            <a:r>
              <a:rPr lang="en-US" sz="1400" b="1" dirty="0" err="1"/>
              <a:t>data.getExtras</a:t>
            </a:r>
            <a:r>
              <a:rPr lang="en-US" sz="1400" b="1" dirty="0"/>
              <a:t>().get("data");  </a:t>
            </a:r>
          </a:p>
          <a:p>
            <a:r>
              <a:rPr lang="en-US" sz="1400" b="1" dirty="0"/>
              <a:t>       </a:t>
            </a:r>
            <a:r>
              <a:rPr lang="en-US" sz="1400" b="1" dirty="0" err="1"/>
              <a:t>imageView.setImageBitmap</a:t>
            </a:r>
            <a:r>
              <a:rPr lang="en-US" sz="1400" b="1" dirty="0"/>
              <a:t>(photo);  </a:t>
            </a:r>
          </a:p>
          <a:p>
            <a:r>
              <a:rPr lang="en-US" sz="1400" b="1" dirty="0"/>
              <a:t>      }  </a:t>
            </a:r>
          </a:p>
          <a:p>
            <a:r>
              <a:rPr lang="en-US" sz="1400" b="1" dirty="0"/>
              <a:t>   }  </a:t>
            </a:r>
          </a:p>
          <a:p>
            <a:endParaRPr lang="en-US" sz="1400"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Bluetooth</a:t>
            </a:r>
          </a:p>
        </p:txBody>
      </p:sp>
      <p:sp>
        <p:nvSpPr>
          <p:cNvPr id="3" name="Content Placeholder 2"/>
          <p:cNvSpPr>
            <a:spLocks noGrp="1"/>
          </p:cNvSpPr>
          <p:nvPr>
            <p:ph idx="1"/>
          </p:nvPr>
        </p:nvSpPr>
        <p:spPr/>
        <p:txBody>
          <a:bodyPr>
            <a:normAutofit/>
          </a:bodyPr>
          <a:lstStyle/>
          <a:p>
            <a:r>
              <a:rPr lang="en-US" sz="2000" dirty="0"/>
              <a:t>Bluetooth is a way to send or receive data between two different devices. </a:t>
            </a:r>
          </a:p>
          <a:p>
            <a:r>
              <a:rPr lang="en-US" sz="2000" dirty="0"/>
              <a:t>Android provides Bluetooth API (Provides classes that manage </a:t>
            </a:r>
            <a:r>
              <a:rPr lang="en-US" sz="2000" b="1" dirty="0"/>
              <a:t>Bluetooth</a:t>
            </a:r>
            <a:r>
              <a:rPr lang="en-US" sz="2000" dirty="0"/>
              <a:t> functionality, such as scanning for devices, connecting with devices, and managing data transfer between devices) to perform these different operations.</a:t>
            </a:r>
          </a:p>
          <a:p>
            <a:r>
              <a:rPr lang="en-US" sz="2000" dirty="0"/>
              <a:t>Scan for other Bluetooth devices</a:t>
            </a:r>
          </a:p>
          <a:p>
            <a:r>
              <a:rPr lang="en-US" sz="2000" dirty="0"/>
              <a:t>Get a list of paired devices</a:t>
            </a:r>
          </a:p>
          <a:p>
            <a:r>
              <a:rPr lang="en-US" sz="2000" dirty="0"/>
              <a:t>Connect to other devices</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7240" y="228600"/>
            <a:ext cx="8229600" cy="5973763"/>
          </a:xfrm>
        </p:spPr>
        <p:txBody>
          <a:bodyPr>
            <a:normAutofit/>
          </a:bodyPr>
          <a:lstStyle/>
          <a:p>
            <a:r>
              <a:rPr lang="en-US" sz="1800" b="1" dirty="0"/>
              <a:t>1. android </a:t>
            </a:r>
            <a:r>
              <a:rPr lang="en-US" sz="1800" b="1" dirty="0" err="1"/>
              <a:t>bluetooth</a:t>
            </a:r>
            <a:r>
              <a:rPr lang="en-US" sz="1800" b="1" dirty="0"/>
              <a:t> Adapter class:</a:t>
            </a:r>
          </a:p>
          <a:p>
            <a:r>
              <a:rPr lang="en-US" sz="1800" dirty="0"/>
              <a:t>Android provides </a:t>
            </a:r>
            <a:r>
              <a:rPr lang="en-US" sz="1800" dirty="0" err="1"/>
              <a:t>BluetoothAdapter</a:t>
            </a:r>
            <a:r>
              <a:rPr lang="en-US" sz="1800" dirty="0"/>
              <a:t> class to communicate with Bluetooth. Create an object of this class by calling method </a:t>
            </a:r>
            <a:r>
              <a:rPr lang="en-US" sz="1800" dirty="0" err="1"/>
              <a:t>getDefaultAdapter</a:t>
            </a:r>
            <a:r>
              <a:rPr lang="en-US" sz="1800" dirty="0"/>
              <a:t>(). </a:t>
            </a:r>
          </a:p>
          <a:p>
            <a:r>
              <a:rPr lang="en-US" sz="1800" dirty="0"/>
              <a:t>By using </a:t>
            </a:r>
            <a:r>
              <a:rPr lang="en-US" sz="1800" b="1" dirty="0" err="1"/>
              <a:t>BluetoothAdapter</a:t>
            </a:r>
            <a:r>
              <a:rPr lang="en-US" sz="1800" dirty="0"/>
              <a:t> object, we can interact with device’s Bluetooth adapter to perform Bluetooth related operations. </a:t>
            </a:r>
          </a:p>
          <a:p>
            <a:r>
              <a:rPr lang="en-US" sz="1800" dirty="0"/>
              <a:t> syntax:</a:t>
            </a:r>
          </a:p>
          <a:p>
            <a:r>
              <a:rPr lang="en-US" sz="1800" b="1" dirty="0"/>
              <a:t>private </a:t>
            </a:r>
            <a:r>
              <a:rPr lang="en-US" sz="1800" b="1" dirty="0" err="1"/>
              <a:t>BluetoothAdapter</a:t>
            </a:r>
            <a:r>
              <a:rPr lang="en-US" sz="1800" b="1" dirty="0"/>
              <a:t> BA; BA = </a:t>
            </a:r>
            <a:r>
              <a:rPr lang="en-US" sz="1800" b="1" dirty="0" err="1"/>
              <a:t>BluetoothAdapter.getDefaultAdapter</a:t>
            </a:r>
            <a:r>
              <a:rPr lang="en-US" sz="1800" b="1" dirty="0"/>
              <a:t>();</a:t>
            </a:r>
          </a:p>
          <a:p>
            <a:r>
              <a:rPr lang="en-US" sz="1800" b="1" dirty="0"/>
              <a:t>2.Android Enable or Disable Bluetooth: </a:t>
            </a:r>
            <a:r>
              <a:rPr lang="en-US" sz="1800" dirty="0"/>
              <a:t>enable the Bluetooth of your device, call the intent with the following Bluetooth constant ACTION_REQUEST_ENABLE.</a:t>
            </a:r>
          </a:p>
          <a:p>
            <a:r>
              <a:rPr lang="en-US" sz="1800" b="1" dirty="0"/>
              <a:t>Syntax : </a:t>
            </a:r>
            <a:r>
              <a:rPr lang="en-US" sz="1800" dirty="0"/>
              <a:t>Intent </a:t>
            </a:r>
            <a:r>
              <a:rPr lang="en-US" sz="1800" dirty="0" err="1"/>
              <a:t>turnOn</a:t>
            </a:r>
            <a:r>
              <a:rPr lang="en-US" sz="1800" dirty="0"/>
              <a:t> = new Intent(</a:t>
            </a:r>
            <a:r>
              <a:rPr lang="en-US" sz="1800" dirty="0" err="1"/>
              <a:t>BluetoothAdapter.ACTION_REQUEST_ENABLE</a:t>
            </a:r>
            <a:r>
              <a:rPr lang="en-US" sz="1800" dirty="0"/>
              <a:t>); </a:t>
            </a:r>
          </a:p>
          <a:p>
            <a:r>
              <a:rPr lang="en-US" sz="1800" dirty="0" err="1"/>
              <a:t>startActivityForResult</a:t>
            </a:r>
            <a:r>
              <a:rPr lang="en-US" sz="1800" dirty="0"/>
              <a:t>(</a:t>
            </a:r>
            <a:r>
              <a:rPr lang="en-US" sz="1800" dirty="0" err="1"/>
              <a:t>turnOn</a:t>
            </a:r>
            <a:r>
              <a:rPr lang="en-US" sz="1800" dirty="0"/>
              <a:t>, 0); </a:t>
            </a:r>
          </a:p>
          <a:p>
            <a:r>
              <a:rPr lang="en-US" sz="1800" dirty="0"/>
              <a:t>other constants  are : </a:t>
            </a:r>
            <a:endParaRPr lang="en-US" sz="1800" b="1" dirty="0"/>
          </a:p>
        </p:txBody>
      </p:sp>
      <p:graphicFrame>
        <p:nvGraphicFramePr>
          <p:cNvPr id="5" name="Content Placeholder 4"/>
          <p:cNvGraphicFramePr>
            <a:graphicFrameLocks/>
          </p:cNvGraphicFramePr>
          <p:nvPr>
            <p:extLst>
              <p:ext uri="{D42A27DB-BD31-4B8C-83A1-F6EECF244321}">
                <p14:modId xmlns:p14="http://schemas.microsoft.com/office/powerpoint/2010/main" val="3517580988"/>
              </p:ext>
            </p:extLst>
          </p:nvPr>
        </p:nvGraphicFramePr>
        <p:xfrm>
          <a:off x="317240" y="4526280"/>
          <a:ext cx="8000999" cy="2103120"/>
        </p:xfrm>
        <a:graphic>
          <a:graphicData uri="http://schemas.openxmlformats.org/drawingml/2006/table">
            <a:tbl>
              <a:tblPr/>
              <a:tblGrid>
                <a:gridCol w="1374031">
                  <a:extLst>
                    <a:ext uri="{9D8B030D-6E8A-4147-A177-3AD203B41FA5}">
                      <a16:colId xmlns:a16="http://schemas.microsoft.com/office/drawing/2014/main" val="20000"/>
                    </a:ext>
                  </a:extLst>
                </a:gridCol>
                <a:gridCol w="6626968">
                  <a:extLst>
                    <a:ext uri="{9D8B030D-6E8A-4147-A177-3AD203B41FA5}">
                      <a16:colId xmlns:a16="http://schemas.microsoft.com/office/drawing/2014/main" val="20001"/>
                    </a:ext>
                  </a:extLst>
                </a:gridCol>
              </a:tblGrid>
              <a:tr h="0">
                <a:tc>
                  <a:txBody>
                    <a:bodyPr/>
                    <a:lstStyle/>
                    <a:p>
                      <a:pPr algn="ctr" fontAlgn="t"/>
                      <a:r>
                        <a:rPr lang="en-US" sz="1400" dirty="0" err="1"/>
                        <a:t>Sr.No</a:t>
                      </a:r>
                      <a:endParaRPr lang="en-US" sz="1400" dirty="0"/>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400" dirty="0"/>
                        <a:t>Constant &amp; 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0">
                <a:tc>
                  <a:txBody>
                    <a:bodyPr/>
                    <a:lstStyle/>
                    <a:p>
                      <a:pPr algn="ctr" fontAlgn="ctr"/>
                      <a:r>
                        <a:rPr lang="en-US" sz="1400"/>
                        <a:t>1</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dirty="0">
                          <a:solidFill>
                            <a:srgbClr val="000000"/>
                          </a:solidFill>
                        </a:rPr>
                        <a:t>ACTION_REQUEST_DISCOVERABLE</a:t>
                      </a:r>
                      <a:endParaRPr lang="en-US" sz="1400" dirty="0">
                        <a:solidFill>
                          <a:srgbClr val="000000"/>
                        </a:solidFill>
                      </a:endParaRPr>
                    </a:p>
                    <a:p>
                      <a:pPr algn="just" fontAlgn="t"/>
                      <a:r>
                        <a:rPr lang="en-US" sz="1400" dirty="0">
                          <a:solidFill>
                            <a:srgbClr val="000000"/>
                          </a:solidFill>
                        </a:rPr>
                        <a:t>This constant is used for turn on discovering of </a:t>
                      </a:r>
                      <a:r>
                        <a:rPr lang="en-US" sz="1400" dirty="0" err="1">
                          <a:solidFill>
                            <a:srgbClr val="000000"/>
                          </a:solidFill>
                        </a:rPr>
                        <a:t>bluetooth</a:t>
                      </a:r>
                      <a:endParaRPr lang="en-US" sz="1400" dirty="0">
                        <a:solidFill>
                          <a:srgbClr val="000000"/>
                        </a:solidFill>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ctr" fontAlgn="ctr"/>
                      <a:r>
                        <a:rPr lang="en-US" sz="1400"/>
                        <a:t>2</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dirty="0">
                          <a:solidFill>
                            <a:srgbClr val="000000"/>
                          </a:solidFill>
                        </a:rPr>
                        <a:t>ACTION_STATE_CHANGED</a:t>
                      </a:r>
                      <a:endParaRPr lang="en-US" sz="1400" dirty="0">
                        <a:solidFill>
                          <a:srgbClr val="000000"/>
                        </a:solidFill>
                      </a:endParaRPr>
                    </a:p>
                    <a:p>
                      <a:pPr algn="just" fontAlgn="t"/>
                      <a:r>
                        <a:rPr lang="en-US" sz="1400" dirty="0">
                          <a:solidFill>
                            <a:srgbClr val="000000"/>
                          </a:solidFill>
                        </a:rPr>
                        <a:t>This constant will notify that Bluetooth state has been changed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gn="ctr" fontAlgn="ctr"/>
                      <a:r>
                        <a:rPr lang="en-US" sz="1400"/>
                        <a:t>3</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dirty="0">
                          <a:solidFill>
                            <a:srgbClr val="000000"/>
                          </a:solidFill>
                        </a:rPr>
                        <a:t>ACTION_FOUND</a:t>
                      </a:r>
                      <a:endParaRPr lang="en-US" sz="1400" dirty="0">
                        <a:solidFill>
                          <a:srgbClr val="000000"/>
                        </a:solidFill>
                      </a:endParaRPr>
                    </a:p>
                    <a:p>
                      <a:pPr algn="just" fontAlgn="t"/>
                      <a:r>
                        <a:rPr lang="en-US" sz="1400" dirty="0">
                          <a:solidFill>
                            <a:srgbClr val="000000"/>
                          </a:solidFill>
                        </a:rPr>
                        <a:t>This constant is used for receiving information about each device that is discovered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685800"/>
            <a:ext cx="8229600" cy="5440363"/>
          </a:xfrm>
        </p:spPr>
        <p:txBody>
          <a:bodyPr>
            <a:normAutofit/>
          </a:bodyPr>
          <a:lstStyle/>
          <a:p>
            <a:r>
              <a:rPr lang="en-US" sz="1600" b="1" dirty="0"/>
              <a:t>3. Android List paired Devices : </a:t>
            </a:r>
          </a:p>
          <a:p>
            <a:r>
              <a:rPr lang="en-US" sz="1600" dirty="0"/>
              <a:t> get a list of paired devices by calling </a:t>
            </a:r>
            <a:r>
              <a:rPr lang="en-US" sz="1600" dirty="0" err="1"/>
              <a:t>getBondedDevices</a:t>
            </a:r>
            <a:r>
              <a:rPr lang="en-US" sz="1600" dirty="0"/>
              <a:t>() method. It returns a set of </a:t>
            </a:r>
            <a:r>
              <a:rPr lang="en-US" sz="1600" dirty="0" err="1"/>
              <a:t>bluetooth</a:t>
            </a:r>
            <a:r>
              <a:rPr lang="en-US" sz="1600" dirty="0"/>
              <a:t> devices.</a:t>
            </a:r>
          </a:p>
          <a:p>
            <a:r>
              <a:rPr lang="en-US" sz="1600" b="1" dirty="0"/>
              <a:t>Syntax :</a:t>
            </a:r>
          </a:p>
          <a:p>
            <a:r>
              <a:rPr lang="en-US" sz="1600" b="1" dirty="0"/>
              <a:t>private Set&lt;</a:t>
            </a:r>
            <a:r>
              <a:rPr lang="en-US" sz="1600" b="1" dirty="0" err="1"/>
              <a:t>BluetoothDevice</a:t>
            </a:r>
            <a:r>
              <a:rPr lang="en-US" sz="1600" b="1" dirty="0"/>
              <a:t>&gt;</a:t>
            </a:r>
            <a:r>
              <a:rPr lang="en-US" sz="1600" b="1" dirty="0" err="1"/>
              <a:t>pairedDevices</a:t>
            </a:r>
            <a:r>
              <a:rPr lang="en-US" sz="1600" b="1" dirty="0"/>
              <a:t>; </a:t>
            </a:r>
          </a:p>
          <a:p>
            <a:r>
              <a:rPr lang="en-US" sz="1600" b="1" dirty="0" err="1"/>
              <a:t>pairedDevices</a:t>
            </a:r>
            <a:r>
              <a:rPr lang="en-US" sz="1600" b="1" dirty="0"/>
              <a:t> = </a:t>
            </a:r>
            <a:r>
              <a:rPr lang="en-US" sz="1600" b="1" dirty="0" err="1"/>
              <a:t>BA.getBondedDevices</a:t>
            </a:r>
            <a:r>
              <a:rPr lang="en-US" sz="1600" b="1" dirty="0"/>
              <a:t>();</a:t>
            </a:r>
          </a:p>
        </p:txBody>
      </p:sp>
      <p:graphicFrame>
        <p:nvGraphicFramePr>
          <p:cNvPr id="7" name="Table 6"/>
          <p:cNvGraphicFramePr>
            <a:graphicFrameLocks noGrp="1"/>
          </p:cNvGraphicFramePr>
          <p:nvPr/>
        </p:nvGraphicFramePr>
        <p:xfrm>
          <a:off x="762000" y="2566042"/>
          <a:ext cx="6629400" cy="4291958"/>
        </p:xfrm>
        <a:graphic>
          <a:graphicData uri="http://schemas.openxmlformats.org/drawingml/2006/table">
            <a:tbl>
              <a:tblPr/>
              <a:tblGrid>
                <a:gridCol w="1197736">
                  <a:extLst>
                    <a:ext uri="{9D8B030D-6E8A-4147-A177-3AD203B41FA5}">
                      <a16:colId xmlns:a16="http://schemas.microsoft.com/office/drawing/2014/main" val="20000"/>
                    </a:ext>
                  </a:extLst>
                </a:gridCol>
                <a:gridCol w="5431664">
                  <a:extLst>
                    <a:ext uri="{9D8B030D-6E8A-4147-A177-3AD203B41FA5}">
                      <a16:colId xmlns:a16="http://schemas.microsoft.com/office/drawing/2014/main" val="20001"/>
                    </a:ext>
                  </a:extLst>
                </a:gridCol>
              </a:tblGrid>
              <a:tr h="521334">
                <a:tc>
                  <a:txBody>
                    <a:bodyPr/>
                    <a:lstStyle/>
                    <a:p>
                      <a:pPr algn="ctr" fontAlgn="t"/>
                      <a:r>
                        <a:rPr lang="en-US" sz="1400" dirty="0" err="1"/>
                        <a:t>Sr.No</a:t>
                      </a:r>
                      <a:endParaRPr lang="en-US" sz="1400" dirty="0"/>
                    </a:p>
                  </a:txBody>
                  <a:tcPr marL="39687" marR="39687" marT="39687" marB="3968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400"/>
                        <a:t>Method &amp; description</a:t>
                      </a:r>
                    </a:p>
                  </a:txBody>
                  <a:tcPr marL="39687" marR="39687" marT="39687" marB="3968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406400">
                <a:tc>
                  <a:txBody>
                    <a:bodyPr/>
                    <a:lstStyle/>
                    <a:p>
                      <a:pPr algn="ctr" fontAlgn="ctr"/>
                      <a:r>
                        <a:rPr lang="en-US" sz="1400" dirty="0"/>
                        <a:t>1</a:t>
                      </a:r>
                    </a:p>
                  </a:txBody>
                  <a:tcPr marL="39687" marR="39687" marT="39687" marB="39687"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dirty="0">
                          <a:solidFill>
                            <a:srgbClr val="000000"/>
                          </a:solidFill>
                        </a:rPr>
                        <a:t>enable()</a:t>
                      </a:r>
                      <a:endParaRPr lang="en-US" sz="1400" dirty="0">
                        <a:solidFill>
                          <a:srgbClr val="000000"/>
                        </a:solidFill>
                      </a:endParaRPr>
                    </a:p>
                    <a:p>
                      <a:pPr algn="just" fontAlgn="t"/>
                      <a:r>
                        <a:rPr lang="en-US" sz="1400" dirty="0">
                          <a:solidFill>
                            <a:srgbClr val="000000"/>
                          </a:solidFill>
                        </a:rPr>
                        <a:t>This method enables the adapter if not enabled</a:t>
                      </a:r>
                    </a:p>
                  </a:txBody>
                  <a:tcPr marL="39687" marR="39687" marT="39687" marB="3968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406400">
                <a:tc>
                  <a:txBody>
                    <a:bodyPr/>
                    <a:lstStyle/>
                    <a:p>
                      <a:pPr algn="ctr" fontAlgn="ctr"/>
                      <a:r>
                        <a:rPr lang="en-US" sz="1400"/>
                        <a:t>2</a:t>
                      </a:r>
                    </a:p>
                  </a:txBody>
                  <a:tcPr marL="39687" marR="39687" marT="39687" marB="39687"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dirty="0" err="1">
                          <a:solidFill>
                            <a:srgbClr val="000000"/>
                          </a:solidFill>
                        </a:rPr>
                        <a:t>isEnabled</a:t>
                      </a:r>
                      <a:r>
                        <a:rPr lang="en-US" sz="1400" b="1" dirty="0">
                          <a:solidFill>
                            <a:srgbClr val="000000"/>
                          </a:solidFill>
                        </a:rPr>
                        <a:t>()</a:t>
                      </a:r>
                      <a:endParaRPr lang="en-US" sz="1400" dirty="0">
                        <a:solidFill>
                          <a:srgbClr val="000000"/>
                        </a:solidFill>
                      </a:endParaRPr>
                    </a:p>
                    <a:p>
                      <a:pPr algn="just" fontAlgn="t"/>
                      <a:r>
                        <a:rPr lang="en-US" sz="1400" dirty="0">
                          <a:solidFill>
                            <a:srgbClr val="000000"/>
                          </a:solidFill>
                        </a:rPr>
                        <a:t>This method returns true if adapter is enabled</a:t>
                      </a:r>
                    </a:p>
                  </a:txBody>
                  <a:tcPr marL="39687" marR="39687" marT="39687" marB="3968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406400">
                <a:tc>
                  <a:txBody>
                    <a:bodyPr/>
                    <a:lstStyle/>
                    <a:p>
                      <a:pPr algn="ctr" fontAlgn="ctr"/>
                      <a:r>
                        <a:rPr lang="en-US" sz="1400"/>
                        <a:t>3</a:t>
                      </a:r>
                    </a:p>
                  </a:txBody>
                  <a:tcPr marL="39687" marR="39687" marT="39687" marB="39687"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dirty="0">
                          <a:solidFill>
                            <a:srgbClr val="000000"/>
                          </a:solidFill>
                        </a:rPr>
                        <a:t>disable()</a:t>
                      </a:r>
                      <a:endParaRPr lang="en-US" sz="1400" dirty="0">
                        <a:solidFill>
                          <a:srgbClr val="000000"/>
                        </a:solidFill>
                      </a:endParaRPr>
                    </a:p>
                    <a:p>
                      <a:pPr algn="just" fontAlgn="t"/>
                      <a:r>
                        <a:rPr lang="en-US" sz="1400" dirty="0">
                          <a:solidFill>
                            <a:srgbClr val="000000"/>
                          </a:solidFill>
                        </a:rPr>
                        <a:t>This method disables the adapter</a:t>
                      </a:r>
                    </a:p>
                  </a:txBody>
                  <a:tcPr marL="39687" marR="39687" marT="39687" marB="3968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406400">
                <a:tc>
                  <a:txBody>
                    <a:bodyPr/>
                    <a:lstStyle/>
                    <a:p>
                      <a:pPr algn="ctr" fontAlgn="ctr"/>
                      <a:r>
                        <a:rPr lang="en-US" sz="1400" dirty="0"/>
                        <a:t>4</a:t>
                      </a:r>
                    </a:p>
                  </a:txBody>
                  <a:tcPr marL="39687" marR="39687" marT="39687" marB="39687"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dirty="0" err="1">
                          <a:solidFill>
                            <a:srgbClr val="000000"/>
                          </a:solidFill>
                        </a:rPr>
                        <a:t>getName</a:t>
                      </a:r>
                      <a:r>
                        <a:rPr lang="en-US" sz="1400" b="1" dirty="0">
                          <a:solidFill>
                            <a:srgbClr val="000000"/>
                          </a:solidFill>
                        </a:rPr>
                        <a:t>()</a:t>
                      </a:r>
                      <a:endParaRPr lang="en-US" sz="1400" dirty="0">
                        <a:solidFill>
                          <a:srgbClr val="000000"/>
                        </a:solidFill>
                      </a:endParaRPr>
                    </a:p>
                    <a:p>
                      <a:pPr algn="just" fontAlgn="t"/>
                      <a:r>
                        <a:rPr lang="en-US" sz="1400" dirty="0">
                          <a:solidFill>
                            <a:srgbClr val="000000"/>
                          </a:solidFill>
                        </a:rPr>
                        <a:t>This method returns the name of the Bluetooth adapter</a:t>
                      </a:r>
                    </a:p>
                  </a:txBody>
                  <a:tcPr marL="39687" marR="39687" marT="39687" marB="3968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r h="406400">
                <a:tc>
                  <a:txBody>
                    <a:bodyPr/>
                    <a:lstStyle/>
                    <a:p>
                      <a:pPr algn="ctr" fontAlgn="ctr"/>
                      <a:r>
                        <a:rPr lang="en-US" sz="1400"/>
                        <a:t>5</a:t>
                      </a:r>
                    </a:p>
                  </a:txBody>
                  <a:tcPr marL="39687" marR="39687" marT="39687" marB="39687"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dirty="0" err="1">
                          <a:solidFill>
                            <a:srgbClr val="000000"/>
                          </a:solidFill>
                        </a:rPr>
                        <a:t>setName</a:t>
                      </a:r>
                      <a:r>
                        <a:rPr lang="en-US" sz="1400" b="1" dirty="0">
                          <a:solidFill>
                            <a:srgbClr val="000000"/>
                          </a:solidFill>
                        </a:rPr>
                        <a:t>(String name)</a:t>
                      </a:r>
                      <a:endParaRPr lang="en-US" sz="1400" dirty="0">
                        <a:solidFill>
                          <a:srgbClr val="000000"/>
                        </a:solidFill>
                      </a:endParaRPr>
                    </a:p>
                    <a:p>
                      <a:pPr algn="just" fontAlgn="t"/>
                      <a:r>
                        <a:rPr lang="en-US" sz="1400" dirty="0">
                          <a:solidFill>
                            <a:srgbClr val="000000"/>
                          </a:solidFill>
                        </a:rPr>
                        <a:t>This method changes the Bluetooth name</a:t>
                      </a:r>
                    </a:p>
                  </a:txBody>
                  <a:tcPr marL="39687" marR="39687" marT="39687" marB="3968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5"/>
                  </a:ext>
                </a:extLst>
              </a:tr>
              <a:tr h="520700">
                <a:tc>
                  <a:txBody>
                    <a:bodyPr/>
                    <a:lstStyle/>
                    <a:p>
                      <a:pPr algn="ctr" fontAlgn="ctr"/>
                      <a:r>
                        <a:rPr lang="en-US" sz="1400"/>
                        <a:t>6</a:t>
                      </a:r>
                    </a:p>
                  </a:txBody>
                  <a:tcPr marL="39687" marR="39687" marT="39687" marB="39687"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dirty="0" err="1">
                          <a:solidFill>
                            <a:srgbClr val="000000"/>
                          </a:solidFill>
                        </a:rPr>
                        <a:t>getState</a:t>
                      </a:r>
                      <a:r>
                        <a:rPr lang="en-US" sz="1400" b="1" dirty="0">
                          <a:solidFill>
                            <a:srgbClr val="000000"/>
                          </a:solidFill>
                        </a:rPr>
                        <a:t>()</a:t>
                      </a:r>
                      <a:endParaRPr lang="en-US" sz="1400" dirty="0">
                        <a:solidFill>
                          <a:srgbClr val="000000"/>
                        </a:solidFill>
                      </a:endParaRPr>
                    </a:p>
                    <a:p>
                      <a:pPr algn="just" fontAlgn="t"/>
                      <a:r>
                        <a:rPr lang="en-US" sz="1400" dirty="0">
                          <a:solidFill>
                            <a:srgbClr val="000000"/>
                          </a:solidFill>
                        </a:rPr>
                        <a:t>This method returns the current state of the Bluetooth Adapter.</a:t>
                      </a:r>
                    </a:p>
                  </a:txBody>
                  <a:tcPr marL="39687" marR="39687" marT="39687" marB="3968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6"/>
                  </a:ext>
                </a:extLst>
              </a:tr>
              <a:tr h="520700">
                <a:tc>
                  <a:txBody>
                    <a:bodyPr/>
                    <a:lstStyle/>
                    <a:p>
                      <a:pPr algn="ctr" fontAlgn="ctr"/>
                      <a:r>
                        <a:rPr lang="en-US" sz="1400"/>
                        <a:t>7</a:t>
                      </a:r>
                    </a:p>
                  </a:txBody>
                  <a:tcPr marL="39687" marR="39687" marT="39687" marB="39687"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400" b="1" dirty="0" err="1">
                          <a:solidFill>
                            <a:srgbClr val="000000"/>
                          </a:solidFill>
                        </a:rPr>
                        <a:t>startDiscovery</a:t>
                      </a:r>
                      <a:r>
                        <a:rPr lang="en-US" sz="1400" b="1" dirty="0">
                          <a:solidFill>
                            <a:srgbClr val="000000"/>
                          </a:solidFill>
                        </a:rPr>
                        <a:t>()</a:t>
                      </a:r>
                      <a:endParaRPr lang="en-US" sz="1400" dirty="0">
                        <a:solidFill>
                          <a:srgbClr val="000000"/>
                        </a:solidFill>
                      </a:endParaRPr>
                    </a:p>
                    <a:p>
                      <a:pPr algn="just" fontAlgn="t"/>
                      <a:r>
                        <a:rPr lang="en-US" sz="1400" dirty="0">
                          <a:solidFill>
                            <a:srgbClr val="000000"/>
                          </a:solidFill>
                        </a:rPr>
                        <a:t>This method starts the discovery process of the Bluetooth for 120 seconds.</a:t>
                      </a:r>
                    </a:p>
                  </a:txBody>
                  <a:tcPr marL="39687" marR="39687" marT="39687" marB="3968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displaying the content on the </a:t>
            </a:r>
            <a:r>
              <a:rPr lang="en-US" dirty="0" err="1"/>
              <a:t>logcat</a:t>
            </a:r>
            <a:r>
              <a:rPr lang="en-US" dirty="0"/>
              <a:t>.</a:t>
            </a:r>
          </a:p>
        </p:txBody>
      </p:sp>
      <p:sp>
        <p:nvSpPr>
          <p:cNvPr id="3" name="Content Placeholder 2"/>
          <p:cNvSpPr>
            <a:spLocks noGrp="1"/>
          </p:cNvSpPr>
          <p:nvPr>
            <p:ph idx="1"/>
          </p:nvPr>
        </p:nvSpPr>
        <p:spPr>
          <a:xfrm>
            <a:off x="381000" y="1265237"/>
            <a:ext cx="8229600" cy="5592763"/>
          </a:xfrm>
        </p:spPr>
        <p:txBody>
          <a:bodyPr>
            <a:noAutofit/>
          </a:bodyPr>
          <a:lstStyle/>
          <a:p>
            <a:r>
              <a:rPr lang="en-US" sz="1800" dirty="0"/>
              <a:t>protected void </a:t>
            </a:r>
            <a:r>
              <a:rPr lang="en-US" sz="1800" dirty="0" err="1"/>
              <a:t>onCreate</a:t>
            </a:r>
            <a:r>
              <a:rPr lang="en-US" sz="1800" dirty="0"/>
              <a:t>(Bundle </a:t>
            </a:r>
            <a:r>
              <a:rPr lang="en-US" sz="1800" dirty="0" err="1"/>
              <a:t>savedInstanceState</a:t>
            </a:r>
            <a:r>
              <a:rPr lang="en-US" sz="1800" dirty="0"/>
              <a:t>) {</a:t>
            </a:r>
            <a:br>
              <a:rPr lang="en-US" sz="1800" dirty="0"/>
            </a:br>
            <a:r>
              <a:rPr lang="en-US" sz="1800" dirty="0"/>
              <a:t>        </a:t>
            </a:r>
            <a:r>
              <a:rPr lang="en-US" sz="1800" dirty="0" err="1"/>
              <a:t>super</a:t>
            </a:r>
            <a:r>
              <a:rPr lang="en-US" sz="1800" b="1" dirty="0" err="1"/>
              <a:t>.onCreate</a:t>
            </a:r>
            <a:r>
              <a:rPr lang="en-US" sz="1800" dirty="0"/>
              <a:t>(</a:t>
            </a:r>
            <a:r>
              <a:rPr lang="en-US" sz="1800" dirty="0" err="1"/>
              <a:t>savedInstanceState</a:t>
            </a:r>
            <a:r>
              <a:rPr lang="en-US" sz="1800" dirty="0"/>
              <a:t>);</a:t>
            </a:r>
            <a:br>
              <a:rPr lang="en-US" sz="1800" dirty="0"/>
            </a:br>
            <a:r>
              <a:rPr lang="en-US" sz="1800" dirty="0"/>
              <a:t>        </a:t>
            </a:r>
            <a:r>
              <a:rPr lang="en-US" sz="1800" dirty="0" err="1"/>
              <a:t>setContentView</a:t>
            </a:r>
            <a:r>
              <a:rPr lang="en-US" sz="1800" dirty="0"/>
              <a:t>(</a:t>
            </a:r>
            <a:r>
              <a:rPr lang="en-US" sz="1800" dirty="0" err="1"/>
              <a:t>R.layout.activity_main</a:t>
            </a:r>
            <a:r>
              <a:rPr lang="en-US" sz="1800" dirty="0"/>
              <a:t>);</a:t>
            </a:r>
            <a:br>
              <a:rPr lang="en-US" sz="1800" dirty="0"/>
            </a:br>
            <a:r>
              <a:rPr lang="en-US" sz="1800" dirty="0"/>
              <a:t>        </a:t>
            </a:r>
            <a:r>
              <a:rPr lang="en-US" sz="1800" dirty="0" err="1"/>
              <a:t>Log.</a:t>
            </a:r>
            <a:r>
              <a:rPr lang="en-US" sz="1800" i="1" dirty="0" err="1"/>
              <a:t>d</a:t>
            </a:r>
            <a:r>
              <a:rPr lang="en-US" sz="1800" dirty="0"/>
              <a:t>(</a:t>
            </a:r>
            <a:r>
              <a:rPr lang="en-US" sz="1800" b="1" dirty="0"/>
              <a:t>"lifecycle"</a:t>
            </a:r>
            <a:r>
              <a:rPr lang="en-US" sz="1800" dirty="0"/>
              <a:t>, </a:t>
            </a:r>
            <a:r>
              <a:rPr lang="en-US" sz="1800" b="1" dirty="0"/>
              <a:t>" on create"</a:t>
            </a:r>
            <a:r>
              <a:rPr lang="en-US" sz="1800" dirty="0"/>
              <a:t>); </a:t>
            </a:r>
          </a:p>
          <a:p>
            <a:r>
              <a:rPr lang="en-US" sz="1800" dirty="0"/>
              <a:t>    }</a:t>
            </a:r>
            <a:br>
              <a:rPr lang="en-US" sz="1800" dirty="0"/>
            </a:br>
            <a:r>
              <a:rPr lang="en-US" sz="1800" dirty="0"/>
              <a:t>    @Override</a:t>
            </a:r>
            <a:br>
              <a:rPr lang="en-US" sz="1800" dirty="0"/>
            </a:br>
            <a:r>
              <a:rPr lang="en-US" sz="1800" dirty="0"/>
              <a:t>    protected void </a:t>
            </a:r>
            <a:r>
              <a:rPr lang="en-US" sz="1800" b="1" dirty="0" err="1"/>
              <a:t>onStart</a:t>
            </a:r>
            <a:r>
              <a:rPr lang="en-US" sz="1800" b="1" dirty="0"/>
              <a:t>() </a:t>
            </a:r>
            <a:r>
              <a:rPr lang="en-US" sz="1800" dirty="0"/>
              <a:t>{</a:t>
            </a:r>
            <a:br>
              <a:rPr lang="en-US" sz="1800" dirty="0"/>
            </a:br>
            <a:r>
              <a:rPr lang="en-US" sz="1800" dirty="0"/>
              <a:t>        </a:t>
            </a:r>
            <a:r>
              <a:rPr lang="en-US" sz="1800" dirty="0" err="1"/>
              <a:t>super.onStart</a:t>
            </a:r>
            <a:r>
              <a:rPr lang="en-US" sz="1800" dirty="0"/>
              <a:t>();</a:t>
            </a:r>
            <a:br>
              <a:rPr lang="en-US" sz="1800" dirty="0"/>
            </a:br>
            <a:r>
              <a:rPr lang="en-US" sz="1800" dirty="0"/>
              <a:t>        </a:t>
            </a:r>
            <a:r>
              <a:rPr lang="en-US" sz="1800" dirty="0" err="1"/>
              <a:t>Log.d</a:t>
            </a:r>
            <a:r>
              <a:rPr lang="en-US" sz="1800" dirty="0"/>
              <a:t>("Activity </a:t>
            </a:r>
            <a:r>
              <a:rPr lang="en-US" sz="1800" dirty="0" err="1"/>
              <a:t>Lifecycle","onStart</a:t>
            </a:r>
            <a:r>
              <a:rPr lang="en-US" sz="1800" dirty="0"/>
              <a:t> invoked");</a:t>
            </a:r>
            <a:br>
              <a:rPr lang="en-US" sz="1800" dirty="0"/>
            </a:br>
            <a:r>
              <a:rPr lang="en-US" sz="1800" dirty="0"/>
              <a:t>    }</a:t>
            </a:r>
            <a:br>
              <a:rPr lang="en-US" sz="1800" dirty="0"/>
            </a:br>
            <a:r>
              <a:rPr lang="en-US" sz="1800" dirty="0"/>
              <a:t>    @Override</a:t>
            </a:r>
            <a:br>
              <a:rPr lang="en-US" sz="1800" dirty="0"/>
            </a:br>
            <a:r>
              <a:rPr lang="en-US" sz="1800" dirty="0"/>
              <a:t>    protected void </a:t>
            </a:r>
            <a:r>
              <a:rPr lang="en-US" sz="1800" b="1" dirty="0" err="1"/>
              <a:t>onResume</a:t>
            </a:r>
            <a:r>
              <a:rPr lang="en-US" sz="1800" b="1" dirty="0"/>
              <a:t>()</a:t>
            </a:r>
            <a:r>
              <a:rPr lang="en-US" sz="1800" dirty="0"/>
              <a:t> {</a:t>
            </a:r>
            <a:br>
              <a:rPr lang="en-US" sz="1800" dirty="0"/>
            </a:br>
            <a:r>
              <a:rPr lang="en-US" sz="1800" dirty="0"/>
              <a:t>        </a:t>
            </a:r>
            <a:r>
              <a:rPr lang="en-US" sz="1800" dirty="0" err="1"/>
              <a:t>super.onResume</a:t>
            </a:r>
            <a:r>
              <a:rPr lang="en-US" sz="1800" dirty="0"/>
              <a:t>();</a:t>
            </a:r>
            <a:br>
              <a:rPr lang="en-US" sz="1800" dirty="0"/>
            </a:br>
            <a:r>
              <a:rPr lang="en-US" sz="1800" dirty="0"/>
              <a:t>        </a:t>
            </a:r>
            <a:r>
              <a:rPr lang="en-US" sz="1800" dirty="0" err="1"/>
              <a:t>Log.d</a:t>
            </a:r>
            <a:r>
              <a:rPr lang="en-US" sz="1800" dirty="0"/>
              <a:t>("Activity </a:t>
            </a:r>
            <a:r>
              <a:rPr lang="en-US" sz="1800" dirty="0" err="1"/>
              <a:t>Lifecycle","onResume</a:t>
            </a:r>
            <a:r>
              <a:rPr lang="en-US" sz="1800" dirty="0"/>
              <a:t> invoked");</a:t>
            </a:r>
            <a:br>
              <a:rPr lang="en-US" sz="1800" dirty="0"/>
            </a:br>
            <a:r>
              <a:rPr lang="en-US" sz="1800" dirty="0"/>
              <a:t>    }</a:t>
            </a:r>
            <a:br>
              <a:rPr lang="en-US" sz="1800" dirty="0"/>
            </a:br>
            <a:r>
              <a:rPr lang="en-US" sz="1800" dirty="0"/>
              <a:t>    @Override</a:t>
            </a:r>
            <a:br>
              <a:rPr lang="en-US" sz="1800" dirty="0"/>
            </a:br>
            <a:r>
              <a:rPr lang="en-US" sz="1800" dirty="0"/>
              <a:t>    protected void </a:t>
            </a:r>
            <a:r>
              <a:rPr lang="en-US" sz="1800" b="1" dirty="0" err="1"/>
              <a:t>onPause</a:t>
            </a:r>
            <a:r>
              <a:rPr lang="en-US" sz="1800" b="1" dirty="0"/>
              <a:t>() </a:t>
            </a:r>
            <a:r>
              <a:rPr lang="en-US" sz="1800" dirty="0"/>
              <a:t>{</a:t>
            </a:r>
            <a:br>
              <a:rPr lang="en-US" sz="1800" dirty="0"/>
            </a:br>
            <a:r>
              <a:rPr lang="en-US" sz="1800" dirty="0"/>
              <a:t>        </a:t>
            </a:r>
            <a:r>
              <a:rPr lang="en-US" sz="1800" dirty="0" err="1"/>
              <a:t>super.onPause</a:t>
            </a:r>
            <a:r>
              <a:rPr lang="en-US" sz="1800" dirty="0"/>
              <a:t>();</a:t>
            </a:r>
            <a:br>
              <a:rPr lang="en-US" sz="1800" dirty="0"/>
            </a:br>
            <a:r>
              <a:rPr lang="en-US" sz="1800" dirty="0"/>
              <a:t>        </a:t>
            </a:r>
            <a:r>
              <a:rPr lang="en-US" sz="1800" dirty="0" err="1"/>
              <a:t>Log.d</a:t>
            </a:r>
            <a:r>
              <a:rPr lang="en-US" sz="1800" dirty="0"/>
              <a:t>("Activity </a:t>
            </a:r>
            <a:r>
              <a:rPr lang="en-US" sz="1800" dirty="0" err="1"/>
              <a:t>Lifecycle","onPause</a:t>
            </a:r>
            <a:r>
              <a:rPr lang="en-US" sz="1800" dirty="0"/>
              <a:t> invoked");</a:t>
            </a:r>
            <a:br>
              <a:rPr lang="en-US" sz="1800" dirty="0"/>
            </a:br>
            <a:r>
              <a:rPr lang="en-US" sz="1800" dirty="0"/>
              <a:t>    }</a:t>
            </a:r>
            <a:br>
              <a:rPr lang="en-US" sz="1800" dirty="0"/>
            </a:br>
            <a:r>
              <a:rPr lang="en-US" sz="1800" dirty="0"/>
              <a:t>   </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18F9E-F209-45CB-A237-8B9A15ABEBBE}"/>
              </a:ext>
            </a:extLst>
          </p:cNvPr>
          <p:cNvSpPr>
            <a:spLocks noGrp="1"/>
          </p:cNvSpPr>
          <p:nvPr>
            <p:ph type="title"/>
          </p:nvPr>
        </p:nvSpPr>
        <p:spPr/>
        <p:txBody>
          <a:bodyPr/>
          <a:lstStyle/>
          <a:p>
            <a:r>
              <a:rPr lang="en-US" dirty="0"/>
              <a:t>Permissions</a:t>
            </a:r>
            <a:endParaRPr lang="en-IN" dirty="0"/>
          </a:p>
        </p:txBody>
      </p:sp>
      <p:sp>
        <p:nvSpPr>
          <p:cNvPr id="3" name="Content Placeholder 2">
            <a:extLst>
              <a:ext uri="{FF2B5EF4-FFF2-40B4-BE49-F238E27FC236}">
                <a16:creationId xmlns:a16="http://schemas.microsoft.com/office/drawing/2014/main" id="{0B5EC1D6-EC35-4CE1-800A-FC9F568EBA73}"/>
              </a:ext>
            </a:extLst>
          </p:cNvPr>
          <p:cNvSpPr>
            <a:spLocks noGrp="1"/>
          </p:cNvSpPr>
          <p:nvPr>
            <p:ph idx="1"/>
          </p:nvPr>
        </p:nvSpPr>
        <p:spPr>
          <a:xfrm>
            <a:off x="457200" y="1143000"/>
            <a:ext cx="8229600" cy="4983163"/>
          </a:xfrm>
        </p:spPr>
        <p:txBody>
          <a:bodyPr>
            <a:normAutofit/>
          </a:bodyPr>
          <a:lstStyle/>
          <a:p>
            <a:r>
              <a:rPr lang="en-IN" sz="1600" dirty="0"/>
              <a:t>&lt;manifest ... &gt;</a:t>
            </a:r>
          </a:p>
          <a:p>
            <a:r>
              <a:rPr lang="en-IN" sz="1600" dirty="0"/>
              <a:t>&lt;uses-permission </a:t>
            </a:r>
            <a:r>
              <a:rPr lang="en-IN" sz="1600" dirty="0" err="1"/>
              <a:t>android:name</a:t>
            </a:r>
            <a:r>
              <a:rPr lang="en-IN" sz="1600" dirty="0"/>
              <a:t>="</a:t>
            </a:r>
            <a:r>
              <a:rPr lang="en-IN" sz="1600" dirty="0" err="1"/>
              <a:t>android.permission.BLUETOOTH</a:t>
            </a:r>
            <a:r>
              <a:rPr lang="en-IN" sz="1600" dirty="0"/>
              <a:t>"/&gt;</a:t>
            </a:r>
          </a:p>
          <a:p>
            <a:r>
              <a:rPr lang="en-IN" sz="1600" dirty="0"/>
              <a:t>&lt;uses-permission </a:t>
            </a:r>
            <a:r>
              <a:rPr lang="en-IN" sz="1600" dirty="0" err="1"/>
              <a:t>android:name</a:t>
            </a:r>
            <a:r>
              <a:rPr lang="en-IN" sz="1600" dirty="0"/>
              <a:t>="</a:t>
            </a:r>
            <a:r>
              <a:rPr lang="en-IN" sz="1600" dirty="0" err="1"/>
              <a:t>android.permission.BLUETOOTH_ADMIN</a:t>
            </a:r>
            <a:r>
              <a:rPr lang="en-IN" sz="1600" dirty="0"/>
              <a:t>"/&gt;</a:t>
            </a:r>
          </a:p>
          <a:p>
            <a:r>
              <a:rPr lang="en-IN" sz="1600" dirty="0"/>
              <a:t>&lt;uses-permission </a:t>
            </a:r>
            <a:r>
              <a:rPr lang="en-IN" sz="1600" dirty="0" err="1"/>
              <a:t>android:name</a:t>
            </a:r>
            <a:r>
              <a:rPr lang="en-IN" sz="1600" dirty="0"/>
              <a:t>="</a:t>
            </a:r>
            <a:r>
              <a:rPr lang="en-IN" sz="1600" dirty="0" err="1"/>
              <a:t>android.permission.ACCESS_COARSE_LOCATION</a:t>
            </a:r>
            <a:r>
              <a:rPr lang="en-IN" sz="1600" dirty="0"/>
              <a:t>"/&gt;</a:t>
            </a:r>
          </a:p>
          <a:p>
            <a:r>
              <a:rPr lang="en-IN" sz="1600" dirty="0"/>
              <a:t>&lt;/manifest&gt;</a:t>
            </a:r>
          </a:p>
          <a:p>
            <a:endParaRPr lang="en-IN" sz="1600" dirty="0"/>
          </a:p>
          <a:p>
            <a:r>
              <a:rPr lang="en-IN" sz="1600" b="1" i="0" dirty="0">
                <a:solidFill>
                  <a:srgbClr val="4E4E4E"/>
                </a:solidFill>
                <a:effectLst/>
                <a:latin typeface="Times New Roman" panose="02020603050405020304" pitchFamily="18" charset="0"/>
                <a:cs typeface="Times New Roman" panose="02020603050405020304" pitchFamily="18" charset="0"/>
              </a:rPr>
              <a:t> </a:t>
            </a:r>
            <a:r>
              <a:rPr lang="en-IN" sz="1600" b="1" i="0" dirty="0">
                <a:effectLst/>
                <a:latin typeface="Times New Roman" panose="02020603050405020304" pitchFamily="18" charset="0"/>
                <a:cs typeface="Times New Roman" panose="02020603050405020304" pitchFamily="18" charset="0"/>
              </a:rPr>
              <a:t>BLUETOOTH_ADMIN</a:t>
            </a:r>
            <a:r>
              <a:rPr lang="en-IN" sz="1600" b="0" i="0" dirty="0">
                <a:effectLst/>
                <a:latin typeface="Times New Roman" panose="02020603050405020304" pitchFamily="18" charset="0"/>
                <a:cs typeface="Times New Roman" panose="02020603050405020304" pitchFamily="18" charset="0"/>
              </a:rPr>
              <a:t> </a:t>
            </a:r>
            <a:r>
              <a:rPr lang="en-US" sz="1600" b="0" i="0" dirty="0">
                <a:effectLst/>
                <a:latin typeface="Times New Roman" panose="02020603050405020304" pitchFamily="18" charset="0"/>
                <a:cs typeface="Times New Roman" panose="02020603050405020304" pitchFamily="18" charset="0"/>
              </a:rPr>
              <a:t>to discover the available Bluetooth devices or manipulate Bluetooth settings </a:t>
            </a:r>
            <a:r>
              <a:rPr lang="en-IN" sz="1600" b="0" i="0" dirty="0">
                <a:effectLst/>
                <a:latin typeface="Times New Roman" panose="02020603050405020304" pitchFamily="18" charset="0"/>
                <a:cs typeface="Times New Roman" panose="02020603050405020304" pitchFamily="18" charset="0"/>
              </a:rPr>
              <a:t> </a:t>
            </a:r>
          </a:p>
          <a:p>
            <a:r>
              <a:rPr lang="en-US" sz="1600" b="1" dirty="0">
                <a:latin typeface="Times New Roman" panose="02020603050405020304" pitchFamily="18" charset="0"/>
                <a:cs typeface="Times New Roman" panose="02020603050405020304" pitchFamily="18" charset="0"/>
              </a:rPr>
              <a:t>BULETOOTH : </a:t>
            </a:r>
            <a:r>
              <a:rPr lang="en-US" sz="1600" b="0" i="0" dirty="0">
                <a:effectLst/>
                <a:latin typeface="Times New Roman" panose="02020603050405020304" pitchFamily="18" charset="0"/>
                <a:cs typeface="Times New Roman" panose="02020603050405020304" pitchFamily="18" charset="0"/>
              </a:rPr>
              <a:t>perform any Bluetooth communication, such as requesting a connection, accepting a connection, and transferring data.</a:t>
            </a:r>
            <a:endParaRPr lang="en-IN" sz="1600" dirty="0">
              <a:latin typeface="Times New Roman" panose="02020603050405020304" pitchFamily="18" charset="0"/>
              <a:cs typeface="Times New Roman" panose="02020603050405020304" pitchFamily="18" charset="0"/>
            </a:endParaRPr>
          </a:p>
          <a:p>
            <a:r>
              <a:rPr lang="en-US" sz="1600" b="1" i="0" dirty="0">
                <a:effectLst/>
                <a:latin typeface="Times New Roman" panose="02020603050405020304" pitchFamily="18" charset="0"/>
                <a:cs typeface="Times New Roman" panose="02020603050405020304" pitchFamily="18" charset="0"/>
              </a:rPr>
              <a:t>LOCATION : </a:t>
            </a:r>
            <a:r>
              <a:rPr lang="en-US" sz="1600" b="0" i="0" dirty="0">
                <a:effectLst/>
                <a:latin typeface="Times New Roman" panose="02020603050405020304" pitchFamily="18" charset="0"/>
                <a:cs typeface="Times New Roman" panose="02020603050405020304" pitchFamily="18" charset="0"/>
              </a:rPr>
              <a:t>to gather the information about the location of user.</a:t>
            </a:r>
          </a:p>
          <a:p>
            <a:endParaRPr lang="en-US" sz="1600" b="0" i="0" dirty="0">
              <a:effectLst/>
              <a:latin typeface="Times New Roman" panose="02020603050405020304" pitchFamily="18" charset="0"/>
              <a:cs typeface="Times New Roman" panose="02020603050405020304" pitchFamily="18" charset="0"/>
            </a:endParaRPr>
          </a:p>
          <a:p>
            <a:r>
              <a:rPr kumimoji="0" lang="en-US" altLang="en-US" sz="1600" b="1" i="0" u="none" strike="noStrike" cap="none" normalizeH="0" baseline="0" dirty="0">
                <a:ln>
                  <a:noFill/>
                </a:ln>
                <a:effectLst/>
                <a:latin typeface="Arial" panose="020B0604020202020204" pitchFamily="34" charset="0"/>
                <a:cs typeface="Arial" panose="020B0604020202020204" pitchFamily="34" charset="0"/>
              </a:rPr>
              <a:t>Note:</a:t>
            </a:r>
            <a:r>
              <a:rPr kumimoji="0" lang="en-US" altLang="en-US" sz="1600" b="0" i="0" u="none" strike="noStrike" cap="none" normalizeH="0" baseline="0" dirty="0">
                <a:ln>
                  <a:noFill/>
                </a:ln>
                <a:effectLst/>
                <a:latin typeface="Arial" panose="020B0604020202020204" pitchFamily="34" charset="0"/>
                <a:cs typeface="Arial" panose="020B0604020202020204" pitchFamily="34" charset="0"/>
              </a:rPr>
              <a:t> If you use </a:t>
            </a:r>
            <a:r>
              <a:rPr lang="en-US" altLang="en-US" sz="1600" dirty="0">
                <a:latin typeface="Courier New" panose="02070309020205020404" pitchFamily="49" charset="0"/>
                <a:cs typeface="Courier New" panose="02070309020205020404" pitchFamily="49" charset="0"/>
              </a:rPr>
              <a:t>BLUETOOTH_ADMIN</a:t>
            </a:r>
            <a:r>
              <a:rPr lang="en-US" altLang="en-US" sz="1600" dirty="0">
                <a:latin typeface="Arial" panose="020B0604020202020204" pitchFamily="34" charset="0"/>
                <a:cs typeface="Arial" panose="020B0604020202020204" pitchFamily="34" charset="0"/>
              </a:rPr>
              <a:t> </a:t>
            </a:r>
            <a:r>
              <a:rPr kumimoji="0" lang="en-US" altLang="en-US" sz="1600" b="0" i="0" u="none" strike="noStrike" cap="none" normalizeH="0" baseline="0" dirty="0">
                <a:ln>
                  <a:noFill/>
                </a:ln>
                <a:effectLst/>
                <a:latin typeface="Arial" panose="020B0604020202020204" pitchFamily="34" charset="0"/>
                <a:cs typeface="Arial" panose="020B0604020202020204" pitchFamily="34" charset="0"/>
              </a:rPr>
              <a:t>permission, then must also have the </a:t>
            </a:r>
            <a:r>
              <a:rPr lang="en-US" altLang="en-US" sz="1600" dirty="0">
                <a:latin typeface="Courier New" panose="02070309020205020404" pitchFamily="49" charset="0"/>
                <a:cs typeface="Courier New" panose="02070309020205020404" pitchFamily="49" charset="0"/>
              </a:rPr>
              <a:t>BLUETOOTH </a:t>
            </a:r>
            <a:r>
              <a:rPr kumimoji="0" lang="en-US" altLang="en-US" sz="1600" b="0" i="0" u="none" strike="noStrike" cap="none" normalizeH="0" baseline="0" dirty="0">
                <a:ln>
                  <a:noFill/>
                </a:ln>
                <a:effectLst/>
                <a:latin typeface="Arial" panose="020B0604020202020204" pitchFamily="34" charset="0"/>
                <a:cs typeface="Arial" panose="020B0604020202020204" pitchFamily="34" charset="0"/>
              </a:rPr>
              <a:t>permission.</a:t>
            </a:r>
            <a:r>
              <a:rPr kumimoji="0" lang="en-US" altLang="en-US" sz="800" b="0" i="0" u="none" strike="noStrike" cap="none" normalizeH="0" baseline="0" dirty="0">
                <a:ln>
                  <a:noFill/>
                </a:ln>
                <a:effectLst/>
              </a:rPr>
              <a:t> </a:t>
            </a:r>
            <a:endParaRPr kumimoji="0" lang="en-US" altLang="en-US" sz="4000" b="0" i="0" u="none" strike="noStrike" cap="none" normalizeH="0" baseline="0" dirty="0">
              <a:ln>
                <a:noFill/>
              </a:ln>
              <a:effectLst/>
              <a:latin typeface="Arial" panose="020B0604020202020204" pitchFamily="34"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52911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Bluetooth Example</a:t>
            </a:r>
          </a:p>
        </p:txBody>
      </p:sp>
      <p:sp>
        <p:nvSpPr>
          <p:cNvPr id="3" name="Content Placeholder 2"/>
          <p:cNvSpPr>
            <a:spLocks noGrp="1"/>
          </p:cNvSpPr>
          <p:nvPr>
            <p:ph idx="1"/>
          </p:nvPr>
        </p:nvSpPr>
        <p:spPr>
          <a:xfrm>
            <a:off x="457200" y="1371600"/>
            <a:ext cx="8229600" cy="4754563"/>
          </a:xfrm>
        </p:spPr>
        <p:txBody>
          <a:bodyPr>
            <a:noAutofit/>
          </a:bodyPr>
          <a:lstStyle/>
          <a:p>
            <a:r>
              <a:rPr lang="en-US" sz="1600" dirty="0"/>
              <a:t>&lt;Button </a:t>
            </a:r>
          </a:p>
          <a:p>
            <a:r>
              <a:rPr lang="en-US" sz="1600" dirty="0"/>
              <a:t> </a:t>
            </a:r>
            <a:r>
              <a:rPr lang="en-US" sz="1600" dirty="0" err="1"/>
              <a:t>android:text</a:t>
            </a:r>
            <a:r>
              <a:rPr lang="en-US" sz="1600" dirty="0"/>
              <a:t>="Turn On" </a:t>
            </a:r>
            <a:r>
              <a:rPr lang="en-US" sz="1600" dirty="0" err="1"/>
              <a:t>android:id</a:t>
            </a:r>
            <a:r>
              <a:rPr lang="en-US" sz="1600" dirty="0"/>
              <a:t>="@+id/button</a:t>
            </a:r>
          </a:p>
          <a:p>
            <a:r>
              <a:rPr lang="en-US" sz="1600" dirty="0" err="1"/>
              <a:t>android:clickable</a:t>
            </a:r>
            <a:r>
              <a:rPr lang="en-US" sz="1600" dirty="0"/>
              <a:t>="true”/&gt;</a:t>
            </a:r>
          </a:p>
          <a:p>
            <a:r>
              <a:rPr lang="en-US" sz="1600" dirty="0"/>
              <a:t>&lt;Button " </a:t>
            </a:r>
            <a:r>
              <a:rPr lang="en-US" sz="1600" dirty="0" err="1"/>
              <a:t>android:text</a:t>
            </a:r>
            <a:r>
              <a:rPr lang="en-US" sz="1600" dirty="0"/>
              <a:t>="Get visible“</a:t>
            </a:r>
          </a:p>
          <a:p>
            <a:r>
              <a:rPr lang="en-US" sz="1600" dirty="0"/>
              <a:t> </a:t>
            </a:r>
            <a:r>
              <a:rPr lang="en-US" sz="1600" b="1" dirty="0" err="1"/>
              <a:t>android:onClick</a:t>
            </a:r>
            <a:r>
              <a:rPr lang="en-US" sz="1600" b="1" dirty="0"/>
              <a:t>="visible" </a:t>
            </a:r>
            <a:r>
              <a:rPr lang="en-US" sz="1600" dirty="0"/>
              <a:t>/&gt;</a:t>
            </a:r>
          </a:p>
          <a:p>
            <a:r>
              <a:rPr lang="en-US" sz="1600" dirty="0"/>
              <a:t>&lt;Button </a:t>
            </a:r>
          </a:p>
          <a:p>
            <a:r>
              <a:rPr lang="en-US" sz="1600" dirty="0" err="1"/>
              <a:t>android:text</a:t>
            </a:r>
            <a:r>
              <a:rPr lang="en-US" sz="1600" dirty="0"/>
              <a:t>="List devices" </a:t>
            </a:r>
          </a:p>
          <a:p>
            <a:r>
              <a:rPr lang="en-US" sz="1600" b="1" dirty="0" err="1"/>
              <a:t>android:onClick</a:t>
            </a:r>
            <a:r>
              <a:rPr lang="en-US" sz="1600" b="1" dirty="0"/>
              <a:t>="list" </a:t>
            </a:r>
            <a:r>
              <a:rPr lang="en-US" sz="1600" dirty="0" err="1"/>
              <a:t>android:id</a:t>
            </a:r>
            <a:r>
              <a:rPr lang="en-US" sz="1600" dirty="0"/>
              <a:t>="@+id/button3“ /&gt;</a:t>
            </a:r>
          </a:p>
          <a:p>
            <a:r>
              <a:rPr lang="en-US" sz="1600" dirty="0"/>
              <a:t>&lt;Button</a:t>
            </a:r>
          </a:p>
          <a:p>
            <a:r>
              <a:rPr lang="en-US" sz="1600" dirty="0" err="1"/>
              <a:t>android:text</a:t>
            </a:r>
            <a:r>
              <a:rPr lang="en-US" sz="1600" dirty="0"/>
              <a:t>="turn off“</a:t>
            </a:r>
          </a:p>
          <a:p>
            <a:r>
              <a:rPr lang="en-US" sz="1600" b="1" dirty="0"/>
              <a:t> </a:t>
            </a:r>
            <a:r>
              <a:rPr lang="en-US" sz="1600" b="1" dirty="0" err="1"/>
              <a:t>android:onClick</a:t>
            </a:r>
            <a:r>
              <a:rPr lang="en-US" sz="1600" b="1" dirty="0"/>
              <a:t>="off" </a:t>
            </a:r>
          </a:p>
          <a:p>
            <a:r>
              <a:rPr lang="en-US" sz="1600" dirty="0" err="1"/>
              <a:t>android:id</a:t>
            </a:r>
            <a:r>
              <a:rPr lang="en-US" sz="1600" dirty="0"/>
              <a:t>="@+id/button4" /&gt;</a:t>
            </a:r>
          </a:p>
          <a:p>
            <a:r>
              <a:rPr lang="en-US" sz="1600" b="1" dirty="0"/>
              <a:t>&lt;</a:t>
            </a:r>
            <a:r>
              <a:rPr lang="en-US" sz="1600" b="1" dirty="0" err="1"/>
              <a:t>ListView</a:t>
            </a:r>
            <a:endParaRPr lang="en-US" sz="1600" b="1" dirty="0"/>
          </a:p>
          <a:p>
            <a:r>
              <a:rPr lang="en-US" sz="1600" b="1" dirty="0" err="1"/>
              <a:t>android:id</a:t>
            </a:r>
            <a:r>
              <a:rPr lang="en-US" sz="1600" b="1" dirty="0"/>
              <a:t>="@+id/</a:t>
            </a:r>
            <a:r>
              <a:rPr lang="en-US" sz="1600" b="1" dirty="0" err="1"/>
              <a:t>listView</a:t>
            </a:r>
            <a:r>
              <a:rPr lang="en-US" sz="1600" b="1" dirty="0"/>
              <a:t>“ /&gt;</a:t>
            </a:r>
          </a:p>
          <a:p>
            <a:r>
              <a:rPr lang="en-US" sz="1600" dirty="0"/>
              <a:t>&lt;</a:t>
            </a:r>
            <a:r>
              <a:rPr lang="en-US" sz="1600" dirty="0" err="1"/>
              <a:t>TextView</a:t>
            </a:r>
            <a:endParaRPr lang="en-US" sz="1600" dirty="0"/>
          </a:p>
          <a:p>
            <a:r>
              <a:rPr lang="en-US" sz="1600" dirty="0" err="1"/>
              <a:t>android:text</a:t>
            </a:r>
            <a:r>
              <a:rPr lang="en-US" sz="1600" dirty="0"/>
              <a:t>="Paired devices:" </a:t>
            </a:r>
          </a:p>
          <a:p>
            <a:r>
              <a:rPr lang="en-US" sz="1600" dirty="0" err="1"/>
              <a:t>android:id</a:t>
            </a:r>
            <a:r>
              <a:rPr lang="en-US" sz="1600" dirty="0"/>
              <a:t>="@+id/textView2“/&gt;</a:t>
            </a:r>
          </a:p>
        </p:txBody>
      </p:sp>
      <p:pic>
        <p:nvPicPr>
          <p:cNvPr id="96259" name="Picture 3"/>
          <p:cNvPicPr>
            <a:picLocks noChangeAspect="1" noChangeArrowheads="1"/>
          </p:cNvPicPr>
          <p:nvPr/>
        </p:nvPicPr>
        <p:blipFill>
          <a:blip r:embed="rId2"/>
          <a:srcRect/>
          <a:stretch>
            <a:fillRect/>
          </a:stretch>
        </p:blipFill>
        <p:spPr bwMode="auto">
          <a:xfrm>
            <a:off x="5638800" y="1752600"/>
            <a:ext cx="3209925" cy="3910013"/>
          </a:xfrm>
          <a:prstGeom prst="rect">
            <a:avLst/>
          </a:prstGeom>
          <a:noFill/>
          <a:ln w="9525">
            <a:noFill/>
            <a:miter lim="800000"/>
            <a:headEnd/>
            <a:tailEnd/>
          </a:ln>
          <a:effectLst/>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MainActivity</a:t>
            </a:r>
            <a:br>
              <a:rPr lang="en-US" b="1" dirty="0"/>
            </a:br>
            <a:endParaRPr lang="en-US" dirty="0"/>
          </a:p>
        </p:txBody>
      </p:sp>
      <p:sp>
        <p:nvSpPr>
          <p:cNvPr id="3" name="Content Placeholder 2"/>
          <p:cNvSpPr>
            <a:spLocks noGrp="1"/>
          </p:cNvSpPr>
          <p:nvPr>
            <p:ph idx="1"/>
          </p:nvPr>
        </p:nvSpPr>
        <p:spPr>
          <a:xfrm>
            <a:off x="457200" y="838200"/>
            <a:ext cx="8229600" cy="5638800"/>
          </a:xfrm>
        </p:spPr>
        <p:txBody>
          <a:bodyPr>
            <a:normAutofit fontScale="92500" lnSpcReduction="10000"/>
          </a:bodyPr>
          <a:lstStyle/>
          <a:p>
            <a:endParaRPr lang="en-US" sz="1800" dirty="0"/>
          </a:p>
          <a:p>
            <a:r>
              <a:rPr lang="en-US" sz="1800" dirty="0"/>
              <a:t>public class </a:t>
            </a:r>
            <a:r>
              <a:rPr lang="en-US" sz="1800" dirty="0" err="1"/>
              <a:t>MainActivity</a:t>
            </a:r>
            <a:r>
              <a:rPr lang="en-US" sz="1800" dirty="0"/>
              <a:t> extends Activity</a:t>
            </a:r>
          </a:p>
          <a:p>
            <a:r>
              <a:rPr lang="en-US" sz="1800" dirty="0"/>
              <a:t> { Button b1,b2,b3,b4; </a:t>
            </a:r>
          </a:p>
          <a:p>
            <a:r>
              <a:rPr lang="en-US" sz="1800" b="1" dirty="0"/>
              <a:t>private </a:t>
            </a:r>
            <a:r>
              <a:rPr lang="en-US" sz="1800" b="1" dirty="0" err="1"/>
              <a:t>BluetoothAdapter</a:t>
            </a:r>
            <a:r>
              <a:rPr lang="en-US" sz="1800" b="1" dirty="0"/>
              <a:t> BA; </a:t>
            </a:r>
          </a:p>
          <a:p>
            <a:r>
              <a:rPr lang="en-US" sz="1800" b="1" dirty="0"/>
              <a:t>private Set&lt;</a:t>
            </a:r>
            <a:r>
              <a:rPr lang="en-US" sz="1800" b="1" dirty="0" err="1"/>
              <a:t>BluetoothDevice</a:t>
            </a:r>
            <a:r>
              <a:rPr lang="en-US" sz="1800" b="1" dirty="0"/>
              <a:t>&gt;</a:t>
            </a:r>
            <a:r>
              <a:rPr lang="en-US" sz="1800" b="1" dirty="0" err="1"/>
              <a:t>pairedDevices</a:t>
            </a:r>
            <a:r>
              <a:rPr lang="en-US" sz="1800" b="1" dirty="0"/>
              <a:t>; </a:t>
            </a:r>
          </a:p>
          <a:p>
            <a:r>
              <a:rPr lang="en-US" sz="1800" b="1" dirty="0" err="1"/>
              <a:t>ListView</a:t>
            </a:r>
            <a:r>
              <a:rPr lang="en-US" sz="1800" b="1" dirty="0"/>
              <a:t> </a:t>
            </a:r>
            <a:r>
              <a:rPr lang="en-US" sz="1800" b="1" dirty="0" err="1"/>
              <a:t>lv</a:t>
            </a:r>
            <a:r>
              <a:rPr lang="en-US" sz="1800" b="1" dirty="0"/>
              <a:t>; </a:t>
            </a:r>
          </a:p>
          <a:p>
            <a:r>
              <a:rPr lang="en-US" sz="1800" dirty="0"/>
              <a:t>@Override </a:t>
            </a:r>
          </a:p>
          <a:p>
            <a:r>
              <a:rPr lang="en-US" sz="1800" dirty="0"/>
              <a:t>protected void </a:t>
            </a:r>
            <a:r>
              <a:rPr lang="en-US" sz="1800" dirty="0" err="1"/>
              <a:t>onCreate</a:t>
            </a:r>
            <a:r>
              <a:rPr lang="en-US" sz="1800" dirty="0"/>
              <a:t>(Bundle </a:t>
            </a:r>
            <a:r>
              <a:rPr lang="en-US" sz="1800" dirty="0" err="1"/>
              <a:t>savedInstanceState</a:t>
            </a:r>
            <a:r>
              <a:rPr lang="en-US" sz="1800" dirty="0"/>
              <a:t>)</a:t>
            </a:r>
          </a:p>
          <a:p>
            <a:r>
              <a:rPr lang="en-US" sz="1800" dirty="0"/>
              <a:t> { </a:t>
            </a:r>
            <a:r>
              <a:rPr lang="en-US" sz="1800" dirty="0" err="1"/>
              <a:t>super.onCreate</a:t>
            </a:r>
            <a:r>
              <a:rPr lang="en-US" sz="1800" dirty="0"/>
              <a:t>(</a:t>
            </a:r>
            <a:r>
              <a:rPr lang="en-US" sz="1800" dirty="0" err="1"/>
              <a:t>savedInstanceState</a:t>
            </a:r>
            <a:r>
              <a:rPr lang="en-US" sz="1800" dirty="0"/>
              <a:t>); </a:t>
            </a:r>
          </a:p>
          <a:p>
            <a:r>
              <a:rPr lang="en-US" sz="1800" dirty="0" err="1"/>
              <a:t>setContentView</a:t>
            </a:r>
            <a:r>
              <a:rPr lang="en-US" sz="1800" dirty="0"/>
              <a:t>(</a:t>
            </a:r>
            <a:r>
              <a:rPr lang="en-US" sz="1800" dirty="0" err="1"/>
              <a:t>R.layout.activity_main</a:t>
            </a:r>
            <a:r>
              <a:rPr lang="en-US" sz="1800" dirty="0"/>
              <a:t>);</a:t>
            </a:r>
          </a:p>
          <a:p>
            <a:r>
              <a:rPr lang="en-US" sz="1800" dirty="0"/>
              <a:t> b1 = (Button) </a:t>
            </a:r>
            <a:r>
              <a:rPr lang="en-US" sz="1800" dirty="0" err="1"/>
              <a:t>findViewById</a:t>
            </a:r>
            <a:r>
              <a:rPr lang="en-US" sz="1800" dirty="0"/>
              <a:t>(</a:t>
            </a:r>
            <a:r>
              <a:rPr lang="en-US" sz="1800" dirty="0" err="1"/>
              <a:t>R.id.button</a:t>
            </a:r>
            <a:r>
              <a:rPr lang="en-US" sz="1800" dirty="0"/>
              <a:t>); b2=(Button)</a:t>
            </a:r>
            <a:r>
              <a:rPr lang="en-US" sz="1800" dirty="0" err="1"/>
              <a:t>findViewById</a:t>
            </a:r>
            <a:r>
              <a:rPr lang="en-US" sz="1800" dirty="0"/>
              <a:t>(R.id.button2); b3=(Button)</a:t>
            </a:r>
            <a:r>
              <a:rPr lang="en-US" sz="1800" dirty="0" err="1"/>
              <a:t>findViewById</a:t>
            </a:r>
            <a:r>
              <a:rPr lang="en-US" sz="1800" dirty="0"/>
              <a:t>(R.id.button3); b4=(Button)</a:t>
            </a:r>
            <a:r>
              <a:rPr lang="en-US" sz="1800" dirty="0" err="1"/>
              <a:t>findViewById</a:t>
            </a:r>
            <a:r>
              <a:rPr lang="en-US" sz="1800" dirty="0"/>
              <a:t>(R.id.button4);</a:t>
            </a:r>
          </a:p>
          <a:p>
            <a:r>
              <a:rPr lang="en-US" sz="1800" dirty="0"/>
              <a:t> </a:t>
            </a:r>
            <a:r>
              <a:rPr lang="en-US" sz="1800" b="1" dirty="0"/>
              <a:t>BA = </a:t>
            </a:r>
            <a:r>
              <a:rPr lang="en-US" sz="1800" b="1" dirty="0" err="1"/>
              <a:t>BluetoothAdapter.getDefaultAdapter</a:t>
            </a:r>
            <a:r>
              <a:rPr lang="en-US" sz="1800" b="1" dirty="0"/>
              <a:t>(); </a:t>
            </a:r>
            <a:r>
              <a:rPr lang="en-US" sz="1800" b="1" dirty="0">
                <a:solidFill>
                  <a:srgbClr val="FF0000"/>
                </a:solidFill>
              </a:rPr>
              <a:t>// </a:t>
            </a:r>
            <a:r>
              <a:rPr lang="en-US" sz="1800" dirty="0">
                <a:solidFill>
                  <a:srgbClr val="FF0000"/>
                </a:solidFill>
              </a:rPr>
              <a:t>Create an object of this class by calling method </a:t>
            </a:r>
            <a:r>
              <a:rPr lang="en-US" sz="1800" dirty="0" err="1">
                <a:solidFill>
                  <a:srgbClr val="FF0000"/>
                </a:solidFill>
              </a:rPr>
              <a:t>getDefaultAdapter</a:t>
            </a:r>
            <a:r>
              <a:rPr lang="en-US" sz="1800" dirty="0">
                <a:solidFill>
                  <a:srgbClr val="FF0000"/>
                </a:solidFill>
              </a:rPr>
              <a:t>(). </a:t>
            </a:r>
            <a:endParaRPr lang="en-US" sz="1800" b="1" dirty="0">
              <a:solidFill>
                <a:srgbClr val="FF0000"/>
              </a:solidFill>
            </a:endParaRPr>
          </a:p>
          <a:p>
            <a:r>
              <a:rPr lang="en-US" sz="1800" dirty="0"/>
              <a:t> lv = (</a:t>
            </a:r>
            <a:r>
              <a:rPr lang="en-US" sz="1800" dirty="0" err="1"/>
              <a:t>ListView</a:t>
            </a:r>
            <a:r>
              <a:rPr lang="en-US" sz="1800" dirty="0"/>
              <a:t>)</a:t>
            </a:r>
            <a:r>
              <a:rPr lang="en-US" sz="1800" dirty="0" err="1"/>
              <a:t>findViewById</a:t>
            </a:r>
            <a:r>
              <a:rPr lang="en-US" sz="1800" dirty="0"/>
              <a:t>(</a:t>
            </a:r>
            <a:r>
              <a:rPr lang="en-US" sz="1800" dirty="0" err="1"/>
              <a:t>R.id.listView</a:t>
            </a:r>
            <a:r>
              <a:rPr lang="en-US" sz="1800" dirty="0"/>
              <a:t>); } </a:t>
            </a:r>
          </a:p>
          <a:p>
            <a:r>
              <a:rPr lang="en-US" sz="1800" dirty="0"/>
              <a:t>if(BA==null)</a:t>
            </a:r>
          </a:p>
          <a:p>
            <a:r>
              <a:rPr lang="en-US" sz="1800" dirty="0"/>
              <a:t>{</a:t>
            </a:r>
          </a:p>
          <a:p>
            <a:r>
              <a:rPr lang="en-US" sz="1800" dirty="0"/>
              <a:t>    // Device won't support Bluetooth</a:t>
            </a:r>
          </a:p>
          <a:p>
            <a:r>
              <a:rPr lang="en-US" sz="1800" dirty="0"/>
              <a:t>}</a:t>
            </a:r>
            <a:br>
              <a:rPr lang="en-US" sz="1800" dirty="0"/>
            </a:br>
            <a:endParaRPr lang="en-US" sz="1800"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8800" y="76200"/>
            <a:ext cx="8534400" cy="5897563"/>
          </a:xfrm>
        </p:spPr>
        <p:txBody>
          <a:bodyPr>
            <a:normAutofit/>
          </a:bodyPr>
          <a:lstStyle/>
          <a:p>
            <a:r>
              <a:rPr lang="en-US" sz="1400" dirty="0">
                <a:solidFill>
                  <a:srgbClr val="FF0000"/>
                </a:solidFill>
              </a:rPr>
              <a:t>// To ON Bluetooth</a:t>
            </a:r>
          </a:p>
          <a:p>
            <a:r>
              <a:rPr lang="en-US" sz="1400" b="0" i="0" dirty="0">
                <a:solidFill>
                  <a:srgbClr val="FF0000"/>
                </a:solidFill>
                <a:effectLst/>
                <a:latin typeface="Segoe UI" panose="020B0502040204020203" pitchFamily="34" charset="0"/>
              </a:rPr>
              <a:t>//enable Bluetooth without leaving our application by using </a:t>
            </a:r>
            <a:r>
              <a:rPr lang="en-US" sz="1400" b="1" i="0" dirty="0" err="1">
                <a:solidFill>
                  <a:srgbClr val="FF0000"/>
                </a:solidFill>
                <a:effectLst/>
                <a:latin typeface="Segoe UI" panose="020B0502040204020203" pitchFamily="34" charset="0"/>
              </a:rPr>
              <a:t>startActivityForResult</a:t>
            </a:r>
            <a:r>
              <a:rPr lang="en-US" sz="1400" b="1" i="0" dirty="0">
                <a:solidFill>
                  <a:srgbClr val="FF0000"/>
                </a:solidFill>
                <a:effectLst/>
                <a:latin typeface="Segoe UI" panose="020B0502040204020203" pitchFamily="34" charset="0"/>
              </a:rPr>
              <a:t>()</a:t>
            </a:r>
            <a:r>
              <a:rPr lang="en-US" sz="1400" b="0" i="0" dirty="0">
                <a:solidFill>
                  <a:srgbClr val="FF0000"/>
                </a:solidFill>
                <a:effectLst/>
                <a:latin typeface="Segoe UI" panose="020B0502040204020203" pitchFamily="34" charset="0"/>
              </a:rPr>
              <a:t> method </a:t>
            </a:r>
            <a:endParaRPr lang="en-US" sz="1400" dirty="0">
              <a:solidFill>
                <a:srgbClr val="FF0000"/>
              </a:solidFill>
            </a:endParaRPr>
          </a:p>
          <a:p>
            <a:r>
              <a:rPr lang="en-US" sz="1400" dirty="0"/>
              <a:t>public void on(View v){</a:t>
            </a:r>
          </a:p>
          <a:p>
            <a:r>
              <a:rPr lang="en-US" sz="1400" dirty="0"/>
              <a:t> if (!</a:t>
            </a:r>
            <a:r>
              <a:rPr lang="en-US" sz="1400" dirty="0" err="1"/>
              <a:t>BA.isEnabled</a:t>
            </a:r>
            <a:r>
              <a:rPr lang="en-US" sz="1400" dirty="0"/>
              <a:t>()) {</a:t>
            </a:r>
          </a:p>
          <a:p>
            <a:r>
              <a:rPr lang="en-US" sz="1400" dirty="0"/>
              <a:t> Intent </a:t>
            </a:r>
            <a:r>
              <a:rPr lang="en-US" sz="1400" dirty="0" err="1"/>
              <a:t>turnOn</a:t>
            </a:r>
            <a:r>
              <a:rPr lang="en-US" sz="1400" dirty="0"/>
              <a:t> = new Intent(</a:t>
            </a:r>
            <a:r>
              <a:rPr lang="en-US" sz="1400" dirty="0" err="1"/>
              <a:t>BluetoothAdapter.ACTION_REQUEST_ENABLE</a:t>
            </a:r>
            <a:r>
              <a:rPr lang="en-US" sz="1400" dirty="0"/>
              <a:t>);</a:t>
            </a:r>
          </a:p>
          <a:p>
            <a:r>
              <a:rPr lang="en-US" sz="1400" dirty="0" err="1"/>
              <a:t>startActivityForResult</a:t>
            </a:r>
            <a:r>
              <a:rPr lang="en-US" sz="1400" dirty="0"/>
              <a:t>(</a:t>
            </a:r>
            <a:r>
              <a:rPr lang="en-US" sz="1400" dirty="0" err="1"/>
              <a:t>turnOn</a:t>
            </a:r>
            <a:r>
              <a:rPr lang="en-US" sz="1400" dirty="0"/>
              <a:t>, 0); </a:t>
            </a:r>
          </a:p>
          <a:p>
            <a:r>
              <a:rPr lang="en-US" sz="1400" dirty="0" err="1"/>
              <a:t>Toast.makeText</a:t>
            </a:r>
            <a:r>
              <a:rPr lang="en-US" sz="1400" dirty="0"/>
              <a:t>(</a:t>
            </a:r>
            <a:r>
              <a:rPr lang="en-US" sz="1400" dirty="0" err="1"/>
              <a:t>getApplicationContext</a:t>
            </a:r>
            <a:r>
              <a:rPr lang="en-US" sz="1400" dirty="0"/>
              <a:t>(), "Turned </a:t>
            </a:r>
            <a:r>
              <a:rPr lang="en-US" sz="1400" dirty="0" err="1"/>
              <a:t>on",Toast.LENGTH_LONG</a:t>
            </a:r>
            <a:r>
              <a:rPr lang="en-US" sz="1400" dirty="0"/>
              <a:t>).show(); } </a:t>
            </a:r>
          </a:p>
          <a:p>
            <a:r>
              <a:rPr lang="en-US" sz="1400" dirty="0"/>
              <a:t>else { </a:t>
            </a:r>
          </a:p>
          <a:p>
            <a:r>
              <a:rPr lang="en-US" sz="1400" dirty="0" err="1"/>
              <a:t>Toast.makeText</a:t>
            </a:r>
            <a:r>
              <a:rPr lang="en-US" sz="1400" dirty="0"/>
              <a:t>(</a:t>
            </a:r>
            <a:r>
              <a:rPr lang="en-US" sz="1400" dirty="0" err="1"/>
              <a:t>getApplicationContext</a:t>
            </a:r>
            <a:r>
              <a:rPr lang="en-US" sz="1400" dirty="0"/>
              <a:t>(), "Already on", </a:t>
            </a:r>
            <a:r>
              <a:rPr lang="en-US" sz="1400" dirty="0" err="1"/>
              <a:t>Toast.LENGTH_LONG</a:t>
            </a:r>
            <a:r>
              <a:rPr lang="en-US" sz="1400" dirty="0"/>
              <a:t>).show(); } }</a:t>
            </a:r>
          </a:p>
          <a:p>
            <a:endParaRPr lang="en-US" altLang="en-US" sz="1400" dirty="0">
              <a:solidFill>
                <a:srgbClr val="FF0000"/>
              </a:solidFill>
            </a:endParaRPr>
          </a:p>
          <a:p>
            <a:r>
              <a:rPr lang="en-US" sz="1400" dirty="0">
                <a:solidFill>
                  <a:srgbClr val="FF0000"/>
                </a:solidFill>
              </a:rPr>
              <a:t>//To OFF Bluetooth</a:t>
            </a:r>
          </a:p>
          <a:p>
            <a:r>
              <a:rPr lang="en-US" sz="1400" dirty="0"/>
              <a:t> public void off(View v){ </a:t>
            </a:r>
          </a:p>
          <a:p>
            <a:r>
              <a:rPr lang="en-US" sz="1400" dirty="0" err="1"/>
              <a:t>BA.disable</a:t>
            </a:r>
            <a:r>
              <a:rPr lang="en-US" sz="1400" dirty="0"/>
              <a:t>(); </a:t>
            </a:r>
          </a:p>
          <a:p>
            <a:r>
              <a:rPr lang="en-US" sz="1400" dirty="0" err="1"/>
              <a:t>Toast.makeText</a:t>
            </a:r>
            <a:r>
              <a:rPr lang="en-US" sz="1400" dirty="0"/>
              <a:t>(</a:t>
            </a:r>
            <a:r>
              <a:rPr lang="en-US" sz="1400" dirty="0" err="1"/>
              <a:t>getApplicationContext</a:t>
            </a:r>
            <a:r>
              <a:rPr lang="en-US" sz="1400" dirty="0"/>
              <a:t>(), "Turned off" ,</a:t>
            </a:r>
            <a:r>
              <a:rPr lang="en-US" sz="1400" dirty="0" err="1"/>
              <a:t>Toast.LENGTH_LONG</a:t>
            </a:r>
            <a:r>
              <a:rPr lang="en-US" sz="1400" dirty="0"/>
              <a:t>).show(); } </a:t>
            </a:r>
          </a:p>
          <a:p>
            <a:endParaRPr lang="en-US" sz="1400" dirty="0"/>
          </a:p>
          <a:p>
            <a:r>
              <a:rPr lang="en-US" sz="1400" dirty="0">
                <a:solidFill>
                  <a:srgbClr val="FF0000"/>
                </a:solidFill>
              </a:rPr>
              <a:t>//Make the device discoverable to other devices</a:t>
            </a:r>
          </a:p>
          <a:p>
            <a:r>
              <a:rPr lang="en-US" sz="1400" dirty="0"/>
              <a:t>public void visible(View v){</a:t>
            </a:r>
          </a:p>
          <a:p>
            <a:r>
              <a:rPr lang="en-US" sz="1400" dirty="0"/>
              <a:t> Intent </a:t>
            </a:r>
            <a:r>
              <a:rPr lang="en-US" sz="1400" dirty="0" err="1"/>
              <a:t>getVisible</a:t>
            </a:r>
            <a:r>
              <a:rPr lang="en-US" sz="1400" dirty="0"/>
              <a:t> = new Intent(</a:t>
            </a:r>
            <a:r>
              <a:rPr lang="en-US" sz="1400" dirty="0" err="1"/>
              <a:t>BluetoothAdapter.ACTION_REQUEST_DISCOVERABLE</a:t>
            </a:r>
            <a:r>
              <a:rPr lang="en-US" sz="1400" dirty="0"/>
              <a:t>); </a:t>
            </a:r>
          </a:p>
          <a:p>
            <a:r>
              <a:rPr lang="en-US" sz="1400" dirty="0" err="1"/>
              <a:t>startActivityForResult</a:t>
            </a:r>
            <a:r>
              <a:rPr lang="en-US" sz="1400" dirty="0"/>
              <a:t>(</a:t>
            </a:r>
            <a:r>
              <a:rPr lang="en-US" sz="1400" dirty="0" err="1"/>
              <a:t>getVisible</a:t>
            </a:r>
            <a:r>
              <a:rPr lang="en-US" sz="1400" dirty="0"/>
              <a:t>, 0); }</a:t>
            </a:r>
            <a:br>
              <a:rPr lang="en-US" sz="1400" dirty="0"/>
            </a:br>
            <a:endParaRPr lang="en-US" sz="1400"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534400" cy="4525963"/>
          </a:xfrm>
        </p:spPr>
        <p:txBody>
          <a:bodyPr>
            <a:normAutofit/>
          </a:bodyPr>
          <a:lstStyle/>
          <a:p>
            <a:r>
              <a:rPr lang="en-US" sz="1800" dirty="0">
                <a:solidFill>
                  <a:srgbClr val="FF0000"/>
                </a:solidFill>
              </a:rPr>
              <a:t>// List out Paired devices in List view</a:t>
            </a:r>
          </a:p>
          <a:p>
            <a:r>
              <a:rPr lang="en-US" sz="1800" dirty="0"/>
              <a:t>public void list(View v){</a:t>
            </a:r>
          </a:p>
          <a:p>
            <a:r>
              <a:rPr lang="en-US" sz="1800" dirty="0"/>
              <a:t> </a:t>
            </a:r>
            <a:r>
              <a:rPr lang="en-US" sz="1800" dirty="0" err="1"/>
              <a:t>pairedDevices</a:t>
            </a:r>
            <a:r>
              <a:rPr lang="en-US" sz="1800" dirty="0"/>
              <a:t> = </a:t>
            </a:r>
            <a:r>
              <a:rPr lang="en-US" sz="1800" dirty="0" err="1"/>
              <a:t>BA.getBondedDevices</a:t>
            </a:r>
            <a:r>
              <a:rPr lang="en-US" sz="1800" dirty="0"/>
              <a:t>();  </a:t>
            </a:r>
            <a:r>
              <a:rPr lang="en-US" sz="1800" dirty="0">
                <a:solidFill>
                  <a:srgbClr val="FF0000"/>
                </a:solidFill>
              </a:rPr>
              <a:t>// get a list of paired devices</a:t>
            </a:r>
          </a:p>
          <a:p>
            <a:r>
              <a:rPr lang="en-US" sz="1800" dirty="0" err="1"/>
              <a:t>ArrayList</a:t>
            </a:r>
            <a:r>
              <a:rPr lang="en-US" sz="1800" dirty="0"/>
              <a:t> list = new </a:t>
            </a:r>
            <a:r>
              <a:rPr lang="en-US" sz="1800" dirty="0" err="1"/>
              <a:t>ArrayList</a:t>
            </a:r>
            <a:r>
              <a:rPr lang="en-US" sz="1800" dirty="0"/>
              <a:t>(); </a:t>
            </a:r>
          </a:p>
          <a:p>
            <a:r>
              <a:rPr lang="en-US" sz="1800" dirty="0">
                <a:solidFill>
                  <a:srgbClr val="FF0000"/>
                </a:solidFill>
              </a:rPr>
              <a:t>//for each loop to display contents of </a:t>
            </a:r>
            <a:r>
              <a:rPr lang="en-US" sz="1800" dirty="0" err="1">
                <a:solidFill>
                  <a:srgbClr val="FF0000"/>
                </a:solidFill>
              </a:rPr>
              <a:t>pairedDevices</a:t>
            </a:r>
            <a:endParaRPr lang="en-US" sz="1800" dirty="0">
              <a:solidFill>
                <a:srgbClr val="FF0000"/>
              </a:solidFill>
            </a:endParaRPr>
          </a:p>
          <a:p>
            <a:r>
              <a:rPr lang="en-US" sz="1800" b="1" dirty="0"/>
              <a:t>for(</a:t>
            </a:r>
            <a:r>
              <a:rPr lang="en-US" sz="1800" b="1" dirty="0" err="1"/>
              <a:t>BluetoothDevice</a:t>
            </a:r>
            <a:r>
              <a:rPr lang="en-US" sz="1800" b="1" dirty="0"/>
              <a:t> </a:t>
            </a:r>
            <a:r>
              <a:rPr lang="en-US" sz="1800" b="1" dirty="0" err="1"/>
              <a:t>bt</a:t>
            </a:r>
            <a:r>
              <a:rPr lang="en-US" sz="1800" b="1" dirty="0"/>
              <a:t> : </a:t>
            </a:r>
            <a:r>
              <a:rPr lang="en-US" sz="1800" b="1" dirty="0" err="1"/>
              <a:t>pairedDevices</a:t>
            </a:r>
            <a:r>
              <a:rPr lang="en-US" sz="1800" b="1" dirty="0"/>
              <a:t>) </a:t>
            </a:r>
          </a:p>
          <a:p>
            <a:r>
              <a:rPr lang="en-US" sz="1800" b="1" dirty="0"/>
              <a:t>    </a:t>
            </a:r>
            <a:r>
              <a:rPr lang="en-US" sz="1800" b="1" dirty="0" err="1"/>
              <a:t>list.add</a:t>
            </a:r>
            <a:r>
              <a:rPr lang="en-US" sz="1800" b="1" dirty="0"/>
              <a:t>(</a:t>
            </a:r>
            <a:r>
              <a:rPr lang="en-US" sz="1800" b="1" dirty="0" err="1"/>
              <a:t>bt.getName</a:t>
            </a:r>
            <a:r>
              <a:rPr lang="en-US" sz="1800" b="1" dirty="0"/>
              <a:t>()); </a:t>
            </a:r>
          </a:p>
          <a:p>
            <a:r>
              <a:rPr lang="en-US" sz="1800" dirty="0" err="1"/>
              <a:t>Toast.makeText</a:t>
            </a:r>
            <a:r>
              <a:rPr lang="en-US" sz="1800" dirty="0"/>
              <a:t>(</a:t>
            </a:r>
            <a:r>
              <a:rPr lang="en-US" sz="1800" dirty="0" err="1"/>
              <a:t>getApplicationContext</a:t>
            </a:r>
            <a:r>
              <a:rPr lang="en-US" sz="1800" dirty="0"/>
              <a:t>(), "Showing Paired                         </a:t>
            </a:r>
            <a:r>
              <a:rPr lang="en-US" sz="1800" dirty="0" err="1"/>
              <a:t>Devices",Toast.LENGTH_SHORT</a:t>
            </a:r>
            <a:r>
              <a:rPr lang="en-US" sz="1800" dirty="0"/>
              <a:t>).show(); </a:t>
            </a:r>
          </a:p>
          <a:p>
            <a:r>
              <a:rPr lang="en-US" sz="1800" dirty="0" err="1"/>
              <a:t>ArrayAdapter</a:t>
            </a:r>
            <a:r>
              <a:rPr lang="en-US" sz="1800" dirty="0"/>
              <a:t> adapter =</a:t>
            </a:r>
          </a:p>
          <a:p>
            <a:r>
              <a:rPr lang="en-US" sz="1800" dirty="0"/>
              <a:t> new    </a:t>
            </a:r>
            <a:r>
              <a:rPr lang="en-US" sz="1800" dirty="0" err="1"/>
              <a:t>ArrayAdapter</a:t>
            </a:r>
            <a:r>
              <a:rPr lang="en-US" sz="1800" dirty="0"/>
              <a:t>(</a:t>
            </a:r>
            <a:r>
              <a:rPr lang="en-US" sz="1800" dirty="0" err="1"/>
              <a:t>this,android.R.layout.simple_list_item</a:t>
            </a:r>
            <a:r>
              <a:rPr lang="en-US" sz="1800" dirty="0"/>
              <a:t>, list); </a:t>
            </a:r>
          </a:p>
          <a:p>
            <a:r>
              <a:rPr lang="en-US" sz="1800" dirty="0" err="1"/>
              <a:t>lv.setAdapter</a:t>
            </a:r>
            <a:r>
              <a:rPr lang="en-US" sz="1800" dirty="0"/>
              <a:t>(adapter); </a:t>
            </a:r>
          </a:p>
          <a:p>
            <a:r>
              <a:rPr lang="en-US" sz="1800" dirty="0"/>
              <a:t>} }</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C9E8C-2148-BB35-FB6F-2CEF76346BF7}"/>
              </a:ext>
            </a:extLst>
          </p:cNvPr>
          <p:cNvSpPr>
            <a:spLocks noGrp="1"/>
          </p:cNvSpPr>
          <p:nvPr>
            <p:ph type="title"/>
          </p:nvPr>
        </p:nvSpPr>
        <p:spPr/>
        <p:txBody>
          <a:bodyPr/>
          <a:lstStyle/>
          <a:p>
            <a:r>
              <a:rPr lang="en-IN" dirty="0"/>
              <a:t>Main thread / UI thread</a:t>
            </a:r>
          </a:p>
        </p:txBody>
      </p:sp>
      <p:sp>
        <p:nvSpPr>
          <p:cNvPr id="3" name="Content Placeholder 2">
            <a:extLst>
              <a:ext uri="{FF2B5EF4-FFF2-40B4-BE49-F238E27FC236}">
                <a16:creationId xmlns:a16="http://schemas.microsoft.com/office/drawing/2014/main" id="{559DA303-DFCF-FF2A-D2E5-901EE1752D30}"/>
              </a:ext>
            </a:extLst>
          </p:cNvPr>
          <p:cNvSpPr>
            <a:spLocks noGrp="1"/>
          </p:cNvSpPr>
          <p:nvPr>
            <p:ph idx="1"/>
          </p:nvPr>
        </p:nvSpPr>
        <p:spPr>
          <a:xfrm>
            <a:off x="457200" y="1295400"/>
            <a:ext cx="8229600" cy="4830763"/>
          </a:xfrm>
        </p:spPr>
        <p:txBody>
          <a:bodyPr>
            <a:normAutofit fontScale="70000" lnSpcReduction="20000"/>
          </a:bodyPr>
          <a:lstStyle/>
          <a:p>
            <a:r>
              <a:rPr lang="en-IN" dirty="0"/>
              <a:t>All components are instantiate </a:t>
            </a:r>
          </a:p>
          <a:p>
            <a:r>
              <a:rPr lang="en-IN" dirty="0"/>
              <a:t>Dispatching events</a:t>
            </a:r>
          </a:p>
          <a:p>
            <a:r>
              <a:rPr lang="en-IN" dirty="0"/>
              <a:t>Handle call back methods</a:t>
            </a:r>
          </a:p>
          <a:p>
            <a:r>
              <a:rPr lang="en-IN" dirty="0"/>
              <a:t>All UI components are created</a:t>
            </a:r>
          </a:p>
          <a:p>
            <a:endParaRPr lang="en-IN" dirty="0"/>
          </a:p>
          <a:p>
            <a:r>
              <a:rPr lang="en-US" dirty="0"/>
              <a:t>Main thread is the thread used to run your application , handle processing data, handling requests, and other main tasks. </a:t>
            </a:r>
          </a:p>
          <a:p>
            <a:r>
              <a:rPr lang="en-US" dirty="0"/>
              <a:t>The UI thread would be responsible for handling user requests via the UI. It would put a request to the main thread for information or send an instruction.</a:t>
            </a:r>
          </a:p>
          <a:p>
            <a:endParaRPr lang="en-US" dirty="0"/>
          </a:p>
          <a:p>
            <a:r>
              <a:rPr lang="en-IN" dirty="0"/>
              <a:t>Do not perform long running operation on main thread</a:t>
            </a:r>
          </a:p>
          <a:p>
            <a:r>
              <a:rPr lang="en-IN" dirty="0"/>
              <a:t>If we perform long running task on main thread it will hang app</a:t>
            </a:r>
          </a:p>
          <a:p>
            <a:endParaRPr lang="en-IN" dirty="0"/>
          </a:p>
        </p:txBody>
      </p:sp>
    </p:spTree>
    <p:extLst>
      <p:ext uri="{BB962C8B-B14F-4D97-AF65-F5344CB8AC3E}">
        <p14:creationId xmlns:p14="http://schemas.microsoft.com/office/powerpoint/2010/main" val="183018260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Async</a:t>
            </a:r>
            <a:r>
              <a:rPr lang="en-US" dirty="0"/>
              <a:t> Task</a:t>
            </a:r>
          </a:p>
        </p:txBody>
      </p:sp>
      <p:sp>
        <p:nvSpPr>
          <p:cNvPr id="3" name="Content Placeholder 2"/>
          <p:cNvSpPr>
            <a:spLocks noGrp="1"/>
          </p:cNvSpPr>
          <p:nvPr>
            <p:ph idx="1"/>
          </p:nvPr>
        </p:nvSpPr>
        <p:spPr>
          <a:xfrm>
            <a:off x="457200" y="1143000"/>
            <a:ext cx="8229600" cy="4983163"/>
          </a:xfrm>
        </p:spPr>
        <p:txBody>
          <a:bodyPr>
            <a:noAutofit/>
          </a:bodyPr>
          <a:lstStyle/>
          <a:p>
            <a:r>
              <a:rPr lang="en-US" sz="2400" dirty="0"/>
              <a:t>In Android, </a:t>
            </a:r>
            <a:r>
              <a:rPr lang="en-US" sz="2400" dirty="0" err="1"/>
              <a:t>AsyncTask</a:t>
            </a:r>
            <a:r>
              <a:rPr lang="en-US" sz="2400" dirty="0"/>
              <a:t> allows us to run the instruction in the background and then synchronize again with our main thread.</a:t>
            </a:r>
          </a:p>
          <a:p>
            <a:r>
              <a:rPr lang="en-US" sz="2400" dirty="0"/>
              <a:t>gives us the liberty to perform heavy tasks in the background and keep the UI thread light thus making the application more responsive.</a:t>
            </a:r>
          </a:p>
          <a:p>
            <a:r>
              <a:rPr lang="en-US" sz="2400" b="1" dirty="0" err="1"/>
              <a:t>Exmaple</a:t>
            </a:r>
            <a:r>
              <a:rPr lang="en-US" sz="2400" b="1" dirty="0"/>
              <a:t> : </a:t>
            </a:r>
            <a:r>
              <a:rPr lang="en-US" sz="2400" dirty="0" err="1"/>
              <a:t>AsyncTask</a:t>
            </a:r>
            <a:r>
              <a:rPr lang="en-US" sz="2400" dirty="0"/>
              <a:t> is just like a side road, while large-slowly moving truck makes traffic problem on the main road, </a:t>
            </a:r>
            <a:r>
              <a:rPr lang="en-US" sz="2400" dirty="0" err="1"/>
              <a:t>Asynctask</a:t>
            </a:r>
            <a:r>
              <a:rPr lang="en-US" sz="2400" dirty="0"/>
              <a:t> keeps those away to make a better path for other traffic.</a:t>
            </a:r>
          </a:p>
          <a:p>
            <a:r>
              <a:rPr lang="en-US" sz="2400" b="1" dirty="0"/>
              <a:t>When to use : </a:t>
            </a:r>
            <a:r>
              <a:rPr lang="en-US" sz="2400" dirty="0"/>
              <a:t>if you want to do any resource intensive task which takes more than 5 seconds you should not do it on main thread as it will lead to Application Not Responding (ANR) dialogue pop up.</a:t>
            </a:r>
          </a:p>
          <a:p>
            <a:r>
              <a:rPr lang="en-US" sz="2400" b="1" dirty="0" err="1"/>
              <a:t>AsyncTask</a:t>
            </a:r>
            <a:r>
              <a:rPr lang="en-US" sz="2400" b="1" dirty="0"/>
              <a:t> Class:</a:t>
            </a:r>
          </a:p>
          <a:p>
            <a:r>
              <a:rPr lang="en-US" sz="2400" dirty="0"/>
              <a:t>Use </a:t>
            </a:r>
            <a:r>
              <a:rPr lang="en-US" sz="2400" dirty="0" err="1"/>
              <a:t>AsyncTask</a:t>
            </a:r>
            <a:r>
              <a:rPr lang="en-US" sz="2400" dirty="0"/>
              <a:t> class to implement  an asynchronous long running task.</a:t>
            </a:r>
          </a:p>
        </p:txBody>
      </p:sp>
      <p:sp>
        <p:nvSpPr>
          <p:cNvPr id="15362" name="AutoShape 2" descr="https://qphs.fs.quoracdn.net/main-qimg-509a3c78b7f65e0ef4718f842c1bcd6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1800" b="1" dirty="0"/>
              <a:t>Need of  </a:t>
            </a:r>
            <a:r>
              <a:rPr lang="en-US" sz="1800" b="1" dirty="0" err="1"/>
              <a:t>AsyncTask</a:t>
            </a:r>
            <a:r>
              <a:rPr lang="en-US" sz="1800" b="1" dirty="0"/>
              <a:t>?</a:t>
            </a:r>
            <a:br>
              <a:rPr lang="en-US" sz="1800" dirty="0"/>
            </a:br>
            <a:r>
              <a:rPr lang="en-US" sz="1800" dirty="0"/>
              <a:t>Assume you have created a simple </a:t>
            </a:r>
          </a:p>
          <a:p>
            <a:r>
              <a:rPr lang="en-US" sz="1800" dirty="0"/>
              <a:t>Android application which downloads </a:t>
            </a:r>
          </a:p>
          <a:p>
            <a:r>
              <a:rPr lang="en-US" sz="1800" dirty="0"/>
              <a:t>MP3 file from Internet on launching </a:t>
            </a:r>
          </a:p>
          <a:p>
            <a:r>
              <a:rPr lang="en-US" sz="1800" dirty="0"/>
              <a:t>the application.</a:t>
            </a:r>
          </a:p>
          <a:p>
            <a:r>
              <a:rPr lang="en-US" sz="1800" dirty="0"/>
              <a:t>As the response (MP3 file) from server is </a:t>
            </a:r>
          </a:p>
          <a:p>
            <a:r>
              <a:rPr lang="en-US" sz="1800" dirty="0"/>
              <a:t>awaited, the application  has become</a:t>
            </a:r>
          </a:p>
          <a:p>
            <a:r>
              <a:rPr lang="en-US" sz="1800" dirty="0"/>
              <a:t> unresponsive </a:t>
            </a:r>
          </a:p>
        </p:txBody>
      </p:sp>
      <p:pic>
        <p:nvPicPr>
          <p:cNvPr id="4" name="Picture 3"/>
          <p:cNvPicPr>
            <a:picLocks noChangeAspect="1" noChangeArrowheads="1"/>
          </p:cNvPicPr>
          <p:nvPr/>
        </p:nvPicPr>
        <p:blipFill>
          <a:blip r:embed="rId2"/>
          <a:srcRect/>
          <a:stretch>
            <a:fillRect/>
          </a:stretch>
        </p:blipFill>
        <p:spPr bwMode="auto">
          <a:xfrm>
            <a:off x="4895850" y="1828800"/>
            <a:ext cx="4248150" cy="4032289"/>
          </a:xfrm>
          <a:prstGeom prst="rect">
            <a:avLst/>
          </a:prstGeom>
          <a:noFill/>
          <a:ln w="9525">
            <a:noFill/>
            <a:miter lim="800000"/>
            <a:headEnd/>
            <a:tailEnd/>
          </a:ln>
          <a:effectLst/>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Difference between </a:t>
            </a:r>
            <a:r>
              <a:rPr lang="en-US" dirty="0" err="1"/>
              <a:t>AysncTask</a:t>
            </a:r>
            <a:r>
              <a:rPr lang="en-US" dirty="0"/>
              <a:t> and Service</a:t>
            </a:r>
          </a:p>
        </p:txBody>
      </p:sp>
      <p:sp>
        <p:nvSpPr>
          <p:cNvPr id="3" name="Content Placeholder 2"/>
          <p:cNvSpPr>
            <a:spLocks noGrp="1"/>
          </p:cNvSpPr>
          <p:nvPr>
            <p:ph idx="1"/>
          </p:nvPr>
        </p:nvSpPr>
        <p:spPr/>
        <p:txBody>
          <a:bodyPr>
            <a:normAutofit/>
          </a:bodyPr>
          <a:lstStyle/>
          <a:p>
            <a:r>
              <a:rPr lang="en-US" sz="2000" b="1" dirty="0" err="1"/>
              <a:t>AsyncTasks</a:t>
            </a:r>
            <a:r>
              <a:rPr lang="en-US" sz="2000" dirty="0"/>
              <a:t> are designed for once-off time-consuming tasks that cannot be run on UI thread. </a:t>
            </a:r>
            <a:r>
              <a:rPr lang="en-US" sz="2000" b="0" i="0" dirty="0">
                <a:solidFill>
                  <a:srgbClr val="232629"/>
                </a:solidFill>
                <a:effectLst/>
                <a:latin typeface="-apple-system"/>
              </a:rPr>
              <a:t>Used for handling those tasks that you cannot make to work on the main thread. </a:t>
            </a:r>
            <a:r>
              <a:rPr lang="en-US" sz="2000" dirty="0"/>
              <a:t>presenting the result of that work to the UI thread.</a:t>
            </a:r>
          </a:p>
          <a:p>
            <a:r>
              <a:rPr lang="en-US" sz="2000" b="1" dirty="0"/>
              <a:t>example if you want to load data to a </a:t>
            </a:r>
            <a:r>
              <a:rPr lang="en-US" sz="2000" b="1" dirty="0" err="1"/>
              <a:t>listview</a:t>
            </a:r>
            <a:r>
              <a:rPr lang="en-US" sz="2000" b="1" dirty="0"/>
              <a:t> from a server after hitting some button</a:t>
            </a:r>
            <a:endParaRPr lang="en-IN" sz="2000" b="1" dirty="0"/>
          </a:p>
          <a:p>
            <a:r>
              <a:rPr lang="en-US" sz="2000" b="1" dirty="0"/>
              <a:t>example is fetching/processing data when a button is pressed.</a:t>
            </a:r>
          </a:p>
          <a:p>
            <a:r>
              <a:rPr lang="en-US" sz="2000" dirty="0"/>
              <a:t> </a:t>
            </a:r>
          </a:p>
          <a:p>
            <a:endParaRPr lang="en-US" sz="2000" dirty="0"/>
          </a:p>
          <a:p>
            <a:endParaRPr lang="en-US" sz="2000" b="1"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Method of </a:t>
            </a:r>
            <a:r>
              <a:rPr lang="en-US" b="1" dirty="0" err="1"/>
              <a:t>AsyncTask</a:t>
            </a:r>
            <a:r>
              <a:rPr lang="en-US" b="1" dirty="0"/>
              <a:t> In Android:</a:t>
            </a:r>
            <a:br>
              <a:rPr lang="en-US" dirty="0"/>
            </a:br>
            <a:endParaRPr lang="en-US" dirty="0"/>
          </a:p>
        </p:txBody>
      </p:sp>
      <p:sp>
        <p:nvSpPr>
          <p:cNvPr id="3" name="Content Placeholder 2"/>
          <p:cNvSpPr>
            <a:spLocks noGrp="1"/>
          </p:cNvSpPr>
          <p:nvPr>
            <p:ph idx="1"/>
          </p:nvPr>
        </p:nvSpPr>
        <p:spPr>
          <a:xfrm>
            <a:off x="457200" y="838200"/>
            <a:ext cx="8229600" cy="5287963"/>
          </a:xfrm>
        </p:spPr>
        <p:txBody>
          <a:bodyPr>
            <a:normAutofit/>
          </a:bodyPr>
          <a:lstStyle/>
          <a:p>
            <a:r>
              <a:rPr lang="en-US" sz="2000" b="1" dirty="0" err="1"/>
              <a:t>onPreExecute</a:t>
            </a:r>
            <a:r>
              <a:rPr lang="en-US" sz="2000" b="1" dirty="0"/>
              <a:t>()</a:t>
            </a:r>
            <a:r>
              <a:rPr lang="en-US" sz="2000" dirty="0"/>
              <a:t> − It invoked on the main UI thread before the task is executed. Before doing background operation we should show something on screen like </a:t>
            </a:r>
            <a:r>
              <a:rPr lang="en-US" sz="2000" dirty="0" err="1"/>
              <a:t>progressbar</a:t>
            </a:r>
            <a:r>
              <a:rPr lang="en-US" sz="2000" dirty="0"/>
              <a:t> or any animation to user.</a:t>
            </a:r>
          </a:p>
          <a:p>
            <a:r>
              <a:rPr lang="en-US" sz="2000" b="1" dirty="0" err="1"/>
              <a:t>doInBackground</a:t>
            </a:r>
            <a:r>
              <a:rPr lang="en-US" sz="2000" b="1" dirty="0"/>
              <a:t>(</a:t>
            </a:r>
            <a:r>
              <a:rPr lang="en-US" sz="2000" b="1" dirty="0" err="1"/>
              <a:t>Params</a:t>
            </a:r>
            <a:r>
              <a:rPr lang="en-US" sz="2000" b="1" dirty="0"/>
              <a:t>..)</a:t>
            </a:r>
            <a:r>
              <a:rPr lang="en-US" sz="2000" dirty="0"/>
              <a:t> − In this method we have to do background operation on background thread. result of the operations must be returned to method </a:t>
            </a:r>
            <a:r>
              <a:rPr lang="en-US" sz="2000" dirty="0" err="1"/>
              <a:t>i.e</a:t>
            </a:r>
            <a:r>
              <a:rPr lang="en-US" sz="2000" dirty="0"/>
              <a:t> </a:t>
            </a:r>
            <a:r>
              <a:rPr lang="en-US" sz="2000" dirty="0" err="1"/>
              <a:t>onPostExecutes</a:t>
            </a:r>
            <a:r>
              <a:rPr lang="en-US" sz="2000" dirty="0"/>
              <a:t>().</a:t>
            </a:r>
          </a:p>
          <a:p>
            <a:r>
              <a:rPr lang="en-US" sz="2000" dirty="0"/>
              <a:t>It also call </a:t>
            </a:r>
            <a:r>
              <a:rPr lang="en-US" sz="2000" dirty="0" err="1"/>
              <a:t>publishProgress</a:t>
            </a:r>
            <a:r>
              <a:rPr lang="en-US" sz="2000" dirty="0"/>
              <a:t>(progress..) to publish one or more units of progress.</a:t>
            </a:r>
          </a:p>
        </p:txBody>
      </p:sp>
      <p:sp>
        <p:nvSpPr>
          <p:cNvPr id="1026" name="AutoShape 2" descr="AsyncTask Example Android Flo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2"/>
          <a:srcRect/>
          <a:stretch>
            <a:fillRect/>
          </a:stretch>
        </p:blipFill>
        <p:spPr bwMode="auto">
          <a:xfrm>
            <a:off x="2133600" y="3429000"/>
            <a:ext cx="4495800" cy="30480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066800"/>
            <a:ext cx="8229600" cy="5059363"/>
          </a:xfrm>
        </p:spPr>
        <p:txBody>
          <a:bodyPr>
            <a:normAutofit fontScale="85000" lnSpcReduction="20000"/>
          </a:bodyPr>
          <a:lstStyle/>
          <a:p>
            <a:r>
              <a:rPr lang="en-US" dirty="0"/>
              <a:t> @Override</a:t>
            </a:r>
            <a:br>
              <a:rPr lang="en-US" dirty="0"/>
            </a:br>
            <a:r>
              <a:rPr lang="en-US" dirty="0"/>
              <a:t>    protected void </a:t>
            </a:r>
            <a:r>
              <a:rPr lang="en-US" b="1" dirty="0" err="1"/>
              <a:t>onStop</a:t>
            </a:r>
            <a:r>
              <a:rPr lang="en-US" b="1" dirty="0"/>
              <a:t>() </a:t>
            </a:r>
            <a:r>
              <a:rPr lang="en-US" dirty="0"/>
              <a:t>{</a:t>
            </a:r>
            <a:br>
              <a:rPr lang="en-US" dirty="0"/>
            </a:br>
            <a:r>
              <a:rPr lang="en-US" dirty="0"/>
              <a:t>        </a:t>
            </a:r>
            <a:r>
              <a:rPr lang="en-US" dirty="0" err="1"/>
              <a:t>super.onStop</a:t>
            </a:r>
            <a:r>
              <a:rPr lang="en-US" dirty="0"/>
              <a:t>();</a:t>
            </a:r>
            <a:br>
              <a:rPr lang="en-US" dirty="0"/>
            </a:br>
            <a:r>
              <a:rPr lang="en-US" dirty="0"/>
              <a:t>        </a:t>
            </a:r>
            <a:r>
              <a:rPr lang="en-US" dirty="0" err="1"/>
              <a:t>Log.d</a:t>
            </a:r>
            <a:r>
              <a:rPr lang="en-US" dirty="0"/>
              <a:t>("Activity </a:t>
            </a:r>
            <a:r>
              <a:rPr lang="en-US" dirty="0" err="1"/>
              <a:t>Lifecycle","onStop</a:t>
            </a:r>
            <a:r>
              <a:rPr lang="en-US" dirty="0"/>
              <a:t> invoked");</a:t>
            </a:r>
            <a:br>
              <a:rPr lang="en-US" dirty="0"/>
            </a:br>
            <a:r>
              <a:rPr lang="en-US" dirty="0"/>
              <a:t>    }</a:t>
            </a:r>
            <a:br>
              <a:rPr lang="en-US" dirty="0"/>
            </a:br>
            <a:r>
              <a:rPr lang="en-US" dirty="0"/>
              <a:t>    @Override</a:t>
            </a:r>
            <a:br>
              <a:rPr lang="en-US" dirty="0"/>
            </a:br>
            <a:r>
              <a:rPr lang="en-US" dirty="0"/>
              <a:t>    protected void </a:t>
            </a:r>
            <a:r>
              <a:rPr lang="en-US" b="1" dirty="0" err="1"/>
              <a:t>onRestart</a:t>
            </a:r>
            <a:r>
              <a:rPr lang="en-US" b="1" dirty="0"/>
              <a:t>() </a:t>
            </a:r>
            <a:r>
              <a:rPr lang="en-US" dirty="0"/>
              <a:t>{</a:t>
            </a:r>
            <a:br>
              <a:rPr lang="en-US" dirty="0"/>
            </a:br>
            <a:r>
              <a:rPr lang="en-US" dirty="0"/>
              <a:t>        </a:t>
            </a:r>
            <a:r>
              <a:rPr lang="en-US" dirty="0" err="1"/>
              <a:t>super.onRestart</a:t>
            </a:r>
            <a:r>
              <a:rPr lang="en-US" dirty="0"/>
              <a:t>();</a:t>
            </a:r>
            <a:br>
              <a:rPr lang="en-US" dirty="0"/>
            </a:br>
            <a:r>
              <a:rPr lang="en-US" dirty="0"/>
              <a:t>        </a:t>
            </a:r>
            <a:r>
              <a:rPr lang="en-US" dirty="0" err="1"/>
              <a:t>Log.d</a:t>
            </a:r>
            <a:r>
              <a:rPr lang="en-US" dirty="0"/>
              <a:t>("Activity </a:t>
            </a:r>
            <a:r>
              <a:rPr lang="en-US" dirty="0" err="1"/>
              <a:t>Lifecycle","onRestart</a:t>
            </a:r>
            <a:r>
              <a:rPr lang="en-US" dirty="0"/>
              <a:t> invoked");</a:t>
            </a:r>
            <a:br>
              <a:rPr lang="en-US" dirty="0"/>
            </a:br>
            <a:r>
              <a:rPr lang="en-US" dirty="0"/>
              <a:t>    }</a:t>
            </a:r>
            <a:br>
              <a:rPr lang="en-US" dirty="0"/>
            </a:br>
            <a:r>
              <a:rPr lang="en-US" dirty="0"/>
              <a:t>    @Override</a:t>
            </a:r>
            <a:br>
              <a:rPr lang="en-US" dirty="0"/>
            </a:br>
            <a:r>
              <a:rPr lang="en-US" dirty="0"/>
              <a:t>    protected void </a:t>
            </a:r>
            <a:r>
              <a:rPr lang="en-US" b="1" dirty="0" err="1"/>
              <a:t>onDestroy</a:t>
            </a:r>
            <a:r>
              <a:rPr lang="en-US" b="1" dirty="0"/>
              <a:t>() </a:t>
            </a:r>
            <a:r>
              <a:rPr lang="en-US" dirty="0"/>
              <a:t>{</a:t>
            </a:r>
            <a:br>
              <a:rPr lang="en-US" dirty="0"/>
            </a:br>
            <a:r>
              <a:rPr lang="en-US" dirty="0"/>
              <a:t>        </a:t>
            </a:r>
            <a:r>
              <a:rPr lang="en-US" dirty="0" err="1"/>
              <a:t>super.onDestroy</a:t>
            </a:r>
            <a:r>
              <a:rPr lang="en-US" dirty="0"/>
              <a:t>();</a:t>
            </a:r>
            <a:br>
              <a:rPr lang="en-US" dirty="0"/>
            </a:br>
            <a:r>
              <a:rPr lang="en-US" dirty="0"/>
              <a:t>        </a:t>
            </a:r>
            <a:r>
              <a:rPr lang="en-US" dirty="0" err="1"/>
              <a:t>Log.d</a:t>
            </a:r>
            <a:r>
              <a:rPr lang="en-US" dirty="0"/>
              <a:t>("Activity </a:t>
            </a:r>
            <a:r>
              <a:rPr lang="en-US" dirty="0" err="1"/>
              <a:t>Lifecycle","onDestroy</a:t>
            </a:r>
            <a:r>
              <a:rPr lang="en-US" dirty="0"/>
              <a:t> invoked");</a:t>
            </a:r>
            <a:br>
              <a:rPr lang="en-US" dirty="0"/>
            </a:br>
            <a:r>
              <a:rPr lang="en-US" dirty="0"/>
              <a:t>    }</a:t>
            </a:r>
          </a:p>
          <a:p>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b="1" dirty="0" err="1"/>
              <a:t>onProgressUpdate</a:t>
            </a:r>
            <a:r>
              <a:rPr lang="en-US" sz="2000" b="1" dirty="0"/>
              <a:t>(Progress…)</a:t>
            </a:r>
            <a:r>
              <a:rPr lang="en-US" sz="2000" dirty="0"/>
              <a:t> − While doing background operation, if you want to update some information on  main UI, we can use this method.</a:t>
            </a:r>
          </a:p>
          <a:p>
            <a:r>
              <a:rPr lang="en-US" sz="2000" dirty="0"/>
              <a:t>This method is used to. display any form of progress in the user interface while the background operations are </a:t>
            </a:r>
            <a:r>
              <a:rPr lang="en-US" sz="2000" dirty="0" err="1"/>
              <a:t>executingeg</a:t>
            </a:r>
            <a:r>
              <a:rPr lang="en-US" sz="2000" dirty="0"/>
              <a:t> : showing progress</a:t>
            </a:r>
          </a:p>
          <a:p>
            <a:endParaRPr lang="en-US" sz="2000" dirty="0"/>
          </a:p>
          <a:p>
            <a:r>
              <a:rPr lang="en-US" sz="2000" b="1" dirty="0" err="1"/>
              <a:t>onPostExecute</a:t>
            </a:r>
            <a:r>
              <a:rPr lang="en-US" sz="2000" b="1" dirty="0"/>
              <a:t>(Result)</a:t>
            </a:r>
            <a:r>
              <a:rPr lang="en-US" sz="2000" dirty="0"/>
              <a:t> This method is invoked on the main UI thread after the background operation finishes in the </a:t>
            </a:r>
            <a:r>
              <a:rPr lang="en-US" sz="2000" dirty="0" err="1"/>
              <a:t>doInBackground</a:t>
            </a:r>
            <a:r>
              <a:rPr lang="en-US" sz="2000" dirty="0"/>
              <a:t> method. </a:t>
            </a:r>
          </a:p>
          <a:p>
            <a:r>
              <a:rPr lang="en-US" sz="2000" dirty="0"/>
              <a:t>The result of the background operation is passed to this step as a parameter and then we can easily update our UI to show the results.</a:t>
            </a:r>
          </a:p>
          <a:p>
            <a:endParaRPr lang="en-US" sz="2000"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AysncTask</a:t>
            </a:r>
            <a:r>
              <a:rPr lang="en-US" dirty="0"/>
              <a:t> parameters</a:t>
            </a:r>
          </a:p>
        </p:txBody>
      </p:sp>
      <p:sp>
        <p:nvSpPr>
          <p:cNvPr id="3" name="Content Placeholder 2"/>
          <p:cNvSpPr>
            <a:spLocks noGrp="1"/>
          </p:cNvSpPr>
          <p:nvPr>
            <p:ph idx="1"/>
          </p:nvPr>
        </p:nvSpPr>
        <p:spPr/>
        <p:txBody>
          <a:bodyPr>
            <a:normAutofit/>
          </a:bodyPr>
          <a:lstStyle/>
          <a:p>
            <a:r>
              <a:rPr lang="en-US" sz="2000" b="1" dirty="0"/>
              <a:t>Syntax : </a:t>
            </a:r>
          </a:p>
          <a:p>
            <a:r>
              <a:rPr lang="en-US" sz="2000" b="1" dirty="0" err="1"/>
              <a:t>AsyncTask</a:t>
            </a:r>
            <a:r>
              <a:rPr lang="en-US" sz="2000" b="1" dirty="0"/>
              <a:t>&lt;“</a:t>
            </a:r>
            <a:r>
              <a:rPr lang="en-US" sz="2000" b="1" dirty="0" err="1"/>
              <a:t>Params</a:t>
            </a:r>
            <a:r>
              <a:rPr lang="en-US" sz="2000" b="1" dirty="0"/>
              <a:t>” , “Progress” , “Result”&gt;</a:t>
            </a:r>
          </a:p>
          <a:p>
            <a:r>
              <a:rPr lang="en-US" sz="2000" dirty="0"/>
              <a:t>Three parameters:</a:t>
            </a:r>
          </a:p>
          <a:p>
            <a:r>
              <a:rPr lang="en-US" sz="2000" b="1" dirty="0"/>
              <a:t>“</a:t>
            </a:r>
            <a:r>
              <a:rPr lang="en-US" sz="2000" b="1" dirty="0" err="1"/>
              <a:t>params</a:t>
            </a:r>
            <a:r>
              <a:rPr lang="en-US" sz="2000" b="1" dirty="0"/>
              <a:t>” :  </a:t>
            </a:r>
            <a:r>
              <a:rPr lang="en-US" sz="2000" dirty="0"/>
              <a:t>specifies the type of parameters passed to </a:t>
            </a:r>
            <a:r>
              <a:rPr lang="en-US" sz="2000" dirty="0" err="1"/>
              <a:t>doInBackground</a:t>
            </a:r>
            <a:r>
              <a:rPr lang="en-US" sz="2000" dirty="0"/>
              <a:t>() as an array.</a:t>
            </a:r>
          </a:p>
          <a:p>
            <a:r>
              <a:rPr lang="en-US" sz="2000" b="1" dirty="0"/>
              <a:t>“progress” : </a:t>
            </a:r>
            <a:r>
              <a:rPr lang="en-US" sz="2000" dirty="0"/>
              <a:t>specifies the type of parameters passed to </a:t>
            </a:r>
            <a:r>
              <a:rPr lang="en-US" sz="2000" dirty="0" err="1"/>
              <a:t>publishProgress</a:t>
            </a:r>
            <a:r>
              <a:rPr lang="en-US" sz="2000" dirty="0"/>
              <a:t>() on the background thread . These parameters are passed to </a:t>
            </a:r>
            <a:r>
              <a:rPr lang="en-US" sz="2000" dirty="0" err="1"/>
              <a:t>onProgressUpdate</a:t>
            </a:r>
            <a:r>
              <a:rPr lang="en-US" sz="2000" dirty="0"/>
              <a:t>() method.</a:t>
            </a:r>
          </a:p>
          <a:p>
            <a:r>
              <a:rPr lang="en-US" sz="2000" b="1" dirty="0"/>
              <a:t>“Result” : </a:t>
            </a:r>
            <a:r>
              <a:rPr lang="en-US" sz="2000" dirty="0"/>
              <a:t>specifies the type of parameters  that </a:t>
            </a:r>
            <a:r>
              <a:rPr lang="en-US" sz="2000" dirty="0" err="1"/>
              <a:t>doInBackground</a:t>
            </a:r>
            <a:r>
              <a:rPr lang="en-US" sz="2000" dirty="0"/>
              <a:t>() returns. This parameters are automatically passed to </a:t>
            </a:r>
            <a:r>
              <a:rPr lang="en-US" sz="2000" dirty="0" err="1"/>
              <a:t>onPostExecute</a:t>
            </a:r>
            <a:r>
              <a:rPr lang="en-US" sz="2000" dirty="0"/>
              <a:t>() on the main thread</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Need of </a:t>
            </a:r>
            <a:r>
              <a:rPr lang="en-US" dirty="0" err="1"/>
              <a:t>AsyncTask</a:t>
            </a:r>
            <a:endParaRPr lang="en-US" dirty="0"/>
          </a:p>
        </p:txBody>
      </p:sp>
      <p:sp>
        <p:nvSpPr>
          <p:cNvPr id="3" name="Content Placeholder 2"/>
          <p:cNvSpPr>
            <a:spLocks noGrp="1"/>
          </p:cNvSpPr>
          <p:nvPr>
            <p:ph idx="1"/>
          </p:nvPr>
        </p:nvSpPr>
        <p:spPr>
          <a:xfrm>
            <a:off x="457200" y="1219200"/>
            <a:ext cx="8229600" cy="4906963"/>
          </a:xfrm>
        </p:spPr>
        <p:txBody>
          <a:bodyPr>
            <a:normAutofit/>
          </a:bodyPr>
          <a:lstStyle/>
          <a:p>
            <a:endParaRPr lang="en-US" sz="1800" dirty="0"/>
          </a:p>
          <a:p>
            <a:r>
              <a:rPr lang="en-US" sz="2000" dirty="0"/>
              <a:t>By default, our application code runs in our main thread and every statement is therefore execute in a sequence.</a:t>
            </a:r>
          </a:p>
          <a:p>
            <a:r>
              <a:rPr lang="en-US" sz="2000" dirty="0"/>
              <a:t> If we need to perform long tasks/operations then our main thread is blocked until the corresponding operation has finished.</a:t>
            </a:r>
          </a:p>
          <a:p>
            <a:r>
              <a:rPr lang="en-US" sz="2000" dirty="0"/>
              <a:t> For providing a good user experience in our application we need to use </a:t>
            </a:r>
            <a:r>
              <a:rPr lang="en-US" sz="2000" dirty="0" err="1"/>
              <a:t>AsyncTasks</a:t>
            </a:r>
            <a:r>
              <a:rPr lang="en-US" sz="2000" dirty="0"/>
              <a:t> class that runs in a separate thread. </a:t>
            </a:r>
          </a:p>
          <a:p>
            <a:r>
              <a:rPr lang="en-US" sz="2000" dirty="0"/>
              <a:t>This class will executes everything in </a:t>
            </a:r>
            <a:r>
              <a:rPr lang="en-US" sz="2000" dirty="0" err="1"/>
              <a:t>doInBackground</a:t>
            </a:r>
            <a:r>
              <a:rPr lang="en-US" sz="2000" dirty="0"/>
              <a:t>() method inside of other thread which doesn’t have access to the GUI where all the views are present. </a:t>
            </a:r>
            <a:r>
              <a:rPr lang="en-US" sz="2000" b="1" dirty="0"/>
              <a:t>Hence use of </a:t>
            </a:r>
            <a:r>
              <a:rPr lang="en-US" sz="2000" b="1" dirty="0" err="1"/>
              <a:t>AsyncTask</a:t>
            </a:r>
            <a:r>
              <a:rPr lang="en-US" sz="2000" b="1" dirty="0"/>
              <a:t> in android application keeps the UI thread responsive at all times.</a:t>
            </a:r>
          </a:p>
          <a:p>
            <a:endParaRPr lang="en-US" sz="1800"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 26 : Async Task Example</a:t>
            </a:r>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990600" y="1752600"/>
            <a:ext cx="2724150" cy="41148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029200" y="1752600"/>
            <a:ext cx="2552700" cy="3886200"/>
          </a:xfrm>
          <a:prstGeom prst="rect">
            <a:avLst/>
          </a:prstGeom>
          <a:noFill/>
          <a:ln w="9525">
            <a:noFill/>
            <a:miter lim="800000"/>
            <a:headEnd/>
            <a:tailEnd/>
          </a:ln>
          <a:effectLst/>
        </p:spPr>
      </p:pic>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381000"/>
            <a:ext cx="8686800" cy="5745163"/>
          </a:xfrm>
        </p:spPr>
        <p:txBody>
          <a:bodyPr>
            <a:normAutofit/>
          </a:bodyPr>
          <a:lstStyle/>
          <a:p>
            <a:endParaRPr lang="en-US" b="1" dirty="0"/>
          </a:p>
          <a:p>
            <a:r>
              <a:rPr lang="en-US" sz="1900" dirty="0"/>
              <a:t>private Button </a:t>
            </a:r>
            <a:r>
              <a:rPr lang="en-US" sz="1900" dirty="0" err="1"/>
              <a:t>button</a:t>
            </a:r>
            <a:r>
              <a:rPr lang="en-US" sz="1900" dirty="0"/>
              <a:t>;</a:t>
            </a:r>
            <a:br>
              <a:rPr lang="en-US" sz="1900" dirty="0"/>
            </a:br>
            <a:r>
              <a:rPr lang="en-US" sz="1900" dirty="0"/>
              <a:t>private </a:t>
            </a:r>
            <a:r>
              <a:rPr lang="en-US" sz="1900" dirty="0" err="1"/>
              <a:t>EditText</a:t>
            </a:r>
            <a:r>
              <a:rPr lang="en-US" sz="1900" dirty="0"/>
              <a:t> time;</a:t>
            </a:r>
            <a:br>
              <a:rPr lang="en-US" sz="1900" dirty="0"/>
            </a:br>
            <a:r>
              <a:rPr lang="en-US" sz="1900" dirty="0"/>
              <a:t>private </a:t>
            </a:r>
            <a:r>
              <a:rPr lang="en-US" sz="1900" dirty="0" err="1"/>
              <a:t>TextView</a:t>
            </a:r>
            <a:r>
              <a:rPr lang="en-US" sz="1900" dirty="0"/>
              <a:t> </a:t>
            </a:r>
            <a:r>
              <a:rPr lang="en-US" sz="1900" dirty="0" err="1"/>
              <a:t>finalResult</a:t>
            </a:r>
            <a:r>
              <a:rPr lang="en-US" sz="1900" dirty="0"/>
              <a:t>;</a:t>
            </a:r>
          </a:p>
          <a:p>
            <a:r>
              <a:rPr lang="en-US" sz="1900" dirty="0"/>
              <a:t>protected void </a:t>
            </a:r>
            <a:r>
              <a:rPr lang="en-US" sz="1900" dirty="0" err="1"/>
              <a:t>onCreate</a:t>
            </a:r>
            <a:r>
              <a:rPr lang="en-US" sz="1900" dirty="0"/>
              <a:t>(Bundle </a:t>
            </a:r>
            <a:r>
              <a:rPr lang="en-US" sz="1900" dirty="0" err="1"/>
              <a:t>savedInstanceState</a:t>
            </a:r>
            <a:r>
              <a:rPr lang="en-US" sz="1900" dirty="0"/>
              <a:t>) {</a:t>
            </a:r>
            <a:br>
              <a:rPr lang="en-US" sz="1900" dirty="0"/>
            </a:br>
            <a:r>
              <a:rPr lang="en-US" sz="1900" dirty="0"/>
              <a:t>    </a:t>
            </a:r>
            <a:r>
              <a:rPr lang="en-US" sz="1900" dirty="0" err="1"/>
              <a:t>super.onCreate</a:t>
            </a:r>
            <a:r>
              <a:rPr lang="en-US" sz="1900" dirty="0"/>
              <a:t>(</a:t>
            </a:r>
            <a:r>
              <a:rPr lang="en-US" sz="1900" dirty="0" err="1"/>
              <a:t>savedInstanceState</a:t>
            </a:r>
            <a:r>
              <a:rPr lang="en-US" sz="1900" dirty="0"/>
              <a:t>);</a:t>
            </a:r>
            <a:br>
              <a:rPr lang="en-US" sz="1900" dirty="0"/>
            </a:br>
            <a:r>
              <a:rPr lang="en-US" sz="1900" dirty="0"/>
              <a:t>    </a:t>
            </a:r>
            <a:r>
              <a:rPr lang="en-US" sz="1900" dirty="0" err="1"/>
              <a:t>setContentView</a:t>
            </a:r>
            <a:r>
              <a:rPr lang="en-US" sz="1900" dirty="0"/>
              <a:t>(R.layout.</a:t>
            </a:r>
            <a:r>
              <a:rPr lang="en-US" sz="1900" i="1" dirty="0"/>
              <a:t>activity_async_task_example1</a:t>
            </a:r>
            <a:r>
              <a:rPr lang="en-US" sz="1900" dirty="0"/>
              <a:t>);</a:t>
            </a:r>
            <a:br>
              <a:rPr lang="en-US" sz="1900" dirty="0"/>
            </a:br>
            <a:r>
              <a:rPr lang="en-US" sz="1900" dirty="0"/>
              <a:t>    </a:t>
            </a:r>
            <a:r>
              <a:rPr lang="en-US" sz="1900" dirty="0" err="1"/>
              <a:t>edittext</a:t>
            </a:r>
            <a:r>
              <a:rPr lang="en-US" sz="1900" dirty="0"/>
              <a:t> = (</a:t>
            </a:r>
            <a:r>
              <a:rPr lang="en-US" sz="1900" dirty="0" err="1"/>
              <a:t>EditText</a:t>
            </a:r>
            <a:r>
              <a:rPr lang="en-US" sz="1900" dirty="0"/>
              <a:t>) </a:t>
            </a:r>
            <a:r>
              <a:rPr lang="en-US" sz="1900" dirty="0" err="1"/>
              <a:t>findViewById</a:t>
            </a:r>
            <a:r>
              <a:rPr lang="en-US" sz="1900" dirty="0"/>
              <a:t>(</a:t>
            </a:r>
            <a:r>
              <a:rPr lang="en-US" sz="1900" dirty="0" err="1"/>
              <a:t>R.id.</a:t>
            </a:r>
            <a:r>
              <a:rPr lang="en-US" sz="1900" i="1" dirty="0" err="1"/>
              <a:t>in_time</a:t>
            </a:r>
            <a:r>
              <a:rPr lang="en-US" sz="1900" dirty="0"/>
              <a:t>);</a:t>
            </a:r>
            <a:br>
              <a:rPr lang="en-US" sz="1900" dirty="0"/>
            </a:br>
            <a:r>
              <a:rPr lang="en-US" sz="1900" dirty="0"/>
              <a:t>    button = (Button) </a:t>
            </a:r>
            <a:r>
              <a:rPr lang="en-US" sz="1900" dirty="0" err="1"/>
              <a:t>findViewById</a:t>
            </a:r>
            <a:r>
              <a:rPr lang="en-US" sz="1900" dirty="0"/>
              <a:t>(</a:t>
            </a:r>
            <a:r>
              <a:rPr lang="en-US" sz="1900" dirty="0" err="1"/>
              <a:t>R.id.</a:t>
            </a:r>
            <a:r>
              <a:rPr lang="en-US" sz="1900" i="1" dirty="0" err="1"/>
              <a:t>btn_run</a:t>
            </a:r>
            <a:r>
              <a:rPr lang="en-US" sz="1900" dirty="0"/>
              <a:t>);</a:t>
            </a:r>
            <a:br>
              <a:rPr lang="en-US" sz="1900" dirty="0"/>
            </a:br>
            <a:r>
              <a:rPr lang="en-US" sz="1900" dirty="0"/>
              <a:t>    </a:t>
            </a:r>
            <a:r>
              <a:rPr lang="en-US" sz="1900" dirty="0" err="1"/>
              <a:t>finalResult</a:t>
            </a:r>
            <a:r>
              <a:rPr lang="en-US" sz="1900" dirty="0"/>
              <a:t> = (</a:t>
            </a:r>
            <a:r>
              <a:rPr lang="en-US" sz="1900" dirty="0" err="1"/>
              <a:t>TextView</a:t>
            </a:r>
            <a:r>
              <a:rPr lang="en-US" sz="1900" dirty="0"/>
              <a:t>) </a:t>
            </a:r>
            <a:r>
              <a:rPr lang="en-US" sz="1900" dirty="0" err="1"/>
              <a:t>findViewById</a:t>
            </a:r>
            <a:r>
              <a:rPr lang="en-US" sz="1900" dirty="0"/>
              <a:t>(</a:t>
            </a:r>
            <a:r>
              <a:rPr lang="en-US" sz="1900" dirty="0" err="1"/>
              <a:t>R.id.</a:t>
            </a:r>
            <a:r>
              <a:rPr lang="en-US" sz="1900" i="1" dirty="0" err="1"/>
              <a:t>tv_result</a:t>
            </a:r>
            <a:r>
              <a:rPr lang="en-US" sz="1900" dirty="0"/>
              <a:t>);</a:t>
            </a:r>
            <a:br>
              <a:rPr lang="en-US" sz="1900" dirty="0"/>
            </a:br>
            <a:r>
              <a:rPr lang="en-US" sz="1900" dirty="0"/>
              <a:t>    </a:t>
            </a:r>
            <a:r>
              <a:rPr lang="en-US" sz="1900" dirty="0" err="1"/>
              <a:t>button.setOnClickListener</a:t>
            </a:r>
            <a:r>
              <a:rPr lang="en-US" sz="1900" dirty="0"/>
              <a:t>(new </a:t>
            </a:r>
            <a:r>
              <a:rPr lang="en-US" sz="1900" dirty="0" err="1"/>
              <a:t>View.OnClickListener</a:t>
            </a:r>
            <a:r>
              <a:rPr lang="en-US" sz="1900" dirty="0"/>
              <a:t>() {</a:t>
            </a:r>
            <a:br>
              <a:rPr lang="en-US" sz="1900" dirty="0"/>
            </a:br>
            <a:r>
              <a:rPr lang="en-US" sz="1900" dirty="0"/>
              <a:t>        @Override</a:t>
            </a:r>
            <a:br>
              <a:rPr lang="en-US" sz="1900" dirty="0"/>
            </a:br>
            <a:r>
              <a:rPr lang="en-US" sz="1900" dirty="0"/>
              <a:t>        public void </a:t>
            </a:r>
            <a:r>
              <a:rPr lang="en-US" sz="1900" dirty="0" err="1"/>
              <a:t>onClick</a:t>
            </a:r>
            <a:r>
              <a:rPr lang="en-US" sz="1900" dirty="0"/>
              <a:t>(View v) {</a:t>
            </a:r>
            <a:br>
              <a:rPr lang="en-US" sz="1900" dirty="0"/>
            </a:br>
            <a:r>
              <a:rPr lang="en-US" sz="1900" b="1" dirty="0"/>
              <a:t>            </a:t>
            </a:r>
            <a:r>
              <a:rPr lang="en-US" sz="1900" b="1" dirty="0" err="1"/>
              <a:t>AsyncTaskRunner</a:t>
            </a:r>
            <a:r>
              <a:rPr lang="en-US" sz="1900" b="1" dirty="0"/>
              <a:t> runner = new </a:t>
            </a:r>
            <a:r>
              <a:rPr lang="en-US" sz="1900" b="1" dirty="0" err="1"/>
              <a:t>AsyncTaskRunner</a:t>
            </a:r>
            <a:r>
              <a:rPr lang="en-US" sz="1900" b="1" dirty="0"/>
              <a:t>();   </a:t>
            </a:r>
            <a:r>
              <a:rPr lang="en-US" sz="1900" b="1" dirty="0">
                <a:solidFill>
                  <a:srgbClr val="FF0000"/>
                </a:solidFill>
              </a:rPr>
              <a:t>// call </a:t>
            </a:r>
            <a:r>
              <a:rPr lang="en-US" sz="1900" b="1" dirty="0" err="1">
                <a:solidFill>
                  <a:srgbClr val="FF0000"/>
                </a:solidFill>
              </a:rPr>
              <a:t>PreExecute</a:t>
            </a:r>
            <a:br>
              <a:rPr lang="en-US" sz="1900" b="1" dirty="0"/>
            </a:br>
            <a:r>
              <a:rPr lang="en-US" sz="1900" b="1" dirty="0"/>
              <a:t>            String </a:t>
            </a:r>
            <a:r>
              <a:rPr lang="en-US" sz="1900" b="1" dirty="0" err="1"/>
              <a:t>sleepTime</a:t>
            </a:r>
            <a:r>
              <a:rPr lang="en-US" sz="1900" b="1" dirty="0"/>
              <a:t> = </a:t>
            </a:r>
            <a:r>
              <a:rPr lang="en-US" sz="1900" b="1" dirty="0" err="1"/>
              <a:t>edittext.getText</a:t>
            </a:r>
            <a:r>
              <a:rPr lang="en-US" sz="1900" b="1" dirty="0"/>
              <a:t>().</a:t>
            </a:r>
            <a:r>
              <a:rPr lang="en-US" sz="1900" b="1" dirty="0" err="1"/>
              <a:t>toString</a:t>
            </a:r>
            <a:r>
              <a:rPr lang="en-US" sz="1900" b="1" dirty="0"/>
              <a:t>();</a:t>
            </a:r>
            <a:br>
              <a:rPr lang="en-US" sz="1900" b="1" dirty="0"/>
            </a:br>
            <a:r>
              <a:rPr lang="en-US" sz="1900" b="1" dirty="0"/>
              <a:t>            </a:t>
            </a:r>
            <a:r>
              <a:rPr lang="en-US" sz="1900" b="1" dirty="0" err="1"/>
              <a:t>runner.execute</a:t>
            </a:r>
            <a:r>
              <a:rPr lang="en-US" sz="1900" b="1" dirty="0"/>
              <a:t>(</a:t>
            </a:r>
            <a:r>
              <a:rPr lang="en-US" sz="1900" b="1" dirty="0" err="1"/>
              <a:t>sleepTime</a:t>
            </a:r>
            <a:r>
              <a:rPr lang="en-US" sz="1900" b="1" dirty="0"/>
              <a:t>);   </a:t>
            </a:r>
            <a:r>
              <a:rPr lang="en-US" sz="1900" b="1" dirty="0">
                <a:solidFill>
                  <a:srgbClr val="FF0000"/>
                </a:solidFill>
              </a:rPr>
              <a:t>// call </a:t>
            </a:r>
            <a:r>
              <a:rPr lang="en-US" sz="1900" b="1" dirty="0" err="1">
                <a:solidFill>
                  <a:srgbClr val="FF0000"/>
                </a:solidFill>
              </a:rPr>
              <a:t>DoInBackground</a:t>
            </a:r>
            <a:br>
              <a:rPr lang="en-US" sz="1900" dirty="0"/>
            </a:br>
            <a:r>
              <a:rPr lang="en-US" sz="1900" dirty="0"/>
              <a:t>        }</a:t>
            </a:r>
            <a:br>
              <a:rPr lang="en-US" sz="1900" dirty="0"/>
            </a:br>
            <a:r>
              <a:rPr lang="en-US" sz="1900" dirty="0"/>
              <a:t>    });</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19800"/>
          </a:xfrm>
        </p:spPr>
        <p:txBody>
          <a:bodyPr>
            <a:noAutofit/>
          </a:bodyPr>
          <a:lstStyle/>
          <a:p>
            <a:r>
              <a:rPr lang="en-US" sz="1600" i="1" dirty="0">
                <a:solidFill>
                  <a:srgbClr val="FF0000"/>
                </a:solidFill>
              </a:rPr>
              <a:t>// define subclass </a:t>
            </a:r>
            <a:r>
              <a:rPr lang="en-US" sz="1600" i="1" dirty="0" err="1">
                <a:solidFill>
                  <a:srgbClr val="FF0000"/>
                </a:solidFill>
              </a:rPr>
              <a:t>AsyncTaskRunner</a:t>
            </a:r>
            <a:r>
              <a:rPr lang="en-US" sz="1600" i="1" dirty="0">
                <a:solidFill>
                  <a:srgbClr val="FF0000"/>
                </a:solidFill>
              </a:rPr>
              <a:t> of </a:t>
            </a:r>
            <a:r>
              <a:rPr lang="en-US" sz="1600" i="1" dirty="0" err="1">
                <a:solidFill>
                  <a:srgbClr val="FF0000"/>
                </a:solidFill>
              </a:rPr>
              <a:t>AsyncTask</a:t>
            </a:r>
            <a:r>
              <a:rPr lang="en-US" sz="1600" i="1" dirty="0">
                <a:solidFill>
                  <a:srgbClr val="FF0000"/>
                </a:solidFill>
              </a:rPr>
              <a:t> that override </a:t>
            </a:r>
            <a:r>
              <a:rPr lang="en-US" sz="1600" i="1" dirty="0" err="1">
                <a:solidFill>
                  <a:srgbClr val="FF0000"/>
                </a:solidFill>
              </a:rPr>
              <a:t>doInBackground</a:t>
            </a:r>
            <a:r>
              <a:rPr lang="en-US" sz="1600" i="1" dirty="0">
                <a:solidFill>
                  <a:srgbClr val="FF0000"/>
                </a:solidFill>
              </a:rPr>
              <a:t>() method</a:t>
            </a:r>
          </a:p>
          <a:p>
            <a:r>
              <a:rPr lang="en-US" sz="1600" i="1" dirty="0"/>
              <a:t>    </a:t>
            </a:r>
            <a:r>
              <a:rPr lang="en-US" sz="1600" dirty="0"/>
              <a:t>private class </a:t>
            </a:r>
            <a:r>
              <a:rPr lang="en-US" sz="1600" dirty="0" err="1"/>
              <a:t>AsyncTaskRunner</a:t>
            </a:r>
            <a:r>
              <a:rPr lang="en-US" sz="1600" dirty="0"/>
              <a:t> extends </a:t>
            </a:r>
            <a:r>
              <a:rPr lang="en-US" sz="1600" dirty="0" err="1"/>
              <a:t>AsyncTask</a:t>
            </a:r>
            <a:r>
              <a:rPr lang="en-US" sz="1600" dirty="0"/>
              <a:t>&lt;String, String, String&gt; {</a:t>
            </a:r>
            <a:br>
              <a:rPr lang="en-US" sz="1600" dirty="0"/>
            </a:br>
            <a:br>
              <a:rPr lang="en-US" sz="1600" dirty="0"/>
            </a:br>
            <a:r>
              <a:rPr lang="en-US" sz="1600" dirty="0"/>
              <a:t>        private String resp;</a:t>
            </a:r>
            <a:br>
              <a:rPr lang="en-US" sz="1600" dirty="0"/>
            </a:br>
            <a:r>
              <a:rPr lang="en-US" sz="1600" dirty="0"/>
              <a:t>        </a:t>
            </a:r>
            <a:r>
              <a:rPr lang="en-US" sz="1600" dirty="0" err="1"/>
              <a:t>ProgressDialog</a:t>
            </a:r>
            <a:r>
              <a:rPr lang="en-US" sz="1600" dirty="0"/>
              <a:t> progress1;</a:t>
            </a:r>
            <a:br>
              <a:rPr lang="en-US" sz="1600" dirty="0"/>
            </a:br>
            <a:br>
              <a:rPr lang="en-US" sz="1600" dirty="0"/>
            </a:br>
            <a:r>
              <a:rPr lang="en-US" sz="1600" dirty="0"/>
              <a:t>        @Override</a:t>
            </a:r>
          </a:p>
          <a:p>
            <a:pPr>
              <a:buNone/>
            </a:pPr>
            <a:r>
              <a:rPr lang="en-US" sz="1600" i="1" dirty="0">
                <a:solidFill>
                  <a:srgbClr val="FF0000"/>
                </a:solidFill>
              </a:rPr>
              <a:t>//A variable-length argument is specified by three periods(…)  which has zero or more arguments</a:t>
            </a:r>
            <a:br>
              <a:rPr lang="en-US" sz="1600" i="1" dirty="0">
                <a:solidFill>
                  <a:srgbClr val="FF0000"/>
                </a:solidFill>
              </a:rPr>
            </a:br>
            <a:r>
              <a:rPr lang="en-US" sz="1600" i="1" dirty="0">
                <a:solidFill>
                  <a:srgbClr val="FF0000"/>
                </a:solidFill>
              </a:rPr>
              <a:t>// </a:t>
            </a:r>
            <a:r>
              <a:rPr lang="en-US" sz="1600" i="1" dirty="0" err="1">
                <a:solidFill>
                  <a:srgbClr val="FF0000"/>
                </a:solidFill>
              </a:rPr>
              <a:t>params</a:t>
            </a:r>
            <a:r>
              <a:rPr lang="en-US" sz="1600" i="1" dirty="0">
                <a:solidFill>
                  <a:srgbClr val="FF0000"/>
                </a:solidFill>
              </a:rPr>
              <a:t> represents a </a:t>
            </a:r>
            <a:r>
              <a:rPr lang="en-US" sz="1600" i="1" dirty="0" err="1">
                <a:solidFill>
                  <a:srgbClr val="FF0000"/>
                </a:solidFill>
              </a:rPr>
              <a:t>vararg</a:t>
            </a:r>
            <a:r>
              <a:rPr lang="en-US" sz="1600" i="1" dirty="0">
                <a:solidFill>
                  <a:srgbClr val="FF0000"/>
                </a:solidFill>
              </a:rPr>
              <a:t>.</a:t>
            </a:r>
            <a:br>
              <a:rPr lang="en-US" sz="1600" dirty="0"/>
            </a:br>
            <a:r>
              <a:rPr lang="en-US" sz="1600" b="1" dirty="0"/>
              <a:t>        protected String </a:t>
            </a:r>
            <a:r>
              <a:rPr lang="en-US" sz="1600" b="1" dirty="0" err="1"/>
              <a:t>doInBackground</a:t>
            </a:r>
            <a:r>
              <a:rPr lang="en-US" sz="1600" b="1" dirty="0"/>
              <a:t>(String... params) {</a:t>
            </a:r>
            <a:br>
              <a:rPr lang="en-US" sz="1600" b="1" dirty="0"/>
            </a:br>
            <a:br>
              <a:rPr lang="en-US" sz="1600" b="1" i="1" dirty="0"/>
            </a:br>
            <a:r>
              <a:rPr lang="en-US" sz="1600" b="1" i="1" dirty="0"/>
              <a:t>          </a:t>
            </a:r>
            <a:r>
              <a:rPr lang="en-US" sz="1600" b="1" dirty="0"/>
              <a:t> </a:t>
            </a:r>
            <a:r>
              <a:rPr lang="en-US" sz="1600" b="1" dirty="0" err="1"/>
              <a:t>publishProgress</a:t>
            </a:r>
            <a:r>
              <a:rPr lang="en-US" sz="1600" b="1" dirty="0"/>
              <a:t>("Sleeping...");    </a:t>
            </a:r>
            <a:r>
              <a:rPr lang="en-US" sz="1600" b="1" i="1" dirty="0">
                <a:solidFill>
                  <a:srgbClr val="FF0000"/>
                </a:solidFill>
              </a:rPr>
              <a:t>// Calls </a:t>
            </a:r>
            <a:r>
              <a:rPr lang="en-US" sz="1600" b="1" i="1" dirty="0" err="1">
                <a:solidFill>
                  <a:srgbClr val="FF0000"/>
                </a:solidFill>
              </a:rPr>
              <a:t>onProgressUpdate</a:t>
            </a:r>
            <a:r>
              <a:rPr lang="en-US" sz="1600" b="1" i="1" dirty="0">
                <a:solidFill>
                  <a:srgbClr val="FF0000"/>
                </a:solidFill>
              </a:rPr>
              <a:t>()</a:t>
            </a:r>
            <a:r>
              <a:rPr lang="en-US" sz="1600" b="1" i="1" dirty="0"/>
              <a:t>  </a:t>
            </a:r>
          </a:p>
          <a:p>
            <a:pPr>
              <a:buNone/>
            </a:pPr>
            <a:r>
              <a:rPr lang="en-US" sz="1600" b="1" dirty="0"/>
              <a:t>try {</a:t>
            </a:r>
            <a:br>
              <a:rPr lang="en-US" sz="1600" b="1" dirty="0"/>
            </a:br>
            <a:r>
              <a:rPr lang="en-US" sz="1600" b="1" dirty="0"/>
              <a:t>                int time = </a:t>
            </a:r>
            <a:r>
              <a:rPr lang="en-US" sz="1600" b="1" dirty="0" err="1"/>
              <a:t>Integer.</a:t>
            </a:r>
            <a:r>
              <a:rPr lang="en-US" sz="1600" b="1" i="1" dirty="0" err="1"/>
              <a:t>parseInt</a:t>
            </a:r>
            <a:r>
              <a:rPr lang="en-US" sz="1600" b="1" dirty="0"/>
              <a:t>(params[0])*1000;   </a:t>
            </a:r>
            <a:r>
              <a:rPr lang="en-US" sz="1600" b="1" dirty="0">
                <a:solidFill>
                  <a:srgbClr val="FF0000"/>
                </a:solidFill>
              </a:rPr>
              <a:t>//</a:t>
            </a:r>
            <a:r>
              <a:rPr lang="en-US" sz="1600" i="1" dirty="0">
                <a:solidFill>
                  <a:srgbClr val="FF0000"/>
                </a:solidFill>
              </a:rPr>
              <a:t> params[0] is the first string</a:t>
            </a:r>
            <a:br>
              <a:rPr lang="en-US" sz="1600" b="1" dirty="0">
                <a:solidFill>
                  <a:srgbClr val="FF0000"/>
                </a:solidFill>
              </a:rPr>
            </a:br>
            <a:br>
              <a:rPr lang="en-US" sz="1600" b="1" dirty="0"/>
            </a:br>
            <a:r>
              <a:rPr lang="en-US" sz="1600" b="1" dirty="0"/>
              <a:t>                </a:t>
            </a:r>
            <a:r>
              <a:rPr lang="en-US" sz="1600" b="1" dirty="0" err="1"/>
              <a:t>Thread.</a:t>
            </a:r>
            <a:r>
              <a:rPr lang="en-US" sz="1600" b="1" i="1" dirty="0" err="1"/>
              <a:t>sleep</a:t>
            </a:r>
            <a:r>
              <a:rPr lang="en-US" sz="1600" b="1" dirty="0"/>
              <a:t>(time);</a:t>
            </a:r>
            <a:br>
              <a:rPr lang="en-US" sz="1600" b="1" dirty="0"/>
            </a:br>
            <a:r>
              <a:rPr lang="en-US" sz="1600" b="1" dirty="0"/>
              <a:t>                resp = "Slept for " + params[0] + " seconds";</a:t>
            </a:r>
            <a:br>
              <a:rPr lang="en-US" sz="1600" dirty="0"/>
            </a:br>
            <a:r>
              <a:rPr lang="en-US" sz="1600" dirty="0"/>
              <a:t>               } catch (Exception e) {</a:t>
            </a:r>
            <a:br>
              <a:rPr lang="en-US" sz="1600" dirty="0"/>
            </a:br>
            <a:r>
              <a:rPr lang="en-US" sz="1600" dirty="0"/>
              <a:t>                </a:t>
            </a:r>
            <a:r>
              <a:rPr lang="en-US" sz="1600" dirty="0" err="1"/>
              <a:t>e.printStackTrace</a:t>
            </a:r>
            <a:r>
              <a:rPr lang="en-US" sz="1600" dirty="0"/>
              <a:t>();</a:t>
            </a:r>
            <a:br>
              <a:rPr lang="en-US" sz="1600" dirty="0"/>
            </a:br>
            <a:r>
              <a:rPr lang="en-US" sz="1600" dirty="0"/>
              <a:t>                resp = </a:t>
            </a:r>
            <a:r>
              <a:rPr lang="en-US" sz="1600" dirty="0" err="1"/>
              <a:t>e.getMessage</a:t>
            </a:r>
            <a:r>
              <a:rPr lang="en-US" sz="1600" dirty="0"/>
              <a:t>();</a:t>
            </a:r>
            <a:br>
              <a:rPr lang="en-US" sz="1600" dirty="0"/>
            </a:br>
            <a:r>
              <a:rPr lang="en-US" sz="1600" dirty="0"/>
              <a:t>            }</a:t>
            </a:r>
            <a:br>
              <a:rPr lang="en-US" sz="1600" dirty="0"/>
            </a:br>
            <a:r>
              <a:rPr lang="en-US" sz="1600" dirty="0"/>
              <a:t>            </a:t>
            </a:r>
            <a:r>
              <a:rPr lang="en-US" sz="1600" b="1" dirty="0"/>
              <a:t>return resp;   </a:t>
            </a:r>
            <a:r>
              <a:rPr lang="en-US" sz="1600" b="1" dirty="0">
                <a:solidFill>
                  <a:srgbClr val="FF0000"/>
                </a:solidFill>
              </a:rPr>
              <a:t>//return result to </a:t>
            </a:r>
            <a:r>
              <a:rPr lang="en-US" sz="1600" b="1" dirty="0" err="1">
                <a:solidFill>
                  <a:srgbClr val="FF0000"/>
                </a:solidFill>
              </a:rPr>
              <a:t>PostExecute</a:t>
            </a:r>
            <a:br>
              <a:rPr lang="en-US" sz="1600" dirty="0"/>
            </a:br>
            <a:r>
              <a:rPr lang="en-US" sz="1600" dirty="0"/>
              <a:t>        }</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534400" cy="5745163"/>
          </a:xfrm>
        </p:spPr>
        <p:txBody>
          <a:bodyPr>
            <a:noAutofit/>
          </a:bodyPr>
          <a:lstStyle/>
          <a:p>
            <a:r>
              <a:rPr lang="en-US" sz="1800" dirty="0"/>
              <a:t>@Override</a:t>
            </a:r>
            <a:br>
              <a:rPr lang="en-US" sz="1800" dirty="0"/>
            </a:br>
            <a:r>
              <a:rPr lang="en-US" sz="1800" dirty="0"/>
              <a:t>protected void </a:t>
            </a:r>
            <a:r>
              <a:rPr lang="en-US" sz="1800" dirty="0" err="1"/>
              <a:t>onPostExecute</a:t>
            </a:r>
            <a:r>
              <a:rPr lang="en-US" sz="1800" dirty="0"/>
              <a:t>(String result) {</a:t>
            </a:r>
            <a:br>
              <a:rPr lang="en-US" sz="1800" dirty="0"/>
            </a:br>
            <a:r>
              <a:rPr lang="en-US" sz="1800" dirty="0"/>
              <a:t>    </a:t>
            </a:r>
            <a:r>
              <a:rPr lang="en-US" sz="1800" i="1" dirty="0">
                <a:solidFill>
                  <a:srgbClr val="FF0000"/>
                </a:solidFill>
              </a:rPr>
              <a:t>// execution of result of Long time consuming operation</a:t>
            </a:r>
            <a:br>
              <a:rPr lang="en-US" sz="1800" i="1" dirty="0"/>
            </a:br>
            <a:r>
              <a:rPr lang="en-US" sz="1800" i="1" dirty="0"/>
              <a:t>    </a:t>
            </a:r>
            <a:r>
              <a:rPr lang="en-US" sz="1800" dirty="0" err="1"/>
              <a:t>progressDialog.dismiss</a:t>
            </a:r>
            <a:r>
              <a:rPr lang="en-US" sz="1800" dirty="0"/>
              <a:t>();</a:t>
            </a:r>
            <a:br>
              <a:rPr lang="en-US" sz="1800" dirty="0"/>
            </a:br>
            <a:r>
              <a:rPr lang="en-US" sz="1800" dirty="0"/>
              <a:t>    </a:t>
            </a:r>
            <a:r>
              <a:rPr lang="en-US" sz="1800" dirty="0" err="1"/>
              <a:t>finalResult.setText</a:t>
            </a:r>
            <a:r>
              <a:rPr lang="en-US" sz="1800" dirty="0"/>
              <a:t>(result);</a:t>
            </a:r>
            <a:br>
              <a:rPr lang="en-US" sz="1800" dirty="0"/>
            </a:br>
            <a:r>
              <a:rPr lang="en-US" sz="1800" dirty="0"/>
              <a:t>}</a:t>
            </a:r>
            <a:br>
              <a:rPr lang="en-US" sz="1800" dirty="0"/>
            </a:br>
            <a:br>
              <a:rPr lang="en-US" sz="1800" dirty="0"/>
            </a:br>
            <a:r>
              <a:rPr lang="en-US" sz="1800" dirty="0"/>
              <a:t>@Override</a:t>
            </a:r>
            <a:br>
              <a:rPr lang="en-US" sz="1800" dirty="0"/>
            </a:br>
            <a:r>
              <a:rPr lang="en-US" sz="1800" dirty="0"/>
              <a:t>protected void </a:t>
            </a:r>
            <a:r>
              <a:rPr lang="en-US" sz="1800" dirty="0" err="1"/>
              <a:t>onPreExecute</a:t>
            </a:r>
            <a:r>
              <a:rPr lang="en-US" sz="1800" dirty="0"/>
              <a:t>() {</a:t>
            </a:r>
            <a:br>
              <a:rPr lang="en-US" sz="1800" dirty="0"/>
            </a:br>
            <a:r>
              <a:rPr lang="en-US" sz="1800" dirty="0"/>
              <a:t>    progress1 = </a:t>
            </a:r>
            <a:r>
              <a:rPr lang="en-US" sz="1800" dirty="0" err="1"/>
              <a:t>ProgressDialog.</a:t>
            </a:r>
            <a:r>
              <a:rPr lang="en-US" sz="1800" i="1" dirty="0" err="1"/>
              <a:t>show</a:t>
            </a:r>
            <a:r>
              <a:rPr lang="en-US" sz="1800" dirty="0"/>
              <a:t>(async_task_example1.this,</a:t>
            </a:r>
            <a:br>
              <a:rPr lang="en-US" sz="1800" dirty="0"/>
            </a:br>
            <a:r>
              <a:rPr lang="en-US" sz="1800" dirty="0"/>
              <a:t>            "</a:t>
            </a:r>
            <a:r>
              <a:rPr lang="en-US" sz="1800" dirty="0" err="1"/>
              <a:t>ProgressDialog</a:t>
            </a:r>
            <a:r>
              <a:rPr lang="en-US" sz="1800" dirty="0"/>
              <a:t>",</a:t>
            </a:r>
            <a:br>
              <a:rPr lang="en-US" sz="1800" dirty="0"/>
            </a:br>
            <a:r>
              <a:rPr lang="en-US" sz="1800" dirty="0"/>
              <a:t>            "Wait for "+</a:t>
            </a:r>
            <a:r>
              <a:rPr lang="en-US" sz="1800" dirty="0" err="1"/>
              <a:t>edittext.getText</a:t>
            </a:r>
            <a:r>
              <a:rPr lang="en-US" sz="1800" dirty="0"/>
              <a:t>().</a:t>
            </a:r>
            <a:r>
              <a:rPr lang="en-US" sz="1800" dirty="0" err="1"/>
              <a:t>toString</a:t>
            </a:r>
            <a:r>
              <a:rPr lang="en-US" sz="1800" dirty="0"/>
              <a:t>()+ " seconds");    </a:t>
            </a:r>
            <a:r>
              <a:rPr lang="en-US" sz="1800" dirty="0">
                <a:solidFill>
                  <a:srgbClr val="FF0000"/>
                </a:solidFill>
              </a:rPr>
              <a:t>// </a:t>
            </a:r>
            <a:r>
              <a:rPr lang="en-US" sz="1800" dirty="0" err="1">
                <a:solidFill>
                  <a:srgbClr val="FF0000"/>
                </a:solidFill>
              </a:rPr>
              <a:t>EditText</a:t>
            </a:r>
            <a:r>
              <a:rPr lang="en-US" sz="1800" dirty="0">
                <a:solidFill>
                  <a:srgbClr val="FF0000"/>
                </a:solidFill>
              </a:rPr>
              <a:t> indicate time </a:t>
            </a:r>
            <a:br>
              <a:rPr lang="en-US" sz="1800" dirty="0"/>
            </a:br>
            <a:r>
              <a:rPr lang="en-US" sz="1800" dirty="0"/>
              <a:t>}</a:t>
            </a:r>
            <a:br>
              <a:rPr lang="en-US" sz="1800" dirty="0"/>
            </a:br>
            <a:r>
              <a:rPr lang="en-US" sz="1800" dirty="0"/>
              <a:t>@Override</a:t>
            </a:r>
            <a:br>
              <a:rPr lang="en-US" sz="1800" dirty="0"/>
            </a:br>
            <a:r>
              <a:rPr lang="en-US" sz="1800" dirty="0"/>
              <a:t>protected void </a:t>
            </a:r>
            <a:r>
              <a:rPr lang="en-US" sz="1800" dirty="0" err="1"/>
              <a:t>onProgressUpdate</a:t>
            </a:r>
            <a:r>
              <a:rPr lang="en-US" sz="1800" dirty="0"/>
              <a:t>(String... text) {</a:t>
            </a:r>
            <a:br>
              <a:rPr lang="en-US" sz="1800" dirty="0"/>
            </a:br>
            <a:r>
              <a:rPr lang="en-US" sz="1800" dirty="0"/>
              <a:t>    </a:t>
            </a:r>
            <a:r>
              <a:rPr lang="en-US" sz="1800" dirty="0" err="1"/>
              <a:t>finalResult.setText</a:t>
            </a:r>
            <a:r>
              <a:rPr lang="en-US" sz="1800" dirty="0"/>
              <a:t>(text[0]);     </a:t>
            </a:r>
            <a:r>
              <a:rPr lang="en-US" sz="1800" dirty="0">
                <a:solidFill>
                  <a:srgbClr val="FF0000"/>
                </a:solidFill>
              </a:rPr>
              <a:t>//</a:t>
            </a:r>
            <a:r>
              <a:rPr lang="en-US" sz="1800" dirty="0" err="1">
                <a:solidFill>
                  <a:srgbClr val="FF0000"/>
                </a:solidFill>
              </a:rPr>
              <a:t>finalResult</a:t>
            </a:r>
            <a:r>
              <a:rPr lang="en-US" sz="1800" dirty="0">
                <a:solidFill>
                  <a:srgbClr val="FF0000"/>
                </a:solidFill>
              </a:rPr>
              <a:t> is </a:t>
            </a:r>
            <a:r>
              <a:rPr lang="en-US" sz="1800" dirty="0" err="1">
                <a:solidFill>
                  <a:srgbClr val="FF0000"/>
                </a:solidFill>
              </a:rPr>
              <a:t>TextView</a:t>
            </a:r>
            <a:r>
              <a:rPr lang="en-US" sz="1800" dirty="0">
                <a:solidFill>
                  <a:srgbClr val="FF0000"/>
                </a:solidFill>
              </a:rPr>
              <a:t> instance</a:t>
            </a:r>
            <a:br>
              <a:rPr lang="en-US" sz="1800" dirty="0"/>
            </a:br>
            <a:br>
              <a:rPr lang="en-US" sz="1800" dirty="0"/>
            </a:br>
            <a:r>
              <a:rPr lang="en-US" sz="1800" dirty="0"/>
              <a:t>}</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SQLite</a:t>
            </a:r>
            <a:endParaRPr lang="en-US" dirty="0"/>
          </a:p>
        </p:txBody>
      </p:sp>
      <p:sp>
        <p:nvSpPr>
          <p:cNvPr id="3" name="Content Placeholder 2"/>
          <p:cNvSpPr>
            <a:spLocks noGrp="1"/>
          </p:cNvSpPr>
          <p:nvPr>
            <p:ph idx="1"/>
          </p:nvPr>
        </p:nvSpPr>
        <p:spPr/>
        <p:txBody>
          <a:bodyPr>
            <a:normAutofit/>
          </a:bodyPr>
          <a:lstStyle/>
          <a:p>
            <a:r>
              <a:rPr lang="en-US" sz="1800" b="1" dirty="0" err="1"/>
              <a:t>SQLite</a:t>
            </a:r>
            <a:r>
              <a:rPr lang="en-US" sz="1800" dirty="0"/>
              <a:t> is an open-source relational </a:t>
            </a:r>
            <a:r>
              <a:rPr lang="en-US" sz="1800" b="1" dirty="0"/>
              <a:t>database</a:t>
            </a:r>
            <a:r>
              <a:rPr lang="en-US" sz="1800" dirty="0"/>
              <a:t> i.e. used to perform </a:t>
            </a:r>
            <a:r>
              <a:rPr lang="en-US" sz="1800" b="1" dirty="0"/>
              <a:t>database</a:t>
            </a:r>
            <a:r>
              <a:rPr lang="en-US" sz="1800" dirty="0"/>
              <a:t> operations on </a:t>
            </a:r>
            <a:r>
              <a:rPr lang="en-US" sz="1800" b="1" dirty="0"/>
              <a:t>android</a:t>
            </a:r>
            <a:r>
              <a:rPr lang="en-US" sz="1800" dirty="0"/>
              <a:t> devices such as storing, manipulating or retrieving persistent data from the </a:t>
            </a:r>
            <a:r>
              <a:rPr lang="en-US" sz="1800" b="1" dirty="0"/>
              <a:t>database</a:t>
            </a:r>
            <a:r>
              <a:rPr lang="en-US" sz="1800" dirty="0"/>
              <a:t>. It is embedded in </a:t>
            </a:r>
            <a:r>
              <a:rPr lang="en-US" sz="1800" b="1" dirty="0"/>
              <a:t>android</a:t>
            </a:r>
            <a:r>
              <a:rPr lang="en-US" sz="1800" dirty="0"/>
              <a:t> by default. So, there is no need to perform any </a:t>
            </a:r>
            <a:r>
              <a:rPr lang="en-US" sz="1800" b="1" dirty="0"/>
              <a:t>database</a:t>
            </a:r>
            <a:r>
              <a:rPr lang="en-US" sz="1800" dirty="0"/>
              <a:t> setup or administration task.</a:t>
            </a:r>
          </a:p>
          <a:p>
            <a:r>
              <a:rPr lang="en-US" sz="1800" dirty="0"/>
              <a:t>Support standard relational db features.</a:t>
            </a:r>
          </a:p>
          <a:p>
            <a:r>
              <a:rPr lang="en-US" sz="1800" dirty="0"/>
              <a:t>To create and upgrade a db in your android app  , create subclass of </a:t>
            </a:r>
            <a:r>
              <a:rPr lang="en-US" sz="1800" dirty="0" err="1"/>
              <a:t>SQLiteOpenHelper</a:t>
            </a:r>
            <a:r>
              <a:rPr lang="en-US" sz="1800" dirty="0"/>
              <a:t> class .</a:t>
            </a:r>
          </a:p>
          <a:p>
            <a:endParaRPr lang="en-US" sz="1800"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686800" cy="4525963"/>
          </a:xfrm>
        </p:spPr>
        <p:txBody>
          <a:bodyPr>
            <a:normAutofit/>
          </a:bodyPr>
          <a:lstStyle/>
          <a:p>
            <a:r>
              <a:rPr lang="en-US" sz="1800" b="1" dirty="0"/>
              <a:t>Database - Creation</a:t>
            </a:r>
          </a:p>
          <a:p>
            <a:r>
              <a:rPr lang="en-US" sz="1800" dirty="0"/>
              <a:t> </a:t>
            </a:r>
            <a:r>
              <a:rPr lang="en-US" sz="1800" dirty="0" err="1"/>
              <a:t>openOrCreateDatabase</a:t>
            </a:r>
            <a:r>
              <a:rPr lang="en-US" sz="1800" dirty="0"/>
              <a:t>() method to create a database.</a:t>
            </a:r>
          </a:p>
          <a:p>
            <a:r>
              <a:rPr lang="en-US" sz="1800" dirty="0" err="1"/>
              <a:t>eg</a:t>
            </a:r>
            <a:r>
              <a:rPr lang="en-US" sz="1800" dirty="0"/>
              <a:t>:</a:t>
            </a:r>
          </a:p>
          <a:p>
            <a:r>
              <a:rPr lang="en-US" sz="1800" dirty="0" err="1"/>
              <a:t>SQLiteDatabase</a:t>
            </a:r>
            <a:r>
              <a:rPr lang="en-US" sz="1800" dirty="0"/>
              <a:t> </a:t>
            </a:r>
            <a:r>
              <a:rPr lang="en-US" sz="1800" dirty="0" err="1"/>
              <a:t>db</a:t>
            </a:r>
            <a:r>
              <a:rPr lang="en-US" sz="1800" dirty="0"/>
              <a:t> = </a:t>
            </a:r>
            <a:r>
              <a:rPr lang="en-US" sz="1800" dirty="0" err="1"/>
              <a:t>openOrCreateDatabase</a:t>
            </a:r>
            <a:r>
              <a:rPr lang="en-US" sz="1800" dirty="0"/>
              <a:t>("your database name",            </a:t>
            </a:r>
            <a:r>
              <a:rPr lang="en-US" sz="1800" dirty="0" err="1"/>
              <a:t>MODE_PRIVATE,null</a:t>
            </a:r>
            <a:r>
              <a:rPr lang="en-US" sz="1800" dirty="0"/>
              <a:t>);</a:t>
            </a:r>
          </a:p>
          <a:p>
            <a:endParaRPr lang="en-US" sz="1800" dirty="0"/>
          </a:p>
          <a:p>
            <a:r>
              <a:rPr lang="en-US" sz="1800" b="1" dirty="0"/>
              <a:t>Parameter: </a:t>
            </a:r>
          </a:p>
          <a:p>
            <a:r>
              <a:rPr lang="en-US" sz="1800" dirty="0"/>
              <a:t>String -&gt; It is the database name, If the given name already exist in your package it will open the database, if not it will create a database with the given name.</a:t>
            </a:r>
          </a:p>
          <a:p>
            <a:r>
              <a:rPr lang="en-US" sz="1800" dirty="0" err="1"/>
              <a:t>Int</a:t>
            </a:r>
            <a:r>
              <a:rPr lang="en-US" sz="1800" dirty="0"/>
              <a:t> -&gt; The mode for opening the database usually it is MODE_PRIVATE.</a:t>
            </a:r>
          </a:p>
          <a:p>
            <a:r>
              <a:rPr lang="en-US" sz="1800" dirty="0" err="1"/>
              <a:t>CursorFactory</a:t>
            </a:r>
            <a:r>
              <a:rPr lang="en-US" sz="1800" dirty="0"/>
              <a:t> -&gt; It is </a:t>
            </a:r>
            <a:r>
              <a:rPr lang="en-US" sz="1800" dirty="0" err="1"/>
              <a:t>nullable</a:t>
            </a:r>
            <a:r>
              <a:rPr lang="en-US" sz="1800" dirty="0"/>
              <a:t> or optional. </a:t>
            </a:r>
          </a:p>
          <a:p>
            <a:endParaRPr lang="en-US" sz="1800" dirty="0"/>
          </a:p>
          <a:p>
            <a:endParaRPr lang="en-US" sz="1800" dirty="0"/>
          </a:p>
          <a:p>
            <a:endParaRPr lang="en-US" sz="1800"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sz="2000" b="1" dirty="0"/>
              <a:t>Table Creation</a:t>
            </a:r>
          </a:p>
          <a:p>
            <a:r>
              <a:rPr lang="en-US" sz="2000" dirty="0"/>
              <a:t>we can create table or insert data into table using </a:t>
            </a:r>
            <a:r>
              <a:rPr lang="en-US" sz="2000" dirty="0" err="1"/>
              <a:t>execSQL</a:t>
            </a:r>
            <a:r>
              <a:rPr lang="en-US" sz="2000" dirty="0"/>
              <a:t> method defined in </a:t>
            </a:r>
            <a:r>
              <a:rPr lang="en-US" sz="2000" dirty="0" err="1"/>
              <a:t>SQLiteDatabase</a:t>
            </a:r>
            <a:r>
              <a:rPr lang="en-US" sz="2000" dirty="0"/>
              <a:t> class. </a:t>
            </a:r>
          </a:p>
          <a:p>
            <a:r>
              <a:rPr lang="en-US" sz="2000" dirty="0" err="1"/>
              <a:t>eg</a:t>
            </a:r>
            <a:r>
              <a:rPr lang="en-US" sz="2000" dirty="0"/>
              <a:t>: </a:t>
            </a:r>
          </a:p>
          <a:p>
            <a:r>
              <a:rPr lang="en-IN" sz="1800" dirty="0" err="1">
                <a:effectLst/>
                <a:latin typeface="Calibri" panose="020F0502020204030204" pitchFamily="34" charset="0"/>
                <a:ea typeface="Calibri" panose="020F0502020204030204" pitchFamily="34" charset="0"/>
                <a:cs typeface="Times New Roman" panose="02020603050405020304" pitchFamily="18" charset="0"/>
              </a:rPr>
              <a:t>db.execSQL</a:t>
            </a:r>
            <a:r>
              <a:rPr lang="en-IN" sz="1800" dirty="0">
                <a:effectLst/>
                <a:latin typeface="Calibri" panose="020F0502020204030204" pitchFamily="34" charset="0"/>
                <a:ea typeface="Calibri" panose="020F0502020204030204" pitchFamily="34" charset="0"/>
                <a:cs typeface="Times New Roman" panose="02020603050405020304" pitchFamily="18" charset="0"/>
              </a:rPr>
              <a:t>("CREATE TABLE "+</a:t>
            </a:r>
            <a:r>
              <a:rPr lang="en-IN" sz="1800" i="1" dirty="0" err="1">
                <a:latin typeface="Calibri" panose="020F0502020204030204" pitchFamily="34" charset="0"/>
                <a:ea typeface="Calibri" panose="020F0502020204030204" pitchFamily="34" charset="0"/>
                <a:cs typeface="Times New Roman" panose="02020603050405020304" pitchFamily="18" charset="0"/>
              </a:rPr>
              <a:t>stud_info</a:t>
            </a:r>
            <a:r>
              <a:rPr lang="en-IN" sz="1800" i="1" dirty="0">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 (ID INTEGER PRIMARY KEY AUTOINCREMENT, ROLL_NO TEXT, NAME TEXT)");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2000" b="1" dirty="0">
                <a:effectLst/>
                <a:latin typeface="Calibri" panose="020F0502020204030204" pitchFamily="34" charset="0"/>
                <a:ea typeface="Calibri" panose="020F0502020204030204" pitchFamily="34" charset="0"/>
                <a:cs typeface="Times New Roman" panose="02020603050405020304" pitchFamily="18" charset="0"/>
              </a:rPr>
              <a:t>Insertion </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SQLiteDatabase</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db</a:t>
            </a:r>
            <a:r>
              <a:rPr lang="en-IN" sz="1800" dirty="0">
                <a:effectLst/>
                <a:latin typeface="Calibri" panose="020F0502020204030204" pitchFamily="34" charset="0"/>
                <a:ea typeface="Calibri" panose="020F0502020204030204" pitchFamily="34" charset="0"/>
                <a:cs typeface="Times New Roman" panose="02020603050405020304" pitchFamily="18" charset="0"/>
              </a:rPr>
              <a:t> =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this.getWritableDatabase</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ContentValues</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contentValues</a:t>
            </a:r>
            <a:r>
              <a:rPr lang="en-IN" sz="1800" dirty="0">
                <a:effectLst/>
                <a:latin typeface="Calibri" panose="020F0502020204030204" pitchFamily="34" charset="0"/>
                <a:ea typeface="Calibri" panose="020F0502020204030204" pitchFamily="34" charset="0"/>
                <a:cs typeface="Times New Roman" panose="02020603050405020304" pitchFamily="18" charset="0"/>
              </a:rPr>
              <a:t> = new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ContentValues</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contentValues.put</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r>
              <a:rPr lang="en-IN" sz="1800" i="1" dirty="0">
                <a:effectLst/>
                <a:latin typeface="Calibri" panose="020F0502020204030204" pitchFamily="34" charset="0"/>
                <a:ea typeface="Calibri" panose="020F0502020204030204" pitchFamily="34" charset="0"/>
                <a:cs typeface="Times New Roman" panose="02020603050405020304" pitchFamily="18" charset="0"/>
              </a:rPr>
              <a:t>COL_2</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roll_no</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contentValues.put</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r>
              <a:rPr lang="en-IN" sz="1800" i="1" dirty="0">
                <a:effectLst/>
                <a:latin typeface="Calibri" panose="020F0502020204030204" pitchFamily="34" charset="0"/>
                <a:ea typeface="Calibri" panose="020F0502020204030204" pitchFamily="34" charset="0"/>
                <a:cs typeface="Times New Roman" panose="02020603050405020304" pitchFamily="18" charset="0"/>
              </a:rPr>
              <a:t>COL_3</a:t>
            </a:r>
            <a:r>
              <a:rPr lang="en-IN" sz="1800" dirty="0">
                <a:effectLst/>
                <a:latin typeface="Calibri" panose="020F0502020204030204" pitchFamily="34" charset="0"/>
                <a:ea typeface="Calibri" panose="020F0502020204030204" pitchFamily="34" charset="0"/>
                <a:cs typeface="Times New Roman" panose="02020603050405020304" pitchFamily="18" charset="0"/>
              </a:rPr>
              <a:t>, name);</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db.insert</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r>
              <a:rPr lang="en-IN" sz="1800" i="1" dirty="0" err="1">
                <a:latin typeface="Calibri" panose="020F0502020204030204" pitchFamily="34" charset="0"/>
                <a:ea typeface="Calibri" panose="020F0502020204030204" pitchFamily="34" charset="0"/>
                <a:cs typeface="Times New Roman" panose="02020603050405020304" pitchFamily="18" charset="0"/>
              </a:rPr>
              <a:t>stud_info</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,null</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contentValues</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r>
              <a:rPr lang="en-US" sz="2800" dirty="0"/>
              <a:t>Intent (described as the intention to do action.)</a:t>
            </a:r>
          </a:p>
        </p:txBody>
      </p:sp>
      <p:sp>
        <p:nvSpPr>
          <p:cNvPr id="3" name="Content Placeholder 2"/>
          <p:cNvSpPr>
            <a:spLocks noGrp="1"/>
          </p:cNvSpPr>
          <p:nvPr>
            <p:ph idx="1"/>
          </p:nvPr>
        </p:nvSpPr>
        <p:spPr>
          <a:xfrm>
            <a:off x="457200" y="1219200"/>
            <a:ext cx="8229600" cy="4906963"/>
          </a:xfrm>
        </p:spPr>
        <p:txBody>
          <a:bodyPr>
            <a:normAutofit fontScale="92500" lnSpcReduction="20000"/>
          </a:bodyPr>
          <a:lstStyle/>
          <a:p>
            <a:r>
              <a:rPr lang="en-US" sz="2000" dirty="0"/>
              <a:t>Intent used  for passing the information among Activities in an Application and from one app to another .</a:t>
            </a:r>
          </a:p>
          <a:p>
            <a:r>
              <a:rPr lang="en-US" sz="2000" dirty="0"/>
              <a:t>Intent is to perform an action. It is mostly used to start activity, send broadcast receiver, start services and send message between two activities. </a:t>
            </a:r>
          </a:p>
          <a:p>
            <a:r>
              <a:rPr lang="en-US" sz="2000" dirty="0"/>
              <a:t>There are two intents available in android as Implicit Intents and Explicit Intents.</a:t>
            </a:r>
          </a:p>
          <a:p>
            <a:r>
              <a:rPr lang="en-US" sz="2000" b="1" dirty="0"/>
              <a:t>Explicit Intent </a:t>
            </a:r>
            <a:r>
              <a:rPr lang="en-US" sz="2000" dirty="0"/>
              <a:t>− It going to connect the internal world of an application such as start activity or send data between two activities. </a:t>
            </a:r>
          </a:p>
          <a:p>
            <a:r>
              <a:rPr lang="en-US" sz="2000" b="1" dirty="0"/>
              <a:t>Implicit Intents </a:t>
            </a:r>
            <a:r>
              <a:rPr lang="en-US" sz="2000" dirty="0"/>
              <a:t>− It going to connect with out side application such as call, mail, phone, see any website ..etc.</a:t>
            </a:r>
          </a:p>
          <a:p>
            <a:endParaRPr lang="en-US" sz="2000" dirty="0"/>
          </a:p>
          <a:p>
            <a:r>
              <a:rPr lang="en-US" sz="2000" b="1" dirty="0"/>
              <a:t>Android intents are mainly used to:</a:t>
            </a:r>
          </a:p>
          <a:p>
            <a:r>
              <a:rPr lang="en-US" sz="2000" dirty="0"/>
              <a:t>Start the service</a:t>
            </a:r>
          </a:p>
          <a:p>
            <a:r>
              <a:rPr lang="en-US" sz="2000" dirty="0"/>
              <a:t>Launch an activity</a:t>
            </a:r>
          </a:p>
          <a:p>
            <a:r>
              <a:rPr lang="en-US" sz="2000" dirty="0"/>
              <a:t>Display a web page</a:t>
            </a:r>
          </a:p>
          <a:p>
            <a:r>
              <a:rPr lang="en-US" sz="2000" dirty="0"/>
              <a:t>Display a list of contacts</a:t>
            </a:r>
          </a:p>
          <a:p>
            <a:r>
              <a:rPr lang="en-US" sz="2000" dirty="0"/>
              <a:t>Dial a phone call etc.</a:t>
            </a:r>
          </a:p>
          <a:p>
            <a:endParaRPr lang="en-US" sz="2000"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1800" b="1" dirty="0"/>
              <a:t>Database - Fetching</a:t>
            </a:r>
          </a:p>
          <a:p>
            <a:r>
              <a:rPr lang="en-US" sz="1800" dirty="0"/>
              <a:t>retrieve anything from database using an object of the Cursor class. </a:t>
            </a:r>
          </a:p>
          <a:p>
            <a:r>
              <a:rPr lang="en-US" sz="1800" b="1" dirty="0" err="1"/>
              <a:t>rawQuery</a:t>
            </a:r>
            <a:r>
              <a:rPr lang="en-US" sz="1800" b="1" dirty="0"/>
              <a:t> :</a:t>
            </a:r>
            <a:r>
              <a:rPr lang="en-US" sz="1800" dirty="0"/>
              <a:t>it will return a </a:t>
            </a:r>
            <a:r>
              <a:rPr lang="en-US" sz="1800" dirty="0" err="1"/>
              <a:t>resultset</a:t>
            </a:r>
            <a:r>
              <a:rPr lang="en-US" sz="1800" dirty="0"/>
              <a:t> with the cursor pointing to the table. We can move the cursor forward and retrieve the data.</a:t>
            </a:r>
          </a:p>
          <a:p>
            <a:r>
              <a:rPr lang="en-US" sz="1800" dirty="0" err="1"/>
              <a:t>Eg</a:t>
            </a:r>
            <a:r>
              <a:rPr lang="en-US" sz="1800" dirty="0"/>
              <a:t>: </a:t>
            </a:r>
          </a:p>
          <a:p>
            <a:r>
              <a:rPr lang="en-US" sz="1800" dirty="0">
                <a:solidFill>
                  <a:srgbClr val="FF0000"/>
                </a:solidFill>
              </a:rPr>
              <a:t>//1</a:t>
            </a:r>
            <a:r>
              <a:rPr lang="en-US" sz="1800" baseline="30000" dirty="0">
                <a:solidFill>
                  <a:srgbClr val="FF0000"/>
                </a:solidFill>
              </a:rPr>
              <a:t>st</a:t>
            </a:r>
            <a:r>
              <a:rPr lang="en-US" sz="1800" dirty="0">
                <a:solidFill>
                  <a:srgbClr val="FF0000"/>
                </a:solidFill>
              </a:rPr>
              <a:t> parameter is query , 2</a:t>
            </a:r>
            <a:r>
              <a:rPr lang="en-US" sz="1800" baseline="30000" dirty="0">
                <a:solidFill>
                  <a:srgbClr val="FF0000"/>
                </a:solidFill>
              </a:rPr>
              <a:t>nd</a:t>
            </a:r>
            <a:r>
              <a:rPr lang="en-US" sz="1800" dirty="0">
                <a:solidFill>
                  <a:srgbClr val="FF0000"/>
                </a:solidFill>
              </a:rPr>
              <a:t>  is  use to pass value  in where clause</a:t>
            </a:r>
          </a:p>
          <a:p>
            <a:r>
              <a:rPr lang="en-US" sz="1800" dirty="0"/>
              <a:t>Cursor </a:t>
            </a:r>
            <a:r>
              <a:rPr lang="en-US" sz="1800" dirty="0" err="1"/>
              <a:t>resultSet</a:t>
            </a:r>
            <a:r>
              <a:rPr lang="en-US" sz="1800" dirty="0"/>
              <a:t> = </a:t>
            </a:r>
            <a:r>
              <a:rPr lang="en-US" sz="1800" dirty="0" err="1"/>
              <a:t>db.rawQuery</a:t>
            </a:r>
            <a:r>
              <a:rPr lang="en-US" sz="1800" dirty="0"/>
              <a:t>("Select * from employee", null);   </a:t>
            </a:r>
            <a:r>
              <a:rPr lang="en-US" sz="1800" dirty="0" err="1"/>
              <a:t>resultSet.moveToFirst</a:t>
            </a:r>
            <a:r>
              <a:rPr lang="en-US" sz="1800" dirty="0"/>
              <a:t>(); </a:t>
            </a:r>
          </a:p>
          <a:p>
            <a:r>
              <a:rPr lang="en-US" sz="1800" dirty="0"/>
              <a:t>String username = </a:t>
            </a:r>
            <a:r>
              <a:rPr lang="en-US" sz="1800" dirty="0" err="1"/>
              <a:t>resultSet.getString</a:t>
            </a:r>
            <a:r>
              <a:rPr lang="en-US" sz="1800" dirty="0"/>
              <a:t>(0); </a:t>
            </a:r>
          </a:p>
          <a:p>
            <a:r>
              <a:rPr lang="en-US" sz="1800" dirty="0"/>
              <a:t>String password = </a:t>
            </a:r>
            <a:r>
              <a:rPr lang="en-US" sz="1800" dirty="0" err="1"/>
              <a:t>resultSet.getString</a:t>
            </a:r>
            <a:r>
              <a:rPr lang="en-US" sz="1800" dirty="0"/>
              <a:t>(1);</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SQLiteOpenHelper</a:t>
            </a:r>
            <a:endParaRPr lang="en-US" dirty="0"/>
          </a:p>
        </p:txBody>
      </p:sp>
      <p:sp>
        <p:nvSpPr>
          <p:cNvPr id="3" name="Content Placeholder 2"/>
          <p:cNvSpPr>
            <a:spLocks noGrp="1"/>
          </p:cNvSpPr>
          <p:nvPr>
            <p:ph idx="1"/>
          </p:nvPr>
        </p:nvSpPr>
        <p:spPr/>
        <p:txBody>
          <a:bodyPr>
            <a:normAutofit/>
          </a:bodyPr>
          <a:lstStyle/>
          <a:p>
            <a:r>
              <a:rPr lang="en-US" sz="2000" dirty="0"/>
              <a:t>contains a useful set of APIs for managing your database</a:t>
            </a:r>
          </a:p>
          <a:p>
            <a:r>
              <a:rPr lang="en-US" sz="2000" dirty="0"/>
              <a:t>In android, by using </a:t>
            </a:r>
            <a:r>
              <a:rPr lang="en-US" sz="2000" b="1" dirty="0" err="1"/>
              <a:t>SQLiteOpenHelper</a:t>
            </a:r>
            <a:r>
              <a:rPr lang="en-US" sz="2000" dirty="0"/>
              <a:t> class we can easily create required database and tables for our application. To use </a:t>
            </a:r>
            <a:r>
              <a:rPr lang="en-US" sz="2000" b="1" dirty="0" err="1"/>
              <a:t>SQLiteOpenHelper</a:t>
            </a:r>
            <a:r>
              <a:rPr lang="en-US" sz="2000" dirty="0"/>
              <a:t>, we need to create a subclass that overrides the </a:t>
            </a:r>
            <a:r>
              <a:rPr lang="en-US" sz="2000" b="1" dirty="0" err="1"/>
              <a:t>onCreate</a:t>
            </a:r>
            <a:r>
              <a:rPr lang="en-US" sz="2000" b="1" dirty="0"/>
              <a:t>()</a:t>
            </a:r>
            <a:r>
              <a:rPr lang="en-US" sz="2000" dirty="0"/>
              <a:t> and </a:t>
            </a:r>
            <a:r>
              <a:rPr lang="en-US" sz="2000" b="1" dirty="0" err="1"/>
              <a:t>onUpgrade</a:t>
            </a:r>
            <a:r>
              <a:rPr lang="en-US" sz="2000" b="1" dirty="0"/>
              <a:t>()</a:t>
            </a:r>
            <a:r>
              <a:rPr lang="en-US" sz="2000" dirty="0"/>
              <a:t> call-back methods. The </a:t>
            </a:r>
            <a:r>
              <a:rPr lang="en-US" sz="2000" dirty="0" err="1"/>
              <a:t>SQLiteOpenHelper</a:t>
            </a:r>
            <a:r>
              <a:rPr lang="en-US" sz="2000" dirty="0"/>
              <a:t> only require the DATABASE_NAME to create database. </a:t>
            </a:r>
          </a:p>
          <a:p>
            <a:r>
              <a:rPr lang="en-US" sz="2000" dirty="0"/>
              <a:t>After extending </a:t>
            </a:r>
            <a:r>
              <a:rPr lang="en-US" sz="2000" dirty="0" err="1"/>
              <a:t>SQLiteOpenHelper</a:t>
            </a:r>
            <a:r>
              <a:rPr lang="en-US" sz="2000" dirty="0"/>
              <a:t> you will need to implement its methods </a:t>
            </a:r>
            <a:r>
              <a:rPr lang="en-US" sz="2000" dirty="0" err="1"/>
              <a:t>onCreate</a:t>
            </a:r>
            <a:r>
              <a:rPr lang="en-US" sz="2000" dirty="0"/>
              <a:t>, </a:t>
            </a:r>
            <a:r>
              <a:rPr lang="en-US" sz="2000" dirty="0" err="1"/>
              <a:t>onUpgrade</a:t>
            </a:r>
            <a:r>
              <a:rPr lang="en-US" sz="2000" dirty="0"/>
              <a:t> and constructor.</a:t>
            </a:r>
          </a:p>
          <a:p>
            <a:r>
              <a:rPr lang="en-US" sz="2000" dirty="0" err="1"/>
              <a:t>SQLiteOpenHelper</a:t>
            </a:r>
            <a:r>
              <a:rPr lang="en-US" sz="2000" dirty="0"/>
              <a:t> will ease the management of your </a:t>
            </a:r>
            <a:r>
              <a:rPr lang="en-US" sz="2000" dirty="0" err="1"/>
              <a:t>SQLite</a:t>
            </a:r>
            <a:r>
              <a:rPr lang="en-US" sz="2000" dirty="0"/>
              <a:t> database tremendously, by opening databases when needed, creating databases if they do not exist as well as upgrading as necessary. </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AF328-F79C-4F73-8142-EA3323DB014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5888C75-6F6C-4844-989F-7385F45AB377}"/>
              </a:ext>
            </a:extLst>
          </p:cNvPr>
          <p:cNvSpPr>
            <a:spLocks noGrp="1"/>
          </p:cNvSpPr>
          <p:nvPr>
            <p:ph idx="1"/>
          </p:nvPr>
        </p:nvSpPr>
        <p:spPr/>
        <p:txBody>
          <a:bodyPr>
            <a:normAutofit fontScale="62500" lnSpcReduction="20000"/>
          </a:bodyPr>
          <a:lstStyle/>
          <a:p>
            <a:r>
              <a:rPr lang="en-IN" dirty="0"/>
              <a:t>Database - Helper class</a:t>
            </a:r>
          </a:p>
          <a:p>
            <a:r>
              <a:rPr lang="en-IN" dirty="0"/>
              <a:t>For managing all the operations related to the database , an helper class has been given and is called </a:t>
            </a:r>
            <a:r>
              <a:rPr lang="en-IN" dirty="0" err="1"/>
              <a:t>SQLiteOpenHelper</a:t>
            </a:r>
            <a:r>
              <a:rPr lang="en-IN" dirty="0"/>
              <a:t>. It automatically manages the creation and update of the database. Its syntax is given below</a:t>
            </a:r>
          </a:p>
          <a:p>
            <a:endParaRPr lang="en-IN" dirty="0"/>
          </a:p>
          <a:p>
            <a:r>
              <a:rPr lang="en-IN" dirty="0"/>
              <a:t>public class </a:t>
            </a:r>
            <a:r>
              <a:rPr lang="en-IN" dirty="0" err="1"/>
              <a:t>DBHelper</a:t>
            </a:r>
            <a:r>
              <a:rPr lang="en-IN" dirty="0"/>
              <a:t> extends </a:t>
            </a:r>
            <a:r>
              <a:rPr lang="en-IN" dirty="0" err="1"/>
              <a:t>SQLiteOpenHelper</a:t>
            </a:r>
            <a:r>
              <a:rPr lang="en-IN" dirty="0"/>
              <a:t> {</a:t>
            </a:r>
          </a:p>
          <a:p>
            <a:r>
              <a:rPr lang="en-IN" dirty="0"/>
              <a:t>   public </a:t>
            </a:r>
            <a:r>
              <a:rPr lang="en-IN" dirty="0" err="1"/>
              <a:t>DBHelper</a:t>
            </a:r>
            <a:r>
              <a:rPr lang="en-IN" dirty="0"/>
              <a:t>(){</a:t>
            </a:r>
          </a:p>
          <a:p>
            <a:r>
              <a:rPr lang="en-IN" dirty="0"/>
              <a:t>      super(context,DATABASE_NAME,null,1);</a:t>
            </a:r>
          </a:p>
          <a:p>
            <a:r>
              <a:rPr lang="en-IN" dirty="0"/>
              <a:t>   }</a:t>
            </a:r>
          </a:p>
          <a:p>
            <a:r>
              <a:rPr lang="en-IN" dirty="0"/>
              <a:t>   public void </a:t>
            </a:r>
            <a:r>
              <a:rPr lang="en-IN" dirty="0" err="1"/>
              <a:t>onCreate</a:t>
            </a:r>
            <a:r>
              <a:rPr lang="en-IN" dirty="0"/>
              <a:t>(</a:t>
            </a:r>
            <a:r>
              <a:rPr lang="en-IN" dirty="0" err="1"/>
              <a:t>SQLiteDatabase</a:t>
            </a:r>
            <a:r>
              <a:rPr lang="en-IN" dirty="0"/>
              <a:t> db) {</a:t>
            </a:r>
          </a:p>
          <a:p>
            <a:r>
              <a:rPr lang="en-IN" dirty="0"/>
              <a:t>}</a:t>
            </a:r>
          </a:p>
          <a:p>
            <a:r>
              <a:rPr lang="en-IN" dirty="0"/>
              <a:t>   public void </a:t>
            </a:r>
            <a:r>
              <a:rPr lang="en-IN" dirty="0" err="1"/>
              <a:t>onUpgrade</a:t>
            </a:r>
            <a:r>
              <a:rPr lang="en-IN" dirty="0"/>
              <a:t>(</a:t>
            </a:r>
            <a:r>
              <a:rPr lang="en-IN" dirty="0" err="1"/>
              <a:t>SQLiteDatabase</a:t>
            </a:r>
            <a:r>
              <a:rPr lang="en-IN" dirty="0"/>
              <a:t> database, int </a:t>
            </a:r>
            <a:r>
              <a:rPr lang="en-IN" dirty="0" err="1"/>
              <a:t>oldVersion</a:t>
            </a:r>
            <a:r>
              <a:rPr lang="en-IN" dirty="0"/>
              <a:t>, int </a:t>
            </a:r>
            <a:r>
              <a:rPr lang="en-IN" dirty="0" err="1"/>
              <a:t>newVersion</a:t>
            </a:r>
            <a:r>
              <a:rPr lang="en-IN" dirty="0"/>
              <a:t>) {}</a:t>
            </a:r>
          </a:p>
          <a:p>
            <a:r>
              <a:rPr lang="en-IN" dirty="0"/>
              <a:t>}</a:t>
            </a:r>
          </a:p>
        </p:txBody>
      </p:sp>
    </p:spTree>
    <p:extLst>
      <p:ext uri="{BB962C8B-B14F-4D97-AF65-F5344CB8AC3E}">
        <p14:creationId xmlns:p14="http://schemas.microsoft.com/office/powerpoint/2010/main" val="374955754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EE4CF-C346-44EE-9B52-5A964C58659D}"/>
              </a:ext>
            </a:extLst>
          </p:cNvPr>
          <p:cNvSpPr>
            <a:spLocks noGrp="1"/>
          </p:cNvSpPr>
          <p:nvPr>
            <p:ph type="title"/>
          </p:nvPr>
        </p:nvSpPr>
        <p:spPr/>
        <p:txBody>
          <a:bodyPr/>
          <a:lstStyle/>
          <a:p>
            <a:r>
              <a:rPr lang="en-US" dirty="0"/>
              <a:t>Steps to access </a:t>
            </a:r>
            <a:r>
              <a:rPr lang="en-US" dirty="0" err="1"/>
              <a:t>sqlite</a:t>
            </a:r>
            <a:r>
              <a:rPr lang="en-US" dirty="0"/>
              <a:t> database</a:t>
            </a:r>
            <a:endParaRPr lang="en-IN" dirty="0"/>
          </a:p>
        </p:txBody>
      </p:sp>
      <p:sp>
        <p:nvSpPr>
          <p:cNvPr id="3" name="Content Placeholder 2">
            <a:extLst>
              <a:ext uri="{FF2B5EF4-FFF2-40B4-BE49-F238E27FC236}">
                <a16:creationId xmlns:a16="http://schemas.microsoft.com/office/drawing/2014/main" id="{A0C74C4D-F8D2-40EB-9B01-5E879893F4A0}"/>
              </a:ext>
            </a:extLst>
          </p:cNvPr>
          <p:cNvSpPr>
            <a:spLocks noGrp="1"/>
          </p:cNvSpPr>
          <p:nvPr>
            <p:ph idx="1"/>
          </p:nvPr>
        </p:nvSpPr>
        <p:spPr/>
        <p:txBody>
          <a:bodyPr>
            <a:normAutofit fontScale="55000" lnSpcReduction="20000"/>
          </a:bodyPr>
          <a:lstStyle/>
          <a:p>
            <a:r>
              <a:rPr lang="en-US" dirty="0"/>
              <a:t>1) Run the Code</a:t>
            </a:r>
          </a:p>
          <a:p>
            <a:r>
              <a:rPr lang="en-US" dirty="0"/>
              <a:t>2) Go to Views</a:t>
            </a:r>
          </a:p>
          <a:p>
            <a:r>
              <a:rPr lang="en-US" dirty="0"/>
              <a:t>3) In Views Select Tool Windows</a:t>
            </a:r>
          </a:p>
          <a:p>
            <a:r>
              <a:rPr lang="en-US" dirty="0"/>
              <a:t>4) In Tool Windows Select Device File Explorer</a:t>
            </a:r>
          </a:p>
          <a:p>
            <a:r>
              <a:rPr lang="en-US" dirty="0"/>
              <a:t>5) In Device File Explorer go to data</a:t>
            </a:r>
          </a:p>
          <a:p>
            <a:r>
              <a:rPr lang="en-US" dirty="0"/>
              <a:t>6) In data again go to data</a:t>
            </a:r>
          </a:p>
          <a:p>
            <a:r>
              <a:rPr lang="en-US" dirty="0"/>
              <a:t>7) Now In data Select the name package of the Project</a:t>
            </a:r>
          </a:p>
          <a:p>
            <a:r>
              <a:rPr lang="en-US" dirty="0"/>
              <a:t>8) If the database has been created than in that folder a databases folder will appear</a:t>
            </a:r>
          </a:p>
          <a:p>
            <a:r>
              <a:rPr lang="en-US" dirty="0"/>
              <a:t>9) In the databases folder you will see the database that has been created</a:t>
            </a:r>
          </a:p>
          <a:p>
            <a:r>
              <a:rPr lang="en-US" dirty="0"/>
              <a:t>10) Right Click on .</a:t>
            </a:r>
            <a:r>
              <a:rPr lang="en-US" dirty="0" err="1"/>
              <a:t>db</a:t>
            </a:r>
            <a:r>
              <a:rPr lang="en-US" dirty="0"/>
              <a:t> file and Select Save As</a:t>
            </a:r>
          </a:p>
          <a:p>
            <a:r>
              <a:rPr lang="en-US" dirty="0"/>
              <a:t>11) Save the .</a:t>
            </a:r>
            <a:r>
              <a:rPr lang="en-US" dirty="0" err="1"/>
              <a:t>db</a:t>
            </a:r>
            <a:r>
              <a:rPr lang="en-US" dirty="0"/>
              <a:t> file</a:t>
            </a:r>
          </a:p>
          <a:p>
            <a:r>
              <a:rPr lang="en-US" dirty="0"/>
              <a:t>12) Now go to https://sqliteonline.com/ and Select on File</a:t>
            </a:r>
          </a:p>
          <a:p>
            <a:r>
              <a:rPr lang="en-US" dirty="0"/>
              <a:t>13) In File Select Open DB and Choose the .</a:t>
            </a:r>
            <a:r>
              <a:rPr lang="en-US" dirty="0" err="1"/>
              <a:t>db</a:t>
            </a:r>
            <a:r>
              <a:rPr lang="en-US" dirty="0"/>
              <a:t> file that you have saved</a:t>
            </a:r>
          </a:p>
          <a:p>
            <a:r>
              <a:rPr lang="en-US" dirty="0"/>
              <a:t>14) Now you can View the Database and its data</a:t>
            </a:r>
            <a:endParaRPr lang="en-IN" dirty="0"/>
          </a:p>
        </p:txBody>
      </p:sp>
    </p:spTree>
    <p:extLst>
      <p:ext uri="{BB962C8B-B14F-4D97-AF65-F5344CB8AC3E}">
        <p14:creationId xmlns:p14="http://schemas.microsoft.com/office/powerpoint/2010/main" val="114810392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030DC-9757-3E72-9D26-DB05C43F883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107EA21-35FC-A6CF-546B-C065A4C347F6}"/>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895956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b="1" dirty="0"/>
              <a:t>Implicit Intent</a:t>
            </a:r>
          </a:p>
          <a:p>
            <a:r>
              <a:rPr lang="en-US" sz="2400" dirty="0"/>
              <a:t> doesn't specify the component. In such case, intent provides information of available components provided by the system that is to be invoked.</a:t>
            </a:r>
          </a:p>
          <a:p>
            <a:r>
              <a:rPr lang="en-US" sz="2400" dirty="0" err="1"/>
              <a:t>Eg</a:t>
            </a:r>
            <a:r>
              <a:rPr lang="en-US" sz="2400" dirty="0"/>
              <a:t> : </a:t>
            </a:r>
          </a:p>
          <a:p>
            <a:r>
              <a:rPr lang="en-US" sz="2400" dirty="0"/>
              <a:t>Intent intent1=</a:t>
            </a:r>
            <a:r>
              <a:rPr lang="en-US" sz="2400" b="1" dirty="0"/>
              <a:t>new</a:t>
            </a:r>
            <a:r>
              <a:rPr lang="en-US" sz="2400" dirty="0"/>
              <a:t> Intent(</a:t>
            </a:r>
            <a:r>
              <a:rPr lang="en-US" sz="2400" dirty="0" err="1"/>
              <a:t>Intent.ACTION_VIEW</a:t>
            </a:r>
            <a:r>
              <a:rPr lang="en-US" sz="2400" dirty="0"/>
              <a:t>);  </a:t>
            </a:r>
          </a:p>
          <a:p>
            <a:r>
              <a:rPr lang="en-US" sz="2400" dirty="0"/>
              <a:t>intent1.setData(</a:t>
            </a:r>
            <a:r>
              <a:rPr lang="en-US" sz="2400" dirty="0" err="1"/>
              <a:t>Uri.parse</a:t>
            </a:r>
            <a:r>
              <a:rPr lang="en-US" sz="2400" dirty="0"/>
              <a:t>("http://www.google.com"));  </a:t>
            </a:r>
          </a:p>
          <a:p>
            <a:r>
              <a:rPr lang="en-US" sz="2400" dirty="0" err="1"/>
              <a:t>startActivity</a:t>
            </a:r>
            <a:r>
              <a:rPr lang="en-US" sz="2400" dirty="0"/>
              <a:t>(intent1); </a:t>
            </a:r>
          </a:p>
          <a:p>
            <a:endParaRPr 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Different Methods Used in Intent</a:t>
            </a:r>
            <a:br>
              <a:rPr lang="en-US" b="1" dirty="0"/>
            </a:br>
            <a:endParaRPr lang="en-US" dirty="0"/>
          </a:p>
        </p:txBody>
      </p:sp>
      <p:sp>
        <p:nvSpPr>
          <p:cNvPr id="3" name="Content Placeholder 2"/>
          <p:cNvSpPr>
            <a:spLocks noGrp="1"/>
          </p:cNvSpPr>
          <p:nvPr>
            <p:ph idx="1"/>
          </p:nvPr>
        </p:nvSpPr>
        <p:spPr>
          <a:xfrm>
            <a:off x="457200" y="1143000"/>
            <a:ext cx="8229600" cy="4983163"/>
          </a:xfrm>
        </p:spPr>
        <p:txBody>
          <a:bodyPr>
            <a:normAutofit fontScale="70000" lnSpcReduction="20000"/>
          </a:bodyPr>
          <a:lstStyle/>
          <a:p>
            <a:endParaRPr lang="en-US" dirty="0"/>
          </a:p>
          <a:p>
            <a:r>
              <a:rPr lang="en-US" b="1" dirty="0"/>
              <a:t>ACTION_PICK</a:t>
            </a:r>
          </a:p>
          <a:p>
            <a:r>
              <a:rPr lang="en-US" dirty="0"/>
              <a:t>Syntax:</a:t>
            </a:r>
          </a:p>
          <a:p>
            <a:r>
              <a:rPr lang="en-US" dirty="0"/>
              <a:t>It is using for picking the image from CAMERA or GALLERY.</a:t>
            </a:r>
          </a:p>
          <a:p>
            <a:r>
              <a:rPr lang="en-US" dirty="0" err="1"/>
              <a:t>Eg</a:t>
            </a:r>
            <a:r>
              <a:rPr lang="en-US" dirty="0"/>
              <a:t> : Intent </a:t>
            </a:r>
            <a:r>
              <a:rPr lang="en-US" dirty="0" err="1"/>
              <a:t>photoPickerIntent</a:t>
            </a:r>
            <a:r>
              <a:rPr lang="en-US" dirty="0"/>
              <a:t> = new Intent(</a:t>
            </a:r>
            <a:r>
              <a:rPr lang="en-US" dirty="0" err="1"/>
              <a:t>Intent.ACTION_PICK</a:t>
            </a:r>
            <a:r>
              <a:rPr lang="en-US" dirty="0"/>
              <a:t>); </a:t>
            </a:r>
            <a:r>
              <a:rPr lang="en-US" dirty="0" err="1"/>
              <a:t>photoPickerIntent.setType</a:t>
            </a:r>
            <a:r>
              <a:rPr lang="en-US" dirty="0"/>
              <a:t>("image/*");</a:t>
            </a:r>
          </a:p>
          <a:p>
            <a:r>
              <a:rPr lang="en-US" b="1" dirty="0"/>
              <a:t>ACTION_CHOOSER</a:t>
            </a:r>
          </a:p>
          <a:p>
            <a:r>
              <a:rPr lang="en-US" dirty="0"/>
              <a:t>Use: It is used for choosing the image from the gallery.</a:t>
            </a:r>
          </a:p>
          <a:p>
            <a:r>
              <a:rPr lang="en-US" b="1" dirty="0"/>
              <a:t>ACTION_DIAL</a:t>
            </a:r>
          </a:p>
          <a:p>
            <a:r>
              <a:rPr lang="en-US" dirty="0"/>
              <a:t>Use – Display the phone dialer with the given number filled in.</a:t>
            </a:r>
          </a:p>
          <a:p>
            <a:r>
              <a:rPr lang="en-US" b="1" dirty="0"/>
              <a:t>ACTION_SEND</a:t>
            </a:r>
          </a:p>
          <a:p>
            <a:r>
              <a:rPr lang="en-US" dirty="0"/>
              <a:t>Use: Sending Text content from one activity to other.</a:t>
            </a:r>
          </a:p>
          <a:p>
            <a:r>
              <a:rPr lang="en-US" b="1" dirty="0"/>
              <a:t>ACTION_VIEW</a:t>
            </a:r>
          </a:p>
          <a:p>
            <a:r>
              <a:rPr lang="en-US" dirty="0"/>
              <a:t>Use : to open window</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Implicit intent example</a:t>
            </a:r>
          </a:p>
        </p:txBody>
      </p:sp>
      <p:sp>
        <p:nvSpPr>
          <p:cNvPr id="3" name="Content Placeholder 2"/>
          <p:cNvSpPr>
            <a:spLocks noGrp="1"/>
          </p:cNvSpPr>
          <p:nvPr>
            <p:ph idx="1"/>
          </p:nvPr>
        </p:nvSpPr>
        <p:spPr>
          <a:xfrm>
            <a:off x="457200" y="1752600"/>
            <a:ext cx="8229600" cy="4373563"/>
          </a:xfrm>
        </p:spPr>
        <p:txBody>
          <a:bodyPr>
            <a:noAutofit/>
          </a:bodyPr>
          <a:lstStyle/>
          <a:p>
            <a:r>
              <a:rPr lang="en-US" sz="2000" dirty="0"/>
              <a:t>&lt;</a:t>
            </a:r>
            <a:r>
              <a:rPr lang="en-US" sz="2000" dirty="0" err="1"/>
              <a:t>Linearlayout</a:t>
            </a:r>
            <a:endParaRPr lang="en-US" sz="2000" dirty="0"/>
          </a:p>
          <a:p>
            <a:r>
              <a:rPr lang="en-US" sz="2000" dirty="0" err="1"/>
              <a:t>android:orientation</a:t>
            </a:r>
            <a:r>
              <a:rPr lang="en-US" sz="2000" dirty="0"/>
              <a:t>=“vertical”&gt;</a:t>
            </a:r>
          </a:p>
          <a:p>
            <a:r>
              <a:rPr lang="en-US" sz="2000" dirty="0"/>
              <a:t>&lt;</a:t>
            </a:r>
            <a:r>
              <a:rPr lang="en-US" sz="2000" dirty="0" err="1"/>
              <a:t>EditText</a:t>
            </a:r>
            <a:r>
              <a:rPr lang="en-US" sz="2000" dirty="0"/>
              <a:t>  </a:t>
            </a:r>
          </a:p>
          <a:p>
            <a:r>
              <a:rPr lang="en-US" sz="2000" dirty="0"/>
              <a:t>        </a:t>
            </a:r>
            <a:r>
              <a:rPr lang="en-US" sz="2000" dirty="0" err="1"/>
              <a:t>android:id</a:t>
            </a:r>
            <a:r>
              <a:rPr lang="en-US" sz="2000" dirty="0"/>
              <a:t>="@+id/</a:t>
            </a:r>
            <a:r>
              <a:rPr lang="en-US" sz="2000" dirty="0" err="1"/>
              <a:t>editText</a:t>
            </a:r>
            <a:r>
              <a:rPr lang="en-US" sz="2000" dirty="0"/>
              <a:t>"  </a:t>
            </a:r>
          </a:p>
          <a:p>
            <a:r>
              <a:rPr lang="en-US" sz="2000" dirty="0"/>
              <a:t>        </a:t>
            </a:r>
            <a:r>
              <a:rPr lang="en-US" sz="2000" dirty="0" err="1"/>
              <a:t>android:layout_width</a:t>
            </a:r>
            <a:r>
              <a:rPr lang="en-US" sz="2000" dirty="0"/>
              <a:t>="</a:t>
            </a:r>
            <a:r>
              <a:rPr lang="en-US" sz="2000" dirty="0" err="1"/>
              <a:t>wrap_content</a:t>
            </a:r>
            <a:r>
              <a:rPr lang="en-US" sz="2000" dirty="0"/>
              <a:t>"  </a:t>
            </a:r>
          </a:p>
          <a:p>
            <a:r>
              <a:rPr lang="en-US" sz="2000" dirty="0"/>
              <a:t>        </a:t>
            </a:r>
            <a:r>
              <a:rPr lang="en-US" sz="2000" dirty="0" err="1"/>
              <a:t>android:layout_height</a:t>
            </a:r>
            <a:r>
              <a:rPr lang="en-US" sz="2000" dirty="0"/>
              <a:t>="</a:t>
            </a:r>
            <a:r>
              <a:rPr lang="en-US" sz="2000" dirty="0" err="1"/>
              <a:t>wrap_content</a:t>
            </a:r>
            <a:r>
              <a:rPr lang="en-US" sz="2000" dirty="0"/>
              <a:t>“ / &gt;  </a:t>
            </a:r>
          </a:p>
          <a:p>
            <a:r>
              <a:rPr lang="en-US" sz="2000" dirty="0"/>
              <a:t>  &lt;Button  </a:t>
            </a:r>
          </a:p>
          <a:p>
            <a:r>
              <a:rPr lang="en-US" sz="2000" dirty="0"/>
              <a:t>        </a:t>
            </a:r>
            <a:r>
              <a:rPr lang="en-US" sz="2000" dirty="0" err="1"/>
              <a:t>android:id</a:t>
            </a:r>
            <a:r>
              <a:rPr lang="en-US" sz="2000" dirty="0"/>
              <a:t>="@+id/button"  </a:t>
            </a:r>
          </a:p>
          <a:p>
            <a:r>
              <a:rPr lang="en-US" sz="2000" dirty="0"/>
              <a:t>        </a:t>
            </a:r>
            <a:r>
              <a:rPr lang="en-US" sz="2000" dirty="0" err="1"/>
              <a:t>android:layout_width</a:t>
            </a:r>
            <a:r>
              <a:rPr lang="en-US" sz="2000" dirty="0"/>
              <a:t>="</a:t>
            </a:r>
            <a:r>
              <a:rPr lang="en-US" sz="2000" dirty="0" err="1"/>
              <a:t>wrap_content</a:t>
            </a:r>
            <a:r>
              <a:rPr lang="en-US" sz="2000" dirty="0"/>
              <a:t>"  </a:t>
            </a:r>
          </a:p>
          <a:p>
            <a:r>
              <a:rPr lang="en-US" sz="2000" dirty="0"/>
              <a:t>        </a:t>
            </a:r>
            <a:r>
              <a:rPr lang="en-US" sz="2000" dirty="0" err="1"/>
              <a:t>android:layout_height</a:t>
            </a:r>
            <a:r>
              <a:rPr lang="en-US" sz="2000" dirty="0"/>
              <a:t>="</a:t>
            </a:r>
            <a:r>
              <a:rPr lang="en-US" sz="2000" dirty="0" err="1"/>
              <a:t>wrap_content</a:t>
            </a:r>
            <a:r>
              <a:rPr lang="en-US" sz="2000" dirty="0"/>
              <a:t>"  </a:t>
            </a:r>
          </a:p>
          <a:p>
            <a:r>
              <a:rPr lang="en-US" sz="2000" dirty="0"/>
              <a:t>               </a:t>
            </a:r>
            <a:r>
              <a:rPr lang="en-US" sz="2000" dirty="0" err="1"/>
              <a:t>android:text</a:t>
            </a:r>
            <a:r>
              <a:rPr lang="en-US" sz="2000" dirty="0"/>
              <a:t>="Visit"   / &gt;</a:t>
            </a:r>
          </a:p>
          <a:p>
            <a:r>
              <a:rPr lang="en-US" sz="2000" dirty="0"/>
              <a:t>  &lt;/</a:t>
            </a:r>
            <a:r>
              <a:rPr lang="en-US" sz="2000" dirty="0" err="1"/>
              <a:t>Linarlayout</a:t>
            </a:r>
            <a:r>
              <a:rPr lang="en-US" sz="2000" dirty="0"/>
              <a:t>&gt;</a:t>
            </a:r>
          </a:p>
          <a:p>
            <a:endParaRPr lang="en-US" sz="2000" dirty="0"/>
          </a:p>
        </p:txBody>
      </p:sp>
      <p:sp>
        <p:nvSpPr>
          <p:cNvPr id="2050" name="AutoShape 2" descr="android implicit intent example output 2"/>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51" name="Picture 3"/>
          <p:cNvPicPr>
            <a:picLocks noChangeAspect="1" noChangeArrowheads="1"/>
          </p:cNvPicPr>
          <p:nvPr/>
        </p:nvPicPr>
        <p:blipFill>
          <a:blip r:embed="rId2"/>
          <a:srcRect/>
          <a:stretch>
            <a:fillRect/>
          </a:stretch>
        </p:blipFill>
        <p:spPr bwMode="auto">
          <a:xfrm>
            <a:off x="5715000" y="1905000"/>
            <a:ext cx="3124200" cy="41910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Implicit intent example . Java code</a:t>
            </a:r>
          </a:p>
        </p:txBody>
      </p:sp>
      <p:sp>
        <p:nvSpPr>
          <p:cNvPr id="3" name="Content Placeholder 2"/>
          <p:cNvSpPr>
            <a:spLocks noGrp="1"/>
          </p:cNvSpPr>
          <p:nvPr>
            <p:ph idx="1"/>
          </p:nvPr>
        </p:nvSpPr>
        <p:spPr>
          <a:xfrm>
            <a:off x="457200" y="1295400"/>
            <a:ext cx="8458200" cy="4830763"/>
          </a:xfrm>
        </p:spPr>
        <p:txBody>
          <a:bodyPr>
            <a:noAutofit/>
          </a:bodyPr>
          <a:lstStyle/>
          <a:p>
            <a:r>
              <a:rPr lang="en-US" sz="2000" dirty="0"/>
              <a:t>Button </a:t>
            </a:r>
            <a:r>
              <a:rPr lang="en-US" sz="2000" dirty="0" err="1"/>
              <a:t>button</a:t>
            </a:r>
            <a:r>
              <a:rPr lang="en-US" sz="2000" dirty="0"/>
              <a:t>;  </a:t>
            </a:r>
          </a:p>
          <a:p>
            <a:r>
              <a:rPr lang="en-US" sz="2000" dirty="0"/>
              <a:t>    </a:t>
            </a:r>
            <a:r>
              <a:rPr lang="en-US" sz="2000" dirty="0" err="1"/>
              <a:t>EditText</a:t>
            </a:r>
            <a:r>
              <a:rPr lang="en-US" sz="2000" dirty="0"/>
              <a:t> </a:t>
            </a:r>
            <a:r>
              <a:rPr lang="en-US" sz="2000" dirty="0" err="1"/>
              <a:t>editText</a:t>
            </a:r>
            <a:r>
              <a:rPr lang="en-US" sz="2000" dirty="0"/>
              <a:t>;  </a:t>
            </a:r>
          </a:p>
          <a:p>
            <a:r>
              <a:rPr lang="en-US" sz="2000" dirty="0"/>
              <a:t>  button = </a:t>
            </a:r>
            <a:r>
              <a:rPr lang="en-US" sz="2000" dirty="0" err="1"/>
              <a:t>findViewById</a:t>
            </a:r>
            <a:r>
              <a:rPr lang="en-US" sz="2000" dirty="0"/>
              <a:t>(</a:t>
            </a:r>
            <a:r>
              <a:rPr lang="en-US" sz="2000" dirty="0" err="1"/>
              <a:t>R.id.button</a:t>
            </a:r>
            <a:r>
              <a:rPr lang="en-US" sz="2000" dirty="0"/>
              <a:t>);  </a:t>
            </a:r>
          </a:p>
          <a:p>
            <a:r>
              <a:rPr lang="en-US" sz="2000" dirty="0"/>
              <a:t>        </a:t>
            </a:r>
            <a:r>
              <a:rPr lang="en-US" sz="2000" dirty="0" err="1"/>
              <a:t>editText</a:t>
            </a:r>
            <a:r>
              <a:rPr lang="en-US" sz="2000" dirty="0"/>
              <a:t> =  </a:t>
            </a:r>
            <a:r>
              <a:rPr lang="en-US" sz="2000" dirty="0" err="1"/>
              <a:t>findViewById</a:t>
            </a:r>
            <a:r>
              <a:rPr lang="en-US" sz="2000" dirty="0"/>
              <a:t>(</a:t>
            </a:r>
            <a:r>
              <a:rPr lang="en-US" sz="2000" dirty="0" err="1"/>
              <a:t>R.id.editText</a:t>
            </a:r>
            <a:r>
              <a:rPr lang="en-US" sz="2000" dirty="0"/>
              <a:t>);  </a:t>
            </a:r>
          </a:p>
          <a:p>
            <a:r>
              <a:rPr lang="en-US" sz="2000" dirty="0" err="1"/>
              <a:t>button.setOnClickListener</a:t>
            </a:r>
            <a:r>
              <a:rPr lang="en-US" sz="2000" dirty="0"/>
              <a:t>(</a:t>
            </a:r>
            <a:r>
              <a:rPr lang="en-US" sz="2000" b="1" dirty="0"/>
              <a:t>new</a:t>
            </a:r>
            <a:r>
              <a:rPr lang="en-US" sz="2000" dirty="0"/>
              <a:t> </a:t>
            </a:r>
            <a:r>
              <a:rPr lang="en-US" sz="2000" dirty="0" err="1"/>
              <a:t>View.OnClickListener</a:t>
            </a:r>
            <a:r>
              <a:rPr lang="en-US" sz="2000" dirty="0"/>
              <a:t>() {  </a:t>
            </a:r>
          </a:p>
          <a:p>
            <a:r>
              <a:rPr lang="en-US" sz="2000" dirty="0"/>
              <a:t>   @Override  </a:t>
            </a:r>
          </a:p>
          <a:p>
            <a:r>
              <a:rPr lang="en-US" sz="2000" dirty="0"/>
              <a:t>  </a:t>
            </a:r>
            <a:r>
              <a:rPr lang="en-US" sz="2000" b="1" dirty="0"/>
              <a:t>public</a:t>
            </a:r>
            <a:r>
              <a:rPr lang="en-US" sz="2000" dirty="0"/>
              <a:t> </a:t>
            </a:r>
            <a:r>
              <a:rPr lang="en-US" sz="2000" b="1" dirty="0"/>
              <a:t>void</a:t>
            </a:r>
            <a:r>
              <a:rPr lang="en-US" sz="2000" dirty="0"/>
              <a:t> </a:t>
            </a:r>
            <a:r>
              <a:rPr lang="en-US" sz="2000" dirty="0" err="1"/>
              <a:t>onClick</a:t>
            </a:r>
            <a:r>
              <a:rPr lang="en-US" sz="2000" dirty="0"/>
              <a:t>(View </a:t>
            </a:r>
            <a:r>
              <a:rPr lang="en-US" sz="2000" dirty="0" err="1"/>
              <a:t>view</a:t>
            </a:r>
            <a:r>
              <a:rPr lang="en-US" sz="2000" dirty="0"/>
              <a:t>) {  </a:t>
            </a:r>
          </a:p>
          <a:p>
            <a:r>
              <a:rPr lang="en-US" sz="2000" dirty="0"/>
              <a:t>    String </a:t>
            </a:r>
            <a:r>
              <a:rPr lang="en-US" sz="2000" dirty="0" err="1"/>
              <a:t>url</a:t>
            </a:r>
            <a:r>
              <a:rPr lang="en-US" sz="2000" dirty="0"/>
              <a:t>=</a:t>
            </a:r>
            <a:r>
              <a:rPr lang="en-US" sz="2000" dirty="0" err="1"/>
              <a:t>editText.getText</a:t>
            </a:r>
            <a:r>
              <a:rPr lang="en-US" sz="2000" dirty="0"/>
              <a:t>().</a:t>
            </a:r>
            <a:r>
              <a:rPr lang="en-US" sz="2000" dirty="0" err="1"/>
              <a:t>toString</a:t>
            </a:r>
            <a:r>
              <a:rPr lang="en-US" sz="2000" dirty="0"/>
              <a:t>();  </a:t>
            </a:r>
          </a:p>
          <a:p>
            <a:r>
              <a:rPr lang="en-US" sz="2000" dirty="0"/>
              <a:t> intent intent=</a:t>
            </a:r>
            <a:r>
              <a:rPr lang="en-US" sz="2000" b="1" dirty="0"/>
              <a:t>new</a:t>
            </a:r>
            <a:r>
              <a:rPr lang="en-US" sz="2000" dirty="0"/>
              <a:t> Intent(</a:t>
            </a:r>
            <a:r>
              <a:rPr lang="en-US" sz="2000" dirty="0" err="1"/>
              <a:t>Intent.ACTION_VIEW</a:t>
            </a:r>
            <a:r>
              <a:rPr lang="en-US" sz="2000" dirty="0"/>
              <a:t>, </a:t>
            </a:r>
            <a:r>
              <a:rPr lang="en-US" sz="2000" dirty="0" err="1"/>
              <a:t>Uri.parse</a:t>
            </a:r>
            <a:r>
              <a:rPr lang="en-US" sz="2000" dirty="0"/>
              <a:t>(</a:t>
            </a:r>
            <a:r>
              <a:rPr lang="en-US" sz="2000" dirty="0" err="1"/>
              <a:t>url</a:t>
            </a:r>
            <a:r>
              <a:rPr lang="en-US" sz="2000" dirty="0"/>
              <a:t>));  </a:t>
            </a:r>
          </a:p>
          <a:p>
            <a:r>
              <a:rPr lang="en-US" sz="2000" dirty="0"/>
              <a:t>   </a:t>
            </a:r>
            <a:r>
              <a:rPr lang="en-US" sz="2000" dirty="0" err="1"/>
              <a:t>startActivity</a:t>
            </a:r>
            <a:r>
              <a:rPr lang="en-US" sz="2000" dirty="0"/>
              <a:t>(intent);</a:t>
            </a:r>
          </a:p>
          <a:p>
            <a:r>
              <a:rPr lang="en-US" sz="2000" dirty="0">
                <a:solidFill>
                  <a:srgbClr val="FF0000"/>
                </a:solidFill>
              </a:rPr>
              <a:t>//</a:t>
            </a:r>
            <a:r>
              <a:rPr lang="en-US" sz="2000" b="1" dirty="0">
                <a:solidFill>
                  <a:srgbClr val="FF0000"/>
                </a:solidFill>
              </a:rPr>
              <a:t>parse</a:t>
            </a:r>
            <a:r>
              <a:rPr lang="en-US" sz="2000" dirty="0">
                <a:solidFill>
                  <a:srgbClr val="FF0000"/>
                </a:solidFill>
              </a:rPr>
              <a:t>() method receives some string as input, "extracts" the necessary information from it  </a:t>
            </a:r>
          </a:p>
          <a:p>
            <a:r>
              <a:rPr lang="en-US" sz="2000" dirty="0">
                <a:solidFill>
                  <a:srgbClr val="FF0000"/>
                </a:solidFill>
              </a:rPr>
              <a:t>//Uri: a sequence of characters that allows the complete identification of any abstract or physical resource (Uniform resource identifier)</a:t>
            </a:r>
          </a:p>
          <a:p>
            <a:r>
              <a:rPr lang="en-US" sz="2000" dirty="0">
                <a:solidFill>
                  <a:srgbClr val="FF0000"/>
                </a:solidFill>
              </a:rPr>
              <a:t>//Uniform Resource Identifier (URI) is a string of characters used to identify a resource. A URI identifies a resource either by location, or a name, or both. </a:t>
            </a:r>
          </a:p>
          <a:p>
            <a:endParaRPr lang="en-US"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8229600" cy="1143000"/>
          </a:xfrm>
        </p:spPr>
        <p:txBody>
          <a:bodyPr>
            <a:normAutofit/>
          </a:bodyPr>
          <a:lstStyle/>
          <a:p>
            <a:r>
              <a:rPr lang="en-US" sz="2800" b="1" dirty="0"/>
              <a:t>Implicit example – Phone call</a:t>
            </a:r>
          </a:p>
        </p:txBody>
      </p:sp>
      <p:sp>
        <p:nvSpPr>
          <p:cNvPr id="3" name="Content Placeholder 2"/>
          <p:cNvSpPr>
            <a:spLocks noGrp="1"/>
          </p:cNvSpPr>
          <p:nvPr>
            <p:ph idx="1"/>
          </p:nvPr>
        </p:nvSpPr>
        <p:spPr/>
        <p:txBody>
          <a:bodyPr>
            <a:normAutofit/>
          </a:bodyPr>
          <a:lstStyle/>
          <a:p>
            <a:r>
              <a:rPr lang="en-US" sz="2000" dirty="0"/>
              <a:t> </a:t>
            </a:r>
            <a:r>
              <a:rPr lang="en-US" sz="2000" b="1" dirty="0"/>
              <a:t>&lt;Button</a:t>
            </a:r>
            <a:r>
              <a:rPr lang="en-US" sz="2000" dirty="0"/>
              <a:t>  </a:t>
            </a:r>
          </a:p>
          <a:p>
            <a:r>
              <a:rPr lang="en-US" sz="2000" dirty="0"/>
              <a:t>        </a:t>
            </a:r>
            <a:r>
              <a:rPr lang="en-US" sz="2000" dirty="0" err="1"/>
              <a:t>android:id</a:t>
            </a:r>
            <a:r>
              <a:rPr lang="en-US" sz="2000" dirty="0"/>
              <a:t>="@+id/button1"  </a:t>
            </a:r>
          </a:p>
          <a:p>
            <a:r>
              <a:rPr lang="en-US" sz="2000" dirty="0"/>
              <a:t>        </a:t>
            </a:r>
            <a:r>
              <a:rPr lang="en-US" sz="2000" dirty="0" err="1"/>
              <a:t>android:layout_width</a:t>
            </a:r>
            <a:r>
              <a:rPr lang="en-US" sz="2000" dirty="0"/>
              <a:t>="</a:t>
            </a:r>
            <a:r>
              <a:rPr lang="en-US" sz="2000" dirty="0" err="1"/>
              <a:t>wrap_content</a:t>
            </a:r>
            <a:r>
              <a:rPr lang="en-US" sz="2000" dirty="0"/>
              <a:t>"  </a:t>
            </a:r>
          </a:p>
          <a:p>
            <a:r>
              <a:rPr lang="en-US" sz="2000" dirty="0"/>
              <a:t>        </a:t>
            </a:r>
            <a:r>
              <a:rPr lang="en-US" sz="2000" dirty="0" err="1"/>
              <a:t>android:layout_height</a:t>
            </a:r>
            <a:r>
              <a:rPr lang="en-US" sz="2000" dirty="0"/>
              <a:t>="</a:t>
            </a:r>
            <a:r>
              <a:rPr lang="en-US" sz="2000" dirty="0" err="1"/>
              <a:t>wrap_content</a:t>
            </a:r>
            <a:r>
              <a:rPr lang="en-US" sz="2000" dirty="0"/>
              <a:t>"  </a:t>
            </a:r>
          </a:p>
          <a:p>
            <a:r>
              <a:rPr lang="en-US" sz="2000" dirty="0"/>
              <a:t>              </a:t>
            </a:r>
            <a:r>
              <a:rPr lang="en-US" sz="2000" dirty="0" err="1"/>
              <a:t>android:text</a:t>
            </a:r>
            <a:r>
              <a:rPr lang="en-US" sz="2000" dirty="0"/>
              <a:t>="Call" </a:t>
            </a:r>
            <a:r>
              <a:rPr lang="en-US" sz="2000" b="1" dirty="0"/>
              <a:t>/&gt;</a:t>
            </a:r>
            <a:r>
              <a:rPr lang="en-US" sz="2000" dirty="0"/>
              <a:t>  </a:t>
            </a:r>
          </a:p>
          <a:p>
            <a:r>
              <a:rPr lang="en-US" sz="2000" dirty="0"/>
              <a:t>  </a:t>
            </a:r>
          </a:p>
          <a:p>
            <a:r>
              <a:rPr lang="en-US" sz="2000" dirty="0"/>
              <a:t>    </a:t>
            </a:r>
            <a:r>
              <a:rPr lang="en-US" sz="2000" b="1" dirty="0"/>
              <a:t>&lt;</a:t>
            </a:r>
            <a:r>
              <a:rPr lang="en-US" sz="2000" b="1" dirty="0" err="1"/>
              <a:t>EditText</a:t>
            </a:r>
            <a:r>
              <a:rPr lang="en-US" sz="2000" dirty="0"/>
              <a:t>  </a:t>
            </a:r>
          </a:p>
          <a:p>
            <a:r>
              <a:rPr lang="en-US" sz="2000" dirty="0"/>
              <a:t>        </a:t>
            </a:r>
            <a:r>
              <a:rPr lang="en-US" sz="2000" dirty="0" err="1"/>
              <a:t>android:id</a:t>
            </a:r>
            <a:r>
              <a:rPr lang="en-US" sz="2000" dirty="0"/>
              <a:t>="@+id/editText1"  </a:t>
            </a:r>
          </a:p>
          <a:p>
            <a:r>
              <a:rPr lang="en-US" sz="2000" dirty="0"/>
              <a:t>        </a:t>
            </a:r>
            <a:r>
              <a:rPr lang="en-US" sz="2000" dirty="0" err="1"/>
              <a:t>android:layout_width</a:t>
            </a:r>
            <a:r>
              <a:rPr lang="en-US" sz="2000" dirty="0"/>
              <a:t>="</a:t>
            </a:r>
            <a:r>
              <a:rPr lang="en-US" sz="2000" dirty="0" err="1"/>
              <a:t>wrap_content</a:t>
            </a:r>
            <a:r>
              <a:rPr lang="en-US" sz="2000" dirty="0"/>
              <a:t>"  </a:t>
            </a:r>
          </a:p>
          <a:p>
            <a:r>
              <a:rPr lang="en-US" sz="2000" dirty="0"/>
              <a:t>        </a:t>
            </a:r>
            <a:r>
              <a:rPr lang="en-US" sz="2000" dirty="0" err="1"/>
              <a:t>android:layout_height</a:t>
            </a:r>
            <a:r>
              <a:rPr lang="en-US" sz="2000" dirty="0"/>
              <a:t>="</a:t>
            </a:r>
            <a:r>
              <a:rPr lang="en-US" sz="2000" dirty="0" err="1"/>
              <a:t>wrap_content</a:t>
            </a:r>
            <a:r>
              <a:rPr lang="en-US" sz="2000" dirty="0"/>
              <a:t>"  </a:t>
            </a:r>
          </a:p>
          <a:p>
            <a:r>
              <a:rPr lang="en-US" sz="2000" dirty="0"/>
              <a:t>              </a:t>
            </a:r>
            <a:r>
              <a:rPr lang="en-US" sz="2000" dirty="0" err="1"/>
              <a:t>android:ems</a:t>
            </a:r>
            <a:r>
              <a:rPr lang="en-US" sz="2000" dirty="0"/>
              <a:t>="10" </a:t>
            </a:r>
            <a:r>
              <a:rPr lang="en-US" sz="2000" b="1" dirty="0"/>
              <a:t>/&gt;</a:t>
            </a:r>
            <a:r>
              <a:rPr lang="en-US" sz="2000" dirty="0"/>
              <a:t>  </a:t>
            </a:r>
          </a:p>
          <a:p>
            <a:endParaRPr lang="en-US" sz="2000" dirty="0"/>
          </a:p>
        </p:txBody>
      </p:sp>
      <p:pic>
        <p:nvPicPr>
          <p:cNvPr id="1026" name="Picture 2"/>
          <p:cNvPicPr>
            <a:picLocks noChangeAspect="1" noChangeArrowheads="1"/>
          </p:cNvPicPr>
          <p:nvPr/>
        </p:nvPicPr>
        <p:blipFill>
          <a:blip r:embed="rId2"/>
          <a:srcRect/>
          <a:stretch>
            <a:fillRect/>
          </a:stretch>
        </p:blipFill>
        <p:spPr bwMode="auto">
          <a:xfrm>
            <a:off x="5943600" y="228600"/>
            <a:ext cx="2657475" cy="3581400"/>
          </a:xfrm>
          <a:prstGeom prst="rect">
            <a:avLst/>
          </a:prstGeom>
          <a:noFill/>
          <a:ln w="9525">
            <a:noFill/>
            <a:miter lim="800000"/>
            <a:headEnd/>
            <a:tailEnd/>
          </a:ln>
          <a:effectLst/>
        </p:spPr>
      </p:pic>
      <p:pic>
        <p:nvPicPr>
          <p:cNvPr id="5" name="Picture 2"/>
          <p:cNvPicPr>
            <a:picLocks noChangeAspect="1" noChangeArrowheads="1"/>
          </p:cNvPicPr>
          <p:nvPr/>
        </p:nvPicPr>
        <p:blipFill>
          <a:blip r:embed="rId3"/>
          <a:srcRect/>
          <a:stretch>
            <a:fillRect/>
          </a:stretch>
        </p:blipFill>
        <p:spPr bwMode="auto">
          <a:xfrm>
            <a:off x="6172200" y="2971800"/>
            <a:ext cx="2486384" cy="3688682"/>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fontScale="70000" lnSpcReduction="20000"/>
          </a:bodyPr>
          <a:lstStyle/>
          <a:p>
            <a:r>
              <a:rPr lang="en-US" dirty="0" err="1"/>
              <a:t>EditText</a:t>
            </a:r>
            <a:r>
              <a:rPr lang="en-US" dirty="0"/>
              <a:t> edittext1;  </a:t>
            </a:r>
          </a:p>
          <a:p>
            <a:r>
              <a:rPr lang="en-US" dirty="0"/>
              <a:t>    Button button1; </a:t>
            </a:r>
          </a:p>
          <a:p>
            <a:r>
              <a:rPr lang="en-US" dirty="0">
                <a:solidFill>
                  <a:srgbClr val="FF0000"/>
                </a:solidFill>
              </a:rPr>
              <a:t>//Getting the </a:t>
            </a:r>
            <a:r>
              <a:rPr lang="en-US" dirty="0" err="1">
                <a:solidFill>
                  <a:srgbClr val="FF0000"/>
                </a:solidFill>
              </a:rPr>
              <a:t>edittext</a:t>
            </a:r>
            <a:r>
              <a:rPr lang="en-US" dirty="0">
                <a:solidFill>
                  <a:srgbClr val="FF0000"/>
                </a:solidFill>
              </a:rPr>
              <a:t> and button instance </a:t>
            </a:r>
            <a:r>
              <a:rPr lang="en-US" dirty="0"/>
              <a:t> </a:t>
            </a:r>
          </a:p>
          <a:p>
            <a:r>
              <a:rPr lang="en-US" dirty="0"/>
              <a:t>        edittext1=(</a:t>
            </a:r>
            <a:r>
              <a:rPr lang="en-US" dirty="0" err="1"/>
              <a:t>EditText</a:t>
            </a:r>
            <a:r>
              <a:rPr lang="en-US" dirty="0"/>
              <a:t>)</a:t>
            </a:r>
            <a:r>
              <a:rPr lang="en-US" dirty="0" err="1"/>
              <a:t>findViewById</a:t>
            </a:r>
            <a:r>
              <a:rPr lang="en-US" dirty="0"/>
              <a:t>(R.id.editText1);  </a:t>
            </a:r>
          </a:p>
          <a:p>
            <a:r>
              <a:rPr lang="en-US" dirty="0"/>
              <a:t>        button1=(Button)</a:t>
            </a:r>
            <a:r>
              <a:rPr lang="en-US" dirty="0" err="1"/>
              <a:t>findViewById</a:t>
            </a:r>
            <a:r>
              <a:rPr lang="en-US" dirty="0"/>
              <a:t>(R.id.button1);  </a:t>
            </a:r>
          </a:p>
          <a:p>
            <a:r>
              <a:rPr lang="en-US" dirty="0"/>
              <a:t>  </a:t>
            </a:r>
          </a:p>
          <a:p>
            <a:r>
              <a:rPr lang="en-US" dirty="0"/>
              <a:t>        </a:t>
            </a:r>
            <a:r>
              <a:rPr lang="en-US" dirty="0">
                <a:solidFill>
                  <a:srgbClr val="FF0000"/>
                </a:solidFill>
              </a:rPr>
              <a:t>//Performing action on button click</a:t>
            </a:r>
            <a:r>
              <a:rPr lang="en-US" dirty="0"/>
              <a:t>  </a:t>
            </a:r>
          </a:p>
          <a:p>
            <a:r>
              <a:rPr lang="en-US" dirty="0"/>
              <a:t>        button1.setOnClickListener(</a:t>
            </a:r>
            <a:r>
              <a:rPr lang="en-US" b="1" dirty="0"/>
              <a:t>new</a:t>
            </a:r>
            <a:r>
              <a:rPr lang="en-US" dirty="0"/>
              <a:t> </a:t>
            </a:r>
            <a:r>
              <a:rPr lang="en-US" dirty="0" err="1"/>
              <a:t>OnClickListener</a:t>
            </a:r>
            <a:r>
              <a:rPr lang="en-US" dirty="0"/>
              <a:t>(){  </a:t>
            </a:r>
          </a:p>
          <a:p>
            <a:r>
              <a:rPr lang="en-US" dirty="0"/>
              <a:t>  </a:t>
            </a:r>
          </a:p>
          <a:p>
            <a:r>
              <a:rPr lang="en-US" dirty="0"/>
              <a:t>            @Override  </a:t>
            </a:r>
          </a:p>
          <a:p>
            <a:r>
              <a:rPr lang="en-US" dirty="0"/>
              <a:t>            </a:t>
            </a:r>
            <a:r>
              <a:rPr lang="en-US" b="1" dirty="0"/>
              <a:t>public</a:t>
            </a:r>
            <a:r>
              <a:rPr lang="en-US" dirty="0"/>
              <a:t> </a:t>
            </a:r>
            <a:r>
              <a:rPr lang="en-US" b="1" dirty="0"/>
              <a:t>void</a:t>
            </a:r>
            <a:r>
              <a:rPr lang="en-US" dirty="0"/>
              <a:t> </a:t>
            </a:r>
            <a:r>
              <a:rPr lang="en-US" dirty="0" err="1"/>
              <a:t>onClick</a:t>
            </a:r>
            <a:r>
              <a:rPr lang="en-US" dirty="0"/>
              <a:t>(View arg0) {  </a:t>
            </a:r>
          </a:p>
          <a:p>
            <a:r>
              <a:rPr lang="en-US" dirty="0"/>
              <a:t>                String number=edittext1.getText().</a:t>
            </a:r>
            <a:r>
              <a:rPr lang="en-US" dirty="0" err="1"/>
              <a:t>toString</a:t>
            </a:r>
            <a:r>
              <a:rPr lang="en-US" dirty="0"/>
              <a:t>();  </a:t>
            </a:r>
          </a:p>
          <a:p>
            <a:r>
              <a:rPr lang="en-US" dirty="0"/>
              <a:t>                Intent </a:t>
            </a:r>
            <a:r>
              <a:rPr lang="en-US" dirty="0" err="1"/>
              <a:t>callIntent</a:t>
            </a:r>
            <a:r>
              <a:rPr lang="en-US" dirty="0"/>
              <a:t> = </a:t>
            </a:r>
            <a:r>
              <a:rPr lang="en-US" b="1" dirty="0"/>
              <a:t>new</a:t>
            </a:r>
            <a:r>
              <a:rPr lang="en-US" dirty="0"/>
              <a:t> Intent(</a:t>
            </a:r>
            <a:r>
              <a:rPr lang="en-US" dirty="0" err="1"/>
              <a:t>Intent.ACTION_CALL</a:t>
            </a:r>
            <a:r>
              <a:rPr lang="en-US" dirty="0"/>
              <a:t>);  </a:t>
            </a:r>
          </a:p>
          <a:p>
            <a:r>
              <a:rPr lang="en-US" dirty="0"/>
              <a:t>                </a:t>
            </a:r>
            <a:r>
              <a:rPr lang="en-US" dirty="0" err="1"/>
              <a:t>callIntent.setData</a:t>
            </a:r>
            <a:r>
              <a:rPr lang="en-US" dirty="0"/>
              <a:t>(</a:t>
            </a:r>
            <a:r>
              <a:rPr lang="en-US" dirty="0" err="1"/>
              <a:t>Uri.parse</a:t>
            </a:r>
            <a:r>
              <a:rPr lang="en-US" dirty="0"/>
              <a:t>("</a:t>
            </a:r>
            <a:r>
              <a:rPr lang="en-US" dirty="0" err="1"/>
              <a:t>tel</a:t>
            </a:r>
            <a:r>
              <a:rPr lang="en-US" dirty="0"/>
              <a:t>:"+number));  </a:t>
            </a:r>
          </a:p>
          <a:p>
            <a:r>
              <a:rPr lang="en-US" dirty="0"/>
              <a:t>                </a:t>
            </a:r>
            <a:r>
              <a:rPr lang="en-US" dirty="0" err="1"/>
              <a:t>startActivity</a:t>
            </a:r>
            <a:r>
              <a:rPr lang="en-US" dirty="0"/>
              <a:t>(</a:t>
            </a:r>
            <a:r>
              <a:rPr lang="en-US" dirty="0" err="1"/>
              <a:t>callIntent</a:t>
            </a:r>
            <a:r>
              <a:rPr lang="en-US" dirty="0"/>
              <a:t>);  </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a:t>
            </a:r>
          </a:p>
        </p:txBody>
      </p:sp>
      <p:sp>
        <p:nvSpPr>
          <p:cNvPr id="3" name="Content Placeholder 2"/>
          <p:cNvSpPr>
            <a:spLocks noGrp="1"/>
          </p:cNvSpPr>
          <p:nvPr>
            <p:ph idx="1"/>
          </p:nvPr>
        </p:nvSpPr>
        <p:spPr/>
        <p:txBody>
          <a:bodyPr/>
          <a:lstStyle/>
          <a:p>
            <a:r>
              <a:rPr lang="en-US" dirty="0"/>
              <a:t>Activity is a screen that user interact with. </a:t>
            </a:r>
          </a:p>
          <a:p>
            <a:r>
              <a:rPr lang="en-US" i="1" dirty="0"/>
              <a:t>Every Activity in android has lifecycle like created, started, resumed, paused, stopped or destroyed.</a:t>
            </a:r>
            <a:endParaRPr lang="en-US" dirty="0"/>
          </a:p>
        </p:txBody>
      </p:sp>
    </p:spTree>
    <p:extLst>
      <p:ext uri="{BB962C8B-B14F-4D97-AF65-F5344CB8AC3E}">
        <p14:creationId xmlns:p14="http://schemas.microsoft.com/office/powerpoint/2010/main" val="3176415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Implicit Intent example : Open Phone Dialer </a:t>
            </a:r>
          </a:p>
        </p:txBody>
      </p:sp>
      <p:sp>
        <p:nvSpPr>
          <p:cNvPr id="3" name="Content Placeholder 2"/>
          <p:cNvSpPr>
            <a:spLocks noGrp="1"/>
          </p:cNvSpPr>
          <p:nvPr>
            <p:ph idx="1"/>
          </p:nvPr>
        </p:nvSpPr>
        <p:spPr/>
        <p:txBody>
          <a:bodyPr>
            <a:normAutofit fontScale="62500" lnSpcReduction="20000"/>
          </a:bodyPr>
          <a:lstStyle/>
          <a:p>
            <a:r>
              <a:rPr lang="en-US" dirty="0"/>
              <a:t>&lt;</a:t>
            </a:r>
            <a:r>
              <a:rPr lang="en-US" b="1" dirty="0"/>
              <a:t>Button</a:t>
            </a:r>
            <a:br>
              <a:rPr lang="en-US" b="1" dirty="0"/>
            </a:br>
            <a:r>
              <a:rPr lang="en-US" b="1" dirty="0"/>
              <a:t>    </a:t>
            </a:r>
            <a:r>
              <a:rPr lang="en-US" b="1" dirty="0" err="1"/>
              <a:t>android:id</a:t>
            </a:r>
            <a:r>
              <a:rPr lang="en-US" b="1" dirty="0"/>
              <a:t>="@+id/button1"</a:t>
            </a:r>
            <a:br>
              <a:rPr lang="en-US" b="1" dirty="0"/>
            </a:br>
            <a:r>
              <a:rPr lang="en-US" b="1" dirty="0"/>
              <a:t>    </a:t>
            </a:r>
            <a:r>
              <a:rPr lang="en-US" b="1" dirty="0" err="1"/>
              <a:t>android:layout_width</a:t>
            </a:r>
            <a:r>
              <a:rPr lang="en-US" b="1" dirty="0"/>
              <a:t>="</a:t>
            </a:r>
            <a:r>
              <a:rPr lang="en-US" b="1" dirty="0" err="1"/>
              <a:t>wrap_content</a:t>
            </a:r>
            <a:r>
              <a:rPr lang="en-US" b="1" dirty="0"/>
              <a:t>"</a:t>
            </a:r>
            <a:br>
              <a:rPr lang="en-US" b="1" dirty="0"/>
            </a:br>
            <a:r>
              <a:rPr lang="en-US" b="1" dirty="0"/>
              <a:t>    </a:t>
            </a:r>
            <a:r>
              <a:rPr lang="en-US" b="1" dirty="0" err="1"/>
              <a:t>android:layout_height</a:t>
            </a:r>
            <a:r>
              <a:rPr lang="en-US" b="1" dirty="0"/>
              <a:t>="</a:t>
            </a:r>
            <a:r>
              <a:rPr lang="en-US" b="1" dirty="0" err="1"/>
              <a:t>wrap_content</a:t>
            </a:r>
            <a:r>
              <a:rPr lang="en-US" b="1" dirty="0"/>
              <a:t>"</a:t>
            </a:r>
            <a:br>
              <a:rPr lang="en-US" b="1" dirty="0"/>
            </a:br>
            <a:r>
              <a:rPr lang="en-US" b="1" dirty="0"/>
              <a:t>    </a:t>
            </a:r>
            <a:r>
              <a:rPr lang="en-US" b="1" dirty="0" err="1"/>
              <a:t>android:layout_alignParentTop</a:t>
            </a:r>
            <a:r>
              <a:rPr lang="en-US" b="1" dirty="0"/>
              <a:t>="true"</a:t>
            </a:r>
            <a:br>
              <a:rPr lang="en-US" b="1" dirty="0"/>
            </a:br>
            <a:r>
              <a:rPr lang="en-US" b="1" dirty="0"/>
              <a:t>    </a:t>
            </a:r>
            <a:r>
              <a:rPr lang="en-US" b="1" dirty="0" err="1"/>
              <a:t>android:layout_centerHorizontal</a:t>
            </a:r>
            <a:r>
              <a:rPr lang="en-US" b="1" dirty="0"/>
              <a:t>="true"</a:t>
            </a:r>
            <a:br>
              <a:rPr lang="en-US" b="1" dirty="0"/>
            </a:br>
            <a:r>
              <a:rPr lang="en-US" b="1" dirty="0"/>
              <a:t>    </a:t>
            </a:r>
            <a:r>
              <a:rPr lang="en-US" b="1" dirty="0" err="1"/>
              <a:t>android:layout_marginTop</a:t>
            </a:r>
            <a:r>
              <a:rPr lang="en-US" b="1" dirty="0"/>
              <a:t>="118dp"</a:t>
            </a:r>
            <a:br>
              <a:rPr lang="en-US" b="1" dirty="0"/>
            </a:br>
            <a:r>
              <a:rPr lang="en-US" b="1" dirty="0"/>
              <a:t>    </a:t>
            </a:r>
            <a:r>
              <a:rPr lang="en-US" b="1" dirty="0" err="1"/>
              <a:t>android:text</a:t>
            </a:r>
            <a:r>
              <a:rPr lang="en-US" b="1" dirty="0"/>
              <a:t>="Call" </a:t>
            </a:r>
            <a:r>
              <a:rPr lang="en-US" dirty="0"/>
              <a:t>/&gt;</a:t>
            </a:r>
            <a:br>
              <a:rPr lang="en-US" dirty="0"/>
            </a:br>
            <a:br>
              <a:rPr lang="en-US" dirty="0"/>
            </a:br>
            <a:r>
              <a:rPr lang="en-US" dirty="0"/>
              <a:t>&lt;</a:t>
            </a:r>
            <a:r>
              <a:rPr lang="en-US" b="1" dirty="0" err="1"/>
              <a:t>EditText</a:t>
            </a:r>
            <a:br>
              <a:rPr lang="en-US" b="1" dirty="0"/>
            </a:br>
            <a:r>
              <a:rPr lang="en-US" b="1" dirty="0"/>
              <a:t>    </a:t>
            </a:r>
            <a:r>
              <a:rPr lang="en-US" b="1" dirty="0" err="1"/>
              <a:t>android:id</a:t>
            </a:r>
            <a:r>
              <a:rPr lang="en-US" b="1" dirty="0"/>
              <a:t>="@+id/editText1"</a:t>
            </a:r>
            <a:br>
              <a:rPr lang="en-US" b="1" dirty="0"/>
            </a:br>
            <a:r>
              <a:rPr lang="en-US" b="1" dirty="0"/>
              <a:t>    </a:t>
            </a:r>
            <a:r>
              <a:rPr lang="en-US" b="1" dirty="0" err="1"/>
              <a:t>android:layout_width</a:t>
            </a:r>
            <a:r>
              <a:rPr lang="en-US" b="1" dirty="0"/>
              <a:t>="</a:t>
            </a:r>
            <a:r>
              <a:rPr lang="en-US" b="1" dirty="0" err="1"/>
              <a:t>wrap_content</a:t>
            </a:r>
            <a:r>
              <a:rPr lang="en-US" b="1" dirty="0"/>
              <a:t>"</a:t>
            </a:r>
            <a:br>
              <a:rPr lang="en-US" b="1" dirty="0"/>
            </a:br>
            <a:r>
              <a:rPr lang="en-US" b="1" dirty="0"/>
              <a:t>    </a:t>
            </a:r>
            <a:r>
              <a:rPr lang="en-US" b="1" dirty="0" err="1"/>
              <a:t>android:layout_height</a:t>
            </a:r>
            <a:r>
              <a:rPr lang="en-US" b="1" dirty="0"/>
              <a:t>="</a:t>
            </a:r>
            <a:r>
              <a:rPr lang="en-US" b="1" dirty="0" err="1"/>
              <a:t>wrap_content</a:t>
            </a:r>
            <a:r>
              <a:rPr lang="en-US" b="1" dirty="0"/>
              <a:t>"</a:t>
            </a:r>
            <a:br>
              <a:rPr lang="en-US" b="1" dirty="0"/>
            </a:br>
            <a:r>
              <a:rPr lang="en-US" b="1" dirty="0"/>
              <a:t>    </a:t>
            </a:r>
            <a:r>
              <a:rPr lang="en-US" b="1" dirty="0" err="1"/>
              <a:t>android:layout_alignParentTop</a:t>
            </a:r>
            <a:r>
              <a:rPr lang="en-US" b="1" dirty="0"/>
              <a:t>="true"</a:t>
            </a:r>
            <a:br>
              <a:rPr lang="en-US" b="1" dirty="0"/>
            </a:br>
            <a:r>
              <a:rPr lang="en-US" b="1" dirty="0"/>
              <a:t>    </a:t>
            </a:r>
            <a:r>
              <a:rPr lang="en-US" b="1" dirty="0" err="1"/>
              <a:t>android:layout_centerHorizontal</a:t>
            </a:r>
            <a:r>
              <a:rPr lang="en-US" b="1" dirty="0"/>
              <a:t>="true"</a:t>
            </a:r>
            <a:br>
              <a:rPr lang="en-US" b="1" dirty="0"/>
            </a:br>
            <a:r>
              <a:rPr lang="en-US" b="1" dirty="0"/>
              <a:t>    </a:t>
            </a:r>
            <a:r>
              <a:rPr lang="en-US" b="1" dirty="0" err="1"/>
              <a:t>android:layout_marginTop</a:t>
            </a:r>
            <a:r>
              <a:rPr lang="en-US" b="1" dirty="0"/>
              <a:t>="25dp"</a:t>
            </a:r>
            <a:br>
              <a:rPr lang="en-US" b="1" dirty="0"/>
            </a:br>
            <a:r>
              <a:rPr lang="en-US" b="1" dirty="0"/>
              <a:t>    </a:t>
            </a:r>
            <a:r>
              <a:rPr lang="en-US" b="1" dirty="0" err="1"/>
              <a:t>android:ems</a:t>
            </a:r>
            <a:r>
              <a:rPr lang="en-US" b="1" dirty="0"/>
              <a:t>="10" </a:t>
            </a:r>
            <a:r>
              <a:rPr lang="en-US" dirty="0"/>
              <a:t>/&gt;</a:t>
            </a:r>
          </a:p>
        </p:txBody>
      </p:sp>
      <p:pic>
        <p:nvPicPr>
          <p:cNvPr id="4" name="Picture 2"/>
          <p:cNvPicPr>
            <a:picLocks noChangeAspect="1" noChangeArrowheads="1"/>
          </p:cNvPicPr>
          <p:nvPr/>
        </p:nvPicPr>
        <p:blipFill>
          <a:blip r:embed="rId2"/>
          <a:srcRect/>
          <a:stretch>
            <a:fillRect/>
          </a:stretch>
        </p:blipFill>
        <p:spPr bwMode="auto">
          <a:xfrm>
            <a:off x="5867400" y="1828800"/>
            <a:ext cx="2562225" cy="4238625"/>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533400"/>
            <a:ext cx="8229600" cy="5592763"/>
          </a:xfrm>
        </p:spPr>
        <p:txBody>
          <a:bodyPr>
            <a:normAutofit fontScale="55000" lnSpcReduction="20000"/>
          </a:bodyPr>
          <a:lstStyle/>
          <a:p>
            <a:r>
              <a:rPr lang="en-US" dirty="0" err="1"/>
              <a:t>EditText</a:t>
            </a:r>
            <a:r>
              <a:rPr lang="en-US" dirty="0"/>
              <a:t> </a:t>
            </a:r>
            <a:r>
              <a:rPr lang="en-US" b="1" dirty="0"/>
              <a:t>edittext1</a:t>
            </a:r>
            <a:r>
              <a:rPr lang="en-US" dirty="0"/>
              <a:t>;</a:t>
            </a:r>
            <a:br>
              <a:rPr lang="en-US" dirty="0"/>
            </a:br>
            <a:r>
              <a:rPr lang="en-US" dirty="0"/>
              <a:t>Button </a:t>
            </a:r>
            <a:r>
              <a:rPr lang="en-US" b="1" dirty="0"/>
              <a:t>button1</a:t>
            </a:r>
            <a:r>
              <a:rPr lang="en-US" dirty="0"/>
              <a:t>;</a:t>
            </a:r>
            <a:br>
              <a:rPr lang="en-US" dirty="0"/>
            </a:br>
            <a:r>
              <a:rPr lang="en-US" dirty="0"/>
              <a:t>@Override</a:t>
            </a:r>
            <a:br>
              <a:rPr lang="en-US" dirty="0"/>
            </a:br>
            <a:r>
              <a:rPr lang="en-US" b="1" dirty="0"/>
              <a:t>protected void </a:t>
            </a:r>
            <a:r>
              <a:rPr lang="en-US" dirty="0" err="1"/>
              <a:t>onCreate</a:t>
            </a:r>
            <a:r>
              <a:rPr lang="en-US" dirty="0"/>
              <a:t>(Bundle </a:t>
            </a:r>
            <a:r>
              <a:rPr lang="en-US" dirty="0" err="1"/>
              <a:t>savedInstanceState</a:t>
            </a:r>
            <a:r>
              <a:rPr lang="en-US" dirty="0"/>
              <a:t>) {</a:t>
            </a:r>
            <a:br>
              <a:rPr lang="en-US" dirty="0"/>
            </a:br>
            <a:r>
              <a:rPr lang="en-US" dirty="0"/>
              <a:t>    </a:t>
            </a:r>
            <a:r>
              <a:rPr lang="en-US" b="1" dirty="0" err="1"/>
              <a:t>super</a:t>
            </a:r>
            <a:r>
              <a:rPr lang="en-US" dirty="0" err="1"/>
              <a:t>.onCreate</a:t>
            </a:r>
            <a:r>
              <a:rPr lang="en-US" dirty="0"/>
              <a:t>(</a:t>
            </a:r>
            <a:r>
              <a:rPr lang="en-US" dirty="0" err="1"/>
              <a:t>savedInstanceState</a:t>
            </a:r>
            <a:r>
              <a:rPr lang="en-US" dirty="0"/>
              <a:t>);</a:t>
            </a:r>
            <a:br>
              <a:rPr lang="en-US" dirty="0"/>
            </a:br>
            <a:r>
              <a:rPr lang="en-US" dirty="0"/>
              <a:t>    </a:t>
            </a:r>
            <a:r>
              <a:rPr lang="en-US" dirty="0" err="1"/>
              <a:t>setContentView</a:t>
            </a:r>
            <a:r>
              <a:rPr lang="en-US" dirty="0"/>
              <a:t>(</a:t>
            </a:r>
            <a:r>
              <a:rPr lang="en-US" dirty="0" err="1"/>
              <a:t>R.layout.</a:t>
            </a:r>
            <a:r>
              <a:rPr lang="en-US" b="1" i="1" dirty="0" err="1"/>
              <a:t>activity_phonecall_example</a:t>
            </a:r>
            <a:r>
              <a:rPr lang="en-US" dirty="0"/>
              <a:t>);</a:t>
            </a:r>
            <a:br>
              <a:rPr lang="en-US" dirty="0"/>
            </a:br>
            <a:r>
              <a:rPr lang="en-US" dirty="0"/>
              <a:t>    </a:t>
            </a:r>
            <a:r>
              <a:rPr lang="en-US" i="1" dirty="0"/>
              <a:t>//Getting the </a:t>
            </a:r>
            <a:r>
              <a:rPr lang="en-US" i="1" dirty="0" err="1"/>
              <a:t>edittext</a:t>
            </a:r>
            <a:r>
              <a:rPr lang="en-US" i="1" dirty="0"/>
              <a:t> and button instance</a:t>
            </a:r>
            <a:br>
              <a:rPr lang="en-US" i="1" dirty="0"/>
            </a:br>
            <a:r>
              <a:rPr lang="en-US" i="1" dirty="0"/>
              <a:t>    </a:t>
            </a:r>
            <a:r>
              <a:rPr lang="en-US" b="1" dirty="0"/>
              <a:t>edittext1</a:t>
            </a:r>
            <a:r>
              <a:rPr lang="en-US" dirty="0"/>
              <a:t>=(</a:t>
            </a:r>
            <a:r>
              <a:rPr lang="en-US" dirty="0" err="1"/>
              <a:t>EditText</a:t>
            </a:r>
            <a:r>
              <a:rPr lang="en-US" dirty="0"/>
              <a:t>)</a:t>
            </a:r>
            <a:r>
              <a:rPr lang="en-US" dirty="0" err="1"/>
              <a:t>findViewById</a:t>
            </a:r>
            <a:r>
              <a:rPr lang="en-US" dirty="0"/>
              <a:t>(R.id.</a:t>
            </a:r>
            <a:r>
              <a:rPr lang="en-US" b="1" i="1" dirty="0"/>
              <a:t>editText1</a:t>
            </a:r>
            <a:r>
              <a:rPr lang="en-US" dirty="0"/>
              <a:t>);</a:t>
            </a:r>
            <a:br>
              <a:rPr lang="en-US" dirty="0"/>
            </a:br>
            <a:r>
              <a:rPr lang="en-US" dirty="0"/>
              <a:t>    </a:t>
            </a:r>
            <a:r>
              <a:rPr lang="en-US" b="1" dirty="0"/>
              <a:t>button1</a:t>
            </a:r>
            <a:r>
              <a:rPr lang="en-US" dirty="0"/>
              <a:t>=(Button)</a:t>
            </a:r>
            <a:r>
              <a:rPr lang="en-US" dirty="0" err="1"/>
              <a:t>findViewById</a:t>
            </a:r>
            <a:r>
              <a:rPr lang="en-US" dirty="0"/>
              <a:t>(R.id.</a:t>
            </a:r>
            <a:r>
              <a:rPr lang="en-US" b="1" i="1" dirty="0"/>
              <a:t>button1</a:t>
            </a:r>
            <a:r>
              <a:rPr lang="en-US" dirty="0"/>
              <a:t>);</a:t>
            </a:r>
            <a:br>
              <a:rPr lang="en-US" dirty="0"/>
            </a:br>
            <a:br>
              <a:rPr lang="en-US" dirty="0"/>
            </a:br>
            <a:r>
              <a:rPr lang="en-US" dirty="0"/>
              <a:t>    </a:t>
            </a:r>
            <a:r>
              <a:rPr lang="en-US" i="1" dirty="0"/>
              <a:t>//Performing action on button click</a:t>
            </a:r>
            <a:br>
              <a:rPr lang="en-US" i="1" dirty="0"/>
            </a:br>
            <a:r>
              <a:rPr lang="en-US" i="1" dirty="0"/>
              <a:t> </a:t>
            </a:r>
            <a:r>
              <a:rPr lang="en-US" b="1" dirty="0"/>
              <a:t>button1</a:t>
            </a:r>
            <a:r>
              <a:rPr lang="en-US" dirty="0"/>
              <a:t>.setOnClickListener(</a:t>
            </a:r>
            <a:r>
              <a:rPr lang="en-US" b="1" dirty="0"/>
              <a:t>new </a:t>
            </a:r>
            <a:r>
              <a:rPr lang="en-US" dirty="0" err="1"/>
              <a:t>View.OnClickListener</a:t>
            </a:r>
            <a:r>
              <a:rPr lang="en-US" dirty="0"/>
              <a:t>() {</a:t>
            </a:r>
            <a:br>
              <a:rPr lang="en-US" dirty="0"/>
            </a:br>
            <a:r>
              <a:rPr lang="en-US" dirty="0"/>
              <a:t>     @Override</a:t>
            </a:r>
            <a:br>
              <a:rPr lang="en-US" dirty="0"/>
            </a:br>
            <a:r>
              <a:rPr lang="en-US" dirty="0"/>
              <a:t>     </a:t>
            </a:r>
            <a:r>
              <a:rPr lang="en-US" b="1" dirty="0"/>
              <a:t>public void </a:t>
            </a:r>
            <a:r>
              <a:rPr lang="en-US" dirty="0" err="1"/>
              <a:t>onClick</a:t>
            </a:r>
            <a:r>
              <a:rPr lang="en-US" dirty="0"/>
              <a:t>(View v) {</a:t>
            </a:r>
            <a:br>
              <a:rPr lang="en-US" dirty="0"/>
            </a:br>
            <a:r>
              <a:rPr lang="en-US" dirty="0"/>
              <a:t>         String number=</a:t>
            </a:r>
            <a:r>
              <a:rPr lang="en-US" b="1" dirty="0"/>
              <a:t>edittext1</a:t>
            </a:r>
            <a:r>
              <a:rPr lang="en-US" dirty="0"/>
              <a:t>.getText().</a:t>
            </a:r>
            <a:r>
              <a:rPr lang="en-US" dirty="0" err="1"/>
              <a:t>toString</a:t>
            </a:r>
            <a:r>
              <a:rPr lang="en-US" dirty="0"/>
              <a:t>();</a:t>
            </a:r>
            <a:br>
              <a:rPr lang="en-US" dirty="0"/>
            </a:br>
            <a:r>
              <a:rPr lang="en-US" dirty="0"/>
              <a:t>         Intent </a:t>
            </a:r>
            <a:r>
              <a:rPr lang="en-US" dirty="0" err="1"/>
              <a:t>call_Intent</a:t>
            </a:r>
            <a:r>
              <a:rPr lang="en-US" dirty="0"/>
              <a:t> = </a:t>
            </a:r>
            <a:r>
              <a:rPr lang="en-US" b="1" dirty="0"/>
              <a:t>new </a:t>
            </a:r>
            <a:r>
              <a:rPr lang="en-US" dirty="0"/>
              <a:t>Intent(</a:t>
            </a:r>
            <a:r>
              <a:rPr lang="en-US" dirty="0" err="1"/>
              <a:t>Intent.</a:t>
            </a:r>
            <a:r>
              <a:rPr lang="en-US" b="1" i="1" dirty="0" err="1"/>
              <a:t>ACTION_DIAL</a:t>
            </a:r>
            <a:r>
              <a:rPr lang="en-US" dirty="0"/>
              <a:t>);</a:t>
            </a:r>
            <a:br>
              <a:rPr lang="en-US" dirty="0"/>
            </a:br>
            <a:r>
              <a:rPr lang="en-US" dirty="0"/>
              <a:t>         </a:t>
            </a:r>
            <a:r>
              <a:rPr lang="en-US" dirty="0" err="1"/>
              <a:t>call_Intent.setData</a:t>
            </a:r>
            <a:r>
              <a:rPr lang="en-US" dirty="0"/>
              <a:t>(</a:t>
            </a:r>
            <a:r>
              <a:rPr lang="en-US" dirty="0" err="1"/>
              <a:t>Uri.</a:t>
            </a:r>
            <a:r>
              <a:rPr lang="en-US" i="1" dirty="0" err="1"/>
              <a:t>parse</a:t>
            </a:r>
            <a:r>
              <a:rPr lang="en-US" dirty="0"/>
              <a:t>(</a:t>
            </a:r>
            <a:r>
              <a:rPr lang="en-US" b="1" dirty="0"/>
              <a:t>"</a:t>
            </a:r>
            <a:r>
              <a:rPr lang="en-US" b="1" dirty="0" err="1"/>
              <a:t>tel</a:t>
            </a:r>
            <a:r>
              <a:rPr lang="en-US" b="1" dirty="0"/>
              <a:t>:"</a:t>
            </a:r>
            <a:r>
              <a:rPr lang="en-US" dirty="0"/>
              <a:t>+number));</a:t>
            </a:r>
            <a:br>
              <a:rPr lang="en-US" dirty="0"/>
            </a:br>
            <a:r>
              <a:rPr lang="en-US" dirty="0"/>
              <a:t>         </a:t>
            </a:r>
            <a:r>
              <a:rPr lang="en-US" dirty="0" err="1"/>
              <a:t>startActivity</a:t>
            </a:r>
            <a:r>
              <a:rPr lang="en-US" dirty="0"/>
              <a:t>(</a:t>
            </a:r>
            <a:r>
              <a:rPr lang="en-US" dirty="0" err="1"/>
              <a:t>call_Intent</a:t>
            </a:r>
            <a:r>
              <a:rPr lang="en-US" dirty="0"/>
              <a:t>);</a:t>
            </a:r>
          </a:p>
          <a:p>
            <a:endParaRPr lang="en-US" dirty="0"/>
          </a:p>
          <a:p>
            <a:pPr algn="l" fontAlgn="base"/>
            <a:r>
              <a:rPr lang="en-US" b="1" dirty="0"/>
              <a:t>Note : </a:t>
            </a:r>
            <a:r>
              <a:rPr lang="en-US" b="1" dirty="0" err="1"/>
              <a:t>tel</a:t>
            </a:r>
            <a:r>
              <a:rPr lang="en-US" b="1" dirty="0"/>
              <a:t> </a:t>
            </a:r>
            <a:r>
              <a:rPr lang="en-US" b="0" i="0" dirty="0">
                <a:solidFill>
                  <a:srgbClr val="232629"/>
                </a:solidFill>
                <a:effectLst/>
                <a:latin typeface="-apple-system"/>
              </a:rPr>
              <a:t>are called </a:t>
            </a:r>
            <a:r>
              <a:rPr lang="en-US" b="0" i="0" u="sng" dirty="0">
                <a:solidFill>
                  <a:srgbClr val="232629"/>
                </a:solidFill>
                <a:effectLst/>
                <a:latin typeface="inherit"/>
                <a:hlinkClick r:id="rId2"/>
              </a:rPr>
              <a:t>Data schemes</a:t>
            </a:r>
            <a:r>
              <a:rPr lang="en-US" b="0" i="0" dirty="0">
                <a:solidFill>
                  <a:srgbClr val="232629"/>
                </a:solidFill>
                <a:effectLst/>
                <a:latin typeface="-apple-system"/>
              </a:rPr>
              <a:t> in android it tells the intent what application are you looking for</a:t>
            </a:r>
          </a:p>
          <a:p>
            <a:pPr algn="l" fontAlgn="base"/>
            <a:r>
              <a:rPr lang="en-US" b="0" i="0" dirty="0" err="1">
                <a:solidFill>
                  <a:srgbClr val="232629"/>
                </a:solidFill>
                <a:effectLst/>
                <a:latin typeface="-apple-system"/>
              </a:rPr>
              <a:t>eg</a:t>
            </a:r>
            <a:r>
              <a:rPr lang="en-US" b="0" i="0" dirty="0">
                <a:solidFill>
                  <a:srgbClr val="232629"/>
                </a:solidFill>
                <a:effectLst/>
                <a:latin typeface="-apple-system"/>
              </a:rPr>
              <a:t>- if you use </a:t>
            </a:r>
            <a:r>
              <a:rPr lang="en-US" b="0" i="0" dirty="0" err="1">
                <a:solidFill>
                  <a:srgbClr val="232629"/>
                </a:solidFill>
                <a:effectLst/>
                <a:latin typeface="-apple-system"/>
              </a:rPr>
              <a:t>tel</a:t>
            </a:r>
            <a:r>
              <a:rPr lang="en-US" b="0" i="0" dirty="0">
                <a:solidFill>
                  <a:srgbClr val="232629"/>
                </a:solidFill>
                <a:effectLst/>
                <a:latin typeface="-apple-system"/>
              </a:rPr>
              <a:t>: it will tell the android system that you are looking for </a:t>
            </a:r>
            <a:r>
              <a:rPr lang="en-US" b="0" i="0" dirty="0" err="1">
                <a:solidFill>
                  <a:srgbClr val="232629"/>
                </a:solidFill>
                <a:effectLst/>
                <a:latin typeface="-apple-system"/>
              </a:rPr>
              <a:t>callling</a:t>
            </a:r>
            <a:r>
              <a:rPr lang="en-US" b="0" i="0" dirty="0">
                <a:solidFill>
                  <a:srgbClr val="232629"/>
                </a:solidFill>
                <a:effectLst/>
                <a:latin typeface="-apple-system"/>
              </a:rPr>
              <a:t> </a:t>
            </a:r>
            <a:r>
              <a:rPr lang="en-US" b="0" i="0" dirty="0" err="1">
                <a:solidFill>
                  <a:srgbClr val="232629"/>
                </a:solidFill>
                <a:effectLst/>
                <a:latin typeface="-apple-system"/>
              </a:rPr>
              <a:t>applicaion</a:t>
            </a:r>
            <a:r>
              <a:rPr lang="en-US" b="0" i="0" dirty="0">
                <a:solidFill>
                  <a:srgbClr val="232629"/>
                </a:solidFill>
                <a:effectLst/>
                <a:latin typeface="-apple-system"/>
              </a:rPr>
              <a:t> and it will open all the calling applications</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Getting a Result from an Activity</a:t>
            </a:r>
            <a:br>
              <a:rPr lang="en-US" dirty="0"/>
            </a:br>
            <a:r>
              <a:rPr lang="en-US" dirty="0" err="1"/>
              <a:t>startActivityForResult</a:t>
            </a:r>
            <a:r>
              <a:rPr lang="en-US" dirty="0"/>
              <a:t>() method</a:t>
            </a:r>
          </a:p>
        </p:txBody>
      </p:sp>
      <p:sp>
        <p:nvSpPr>
          <p:cNvPr id="3" name="Content Placeholder 2"/>
          <p:cNvSpPr>
            <a:spLocks noGrp="1"/>
          </p:cNvSpPr>
          <p:nvPr>
            <p:ph idx="1"/>
          </p:nvPr>
        </p:nvSpPr>
        <p:spPr>
          <a:xfrm>
            <a:off x="457200" y="1600200"/>
            <a:ext cx="8458200" cy="4525963"/>
          </a:xfrm>
        </p:spPr>
        <p:txBody>
          <a:bodyPr>
            <a:normAutofit/>
          </a:bodyPr>
          <a:lstStyle/>
          <a:p>
            <a:r>
              <a:rPr lang="en-US" sz="2000" dirty="0"/>
              <a:t>Starting another activity doesn't have to be one-way. You can also start another activity and receive a result back. To receive a result, call </a:t>
            </a:r>
            <a:r>
              <a:rPr lang="en-US" sz="2000" dirty="0" err="1"/>
              <a:t>startActivityForResult</a:t>
            </a:r>
            <a:r>
              <a:rPr lang="en-US" sz="2000" dirty="0"/>
              <a:t>() (instead of </a:t>
            </a:r>
            <a:r>
              <a:rPr lang="en-US" sz="2000" dirty="0" err="1"/>
              <a:t>startActivity</a:t>
            </a:r>
            <a:r>
              <a:rPr lang="en-US" sz="2000" dirty="0"/>
              <a:t>()).</a:t>
            </a:r>
          </a:p>
          <a:p>
            <a:r>
              <a:rPr lang="en-US" sz="2000" dirty="0"/>
              <a:t>For example, your app can start a camera app and receive the captured photo as a result. </a:t>
            </a:r>
          </a:p>
          <a:p>
            <a:r>
              <a:rPr lang="en-US" sz="2000" dirty="0"/>
              <a:t>By the help of android </a:t>
            </a:r>
            <a:r>
              <a:rPr lang="en-US" sz="2000" dirty="0" err="1"/>
              <a:t>startActivityForResult</a:t>
            </a:r>
            <a:r>
              <a:rPr lang="en-US" sz="2000" dirty="0"/>
              <a:t>() method, we can send information from one activity to another and vice-versa. </a:t>
            </a:r>
          </a:p>
          <a:p>
            <a:r>
              <a:rPr lang="en-US" sz="2000" dirty="0"/>
              <a:t>Syntax : </a:t>
            </a:r>
          </a:p>
          <a:p>
            <a:r>
              <a:rPr lang="en-US" sz="2000" dirty="0" err="1"/>
              <a:t>startActivityForResult</a:t>
            </a:r>
            <a:r>
              <a:rPr lang="en-US" sz="2000" dirty="0"/>
              <a:t>(intent , request _code)</a:t>
            </a:r>
          </a:p>
          <a:p>
            <a:r>
              <a:rPr lang="en-US" sz="2000" dirty="0"/>
              <a:t>Intent : specify the action type</a:t>
            </a:r>
          </a:p>
          <a:p>
            <a:r>
              <a:rPr lang="en-US" sz="2000" dirty="0"/>
              <a:t>Request _code : specify  your request</a:t>
            </a:r>
          </a:p>
          <a:p>
            <a:endParaRPr lang="en-US" sz="2000" dirty="0"/>
          </a:p>
        </p:txBody>
      </p:sp>
    </p:spTree>
    <p:extLst>
      <p:ext uri="{BB962C8B-B14F-4D97-AF65-F5344CB8AC3E}">
        <p14:creationId xmlns:p14="http://schemas.microsoft.com/office/powerpoint/2010/main" val="3898028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onActivityResult</a:t>
            </a:r>
            <a:r>
              <a:rPr lang="en-US" dirty="0"/>
              <a:t> </a:t>
            </a:r>
          </a:p>
        </p:txBody>
      </p:sp>
      <p:sp>
        <p:nvSpPr>
          <p:cNvPr id="3" name="Content Placeholder 2"/>
          <p:cNvSpPr>
            <a:spLocks noGrp="1"/>
          </p:cNvSpPr>
          <p:nvPr>
            <p:ph idx="1"/>
          </p:nvPr>
        </p:nvSpPr>
        <p:spPr/>
        <p:txBody>
          <a:bodyPr>
            <a:normAutofit/>
          </a:bodyPr>
          <a:lstStyle/>
          <a:p>
            <a:r>
              <a:rPr lang="en-US" sz="2000" b="1" dirty="0" err="1"/>
              <a:t>onActivityResult</a:t>
            </a:r>
            <a:r>
              <a:rPr lang="en-US" sz="2000" dirty="0"/>
              <a:t> method that is invoked automatically when second activity returns result.</a:t>
            </a:r>
          </a:p>
          <a:p>
            <a:r>
              <a:rPr lang="en-US" sz="2000" dirty="0"/>
              <a:t>When the user is done with the subsequent activity and returns, the system calls your activity's </a:t>
            </a:r>
            <a:r>
              <a:rPr lang="en-US" sz="2000" dirty="0" err="1"/>
              <a:t>onActivityResult</a:t>
            </a:r>
            <a:r>
              <a:rPr lang="en-US" sz="2000" dirty="0"/>
              <a:t>() method. This method includes three arguments: </a:t>
            </a:r>
          </a:p>
          <a:p>
            <a:endParaRPr lang="en-US" sz="2000" dirty="0"/>
          </a:p>
          <a:p>
            <a:r>
              <a:rPr lang="en-US" sz="2000" b="1" dirty="0"/>
              <a:t> void </a:t>
            </a:r>
            <a:r>
              <a:rPr lang="en-US" sz="2000" dirty="0" err="1"/>
              <a:t>onActivityResult</a:t>
            </a:r>
            <a:r>
              <a:rPr lang="en-US" sz="2000" dirty="0"/>
              <a:t>() </a:t>
            </a:r>
            <a:r>
              <a:rPr lang="en-US" sz="2000" b="1" dirty="0"/>
              <a:t>(</a:t>
            </a:r>
            <a:r>
              <a:rPr lang="en-US" sz="2000" b="1" dirty="0" err="1"/>
              <a:t>int</a:t>
            </a:r>
            <a:r>
              <a:rPr lang="en-US" sz="2000" b="1" dirty="0"/>
              <a:t> </a:t>
            </a:r>
            <a:r>
              <a:rPr lang="en-US" sz="2000" b="1" dirty="0" err="1"/>
              <a:t>requestCode</a:t>
            </a:r>
            <a:r>
              <a:rPr lang="en-US" sz="2000" b="1" dirty="0"/>
              <a:t>, </a:t>
            </a:r>
            <a:r>
              <a:rPr lang="en-US" sz="2000" b="1" dirty="0" err="1"/>
              <a:t>int</a:t>
            </a:r>
            <a:r>
              <a:rPr lang="en-US" sz="2000" b="1" dirty="0"/>
              <a:t> </a:t>
            </a:r>
            <a:r>
              <a:rPr lang="en-US" sz="2000" b="1" dirty="0" err="1"/>
              <a:t>resultCode</a:t>
            </a:r>
            <a:r>
              <a:rPr lang="en-US" sz="2000" b="1" dirty="0"/>
              <a:t>, Intent data)</a:t>
            </a:r>
            <a:endParaRPr lang="en-US" sz="2000" dirty="0"/>
          </a:p>
          <a:p>
            <a:r>
              <a:rPr lang="en-US" sz="2000" dirty="0"/>
              <a:t>The request code you passed to </a:t>
            </a:r>
            <a:r>
              <a:rPr lang="en-US" sz="2000" dirty="0" err="1"/>
              <a:t>startActivityForResult</a:t>
            </a:r>
            <a:r>
              <a:rPr lang="en-US" sz="2000" dirty="0"/>
              <a:t>().</a:t>
            </a:r>
          </a:p>
          <a:p>
            <a:r>
              <a:rPr lang="en-US" sz="2000" dirty="0"/>
              <a:t>A result code specified by the second activity. This is either RESULT_OK if the operation was successful or RESULT_CANCELED if the user backed out or the operation failed for some reason.</a:t>
            </a:r>
          </a:p>
          <a:p>
            <a:r>
              <a:rPr lang="en-US" sz="2000" dirty="0"/>
              <a:t>An Intent that carries the result data.</a:t>
            </a:r>
          </a:p>
          <a:p>
            <a:endParaRPr lang="en-US" sz="2000" dirty="0"/>
          </a:p>
        </p:txBody>
      </p:sp>
    </p:spTree>
    <p:extLst>
      <p:ext uri="{BB962C8B-B14F-4D97-AF65-F5344CB8AC3E}">
        <p14:creationId xmlns:p14="http://schemas.microsoft.com/office/powerpoint/2010/main" val="35014931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requestCode</a:t>
            </a:r>
            <a:endParaRPr lang="en-US" dirty="0"/>
          </a:p>
        </p:txBody>
      </p:sp>
      <p:sp>
        <p:nvSpPr>
          <p:cNvPr id="3" name="Content Placeholder 2"/>
          <p:cNvSpPr>
            <a:spLocks noGrp="1"/>
          </p:cNvSpPr>
          <p:nvPr>
            <p:ph idx="1"/>
          </p:nvPr>
        </p:nvSpPr>
        <p:spPr>
          <a:xfrm>
            <a:off x="457200" y="1066800"/>
            <a:ext cx="8229600" cy="5059363"/>
          </a:xfrm>
        </p:spPr>
        <p:txBody>
          <a:bodyPr>
            <a:noAutofit/>
          </a:bodyPr>
          <a:lstStyle/>
          <a:p>
            <a:pPr fontAlgn="base"/>
            <a:r>
              <a:rPr lang="en-US" sz="2000" dirty="0"/>
              <a:t>The integer argument is a "request code" that identifies your request. </a:t>
            </a:r>
          </a:p>
          <a:p>
            <a:pPr fontAlgn="base"/>
            <a:r>
              <a:rPr lang="en-US" sz="2000" dirty="0"/>
              <a:t>The </a:t>
            </a:r>
            <a:r>
              <a:rPr lang="en-US" sz="2000" dirty="0" err="1"/>
              <a:t>requestCode</a:t>
            </a:r>
            <a:r>
              <a:rPr lang="en-US" sz="2000" dirty="0"/>
              <a:t> helps you to identify from which Intent you came back. For example, imagine your Activity A (Main Activity) could call Activity B (Camera Request), Activity C (Audio Recording), Activity D (Select a Contact).</a:t>
            </a:r>
          </a:p>
          <a:p>
            <a:pPr fontAlgn="base"/>
            <a:r>
              <a:rPr lang="en-US" sz="2000" dirty="0"/>
              <a:t>Whenever the subsequently called activities B, C or D finish and need to pass data back to A, now you need to identify in  </a:t>
            </a:r>
            <a:r>
              <a:rPr lang="en-US" sz="2000" dirty="0" err="1"/>
              <a:t>onActivityResult</a:t>
            </a:r>
            <a:r>
              <a:rPr lang="en-US" sz="2000" dirty="0"/>
              <a:t>() from which Activity you are returning from and put your handling logic accordingly.</a:t>
            </a:r>
          </a:p>
          <a:p>
            <a:pPr fontAlgn="base"/>
            <a:r>
              <a:rPr lang="en-US" sz="2000" dirty="0" err="1"/>
              <a:t>Eg</a:t>
            </a:r>
            <a:r>
              <a:rPr lang="en-US" sz="2000" dirty="0"/>
              <a:t> : </a:t>
            </a:r>
          </a:p>
          <a:p>
            <a:pPr fontAlgn="base"/>
            <a:r>
              <a:rPr lang="en-US" sz="2000" dirty="0"/>
              <a:t>public static  </a:t>
            </a:r>
            <a:r>
              <a:rPr lang="en-US" sz="2000" dirty="0" err="1"/>
              <a:t>int</a:t>
            </a:r>
            <a:r>
              <a:rPr lang="en-US" sz="2000" dirty="0"/>
              <a:t>  CAMERA_REQUEST = 1;</a:t>
            </a:r>
          </a:p>
          <a:p>
            <a:pPr fontAlgn="base"/>
            <a:r>
              <a:rPr lang="en-US" sz="2000" dirty="0"/>
              <a:t> public static </a:t>
            </a:r>
            <a:r>
              <a:rPr lang="en-US" sz="2000" dirty="0" err="1"/>
              <a:t>int</a:t>
            </a:r>
            <a:r>
              <a:rPr lang="en-US" sz="2000" dirty="0"/>
              <a:t>  CONTACT_VIEW = 2; </a:t>
            </a:r>
            <a:br>
              <a:rPr lang="en-US" sz="2000" dirty="0"/>
            </a:br>
            <a:r>
              <a:rPr lang="en-US" sz="2000" dirty="0"/>
              <a:t>public void </a:t>
            </a:r>
            <a:r>
              <a:rPr lang="en-US" sz="2000" dirty="0" err="1"/>
              <a:t>onActivityResult</a:t>
            </a:r>
            <a:r>
              <a:rPr lang="en-US" sz="2000" dirty="0"/>
              <a:t>(</a:t>
            </a:r>
            <a:r>
              <a:rPr lang="en-US" sz="2000" dirty="0" err="1"/>
              <a:t>int</a:t>
            </a:r>
            <a:r>
              <a:rPr lang="en-US" sz="2000" dirty="0"/>
              <a:t> </a:t>
            </a:r>
            <a:r>
              <a:rPr lang="en-US" sz="2000" dirty="0" err="1"/>
              <a:t>requestCode</a:t>
            </a:r>
            <a:r>
              <a:rPr lang="en-US" sz="2000" dirty="0"/>
              <a:t>, </a:t>
            </a:r>
            <a:r>
              <a:rPr lang="en-US" sz="2000" dirty="0" err="1"/>
              <a:t>int</a:t>
            </a:r>
            <a:r>
              <a:rPr lang="en-US" sz="2000" dirty="0"/>
              <a:t> </a:t>
            </a:r>
            <a:r>
              <a:rPr lang="en-US" sz="2000" dirty="0" err="1"/>
              <a:t>resultCode</a:t>
            </a:r>
            <a:r>
              <a:rPr lang="en-US" sz="2000" dirty="0"/>
              <a:t>, Intent data)</a:t>
            </a:r>
          </a:p>
          <a:p>
            <a:pPr fontAlgn="base"/>
            <a:r>
              <a:rPr lang="en-US" sz="2000" dirty="0"/>
              <a:t> </a:t>
            </a:r>
            <a:r>
              <a:rPr lang="en-US" sz="2000" b="1" dirty="0"/>
              <a:t>{  if (</a:t>
            </a:r>
            <a:r>
              <a:rPr lang="en-US" sz="2000" b="1" dirty="0" err="1"/>
              <a:t>requestCode</a:t>
            </a:r>
            <a:r>
              <a:rPr lang="en-US" sz="2000" b="1" dirty="0"/>
              <a:t> == CAMERA_REQUEST) { </a:t>
            </a:r>
          </a:p>
          <a:p>
            <a:pPr fontAlgn="base"/>
            <a:r>
              <a:rPr lang="en-US" sz="2000" b="1" dirty="0"/>
              <a:t>// code to handle data from CAMERA_REQUEST }</a:t>
            </a:r>
          </a:p>
          <a:p>
            <a:pPr fontAlgn="base"/>
            <a:r>
              <a:rPr lang="en-US" sz="2000" dirty="0"/>
              <a:t> </a:t>
            </a:r>
            <a:r>
              <a:rPr lang="en-US" sz="2000" b="1" dirty="0"/>
              <a:t>else if (</a:t>
            </a:r>
            <a:r>
              <a:rPr lang="en-US" sz="2000" b="1" dirty="0" err="1"/>
              <a:t>requestCode</a:t>
            </a:r>
            <a:r>
              <a:rPr lang="en-US" sz="2000" b="1" dirty="0"/>
              <a:t> == CONTACT_VIEW) { </a:t>
            </a:r>
          </a:p>
          <a:p>
            <a:pPr fontAlgn="base"/>
            <a:r>
              <a:rPr lang="en-US" sz="2000" b="1" dirty="0"/>
              <a:t>// code to handle data from CONTACT_VIEW</a:t>
            </a:r>
          </a:p>
          <a:p>
            <a:endParaRPr lang="en-US" sz="2000" dirty="0"/>
          </a:p>
        </p:txBody>
      </p:sp>
    </p:spTree>
    <p:extLst>
      <p:ext uri="{BB962C8B-B14F-4D97-AF65-F5344CB8AC3E}">
        <p14:creationId xmlns:p14="http://schemas.microsoft.com/office/powerpoint/2010/main" val="41902039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13D50-883B-4C2B-AB10-D78247F0AAAC}"/>
              </a:ext>
            </a:extLst>
          </p:cNvPr>
          <p:cNvSpPr>
            <a:spLocks noGrp="1"/>
          </p:cNvSpPr>
          <p:nvPr>
            <p:ph type="title"/>
          </p:nvPr>
        </p:nvSpPr>
        <p:spPr/>
        <p:txBody>
          <a:bodyPr>
            <a:normAutofit fontScale="90000"/>
          </a:bodyPr>
          <a:lstStyle/>
          <a:p>
            <a:r>
              <a:rPr lang="en-US" dirty="0"/>
              <a:t>Intent methods to set data n get data</a:t>
            </a:r>
            <a:endParaRPr lang="en-IN" dirty="0"/>
          </a:p>
        </p:txBody>
      </p:sp>
      <p:sp>
        <p:nvSpPr>
          <p:cNvPr id="3" name="Content Placeholder 2">
            <a:extLst>
              <a:ext uri="{FF2B5EF4-FFF2-40B4-BE49-F238E27FC236}">
                <a16:creationId xmlns:a16="http://schemas.microsoft.com/office/drawing/2014/main" id="{4E78FE59-D930-42AD-B6D2-F80A8C3DAFC1}"/>
              </a:ext>
            </a:extLst>
          </p:cNvPr>
          <p:cNvSpPr>
            <a:spLocks noGrp="1"/>
          </p:cNvSpPr>
          <p:nvPr>
            <p:ph idx="1"/>
          </p:nvPr>
        </p:nvSpPr>
        <p:spPr>
          <a:xfrm>
            <a:off x="381000" y="1295400"/>
            <a:ext cx="8229600" cy="5211763"/>
          </a:xfrm>
        </p:spPr>
        <p:txBody>
          <a:bodyPr>
            <a:normAutofit/>
          </a:bodyPr>
          <a:lstStyle/>
          <a:p>
            <a:r>
              <a:rPr lang="en-US" b="0" i="0" dirty="0">
                <a:solidFill>
                  <a:srgbClr val="FF0000"/>
                </a:solidFill>
                <a:effectLst/>
                <a:latin typeface="system-ui"/>
              </a:rPr>
              <a:t>how strings are being added to Extras:</a:t>
            </a:r>
          </a:p>
          <a:p>
            <a:r>
              <a:rPr lang="en-IN" dirty="0"/>
              <a:t>Intent </a:t>
            </a:r>
            <a:r>
              <a:rPr lang="en-IN" dirty="0" err="1"/>
              <a:t>i</a:t>
            </a:r>
            <a:r>
              <a:rPr lang="en-IN" dirty="0"/>
              <a:t> = new Intent();</a:t>
            </a:r>
          </a:p>
          <a:p>
            <a:r>
              <a:rPr lang="en-IN" dirty="0" err="1"/>
              <a:t>i.putExtra</a:t>
            </a:r>
            <a:r>
              <a:rPr lang="en-IN" dirty="0"/>
              <a:t>("Name", </a:t>
            </a:r>
            <a:r>
              <a:rPr lang="en-IN" dirty="0" err="1"/>
              <a:t>edt_name.getText</a:t>
            </a:r>
            <a:r>
              <a:rPr lang="en-IN" dirty="0"/>
              <a:t>());</a:t>
            </a:r>
          </a:p>
          <a:p>
            <a:r>
              <a:rPr lang="en-IN" dirty="0" err="1"/>
              <a:t>i.putExtra</a:t>
            </a:r>
            <a:r>
              <a:rPr lang="en-IN" dirty="0"/>
              <a:t>("Description", </a:t>
            </a:r>
            <a:r>
              <a:rPr lang="en-IN" dirty="0" err="1"/>
              <a:t>edt_desc.getText</a:t>
            </a:r>
            <a:r>
              <a:rPr lang="en-IN" dirty="0"/>
              <a:t>());</a:t>
            </a:r>
          </a:p>
          <a:p>
            <a:r>
              <a:rPr kumimoji="0" lang="en-US" altLang="en-US" sz="3200" b="0" i="0" u="none" strike="noStrike" cap="none" normalizeH="0" baseline="0" dirty="0">
                <a:ln>
                  <a:noFill/>
                </a:ln>
                <a:solidFill>
                  <a:srgbClr val="FF0000"/>
                </a:solidFill>
                <a:effectLst/>
                <a:latin typeface="system-ui"/>
              </a:rPr>
              <a:t>how to extract them </a:t>
            </a:r>
            <a:r>
              <a:rPr lang="en-US" altLang="en-US" dirty="0">
                <a:solidFill>
                  <a:srgbClr val="FF0000"/>
                </a:solidFill>
                <a:latin typeface="system-ui"/>
              </a:rPr>
              <a:t>:</a:t>
            </a:r>
            <a:r>
              <a:rPr kumimoji="0" lang="en-US" altLang="en-US" sz="800" b="0" i="0" u="none" strike="noStrike" cap="none" normalizeH="0" baseline="0" dirty="0">
                <a:ln>
                  <a:noFill/>
                </a:ln>
                <a:solidFill>
                  <a:srgbClr val="FF0000"/>
                </a:solidFill>
                <a:effectLst/>
              </a:rPr>
              <a:t> </a:t>
            </a:r>
            <a:endParaRPr kumimoji="0" lang="en-US" altLang="en-US" sz="4800" b="0" i="0" u="none" strike="noStrike" cap="none" normalizeH="0" baseline="0" dirty="0">
              <a:ln>
                <a:noFill/>
              </a:ln>
              <a:solidFill>
                <a:srgbClr val="FF0000"/>
              </a:solidFill>
              <a:effectLst/>
              <a:latin typeface="Arial" panose="020B0604020202020204" pitchFamily="34" charset="0"/>
            </a:endParaRPr>
          </a:p>
          <a:p>
            <a:r>
              <a:rPr lang="en-IN" dirty="0"/>
              <a:t>String name = </a:t>
            </a:r>
            <a:r>
              <a:rPr lang="en-IN" dirty="0" err="1"/>
              <a:t>data.getStringExtra</a:t>
            </a:r>
            <a:r>
              <a:rPr lang="en-IN" dirty="0"/>
              <a:t>("Name");</a:t>
            </a:r>
          </a:p>
          <a:p>
            <a:r>
              <a:rPr lang="en-IN" dirty="0"/>
              <a:t>String </a:t>
            </a:r>
            <a:r>
              <a:rPr lang="en-IN" dirty="0" err="1"/>
              <a:t>desc</a:t>
            </a:r>
            <a:r>
              <a:rPr lang="en-IN" dirty="0"/>
              <a:t> = </a:t>
            </a:r>
            <a:r>
              <a:rPr lang="en-IN" dirty="0" err="1"/>
              <a:t>data.getStringExtra</a:t>
            </a:r>
            <a:r>
              <a:rPr lang="en-IN" dirty="0"/>
              <a:t>("Description");</a:t>
            </a:r>
          </a:p>
          <a:p>
            <a:endParaRPr lang="en-IN" dirty="0"/>
          </a:p>
        </p:txBody>
      </p:sp>
    </p:spTree>
    <p:extLst>
      <p:ext uri="{BB962C8B-B14F-4D97-AF65-F5344CB8AC3E}">
        <p14:creationId xmlns:p14="http://schemas.microsoft.com/office/powerpoint/2010/main" val="19801485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60665-303D-4B29-9C78-94397F0406D7}"/>
              </a:ext>
            </a:extLst>
          </p:cNvPr>
          <p:cNvSpPr>
            <a:spLocks noGrp="1"/>
          </p:cNvSpPr>
          <p:nvPr>
            <p:ph type="title"/>
          </p:nvPr>
        </p:nvSpPr>
        <p:spPr>
          <a:xfrm>
            <a:off x="457200" y="274638"/>
            <a:ext cx="8229600" cy="457199"/>
          </a:xfrm>
        </p:spPr>
        <p:txBody>
          <a:bodyPr>
            <a:normAutofit/>
          </a:bodyPr>
          <a:lstStyle/>
          <a:p>
            <a:r>
              <a:rPr lang="en-US" sz="1800" b="1" dirty="0">
                <a:effectLst/>
                <a:latin typeface="Calibri" panose="020F0502020204030204" pitchFamily="34" charset="0"/>
                <a:ea typeface="Calibri" panose="020F0502020204030204" pitchFamily="34" charset="0"/>
                <a:cs typeface="Times New Roman" panose="02020603050405020304" pitchFamily="18" charset="0"/>
              </a:rPr>
              <a:t>capture an image and display it using Image View</a:t>
            </a:r>
            <a:endParaRPr lang="en-IN" dirty="0"/>
          </a:p>
        </p:txBody>
      </p:sp>
      <p:sp>
        <p:nvSpPr>
          <p:cNvPr id="3" name="Content Placeholder 2">
            <a:extLst>
              <a:ext uri="{FF2B5EF4-FFF2-40B4-BE49-F238E27FC236}">
                <a16:creationId xmlns:a16="http://schemas.microsoft.com/office/drawing/2014/main" id="{D269A3B8-3B94-4940-A6DA-977796A2A33A}"/>
              </a:ext>
            </a:extLst>
          </p:cNvPr>
          <p:cNvSpPr>
            <a:spLocks noGrp="1"/>
          </p:cNvSpPr>
          <p:nvPr>
            <p:ph idx="1"/>
          </p:nvPr>
        </p:nvSpPr>
        <p:spPr/>
        <p:txBody>
          <a:bodyPr>
            <a:normAutofit lnSpcReduction="10000"/>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 &lt;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ImageView</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android:id</a:t>
            </a:r>
            <a:r>
              <a:rPr lang="en-US" sz="1800" dirty="0">
                <a:effectLst/>
                <a:latin typeface="Calibri" panose="020F0502020204030204" pitchFamily="34" charset="0"/>
                <a:ea typeface="Calibri" panose="020F0502020204030204" pitchFamily="34" charset="0"/>
                <a:cs typeface="Times New Roman" panose="02020603050405020304" pitchFamily="18" charset="0"/>
              </a:rPr>
              <a:t>="@+id/im1"</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android:layout_width</a:t>
            </a:r>
            <a:r>
              <a:rPr lang="en-US" sz="1800" dirty="0">
                <a:effectLst/>
                <a:latin typeface="Calibri" panose="020F0502020204030204" pitchFamily="34" charset="0"/>
                <a:ea typeface="Calibri" panose="020F0502020204030204" pitchFamily="34" charset="0"/>
                <a:cs typeface="Times New Roman" panose="02020603050405020304" pitchFamily="18" charset="0"/>
              </a:rPr>
              <a:t>="410dp"</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android:layout_height</a:t>
            </a:r>
            <a:r>
              <a:rPr lang="en-US" sz="1800" dirty="0">
                <a:effectLst/>
                <a:latin typeface="Calibri" panose="020F0502020204030204" pitchFamily="34" charset="0"/>
                <a:ea typeface="Calibri" panose="020F0502020204030204" pitchFamily="34" charset="0"/>
                <a:cs typeface="Times New Roman" panose="02020603050405020304" pitchFamily="18" charset="0"/>
              </a:rPr>
              <a:t>="410dp"</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        /&gt;</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    &lt;Button</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android:id</a:t>
            </a:r>
            <a:r>
              <a:rPr lang="en-US" sz="1800" dirty="0">
                <a:effectLst/>
                <a:latin typeface="Calibri" panose="020F0502020204030204" pitchFamily="34" charset="0"/>
                <a:ea typeface="Calibri" panose="020F0502020204030204" pitchFamily="34" charset="0"/>
                <a:cs typeface="Times New Roman" panose="02020603050405020304" pitchFamily="18" charset="0"/>
              </a:rPr>
              <a:t>="@+id/b1"</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android:layout_width</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wrap_content</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android:layout_height</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wrap_content</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android:text</a:t>
            </a:r>
            <a:r>
              <a:rPr lang="en-US" sz="1800" dirty="0">
                <a:effectLst/>
                <a:latin typeface="Calibri" panose="020F0502020204030204" pitchFamily="34" charset="0"/>
                <a:ea typeface="Calibri" panose="020F0502020204030204" pitchFamily="34" charset="0"/>
                <a:cs typeface="Times New Roman" panose="02020603050405020304" pitchFamily="18" charset="0"/>
              </a:rPr>
              <a:t>="Capture and Set Image"</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android:textSize</a:t>
            </a:r>
            <a:r>
              <a:rPr lang="en-US" sz="1800" dirty="0">
                <a:effectLst/>
                <a:latin typeface="Calibri" panose="020F0502020204030204" pitchFamily="34" charset="0"/>
                <a:ea typeface="Calibri" panose="020F0502020204030204" pitchFamily="34" charset="0"/>
                <a:cs typeface="Times New Roman" panose="02020603050405020304" pitchFamily="18" charset="0"/>
              </a:rPr>
              <a:t>="25dp"</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android:layout_gravity</a:t>
            </a:r>
            <a:r>
              <a:rPr lang="en-US" sz="1800" dirty="0">
                <a:effectLst/>
                <a:latin typeface="Calibri" panose="020F0502020204030204" pitchFamily="34" charset="0"/>
                <a:ea typeface="Calibri" panose="020F0502020204030204" pitchFamily="34" charset="0"/>
                <a:cs typeface="Times New Roman" panose="02020603050405020304" pitchFamily="18" charset="0"/>
              </a:rPr>
              <a:t>="center"</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android:layout_marginTop</a:t>
            </a:r>
            <a:r>
              <a:rPr lang="en-US" sz="1800" dirty="0">
                <a:effectLst/>
                <a:latin typeface="Calibri" panose="020F0502020204030204" pitchFamily="34" charset="0"/>
                <a:ea typeface="Calibri" panose="020F0502020204030204" pitchFamily="34" charset="0"/>
                <a:cs typeface="Times New Roman" panose="02020603050405020304" pitchFamily="18" charset="0"/>
              </a:rPr>
              <a:t>="30dp"</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        /&gt;</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Picture 3">
            <a:extLst>
              <a:ext uri="{FF2B5EF4-FFF2-40B4-BE49-F238E27FC236}">
                <a16:creationId xmlns:a16="http://schemas.microsoft.com/office/drawing/2014/main" id="{D84C77A2-43AA-46C1-AFA0-B26DA08C2B61}"/>
              </a:ext>
            </a:extLst>
          </p:cNvPr>
          <p:cNvPicPr/>
          <p:nvPr/>
        </p:nvPicPr>
        <p:blipFill rotWithShape="1">
          <a:blip r:embed="rId2" cstate="print">
            <a:extLst>
              <a:ext uri="{28A0092B-C50C-407E-A947-70E740481C1C}">
                <a14:useLocalDpi xmlns:a14="http://schemas.microsoft.com/office/drawing/2010/main" val="0"/>
              </a:ext>
            </a:extLst>
          </a:blip>
          <a:srcRect b="10843"/>
          <a:stretch/>
        </p:blipFill>
        <p:spPr bwMode="auto">
          <a:xfrm>
            <a:off x="5943600" y="1709737"/>
            <a:ext cx="1943100" cy="343852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022582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9FE10F-742D-42DC-B030-F6C48FC62AF6}"/>
              </a:ext>
            </a:extLst>
          </p:cNvPr>
          <p:cNvSpPr>
            <a:spLocks noGrp="1"/>
          </p:cNvSpPr>
          <p:nvPr>
            <p:ph idx="1"/>
          </p:nvPr>
        </p:nvSpPr>
        <p:spPr>
          <a:xfrm>
            <a:off x="457200" y="304800"/>
            <a:ext cx="8229600" cy="5821363"/>
          </a:xfrm>
        </p:spPr>
        <p:txBody>
          <a:bodyPr>
            <a:normAutofit fontScale="85000" lnSpcReduction="20000"/>
          </a:bodyPr>
          <a:lstStyle/>
          <a:p>
            <a:r>
              <a:rPr lang="en-US" sz="1800" dirty="0">
                <a:effectLst/>
                <a:latin typeface="Calibri" panose="020F0502020204030204" pitchFamily="34" charset="0"/>
                <a:ea typeface="Calibri" panose="020F0502020204030204" pitchFamily="34" charset="0"/>
                <a:cs typeface="Calibri" panose="020F0502020204030204" pitchFamily="34" charset="0"/>
              </a:rPr>
              <a:t>public class </a:t>
            </a:r>
            <a:r>
              <a:rPr lang="en-US" sz="1800" dirty="0" err="1">
                <a:effectLst/>
                <a:latin typeface="Calibri" panose="020F0502020204030204" pitchFamily="34" charset="0"/>
                <a:ea typeface="Calibri" panose="020F0502020204030204" pitchFamily="34" charset="0"/>
                <a:cs typeface="Calibri" panose="020F0502020204030204" pitchFamily="34" charset="0"/>
              </a:rPr>
              <a:t>MainActivity</a:t>
            </a:r>
            <a:r>
              <a:rPr lang="en-US" sz="1800" dirty="0">
                <a:effectLst/>
                <a:latin typeface="Calibri" panose="020F0502020204030204" pitchFamily="34" charset="0"/>
                <a:ea typeface="Calibri" panose="020F0502020204030204" pitchFamily="34" charset="0"/>
                <a:cs typeface="Calibri" panose="020F0502020204030204" pitchFamily="34" charset="0"/>
              </a:rPr>
              <a:t> extends </a:t>
            </a:r>
            <a:r>
              <a:rPr lang="en-US" sz="1800" dirty="0" err="1">
                <a:effectLst/>
                <a:latin typeface="Calibri" panose="020F0502020204030204" pitchFamily="34" charset="0"/>
                <a:ea typeface="Calibri" panose="020F0502020204030204" pitchFamily="34" charset="0"/>
                <a:cs typeface="Calibri" panose="020F0502020204030204" pitchFamily="34" charset="0"/>
              </a:rPr>
              <a:t>AppCompatActivity</a:t>
            </a:r>
            <a:r>
              <a:rPr lang="en-US" sz="1800" dirty="0">
                <a:effectLst/>
                <a:latin typeface="Calibri" panose="020F0502020204030204" pitchFamily="34" charset="0"/>
                <a:ea typeface="Calibri" panose="020F0502020204030204" pitchFamily="34" charset="0"/>
                <a:cs typeface="Calibri" panose="020F0502020204030204" pitchFamily="34" charset="0"/>
              </a:rPr>
              <a:t> {</a:t>
            </a:r>
            <a:br>
              <a:rPr lang="en-US" sz="1800" dirty="0">
                <a:effectLst/>
                <a:latin typeface="Calibri" panose="020F0502020204030204" pitchFamily="34" charset="0"/>
                <a:ea typeface="Calibri" panose="020F0502020204030204" pitchFamily="34" charset="0"/>
                <a:cs typeface="Calibri" panose="020F0502020204030204" pitchFamily="34" charset="0"/>
              </a:rPr>
            </a:b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int</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CameraPhotoRequestCode</a:t>
            </a:r>
            <a:r>
              <a:rPr lang="en-US" sz="1800" dirty="0">
                <a:effectLst/>
                <a:latin typeface="Calibri" panose="020F0502020204030204" pitchFamily="34" charset="0"/>
                <a:ea typeface="Calibri" panose="020F0502020204030204" pitchFamily="34" charset="0"/>
                <a:cs typeface="Calibri" panose="020F0502020204030204" pitchFamily="34" charset="0"/>
              </a:rPr>
              <a:t>=1;</a:t>
            </a:r>
            <a:br>
              <a:rPr lang="en-US" sz="1800" dirty="0">
                <a:effectLst/>
                <a:latin typeface="Calibri" panose="020F0502020204030204" pitchFamily="34" charset="0"/>
                <a:ea typeface="Calibri" panose="020F0502020204030204" pitchFamily="34" charset="0"/>
                <a:cs typeface="Calibri" panose="020F0502020204030204" pitchFamily="34" charset="0"/>
              </a:rPr>
            </a:br>
            <a:r>
              <a:rPr lang="en-US" sz="1800" dirty="0">
                <a:effectLst/>
                <a:latin typeface="Calibri" panose="020F0502020204030204" pitchFamily="34" charset="0"/>
                <a:ea typeface="Calibri" panose="020F0502020204030204" pitchFamily="34" charset="0"/>
                <a:cs typeface="Calibri" panose="020F0502020204030204" pitchFamily="34" charset="0"/>
              </a:rPr>
              <a:t>    @Override</a:t>
            </a:r>
            <a:br>
              <a:rPr lang="en-US" sz="1800" dirty="0">
                <a:effectLst/>
                <a:latin typeface="Calibri" panose="020F0502020204030204" pitchFamily="34" charset="0"/>
                <a:ea typeface="Calibri" panose="020F0502020204030204" pitchFamily="34" charset="0"/>
                <a:cs typeface="Calibri" panose="020F0502020204030204" pitchFamily="34" charset="0"/>
              </a:rPr>
            </a:br>
            <a:r>
              <a:rPr lang="en-US" sz="1800" dirty="0">
                <a:effectLst/>
                <a:latin typeface="Calibri" panose="020F0502020204030204" pitchFamily="34" charset="0"/>
                <a:ea typeface="Calibri" panose="020F0502020204030204" pitchFamily="34" charset="0"/>
                <a:cs typeface="Calibri" panose="020F0502020204030204" pitchFamily="34" charset="0"/>
              </a:rPr>
              <a:t>    protected void </a:t>
            </a:r>
            <a:r>
              <a:rPr lang="en-US" sz="1800" dirty="0" err="1">
                <a:effectLst/>
                <a:latin typeface="Calibri" panose="020F0502020204030204" pitchFamily="34" charset="0"/>
                <a:ea typeface="Calibri" panose="020F0502020204030204" pitchFamily="34" charset="0"/>
                <a:cs typeface="Calibri" panose="020F0502020204030204" pitchFamily="34" charset="0"/>
              </a:rPr>
              <a:t>onCreate</a:t>
            </a:r>
            <a:r>
              <a:rPr lang="en-US" sz="1800" dirty="0">
                <a:effectLst/>
                <a:latin typeface="Calibri" panose="020F0502020204030204" pitchFamily="34" charset="0"/>
                <a:ea typeface="Calibri" panose="020F0502020204030204" pitchFamily="34" charset="0"/>
                <a:cs typeface="Calibri" panose="020F0502020204030204" pitchFamily="34" charset="0"/>
              </a:rPr>
              <a:t>(Bundle </a:t>
            </a:r>
            <a:r>
              <a:rPr lang="en-US" sz="1800" dirty="0" err="1">
                <a:effectLst/>
                <a:latin typeface="Calibri" panose="020F0502020204030204" pitchFamily="34" charset="0"/>
                <a:ea typeface="Calibri" panose="020F0502020204030204" pitchFamily="34" charset="0"/>
                <a:cs typeface="Calibri" panose="020F0502020204030204" pitchFamily="34" charset="0"/>
              </a:rPr>
              <a:t>savedInstanceState</a:t>
            </a:r>
            <a:r>
              <a:rPr lang="en-US" sz="1800" dirty="0">
                <a:effectLst/>
                <a:latin typeface="Calibri" panose="020F0502020204030204" pitchFamily="34" charset="0"/>
                <a:ea typeface="Calibri" panose="020F0502020204030204" pitchFamily="34" charset="0"/>
                <a:cs typeface="Calibri" panose="020F0502020204030204" pitchFamily="34" charset="0"/>
              </a:rPr>
              <a:t>) {</a:t>
            </a:r>
            <a:br>
              <a:rPr lang="en-US" sz="1800" dirty="0">
                <a:effectLst/>
                <a:latin typeface="Calibri" panose="020F0502020204030204" pitchFamily="34" charset="0"/>
                <a:ea typeface="Calibri" panose="020F0502020204030204" pitchFamily="34" charset="0"/>
                <a:cs typeface="Calibri" panose="020F0502020204030204" pitchFamily="34" charset="0"/>
              </a:rPr>
            </a:b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super.onCreate</a:t>
            </a:r>
            <a:r>
              <a:rPr lang="en-US" sz="1800" dirty="0">
                <a:effectLst/>
                <a:latin typeface="Calibri" panose="020F0502020204030204" pitchFamily="34" charset="0"/>
                <a:ea typeface="Calibri" panose="020F0502020204030204" pitchFamily="34" charset="0"/>
                <a:cs typeface="Calibri" panose="020F0502020204030204" pitchFamily="34" charset="0"/>
              </a:rPr>
              <a:t>(</a:t>
            </a:r>
            <a:r>
              <a:rPr lang="en-US" sz="1800" dirty="0" err="1">
                <a:effectLst/>
                <a:latin typeface="Calibri" panose="020F0502020204030204" pitchFamily="34" charset="0"/>
                <a:ea typeface="Calibri" panose="020F0502020204030204" pitchFamily="34" charset="0"/>
                <a:cs typeface="Calibri" panose="020F0502020204030204" pitchFamily="34" charset="0"/>
              </a:rPr>
              <a:t>savedInstanceState</a:t>
            </a:r>
            <a:r>
              <a:rPr lang="en-US" sz="1800" dirty="0">
                <a:effectLst/>
                <a:latin typeface="Calibri" panose="020F0502020204030204" pitchFamily="34" charset="0"/>
                <a:ea typeface="Calibri" panose="020F0502020204030204" pitchFamily="34" charset="0"/>
                <a:cs typeface="Calibri" panose="020F0502020204030204" pitchFamily="34" charset="0"/>
              </a:rPr>
              <a:t>);</a:t>
            </a:r>
            <a:br>
              <a:rPr lang="en-US" sz="1800" dirty="0">
                <a:effectLst/>
                <a:latin typeface="Calibri" panose="020F0502020204030204" pitchFamily="34" charset="0"/>
                <a:ea typeface="Calibri" panose="020F0502020204030204" pitchFamily="34" charset="0"/>
                <a:cs typeface="Calibri" panose="020F0502020204030204" pitchFamily="34" charset="0"/>
              </a:rPr>
            </a:b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setContentView</a:t>
            </a:r>
            <a:r>
              <a:rPr lang="en-US" sz="1800" dirty="0">
                <a:effectLst/>
                <a:latin typeface="Calibri" panose="020F0502020204030204" pitchFamily="34" charset="0"/>
                <a:ea typeface="Calibri" panose="020F0502020204030204" pitchFamily="34" charset="0"/>
                <a:cs typeface="Calibri" panose="020F0502020204030204" pitchFamily="34" charset="0"/>
              </a:rPr>
              <a:t>(</a:t>
            </a:r>
            <a:r>
              <a:rPr lang="en-US" sz="1800" dirty="0" err="1">
                <a:effectLst/>
                <a:latin typeface="Calibri" panose="020F0502020204030204" pitchFamily="34" charset="0"/>
                <a:ea typeface="Calibri" panose="020F0502020204030204" pitchFamily="34" charset="0"/>
                <a:cs typeface="Calibri" panose="020F0502020204030204" pitchFamily="34" charset="0"/>
              </a:rPr>
              <a:t>R.layout.</a:t>
            </a:r>
            <a:r>
              <a:rPr lang="en-US" sz="1800" i="1" dirty="0" err="1">
                <a:effectLst/>
                <a:latin typeface="Calibri" panose="020F0502020204030204" pitchFamily="34" charset="0"/>
                <a:ea typeface="Calibri" panose="020F0502020204030204" pitchFamily="34" charset="0"/>
                <a:cs typeface="Calibri" panose="020F0502020204030204" pitchFamily="34" charset="0"/>
              </a:rPr>
              <a:t>activity_main</a:t>
            </a:r>
            <a:r>
              <a:rPr lang="en-US" sz="1800" dirty="0">
                <a:effectLst/>
                <a:latin typeface="Calibri" panose="020F0502020204030204" pitchFamily="34" charset="0"/>
                <a:ea typeface="Calibri" panose="020F0502020204030204" pitchFamily="34" charset="0"/>
                <a:cs typeface="Calibri" panose="020F0502020204030204" pitchFamily="34" charset="0"/>
              </a:rPr>
              <a:t>);</a:t>
            </a:r>
            <a:br>
              <a:rPr lang="en-US" sz="1800" dirty="0">
                <a:effectLst/>
                <a:latin typeface="Calibri" panose="020F0502020204030204" pitchFamily="34" charset="0"/>
                <a:ea typeface="Calibri" panose="020F0502020204030204" pitchFamily="34" charset="0"/>
                <a:cs typeface="Calibri" panose="020F0502020204030204" pitchFamily="34" charset="0"/>
              </a:rPr>
            </a:br>
            <a:br>
              <a:rPr lang="en-US" sz="1800" dirty="0">
                <a:effectLst/>
                <a:latin typeface="Calibri" panose="020F0502020204030204" pitchFamily="34" charset="0"/>
                <a:ea typeface="Calibri" panose="020F0502020204030204" pitchFamily="34" charset="0"/>
                <a:cs typeface="Calibri" panose="020F0502020204030204" pitchFamily="34" charset="0"/>
              </a:rPr>
            </a:br>
            <a:r>
              <a:rPr lang="en-US" sz="1800" dirty="0">
                <a:effectLst/>
                <a:latin typeface="Calibri" panose="020F0502020204030204" pitchFamily="34" charset="0"/>
                <a:ea typeface="Calibri" panose="020F0502020204030204" pitchFamily="34" charset="0"/>
                <a:cs typeface="Calibri" panose="020F0502020204030204" pitchFamily="34" charset="0"/>
              </a:rPr>
              <a:t>        Button b1 = (Button) </a:t>
            </a:r>
            <a:r>
              <a:rPr lang="en-US" sz="1800" dirty="0" err="1">
                <a:effectLst/>
                <a:latin typeface="Calibri" panose="020F0502020204030204" pitchFamily="34" charset="0"/>
                <a:ea typeface="Calibri" panose="020F0502020204030204" pitchFamily="34" charset="0"/>
                <a:cs typeface="Calibri" panose="020F0502020204030204" pitchFamily="34" charset="0"/>
              </a:rPr>
              <a:t>findViewById</a:t>
            </a:r>
            <a:r>
              <a:rPr lang="en-US" sz="1800" dirty="0">
                <a:effectLst/>
                <a:latin typeface="Calibri" panose="020F0502020204030204" pitchFamily="34" charset="0"/>
                <a:ea typeface="Calibri" panose="020F0502020204030204" pitchFamily="34" charset="0"/>
                <a:cs typeface="Calibri" panose="020F0502020204030204" pitchFamily="34" charset="0"/>
              </a:rPr>
              <a:t>(R.id.</a:t>
            </a:r>
            <a:r>
              <a:rPr lang="en-US" sz="1800" i="1" dirty="0">
                <a:effectLst/>
                <a:latin typeface="Calibri" panose="020F0502020204030204" pitchFamily="34" charset="0"/>
                <a:ea typeface="Calibri" panose="020F0502020204030204" pitchFamily="34" charset="0"/>
                <a:cs typeface="Calibri" panose="020F0502020204030204" pitchFamily="34" charset="0"/>
              </a:rPr>
              <a:t>b1</a:t>
            </a:r>
            <a:r>
              <a:rPr lang="en-US" sz="1800" dirty="0">
                <a:effectLst/>
                <a:latin typeface="Calibri" panose="020F0502020204030204" pitchFamily="34" charset="0"/>
                <a:ea typeface="Calibri" panose="020F0502020204030204" pitchFamily="34" charset="0"/>
                <a:cs typeface="Calibri" panose="020F0502020204030204" pitchFamily="34" charset="0"/>
              </a:rPr>
              <a:t>);</a:t>
            </a:r>
            <a:br>
              <a:rPr lang="en-US" sz="1800" dirty="0">
                <a:effectLst/>
                <a:latin typeface="Calibri" panose="020F0502020204030204" pitchFamily="34" charset="0"/>
                <a:ea typeface="Calibri" panose="020F0502020204030204" pitchFamily="34" charset="0"/>
                <a:cs typeface="Calibri" panose="020F0502020204030204" pitchFamily="34" charset="0"/>
              </a:rPr>
            </a:br>
            <a:r>
              <a:rPr lang="en-US" sz="1800" dirty="0">
                <a:effectLst/>
                <a:latin typeface="Calibri" panose="020F0502020204030204" pitchFamily="34" charset="0"/>
                <a:ea typeface="Calibri" panose="020F0502020204030204" pitchFamily="34" charset="0"/>
                <a:cs typeface="Calibri" panose="020F0502020204030204" pitchFamily="34" charset="0"/>
              </a:rPr>
              <a:t>        b1.setOnClickListener(new </a:t>
            </a:r>
            <a:r>
              <a:rPr lang="en-US" sz="1800" dirty="0" err="1">
                <a:effectLst/>
                <a:latin typeface="Calibri" panose="020F0502020204030204" pitchFamily="34" charset="0"/>
                <a:ea typeface="Calibri" panose="020F0502020204030204" pitchFamily="34" charset="0"/>
                <a:cs typeface="Calibri" panose="020F0502020204030204" pitchFamily="34" charset="0"/>
              </a:rPr>
              <a:t>View.OnClickListener</a:t>
            </a:r>
            <a:r>
              <a:rPr lang="en-US" sz="1800" dirty="0">
                <a:effectLst/>
                <a:latin typeface="Calibri" panose="020F0502020204030204" pitchFamily="34" charset="0"/>
                <a:ea typeface="Calibri" panose="020F0502020204030204" pitchFamily="34" charset="0"/>
                <a:cs typeface="Calibri" panose="020F0502020204030204" pitchFamily="34" charset="0"/>
              </a:rPr>
              <a:t>() {</a:t>
            </a:r>
            <a:br>
              <a:rPr lang="en-US" sz="1800" dirty="0">
                <a:effectLst/>
                <a:latin typeface="Calibri" panose="020F0502020204030204" pitchFamily="34" charset="0"/>
                <a:ea typeface="Calibri" panose="020F0502020204030204" pitchFamily="34" charset="0"/>
                <a:cs typeface="Calibri" panose="020F0502020204030204" pitchFamily="34" charset="0"/>
              </a:rPr>
            </a:br>
            <a:r>
              <a:rPr lang="en-US" sz="1800" dirty="0">
                <a:effectLst/>
                <a:latin typeface="Calibri" panose="020F0502020204030204" pitchFamily="34" charset="0"/>
                <a:ea typeface="Calibri" panose="020F0502020204030204" pitchFamily="34" charset="0"/>
                <a:cs typeface="Calibri" panose="020F0502020204030204" pitchFamily="34" charset="0"/>
              </a:rPr>
              <a:t>            @Override</a:t>
            </a:r>
            <a:br>
              <a:rPr lang="en-US" sz="1800" dirty="0">
                <a:effectLst/>
                <a:latin typeface="Calibri" panose="020F0502020204030204" pitchFamily="34" charset="0"/>
                <a:ea typeface="Calibri" panose="020F0502020204030204" pitchFamily="34" charset="0"/>
                <a:cs typeface="Calibri" panose="020F0502020204030204" pitchFamily="34" charset="0"/>
              </a:rPr>
            </a:br>
            <a:r>
              <a:rPr lang="en-US" sz="1800" dirty="0">
                <a:effectLst/>
                <a:latin typeface="Calibri" panose="020F0502020204030204" pitchFamily="34" charset="0"/>
                <a:ea typeface="Calibri" panose="020F0502020204030204" pitchFamily="34" charset="0"/>
                <a:cs typeface="Calibri" panose="020F0502020204030204" pitchFamily="34" charset="0"/>
              </a:rPr>
              <a:t>            public void </a:t>
            </a:r>
            <a:r>
              <a:rPr lang="en-US" sz="1800" dirty="0" err="1">
                <a:effectLst/>
                <a:latin typeface="Calibri" panose="020F0502020204030204" pitchFamily="34" charset="0"/>
                <a:ea typeface="Calibri" panose="020F0502020204030204" pitchFamily="34" charset="0"/>
                <a:cs typeface="Calibri" panose="020F0502020204030204" pitchFamily="34" charset="0"/>
              </a:rPr>
              <a:t>onClick</a:t>
            </a:r>
            <a:r>
              <a:rPr lang="en-US" sz="1800" dirty="0">
                <a:effectLst/>
                <a:latin typeface="Calibri" panose="020F0502020204030204" pitchFamily="34" charset="0"/>
                <a:ea typeface="Calibri" panose="020F0502020204030204" pitchFamily="34" charset="0"/>
                <a:cs typeface="Calibri" panose="020F0502020204030204" pitchFamily="34" charset="0"/>
              </a:rPr>
              <a:t>(View v) {</a:t>
            </a:r>
            <a:br>
              <a:rPr lang="en-US" sz="1800" dirty="0">
                <a:effectLst/>
                <a:latin typeface="Calibri" panose="020F0502020204030204" pitchFamily="34" charset="0"/>
                <a:ea typeface="Calibri" panose="020F0502020204030204" pitchFamily="34" charset="0"/>
                <a:cs typeface="Calibri" panose="020F0502020204030204" pitchFamily="34" charset="0"/>
              </a:rPr>
            </a:br>
            <a:r>
              <a:rPr lang="en-US" sz="1800" dirty="0">
                <a:effectLst/>
                <a:latin typeface="Calibri" panose="020F0502020204030204" pitchFamily="34" charset="0"/>
                <a:ea typeface="Calibri" panose="020F0502020204030204" pitchFamily="34" charset="0"/>
                <a:cs typeface="Calibri" panose="020F0502020204030204" pitchFamily="34" charset="0"/>
              </a:rPr>
              <a:t>                Intent i1 = new Intent(</a:t>
            </a:r>
            <a:r>
              <a:rPr lang="en-US" sz="1800" dirty="0" err="1">
                <a:effectLst/>
                <a:latin typeface="Calibri" panose="020F0502020204030204" pitchFamily="34" charset="0"/>
                <a:ea typeface="Calibri" panose="020F0502020204030204" pitchFamily="34" charset="0"/>
                <a:cs typeface="Calibri" panose="020F0502020204030204" pitchFamily="34" charset="0"/>
              </a:rPr>
              <a:t>MediaStore.</a:t>
            </a:r>
            <a:r>
              <a:rPr lang="en-US" sz="1800" i="1" dirty="0" err="1">
                <a:effectLst/>
                <a:latin typeface="Calibri" panose="020F0502020204030204" pitchFamily="34" charset="0"/>
                <a:ea typeface="Calibri" panose="020F0502020204030204" pitchFamily="34" charset="0"/>
                <a:cs typeface="Calibri" panose="020F0502020204030204" pitchFamily="34" charset="0"/>
              </a:rPr>
              <a:t>ACTION_IMAGE_CAPTURE</a:t>
            </a:r>
            <a:r>
              <a:rPr lang="en-US" sz="1800" dirty="0">
                <a:effectLst/>
                <a:latin typeface="Calibri" panose="020F0502020204030204" pitchFamily="34" charset="0"/>
                <a:ea typeface="Calibri" panose="020F0502020204030204" pitchFamily="34" charset="0"/>
                <a:cs typeface="Calibri" panose="020F0502020204030204" pitchFamily="34" charset="0"/>
              </a:rPr>
              <a:t>);</a:t>
            </a:r>
            <a:br>
              <a:rPr lang="en-US" sz="1800" dirty="0">
                <a:effectLst/>
                <a:latin typeface="Calibri" panose="020F0502020204030204" pitchFamily="34" charset="0"/>
                <a:ea typeface="Calibri" panose="020F0502020204030204" pitchFamily="34" charset="0"/>
                <a:cs typeface="Calibri" panose="020F0502020204030204" pitchFamily="34" charset="0"/>
              </a:rPr>
            </a:b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startActivityForResult</a:t>
            </a:r>
            <a:r>
              <a:rPr lang="en-US" sz="1800" dirty="0">
                <a:effectLst/>
                <a:latin typeface="Calibri" panose="020F0502020204030204" pitchFamily="34" charset="0"/>
                <a:ea typeface="Calibri" panose="020F0502020204030204" pitchFamily="34" charset="0"/>
                <a:cs typeface="Calibri" panose="020F0502020204030204" pitchFamily="34" charset="0"/>
              </a:rPr>
              <a:t>(i1,CameraPhotoRequestCode);</a:t>
            </a:r>
            <a:br>
              <a:rPr lang="en-US" sz="1800" dirty="0">
                <a:effectLst/>
                <a:latin typeface="Calibri" panose="020F0502020204030204" pitchFamily="34" charset="0"/>
                <a:ea typeface="Calibri" panose="020F0502020204030204" pitchFamily="34" charset="0"/>
                <a:cs typeface="Calibri" panose="020F0502020204030204" pitchFamily="34" charset="0"/>
              </a:rPr>
            </a:br>
            <a:r>
              <a:rPr lang="en-US" sz="1800" dirty="0">
                <a:effectLst/>
                <a:latin typeface="Calibri" panose="020F0502020204030204" pitchFamily="34" charset="0"/>
                <a:ea typeface="Calibri" panose="020F0502020204030204" pitchFamily="34" charset="0"/>
                <a:cs typeface="Calibri" panose="020F0502020204030204" pitchFamily="34" charset="0"/>
              </a:rPr>
              <a:t>            }</a:t>
            </a:r>
            <a:br>
              <a:rPr lang="en-US" sz="1800" dirty="0">
                <a:effectLst/>
                <a:latin typeface="Calibri" panose="020F0502020204030204" pitchFamily="34" charset="0"/>
                <a:ea typeface="Calibri" panose="020F0502020204030204" pitchFamily="34" charset="0"/>
                <a:cs typeface="Calibri" panose="020F0502020204030204" pitchFamily="34" charset="0"/>
              </a:rPr>
            </a:br>
            <a:r>
              <a:rPr lang="en-US" sz="1800" dirty="0">
                <a:effectLst/>
                <a:latin typeface="Calibri" panose="020F0502020204030204" pitchFamily="34" charset="0"/>
                <a:ea typeface="Calibri" panose="020F0502020204030204" pitchFamily="34" charset="0"/>
                <a:cs typeface="Calibri" panose="020F0502020204030204" pitchFamily="34" charset="0"/>
              </a:rPr>
              <a:t>        });</a:t>
            </a:r>
            <a:br>
              <a:rPr lang="en-US" sz="1800" dirty="0">
                <a:effectLst/>
                <a:latin typeface="Calibri" panose="020F0502020204030204" pitchFamily="34" charset="0"/>
                <a:ea typeface="Calibri" panose="020F0502020204030204" pitchFamily="34" charset="0"/>
                <a:cs typeface="Calibri" panose="020F0502020204030204" pitchFamily="34" charset="0"/>
              </a:rPr>
            </a:br>
            <a:r>
              <a:rPr lang="en-US" sz="1800" dirty="0">
                <a:effectLst/>
                <a:latin typeface="Calibri" panose="020F0502020204030204" pitchFamily="34" charset="0"/>
                <a:ea typeface="Calibri" panose="020F0502020204030204" pitchFamily="34" charset="0"/>
                <a:cs typeface="Calibri" panose="020F0502020204030204" pitchFamily="34" charset="0"/>
              </a:rPr>
              <a:t>    }</a:t>
            </a:r>
            <a:br>
              <a:rPr lang="en-US" sz="1800" dirty="0">
                <a:effectLst/>
                <a:latin typeface="Calibri" panose="020F0502020204030204" pitchFamily="34" charset="0"/>
                <a:ea typeface="Calibri" panose="020F0502020204030204" pitchFamily="34" charset="0"/>
                <a:cs typeface="Calibri" panose="020F0502020204030204" pitchFamily="34" charset="0"/>
              </a:rPr>
            </a:br>
            <a:br>
              <a:rPr lang="en-US" sz="1800" dirty="0">
                <a:effectLst/>
                <a:latin typeface="Calibri" panose="020F0502020204030204" pitchFamily="34" charset="0"/>
                <a:ea typeface="Calibri" panose="020F0502020204030204" pitchFamily="34" charset="0"/>
                <a:cs typeface="Calibri" panose="020F0502020204030204" pitchFamily="34" charset="0"/>
              </a:rPr>
            </a:br>
            <a:r>
              <a:rPr lang="en-US" sz="1800" dirty="0">
                <a:effectLst/>
                <a:latin typeface="Calibri" panose="020F0502020204030204" pitchFamily="34" charset="0"/>
                <a:ea typeface="Calibri" panose="020F0502020204030204" pitchFamily="34" charset="0"/>
                <a:cs typeface="Calibri" panose="020F0502020204030204" pitchFamily="34" charset="0"/>
              </a:rPr>
              <a:t>    protected void </a:t>
            </a:r>
            <a:r>
              <a:rPr lang="en-US" sz="1800" dirty="0" err="1">
                <a:effectLst/>
                <a:latin typeface="Calibri" panose="020F0502020204030204" pitchFamily="34" charset="0"/>
                <a:ea typeface="Calibri" panose="020F0502020204030204" pitchFamily="34" charset="0"/>
                <a:cs typeface="Calibri" panose="020F0502020204030204" pitchFamily="34" charset="0"/>
              </a:rPr>
              <a:t>onActivityResult</a:t>
            </a:r>
            <a:r>
              <a:rPr lang="en-US" sz="1800" dirty="0">
                <a:effectLst/>
                <a:latin typeface="Calibri" panose="020F0502020204030204" pitchFamily="34" charset="0"/>
                <a:ea typeface="Calibri" panose="020F0502020204030204" pitchFamily="34" charset="0"/>
                <a:cs typeface="Calibri" panose="020F0502020204030204" pitchFamily="34" charset="0"/>
              </a:rPr>
              <a:t>(int </a:t>
            </a:r>
            <a:r>
              <a:rPr lang="en-US" sz="1800" dirty="0" err="1">
                <a:effectLst/>
                <a:latin typeface="Calibri" panose="020F0502020204030204" pitchFamily="34" charset="0"/>
                <a:ea typeface="Calibri" panose="020F0502020204030204" pitchFamily="34" charset="0"/>
                <a:cs typeface="Calibri" panose="020F0502020204030204" pitchFamily="34" charset="0"/>
              </a:rPr>
              <a:t>requestCode</a:t>
            </a:r>
            <a:r>
              <a:rPr lang="en-US" sz="1800" dirty="0">
                <a:effectLst/>
                <a:latin typeface="Calibri" panose="020F0502020204030204" pitchFamily="34" charset="0"/>
                <a:ea typeface="Calibri" panose="020F0502020204030204" pitchFamily="34" charset="0"/>
                <a:cs typeface="Calibri" panose="020F0502020204030204" pitchFamily="34" charset="0"/>
              </a:rPr>
              <a:t>, int </a:t>
            </a:r>
            <a:r>
              <a:rPr lang="en-US" sz="1800" dirty="0" err="1">
                <a:effectLst/>
                <a:latin typeface="Calibri" panose="020F0502020204030204" pitchFamily="34" charset="0"/>
                <a:ea typeface="Calibri" panose="020F0502020204030204" pitchFamily="34" charset="0"/>
                <a:cs typeface="Calibri" panose="020F0502020204030204" pitchFamily="34" charset="0"/>
              </a:rPr>
              <a:t>resultCode</a:t>
            </a:r>
            <a:r>
              <a:rPr lang="en-US" sz="1800" dirty="0">
                <a:effectLst/>
                <a:latin typeface="Calibri" panose="020F0502020204030204" pitchFamily="34" charset="0"/>
                <a:ea typeface="Calibri" panose="020F0502020204030204" pitchFamily="34" charset="0"/>
                <a:cs typeface="Calibri" panose="020F0502020204030204" pitchFamily="34" charset="0"/>
              </a:rPr>
              <a:t>, Intent data) {</a:t>
            </a:r>
            <a:br>
              <a:rPr lang="en-US" sz="1800" dirty="0">
                <a:effectLst/>
                <a:latin typeface="Calibri" panose="020F0502020204030204" pitchFamily="34" charset="0"/>
                <a:ea typeface="Calibri" panose="020F0502020204030204" pitchFamily="34" charset="0"/>
                <a:cs typeface="Calibri" panose="020F0502020204030204" pitchFamily="34" charset="0"/>
              </a:rPr>
            </a:b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ImageView</a:t>
            </a:r>
            <a:r>
              <a:rPr lang="en-US" sz="1800" dirty="0">
                <a:effectLst/>
                <a:latin typeface="Calibri" panose="020F0502020204030204" pitchFamily="34" charset="0"/>
                <a:ea typeface="Calibri" panose="020F0502020204030204" pitchFamily="34" charset="0"/>
                <a:cs typeface="Calibri" panose="020F0502020204030204" pitchFamily="34" charset="0"/>
              </a:rPr>
              <a:t> im1 = (</a:t>
            </a:r>
            <a:r>
              <a:rPr lang="en-US" sz="1800" dirty="0" err="1">
                <a:effectLst/>
                <a:latin typeface="Calibri" panose="020F0502020204030204" pitchFamily="34" charset="0"/>
                <a:ea typeface="Calibri" panose="020F0502020204030204" pitchFamily="34" charset="0"/>
                <a:cs typeface="Calibri" panose="020F0502020204030204" pitchFamily="34" charset="0"/>
              </a:rPr>
              <a:t>ImageView</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findViewById</a:t>
            </a:r>
            <a:r>
              <a:rPr lang="en-US" sz="1800" dirty="0">
                <a:effectLst/>
                <a:latin typeface="Calibri" panose="020F0502020204030204" pitchFamily="34" charset="0"/>
                <a:ea typeface="Calibri" panose="020F0502020204030204" pitchFamily="34" charset="0"/>
                <a:cs typeface="Calibri" panose="020F0502020204030204" pitchFamily="34" charset="0"/>
              </a:rPr>
              <a:t>(R.id.</a:t>
            </a:r>
            <a:r>
              <a:rPr lang="en-US" sz="1800" i="1" dirty="0">
                <a:effectLst/>
                <a:latin typeface="Calibri" panose="020F0502020204030204" pitchFamily="34" charset="0"/>
                <a:ea typeface="Calibri" panose="020F0502020204030204" pitchFamily="34" charset="0"/>
                <a:cs typeface="Calibri" panose="020F0502020204030204" pitchFamily="34" charset="0"/>
              </a:rPr>
              <a:t>im1</a:t>
            </a:r>
            <a:r>
              <a:rPr lang="en-US" sz="1800" dirty="0">
                <a:effectLst/>
                <a:latin typeface="Calibri" panose="020F0502020204030204" pitchFamily="34" charset="0"/>
                <a:ea typeface="Calibri" panose="020F0502020204030204" pitchFamily="34" charset="0"/>
                <a:cs typeface="Calibri" panose="020F0502020204030204" pitchFamily="34" charset="0"/>
              </a:rPr>
              <a:t>);</a:t>
            </a:r>
            <a:br>
              <a:rPr lang="en-US" sz="1800" dirty="0">
                <a:effectLst/>
                <a:latin typeface="Calibri" panose="020F0502020204030204" pitchFamily="34" charset="0"/>
                <a:ea typeface="Calibri" panose="020F0502020204030204" pitchFamily="34" charset="0"/>
                <a:cs typeface="Calibri" panose="020F0502020204030204" pitchFamily="34" charset="0"/>
              </a:rPr>
            </a:b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super.onActivityResult</a:t>
            </a:r>
            <a:r>
              <a:rPr lang="en-US" sz="1800" dirty="0">
                <a:effectLst/>
                <a:latin typeface="Calibri" panose="020F0502020204030204" pitchFamily="34" charset="0"/>
                <a:ea typeface="Calibri" panose="020F0502020204030204" pitchFamily="34" charset="0"/>
                <a:cs typeface="Calibri" panose="020F0502020204030204" pitchFamily="34" charset="0"/>
              </a:rPr>
              <a:t>(</a:t>
            </a:r>
            <a:r>
              <a:rPr lang="en-US" sz="1800" dirty="0" err="1">
                <a:effectLst/>
                <a:latin typeface="Calibri" panose="020F0502020204030204" pitchFamily="34" charset="0"/>
                <a:ea typeface="Calibri" panose="020F0502020204030204" pitchFamily="34" charset="0"/>
                <a:cs typeface="Calibri" panose="020F0502020204030204" pitchFamily="34" charset="0"/>
              </a:rPr>
              <a:t>requestCode</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resultCode</a:t>
            </a:r>
            <a:r>
              <a:rPr lang="en-US" sz="1800" dirty="0">
                <a:effectLst/>
                <a:latin typeface="Calibri" panose="020F0502020204030204" pitchFamily="34" charset="0"/>
                <a:ea typeface="Calibri" panose="020F0502020204030204" pitchFamily="34" charset="0"/>
                <a:cs typeface="Calibri" panose="020F0502020204030204" pitchFamily="34" charset="0"/>
              </a:rPr>
              <a:t>, data);</a:t>
            </a:r>
            <a:br>
              <a:rPr lang="en-US" sz="1800" dirty="0">
                <a:effectLst/>
                <a:latin typeface="Calibri" panose="020F0502020204030204" pitchFamily="34" charset="0"/>
                <a:ea typeface="Calibri" panose="020F0502020204030204" pitchFamily="34" charset="0"/>
                <a:cs typeface="Calibri" panose="020F0502020204030204" pitchFamily="34" charset="0"/>
              </a:rPr>
            </a:br>
            <a:r>
              <a:rPr lang="en-US" sz="1800" dirty="0">
                <a:effectLst/>
                <a:latin typeface="Calibri" panose="020F0502020204030204" pitchFamily="34" charset="0"/>
                <a:ea typeface="Calibri" panose="020F0502020204030204" pitchFamily="34" charset="0"/>
                <a:cs typeface="Calibri" panose="020F0502020204030204" pitchFamily="34" charset="0"/>
              </a:rPr>
              <a:t>        if (</a:t>
            </a:r>
            <a:r>
              <a:rPr lang="en-US" sz="1800" dirty="0" err="1">
                <a:effectLst/>
                <a:latin typeface="Calibri" panose="020F0502020204030204" pitchFamily="34" charset="0"/>
                <a:ea typeface="Calibri" panose="020F0502020204030204" pitchFamily="34" charset="0"/>
                <a:cs typeface="Calibri" panose="020F0502020204030204" pitchFamily="34" charset="0"/>
              </a:rPr>
              <a:t>requestCode</a:t>
            </a:r>
            <a:r>
              <a:rPr lang="en-US" sz="1800" dirty="0">
                <a:effectLst/>
                <a:latin typeface="Calibri" panose="020F0502020204030204" pitchFamily="34" charset="0"/>
                <a:ea typeface="Calibri" panose="020F0502020204030204" pitchFamily="34" charset="0"/>
                <a:cs typeface="Calibri" panose="020F0502020204030204" pitchFamily="34" charset="0"/>
              </a:rPr>
              <a:t> == </a:t>
            </a:r>
            <a:r>
              <a:rPr lang="en-US" sz="1800" dirty="0" err="1">
                <a:effectLst/>
                <a:latin typeface="Calibri" panose="020F0502020204030204" pitchFamily="34" charset="0"/>
                <a:ea typeface="Calibri" panose="020F0502020204030204" pitchFamily="34" charset="0"/>
                <a:cs typeface="Calibri" panose="020F0502020204030204" pitchFamily="34" charset="0"/>
              </a:rPr>
              <a:t>CameraPhotoRequestCode</a:t>
            </a:r>
            <a:r>
              <a:rPr lang="en-US" sz="1800" dirty="0">
                <a:effectLst/>
                <a:latin typeface="Calibri" panose="020F0502020204030204" pitchFamily="34" charset="0"/>
                <a:ea typeface="Calibri" panose="020F0502020204030204" pitchFamily="34" charset="0"/>
                <a:cs typeface="Calibri" panose="020F0502020204030204" pitchFamily="34" charset="0"/>
              </a:rPr>
              <a:t>){</a:t>
            </a:r>
          </a:p>
          <a:p>
            <a:r>
              <a:rPr lang="en-US" sz="1800" i="1" dirty="0">
                <a:solidFill>
                  <a:srgbClr val="FF0000"/>
                </a:solidFill>
              </a:rPr>
              <a:t>//Android Camera application encodes the photo in the return Intent delivered to </a:t>
            </a:r>
            <a:r>
              <a:rPr lang="en-US" sz="1800" i="1" dirty="0" err="1">
                <a:solidFill>
                  <a:srgbClr val="FF0000"/>
                </a:solidFill>
              </a:rPr>
              <a:t>onActivityResult</a:t>
            </a:r>
            <a:r>
              <a:rPr lang="en-US" sz="1800" i="1" dirty="0">
                <a:solidFill>
                  <a:srgbClr val="FF0000"/>
                </a:solidFill>
              </a:rPr>
              <a:t>()</a:t>
            </a:r>
            <a:br>
              <a:rPr lang="en-US" sz="1800" i="1" dirty="0">
                <a:solidFill>
                  <a:srgbClr val="FF0000"/>
                </a:solidFill>
              </a:rPr>
            </a:br>
            <a:r>
              <a:rPr lang="en-US" sz="1800" i="1" dirty="0">
                <a:solidFill>
                  <a:srgbClr val="FF0000"/>
                </a:solidFill>
              </a:rPr>
              <a:t>// as a small Bitmap in the extras, under the key "data".</a:t>
            </a:r>
            <a:br>
              <a:rPr lang="en-US" sz="1800" dirty="0">
                <a:effectLst/>
                <a:latin typeface="Calibri" panose="020F0502020204030204" pitchFamily="34" charset="0"/>
                <a:ea typeface="Calibri" panose="020F0502020204030204" pitchFamily="34" charset="0"/>
                <a:cs typeface="Calibri" panose="020F0502020204030204" pitchFamily="34" charset="0"/>
              </a:rPr>
            </a:br>
            <a:r>
              <a:rPr lang="en-US" sz="1800" dirty="0">
                <a:effectLst/>
                <a:latin typeface="Calibri" panose="020F0502020204030204" pitchFamily="34" charset="0"/>
                <a:ea typeface="Calibri" panose="020F0502020204030204" pitchFamily="34" charset="0"/>
                <a:cs typeface="Calibri" panose="020F0502020204030204" pitchFamily="34" charset="0"/>
              </a:rPr>
              <a:t>            Bitmap photo = (Bitmap) </a:t>
            </a:r>
            <a:r>
              <a:rPr lang="en-US" sz="1800" dirty="0" err="1">
                <a:effectLst/>
                <a:latin typeface="Calibri" panose="020F0502020204030204" pitchFamily="34" charset="0"/>
                <a:ea typeface="Calibri" panose="020F0502020204030204" pitchFamily="34" charset="0"/>
                <a:cs typeface="Calibri" panose="020F0502020204030204" pitchFamily="34" charset="0"/>
              </a:rPr>
              <a:t>data.getExtras</a:t>
            </a:r>
            <a:r>
              <a:rPr lang="en-US" sz="1800" dirty="0">
                <a:effectLst/>
                <a:latin typeface="Calibri" panose="020F0502020204030204" pitchFamily="34" charset="0"/>
                <a:ea typeface="Calibri" panose="020F0502020204030204" pitchFamily="34" charset="0"/>
                <a:cs typeface="Calibri" panose="020F0502020204030204" pitchFamily="34" charset="0"/>
              </a:rPr>
              <a:t>().get("data");</a:t>
            </a:r>
            <a:br>
              <a:rPr lang="en-US" sz="1800" dirty="0">
                <a:effectLst/>
                <a:latin typeface="Calibri" panose="020F0502020204030204" pitchFamily="34" charset="0"/>
                <a:ea typeface="Calibri" panose="020F0502020204030204" pitchFamily="34" charset="0"/>
                <a:cs typeface="Calibri" panose="020F0502020204030204" pitchFamily="34" charset="0"/>
              </a:rPr>
            </a:br>
            <a:r>
              <a:rPr lang="en-US" sz="1800" dirty="0">
                <a:effectLst/>
                <a:latin typeface="Calibri" panose="020F0502020204030204" pitchFamily="34" charset="0"/>
                <a:ea typeface="Calibri" panose="020F0502020204030204" pitchFamily="34" charset="0"/>
                <a:cs typeface="Calibri" panose="020F0502020204030204" pitchFamily="34" charset="0"/>
              </a:rPr>
              <a:t>            im1.setImageBitmap(photo);</a:t>
            </a:r>
            <a:br>
              <a:rPr lang="en-US" sz="1800" dirty="0">
                <a:effectLst/>
                <a:latin typeface="Calibri" panose="020F0502020204030204" pitchFamily="34" charset="0"/>
                <a:ea typeface="Calibri" panose="020F0502020204030204" pitchFamily="34" charset="0"/>
                <a:cs typeface="Calibri" panose="020F0502020204030204" pitchFamily="34" charset="0"/>
              </a:rPr>
            </a:br>
            <a:r>
              <a:rPr lang="en-US" sz="1800" dirty="0">
                <a:effectLst/>
                <a:latin typeface="Calibri" panose="020F0502020204030204" pitchFamily="34" charset="0"/>
                <a:ea typeface="Calibri" panose="020F0502020204030204" pitchFamily="34" charset="0"/>
                <a:cs typeface="Calibri" panose="020F0502020204030204" pitchFamily="34" charset="0"/>
              </a:rPr>
              <a:t>        }</a:t>
            </a:r>
            <a:br>
              <a:rPr lang="en-US" sz="1800" dirty="0">
                <a:effectLst/>
                <a:latin typeface="Calibri" panose="020F0502020204030204" pitchFamily="34" charset="0"/>
                <a:ea typeface="Calibri" panose="020F0502020204030204" pitchFamily="34" charset="0"/>
                <a:cs typeface="Calibri" panose="020F0502020204030204" pitchFamily="34" charset="0"/>
              </a:rPr>
            </a:br>
            <a:r>
              <a:rPr lang="en-US" sz="1800" dirty="0">
                <a:effectLst/>
                <a:latin typeface="Calibri" panose="020F0502020204030204" pitchFamily="34" charset="0"/>
                <a:ea typeface="Calibri" panose="020F0502020204030204" pitchFamily="34" charset="0"/>
                <a:cs typeface="Calibri" panose="020F0502020204030204" pitchFamily="34" charset="0"/>
              </a:rPr>
              <a:t>    }</a:t>
            </a:r>
            <a:br>
              <a:rPr lang="en-US" sz="1800" dirty="0">
                <a:effectLst/>
                <a:latin typeface="Calibri" panose="020F0502020204030204" pitchFamily="34" charset="0"/>
                <a:ea typeface="Calibri" panose="020F0502020204030204" pitchFamily="34" charset="0"/>
                <a:cs typeface="Calibri" panose="020F0502020204030204" pitchFamily="34" charset="0"/>
              </a:rPr>
            </a:br>
            <a:r>
              <a:rPr lang="en-US" sz="1800" dirty="0">
                <a:effectLst/>
                <a:latin typeface="Calibri" panose="020F0502020204030204" pitchFamily="34" charset="0"/>
                <a:ea typeface="Calibri" panose="020F0502020204030204" pitchFamily="34"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301737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Explicit Intent:</a:t>
            </a:r>
            <a:br>
              <a:rPr lang="en-US" dirty="0"/>
            </a:br>
            <a:endParaRPr lang="en-US" dirty="0"/>
          </a:p>
        </p:txBody>
      </p:sp>
      <p:sp>
        <p:nvSpPr>
          <p:cNvPr id="3" name="Content Placeholder 2"/>
          <p:cNvSpPr>
            <a:spLocks noGrp="1"/>
          </p:cNvSpPr>
          <p:nvPr>
            <p:ph idx="1"/>
          </p:nvPr>
        </p:nvSpPr>
        <p:spPr>
          <a:xfrm>
            <a:off x="457200" y="1143000"/>
            <a:ext cx="8686800" cy="4983163"/>
          </a:xfrm>
        </p:spPr>
        <p:txBody>
          <a:bodyPr>
            <a:normAutofit/>
          </a:bodyPr>
          <a:lstStyle/>
          <a:p>
            <a:r>
              <a:rPr lang="en-US" sz="2000" dirty="0"/>
              <a:t>Explicit Intents are used to connect the application internally.</a:t>
            </a:r>
          </a:p>
          <a:p>
            <a:r>
              <a:rPr lang="en-US" sz="2000" dirty="0"/>
              <a:t>Explicit Intent work internally within an application to perform navigation and data transfer.</a:t>
            </a:r>
          </a:p>
          <a:p>
            <a:r>
              <a:rPr lang="en-US" sz="2000" dirty="0"/>
              <a:t> For Example: we can navigate from One Activity to another activity using Intent. </a:t>
            </a:r>
          </a:p>
          <a:p>
            <a:r>
              <a:rPr lang="en-US" sz="2000" dirty="0"/>
              <a:t>In the similar way we can start a service to download a file in background process.</a:t>
            </a:r>
          </a:p>
          <a:p>
            <a:endParaRPr lang="en-US" sz="2000" dirty="0"/>
          </a:p>
          <a:p>
            <a:r>
              <a:rPr lang="en-US" sz="2000" dirty="0" err="1"/>
              <a:t>Eg</a:t>
            </a:r>
            <a:r>
              <a:rPr lang="en-US" sz="2000" dirty="0"/>
              <a:t> : Intent intent1 = new Intent</a:t>
            </a:r>
          </a:p>
          <a:p>
            <a:r>
              <a:rPr lang="en-US" sz="2000" dirty="0"/>
              <a:t>(</a:t>
            </a:r>
            <a:r>
              <a:rPr lang="en-US" sz="2000" dirty="0" err="1"/>
              <a:t>getApplicationContext</a:t>
            </a:r>
            <a:r>
              <a:rPr lang="en-US" sz="2000" dirty="0"/>
              <a:t>(), </a:t>
            </a:r>
            <a:r>
              <a:rPr lang="en-US" sz="2000" dirty="0" err="1"/>
              <a:t>SecondActivity.class</a:t>
            </a:r>
            <a:r>
              <a:rPr lang="en-US" sz="2000" dirty="0"/>
              <a:t>); </a:t>
            </a:r>
          </a:p>
          <a:p>
            <a:r>
              <a:rPr lang="en-US" sz="2000" dirty="0" err="1"/>
              <a:t>startActivity</a:t>
            </a:r>
            <a:r>
              <a:rPr lang="en-US" sz="2000" dirty="0"/>
              <a:t>(intent);</a:t>
            </a:r>
          </a:p>
          <a:p>
            <a:endParaRPr lang="en-US" sz="2000" dirty="0"/>
          </a:p>
        </p:txBody>
      </p:sp>
      <p:pic>
        <p:nvPicPr>
          <p:cNvPr id="1026" name="Picture 2"/>
          <p:cNvPicPr>
            <a:picLocks noChangeAspect="1" noChangeArrowheads="1"/>
          </p:cNvPicPr>
          <p:nvPr/>
        </p:nvPicPr>
        <p:blipFill>
          <a:blip r:embed="rId2"/>
          <a:srcRect/>
          <a:stretch>
            <a:fillRect/>
          </a:stretch>
        </p:blipFill>
        <p:spPr bwMode="auto">
          <a:xfrm>
            <a:off x="5838825" y="3352800"/>
            <a:ext cx="3305175" cy="3048000"/>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Explicit Intent example (MainActivity.xml)</a:t>
            </a:r>
          </a:p>
        </p:txBody>
      </p:sp>
      <p:sp>
        <p:nvSpPr>
          <p:cNvPr id="3" name="Content Placeholder 2"/>
          <p:cNvSpPr>
            <a:spLocks noGrp="1"/>
          </p:cNvSpPr>
          <p:nvPr>
            <p:ph idx="1"/>
          </p:nvPr>
        </p:nvSpPr>
        <p:spPr/>
        <p:txBody>
          <a:bodyPr>
            <a:normAutofit lnSpcReduction="10000"/>
          </a:bodyPr>
          <a:lstStyle/>
          <a:p>
            <a:r>
              <a:rPr lang="en-US" sz="2000" dirty="0"/>
              <a:t>&lt;</a:t>
            </a:r>
            <a:r>
              <a:rPr lang="en-US" sz="2000" dirty="0" err="1"/>
              <a:t>TextView</a:t>
            </a:r>
            <a:r>
              <a:rPr lang="en-US" sz="2000" dirty="0"/>
              <a:t> </a:t>
            </a:r>
          </a:p>
          <a:p>
            <a:r>
              <a:rPr lang="en-US" sz="2000" dirty="0" err="1"/>
              <a:t>android:layout_width</a:t>
            </a:r>
            <a:r>
              <a:rPr lang="en-US" sz="2000" dirty="0"/>
              <a:t>="</a:t>
            </a:r>
            <a:r>
              <a:rPr lang="en-US" sz="2000" dirty="0" err="1"/>
              <a:t>wrap_content</a:t>
            </a:r>
            <a:r>
              <a:rPr lang="en-US" sz="2000" dirty="0"/>
              <a:t>" </a:t>
            </a:r>
            <a:r>
              <a:rPr lang="en-US" sz="2000" dirty="0" err="1"/>
              <a:t>android:layout_height</a:t>
            </a:r>
            <a:r>
              <a:rPr lang="en-US" sz="2000" dirty="0"/>
              <a:t>="</a:t>
            </a:r>
            <a:r>
              <a:rPr lang="en-US" sz="2000" dirty="0" err="1"/>
              <a:t>wrap_content</a:t>
            </a:r>
            <a:r>
              <a:rPr lang="en-US" sz="2000" dirty="0"/>
              <a:t>“ </a:t>
            </a:r>
          </a:p>
          <a:p>
            <a:r>
              <a:rPr lang="en-US" sz="2000" dirty="0" err="1"/>
              <a:t>android:text</a:t>
            </a:r>
            <a:r>
              <a:rPr lang="en-US" sz="2000" dirty="0"/>
              <a:t>="If you click on Explicit example</a:t>
            </a:r>
          </a:p>
          <a:p>
            <a:r>
              <a:rPr lang="en-US" sz="2000" dirty="0"/>
              <a:t> we will navigate to second activity within App “</a:t>
            </a:r>
          </a:p>
          <a:p>
            <a:r>
              <a:rPr lang="en-US" sz="2000" b="1" dirty="0" err="1"/>
              <a:t>android:textSize</a:t>
            </a:r>
            <a:r>
              <a:rPr lang="en-US" sz="2000" b="1" dirty="0"/>
              <a:t>="30sp"</a:t>
            </a:r>
            <a:endParaRPr lang="en-US" sz="2000" dirty="0"/>
          </a:p>
          <a:p>
            <a:r>
              <a:rPr lang="en-US" sz="2000" dirty="0" err="1"/>
              <a:t>android:id</a:t>
            </a:r>
            <a:r>
              <a:rPr lang="en-US" sz="2000" dirty="0"/>
              <a:t>="@+id/textView2“ /&gt;</a:t>
            </a:r>
          </a:p>
          <a:p>
            <a:r>
              <a:rPr lang="en-US" sz="2000" dirty="0"/>
              <a:t> &lt;Button</a:t>
            </a:r>
          </a:p>
          <a:p>
            <a:r>
              <a:rPr lang="en-US" sz="2000" dirty="0"/>
              <a:t> </a:t>
            </a:r>
            <a:r>
              <a:rPr lang="en-US" sz="2000" dirty="0" err="1"/>
              <a:t>android:layout_width</a:t>
            </a:r>
            <a:r>
              <a:rPr lang="en-US" sz="2000" dirty="0"/>
              <a:t>="</a:t>
            </a:r>
            <a:r>
              <a:rPr lang="en-US" sz="2000" dirty="0" err="1"/>
              <a:t>wrap_content</a:t>
            </a:r>
            <a:r>
              <a:rPr lang="en-US" sz="2000" dirty="0"/>
              <a:t>" </a:t>
            </a:r>
            <a:r>
              <a:rPr lang="en-US" sz="2000" dirty="0" err="1"/>
              <a:t>android:layout_height</a:t>
            </a:r>
            <a:r>
              <a:rPr lang="en-US" sz="2000" dirty="0"/>
              <a:t>="</a:t>
            </a:r>
            <a:r>
              <a:rPr lang="en-US" sz="2000" dirty="0" err="1"/>
              <a:t>wrap_content</a:t>
            </a:r>
            <a:endParaRPr lang="en-US" sz="2000" dirty="0"/>
          </a:p>
          <a:p>
            <a:r>
              <a:rPr lang="en-US" sz="2000" dirty="0"/>
              <a:t>" </a:t>
            </a:r>
            <a:r>
              <a:rPr lang="en-US" sz="2000" dirty="0" err="1"/>
              <a:t>android:text</a:t>
            </a:r>
            <a:r>
              <a:rPr lang="en-US" sz="2000" dirty="0"/>
              <a:t>="Explicit Intent Example“</a:t>
            </a:r>
          </a:p>
          <a:p>
            <a:r>
              <a:rPr lang="en-US" sz="2000" b="1" dirty="0" err="1"/>
              <a:t>android:textSize</a:t>
            </a:r>
            <a:r>
              <a:rPr lang="en-US" sz="2000" b="1" dirty="0"/>
              <a:t>="50sp"</a:t>
            </a:r>
            <a:endParaRPr lang="en-US" sz="2000" dirty="0"/>
          </a:p>
          <a:p>
            <a:r>
              <a:rPr lang="en-US" sz="2000" dirty="0"/>
              <a:t> </a:t>
            </a:r>
            <a:r>
              <a:rPr lang="en-US" sz="2000" dirty="0" err="1"/>
              <a:t>android:id</a:t>
            </a:r>
            <a:r>
              <a:rPr lang="en-US" sz="2000" dirty="0"/>
              <a:t>="@+id/</a:t>
            </a:r>
            <a:r>
              <a:rPr lang="en-US" sz="2000" dirty="0" err="1"/>
              <a:t>explicit_Intent</a:t>
            </a:r>
            <a:r>
              <a:rPr lang="en-US" sz="2000" dirty="0"/>
              <a:t>“ /&gt;</a:t>
            </a:r>
          </a:p>
        </p:txBody>
      </p:sp>
      <p:pic>
        <p:nvPicPr>
          <p:cNvPr id="21506" name="Picture 2"/>
          <p:cNvPicPr>
            <a:picLocks noChangeAspect="1" noChangeArrowheads="1"/>
          </p:cNvPicPr>
          <p:nvPr/>
        </p:nvPicPr>
        <p:blipFill>
          <a:blip r:embed="rId2"/>
          <a:srcRect/>
          <a:stretch>
            <a:fillRect/>
          </a:stretch>
        </p:blipFill>
        <p:spPr bwMode="auto">
          <a:xfrm>
            <a:off x="6172200" y="1752600"/>
            <a:ext cx="2743200" cy="4124325"/>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Life Cycle State</a:t>
            </a:r>
          </a:p>
        </p:txBody>
      </p:sp>
      <p:sp>
        <p:nvSpPr>
          <p:cNvPr id="3" name="Content Placeholder 2"/>
          <p:cNvSpPr>
            <a:spLocks noGrp="1"/>
          </p:cNvSpPr>
          <p:nvPr>
            <p:ph idx="1"/>
          </p:nvPr>
        </p:nvSpPr>
        <p:spPr/>
        <p:txBody>
          <a:bodyPr>
            <a:normAutofit lnSpcReduction="10000"/>
          </a:bodyPr>
          <a:lstStyle/>
          <a:p>
            <a:r>
              <a:rPr lang="en-US" b="1" dirty="0"/>
              <a:t>Create  : </a:t>
            </a:r>
            <a:r>
              <a:rPr lang="en-US" dirty="0"/>
              <a:t>activity is first created.</a:t>
            </a:r>
          </a:p>
          <a:p>
            <a:r>
              <a:rPr lang="en-US" b="1" dirty="0"/>
              <a:t>Start  :</a:t>
            </a:r>
            <a:r>
              <a:rPr lang="en-US" dirty="0"/>
              <a:t> activity is becoming visible to the user.</a:t>
            </a:r>
          </a:p>
          <a:p>
            <a:r>
              <a:rPr lang="en-US" b="1" dirty="0"/>
              <a:t>Resume  : </a:t>
            </a:r>
            <a:r>
              <a:rPr lang="en-US" dirty="0"/>
              <a:t> activity will start interacting with the user.</a:t>
            </a:r>
          </a:p>
          <a:p>
            <a:r>
              <a:rPr lang="en-US" b="1" dirty="0"/>
              <a:t>Pause :</a:t>
            </a:r>
            <a:r>
              <a:rPr lang="en-US" dirty="0"/>
              <a:t>activity is not visible to the user.</a:t>
            </a:r>
          </a:p>
          <a:p>
            <a:r>
              <a:rPr lang="en-US" b="1" dirty="0"/>
              <a:t>Stop : </a:t>
            </a:r>
            <a:r>
              <a:rPr lang="en-US" dirty="0"/>
              <a:t>activity is no longer visible to the user.</a:t>
            </a:r>
          </a:p>
          <a:p>
            <a:r>
              <a:rPr lang="en-US" b="1" dirty="0"/>
              <a:t>Restart :</a:t>
            </a:r>
            <a:r>
              <a:rPr lang="en-US" dirty="0"/>
              <a:t> activity is stopped, prior to start.</a:t>
            </a:r>
          </a:p>
          <a:p>
            <a:r>
              <a:rPr lang="en-US" b="1" dirty="0"/>
              <a:t>Destroy :</a:t>
            </a:r>
            <a:r>
              <a:rPr lang="en-US" dirty="0"/>
              <a:t>activity is destroyed.</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Explicit example .java code</a:t>
            </a:r>
          </a:p>
        </p:txBody>
      </p:sp>
      <p:sp>
        <p:nvSpPr>
          <p:cNvPr id="3" name="Content Placeholder 2"/>
          <p:cNvSpPr>
            <a:spLocks noGrp="1"/>
          </p:cNvSpPr>
          <p:nvPr>
            <p:ph idx="1"/>
          </p:nvPr>
        </p:nvSpPr>
        <p:spPr/>
        <p:txBody>
          <a:bodyPr>
            <a:normAutofit/>
          </a:bodyPr>
          <a:lstStyle/>
          <a:p>
            <a:r>
              <a:rPr lang="en-US" sz="2000" dirty="0"/>
              <a:t>Button </a:t>
            </a:r>
            <a:r>
              <a:rPr lang="en-US" sz="2000" dirty="0" err="1"/>
              <a:t>explicit_btn</a:t>
            </a:r>
            <a:r>
              <a:rPr lang="en-US" sz="2000" dirty="0"/>
              <a:t>;</a:t>
            </a:r>
          </a:p>
          <a:p>
            <a:r>
              <a:rPr lang="en-US" sz="2000" dirty="0" err="1"/>
              <a:t>explicit_btn</a:t>
            </a:r>
            <a:r>
              <a:rPr lang="en-US" sz="2000" dirty="0"/>
              <a:t> = (Button)</a:t>
            </a:r>
            <a:r>
              <a:rPr lang="en-US" sz="2000" dirty="0" err="1"/>
              <a:t>findViewById</a:t>
            </a:r>
            <a:r>
              <a:rPr lang="en-US" sz="2000" dirty="0"/>
              <a:t>(</a:t>
            </a:r>
            <a:r>
              <a:rPr lang="en-US" sz="2000" dirty="0" err="1"/>
              <a:t>R.id.</a:t>
            </a:r>
            <a:r>
              <a:rPr lang="en-US" sz="2000" i="1" dirty="0" err="1"/>
              <a:t>explicit_Intent</a:t>
            </a:r>
            <a:r>
              <a:rPr lang="en-US" sz="2000" dirty="0"/>
              <a:t>);</a:t>
            </a:r>
            <a:br>
              <a:rPr lang="en-US" sz="2000" dirty="0"/>
            </a:br>
            <a:r>
              <a:rPr lang="en-US" sz="2000" dirty="0" err="1"/>
              <a:t>explicit_btn.setOnClickListener</a:t>
            </a:r>
            <a:r>
              <a:rPr lang="en-US" sz="2000" dirty="0"/>
              <a:t>(new </a:t>
            </a:r>
            <a:r>
              <a:rPr lang="en-US" sz="2000" dirty="0" err="1"/>
              <a:t>View.OnClickListener</a:t>
            </a:r>
            <a:r>
              <a:rPr lang="en-US" sz="2000" dirty="0"/>
              <a:t>() {</a:t>
            </a:r>
            <a:br>
              <a:rPr lang="en-US" sz="2000" dirty="0"/>
            </a:br>
            <a:r>
              <a:rPr lang="en-US" sz="2000" dirty="0"/>
              <a:t>    @Override</a:t>
            </a:r>
            <a:br>
              <a:rPr lang="en-US" sz="2000" dirty="0"/>
            </a:br>
            <a:r>
              <a:rPr lang="en-US" sz="2000" dirty="0"/>
              <a:t>    public void </a:t>
            </a:r>
            <a:r>
              <a:rPr lang="en-US" sz="2000" dirty="0" err="1"/>
              <a:t>onClick</a:t>
            </a:r>
            <a:r>
              <a:rPr lang="en-US" sz="2000" dirty="0"/>
              <a:t>(View v) {</a:t>
            </a:r>
            <a:br>
              <a:rPr lang="en-US" sz="2000" dirty="0"/>
            </a:br>
            <a:r>
              <a:rPr lang="en-US" sz="2000" dirty="0"/>
              <a:t>Intent intent1=new Intent (</a:t>
            </a:r>
            <a:r>
              <a:rPr lang="en-US" sz="2000" dirty="0" err="1">
                <a:solidFill>
                  <a:srgbClr val="FF0000"/>
                </a:solidFill>
              </a:rPr>
              <a:t>getApplicationContext</a:t>
            </a:r>
            <a:r>
              <a:rPr lang="en-US" sz="2000" dirty="0">
                <a:solidFill>
                  <a:srgbClr val="FF0000"/>
                </a:solidFill>
              </a:rPr>
              <a:t>()</a:t>
            </a:r>
            <a:r>
              <a:rPr lang="en-US" sz="2000" dirty="0"/>
              <a:t>,</a:t>
            </a:r>
            <a:r>
              <a:rPr lang="en-US" sz="2000" dirty="0" err="1"/>
              <a:t>second_activity.class</a:t>
            </a:r>
            <a:r>
              <a:rPr lang="en-US" sz="2000" dirty="0"/>
              <a:t>);</a:t>
            </a:r>
          </a:p>
          <a:p>
            <a:r>
              <a:rPr lang="en-US" sz="2000" dirty="0"/>
              <a:t>        </a:t>
            </a:r>
            <a:r>
              <a:rPr lang="en-US" sz="2000" dirty="0" err="1"/>
              <a:t>startActivity</a:t>
            </a:r>
            <a:r>
              <a:rPr lang="en-US" sz="2000" dirty="0"/>
              <a:t>(intent);</a:t>
            </a:r>
          </a:p>
          <a:p>
            <a:r>
              <a:rPr lang="en-US" sz="2000" dirty="0"/>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Explicit Intent example</a:t>
            </a:r>
          </a:p>
        </p:txBody>
      </p:sp>
      <p:sp>
        <p:nvSpPr>
          <p:cNvPr id="3" name="Content Placeholder 2"/>
          <p:cNvSpPr>
            <a:spLocks noGrp="1"/>
          </p:cNvSpPr>
          <p:nvPr>
            <p:ph idx="1"/>
          </p:nvPr>
        </p:nvSpPr>
        <p:spPr/>
        <p:txBody>
          <a:bodyPr>
            <a:normAutofit fontScale="85000" lnSpcReduction="20000"/>
          </a:bodyPr>
          <a:lstStyle/>
          <a:p>
            <a:r>
              <a:rPr lang="en-US" sz="2800" dirty="0"/>
              <a:t>(SecondActivity.xml)</a:t>
            </a:r>
          </a:p>
          <a:p>
            <a:r>
              <a:rPr lang="en-US" sz="2000" dirty="0"/>
              <a:t>&lt;</a:t>
            </a:r>
            <a:r>
              <a:rPr lang="en-US" sz="2000" dirty="0" err="1"/>
              <a:t>TextView</a:t>
            </a:r>
            <a:r>
              <a:rPr lang="en-US" sz="2000" dirty="0"/>
              <a:t> </a:t>
            </a:r>
            <a:r>
              <a:rPr lang="en-US" sz="2000" dirty="0" err="1"/>
              <a:t>android:layout_width</a:t>
            </a:r>
            <a:r>
              <a:rPr lang="en-US" sz="2000" dirty="0"/>
              <a:t>="</a:t>
            </a:r>
            <a:r>
              <a:rPr lang="en-US" sz="2000" dirty="0" err="1"/>
              <a:t>wrap_content</a:t>
            </a:r>
            <a:r>
              <a:rPr lang="en-US" sz="2000" dirty="0"/>
              <a:t>" </a:t>
            </a:r>
            <a:r>
              <a:rPr lang="en-US" sz="2000" dirty="0" err="1"/>
              <a:t>android:layout_height</a:t>
            </a:r>
            <a:r>
              <a:rPr lang="en-US" sz="2000" dirty="0"/>
              <a:t>="</a:t>
            </a:r>
            <a:r>
              <a:rPr lang="en-US" sz="2000" dirty="0" err="1"/>
              <a:t>wrap_content</a:t>
            </a:r>
            <a:r>
              <a:rPr lang="en-US" sz="2000" dirty="0"/>
              <a:t>“ </a:t>
            </a:r>
          </a:p>
          <a:p>
            <a:r>
              <a:rPr lang="en-US" sz="2000" dirty="0" err="1"/>
              <a:t>android:text</a:t>
            </a:r>
            <a:r>
              <a:rPr lang="en-US" sz="2000" dirty="0"/>
              <a:t>="This is Second Activity“</a:t>
            </a:r>
          </a:p>
          <a:p>
            <a:r>
              <a:rPr lang="en-US" sz="2000" dirty="0"/>
              <a:t> </a:t>
            </a:r>
            <a:r>
              <a:rPr lang="en-US" sz="2000" dirty="0" err="1"/>
              <a:t>android:id</a:t>
            </a:r>
            <a:r>
              <a:rPr lang="en-US" sz="2000" dirty="0"/>
              <a:t>="@+id/</a:t>
            </a:r>
            <a:r>
              <a:rPr lang="en-US" sz="2000" dirty="0" err="1"/>
              <a:t>textView</a:t>
            </a:r>
            <a:endParaRPr lang="en-US" sz="2000" dirty="0"/>
          </a:p>
          <a:p>
            <a:r>
              <a:rPr lang="en-US" sz="2000" dirty="0"/>
              <a:t>" </a:t>
            </a:r>
            <a:r>
              <a:rPr lang="en-US" sz="2000" dirty="0" err="1"/>
              <a:t>android:layout_centerVertical</a:t>
            </a:r>
            <a:r>
              <a:rPr lang="en-US" sz="2000" dirty="0"/>
              <a:t>="true" </a:t>
            </a:r>
            <a:r>
              <a:rPr lang="en-US" sz="2000" dirty="0" err="1"/>
              <a:t>android:layout_centerHorizontal</a:t>
            </a:r>
            <a:r>
              <a:rPr lang="en-US" sz="2000" dirty="0"/>
              <a:t>="true" /&gt;</a:t>
            </a:r>
          </a:p>
          <a:p>
            <a:endParaRPr lang="en-US" sz="2000" dirty="0"/>
          </a:p>
          <a:p>
            <a:r>
              <a:rPr lang="en-US" sz="3300" b="1" dirty="0"/>
              <a:t>(SecondActivity.java)</a:t>
            </a:r>
          </a:p>
          <a:p>
            <a:r>
              <a:rPr lang="en-US" sz="2000" b="1" dirty="0"/>
              <a:t>public class </a:t>
            </a:r>
            <a:r>
              <a:rPr lang="en-US" sz="2000" dirty="0" err="1"/>
              <a:t>second_activity</a:t>
            </a:r>
            <a:r>
              <a:rPr lang="en-US" sz="2000" dirty="0"/>
              <a:t> </a:t>
            </a:r>
            <a:r>
              <a:rPr lang="en-US" sz="2000" b="1" dirty="0"/>
              <a:t>extends </a:t>
            </a:r>
            <a:r>
              <a:rPr lang="en-US" sz="2000" dirty="0" err="1"/>
              <a:t>AppCompatActivity</a:t>
            </a:r>
            <a:r>
              <a:rPr lang="en-US" sz="2000" dirty="0"/>
              <a:t> {</a:t>
            </a:r>
            <a:br>
              <a:rPr lang="en-US" sz="2000" dirty="0"/>
            </a:br>
            <a:br>
              <a:rPr lang="en-US" sz="2000" dirty="0"/>
            </a:br>
            <a:r>
              <a:rPr lang="en-US" sz="2000" dirty="0"/>
              <a:t>    @Override</a:t>
            </a:r>
            <a:br>
              <a:rPr lang="en-US" sz="2000" dirty="0"/>
            </a:br>
            <a:r>
              <a:rPr lang="en-US" sz="2000" dirty="0"/>
              <a:t>    </a:t>
            </a:r>
            <a:r>
              <a:rPr lang="en-US" sz="2000" b="1" dirty="0"/>
              <a:t>protected void </a:t>
            </a:r>
            <a:r>
              <a:rPr lang="en-US" sz="2000" dirty="0" err="1"/>
              <a:t>onCreate</a:t>
            </a:r>
            <a:r>
              <a:rPr lang="en-US" sz="2000" dirty="0"/>
              <a:t>(Bundle </a:t>
            </a:r>
            <a:r>
              <a:rPr lang="en-US" sz="2000" dirty="0" err="1"/>
              <a:t>savedInstanceState</a:t>
            </a:r>
            <a:r>
              <a:rPr lang="en-US" sz="2000" dirty="0"/>
              <a:t>) {</a:t>
            </a:r>
            <a:br>
              <a:rPr lang="en-US" sz="2000" dirty="0"/>
            </a:br>
            <a:r>
              <a:rPr lang="en-US" sz="2000" dirty="0"/>
              <a:t>        </a:t>
            </a:r>
            <a:r>
              <a:rPr lang="en-US" sz="2000" b="1" dirty="0" err="1"/>
              <a:t>super</a:t>
            </a:r>
            <a:r>
              <a:rPr lang="en-US" sz="2000" dirty="0" err="1"/>
              <a:t>.onCreate</a:t>
            </a:r>
            <a:r>
              <a:rPr lang="en-US" sz="2000" dirty="0"/>
              <a:t>(</a:t>
            </a:r>
            <a:r>
              <a:rPr lang="en-US" sz="2000" dirty="0" err="1"/>
              <a:t>savedInstanceState</a:t>
            </a:r>
            <a:r>
              <a:rPr lang="en-US" sz="2000" dirty="0"/>
              <a:t>);</a:t>
            </a:r>
            <a:br>
              <a:rPr lang="en-US" sz="2000" dirty="0"/>
            </a:br>
            <a:r>
              <a:rPr lang="en-US" sz="2000" dirty="0"/>
              <a:t>        </a:t>
            </a:r>
            <a:r>
              <a:rPr lang="en-US" sz="2000" dirty="0" err="1"/>
              <a:t>setContentView</a:t>
            </a:r>
            <a:r>
              <a:rPr lang="en-US" sz="2000" dirty="0"/>
              <a:t>(</a:t>
            </a:r>
            <a:r>
              <a:rPr lang="en-US" sz="2000" dirty="0" err="1"/>
              <a:t>R.layout.</a:t>
            </a:r>
            <a:r>
              <a:rPr lang="en-US" sz="2000" b="1" i="1" dirty="0" err="1"/>
              <a:t>activity_second_activity</a:t>
            </a:r>
            <a:r>
              <a:rPr lang="en-US" sz="2000" dirty="0"/>
              <a:t>);</a:t>
            </a:r>
            <a:br>
              <a:rPr lang="en-US" sz="2000" dirty="0"/>
            </a:br>
            <a:r>
              <a:rPr lang="en-US" sz="2000" dirty="0"/>
              <a:t>        </a:t>
            </a:r>
            <a:r>
              <a:rPr lang="en-US" sz="2000" dirty="0" err="1"/>
              <a:t>Toast.</a:t>
            </a:r>
            <a:r>
              <a:rPr lang="en-US" sz="2000" i="1" dirty="0" err="1"/>
              <a:t>makeText</a:t>
            </a:r>
            <a:r>
              <a:rPr lang="en-US" sz="2000" dirty="0"/>
              <a:t>(</a:t>
            </a:r>
            <a:r>
              <a:rPr lang="en-US" sz="2000" b="1" dirty="0" err="1"/>
              <a:t>this</a:t>
            </a:r>
            <a:r>
              <a:rPr lang="en-US" sz="2000" dirty="0" err="1"/>
              <a:t>,</a:t>
            </a:r>
            <a:r>
              <a:rPr lang="en-US" sz="2000" b="1" dirty="0" err="1"/>
              <a:t>"We</a:t>
            </a:r>
            <a:r>
              <a:rPr lang="en-US" sz="2000" b="1" dirty="0"/>
              <a:t> are moved to Second Activity"</a:t>
            </a:r>
            <a:r>
              <a:rPr lang="en-US" sz="2000" dirty="0"/>
              <a:t>, </a:t>
            </a:r>
            <a:r>
              <a:rPr lang="en-US" sz="2000" dirty="0" err="1"/>
              <a:t>Toast.</a:t>
            </a:r>
            <a:r>
              <a:rPr lang="en-US" sz="2000" b="1" i="1" dirty="0" err="1"/>
              <a:t>LENGTH_SHORT</a:t>
            </a:r>
            <a:r>
              <a:rPr lang="en-US" sz="2000" dirty="0"/>
              <a:t>).show();</a:t>
            </a:r>
            <a:br>
              <a:rPr lang="en-US" sz="2000" dirty="0"/>
            </a:br>
            <a:r>
              <a:rPr lang="en-US" sz="2000" dirty="0"/>
              <a:t>    }</a:t>
            </a:r>
          </a:p>
          <a:p>
            <a:endParaRPr lang="en-US" sz="2000" dirty="0"/>
          </a:p>
          <a:p>
            <a:endParaRPr lang="en-US" sz="2000" dirty="0"/>
          </a:p>
        </p:txBody>
      </p:sp>
      <p:pic>
        <p:nvPicPr>
          <p:cNvPr id="22530" name="Picture 2"/>
          <p:cNvPicPr>
            <a:picLocks noChangeAspect="1" noChangeArrowheads="1"/>
          </p:cNvPicPr>
          <p:nvPr/>
        </p:nvPicPr>
        <p:blipFill>
          <a:blip r:embed="rId2"/>
          <a:srcRect/>
          <a:stretch>
            <a:fillRect/>
          </a:stretch>
        </p:blipFill>
        <p:spPr bwMode="auto">
          <a:xfrm>
            <a:off x="6248400" y="2133600"/>
            <a:ext cx="2438400" cy="3419475"/>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Explicit Intent</a:t>
            </a:r>
          </a:p>
        </p:txBody>
      </p:sp>
      <p:sp>
        <p:nvSpPr>
          <p:cNvPr id="3" name="Content Placeholder 2"/>
          <p:cNvSpPr>
            <a:spLocks noGrp="1"/>
          </p:cNvSpPr>
          <p:nvPr>
            <p:ph idx="1"/>
          </p:nvPr>
        </p:nvSpPr>
        <p:spPr/>
        <p:txBody>
          <a:bodyPr/>
          <a:lstStyle/>
          <a:p>
            <a:endParaRPr lang="en-US"/>
          </a:p>
        </p:txBody>
      </p:sp>
      <p:sp>
        <p:nvSpPr>
          <p:cNvPr id="1026" name="AutoShape 2" descr="android startactivityforresult example output 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2"/>
          <a:srcRect/>
          <a:stretch>
            <a:fillRect/>
          </a:stretch>
        </p:blipFill>
        <p:spPr bwMode="auto">
          <a:xfrm>
            <a:off x="1600200" y="2057400"/>
            <a:ext cx="2266950" cy="3657600"/>
          </a:xfrm>
          <a:prstGeom prst="rect">
            <a:avLst/>
          </a:prstGeom>
          <a:noFill/>
          <a:ln w="9525">
            <a:noFill/>
            <a:miter lim="800000"/>
            <a:headEnd/>
            <a:tailEnd/>
          </a:ln>
          <a:effectLst/>
        </p:spPr>
      </p:pic>
      <p:sp>
        <p:nvSpPr>
          <p:cNvPr id="1029" name="AutoShape 5" descr="android startactivityforresult example output 4"/>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0" name="Picture 6"/>
          <p:cNvPicPr>
            <a:picLocks noChangeAspect="1" noChangeArrowheads="1"/>
          </p:cNvPicPr>
          <p:nvPr/>
        </p:nvPicPr>
        <p:blipFill>
          <a:blip r:embed="rId3"/>
          <a:srcRect/>
          <a:stretch>
            <a:fillRect/>
          </a:stretch>
        </p:blipFill>
        <p:spPr bwMode="auto">
          <a:xfrm>
            <a:off x="4953000" y="1981200"/>
            <a:ext cx="2219325" cy="3886200"/>
          </a:xfrm>
          <a:prstGeom prst="rect">
            <a:avLst/>
          </a:prstGeom>
          <a:noFill/>
          <a:ln w="9525">
            <a:noFill/>
            <a:miter lim="800000"/>
            <a:headEnd/>
            <a:tailEnd/>
          </a:ln>
          <a:effectLst/>
        </p:spPr>
      </p:pic>
    </p:spTree>
    <p:extLst>
      <p:ext uri="{BB962C8B-B14F-4D97-AF65-F5344CB8AC3E}">
        <p14:creationId xmlns:p14="http://schemas.microsoft.com/office/powerpoint/2010/main" val="16265490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MainActivity</a:t>
            </a:r>
            <a:endParaRPr lang="en-US" dirty="0"/>
          </a:p>
        </p:txBody>
      </p:sp>
      <p:sp>
        <p:nvSpPr>
          <p:cNvPr id="3" name="Content Placeholder 2"/>
          <p:cNvSpPr>
            <a:spLocks noGrp="1"/>
          </p:cNvSpPr>
          <p:nvPr>
            <p:ph idx="1"/>
          </p:nvPr>
        </p:nvSpPr>
        <p:spPr>
          <a:xfrm>
            <a:off x="457200" y="1143000"/>
            <a:ext cx="8229600" cy="4983163"/>
          </a:xfrm>
        </p:spPr>
        <p:txBody>
          <a:bodyPr>
            <a:normAutofit fontScale="85000" lnSpcReduction="20000"/>
          </a:bodyPr>
          <a:lstStyle/>
          <a:p>
            <a:r>
              <a:rPr lang="en-US" sz="1800" dirty="0"/>
              <a:t>   button1.setOnClickListener(new </a:t>
            </a:r>
            <a:r>
              <a:rPr lang="en-US" sz="1800" dirty="0" err="1"/>
              <a:t>OnClickListener</a:t>
            </a:r>
            <a:r>
              <a:rPr lang="en-US" sz="1800" dirty="0"/>
              <a:t>() {  </a:t>
            </a:r>
          </a:p>
          <a:p>
            <a:r>
              <a:rPr lang="en-US" sz="1800" dirty="0"/>
              <a:t>            @Override  </a:t>
            </a:r>
          </a:p>
          <a:p>
            <a:r>
              <a:rPr lang="en-US" sz="1800" dirty="0"/>
              <a:t>            public void </a:t>
            </a:r>
            <a:r>
              <a:rPr lang="en-US" sz="1800" dirty="0" err="1"/>
              <a:t>onClick</a:t>
            </a:r>
            <a:r>
              <a:rPr lang="en-US" sz="1800" dirty="0"/>
              <a:t>(View arg0) {  </a:t>
            </a:r>
          </a:p>
          <a:p>
            <a:r>
              <a:rPr lang="en-US" sz="1800" dirty="0"/>
              <a:t>                Intent intent1=new Intent(</a:t>
            </a:r>
            <a:r>
              <a:rPr lang="en-US" sz="1800" dirty="0" err="1"/>
              <a:t>MainActivity.this,SecondActivity.class</a:t>
            </a:r>
            <a:r>
              <a:rPr lang="en-US" sz="1800" dirty="0"/>
              <a:t>);  </a:t>
            </a:r>
          </a:p>
          <a:p>
            <a:r>
              <a:rPr lang="en-US" sz="1800" dirty="0"/>
              <a:t>                </a:t>
            </a:r>
            <a:r>
              <a:rPr lang="en-US" sz="1800" dirty="0" err="1"/>
              <a:t>startActivityForResult</a:t>
            </a:r>
            <a:r>
              <a:rPr lang="en-US" sz="1800" dirty="0"/>
              <a:t>(intent1, 2);   </a:t>
            </a:r>
            <a:r>
              <a:rPr lang="en-US" sz="1800" dirty="0">
                <a:solidFill>
                  <a:srgbClr val="FF0000"/>
                </a:solidFill>
              </a:rPr>
              <a:t>// Activity is started with </a:t>
            </a:r>
            <a:r>
              <a:rPr lang="en-US" sz="1800" dirty="0" err="1">
                <a:solidFill>
                  <a:srgbClr val="FF0000"/>
                </a:solidFill>
              </a:rPr>
              <a:t>requestCode</a:t>
            </a:r>
            <a:r>
              <a:rPr lang="en-US" sz="1800" dirty="0">
                <a:solidFill>
                  <a:srgbClr val="FF0000"/>
                </a:solidFill>
              </a:rPr>
              <a:t> 2 </a:t>
            </a:r>
          </a:p>
          <a:p>
            <a:r>
              <a:rPr lang="en-US" sz="1600" dirty="0">
                <a:solidFill>
                  <a:srgbClr val="FF0000"/>
                </a:solidFill>
              </a:rPr>
              <a:t>//The request code is any </a:t>
            </a:r>
            <a:r>
              <a:rPr lang="en-US" sz="1600" dirty="0" err="1">
                <a:solidFill>
                  <a:srgbClr val="FF0000"/>
                </a:solidFill>
              </a:rPr>
              <a:t>int</a:t>
            </a:r>
            <a:r>
              <a:rPr lang="en-US" sz="1600" dirty="0">
                <a:solidFill>
                  <a:srgbClr val="FF0000"/>
                </a:solidFill>
              </a:rPr>
              <a:t> value. </a:t>
            </a:r>
            <a:endParaRPr lang="en-US" sz="1800" dirty="0">
              <a:solidFill>
                <a:srgbClr val="FF0000"/>
              </a:solidFill>
            </a:endParaRPr>
          </a:p>
          <a:p>
            <a:r>
              <a:rPr lang="en-US" sz="1800" dirty="0"/>
              <a:t>    @Override  </a:t>
            </a:r>
          </a:p>
          <a:p>
            <a:r>
              <a:rPr lang="en-US" sz="1800" dirty="0">
                <a:solidFill>
                  <a:srgbClr val="FF0000"/>
                </a:solidFill>
              </a:rPr>
              <a:t>//invoked automatically when second activity returns result.</a:t>
            </a:r>
          </a:p>
          <a:p>
            <a:r>
              <a:rPr lang="en-US" sz="1800" dirty="0"/>
              <a:t>       protected void </a:t>
            </a:r>
            <a:r>
              <a:rPr lang="en-US" sz="1800" dirty="0" err="1"/>
              <a:t>onActivityResult</a:t>
            </a:r>
            <a:r>
              <a:rPr lang="en-US" sz="1800" dirty="0"/>
              <a:t>(</a:t>
            </a:r>
            <a:r>
              <a:rPr lang="en-US" sz="1800" dirty="0" err="1"/>
              <a:t>int</a:t>
            </a:r>
            <a:r>
              <a:rPr lang="en-US" sz="1800" dirty="0"/>
              <a:t> </a:t>
            </a:r>
            <a:r>
              <a:rPr lang="en-US" sz="1800" dirty="0" err="1"/>
              <a:t>requestCode</a:t>
            </a:r>
            <a:r>
              <a:rPr lang="en-US" sz="1800" dirty="0"/>
              <a:t>, </a:t>
            </a:r>
            <a:r>
              <a:rPr lang="en-US" sz="1800" dirty="0" err="1"/>
              <a:t>int</a:t>
            </a:r>
            <a:r>
              <a:rPr lang="en-US" sz="1800" dirty="0"/>
              <a:t> </a:t>
            </a:r>
            <a:r>
              <a:rPr lang="en-US" sz="1800" dirty="0" err="1"/>
              <a:t>resultCode</a:t>
            </a:r>
            <a:r>
              <a:rPr lang="en-US" sz="1800" dirty="0"/>
              <a:t>, Intent data)  </a:t>
            </a:r>
          </a:p>
          <a:p>
            <a:r>
              <a:rPr lang="en-US" sz="1800" dirty="0"/>
              <a:t>       { </a:t>
            </a:r>
            <a:r>
              <a:rPr lang="en-US" sz="1800" dirty="0">
                <a:solidFill>
                  <a:srgbClr val="FF0000"/>
                </a:solidFill>
              </a:rPr>
              <a:t>// The request code identifies from which </a:t>
            </a:r>
            <a:r>
              <a:rPr lang="en-US" sz="1800" dirty="0" err="1">
                <a:solidFill>
                  <a:srgbClr val="FF0000"/>
                </a:solidFill>
              </a:rPr>
              <a:t>acitivity</a:t>
            </a:r>
            <a:r>
              <a:rPr lang="en-US" sz="1800" dirty="0">
                <a:solidFill>
                  <a:srgbClr val="FF0000"/>
                </a:solidFill>
              </a:rPr>
              <a:t> the result is return</a:t>
            </a:r>
          </a:p>
          <a:p>
            <a:r>
              <a:rPr lang="en-US" sz="1800" dirty="0"/>
              <a:t>                 </a:t>
            </a:r>
            <a:r>
              <a:rPr lang="en-US" sz="1800" dirty="0" err="1"/>
              <a:t>super.onActivityResult</a:t>
            </a:r>
            <a:r>
              <a:rPr lang="en-US" sz="1800" dirty="0"/>
              <a:t>(</a:t>
            </a:r>
            <a:r>
              <a:rPr lang="en-US" sz="1800" dirty="0" err="1"/>
              <a:t>requestCode</a:t>
            </a:r>
            <a:r>
              <a:rPr lang="en-US" sz="1800" dirty="0"/>
              <a:t>, </a:t>
            </a:r>
            <a:r>
              <a:rPr lang="en-US" sz="1800" dirty="0" err="1"/>
              <a:t>resultCode</a:t>
            </a:r>
            <a:r>
              <a:rPr lang="en-US" sz="1800" dirty="0"/>
              <a:t>, data);  </a:t>
            </a:r>
          </a:p>
          <a:p>
            <a:r>
              <a:rPr lang="en-US" sz="1800" dirty="0"/>
              <a:t>                </a:t>
            </a:r>
            <a:r>
              <a:rPr lang="en-US" sz="1800" dirty="0">
                <a:solidFill>
                  <a:srgbClr val="FF0000"/>
                </a:solidFill>
              </a:rPr>
              <a:t>  // check if the request code is same as what is passed  here it is 2  </a:t>
            </a:r>
          </a:p>
          <a:p>
            <a:r>
              <a:rPr lang="en-US" sz="1800" dirty="0"/>
              <a:t>                   if(</a:t>
            </a:r>
            <a:r>
              <a:rPr lang="en-US" sz="1800" dirty="0" err="1"/>
              <a:t>requestCode</a:t>
            </a:r>
            <a:r>
              <a:rPr lang="en-US" sz="1800" dirty="0"/>
              <a:t>==2)  </a:t>
            </a:r>
          </a:p>
          <a:p>
            <a:r>
              <a:rPr lang="en-US" sz="1800" dirty="0"/>
              <a:t>                         {  </a:t>
            </a:r>
            <a:r>
              <a:rPr lang="en-US" sz="1800" b="1" dirty="0"/>
              <a:t> if</a:t>
            </a:r>
            <a:r>
              <a:rPr lang="en-US" sz="1800" dirty="0"/>
              <a:t>(</a:t>
            </a:r>
            <a:r>
              <a:rPr lang="en-US" sz="1800" dirty="0" err="1"/>
              <a:t>resultCode</a:t>
            </a:r>
            <a:r>
              <a:rPr lang="en-US" sz="1800" dirty="0"/>
              <a:t> == RESULT_OK){</a:t>
            </a:r>
          </a:p>
          <a:p>
            <a:r>
              <a:rPr lang="en-US" sz="1800" dirty="0"/>
              <a:t>                            String </a:t>
            </a:r>
            <a:r>
              <a:rPr lang="en-US" sz="1800" dirty="0" err="1"/>
              <a:t>msg</a:t>
            </a:r>
            <a:r>
              <a:rPr lang="en-US" sz="1800" dirty="0"/>
              <a:t>=</a:t>
            </a:r>
            <a:r>
              <a:rPr lang="en-US" sz="1800" dirty="0" err="1"/>
              <a:t>data.getStringExtra</a:t>
            </a:r>
            <a:r>
              <a:rPr lang="en-US" sz="1800" dirty="0"/>
              <a:t>("MESSAGE");    // get data included in the Intent</a:t>
            </a:r>
          </a:p>
          <a:p>
            <a:r>
              <a:rPr lang="en-US" sz="1800" dirty="0"/>
              <a:t>                            textView1.setText(</a:t>
            </a:r>
            <a:r>
              <a:rPr lang="en-US" sz="1800" dirty="0" err="1"/>
              <a:t>msg</a:t>
            </a:r>
            <a:r>
              <a:rPr lang="en-US" sz="1800" dirty="0"/>
              <a:t>);  </a:t>
            </a:r>
          </a:p>
          <a:p>
            <a:r>
              <a:rPr lang="en-US" sz="1800" dirty="0">
                <a:solidFill>
                  <a:srgbClr val="FF0000"/>
                </a:solidFill>
              </a:rPr>
              <a:t>                //</a:t>
            </a:r>
            <a:r>
              <a:rPr lang="en-US" sz="1600" dirty="0" err="1">
                <a:solidFill>
                  <a:srgbClr val="FF0000"/>
                </a:solidFill>
              </a:rPr>
              <a:t>Toast.makeText</a:t>
            </a:r>
            <a:r>
              <a:rPr lang="en-US" sz="1600" dirty="0">
                <a:solidFill>
                  <a:srgbClr val="FF0000"/>
                </a:solidFill>
              </a:rPr>
              <a:t>(</a:t>
            </a:r>
            <a:r>
              <a:rPr lang="en-US" sz="1600" b="1" dirty="0" err="1">
                <a:solidFill>
                  <a:srgbClr val="FF0000"/>
                </a:solidFill>
              </a:rPr>
              <a:t>this</a:t>
            </a:r>
            <a:r>
              <a:rPr lang="en-US" sz="1600" dirty="0" err="1">
                <a:solidFill>
                  <a:srgbClr val="FF0000"/>
                </a:solidFill>
              </a:rPr>
              <a:t>,data.getData</a:t>
            </a:r>
            <a:r>
              <a:rPr lang="en-US" sz="1600" dirty="0">
                <a:solidFill>
                  <a:srgbClr val="FF0000"/>
                </a:solidFill>
              </a:rPr>
              <a:t>().</a:t>
            </a:r>
            <a:r>
              <a:rPr lang="en-US" sz="1600" dirty="0" err="1">
                <a:solidFill>
                  <a:srgbClr val="FF0000"/>
                </a:solidFill>
              </a:rPr>
              <a:t>toString</a:t>
            </a:r>
            <a:r>
              <a:rPr lang="en-US" sz="1600" dirty="0">
                <a:solidFill>
                  <a:srgbClr val="FF0000"/>
                </a:solidFill>
              </a:rPr>
              <a:t>(),</a:t>
            </a:r>
            <a:r>
              <a:rPr lang="en-US" sz="1600" dirty="0" err="1">
                <a:solidFill>
                  <a:srgbClr val="FF0000"/>
                </a:solidFill>
              </a:rPr>
              <a:t>Toast.LENGTH_SHORT</a:t>
            </a:r>
            <a:r>
              <a:rPr lang="en-US" sz="1600" dirty="0">
                <a:solidFill>
                  <a:srgbClr val="FF0000"/>
                </a:solidFill>
              </a:rPr>
              <a:t>).show();</a:t>
            </a:r>
            <a:r>
              <a:rPr lang="en-US" sz="1600" dirty="0"/>
              <a:t>  </a:t>
            </a:r>
            <a:endParaRPr lang="en-US" sz="1800" dirty="0"/>
          </a:p>
          <a:p>
            <a:r>
              <a:rPr lang="en-US" sz="1800" dirty="0"/>
              <a:t>                         }    </a:t>
            </a:r>
          </a:p>
          <a:p>
            <a:r>
              <a:rPr lang="en-US" sz="1800" dirty="0"/>
              <a:t>                       }</a:t>
            </a:r>
            <a:endParaRPr lang="en-US" sz="1000" dirty="0"/>
          </a:p>
          <a:p>
            <a:r>
              <a:rPr lang="en-US" dirty="0"/>
              <a:t> </a:t>
            </a:r>
          </a:p>
          <a:p>
            <a:endParaRPr lang="en-US" dirty="0"/>
          </a:p>
        </p:txBody>
      </p:sp>
    </p:spTree>
    <p:extLst>
      <p:ext uri="{BB962C8B-B14F-4D97-AF65-F5344CB8AC3E}">
        <p14:creationId xmlns:p14="http://schemas.microsoft.com/office/powerpoint/2010/main" val="40470406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SecondActivity</a:t>
            </a:r>
            <a:endParaRPr lang="en-US" dirty="0"/>
          </a:p>
        </p:txBody>
      </p:sp>
      <p:sp>
        <p:nvSpPr>
          <p:cNvPr id="3" name="Content Placeholder 2"/>
          <p:cNvSpPr>
            <a:spLocks noGrp="1"/>
          </p:cNvSpPr>
          <p:nvPr>
            <p:ph idx="1"/>
          </p:nvPr>
        </p:nvSpPr>
        <p:spPr/>
        <p:txBody>
          <a:bodyPr>
            <a:normAutofit/>
          </a:bodyPr>
          <a:lstStyle/>
          <a:p>
            <a:r>
              <a:rPr lang="en-US" sz="1800" dirty="0"/>
              <a:t> button1.setOnClickListener(</a:t>
            </a:r>
            <a:r>
              <a:rPr lang="en-US" sz="1800" b="1" dirty="0"/>
              <a:t>new</a:t>
            </a:r>
            <a:r>
              <a:rPr lang="en-US" sz="1800" dirty="0"/>
              <a:t> </a:t>
            </a:r>
            <a:r>
              <a:rPr lang="en-US" sz="1800" dirty="0" err="1"/>
              <a:t>OnClickListener</a:t>
            </a:r>
            <a:r>
              <a:rPr lang="en-US" sz="1800" dirty="0"/>
              <a:t>() {  </a:t>
            </a:r>
          </a:p>
          <a:p>
            <a:r>
              <a:rPr lang="en-US" sz="1800" dirty="0"/>
              <a:t>                @Override  </a:t>
            </a:r>
          </a:p>
          <a:p>
            <a:r>
              <a:rPr lang="en-US" sz="1800" dirty="0"/>
              <a:t>                </a:t>
            </a:r>
            <a:r>
              <a:rPr lang="en-US" sz="1800" b="1" dirty="0"/>
              <a:t>public</a:t>
            </a:r>
            <a:r>
              <a:rPr lang="en-US" sz="1800" dirty="0"/>
              <a:t> </a:t>
            </a:r>
            <a:r>
              <a:rPr lang="en-US" sz="1800" b="1" dirty="0"/>
              <a:t>void</a:t>
            </a:r>
            <a:r>
              <a:rPr lang="en-US" sz="1800" dirty="0"/>
              <a:t> </a:t>
            </a:r>
            <a:r>
              <a:rPr lang="en-US" sz="1800" dirty="0" err="1"/>
              <a:t>onClick</a:t>
            </a:r>
            <a:r>
              <a:rPr lang="en-US" sz="1800" dirty="0"/>
              <a:t>(View  v) {  </a:t>
            </a:r>
          </a:p>
          <a:p>
            <a:r>
              <a:rPr lang="en-US" sz="1800" dirty="0"/>
              <a:t>                    String message=editText1.getText().</a:t>
            </a:r>
            <a:r>
              <a:rPr lang="en-US" sz="1800" dirty="0" err="1"/>
              <a:t>toString</a:t>
            </a:r>
            <a:r>
              <a:rPr lang="en-US" sz="1800" dirty="0"/>
              <a:t>();  </a:t>
            </a:r>
          </a:p>
          <a:p>
            <a:r>
              <a:rPr lang="en-US" sz="1800" dirty="0"/>
              <a:t>                    Intent intent1=</a:t>
            </a:r>
            <a:r>
              <a:rPr lang="en-US" sz="1800" b="1" dirty="0"/>
              <a:t>new</a:t>
            </a:r>
            <a:r>
              <a:rPr lang="en-US" sz="1800" dirty="0"/>
              <a:t> Intent();  </a:t>
            </a:r>
          </a:p>
          <a:p>
            <a:r>
              <a:rPr lang="en-US" sz="1800" dirty="0"/>
              <a:t>                    intent1.putExtra("MESSAGE", message);   </a:t>
            </a:r>
            <a:r>
              <a:rPr lang="en-US" sz="1800" dirty="0">
                <a:solidFill>
                  <a:srgbClr val="FF0000"/>
                </a:solidFill>
              </a:rPr>
              <a:t>// put data in the Intent</a:t>
            </a:r>
          </a:p>
          <a:p>
            <a:r>
              <a:rPr lang="en-US" sz="1800" dirty="0"/>
              <a:t>                    </a:t>
            </a:r>
            <a:r>
              <a:rPr lang="en-US" sz="1800" dirty="0" err="1"/>
              <a:t>setResult</a:t>
            </a:r>
            <a:r>
              <a:rPr lang="en-US" sz="1800" dirty="0"/>
              <a:t>(RESULT_OK,intent1);    </a:t>
            </a:r>
            <a:r>
              <a:rPr lang="en-US" sz="1800" dirty="0">
                <a:solidFill>
                  <a:srgbClr val="FF0000"/>
                </a:solidFill>
              </a:rPr>
              <a:t>// </a:t>
            </a:r>
            <a:r>
              <a:rPr lang="en-US" sz="1800" b="1" dirty="0" err="1">
                <a:solidFill>
                  <a:srgbClr val="FF0000"/>
                </a:solidFill>
              </a:rPr>
              <a:t>setresult</a:t>
            </a:r>
            <a:r>
              <a:rPr lang="en-US" sz="1800" b="1" dirty="0">
                <a:solidFill>
                  <a:srgbClr val="FF0000"/>
                </a:solidFill>
              </a:rPr>
              <a:t> Method</a:t>
            </a:r>
            <a:r>
              <a:rPr lang="en-US" sz="1800" dirty="0">
                <a:solidFill>
                  <a:srgbClr val="FF0000"/>
                </a:solidFill>
              </a:rPr>
              <a:t> defined that returns the result code and </a:t>
            </a:r>
            <a:r>
              <a:rPr lang="en-US" sz="1800" b="1" dirty="0">
                <a:solidFill>
                  <a:srgbClr val="FF0000"/>
                </a:solidFill>
              </a:rPr>
              <a:t>intent</a:t>
            </a:r>
            <a:r>
              <a:rPr lang="en-US" sz="1800" dirty="0">
                <a:solidFill>
                  <a:srgbClr val="FF0000"/>
                </a:solidFill>
              </a:rPr>
              <a:t> data to main activity</a:t>
            </a:r>
          </a:p>
          <a:p>
            <a:r>
              <a:rPr lang="en-US" sz="1800" dirty="0">
                <a:solidFill>
                  <a:srgbClr val="FF0000"/>
                </a:solidFill>
              </a:rPr>
              <a:t>//Result code is either RESULT_OK or RESULT_CANCELLED  </a:t>
            </a:r>
            <a:endParaRPr lang="en-US" sz="2000" dirty="0">
              <a:solidFill>
                <a:srgbClr val="FF0000"/>
              </a:solidFill>
            </a:endParaRPr>
          </a:p>
          <a:p>
            <a:endParaRPr lang="en-US" sz="1800" dirty="0">
              <a:solidFill>
                <a:srgbClr val="FF0000"/>
              </a:solidFill>
            </a:endParaRPr>
          </a:p>
          <a:p>
            <a:r>
              <a:rPr lang="en-US" sz="1800" dirty="0"/>
              <a:t>                    finish();   </a:t>
            </a:r>
            <a:r>
              <a:rPr lang="en-US" sz="1800" dirty="0">
                <a:solidFill>
                  <a:srgbClr val="FF0000"/>
                </a:solidFill>
              </a:rPr>
              <a:t>//finishing activity  </a:t>
            </a:r>
          </a:p>
          <a:p>
            <a:r>
              <a:rPr lang="en-US" sz="1800" dirty="0"/>
              <a:t>                }  </a:t>
            </a:r>
          </a:p>
          <a:p>
            <a:endParaRPr lang="en-US" sz="1800" dirty="0"/>
          </a:p>
        </p:txBody>
      </p:sp>
    </p:spTree>
    <p:extLst>
      <p:ext uri="{BB962C8B-B14F-4D97-AF65-F5344CB8AC3E}">
        <p14:creationId xmlns:p14="http://schemas.microsoft.com/office/powerpoint/2010/main" val="4853844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45176-2889-4B87-BBB8-BA4DBF622508}"/>
              </a:ext>
            </a:extLst>
          </p:cNvPr>
          <p:cNvSpPr>
            <a:spLocks noGrp="1"/>
          </p:cNvSpPr>
          <p:nvPr>
            <p:ph type="title"/>
          </p:nvPr>
        </p:nvSpPr>
        <p:spPr/>
        <p:txBody>
          <a:bodyPr>
            <a:normAutofit/>
          </a:bodyPr>
          <a:lstStyle/>
          <a:p>
            <a:r>
              <a:rPr lang="en-US" sz="2000" dirty="0"/>
              <a:t>Open a new Activity and set the Text of the Text View of the main activity by the which data is entered in the Edit Text of the new Activity opened.</a:t>
            </a:r>
            <a:endParaRPr lang="en-IN" sz="2000" dirty="0"/>
          </a:p>
        </p:txBody>
      </p:sp>
      <p:sp>
        <p:nvSpPr>
          <p:cNvPr id="3" name="Content Placeholder 2">
            <a:extLst>
              <a:ext uri="{FF2B5EF4-FFF2-40B4-BE49-F238E27FC236}">
                <a16:creationId xmlns:a16="http://schemas.microsoft.com/office/drawing/2014/main" id="{9EFADDC0-BBA7-4DDA-81F0-A69BD3994A51}"/>
              </a:ext>
            </a:extLst>
          </p:cNvPr>
          <p:cNvSpPr>
            <a:spLocks noGrp="1"/>
          </p:cNvSpPr>
          <p:nvPr>
            <p:ph idx="1"/>
          </p:nvPr>
        </p:nvSpPr>
        <p:spPr>
          <a:xfrm>
            <a:off x="457200" y="1143000"/>
            <a:ext cx="8229600" cy="5440362"/>
          </a:xfrm>
        </p:spPr>
        <p:txBody>
          <a:bodyPr>
            <a:normAutofit fontScale="25000" lnSpcReduction="20000"/>
          </a:bodyPr>
          <a:lstStyle/>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6400" dirty="0" err="1">
                <a:effectLst/>
                <a:latin typeface="Calibri" panose="020F0502020204030204" pitchFamily="34" charset="0"/>
                <a:ea typeface="Calibri" panose="020F0502020204030204" pitchFamily="34" charset="0"/>
                <a:cs typeface="Times New Roman" panose="02020603050405020304" pitchFamily="18" charset="0"/>
              </a:rPr>
              <a:t>MainActivity</a:t>
            </a:r>
            <a:r>
              <a:rPr lang="en-IN" sz="6400" dirty="0">
                <a:effectLst/>
                <a:latin typeface="Calibri" panose="020F0502020204030204" pitchFamily="34" charset="0"/>
                <a:ea typeface="Calibri" panose="020F0502020204030204" pitchFamily="34" charset="0"/>
                <a:cs typeface="Times New Roman" panose="02020603050405020304" pitchFamily="18" charset="0"/>
              </a:rPr>
              <a:t> . </a:t>
            </a:r>
            <a:r>
              <a:rPr lang="en-IN" sz="6400" dirty="0">
                <a:latin typeface="Calibri" panose="020F0502020204030204" pitchFamily="34" charset="0"/>
                <a:ea typeface="Calibri" panose="020F0502020204030204" pitchFamily="34" charset="0"/>
                <a:cs typeface="Times New Roman" panose="02020603050405020304" pitchFamily="18" charset="0"/>
              </a:rPr>
              <a:t>Class</a:t>
            </a:r>
          </a:p>
          <a:p>
            <a:r>
              <a:rPr lang="en-IN" sz="6400" dirty="0">
                <a:effectLst/>
                <a:latin typeface="Calibri" panose="020F0502020204030204" pitchFamily="34" charset="0"/>
                <a:ea typeface="Calibri" panose="020F0502020204030204" pitchFamily="34" charset="0"/>
                <a:cs typeface="Times New Roman" panose="02020603050405020304" pitchFamily="18" charset="0"/>
              </a:rPr>
              <a:t>public class </a:t>
            </a:r>
            <a:r>
              <a:rPr lang="en-IN" sz="6400" dirty="0" err="1">
                <a:effectLst/>
                <a:latin typeface="Calibri" panose="020F0502020204030204" pitchFamily="34" charset="0"/>
                <a:ea typeface="Calibri" panose="020F0502020204030204" pitchFamily="34" charset="0"/>
                <a:cs typeface="Times New Roman" panose="02020603050405020304" pitchFamily="18" charset="0"/>
              </a:rPr>
              <a:t>MainActivity</a:t>
            </a:r>
            <a:r>
              <a:rPr lang="en-IN" sz="6400" dirty="0">
                <a:effectLst/>
                <a:latin typeface="Calibri" panose="020F0502020204030204" pitchFamily="34" charset="0"/>
                <a:ea typeface="Calibri" panose="020F0502020204030204" pitchFamily="34" charset="0"/>
                <a:cs typeface="Times New Roman" panose="02020603050405020304" pitchFamily="18" charset="0"/>
              </a:rPr>
              <a:t> extends </a:t>
            </a:r>
            <a:r>
              <a:rPr lang="en-IN" sz="6400" dirty="0" err="1">
                <a:effectLst/>
                <a:latin typeface="Calibri" panose="020F0502020204030204" pitchFamily="34" charset="0"/>
                <a:ea typeface="Calibri" panose="020F0502020204030204" pitchFamily="34" charset="0"/>
                <a:cs typeface="Times New Roman" panose="02020603050405020304" pitchFamily="18" charset="0"/>
              </a:rPr>
              <a:t>AppCompatActivity</a:t>
            </a:r>
            <a:r>
              <a:rPr lang="en-IN" sz="6400" dirty="0">
                <a:effectLst/>
                <a:latin typeface="Calibri" panose="020F0502020204030204" pitchFamily="34" charset="0"/>
                <a:ea typeface="Calibri" panose="020F0502020204030204" pitchFamily="34" charset="0"/>
                <a:cs typeface="Times New Roman" panose="02020603050405020304" pitchFamily="18" charset="0"/>
              </a:rPr>
              <a:t> {</a:t>
            </a:r>
            <a:br>
              <a:rPr lang="en-IN" sz="6400" dirty="0">
                <a:effectLst/>
                <a:latin typeface="Calibri" panose="020F0502020204030204" pitchFamily="34" charset="0"/>
                <a:ea typeface="Calibri" panose="020F0502020204030204" pitchFamily="34" charset="0"/>
                <a:cs typeface="Times New Roman" panose="02020603050405020304" pitchFamily="18" charset="0"/>
              </a:rPr>
            </a:br>
            <a:endParaRPr lang="en-IN" sz="6400" dirty="0">
              <a:effectLst/>
              <a:latin typeface="Calibri" panose="020F0502020204030204" pitchFamily="34" charset="0"/>
              <a:ea typeface="Calibri" panose="020F0502020204030204" pitchFamily="34" charset="0"/>
              <a:cs typeface="Times New Roman" panose="02020603050405020304" pitchFamily="18" charset="0"/>
            </a:endParaRPr>
          </a:p>
          <a:p>
            <a:r>
              <a:rPr lang="en-IN" sz="6400" dirty="0">
                <a:effectLst/>
                <a:latin typeface="Calibri" panose="020F0502020204030204" pitchFamily="34" charset="0"/>
                <a:ea typeface="Calibri" panose="020F0502020204030204" pitchFamily="34" charset="0"/>
                <a:cs typeface="Times New Roman" panose="02020603050405020304" pitchFamily="18" charset="0"/>
              </a:rPr>
              <a:t>   int </a:t>
            </a:r>
            <a:r>
              <a:rPr lang="en-IN" sz="6400" dirty="0" err="1">
                <a:effectLst/>
                <a:latin typeface="Calibri" panose="020F0502020204030204" pitchFamily="34" charset="0"/>
                <a:ea typeface="Calibri" panose="020F0502020204030204" pitchFamily="34" charset="0"/>
                <a:cs typeface="Times New Roman" panose="02020603050405020304" pitchFamily="18" charset="0"/>
              </a:rPr>
              <a:t>secondActivity</a:t>
            </a:r>
            <a:r>
              <a:rPr lang="en-IN" sz="6400" dirty="0">
                <a:effectLst/>
                <a:latin typeface="Calibri" panose="020F0502020204030204" pitchFamily="34" charset="0"/>
                <a:ea typeface="Calibri" panose="020F0502020204030204" pitchFamily="34" charset="0"/>
                <a:cs typeface="Times New Roman" panose="02020603050405020304" pitchFamily="18" charset="0"/>
              </a:rPr>
              <a:t> = 2;</a:t>
            </a:r>
            <a:br>
              <a:rPr lang="en-IN" sz="6400" dirty="0">
                <a:effectLst/>
                <a:latin typeface="Calibri" panose="020F0502020204030204" pitchFamily="34" charset="0"/>
                <a:ea typeface="Calibri" panose="020F0502020204030204" pitchFamily="34" charset="0"/>
                <a:cs typeface="Times New Roman" panose="02020603050405020304" pitchFamily="18" charset="0"/>
              </a:rPr>
            </a:br>
            <a:br>
              <a:rPr lang="en-IN" sz="6400" dirty="0">
                <a:effectLst/>
                <a:latin typeface="Calibri" panose="020F0502020204030204" pitchFamily="34" charset="0"/>
                <a:ea typeface="Calibri" panose="020F0502020204030204" pitchFamily="34" charset="0"/>
                <a:cs typeface="Times New Roman" panose="02020603050405020304" pitchFamily="18" charset="0"/>
              </a:rPr>
            </a:br>
            <a:r>
              <a:rPr lang="en-IN" sz="6400" dirty="0">
                <a:effectLst/>
                <a:latin typeface="Calibri" panose="020F0502020204030204" pitchFamily="34" charset="0"/>
                <a:ea typeface="Calibri" panose="020F0502020204030204" pitchFamily="34" charset="0"/>
                <a:cs typeface="Times New Roman" panose="02020603050405020304" pitchFamily="18" charset="0"/>
              </a:rPr>
              <a:t>    @Override</a:t>
            </a:r>
            <a:br>
              <a:rPr lang="en-IN" sz="6400" dirty="0">
                <a:effectLst/>
                <a:latin typeface="Calibri" panose="020F0502020204030204" pitchFamily="34" charset="0"/>
                <a:ea typeface="Calibri" panose="020F0502020204030204" pitchFamily="34" charset="0"/>
                <a:cs typeface="Times New Roman" panose="02020603050405020304" pitchFamily="18" charset="0"/>
              </a:rPr>
            </a:br>
            <a:r>
              <a:rPr lang="en-IN" sz="6400" dirty="0">
                <a:effectLst/>
                <a:latin typeface="Calibri" panose="020F0502020204030204" pitchFamily="34" charset="0"/>
                <a:ea typeface="Calibri" panose="020F0502020204030204" pitchFamily="34" charset="0"/>
                <a:cs typeface="Times New Roman" panose="02020603050405020304" pitchFamily="18" charset="0"/>
              </a:rPr>
              <a:t>    protected void </a:t>
            </a:r>
            <a:r>
              <a:rPr lang="en-IN" sz="6400" dirty="0" err="1">
                <a:effectLst/>
                <a:latin typeface="Calibri" panose="020F0502020204030204" pitchFamily="34" charset="0"/>
                <a:ea typeface="Calibri" panose="020F0502020204030204" pitchFamily="34" charset="0"/>
                <a:cs typeface="Times New Roman" panose="02020603050405020304" pitchFamily="18" charset="0"/>
              </a:rPr>
              <a:t>onCreate</a:t>
            </a:r>
            <a:r>
              <a:rPr lang="en-IN" sz="6400" dirty="0">
                <a:effectLst/>
                <a:latin typeface="Calibri" panose="020F0502020204030204" pitchFamily="34" charset="0"/>
                <a:ea typeface="Calibri" panose="020F0502020204030204" pitchFamily="34" charset="0"/>
                <a:cs typeface="Times New Roman" panose="02020603050405020304" pitchFamily="18" charset="0"/>
              </a:rPr>
              <a:t>(Bundle </a:t>
            </a:r>
            <a:r>
              <a:rPr lang="en-IN" sz="6400" dirty="0" err="1">
                <a:effectLst/>
                <a:latin typeface="Calibri" panose="020F0502020204030204" pitchFamily="34" charset="0"/>
                <a:ea typeface="Calibri" panose="020F0502020204030204" pitchFamily="34" charset="0"/>
                <a:cs typeface="Times New Roman" panose="02020603050405020304" pitchFamily="18" charset="0"/>
              </a:rPr>
              <a:t>savedInstanceState</a:t>
            </a:r>
            <a:r>
              <a:rPr lang="en-IN" sz="6400" dirty="0">
                <a:effectLst/>
                <a:latin typeface="Calibri" panose="020F0502020204030204" pitchFamily="34" charset="0"/>
                <a:ea typeface="Calibri" panose="020F0502020204030204" pitchFamily="34" charset="0"/>
                <a:cs typeface="Times New Roman" panose="02020603050405020304" pitchFamily="18" charset="0"/>
              </a:rPr>
              <a:t>) {</a:t>
            </a:r>
            <a:br>
              <a:rPr lang="en-IN" sz="6400" dirty="0">
                <a:effectLst/>
                <a:latin typeface="Calibri" panose="020F0502020204030204" pitchFamily="34" charset="0"/>
                <a:ea typeface="Calibri" panose="020F0502020204030204" pitchFamily="34" charset="0"/>
                <a:cs typeface="Times New Roman" panose="02020603050405020304" pitchFamily="18" charset="0"/>
              </a:rPr>
            </a:br>
            <a:r>
              <a:rPr lang="en-IN" sz="6400" dirty="0">
                <a:effectLst/>
                <a:latin typeface="Calibri" panose="020F0502020204030204" pitchFamily="34" charset="0"/>
                <a:ea typeface="Calibri" panose="020F0502020204030204" pitchFamily="34" charset="0"/>
                <a:cs typeface="Times New Roman" panose="02020603050405020304" pitchFamily="18" charset="0"/>
              </a:rPr>
              <a:t>        </a:t>
            </a:r>
            <a:r>
              <a:rPr lang="en-IN" sz="6400" dirty="0" err="1">
                <a:effectLst/>
                <a:latin typeface="Calibri" panose="020F0502020204030204" pitchFamily="34" charset="0"/>
                <a:ea typeface="Calibri" panose="020F0502020204030204" pitchFamily="34" charset="0"/>
                <a:cs typeface="Times New Roman" panose="02020603050405020304" pitchFamily="18" charset="0"/>
              </a:rPr>
              <a:t>super.onCreate</a:t>
            </a:r>
            <a:r>
              <a:rPr lang="en-IN" sz="6400" dirty="0">
                <a:effectLst/>
                <a:latin typeface="Calibri" panose="020F0502020204030204" pitchFamily="34" charset="0"/>
                <a:ea typeface="Calibri" panose="020F0502020204030204" pitchFamily="34" charset="0"/>
                <a:cs typeface="Times New Roman" panose="02020603050405020304" pitchFamily="18" charset="0"/>
              </a:rPr>
              <a:t>(</a:t>
            </a:r>
            <a:r>
              <a:rPr lang="en-IN" sz="6400" dirty="0" err="1">
                <a:effectLst/>
                <a:latin typeface="Calibri" panose="020F0502020204030204" pitchFamily="34" charset="0"/>
                <a:ea typeface="Calibri" panose="020F0502020204030204" pitchFamily="34" charset="0"/>
                <a:cs typeface="Times New Roman" panose="02020603050405020304" pitchFamily="18" charset="0"/>
              </a:rPr>
              <a:t>savedInstanceState</a:t>
            </a:r>
            <a:r>
              <a:rPr lang="en-IN" sz="6400" dirty="0">
                <a:effectLst/>
                <a:latin typeface="Calibri" panose="020F0502020204030204" pitchFamily="34" charset="0"/>
                <a:ea typeface="Calibri" panose="020F0502020204030204" pitchFamily="34" charset="0"/>
                <a:cs typeface="Times New Roman" panose="02020603050405020304" pitchFamily="18" charset="0"/>
              </a:rPr>
              <a:t>);</a:t>
            </a:r>
            <a:br>
              <a:rPr lang="en-IN" sz="6400" dirty="0">
                <a:effectLst/>
                <a:latin typeface="Calibri" panose="020F0502020204030204" pitchFamily="34" charset="0"/>
                <a:ea typeface="Calibri" panose="020F0502020204030204" pitchFamily="34" charset="0"/>
                <a:cs typeface="Times New Roman" panose="02020603050405020304" pitchFamily="18" charset="0"/>
              </a:rPr>
            </a:br>
            <a:r>
              <a:rPr lang="en-IN" sz="6400" dirty="0">
                <a:effectLst/>
                <a:latin typeface="Calibri" panose="020F0502020204030204" pitchFamily="34" charset="0"/>
                <a:ea typeface="Calibri" panose="020F0502020204030204" pitchFamily="34" charset="0"/>
                <a:cs typeface="Times New Roman" panose="02020603050405020304" pitchFamily="18" charset="0"/>
              </a:rPr>
              <a:t>        </a:t>
            </a:r>
            <a:r>
              <a:rPr lang="en-IN" sz="6400" dirty="0" err="1">
                <a:effectLst/>
                <a:latin typeface="Calibri" panose="020F0502020204030204" pitchFamily="34" charset="0"/>
                <a:ea typeface="Calibri" panose="020F0502020204030204" pitchFamily="34" charset="0"/>
                <a:cs typeface="Times New Roman" panose="02020603050405020304" pitchFamily="18" charset="0"/>
              </a:rPr>
              <a:t>setContentView</a:t>
            </a:r>
            <a:r>
              <a:rPr lang="en-IN" sz="6400" dirty="0">
                <a:effectLst/>
                <a:latin typeface="Calibri" panose="020F0502020204030204" pitchFamily="34" charset="0"/>
                <a:ea typeface="Calibri" panose="020F0502020204030204" pitchFamily="34" charset="0"/>
                <a:cs typeface="Times New Roman" panose="02020603050405020304" pitchFamily="18" charset="0"/>
              </a:rPr>
              <a:t>(</a:t>
            </a:r>
            <a:r>
              <a:rPr lang="en-IN" sz="6400" dirty="0" err="1">
                <a:effectLst/>
                <a:latin typeface="Calibri" panose="020F0502020204030204" pitchFamily="34" charset="0"/>
                <a:ea typeface="Calibri" panose="020F0502020204030204" pitchFamily="34" charset="0"/>
                <a:cs typeface="Times New Roman" panose="02020603050405020304" pitchFamily="18" charset="0"/>
              </a:rPr>
              <a:t>R.layout.</a:t>
            </a:r>
            <a:r>
              <a:rPr lang="en-IN" sz="6400" i="1" dirty="0" err="1">
                <a:effectLst/>
                <a:latin typeface="Calibri" panose="020F0502020204030204" pitchFamily="34" charset="0"/>
                <a:ea typeface="Calibri" panose="020F0502020204030204" pitchFamily="34" charset="0"/>
                <a:cs typeface="Times New Roman" panose="02020603050405020304" pitchFamily="18" charset="0"/>
              </a:rPr>
              <a:t>activity_main</a:t>
            </a:r>
            <a:r>
              <a:rPr lang="en-IN" sz="6400" dirty="0">
                <a:effectLst/>
                <a:latin typeface="Calibri" panose="020F0502020204030204" pitchFamily="34" charset="0"/>
                <a:ea typeface="Calibri" panose="020F0502020204030204" pitchFamily="34" charset="0"/>
                <a:cs typeface="Times New Roman" panose="02020603050405020304" pitchFamily="18" charset="0"/>
              </a:rPr>
              <a:t>);</a:t>
            </a:r>
            <a:br>
              <a:rPr lang="en-IN" sz="6400" dirty="0">
                <a:effectLst/>
                <a:latin typeface="Calibri" panose="020F0502020204030204" pitchFamily="34" charset="0"/>
                <a:ea typeface="Calibri" panose="020F0502020204030204" pitchFamily="34" charset="0"/>
                <a:cs typeface="Times New Roman" panose="02020603050405020304" pitchFamily="18" charset="0"/>
              </a:rPr>
            </a:br>
            <a:br>
              <a:rPr lang="en-IN" sz="6400" dirty="0">
                <a:effectLst/>
                <a:latin typeface="Calibri" panose="020F0502020204030204" pitchFamily="34" charset="0"/>
                <a:ea typeface="Calibri" panose="020F0502020204030204" pitchFamily="34" charset="0"/>
                <a:cs typeface="Times New Roman" panose="02020603050405020304" pitchFamily="18" charset="0"/>
              </a:rPr>
            </a:br>
            <a:r>
              <a:rPr lang="en-IN" sz="6400" dirty="0">
                <a:effectLst/>
                <a:latin typeface="Calibri" panose="020F0502020204030204" pitchFamily="34" charset="0"/>
                <a:ea typeface="Calibri" panose="020F0502020204030204" pitchFamily="34" charset="0"/>
                <a:cs typeface="Times New Roman" panose="02020603050405020304" pitchFamily="18" charset="0"/>
              </a:rPr>
              <a:t>        Button b1 = (Button) </a:t>
            </a:r>
            <a:r>
              <a:rPr lang="en-IN" sz="6400" dirty="0" err="1">
                <a:effectLst/>
                <a:latin typeface="Calibri" panose="020F0502020204030204" pitchFamily="34" charset="0"/>
                <a:ea typeface="Calibri" panose="020F0502020204030204" pitchFamily="34" charset="0"/>
                <a:cs typeface="Times New Roman" panose="02020603050405020304" pitchFamily="18" charset="0"/>
              </a:rPr>
              <a:t>findViewById</a:t>
            </a:r>
            <a:r>
              <a:rPr lang="en-IN" sz="6400" dirty="0">
                <a:effectLst/>
                <a:latin typeface="Calibri" panose="020F0502020204030204" pitchFamily="34" charset="0"/>
                <a:ea typeface="Calibri" panose="020F0502020204030204" pitchFamily="34" charset="0"/>
                <a:cs typeface="Times New Roman" panose="02020603050405020304" pitchFamily="18" charset="0"/>
              </a:rPr>
              <a:t>(R.id.</a:t>
            </a:r>
            <a:r>
              <a:rPr lang="en-IN" sz="6400" i="1" dirty="0">
                <a:effectLst/>
                <a:latin typeface="Calibri" panose="020F0502020204030204" pitchFamily="34" charset="0"/>
                <a:ea typeface="Calibri" panose="020F0502020204030204" pitchFamily="34" charset="0"/>
                <a:cs typeface="Times New Roman" panose="02020603050405020304" pitchFamily="18" charset="0"/>
              </a:rPr>
              <a:t>b1</a:t>
            </a:r>
            <a:r>
              <a:rPr lang="en-IN" sz="6400" dirty="0">
                <a:effectLst/>
                <a:latin typeface="Calibri" panose="020F0502020204030204" pitchFamily="34" charset="0"/>
                <a:ea typeface="Calibri" panose="020F0502020204030204" pitchFamily="34" charset="0"/>
                <a:cs typeface="Times New Roman" panose="02020603050405020304" pitchFamily="18" charset="0"/>
              </a:rPr>
              <a:t>);</a:t>
            </a:r>
            <a:br>
              <a:rPr lang="en-IN" sz="6400" dirty="0">
                <a:effectLst/>
                <a:latin typeface="Calibri" panose="020F0502020204030204" pitchFamily="34" charset="0"/>
                <a:ea typeface="Calibri" panose="020F0502020204030204" pitchFamily="34" charset="0"/>
                <a:cs typeface="Times New Roman" panose="02020603050405020304" pitchFamily="18" charset="0"/>
              </a:rPr>
            </a:br>
            <a:br>
              <a:rPr lang="en-IN" sz="6400" dirty="0">
                <a:effectLst/>
                <a:latin typeface="Calibri" panose="020F0502020204030204" pitchFamily="34" charset="0"/>
                <a:ea typeface="Calibri" panose="020F0502020204030204" pitchFamily="34" charset="0"/>
                <a:cs typeface="Times New Roman" panose="02020603050405020304" pitchFamily="18" charset="0"/>
              </a:rPr>
            </a:br>
            <a:r>
              <a:rPr lang="en-IN" sz="6400" dirty="0">
                <a:effectLst/>
                <a:latin typeface="Calibri" panose="020F0502020204030204" pitchFamily="34" charset="0"/>
                <a:ea typeface="Calibri" panose="020F0502020204030204" pitchFamily="34" charset="0"/>
                <a:cs typeface="Times New Roman" panose="02020603050405020304" pitchFamily="18" charset="0"/>
              </a:rPr>
              <a:t>        b1.setOnClickListener(new </a:t>
            </a:r>
            <a:r>
              <a:rPr lang="en-IN" sz="6400" dirty="0" err="1">
                <a:effectLst/>
                <a:latin typeface="Calibri" panose="020F0502020204030204" pitchFamily="34" charset="0"/>
                <a:ea typeface="Calibri" panose="020F0502020204030204" pitchFamily="34" charset="0"/>
                <a:cs typeface="Times New Roman" panose="02020603050405020304" pitchFamily="18" charset="0"/>
              </a:rPr>
              <a:t>View.OnClickListener</a:t>
            </a:r>
            <a:r>
              <a:rPr lang="en-IN" sz="6400" dirty="0">
                <a:effectLst/>
                <a:latin typeface="Calibri" panose="020F0502020204030204" pitchFamily="34" charset="0"/>
                <a:ea typeface="Calibri" panose="020F0502020204030204" pitchFamily="34" charset="0"/>
                <a:cs typeface="Times New Roman" panose="02020603050405020304" pitchFamily="18" charset="0"/>
              </a:rPr>
              <a:t>() {</a:t>
            </a:r>
            <a:br>
              <a:rPr lang="en-IN" sz="6400" dirty="0">
                <a:effectLst/>
                <a:latin typeface="Calibri" panose="020F0502020204030204" pitchFamily="34" charset="0"/>
                <a:ea typeface="Calibri" panose="020F0502020204030204" pitchFamily="34" charset="0"/>
                <a:cs typeface="Times New Roman" panose="02020603050405020304" pitchFamily="18" charset="0"/>
              </a:rPr>
            </a:br>
            <a:r>
              <a:rPr lang="en-IN" sz="6400" dirty="0">
                <a:effectLst/>
                <a:latin typeface="Calibri" panose="020F0502020204030204" pitchFamily="34" charset="0"/>
                <a:ea typeface="Calibri" panose="020F0502020204030204" pitchFamily="34" charset="0"/>
                <a:cs typeface="Times New Roman" panose="02020603050405020304" pitchFamily="18" charset="0"/>
              </a:rPr>
              <a:t>            @Override</a:t>
            </a:r>
            <a:br>
              <a:rPr lang="en-IN" sz="6400" dirty="0">
                <a:effectLst/>
                <a:latin typeface="Calibri" panose="020F0502020204030204" pitchFamily="34" charset="0"/>
                <a:ea typeface="Calibri" panose="020F0502020204030204" pitchFamily="34" charset="0"/>
                <a:cs typeface="Times New Roman" panose="02020603050405020304" pitchFamily="18" charset="0"/>
              </a:rPr>
            </a:br>
            <a:r>
              <a:rPr lang="en-IN" sz="6400" dirty="0">
                <a:effectLst/>
                <a:latin typeface="Calibri" panose="020F0502020204030204" pitchFamily="34" charset="0"/>
                <a:ea typeface="Calibri" panose="020F0502020204030204" pitchFamily="34" charset="0"/>
                <a:cs typeface="Times New Roman" panose="02020603050405020304" pitchFamily="18" charset="0"/>
              </a:rPr>
              <a:t>            public void </a:t>
            </a:r>
            <a:r>
              <a:rPr lang="en-IN" sz="6400" dirty="0" err="1">
                <a:effectLst/>
                <a:latin typeface="Calibri" panose="020F0502020204030204" pitchFamily="34" charset="0"/>
                <a:ea typeface="Calibri" panose="020F0502020204030204" pitchFamily="34" charset="0"/>
                <a:cs typeface="Times New Roman" panose="02020603050405020304" pitchFamily="18" charset="0"/>
              </a:rPr>
              <a:t>onClick</a:t>
            </a:r>
            <a:r>
              <a:rPr lang="en-IN" sz="6400" dirty="0">
                <a:effectLst/>
                <a:latin typeface="Calibri" panose="020F0502020204030204" pitchFamily="34" charset="0"/>
                <a:ea typeface="Calibri" panose="020F0502020204030204" pitchFamily="34" charset="0"/>
                <a:cs typeface="Times New Roman" panose="02020603050405020304" pitchFamily="18" charset="0"/>
              </a:rPr>
              <a:t>(View v) {</a:t>
            </a:r>
            <a:br>
              <a:rPr lang="en-IN" sz="6400" dirty="0">
                <a:effectLst/>
                <a:latin typeface="Calibri" panose="020F0502020204030204" pitchFamily="34" charset="0"/>
                <a:ea typeface="Calibri" panose="020F0502020204030204" pitchFamily="34" charset="0"/>
                <a:cs typeface="Times New Roman" panose="02020603050405020304" pitchFamily="18" charset="0"/>
              </a:rPr>
            </a:br>
            <a:r>
              <a:rPr lang="en-IN" sz="6400" dirty="0">
                <a:effectLst/>
                <a:latin typeface="Calibri" panose="020F0502020204030204" pitchFamily="34" charset="0"/>
                <a:ea typeface="Calibri" panose="020F0502020204030204" pitchFamily="34" charset="0"/>
                <a:cs typeface="Times New Roman" panose="02020603050405020304" pitchFamily="18" charset="0"/>
              </a:rPr>
              <a:t>                Intent i1 = new Intent(</a:t>
            </a:r>
            <a:r>
              <a:rPr lang="en-IN" sz="6400" dirty="0" err="1">
                <a:effectLst/>
                <a:latin typeface="Calibri" panose="020F0502020204030204" pitchFamily="34" charset="0"/>
                <a:ea typeface="Calibri" panose="020F0502020204030204" pitchFamily="34" charset="0"/>
                <a:cs typeface="Times New Roman" panose="02020603050405020304" pitchFamily="18" charset="0"/>
              </a:rPr>
              <a:t>MainActivity.this</a:t>
            </a:r>
            <a:r>
              <a:rPr lang="en-IN" sz="6400" dirty="0">
                <a:effectLst/>
                <a:latin typeface="Calibri" panose="020F0502020204030204" pitchFamily="34" charset="0"/>
                <a:ea typeface="Calibri" panose="020F0502020204030204" pitchFamily="34" charset="0"/>
                <a:cs typeface="Times New Roman" panose="02020603050405020304" pitchFamily="18" charset="0"/>
              </a:rPr>
              <a:t>, </a:t>
            </a:r>
            <a:r>
              <a:rPr lang="en-IN" sz="6400" dirty="0" err="1">
                <a:effectLst/>
                <a:latin typeface="Calibri" panose="020F0502020204030204" pitchFamily="34" charset="0"/>
                <a:ea typeface="Calibri" panose="020F0502020204030204" pitchFamily="34" charset="0"/>
                <a:cs typeface="Times New Roman" panose="02020603050405020304" pitchFamily="18" charset="0"/>
              </a:rPr>
              <a:t>SecondActivity.class</a:t>
            </a:r>
            <a:r>
              <a:rPr lang="en-IN" sz="6400" dirty="0">
                <a:effectLst/>
                <a:latin typeface="Calibri" panose="020F0502020204030204" pitchFamily="34" charset="0"/>
                <a:ea typeface="Calibri" panose="020F0502020204030204" pitchFamily="34" charset="0"/>
                <a:cs typeface="Times New Roman" panose="02020603050405020304" pitchFamily="18" charset="0"/>
              </a:rPr>
              <a:t>);</a:t>
            </a:r>
            <a:br>
              <a:rPr lang="en-IN" sz="6400" dirty="0">
                <a:effectLst/>
                <a:latin typeface="Calibri" panose="020F0502020204030204" pitchFamily="34" charset="0"/>
                <a:ea typeface="Calibri" panose="020F0502020204030204" pitchFamily="34" charset="0"/>
                <a:cs typeface="Times New Roman" panose="02020603050405020304" pitchFamily="18" charset="0"/>
              </a:rPr>
            </a:br>
            <a:r>
              <a:rPr lang="en-IN" sz="6400" dirty="0">
                <a:effectLst/>
                <a:latin typeface="Calibri" panose="020F0502020204030204" pitchFamily="34" charset="0"/>
                <a:ea typeface="Calibri" panose="020F0502020204030204" pitchFamily="34" charset="0"/>
                <a:cs typeface="Times New Roman" panose="02020603050405020304" pitchFamily="18" charset="0"/>
              </a:rPr>
              <a:t>                </a:t>
            </a:r>
            <a:r>
              <a:rPr lang="en-IN" sz="6400" dirty="0" err="1">
                <a:effectLst/>
                <a:latin typeface="Calibri" panose="020F0502020204030204" pitchFamily="34" charset="0"/>
                <a:ea typeface="Calibri" panose="020F0502020204030204" pitchFamily="34" charset="0"/>
                <a:cs typeface="Times New Roman" panose="02020603050405020304" pitchFamily="18" charset="0"/>
              </a:rPr>
              <a:t>startActivityForResult</a:t>
            </a:r>
            <a:r>
              <a:rPr lang="en-IN" sz="6400" dirty="0">
                <a:effectLst/>
                <a:latin typeface="Calibri" panose="020F0502020204030204" pitchFamily="34" charset="0"/>
                <a:ea typeface="Calibri" panose="020F0502020204030204" pitchFamily="34" charset="0"/>
                <a:cs typeface="Times New Roman" panose="02020603050405020304" pitchFamily="18" charset="0"/>
              </a:rPr>
              <a:t>(i1,secondActivity);</a:t>
            </a:r>
            <a:br>
              <a:rPr lang="en-IN" sz="6400" dirty="0">
                <a:effectLst/>
                <a:latin typeface="Calibri" panose="020F0502020204030204" pitchFamily="34" charset="0"/>
                <a:ea typeface="Calibri" panose="020F0502020204030204" pitchFamily="34" charset="0"/>
                <a:cs typeface="Times New Roman" panose="02020603050405020304" pitchFamily="18" charset="0"/>
              </a:rPr>
            </a:br>
            <a:r>
              <a:rPr lang="en-IN" sz="6400" dirty="0">
                <a:effectLst/>
                <a:latin typeface="Calibri" panose="020F0502020204030204" pitchFamily="34" charset="0"/>
                <a:ea typeface="Calibri" panose="020F0502020204030204" pitchFamily="34" charset="0"/>
                <a:cs typeface="Times New Roman" panose="02020603050405020304" pitchFamily="18" charset="0"/>
              </a:rPr>
              <a:t>            }</a:t>
            </a:r>
            <a:br>
              <a:rPr lang="en-IN" sz="6400" dirty="0">
                <a:effectLst/>
                <a:latin typeface="Calibri" panose="020F0502020204030204" pitchFamily="34" charset="0"/>
                <a:ea typeface="Calibri" panose="020F0502020204030204" pitchFamily="34" charset="0"/>
                <a:cs typeface="Times New Roman" panose="02020603050405020304" pitchFamily="18" charset="0"/>
              </a:rPr>
            </a:br>
            <a:r>
              <a:rPr lang="en-IN" sz="6400" dirty="0">
                <a:effectLst/>
                <a:latin typeface="Calibri" panose="020F0502020204030204" pitchFamily="34" charset="0"/>
                <a:ea typeface="Calibri" panose="020F0502020204030204" pitchFamily="34" charset="0"/>
                <a:cs typeface="Times New Roman" panose="02020603050405020304" pitchFamily="18" charset="0"/>
              </a:rPr>
              <a:t>        });</a:t>
            </a:r>
            <a:br>
              <a:rPr lang="en-IN" sz="6400" dirty="0">
                <a:effectLst/>
                <a:latin typeface="Calibri" panose="020F0502020204030204" pitchFamily="34" charset="0"/>
                <a:ea typeface="Calibri" panose="020F0502020204030204" pitchFamily="34" charset="0"/>
                <a:cs typeface="Times New Roman" panose="02020603050405020304" pitchFamily="18" charset="0"/>
              </a:rPr>
            </a:br>
            <a:r>
              <a:rPr lang="en-IN" sz="6400" dirty="0">
                <a:effectLst/>
                <a:latin typeface="Calibri" panose="020F0502020204030204" pitchFamily="34" charset="0"/>
                <a:ea typeface="Calibri" panose="020F0502020204030204" pitchFamily="34" charset="0"/>
                <a:cs typeface="Times New Roman" panose="02020603050405020304" pitchFamily="18" charset="0"/>
              </a:rPr>
              <a:t>    }</a:t>
            </a:r>
            <a:br>
              <a:rPr lang="en-IN" sz="6400" dirty="0">
                <a:effectLst/>
                <a:latin typeface="Calibri" panose="020F0502020204030204" pitchFamily="34" charset="0"/>
                <a:ea typeface="Calibri" panose="020F0502020204030204" pitchFamily="34" charset="0"/>
                <a:cs typeface="Times New Roman" panose="02020603050405020304" pitchFamily="18" charset="0"/>
              </a:rPr>
            </a:br>
            <a:r>
              <a:rPr lang="en-IN" sz="6400" dirty="0">
                <a:effectLst/>
                <a:latin typeface="Calibri" panose="020F0502020204030204" pitchFamily="34" charset="0"/>
                <a:ea typeface="Calibri" panose="020F0502020204030204" pitchFamily="34" charset="0"/>
                <a:cs typeface="Times New Roman" panose="02020603050405020304" pitchFamily="18" charset="0"/>
              </a:rPr>
              <a:t>    protected void </a:t>
            </a:r>
            <a:r>
              <a:rPr lang="en-IN" sz="6400" dirty="0" err="1">
                <a:effectLst/>
                <a:latin typeface="Calibri" panose="020F0502020204030204" pitchFamily="34" charset="0"/>
                <a:ea typeface="Calibri" panose="020F0502020204030204" pitchFamily="34" charset="0"/>
                <a:cs typeface="Times New Roman" panose="02020603050405020304" pitchFamily="18" charset="0"/>
              </a:rPr>
              <a:t>onActivityResult</a:t>
            </a:r>
            <a:r>
              <a:rPr lang="en-IN" sz="6400" dirty="0">
                <a:effectLst/>
                <a:latin typeface="Calibri" panose="020F0502020204030204" pitchFamily="34" charset="0"/>
                <a:ea typeface="Calibri" panose="020F0502020204030204" pitchFamily="34" charset="0"/>
                <a:cs typeface="Times New Roman" panose="02020603050405020304" pitchFamily="18" charset="0"/>
              </a:rPr>
              <a:t>(int </a:t>
            </a:r>
            <a:r>
              <a:rPr lang="en-IN" sz="6400" dirty="0" err="1">
                <a:effectLst/>
                <a:latin typeface="Calibri" panose="020F0502020204030204" pitchFamily="34" charset="0"/>
                <a:ea typeface="Calibri" panose="020F0502020204030204" pitchFamily="34" charset="0"/>
                <a:cs typeface="Times New Roman" panose="02020603050405020304" pitchFamily="18" charset="0"/>
              </a:rPr>
              <a:t>requestCode</a:t>
            </a:r>
            <a:r>
              <a:rPr lang="en-IN" sz="6400" dirty="0">
                <a:effectLst/>
                <a:latin typeface="Calibri" panose="020F0502020204030204" pitchFamily="34" charset="0"/>
                <a:ea typeface="Calibri" panose="020F0502020204030204" pitchFamily="34" charset="0"/>
                <a:cs typeface="Times New Roman" panose="02020603050405020304" pitchFamily="18" charset="0"/>
              </a:rPr>
              <a:t>, int </a:t>
            </a:r>
            <a:r>
              <a:rPr lang="en-IN" sz="6400" dirty="0" err="1">
                <a:effectLst/>
                <a:latin typeface="Calibri" panose="020F0502020204030204" pitchFamily="34" charset="0"/>
                <a:ea typeface="Calibri" panose="020F0502020204030204" pitchFamily="34" charset="0"/>
                <a:cs typeface="Times New Roman" panose="02020603050405020304" pitchFamily="18" charset="0"/>
              </a:rPr>
              <a:t>resultCode</a:t>
            </a:r>
            <a:r>
              <a:rPr lang="en-IN" sz="6400" dirty="0">
                <a:effectLst/>
                <a:latin typeface="Calibri" panose="020F0502020204030204" pitchFamily="34" charset="0"/>
                <a:ea typeface="Calibri" panose="020F0502020204030204" pitchFamily="34" charset="0"/>
                <a:cs typeface="Times New Roman" panose="02020603050405020304" pitchFamily="18" charset="0"/>
              </a:rPr>
              <a:t>, Intent data) {</a:t>
            </a:r>
            <a:br>
              <a:rPr lang="en-IN" sz="6400" dirty="0">
                <a:effectLst/>
                <a:latin typeface="Calibri" panose="020F0502020204030204" pitchFamily="34" charset="0"/>
                <a:ea typeface="Calibri" panose="020F0502020204030204" pitchFamily="34" charset="0"/>
                <a:cs typeface="Times New Roman" panose="02020603050405020304" pitchFamily="18" charset="0"/>
              </a:rPr>
            </a:br>
            <a:r>
              <a:rPr lang="en-IN" sz="6400" dirty="0">
                <a:effectLst/>
                <a:latin typeface="Calibri" panose="020F0502020204030204" pitchFamily="34" charset="0"/>
                <a:ea typeface="Calibri" panose="020F0502020204030204" pitchFamily="34" charset="0"/>
                <a:cs typeface="Times New Roman" panose="02020603050405020304" pitchFamily="18" charset="0"/>
              </a:rPr>
              <a:t>        </a:t>
            </a:r>
            <a:r>
              <a:rPr lang="en-IN" sz="6400" dirty="0" err="1">
                <a:effectLst/>
                <a:latin typeface="Calibri" panose="020F0502020204030204" pitchFamily="34" charset="0"/>
                <a:ea typeface="Calibri" panose="020F0502020204030204" pitchFamily="34" charset="0"/>
                <a:cs typeface="Times New Roman" panose="02020603050405020304" pitchFamily="18" charset="0"/>
              </a:rPr>
              <a:t>TextView</a:t>
            </a:r>
            <a:r>
              <a:rPr lang="en-IN" sz="6400" dirty="0">
                <a:effectLst/>
                <a:latin typeface="Calibri" panose="020F0502020204030204" pitchFamily="34" charset="0"/>
                <a:ea typeface="Calibri" panose="020F0502020204030204" pitchFamily="34" charset="0"/>
                <a:cs typeface="Times New Roman" panose="02020603050405020304" pitchFamily="18" charset="0"/>
              </a:rPr>
              <a:t> t1 = (</a:t>
            </a:r>
            <a:r>
              <a:rPr lang="en-IN" sz="6400" dirty="0" err="1">
                <a:effectLst/>
                <a:latin typeface="Calibri" panose="020F0502020204030204" pitchFamily="34" charset="0"/>
                <a:ea typeface="Calibri" panose="020F0502020204030204" pitchFamily="34" charset="0"/>
                <a:cs typeface="Times New Roman" panose="02020603050405020304" pitchFamily="18" charset="0"/>
              </a:rPr>
              <a:t>TextView</a:t>
            </a:r>
            <a:r>
              <a:rPr lang="en-IN" sz="6400" dirty="0">
                <a:effectLst/>
                <a:latin typeface="Calibri" panose="020F0502020204030204" pitchFamily="34" charset="0"/>
                <a:ea typeface="Calibri" panose="020F0502020204030204" pitchFamily="34" charset="0"/>
                <a:cs typeface="Times New Roman" panose="02020603050405020304" pitchFamily="18" charset="0"/>
              </a:rPr>
              <a:t>) </a:t>
            </a:r>
            <a:r>
              <a:rPr lang="en-IN" sz="6400" dirty="0" err="1">
                <a:effectLst/>
                <a:latin typeface="Calibri" panose="020F0502020204030204" pitchFamily="34" charset="0"/>
                <a:ea typeface="Calibri" panose="020F0502020204030204" pitchFamily="34" charset="0"/>
                <a:cs typeface="Times New Roman" panose="02020603050405020304" pitchFamily="18" charset="0"/>
              </a:rPr>
              <a:t>findViewById</a:t>
            </a:r>
            <a:r>
              <a:rPr lang="en-IN" sz="6400" dirty="0">
                <a:effectLst/>
                <a:latin typeface="Calibri" panose="020F0502020204030204" pitchFamily="34" charset="0"/>
                <a:ea typeface="Calibri" panose="020F0502020204030204" pitchFamily="34" charset="0"/>
                <a:cs typeface="Times New Roman" panose="02020603050405020304" pitchFamily="18" charset="0"/>
              </a:rPr>
              <a:t>(R.id.</a:t>
            </a:r>
            <a:r>
              <a:rPr lang="en-IN" sz="6400" i="1" dirty="0">
                <a:effectLst/>
                <a:latin typeface="Calibri" panose="020F0502020204030204" pitchFamily="34" charset="0"/>
                <a:ea typeface="Calibri" panose="020F0502020204030204" pitchFamily="34" charset="0"/>
                <a:cs typeface="Times New Roman" panose="02020603050405020304" pitchFamily="18" charset="0"/>
              </a:rPr>
              <a:t>t1</a:t>
            </a:r>
            <a:r>
              <a:rPr lang="en-IN" sz="6400" dirty="0">
                <a:effectLst/>
                <a:latin typeface="Calibri" panose="020F0502020204030204" pitchFamily="34" charset="0"/>
                <a:ea typeface="Calibri" panose="020F0502020204030204" pitchFamily="34" charset="0"/>
                <a:cs typeface="Times New Roman" panose="02020603050405020304" pitchFamily="18" charset="0"/>
              </a:rPr>
              <a:t>);</a:t>
            </a:r>
            <a:br>
              <a:rPr lang="en-IN" sz="6400" dirty="0">
                <a:effectLst/>
                <a:latin typeface="Calibri" panose="020F0502020204030204" pitchFamily="34" charset="0"/>
                <a:ea typeface="Calibri" panose="020F0502020204030204" pitchFamily="34" charset="0"/>
                <a:cs typeface="Times New Roman" panose="02020603050405020304" pitchFamily="18" charset="0"/>
              </a:rPr>
            </a:br>
            <a:r>
              <a:rPr lang="en-IN" sz="6400" dirty="0">
                <a:effectLst/>
                <a:latin typeface="Calibri" panose="020F0502020204030204" pitchFamily="34" charset="0"/>
                <a:ea typeface="Calibri" panose="020F0502020204030204" pitchFamily="34" charset="0"/>
                <a:cs typeface="Times New Roman" panose="02020603050405020304" pitchFamily="18" charset="0"/>
              </a:rPr>
              <a:t>        </a:t>
            </a:r>
            <a:r>
              <a:rPr lang="en-IN" sz="6400" dirty="0" err="1">
                <a:effectLst/>
                <a:latin typeface="Calibri" panose="020F0502020204030204" pitchFamily="34" charset="0"/>
                <a:ea typeface="Calibri" panose="020F0502020204030204" pitchFamily="34" charset="0"/>
                <a:cs typeface="Times New Roman" panose="02020603050405020304" pitchFamily="18" charset="0"/>
              </a:rPr>
              <a:t>super.onActivityResult</a:t>
            </a:r>
            <a:r>
              <a:rPr lang="en-IN" sz="6400" dirty="0">
                <a:effectLst/>
                <a:latin typeface="Calibri" panose="020F0502020204030204" pitchFamily="34" charset="0"/>
                <a:ea typeface="Calibri" panose="020F0502020204030204" pitchFamily="34" charset="0"/>
                <a:cs typeface="Times New Roman" panose="02020603050405020304" pitchFamily="18" charset="0"/>
              </a:rPr>
              <a:t>(</a:t>
            </a:r>
            <a:r>
              <a:rPr lang="en-IN" sz="6400" dirty="0" err="1">
                <a:effectLst/>
                <a:latin typeface="Calibri" panose="020F0502020204030204" pitchFamily="34" charset="0"/>
                <a:ea typeface="Calibri" panose="020F0502020204030204" pitchFamily="34" charset="0"/>
                <a:cs typeface="Times New Roman" panose="02020603050405020304" pitchFamily="18" charset="0"/>
              </a:rPr>
              <a:t>requestCode</a:t>
            </a:r>
            <a:r>
              <a:rPr lang="en-IN" sz="6400" dirty="0">
                <a:effectLst/>
                <a:latin typeface="Calibri" panose="020F0502020204030204" pitchFamily="34" charset="0"/>
                <a:ea typeface="Calibri" panose="020F0502020204030204" pitchFamily="34" charset="0"/>
                <a:cs typeface="Times New Roman" panose="02020603050405020304" pitchFamily="18" charset="0"/>
              </a:rPr>
              <a:t>, </a:t>
            </a:r>
            <a:r>
              <a:rPr lang="en-IN" sz="6400" dirty="0" err="1">
                <a:effectLst/>
                <a:latin typeface="Calibri" panose="020F0502020204030204" pitchFamily="34" charset="0"/>
                <a:ea typeface="Calibri" panose="020F0502020204030204" pitchFamily="34" charset="0"/>
                <a:cs typeface="Times New Roman" panose="02020603050405020304" pitchFamily="18" charset="0"/>
              </a:rPr>
              <a:t>resultCode</a:t>
            </a:r>
            <a:r>
              <a:rPr lang="en-IN" sz="6400" dirty="0">
                <a:effectLst/>
                <a:latin typeface="Calibri" panose="020F0502020204030204" pitchFamily="34" charset="0"/>
                <a:ea typeface="Calibri" panose="020F0502020204030204" pitchFamily="34" charset="0"/>
                <a:cs typeface="Times New Roman" panose="02020603050405020304" pitchFamily="18" charset="0"/>
              </a:rPr>
              <a:t>, data);</a:t>
            </a:r>
            <a:br>
              <a:rPr lang="en-IN" sz="6400" dirty="0">
                <a:effectLst/>
                <a:latin typeface="Calibri" panose="020F0502020204030204" pitchFamily="34" charset="0"/>
                <a:ea typeface="Calibri" panose="020F0502020204030204" pitchFamily="34" charset="0"/>
                <a:cs typeface="Times New Roman" panose="02020603050405020304" pitchFamily="18" charset="0"/>
              </a:rPr>
            </a:br>
            <a:r>
              <a:rPr lang="en-IN" sz="6400" dirty="0">
                <a:effectLst/>
                <a:latin typeface="Calibri" panose="020F0502020204030204" pitchFamily="34" charset="0"/>
                <a:ea typeface="Calibri" panose="020F0502020204030204" pitchFamily="34" charset="0"/>
                <a:cs typeface="Times New Roman" panose="02020603050405020304" pitchFamily="18" charset="0"/>
              </a:rPr>
              <a:t>        if(</a:t>
            </a:r>
            <a:r>
              <a:rPr lang="en-IN" sz="6400" dirty="0" err="1">
                <a:effectLst/>
                <a:latin typeface="Calibri" panose="020F0502020204030204" pitchFamily="34" charset="0"/>
                <a:ea typeface="Calibri" panose="020F0502020204030204" pitchFamily="34" charset="0"/>
                <a:cs typeface="Times New Roman" panose="02020603050405020304" pitchFamily="18" charset="0"/>
              </a:rPr>
              <a:t>requestCode</a:t>
            </a:r>
            <a:r>
              <a:rPr lang="en-IN" sz="6400" dirty="0">
                <a:effectLst/>
                <a:latin typeface="Calibri" panose="020F0502020204030204" pitchFamily="34" charset="0"/>
                <a:ea typeface="Calibri" panose="020F0502020204030204" pitchFamily="34" charset="0"/>
                <a:cs typeface="Times New Roman" panose="02020603050405020304" pitchFamily="18" charset="0"/>
              </a:rPr>
              <a:t> == </a:t>
            </a:r>
            <a:r>
              <a:rPr lang="en-IN" sz="6400" dirty="0" err="1">
                <a:effectLst/>
                <a:latin typeface="Calibri" panose="020F0502020204030204" pitchFamily="34" charset="0"/>
                <a:ea typeface="Calibri" panose="020F0502020204030204" pitchFamily="34" charset="0"/>
                <a:cs typeface="Times New Roman" panose="02020603050405020304" pitchFamily="18" charset="0"/>
              </a:rPr>
              <a:t>secondActivity</a:t>
            </a:r>
            <a:r>
              <a:rPr lang="en-IN" sz="6400" dirty="0">
                <a:effectLst/>
                <a:latin typeface="Calibri" panose="020F0502020204030204" pitchFamily="34" charset="0"/>
                <a:ea typeface="Calibri" panose="020F0502020204030204" pitchFamily="34" charset="0"/>
                <a:cs typeface="Times New Roman" panose="02020603050405020304" pitchFamily="18" charset="0"/>
              </a:rPr>
              <a:t>){</a:t>
            </a:r>
            <a:br>
              <a:rPr lang="en-IN" sz="6400" dirty="0">
                <a:effectLst/>
                <a:latin typeface="Calibri" panose="020F0502020204030204" pitchFamily="34" charset="0"/>
                <a:ea typeface="Calibri" panose="020F0502020204030204" pitchFamily="34" charset="0"/>
                <a:cs typeface="Times New Roman" panose="02020603050405020304" pitchFamily="18" charset="0"/>
              </a:rPr>
            </a:br>
            <a:r>
              <a:rPr lang="en-IN" sz="6400" dirty="0">
                <a:effectLst/>
                <a:latin typeface="Calibri" panose="020F0502020204030204" pitchFamily="34" charset="0"/>
                <a:ea typeface="Calibri" panose="020F0502020204030204" pitchFamily="34" charset="0"/>
                <a:cs typeface="Times New Roman" panose="02020603050405020304" pitchFamily="18" charset="0"/>
              </a:rPr>
              <a:t>            String message = </a:t>
            </a:r>
            <a:r>
              <a:rPr lang="en-IN" sz="6400" dirty="0" err="1">
                <a:effectLst/>
                <a:latin typeface="Calibri" panose="020F0502020204030204" pitchFamily="34" charset="0"/>
                <a:ea typeface="Calibri" panose="020F0502020204030204" pitchFamily="34" charset="0"/>
                <a:cs typeface="Times New Roman" panose="02020603050405020304" pitchFamily="18" charset="0"/>
              </a:rPr>
              <a:t>data.getStringExtra</a:t>
            </a:r>
            <a:r>
              <a:rPr lang="en-IN" sz="6400" dirty="0">
                <a:effectLst/>
                <a:latin typeface="Calibri" panose="020F0502020204030204" pitchFamily="34" charset="0"/>
                <a:ea typeface="Calibri" panose="020F0502020204030204" pitchFamily="34" charset="0"/>
                <a:cs typeface="Times New Roman" panose="02020603050405020304" pitchFamily="18" charset="0"/>
              </a:rPr>
              <a:t>("</a:t>
            </a:r>
            <a:r>
              <a:rPr lang="en-IN" sz="6400" dirty="0" err="1">
                <a:effectLst/>
                <a:latin typeface="Calibri" panose="020F0502020204030204" pitchFamily="34" charset="0"/>
                <a:ea typeface="Calibri" panose="020F0502020204030204" pitchFamily="34" charset="0"/>
                <a:cs typeface="Times New Roman" panose="02020603050405020304" pitchFamily="18" charset="0"/>
              </a:rPr>
              <a:t>messageFromSecondActivity</a:t>
            </a:r>
            <a:r>
              <a:rPr lang="en-IN" sz="6400" dirty="0">
                <a:effectLst/>
                <a:latin typeface="Calibri" panose="020F0502020204030204" pitchFamily="34" charset="0"/>
                <a:ea typeface="Calibri" panose="020F0502020204030204" pitchFamily="34" charset="0"/>
                <a:cs typeface="Times New Roman" panose="02020603050405020304" pitchFamily="18" charset="0"/>
              </a:rPr>
              <a:t>");</a:t>
            </a:r>
            <a:br>
              <a:rPr lang="en-IN" sz="6400" dirty="0">
                <a:effectLst/>
                <a:latin typeface="Calibri" panose="020F0502020204030204" pitchFamily="34" charset="0"/>
                <a:ea typeface="Calibri" panose="020F0502020204030204" pitchFamily="34" charset="0"/>
                <a:cs typeface="Times New Roman" panose="02020603050405020304" pitchFamily="18" charset="0"/>
              </a:rPr>
            </a:br>
            <a:r>
              <a:rPr lang="en-IN" sz="6400" dirty="0">
                <a:effectLst/>
                <a:latin typeface="Calibri" panose="020F0502020204030204" pitchFamily="34" charset="0"/>
                <a:ea typeface="Calibri" panose="020F0502020204030204" pitchFamily="34" charset="0"/>
                <a:cs typeface="Times New Roman" panose="02020603050405020304" pitchFamily="18" charset="0"/>
              </a:rPr>
              <a:t>            t1.setText(message);</a:t>
            </a:r>
            <a:br>
              <a:rPr lang="en-IN" sz="6400" dirty="0">
                <a:effectLst/>
                <a:latin typeface="Calibri" panose="020F0502020204030204" pitchFamily="34" charset="0"/>
                <a:ea typeface="Calibri" panose="020F0502020204030204" pitchFamily="34" charset="0"/>
                <a:cs typeface="Times New Roman" panose="02020603050405020304" pitchFamily="18" charset="0"/>
              </a:rPr>
            </a:br>
            <a:r>
              <a:rPr lang="en-IN" sz="6400" dirty="0">
                <a:effectLst/>
                <a:latin typeface="Calibri" panose="020F0502020204030204" pitchFamily="34" charset="0"/>
                <a:ea typeface="Calibri" panose="020F0502020204030204" pitchFamily="34" charset="0"/>
                <a:cs typeface="Times New Roman" panose="02020603050405020304" pitchFamily="18" charset="0"/>
              </a:rPr>
              <a:t>        }</a:t>
            </a:r>
            <a:br>
              <a:rPr lang="en-IN" sz="6400" dirty="0">
                <a:effectLst/>
                <a:latin typeface="Calibri" panose="020F0502020204030204" pitchFamily="34" charset="0"/>
                <a:ea typeface="Calibri" panose="020F0502020204030204" pitchFamily="34" charset="0"/>
                <a:cs typeface="Times New Roman" panose="02020603050405020304" pitchFamily="18" charset="0"/>
              </a:rPr>
            </a:br>
            <a:endParaRPr lang="en-IN" sz="6400" dirty="0"/>
          </a:p>
        </p:txBody>
      </p:sp>
    </p:spTree>
    <p:extLst>
      <p:ext uri="{BB962C8B-B14F-4D97-AF65-F5344CB8AC3E}">
        <p14:creationId xmlns:p14="http://schemas.microsoft.com/office/powerpoint/2010/main" val="38301273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DE00CF-FFF4-472B-AC88-D17AB84F2B1C}"/>
              </a:ext>
            </a:extLst>
          </p:cNvPr>
          <p:cNvSpPr>
            <a:spLocks noGrp="1"/>
          </p:cNvSpPr>
          <p:nvPr>
            <p:ph idx="1"/>
          </p:nvPr>
        </p:nvSpPr>
        <p:spPr>
          <a:xfrm>
            <a:off x="457200" y="609600"/>
            <a:ext cx="8229600" cy="5516563"/>
          </a:xfrm>
        </p:spPr>
        <p:txBody>
          <a:bodyPr>
            <a:normAutofit fontScale="92500" lnSpcReduction="20000"/>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public class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SecondActivity</a:t>
            </a:r>
            <a:r>
              <a:rPr lang="en-IN" sz="1800" dirty="0">
                <a:effectLst/>
                <a:latin typeface="Calibri" panose="020F0502020204030204" pitchFamily="34" charset="0"/>
                <a:ea typeface="Calibri" panose="020F0502020204030204" pitchFamily="34" charset="0"/>
                <a:cs typeface="Times New Roman" panose="02020603050405020304" pitchFamily="18" charset="0"/>
              </a:rPr>
              <a:t> extends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AppCompatActivity</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int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secondActivity</a:t>
            </a:r>
            <a:r>
              <a:rPr lang="en-IN" sz="1800" dirty="0">
                <a:effectLst/>
                <a:latin typeface="Calibri" panose="020F0502020204030204" pitchFamily="34" charset="0"/>
                <a:ea typeface="Calibri" panose="020F0502020204030204" pitchFamily="34" charset="0"/>
                <a:cs typeface="Times New Roman" panose="02020603050405020304" pitchFamily="18" charset="0"/>
              </a:rPr>
              <a:t> = 2;</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@Override</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protected void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onCreate</a:t>
            </a:r>
            <a:r>
              <a:rPr lang="en-IN" sz="1800" dirty="0">
                <a:effectLst/>
                <a:latin typeface="Calibri" panose="020F0502020204030204" pitchFamily="34" charset="0"/>
                <a:ea typeface="Calibri" panose="020F0502020204030204" pitchFamily="34" charset="0"/>
                <a:cs typeface="Times New Roman" panose="02020603050405020304" pitchFamily="18" charset="0"/>
              </a:rPr>
              <a:t>(Bundle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savedInstanceState</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super.onCreate</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savedInstanceState</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setContentView</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R.layout.</a:t>
            </a:r>
            <a:r>
              <a:rPr lang="en-IN" sz="1800" i="1" dirty="0" err="1">
                <a:effectLst/>
                <a:latin typeface="Calibri" panose="020F0502020204030204" pitchFamily="34" charset="0"/>
                <a:ea typeface="Calibri" panose="020F0502020204030204" pitchFamily="34" charset="0"/>
                <a:cs typeface="Times New Roman" panose="02020603050405020304" pitchFamily="18" charset="0"/>
              </a:rPr>
              <a:t>activity_listview</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final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EditText</a:t>
            </a:r>
            <a:r>
              <a:rPr lang="en-IN" sz="1800" dirty="0">
                <a:effectLst/>
                <a:latin typeface="Calibri" panose="020F0502020204030204" pitchFamily="34" charset="0"/>
                <a:ea typeface="Calibri" panose="020F0502020204030204" pitchFamily="34" charset="0"/>
                <a:cs typeface="Times New Roman" panose="02020603050405020304" pitchFamily="18" charset="0"/>
              </a:rPr>
              <a:t> e1 =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EditText</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findViewById</a:t>
            </a:r>
            <a:r>
              <a:rPr lang="en-IN" sz="1800" dirty="0">
                <a:effectLst/>
                <a:latin typeface="Calibri" panose="020F0502020204030204" pitchFamily="34" charset="0"/>
                <a:ea typeface="Calibri" panose="020F0502020204030204" pitchFamily="34" charset="0"/>
                <a:cs typeface="Times New Roman" panose="02020603050405020304" pitchFamily="18" charset="0"/>
              </a:rPr>
              <a:t>(R.id.</a:t>
            </a:r>
            <a:r>
              <a:rPr lang="en-IN" sz="1800" i="1" dirty="0">
                <a:effectLst/>
                <a:latin typeface="Calibri" panose="020F0502020204030204" pitchFamily="34" charset="0"/>
                <a:ea typeface="Calibri" panose="020F0502020204030204" pitchFamily="34" charset="0"/>
                <a:cs typeface="Times New Roman" panose="02020603050405020304" pitchFamily="18" charset="0"/>
              </a:rPr>
              <a:t>e1</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Button b1 = (Button)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findViewById</a:t>
            </a:r>
            <a:r>
              <a:rPr lang="en-IN" sz="1800" dirty="0">
                <a:effectLst/>
                <a:latin typeface="Calibri" panose="020F0502020204030204" pitchFamily="34" charset="0"/>
                <a:ea typeface="Calibri" panose="020F0502020204030204" pitchFamily="34" charset="0"/>
                <a:cs typeface="Times New Roman" panose="02020603050405020304" pitchFamily="18" charset="0"/>
              </a:rPr>
              <a:t>(R.id.</a:t>
            </a:r>
            <a:r>
              <a:rPr lang="en-IN" sz="1800" i="1" dirty="0">
                <a:effectLst/>
                <a:latin typeface="Calibri" panose="020F0502020204030204" pitchFamily="34" charset="0"/>
                <a:ea typeface="Calibri" panose="020F0502020204030204" pitchFamily="34" charset="0"/>
                <a:cs typeface="Times New Roman" panose="02020603050405020304" pitchFamily="18" charset="0"/>
              </a:rPr>
              <a:t>b1</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b1.setOnClickListener(new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View.OnClickListener</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@Override</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public void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onClick</a:t>
            </a:r>
            <a:r>
              <a:rPr lang="en-IN" sz="1800" dirty="0">
                <a:effectLst/>
                <a:latin typeface="Calibri" panose="020F0502020204030204" pitchFamily="34" charset="0"/>
                <a:ea typeface="Calibri" panose="020F0502020204030204" pitchFamily="34" charset="0"/>
                <a:cs typeface="Times New Roman" panose="02020603050405020304" pitchFamily="18" charset="0"/>
              </a:rPr>
              <a:t>(View v)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String message = e1.getText().</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toString</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Intent i1 = new Intent();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i1.putExtra("</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messageFromSecondActivity</a:t>
            </a:r>
            <a:r>
              <a:rPr lang="en-IN" sz="1800" dirty="0">
                <a:effectLst/>
                <a:latin typeface="Calibri" panose="020F0502020204030204" pitchFamily="34" charset="0"/>
                <a:ea typeface="Calibri" panose="020F0502020204030204" pitchFamily="34" charset="0"/>
                <a:cs typeface="Times New Roman" panose="02020603050405020304" pitchFamily="18" charset="0"/>
              </a:rPr>
              <a:t>",message);</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setResult</a:t>
            </a:r>
            <a:r>
              <a:rPr lang="en-IN" sz="1800" dirty="0">
                <a:effectLst/>
                <a:latin typeface="Calibri" panose="020F0502020204030204" pitchFamily="34" charset="0"/>
                <a:ea typeface="Calibri" panose="020F0502020204030204" pitchFamily="34" charset="0"/>
                <a:cs typeface="Times New Roman" panose="02020603050405020304" pitchFamily="18" charset="0"/>
              </a:rPr>
              <a:t>(secondActivity,i1);</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finish();</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13078085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1621F-03E2-4F5A-8ACA-1E795B933DED}"/>
              </a:ext>
            </a:extLst>
          </p:cNvPr>
          <p:cNvSpPr>
            <a:spLocks noGrp="1"/>
          </p:cNvSpPr>
          <p:nvPr>
            <p:ph type="title"/>
          </p:nvPr>
        </p:nvSpPr>
        <p:spPr>
          <a:xfrm>
            <a:off x="457200" y="533400"/>
            <a:ext cx="8229600" cy="1143000"/>
          </a:xfrm>
        </p:spPr>
        <p:txBody>
          <a:bodyPr>
            <a:normAutofit fontScale="90000"/>
          </a:bodyPr>
          <a:lstStyle/>
          <a:p>
            <a:r>
              <a:rPr lang="en-US" dirty="0"/>
              <a:t> </a:t>
            </a:r>
            <a:r>
              <a:rPr lang="en-US" sz="1600" dirty="0"/>
              <a:t>is known that Intents are used in Android to pass to the data from one activity to another. But there is one another way, that can be used to pass the data from one activity to another in a better way and less code space </a:t>
            </a:r>
            <a:r>
              <a:rPr lang="en-US" sz="1600" dirty="0" err="1"/>
              <a:t>ie</a:t>
            </a:r>
            <a:r>
              <a:rPr lang="en-US" sz="1600" dirty="0"/>
              <a:t> by using Bundles in Android. Android Bundles are generally used for passing data from one activity to another.</a:t>
            </a:r>
            <a:br>
              <a:rPr lang="en-US" sz="1600" dirty="0"/>
            </a:br>
            <a:r>
              <a:rPr lang="en-US" sz="1600" b="0" i="0" dirty="0">
                <a:solidFill>
                  <a:srgbClr val="273239"/>
                </a:solidFill>
                <a:effectLst/>
                <a:latin typeface="urw-din"/>
              </a:rPr>
              <a:t>Bundles are used with intent and values are sent and retrieved in the same fashion,</a:t>
            </a:r>
            <a:endParaRPr lang="en-US" sz="1600" dirty="0"/>
          </a:p>
        </p:txBody>
      </p:sp>
      <p:sp>
        <p:nvSpPr>
          <p:cNvPr id="4" name="Rectangle 1">
            <a:extLst>
              <a:ext uri="{FF2B5EF4-FFF2-40B4-BE49-F238E27FC236}">
                <a16:creationId xmlns:a16="http://schemas.microsoft.com/office/drawing/2014/main" id="{8D223EB9-76A3-406A-BBDE-552FBAC3995F}"/>
              </a:ext>
            </a:extLst>
          </p:cNvPr>
          <p:cNvSpPr>
            <a:spLocks noGrp="1" noChangeArrowheads="1"/>
          </p:cNvSpPr>
          <p:nvPr>
            <p:ph idx="1"/>
          </p:nvPr>
        </p:nvSpPr>
        <p:spPr bwMode="auto">
          <a:xfrm>
            <a:off x="457200" y="3632522"/>
            <a:ext cx="65" cy="44627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rgbClr val="0082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00727C68-F787-47A9-970C-84856543406B}"/>
              </a:ext>
            </a:extLst>
          </p:cNvPr>
          <p:cNvSpPr txBox="1"/>
          <p:nvPr/>
        </p:nvSpPr>
        <p:spPr>
          <a:xfrm>
            <a:off x="457200" y="2133600"/>
            <a:ext cx="7620000" cy="483209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8200"/>
                </a:solidFill>
                <a:effectLst/>
                <a:latin typeface="Consolas" panose="020B0609020204030204" pitchFamily="49" charset="0"/>
              </a:rPr>
              <a:t>/ creating a intent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onsolas" panose="020B0609020204030204" pitchFamily="49" charset="0"/>
              </a:rPr>
              <a:t>Intent </a:t>
            </a:r>
            <a:r>
              <a:rPr kumimoji="0" lang="en-US" altLang="en-US" sz="1800" b="0" i="0" u="none" strike="noStrike" cap="none" normalizeH="0" baseline="0" dirty="0" err="1">
                <a:ln>
                  <a:noFill/>
                </a:ln>
                <a:solidFill>
                  <a:srgbClr val="000000"/>
                </a:solidFill>
                <a:effectLst/>
                <a:latin typeface="Consolas" panose="020B0609020204030204" pitchFamily="49" charset="0"/>
              </a:rPr>
              <a:t>intent</a:t>
            </a:r>
            <a:r>
              <a:rPr kumimoji="0" lang="en-US" altLang="en-US" sz="1800" b="0" i="0" u="none" strike="noStrike" cap="none" normalizeH="0" baseline="0" dirty="0">
                <a:ln>
                  <a:noFill/>
                </a:ln>
                <a:solidFill>
                  <a:srgbClr val="000000"/>
                </a:solidFill>
                <a:effectLst/>
                <a:latin typeface="Consolas" panose="020B0609020204030204" pitchFamily="49" charset="0"/>
              </a:rPr>
              <a:t> = </a:t>
            </a:r>
            <a:r>
              <a:rPr kumimoji="0" lang="en-US" altLang="en-US" sz="1800" b="1" i="0" u="none" strike="noStrike" cap="none" normalizeH="0" baseline="0" dirty="0">
                <a:ln>
                  <a:noFill/>
                </a:ln>
                <a:solidFill>
                  <a:srgbClr val="006699"/>
                </a:solidFill>
                <a:effectLst/>
                <a:latin typeface="Consolas" panose="020B0609020204030204" pitchFamily="49" charset="0"/>
              </a:rPr>
              <a:t>new</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a:ln>
                  <a:noFill/>
                </a:ln>
                <a:solidFill>
                  <a:srgbClr val="000000"/>
                </a:solidFill>
                <a:effectLst/>
                <a:latin typeface="Consolas" panose="020B0609020204030204" pitchFamily="49" charset="0"/>
              </a:rPr>
              <a:t>Intent(</a:t>
            </a:r>
            <a:r>
              <a:rPr kumimoji="0" lang="en-US" altLang="en-US" sz="1800" b="1" i="0" u="none" strike="noStrike" cap="none" normalizeH="0" baseline="0" dirty="0">
                <a:ln>
                  <a:noFill/>
                </a:ln>
                <a:solidFill>
                  <a:srgbClr val="006699"/>
                </a:solidFill>
                <a:effectLst/>
                <a:latin typeface="Consolas" panose="020B0609020204030204" pitchFamily="49" charset="0"/>
              </a:rPr>
              <a:t>this</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SecondActivity.</a:t>
            </a:r>
            <a:r>
              <a:rPr kumimoji="0" lang="en-US" altLang="en-US" sz="1800" b="1" i="0" u="none" strike="noStrike" cap="none" normalizeH="0" baseline="0" dirty="0" err="1">
                <a:ln>
                  <a:noFill/>
                </a:ln>
                <a:solidFill>
                  <a:srgbClr val="006699"/>
                </a:solidFill>
                <a:effectLst/>
                <a:latin typeface="Consolas" panose="020B0609020204030204" pitchFamily="49" charset="0"/>
              </a:rPr>
              <a:t>class</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273239"/>
                </a:solidFill>
                <a:effectLst/>
                <a:latin typeface="Consolas" panose="020B0609020204030204" pitchFamily="49" charset="0"/>
              </a:rPr>
              <a:t> </a:t>
            </a:r>
            <a:endParaRPr kumimoji="0" lang="en-US" altLang="en-US" sz="3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8200"/>
                </a:solidFill>
                <a:effectLst/>
                <a:latin typeface="Consolas" panose="020B0609020204030204" pitchFamily="49" charset="0"/>
              </a:rPr>
              <a:t>// creating a bundle object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onsolas" panose="020B0609020204030204" pitchFamily="49" charset="0"/>
              </a:rPr>
              <a:t>Bundle </a:t>
            </a:r>
            <a:r>
              <a:rPr kumimoji="0" lang="en-US" altLang="en-US" sz="1800" b="0" i="0" u="none" strike="noStrike" cap="none" normalizeH="0" baseline="0" dirty="0" err="1">
                <a:ln>
                  <a:noFill/>
                </a:ln>
                <a:solidFill>
                  <a:srgbClr val="000000"/>
                </a:solidFill>
                <a:effectLst/>
                <a:latin typeface="Consolas" panose="020B0609020204030204" pitchFamily="49" charset="0"/>
              </a:rPr>
              <a:t>bundle</a:t>
            </a:r>
            <a:r>
              <a:rPr kumimoji="0" lang="en-US" altLang="en-US" sz="1800" b="0" i="0" u="none" strike="noStrike" cap="none" normalizeH="0" baseline="0" dirty="0">
                <a:ln>
                  <a:noFill/>
                </a:ln>
                <a:solidFill>
                  <a:srgbClr val="000000"/>
                </a:solidFill>
                <a:effectLst/>
                <a:latin typeface="Consolas" panose="020B0609020204030204" pitchFamily="49" charset="0"/>
              </a:rPr>
              <a:t> = </a:t>
            </a:r>
            <a:r>
              <a:rPr kumimoji="0" lang="en-US" altLang="en-US" sz="1800" b="1" i="0" u="none" strike="noStrike" cap="none" normalizeH="0" baseline="0" dirty="0">
                <a:ln>
                  <a:noFill/>
                </a:ln>
                <a:solidFill>
                  <a:srgbClr val="006699"/>
                </a:solidFill>
                <a:effectLst/>
                <a:latin typeface="Consolas" panose="020B0609020204030204" pitchFamily="49" charset="0"/>
              </a:rPr>
              <a:t>new</a:t>
            </a:r>
            <a:r>
              <a:rPr kumimoji="0" lang="en-US" altLang="en-US" sz="8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a:ln>
                  <a:noFill/>
                </a:ln>
                <a:solidFill>
                  <a:srgbClr val="000000"/>
                </a:solidFill>
                <a:effectLst/>
                <a:latin typeface="Consolas" panose="020B0609020204030204" pitchFamily="49" charset="0"/>
              </a:rPr>
              <a:t>Bundle();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273239"/>
                </a:solidFill>
                <a:effectLst/>
                <a:latin typeface="Consolas" panose="020B0609020204030204" pitchFamily="49" charset="0"/>
              </a:rPr>
              <a:t> </a:t>
            </a:r>
            <a:endParaRPr kumimoji="0" lang="en-US" altLang="en-US" sz="3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8200"/>
                </a:solidFill>
                <a:effectLst/>
                <a:latin typeface="Consolas" panose="020B0609020204030204" pitchFamily="49" charset="0"/>
              </a:rPr>
              <a:t>// storing the string value in the bundle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8200"/>
                </a:solidFill>
                <a:effectLst/>
                <a:latin typeface="Consolas" panose="020B0609020204030204" pitchFamily="49" charset="0"/>
              </a:rPr>
              <a:t>// which is mapped to key</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000000"/>
                </a:solidFill>
                <a:effectLst/>
                <a:latin typeface="Consolas" panose="020B0609020204030204" pitchFamily="49" charset="0"/>
              </a:rPr>
              <a:t>bundle.putString</a:t>
            </a:r>
            <a:r>
              <a:rPr kumimoji="0" lang="en-US" altLang="en-US" sz="1800" b="0" i="0" u="none" strike="noStrike" cap="none" normalizeH="0" baseline="0" dirty="0">
                <a:ln>
                  <a:noFill/>
                </a:ln>
                <a:solidFill>
                  <a:srgbClr val="000000"/>
                </a:solidFill>
                <a:effectLst/>
                <a:latin typeface="Consolas" panose="020B0609020204030204" pitchFamily="49" charset="0"/>
              </a:rPr>
              <a:t>(</a:t>
            </a:r>
            <a:r>
              <a:rPr kumimoji="0" lang="en-US" altLang="en-US" sz="1800" b="0" i="0" u="none" strike="noStrike" cap="none" normalizeH="0" baseline="0" dirty="0">
                <a:ln>
                  <a:noFill/>
                </a:ln>
                <a:solidFill>
                  <a:srgbClr val="0000FF"/>
                </a:solidFill>
                <a:effectLst/>
                <a:latin typeface="Consolas" panose="020B0609020204030204" pitchFamily="49" charset="0"/>
              </a:rPr>
              <a:t>"key1"</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00FF"/>
                </a:solidFill>
                <a:effectLst/>
                <a:latin typeface="Consolas" panose="020B0609020204030204" pitchFamily="49" charset="0"/>
              </a:rPr>
              <a:t>"GFG :- Main Activity"</a:t>
            </a:r>
            <a:r>
              <a:rPr kumimoji="0" lang="en-US" altLang="en-US" sz="1800" b="0" i="0" u="none" strike="noStrike" cap="none" normalizeH="0" baseline="0" dirty="0">
                <a:ln>
                  <a:noFill/>
                </a:ln>
                <a:solidFill>
                  <a:srgbClr val="000000"/>
                </a:solidFill>
                <a:effectLst/>
                <a:latin typeface="Consolas" panose="020B0609020204030204" pitchFamily="49"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273239"/>
                </a:solidFill>
                <a:effectLst/>
                <a:latin typeface="Consolas" panose="020B0609020204030204" pitchFamily="49" charset="0"/>
              </a:rPr>
              <a:t> </a:t>
            </a:r>
            <a:endParaRPr kumimoji="0" lang="en-US" altLang="en-US" sz="3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8200"/>
                </a:solidFill>
                <a:effectLst/>
                <a:latin typeface="Consolas" panose="020B0609020204030204" pitchFamily="49" charset="0"/>
              </a:rPr>
              <a:t>// passing the bundle into the intent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000000"/>
                </a:solidFill>
                <a:effectLst/>
                <a:latin typeface="Consolas" panose="020B0609020204030204" pitchFamily="49" charset="0"/>
              </a:rPr>
              <a:t>intent.putExtras</a:t>
            </a:r>
            <a:r>
              <a:rPr kumimoji="0" lang="en-US" altLang="en-US" sz="1800" b="0" i="0" u="none" strike="noStrike" cap="none" normalizeH="0" baseline="0" dirty="0">
                <a:ln>
                  <a:noFill/>
                </a:ln>
                <a:solidFill>
                  <a:srgbClr val="000000"/>
                </a:solidFill>
                <a:effectLst/>
                <a:latin typeface="Consolas" panose="020B0609020204030204" pitchFamily="49" charset="0"/>
              </a:rPr>
              <a:t>(bundle);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273239"/>
                </a:solidFill>
                <a:effectLst/>
                <a:latin typeface="Consolas" panose="020B0609020204030204" pitchFamily="49" charset="0"/>
              </a:rPr>
              <a:t> </a:t>
            </a:r>
            <a:r>
              <a:rPr kumimoji="0" lang="en-US" altLang="en-US" sz="1800" b="0" i="0" u="none" strike="noStrike" cap="none" normalizeH="0" baseline="0" dirty="0">
                <a:ln>
                  <a:noFill/>
                </a:ln>
                <a:solidFill>
                  <a:srgbClr val="008200"/>
                </a:solidFill>
                <a:effectLst/>
                <a:latin typeface="Consolas" panose="020B0609020204030204" pitchFamily="49" charset="0"/>
              </a:rPr>
              <a:t>// starting the intent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000000"/>
                </a:solidFill>
                <a:effectLst/>
                <a:latin typeface="Consolas" panose="020B0609020204030204" pitchFamily="49" charset="0"/>
              </a:rPr>
              <a:t>startActivity</a:t>
            </a:r>
            <a:r>
              <a:rPr kumimoji="0" lang="en-US" altLang="en-US" sz="1800" b="0" i="0" u="none" strike="noStrike" cap="none" normalizeH="0" baseline="0" dirty="0">
                <a:ln>
                  <a:noFill/>
                </a:ln>
                <a:solidFill>
                  <a:srgbClr val="000000"/>
                </a:solidFill>
                <a:effectLst/>
                <a:latin typeface="Consolas" panose="020B0609020204030204" pitchFamily="49" charset="0"/>
              </a:rPr>
              <a:t>(intent);</a:t>
            </a:r>
            <a:endParaRPr lang="en-US" dirty="0"/>
          </a:p>
        </p:txBody>
      </p:sp>
    </p:spTree>
    <p:extLst>
      <p:ext uri="{BB962C8B-B14F-4D97-AF65-F5344CB8AC3E}">
        <p14:creationId xmlns:p14="http://schemas.microsoft.com/office/powerpoint/2010/main" val="23819088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Provider</a:t>
            </a:r>
          </a:p>
        </p:txBody>
      </p:sp>
      <p:sp>
        <p:nvSpPr>
          <p:cNvPr id="3" name="Content Placeholder 2"/>
          <p:cNvSpPr>
            <a:spLocks noGrp="1"/>
          </p:cNvSpPr>
          <p:nvPr>
            <p:ph idx="1"/>
          </p:nvPr>
        </p:nvSpPr>
        <p:spPr>
          <a:xfrm>
            <a:off x="457200" y="1295400"/>
            <a:ext cx="8229600" cy="4525963"/>
          </a:xfrm>
        </p:spPr>
        <p:txBody>
          <a:bodyPr>
            <a:normAutofit/>
          </a:bodyPr>
          <a:lstStyle/>
          <a:p>
            <a:r>
              <a:rPr lang="en-US" sz="1800" dirty="0"/>
              <a:t>A content provider component supplies data from one application to others on request.</a:t>
            </a:r>
          </a:p>
          <a:p>
            <a:r>
              <a:rPr lang="en-US" sz="1800" dirty="0"/>
              <a:t>Content providers let you centralize content in one place and have many different applications access it as needed. </a:t>
            </a:r>
          </a:p>
          <a:p>
            <a:r>
              <a:rPr lang="en-US" sz="1800" dirty="0"/>
              <a:t>In most cases this data is stored in an </a:t>
            </a:r>
            <a:r>
              <a:rPr lang="en-US" sz="1800" b="1" dirty="0" err="1"/>
              <a:t>SQlite</a:t>
            </a:r>
            <a:r>
              <a:rPr lang="en-US" sz="1800" dirty="0"/>
              <a:t> database.</a:t>
            </a:r>
          </a:p>
          <a:p>
            <a:r>
              <a:rPr lang="en-US" sz="1800" dirty="0"/>
              <a:t>can perform a multiple operations like insert, update, delete and edit on the data stored</a:t>
            </a:r>
          </a:p>
        </p:txBody>
      </p:sp>
      <p:pic>
        <p:nvPicPr>
          <p:cNvPr id="4" name="Picture 2" descr="content provider"/>
          <p:cNvPicPr>
            <a:picLocks noChangeAspect="1" noChangeArrowheads="1"/>
          </p:cNvPicPr>
          <p:nvPr/>
        </p:nvPicPr>
        <p:blipFill>
          <a:blip r:embed="rId2"/>
          <a:srcRect/>
          <a:stretch>
            <a:fillRect/>
          </a:stretch>
        </p:blipFill>
        <p:spPr bwMode="auto">
          <a:xfrm>
            <a:off x="381000" y="3962400"/>
            <a:ext cx="2438400" cy="2092570"/>
          </a:xfrm>
          <a:prstGeom prst="rect">
            <a:avLst/>
          </a:prstGeom>
          <a:noFill/>
        </p:spPr>
      </p:pic>
      <p:pic>
        <p:nvPicPr>
          <p:cNvPr id="39938" name="Picture 2" descr="content provider"/>
          <p:cNvPicPr>
            <a:picLocks noChangeAspect="1" noChangeArrowheads="1"/>
          </p:cNvPicPr>
          <p:nvPr/>
        </p:nvPicPr>
        <p:blipFill>
          <a:blip r:embed="rId3"/>
          <a:srcRect/>
          <a:stretch>
            <a:fillRect/>
          </a:stretch>
        </p:blipFill>
        <p:spPr bwMode="auto">
          <a:xfrm>
            <a:off x="3048000" y="3429000"/>
            <a:ext cx="5715000" cy="2828925"/>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URI</a:t>
            </a:r>
          </a:p>
        </p:txBody>
      </p:sp>
      <p:sp>
        <p:nvSpPr>
          <p:cNvPr id="3" name="Content Placeholder 2"/>
          <p:cNvSpPr>
            <a:spLocks noGrp="1"/>
          </p:cNvSpPr>
          <p:nvPr>
            <p:ph idx="1"/>
          </p:nvPr>
        </p:nvSpPr>
        <p:spPr>
          <a:xfrm>
            <a:off x="457200" y="1143000"/>
            <a:ext cx="8229600" cy="5715000"/>
          </a:xfrm>
        </p:spPr>
        <p:txBody>
          <a:bodyPr>
            <a:noAutofit/>
          </a:bodyPr>
          <a:lstStyle/>
          <a:p>
            <a:r>
              <a:rPr lang="en-US" sz="1600" b="1" dirty="0"/>
              <a:t>Content URI(Uniform Resource Identifier) is the key concept of Content providers. To access the data from a content provider, URI is used as a query string. </a:t>
            </a:r>
          </a:p>
          <a:p>
            <a:endParaRPr lang="en-US" sz="1600" b="1" dirty="0"/>
          </a:p>
          <a:p>
            <a:r>
              <a:rPr lang="en-US" sz="1600" b="1" dirty="0"/>
              <a:t>Structure of a Content URI: </a:t>
            </a:r>
            <a:r>
              <a:rPr lang="en-US" sz="1600" b="1" dirty="0">
                <a:solidFill>
                  <a:srgbClr val="FF0000"/>
                </a:solidFill>
              </a:rPr>
              <a:t>content://authority/optionalPath/optionalID</a:t>
            </a:r>
          </a:p>
          <a:p>
            <a:pPr fontAlgn="t"/>
            <a:r>
              <a:rPr lang="en-US" sz="1600" b="1" dirty="0"/>
              <a:t>1 content:// </a:t>
            </a:r>
          </a:p>
          <a:p>
            <a:pPr fontAlgn="t"/>
            <a:r>
              <a:rPr lang="en-US" sz="1600" dirty="0"/>
              <a:t>Mandatory part of the URI as it represents that the given URI is a Content URI</a:t>
            </a:r>
          </a:p>
          <a:p>
            <a:pPr fontAlgn="t"/>
            <a:r>
              <a:rPr lang="en-US" sz="1600" dirty="0"/>
              <a:t>2 </a:t>
            </a:r>
            <a:r>
              <a:rPr lang="en-US" sz="1600" b="1" dirty="0"/>
              <a:t>authority</a:t>
            </a:r>
            <a:endParaRPr lang="en-US" sz="1600" dirty="0"/>
          </a:p>
          <a:p>
            <a:pPr fontAlgn="t"/>
            <a:r>
              <a:rPr lang="en-US" sz="1600" dirty="0"/>
              <a:t>This specifies the name of the content provider, for example </a:t>
            </a:r>
            <a:r>
              <a:rPr lang="en-US" sz="1600" i="1" dirty="0"/>
              <a:t>contacts</a:t>
            </a:r>
            <a:r>
              <a:rPr lang="en-US" sz="1600" dirty="0"/>
              <a:t>, </a:t>
            </a:r>
            <a:r>
              <a:rPr lang="en-US" sz="1600" i="1" dirty="0"/>
              <a:t>browser</a:t>
            </a:r>
            <a:r>
              <a:rPr lang="en-US" sz="1600" dirty="0"/>
              <a:t> etc. For third-party content providers, this could be the fully qualified name, such as </a:t>
            </a:r>
            <a:r>
              <a:rPr lang="en-US" sz="1600" b="1" i="1" dirty="0" err="1"/>
              <a:t>com.example.statusprovider</a:t>
            </a:r>
            <a:r>
              <a:rPr lang="en-US" sz="1600" b="1" i="1" dirty="0"/>
              <a:t>. This part must be unique for every content provider.</a:t>
            </a:r>
            <a:endParaRPr lang="en-US" sz="1600" b="1" dirty="0"/>
          </a:p>
          <a:p>
            <a:pPr fontAlgn="t"/>
            <a:r>
              <a:rPr lang="en-US" sz="1600" dirty="0"/>
              <a:t>3 </a:t>
            </a:r>
            <a:r>
              <a:rPr lang="en-US" sz="1600" b="1" dirty="0" err="1"/>
              <a:t>data_type</a:t>
            </a:r>
            <a:endParaRPr lang="en-US" sz="1600" dirty="0"/>
          </a:p>
          <a:p>
            <a:pPr fontAlgn="t"/>
            <a:r>
              <a:rPr lang="en-US" sz="1600" dirty="0"/>
              <a:t>This indicates the type of data that this particular provider provides. For example, if you are getting all the contacts from the </a:t>
            </a:r>
            <a:r>
              <a:rPr lang="en-US" sz="1600" i="1" dirty="0"/>
              <a:t>Contacts</a:t>
            </a:r>
            <a:r>
              <a:rPr lang="en-US" sz="1600" dirty="0"/>
              <a:t> content provider, then the data path would be </a:t>
            </a:r>
            <a:r>
              <a:rPr lang="en-US" sz="1600" i="1" dirty="0"/>
              <a:t>people</a:t>
            </a:r>
            <a:r>
              <a:rPr lang="en-US" sz="1600" dirty="0"/>
              <a:t> and URI would look like this   </a:t>
            </a:r>
            <a:r>
              <a:rPr lang="en-US" sz="1600" b="1" i="1" dirty="0"/>
              <a:t>content://contacts/people</a:t>
            </a:r>
            <a:endParaRPr lang="en-US" sz="1600" b="1" dirty="0"/>
          </a:p>
          <a:p>
            <a:pPr fontAlgn="t"/>
            <a:r>
              <a:rPr lang="en-US" sz="1600" dirty="0"/>
              <a:t>4 </a:t>
            </a:r>
            <a:r>
              <a:rPr lang="en-US" sz="1600" b="1" dirty="0"/>
              <a:t>id</a:t>
            </a:r>
            <a:endParaRPr lang="en-US" sz="1600" dirty="0"/>
          </a:p>
          <a:p>
            <a:pPr fontAlgn="t"/>
            <a:r>
              <a:rPr lang="en-US" sz="1600" dirty="0"/>
              <a:t>This specifies the specific record requested. It is a numeric value that is used when there is a need to access a particular record.</a:t>
            </a:r>
          </a:p>
          <a:p>
            <a:pPr fontAlgn="t"/>
            <a:r>
              <a:rPr lang="en-US" sz="1600" dirty="0"/>
              <a:t> For example, if you are looking for contact number 5 in the Contacts content provider then URI would look like this </a:t>
            </a:r>
            <a:r>
              <a:rPr lang="en-US" sz="1600" b="1" i="1" dirty="0"/>
              <a:t>content://contacts/people/5</a:t>
            </a:r>
            <a:r>
              <a:rPr lang="en-US" sz="1600" b="1" dirty="0"/>
              <a:t>.</a:t>
            </a:r>
          </a:p>
          <a:p>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1026" name="Picture 2" descr="Activity Lifecycle Diagram"/>
          <p:cNvPicPr>
            <a:picLocks noChangeAspect="1" noChangeArrowheads="1"/>
          </p:cNvPicPr>
          <p:nvPr/>
        </p:nvPicPr>
        <p:blipFill>
          <a:blip r:embed="rId2"/>
          <a:srcRect/>
          <a:stretch>
            <a:fillRect/>
          </a:stretch>
        </p:blipFill>
        <p:spPr bwMode="auto">
          <a:xfrm>
            <a:off x="483637" y="381000"/>
            <a:ext cx="7696200" cy="5257800"/>
          </a:xfrm>
          <a:prstGeom prst="rect">
            <a:avLst/>
          </a:prstGeom>
          <a:noFill/>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descr="https://qphs.fs.quoracdn.net/main-qimg-6ff4e92bfcd89e7b9b359ec68e044c43"/>
          <p:cNvPicPr>
            <a:picLocks noGrp="1" noChangeAspect="1" noChangeArrowheads="1"/>
          </p:cNvPicPr>
          <p:nvPr>
            <p:ph idx="1"/>
          </p:nvPr>
        </p:nvPicPr>
        <p:blipFill>
          <a:blip r:embed="rId2"/>
          <a:srcRect/>
          <a:stretch>
            <a:fillRect/>
          </a:stretch>
        </p:blipFill>
        <p:spPr bwMode="auto">
          <a:xfrm>
            <a:off x="304800" y="1524000"/>
            <a:ext cx="7315200" cy="4305300"/>
          </a:xfrm>
          <a:prstGeom prst="rect">
            <a:avLst/>
          </a:prstGeom>
          <a:noFill/>
        </p:spPr>
      </p:pic>
    </p:spTree>
    <p:extLst>
      <p:ext uri="{BB962C8B-B14F-4D97-AF65-F5344CB8AC3E}">
        <p14:creationId xmlns:p14="http://schemas.microsoft.com/office/powerpoint/2010/main" val="38377450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Create Content Provider</a:t>
            </a:r>
            <a:br>
              <a:rPr lang="en-US" dirty="0"/>
            </a:br>
            <a:endParaRPr lang="en-US" dirty="0"/>
          </a:p>
        </p:txBody>
      </p:sp>
      <p:sp>
        <p:nvSpPr>
          <p:cNvPr id="3" name="Content Placeholder 2"/>
          <p:cNvSpPr>
            <a:spLocks noGrp="1"/>
          </p:cNvSpPr>
          <p:nvPr>
            <p:ph idx="1"/>
          </p:nvPr>
        </p:nvSpPr>
        <p:spPr>
          <a:xfrm>
            <a:off x="457200" y="1143000"/>
            <a:ext cx="8229600" cy="4983163"/>
          </a:xfrm>
        </p:spPr>
        <p:txBody>
          <a:bodyPr>
            <a:normAutofit fontScale="85000" lnSpcReduction="10000"/>
          </a:bodyPr>
          <a:lstStyle/>
          <a:p>
            <a:r>
              <a:rPr lang="en-US" dirty="0"/>
              <a:t>First of all you need to create a Content Provider class that extends the </a:t>
            </a:r>
            <a:r>
              <a:rPr lang="en-US" i="1" dirty="0" err="1"/>
              <a:t>ContentProvider</a:t>
            </a:r>
            <a:r>
              <a:rPr lang="en-US" i="1" dirty="0"/>
              <a:t> </a:t>
            </a:r>
            <a:r>
              <a:rPr lang="en-US" i="1" dirty="0" err="1"/>
              <a:t>baseclass</a:t>
            </a:r>
            <a:r>
              <a:rPr lang="en-US" i="1" dirty="0"/>
              <a:t>.</a:t>
            </a:r>
            <a:endParaRPr lang="en-US" dirty="0"/>
          </a:p>
          <a:p>
            <a:r>
              <a:rPr lang="en-US" dirty="0"/>
              <a:t>Second, you need to define your content provider URI address which will be used to access the content.</a:t>
            </a:r>
          </a:p>
          <a:p>
            <a:r>
              <a:rPr lang="en-US" dirty="0"/>
              <a:t>Next you will need to create your own database to keep the content. Usually, Android uses </a:t>
            </a:r>
            <a:r>
              <a:rPr lang="en-US" dirty="0" err="1"/>
              <a:t>SQLite</a:t>
            </a:r>
            <a:r>
              <a:rPr lang="en-US" dirty="0"/>
              <a:t> database</a:t>
            </a:r>
          </a:p>
          <a:p>
            <a:r>
              <a:rPr lang="en-US" dirty="0"/>
              <a:t>Next you will have to implement Content Provider queries to perform different database specific operations.</a:t>
            </a:r>
          </a:p>
          <a:p>
            <a:r>
              <a:rPr lang="en-US" dirty="0"/>
              <a:t>Finally Register  content provider in </a:t>
            </a:r>
            <a:r>
              <a:rPr lang="en-US" i="1" dirty="0"/>
              <a:t>AndroidManifest.xml</a:t>
            </a:r>
            <a:r>
              <a:rPr lang="en-US" dirty="0"/>
              <a:t> file using &lt;provider.../&gt; tag</a:t>
            </a:r>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of Content Provider</a:t>
            </a:r>
          </a:p>
        </p:txBody>
      </p:sp>
      <p:sp>
        <p:nvSpPr>
          <p:cNvPr id="3" name="Content Placeholder 2"/>
          <p:cNvSpPr>
            <a:spLocks noGrp="1"/>
          </p:cNvSpPr>
          <p:nvPr>
            <p:ph idx="1"/>
          </p:nvPr>
        </p:nvSpPr>
        <p:spPr/>
        <p:txBody>
          <a:bodyPr>
            <a:normAutofit fontScale="92500" lnSpcReduction="20000"/>
          </a:bodyPr>
          <a:lstStyle/>
          <a:p>
            <a:r>
              <a:rPr lang="en-US" b="1" dirty="0" err="1"/>
              <a:t>onCreate</a:t>
            </a:r>
            <a:r>
              <a:rPr lang="en-US" b="1" dirty="0"/>
              <a:t>()</a:t>
            </a:r>
            <a:r>
              <a:rPr lang="en-US" dirty="0"/>
              <a:t> This method is called when the provider is started.</a:t>
            </a:r>
          </a:p>
          <a:p>
            <a:r>
              <a:rPr lang="en-US" b="1" dirty="0"/>
              <a:t>query()</a:t>
            </a:r>
            <a:r>
              <a:rPr lang="en-US" dirty="0"/>
              <a:t> This method receives a request from a client. The result is returned as a Cursor object.</a:t>
            </a:r>
          </a:p>
          <a:p>
            <a:r>
              <a:rPr lang="en-US" b="1" dirty="0"/>
              <a:t>insert()</a:t>
            </a:r>
            <a:r>
              <a:rPr lang="en-US" dirty="0"/>
              <a:t>This method inserts a new record into the content provider.</a:t>
            </a:r>
          </a:p>
          <a:p>
            <a:r>
              <a:rPr lang="en-US" b="1" dirty="0"/>
              <a:t>delete()</a:t>
            </a:r>
            <a:r>
              <a:rPr lang="en-US" dirty="0"/>
              <a:t> This method deletes an existing record from the content provider.</a:t>
            </a:r>
          </a:p>
          <a:p>
            <a:r>
              <a:rPr lang="en-US" b="1" dirty="0"/>
              <a:t>update()</a:t>
            </a:r>
            <a:r>
              <a:rPr lang="en-US" dirty="0"/>
              <a:t> This method updates an existing record from the content provider.</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a:t>
            </a:r>
          </a:p>
        </p:txBody>
      </p:sp>
      <p:sp>
        <p:nvSpPr>
          <p:cNvPr id="3" name="Content Placeholder 2"/>
          <p:cNvSpPr>
            <a:spLocks noGrp="1"/>
          </p:cNvSpPr>
          <p:nvPr>
            <p:ph idx="1"/>
          </p:nvPr>
        </p:nvSpPr>
        <p:spPr/>
        <p:txBody>
          <a:bodyPr>
            <a:normAutofit fontScale="85000" lnSpcReduction="20000"/>
          </a:bodyPr>
          <a:lstStyle/>
          <a:p>
            <a:r>
              <a:rPr lang="en-US" b="1" dirty="0"/>
              <a:t>Android service</a:t>
            </a:r>
            <a:r>
              <a:rPr lang="en-US" dirty="0"/>
              <a:t> is a component that is used to perform operations on the background such as playing music, handle network transactions, interacting content providers etc. </a:t>
            </a:r>
          </a:p>
          <a:p>
            <a:r>
              <a:rPr lang="en-US" dirty="0"/>
              <a:t>As services run in background. </a:t>
            </a:r>
            <a:r>
              <a:rPr lang="en-US" b="0" i="0" dirty="0">
                <a:solidFill>
                  <a:srgbClr val="525960"/>
                </a:solidFill>
                <a:effectLst/>
                <a:latin typeface="-apple-system"/>
              </a:rPr>
              <a:t>By background, it means that it doesn’t have a user interface. A Service runs on the main thread of the calling Component’s process by default</a:t>
            </a:r>
            <a:endParaRPr lang="en-US" dirty="0"/>
          </a:p>
          <a:p>
            <a:r>
              <a:rPr lang="en-US" dirty="0"/>
              <a:t>The </a:t>
            </a:r>
            <a:r>
              <a:rPr lang="en-US" b="1" dirty="0"/>
              <a:t>service</a:t>
            </a:r>
            <a:r>
              <a:rPr lang="en-US" dirty="0"/>
              <a:t> runs in the background indefinitely even if application is destroyed.</a:t>
            </a:r>
          </a:p>
          <a:p>
            <a:r>
              <a:rPr lang="en-US" dirty="0"/>
              <a:t> As the service has no user interface, it is not bound to the lifecycle of an activity.</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45881-582B-094B-F0F3-4FFD18B23DFE}"/>
              </a:ext>
            </a:extLst>
          </p:cNvPr>
          <p:cNvSpPr>
            <a:spLocks noGrp="1"/>
          </p:cNvSpPr>
          <p:nvPr>
            <p:ph type="title"/>
          </p:nvPr>
        </p:nvSpPr>
        <p:spPr/>
        <p:txBody>
          <a:bodyPr/>
          <a:lstStyle/>
          <a:p>
            <a:r>
              <a:rPr lang="en-US" b="1" i="0" dirty="0">
                <a:solidFill>
                  <a:srgbClr val="232629"/>
                </a:solidFill>
                <a:effectLst/>
                <a:latin typeface="-apple-system"/>
              </a:rPr>
              <a:t>why we have to use service</a:t>
            </a:r>
            <a:endParaRPr lang="en-IN" dirty="0"/>
          </a:p>
        </p:txBody>
      </p:sp>
      <p:sp>
        <p:nvSpPr>
          <p:cNvPr id="3" name="Content Placeholder 2">
            <a:extLst>
              <a:ext uri="{FF2B5EF4-FFF2-40B4-BE49-F238E27FC236}">
                <a16:creationId xmlns:a16="http://schemas.microsoft.com/office/drawing/2014/main" id="{A7051AE5-0F60-D58D-FB88-8656CEA86D13}"/>
              </a:ext>
            </a:extLst>
          </p:cNvPr>
          <p:cNvSpPr>
            <a:spLocks noGrp="1"/>
          </p:cNvSpPr>
          <p:nvPr>
            <p:ph idx="1"/>
          </p:nvPr>
        </p:nvSpPr>
        <p:spPr/>
        <p:txBody>
          <a:bodyPr/>
          <a:lstStyle/>
          <a:p>
            <a:r>
              <a:rPr lang="en-US" b="0" i="0" dirty="0" err="1">
                <a:solidFill>
                  <a:srgbClr val="232629"/>
                </a:solidFill>
                <a:effectLst/>
                <a:latin typeface="-apple-system"/>
              </a:rPr>
              <a:t>Eg</a:t>
            </a:r>
            <a:r>
              <a:rPr lang="en-US" b="0" i="0" dirty="0">
                <a:solidFill>
                  <a:srgbClr val="232629"/>
                </a:solidFill>
                <a:effectLst/>
                <a:latin typeface="-apple-system"/>
              </a:rPr>
              <a:t> : Music </a:t>
            </a:r>
            <a:r>
              <a:rPr lang="en-US" b="0" i="0" dirty="0" err="1">
                <a:solidFill>
                  <a:srgbClr val="232629"/>
                </a:solidFill>
                <a:effectLst/>
                <a:latin typeface="-apple-system"/>
              </a:rPr>
              <a:t>Application.We</a:t>
            </a:r>
            <a:r>
              <a:rPr lang="en-US" b="0" i="0" dirty="0">
                <a:solidFill>
                  <a:srgbClr val="232629"/>
                </a:solidFill>
                <a:effectLst/>
                <a:latin typeface="-apple-system"/>
              </a:rPr>
              <a:t> need songs to be played continuously even if we leave music </a:t>
            </a:r>
            <a:r>
              <a:rPr lang="en-US" b="0" i="0" dirty="0" err="1">
                <a:solidFill>
                  <a:srgbClr val="232629"/>
                </a:solidFill>
                <a:effectLst/>
                <a:latin typeface="-apple-system"/>
              </a:rPr>
              <a:t>app.If</a:t>
            </a:r>
            <a:r>
              <a:rPr lang="en-US" b="0" i="0" dirty="0">
                <a:solidFill>
                  <a:srgbClr val="232629"/>
                </a:solidFill>
                <a:effectLst/>
                <a:latin typeface="-apple-system"/>
              </a:rPr>
              <a:t> we use </a:t>
            </a:r>
            <a:r>
              <a:rPr lang="en-US" b="0" i="0" dirty="0" err="1">
                <a:solidFill>
                  <a:srgbClr val="232629"/>
                </a:solidFill>
                <a:effectLst/>
                <a:latin typeface="-apple-system"/>
              </a:rPr>
              <a:t>activities,we</a:t>
            </a:r>
            <a:r>
              <a:rPr lang="en-US" b="0" i="0" dirty="0">
                <a:solidFill>
                  <a:srgbClr val="232629"/>
                </a:solidFill>
                <a:effectLst/>
                <a:latin typeface="-apple-system"/>
              </a:rPr>
              <a:t> can't achieve above </a:t>
            </a:r>
            <a:r>
              <a:rPr lang="en-US" b="0" i="0" dirty="0" err="1">
                <a:solidFill>
                  <a:srgbClr val="232629"/>
                </a:solidFill>
                <a:effectLst/>
                <a:latin typeface="-apple-system"/>
              </a:rPr>
              <a:t>requirement.So,service</a:t>
            </a:r>
            <a:r>
              <a:rPr lang="en-US" b="0" i="0" dirty="0">
                <a:solidFill>
                  <a:srgbClr val="232629"/>
                </a:solidFill>
                <a:effectLst/>
                <a:latin typeface="-apple-system"/>
              </a:rPr>
              <a:t> helps in these kind of </a:t>
            </a:r>
            <a:r>
              <a:rPr lang="en-US" b="0" i="0" dirty="0" err="1">
                <a:solidFill>
                  <a:srgbClr val="232629"/>
                </a:solidFill>
                <a:effectLst/>
                <a:latin typeface="-apple-system"/>
              </a:rPr>
              <a:t>scenarios.</a:t>
            </a:r>
            <a:r>
              <a:rPr lang="en-US" b="1" i="0" dirty="0" err="1">
                <a:solidFill>
                  <a:srgbClr val="232629"/>
                </a:solidFill>
                <a:effectLst/>
                <a:latin typeface="-apple-system"/>
              </a:rPr>
              <a:t>Even</a:t>
            </a:r>
            <a:r>
              <a:rPr lang="en-US" b="1" i="0" dirty="0">
                <a:solidFill>
                  <a:srgbClr val="232629"/>
                </a:solidFill>
                <a:effectLst/>
                <a:latin typeface="-apple-system"/>
              </a:rPr>
              <a:t> if the app is not in foreground, service keeps on running and we are able to listen to </a:t>
            </a:r>
            <a:r>
              <a:rPr lang="en-US" b="1" i="0" dirty="0" err="1">
                <a:solidFill>
                  <a:srgbClr val="232629"/>
                </a:solidFill>
                <a:effectLst/>
                <a:latin typeface="-apple-system"/>
              </a:rPr>
              <a:t>songs.This</a:t>
            </a:r>
            <a:r>
              <a:rPr lang="en-US" b="1" i="0" dirty="0">
                <a:solidFill>
                  <a:srgbClr val="232629"/>
                </a:solidFill>
                <a:effectLst/>
                <a:latin typeface="-apple-system"/>
              </a:rPr>
              <a:t> is why we use service even though it runs on main thread.</a:t>
            </a:r>
            <a:endParaRPr lang="en-IN" dirty="0"/>
          </a:p>
        </p:txBody>
      </p:sp>
    </p:spTree>
    <p:extLst>
      <p:ext uri="{BB962C8B-B14F-4D97-AF65-F5344CB8AC3E}">
        <p14:creationId xmlns:p14="http://schemas.microsoft.com/office/powerpoint/2010/main" val="19258704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1143000"/>
          </a:xfrm>
        </p:spPr>
        <p:txBody>
          <a:bodyPr>
            <a:normAutofit/>
          </a:bodyPr>
          <a:lstStyle/>
          <a:p>
            <a:r>
              <a:rPr lang="en-US" sz="3200" dirty="0"/>
              <a:t>A service can essentially take two states −</a:t>
            </a:r>
          </a:p>
        </p:txBody>
      </p:sp>
      <p:sp>
        <p:nvSpPr>
          <p:cNvPr id="3" name="Content Placeholder 2"/>
          <p:cNvSpPr>
            <a:spLocks noGrp="1"/>
          </p:cNvSpPr>
          <p:nvPr>
            <p:ph idx="1"/>
          </p:nvPr>
        </p:nvSpPr>
        <p:spPr>
          <a:xfrm>
            <a:off x="457200" y="1219200"/>
            <a:ext cx="8229600" cy="4525963"/>
          </a:xfrm>
        </p:spPr>
        <p:txBody>
          <a:bodyPr>
            <a:noAutofit/>
          </a:bodyPr>
          <a:lstStyle/>
          <a:p>
            <a:pPr fontAlgn="t"/>
            <a:r>
              <a:rPr lang="en-US" sz="1800" b="1" dirty="0"/>
              <a:t>1. Unbind / Started</a:t>
            </a:r>
          </a:p>
          <a:p>
            <a:pPr fontAlgn="t"/>
            <a:r>
              <a:rPr lang="en-US" sz="1800" dirty="0"/>
              <a:t>If a service can be started by the application component then it is called started service.</a:t>
            </a:r>
          </a:p>
          <a:p>
            <a:pPr fontAlgn="t"/>
            <a:r>
              <a:rPr lang="en-US" sz="1800" dirty="0"/>
              <a:t>A service is </a:t>
            </a:r>
            <a:r>
              <a:rPr lang="en-US" sz="1800" b="1" dirty="0"/>
              <a:t>started</a:t>
            </a:r>
            <a:r>
              <a:rPr lang="en-US" sz="1800" dirty="0"/>
              <a:t> when an application component, such as an activity, starts it by calling </a:t>
            </a:r>
            <a:r>
              <a:rPr lang="en-US" sz="1800" i="1" dirty="0" err="1"/>
              <a:t>startService</a:t>
            </a:r>
            <a:r>
              <a:rPr lang="en-US" sz="1800" i="1" dirty="0"/>
              <a:t>()</a:t>
            </a:r>
            <a:r>
              <a:rPr lang="en-US" sz="1800" dirty="0"/>
              <a:t>.</a:t>
            </a:r>
          </a:p>
          <a:p>
            <a:pPr fontAlgn="t"/>
            <a:r>
              <a:rPr lang="en-US" sz="1800" dirty="0"/>
              <a:t> Once started, a service can run in the background indefinitely, even if the component that started it is destroyed.</a:t>
            </a:r>
          </a:p>
          <a:p>
            <a:pPr fontAlgn="t"/>
            <a:r>
              <a:rPr lang="en-US" sz="1800" dirty="0"/>
              <a:t>Started service performs a single operation and doesn’t return a result to the caller.</a:t>
            </a:r>
          </a:p>
          <a:p>
            <a:pPr fontAlgn="t"/>
            <a:r>
              <a:rPr lang="en-US" sz="1800" b="1" dirty="0" err="1"/>
              <a:t>Eg</a:t>
            </a:r>
            <a:r>
              <a:rPr lang="en-US" sz="1800" b="1" dirty="0"/>
              <a:t> : when download a file over the network , when upload completes  the service stop itself by calling </a:t>
            </a:r>
            <a:r>
              <a:rPr lang="en-US" sz="1800" b="1" dirty="0" err="1"/>
              <a:t>stopSelf</a:t>
            </a:r>
            <a:r>
              <a:rPr lang="en-US" sz="1800" b="1" dirty="0"/>
              <a:t>().</a:t>
            </a:r>
          </a:p>
          <a:p>
            <a:pPr fontAlgn="t"/>
            <a:r>
              <a:rPr lang="en-US" sz="1800" b="1" dirty="0"/>
              <a:t>2. Bound</a:t>
            </a:r>
          </a:p>
          <a:p>
            <a:pPr fontAlgn="t"/>
            <a:r>
              <a:rPr lang="en-US" sz="1800" dirty="0"/>
              <a:t>A service is bound when an application component binds to it by calling </a:t>
            </a:r>
            <a:r>
              <a:rPr lang="en-US" sz="1800" dirty="0" err="1"/>
              <a:t>bindService</a:t>
            </a:r>
            <a:r>
              <a:rPr lang="en-US" sz="1800" dirty="0"/>
              <a:t>().</a:t>
            </a:r>
          </a:p>
          <a:p>
            <a:pPr fontAlgn="t"/>
            <a:r>
              <a:rPr lang="en-US" sz="1800" dirty="0"/>
              <a:t> A bound service offers a client-server interface that allows components to interact with the service, send requests, get results.</a:t>
            </a:r>
          </a:p>
          <a:p>
            <a:pPr fontAlgn="t"/>
            <a:r>
              <a:rPr lang="en-US" sz="1800" dirty="0"/>
              <a:t>Multiple components can bind to service at once , but when all of them unbind  , the service is destroyed.</a:t>
            </a:r>
          </a:p>
          <a:p>
            <a:endParaRPr lang="en-US" sz="18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066800"/>
            <a:ext cx="8229600" cy="5059363"/>
          </a:xfrm>
        </p:spPr>
        <p:txBody>
          <a:bodyPr>
            <a:noAutofit/>
          </a:bodyPr>
          <a:lstStyle/>
          <a:p>
            <a:r>
              <a:rPr lang="en-US" sz="1600" b="1" dirty="0" err="1"/>
              <a:t>UnBound</a:t>
            </a:r>
            <a:r>
              <a:rPr lang="en-US" sz="1600" b="1" dirty="0"/>
              <a:t> Service:</a:t>
            </a:r>
            <a:endParaRPr lang="en-US" sz="1600" dirty="0"/>
          </a:p>
          <a:p>
            <a:r>
              <a:rPr lang="en-US" sz="1600" dirty="0"/>
              <a:t>1.Basically used for long repetitive task.</a:t>
            </a:r>
          </a:p>
          <a:p>
            <a:r>
              <a:rPr lang="en-US" sz="1600" b="1" dirty="0"/>
              <a:t>2.startService() </a:t>
            </a:r>
            <a:r>
              <a:rPr lang="en-US" sz="1600" dirty="0"/>
              <a:t>is the method use to start unbound service.</a:t>
            </a:r>
          </a:p>
          <a:p>
            <a:r>
              <a:rPr lang="en-US" sz="1600" b="1" dirty="0"/>
              <a:t>3.stopService() </a:t>
            </a:r>
            <a:r>
              <a:rPr lang="en-US" sz="1600" dirty="0"/>
              <a:t>is the method use to stop explicitly.</a:t>
            </a:r>
          </a:p>
          <a:p>
            <a:r>
              <a:rPr lang="en-US" sz="1600" dirty="0"/>
              <a:t>4.It is independent of the component from which it starts.</a:t>
            </a:r>
          </a:p>
          <a:p>
            <a:br>
              <a:rPr lang="en-US" sz="1600" dirty="0"/>
            </a:br>
            <a:r>
              <a:rPr lang="en-US" sz="1600" b="1" dirty="0"/>
              <a:t>Bound Service:</a:t>
            </a:r>
            <a:endParaRPr lang="en-US" sz="1600" dirty="0"/>
          </a:p>
          <a:p>
            <a:r>
              <a:rPr lang="en-US" sz="1600" dirty="0"/>
              <a:t>1.Basically used for long repetitive task but bound with the component.</a:t>
            </a:r>
          </a:p>
          <a:p>
            <a:r>
              <a:rPr lang="en-US" sz="1600" dirty="0"/>
              <a:t>2.starts by </a:t>
            </a:r>
            <a:r>
              <a:rPr lang="en-US" sz="1600" b="1" dirty="0" err="1"/>
              <a:t>bindService</a:t>
            </a:r>
            <a:r>
              <a:rPr lang="en-US" sz="1600" b="1" dirty="0"/>
              <a:t>().</a:t>
            </a:r>
          </a:p>
          <a:p>
            <a:r>
              <a:rPr lang="en-US" sz="1600" b="1" dirty="0"/>
              <a:t>3.unbindService() </a:t>
            </a:r>
            <a:r>
              <a:rPr lang="en-US" sz="1600" dirty="0"/>
              <a:t>is the method use to stop explicitly.</a:t>
            </a:r>
          </a:p>
          <a:p>
            <a:r>
              <a:rPr lang="en-US" sz="1600" dirty="0"/>
              <a:t>4.It is dependent of the component from which it starts</a:t>
            </a:r>
          </a:p>
          <a:p>
            <a:br>
              <a:rPr lang="en-US" sz="1600" dirty="0"/>
            </a:br>
            <a:endParaRPr lang="en-US" sz="1600" dirty="0"/>
          </a:p>
        </p:txBody>
      </p:sp>
    </p:spTree>
    <p:extLst>
      <p:ext uri="{BB962C8B-B14F-4D97-AF65-F5344CB8AC3E}">
        <p14:creationId xmlns:p14="http://schemas.microsoft.com/office/powerpoint/2010/main" val="38897005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3012" name="AutoShape 4" descr="Life cycle of servi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3013" name="Picture 5"/>
          <p:cNvPicPr>
            <a:picLocks noChangeAspect="1" noChangeArrowheads="1"/>
          </p:cNvPicPr>
          <p:nvPr/>
        </p:nvPicPr>
        <p:blipFill>
          <a:blip r:embed="rId2"/>
          <a:srcRect/>
          <a:stretch>
            <a:fillRect/>
          </a:stretch>
        </p:blipFill>
        <p:spPr bwMode="auto">
          <a:xfrm>
            <a:off x="1828800" y="381000"/>
            <a:ext cx="4538663" cy="5943599"/>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Android Service Callback Methods</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r>
              <a:rPr lang="en-US" b="1" dirty="0" err="1"/>
              <a:t>onStartCommand</a:t>
            </a:r>
            <a:r>
              <a:rPr lang="en-US" b="1" dirty="0"/>
              <a:t>()</a:t>
            </a:r>
            <a:endParaRPr lang="en-US" dirty="0"/>
          </a:p>
          <a:p>
            <a:r>
              <a:rPr lang="en-US" dirty="0"/>
              <a:t> The system will invoke this callback method when main activity requests the service to be started by calling </a:t>
            </a:r>
            <a:r>
              <a:rPr lang="en-US" b="1" dirty="0" err="1"/>
              <a:t>startService</a:t>
            </a:r>
            <a:r>
              <a:rPr lang="en-US" b="1" dirty="0"/>
              <a:t>()</a:t>
            </a:r>
            <a:r>
              <a:rPr lang="en-US" dirty="0"/>
              <a:t>. When this method executed, the service will start and run indefinitely in background.  </a:t>
            </a:r>
          </a:p>
          <a:p>
            <a:r>
              <a:rPr lang="en-US" dirty="0"/>
              <a:t>And stop the service once code execution is done by calling </a:t>
            </a:r>
            <a:r>
              <a:rPr lang="en-US" dirty="0" err="1"/>
              <a:t>stopService</a:t>
            </a:r>
            <a:r>
              <a:rPr lang="en-US" dirty="0"/>
              <a:t>().</a:t>
            </a:r>
          </a:p>
          <a:p>
            <a:r>
              <a:rPr lang="en-US" dirty="0"/>
              <a:t>The </a:t>
            </a:r>
            <a:r>
              <a:rPr lang="en-US" dirty="0" err="1"/>
              <a:t>onStartCommand</a:t>
            </a:r>
            <a:r>
              <a:rPr lang="en-US" dirty="0"/>
              <a:t>() method will return a value from one of the following constants.</a:t>
            </a:r>
          </a:p>
          <a:p>
            <a:r>
              <a:rPr lang="en-US" dirty="0"/>
              <a:t>START_STICKY: It will restart the service in case if it terminated.</a:t>
            </a:r>
          </a:p>
          <a:p>
            <a:r>
              <a:rPr lang="en-US" dirty="0" err="1"/>
              <a:t>START_NOT_STICKY:It</a:t>
            </a:r>
            <a:r>
              <a:rPr lang="en-US" dirty="0"/>
              <a:t> will not restart the service and it is useful for the services which will run periodically. </a:t>
            </a:r>
          </a:p>
          <a:p>
            <a:r>
              <a:rPr lang="en-US" dirty="0"/>
              <a:t>It’s a best option to avoid running a service in case if it is not necessary.</a:t>
            </a:r>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example</a:t>
            </a:r>
          </a:p>
        </p:txBody>
      </p:sp>
      <p:sp>
        <p:nvSpPr>
          <p:cNvPr id="3" name="Content Placeholder 2"/>
          <p:cNvSpPr>
            <a:spLocks noGrp="1"/>
          </p:cNvSpPr>
          <p:nvPr>
            <p:ph idx="1"/>
          </p:nvPr>
        </p:nvSpPr>
        <p:spPr/>
        <p:txBody>
          <a:bodyPr>
            <a:normAutofit/>
          </a:bodyPr>
          <a:lstStyle/>
          <a:p>
            <a:r>
              <a:rPr lang="en-US" sz="2000" dirty="0"/>
              <a:t>&lt;</a:t>
            </a:r>
            <a:r>
              <a:rPr lang="en-US" sz="2000" b="1" dirty="0"/>
              <a:t>Button</a:t>
            </a:r>
            <a:br>
              <a:rPr lang="en-US" sz="2000" b="1" dirty="0"/>
            </a:br>
            <a:r>
              <a:rPr lang="en-US" sz="2000" b="1" dirty="0"/>
              <a:t>    </a:t>
            </a:r>
            <a:r>
              <a:rPr lang="en-US" sz="2000" b="1" dirty="0" err="1"/>
              <a:t>android:id</a:t>
            </a:r>
            <a:r>
              <a:rPr lang="en-US" sz="2000" b="1" dirty="0"/>
              <a:t>="@+id/</a:t>
            </a:r>
            <a:r>
              <a:rPr lang="en-US" sz="2000" b="1" dirty="0" err="1"/>
              <a:t>btnStart</a:t>
            </a:r>
            <a:r>
              <a:rPr lang="en-US" sz="2000" b="1" dirty="0"/>
              <a:t>"</a:t>
            </a:r>
            <a:br>
              <a:rPr lang="en-US" sz="2000" b="1" dirty="0"/>
            </a:br>
            <a:r>
              <a:rPr lang="en-US" sz="2000" b="1" dirty="0"/>
              <a:t>    </a:t>
            </a:r>
            <a:r>
              <a:rPr lang="en-US" sz="2000" b="1" dirty="0" err="1"/>
              <a:t>android:layout_width</a:t>
            </a:r>
            <a:r>
              <a:rPr lang="en-US" sz="2000" b="1" dirty="0"/>
              <a:t>="</a:t>
            </a:r>
            <a:r>
              <a:rPr lang="en-US" sz="2000" b="1" dirty="0" err="1"/>
              <a:t>wrap_content</a:t>
            </a:r>
            <a:r>
              <a:rPr lang="en-US" sz="2000" b="1" dirty="0"/>
              <a:t>"</a:t>
            </a:r>
            <a:br>
              <a:rPr lang="en-US" sz="2000" b="1" dirty="0"/>
            </a:br>
            <a:r>
              <a:rPr lang="en-US" sz="2000" b="1" dirty="0"/>
              <a:t>    </a:t>
            </a:r>
            <a:r>
              <a:rPr lang="en-US" sz="2000" b="1" dirty="0" err="1"/>
              <a:t>android:layout_height</a:t>
            </a:r>
            <a:r>
              <a:rPr lang="en-US" sz="2000" b="1" dirty="0"/>
              <a:t>="</a:t>
            </a:r>
            <a:r>
              <a:rPr lang="en-US" sz="2000" b="1" dirty="0" err="1"/>
              <a:t>wrap_content</a:t>
            </a:r>
            <a:r>
              <a:rPr lang="en-US" sz="2000" b="1" dirty="0"/>
              <a:t>"</a:t>
            </a:r>
            <a:br>
              <a:rPr lang="en-US" sz="2000" b="1" dirty="0"/>
            </a:br>
            <a:r>
              <a:rPr lang="en-US" sz="2000" b="1" dirty="0"/>
              <a:t>    </a:t>
            </a:r>
            <a:r>
              <a:rPr lang="en-US" sz="2000" b="1" dirty="0" err="1">
                <a:solidFill>
                  <a:srgbClr val="FF0000"/>
                </a:solidFill>
              </a:rPr>
              <a:t>android:onClick</a:t>
            </a:r>
            <a:r>
              <a:rPr lang="en-US" sz="2000" b="1" dirty="0">
                <a:solidFill>
                  <a:srgbClr val="FF0000"/>
                </a:solidFill>
              </a:rPr>
              <a:t>="start“</a:t>
            </a:r>
            <a:br>
              <a:rPr lang="en-US" sz="2000" b="1" dirty="0"/>
            </a:br>
            <a:r>
              <a:rPr lang="en-US" sz="2000" b="1" dirty="0"/>
              <a:t>    </a:t>
            </a:r>
            <a:r>
              <a:rPr lang="en-US" sz="2000" b="1" dirty="0" err="1"/>
              <a:t>android:text</a:t>
            </a:r>
            <a:r>
              <a:rPr lang="en-US" sz="2000" b="1" dirty="0"/>
              <a:t>="Start Service"</a:t>
            </a:r>
            <a:r>
              <a:rPr lang="en-US" sz="2000" dirty="0"/>
              <a:t>/&gt;</a:t>
            </a:r>
          </a:p>
          <a:p>
            <a:br>
              <a:rPr lang="en-US" sz="2000" dirty="0"/>
            </a:br>
            <a:r>
              <a:rPr lang="en-US" sz="2000" dirty="0"/>
              <a:t>&lt;</a:t>
            </a:r>
            <a:r>
              <a:rPr lang="en-US" sz="2000" b="1" dirty="0"/>
              <a:t>Button</a:t>
            </a:r>
            <a:br>
              <a:rPr lang="en-US" sz="2000" b="1" dirty="0"/>
            </a:br>
            <a:r>
              <a:rPr lang="en-US" sz="2000" b="1" dirty="0"/>
              <a:t>    </a:t>
            </a:r>
            <a:r>
              <a:rPr lang="en-US" sz="2000" b="1" dirty="0" err="1"/>
              <a:t>android:id</a:t>
            </a:r>
            <a:r>
              <a:rPr lang="en-US" sz="2000" b="1" dirty="0"/>
              <a:t>="@+id/</a:t>
            </a:r>
            <a:r>
              <a:rPr lang="en-US" sz="2000" b="1" dirty="0" err="1"/>
              <a:t>btnstop</a:t>
            </a:r>
            <a:r>
              <a:rPr lang="en-US" sz="2000" b="1" dirty="0"/>
              <a:t>"</a:t>
            </a:r>
            <a:br>
              <a:rPr lang="en-US" sz="2000" b="1" dirty="0"/>
            </a:br>
            <a:r>
              <a:rPr lang="en-US" sz="2000" b="1" dirty="0"/>
              <a:t>    </a:t>
            </a:r>
            <a:r>
              <a:rPr lang="en-US" sz="2000" b="1" dirty="0" err="1"/>
              <a:t>android:layout_width</a:t>
            </a:r>
            <a:r>
              <a:rPr lang="en-US" sz="2000" b="1" dirty="0"/>
              <a:t>="</a:t>
            </a:r>
            <a:r>
              <a:rPr lang="en-US" sz="2000" b="1" dirty="0" err="1"/>
              <a:t>wrap_content</a:t>
            </a:r>
            <a:r>
              <a:rPr lang="en-US" sz="2000" b="1" dirty="0"/>
              <a:t>"</a:t>
            </a:r>
            <a:br>
              <a:rPr lang="en-US" sz="2000" b="1" dirty="0"/>
            </a:br>
            <a:r>
              <a:rPr lang="en-US" sz="2000" b="1" dirty="0"/>
              <a:t>    </a:t>
            </a:r>
            <a:r>
              <a:rPr lang="en-US" sz="2000" b="1" dirty="0" err="1"/>
              <a:t>android:layout_height</a:t>
            </a:r>
            <a:r>
              <a:rPr lang="en-US" sz="2000" b="1" dirty="0"/>
              <a:t>="</a:t>
            </a:r>
            <a:r>
              <a:rPr lang="en-US" sz="2000" b="1" dirty="0" err="1"/>
              <a:t>wrap_content</a:t>
            </a:r>
            <a:r>
              <a:rPr lang="en-US" sz="2000" b="1" dirty="0"/>
              <a:t>"</a:t>
            </a:r>
            <a:br>
              <a:rPr lang="en-US" sz="2000" b="1" dirty="0"/>
            </a:br>
            <a:r>
              <a:rPr lang="en-US" sz="2000" b="1" dirty="0">
                <a:solidFill>
                  <a:srgbClr val="FF0000"/>
                </a:solidFill>
              </a:rPr>
              <a:t>    </a:t>
            </a:r>
            <a:r>
              <a:rPr lang="en-US" sz="2000" b="1" dirty="0" err="1">
                <a:solidFill>
                  <a:srgbClr val="FF0000"/>
                </a:solidFill>
              </a:rPr>
              <a:t>android:onClick</a:t>
            </a:r>
            <a:r>
              <a:rPr lang="en-US" sz="2000" b="1" dirty="0">
                <a:solidFill>
                  <a:srgbClr val="FF0000"/>
                </a:solidFill>
              </a:rPr>
              <a:t>="stop"</a:t>
            </a:r>
            <a:br>
              <a:rPr lang="en-US" sz="2000" b="1" dirty="0"/>
            </a:br>
            <a:r>
              <a:rPr lang="en-US" sz="2000" b="1" dirty="0"/>
              <a:t>        </a:t>
            </a:r>
            <a:r>
              <a:rPr lang="en-US" sz="2000" b="1" dirty="0" err="1"/>
              <a:t>android:text</a:t>
            </a:r>
            <a:r>
              <a:rPr lang="en-US" sz="2000" b="1" dirty="0"/>
              <a:t>="Stop Service"</a:t>
            </a:r>
            <a:r>
              <a:rPr lang="en-US" sz="2000" dirty="0"/>
              <a:t>/&gt;</a:t>
            </a:r>
          </a:p>
        </p:txBody>
      </p:sp>
      <p:pic>
        <p:nvPicPr>
          <p:cNvPr id="13314" name="Picture 2" descr="Android Service Demo"/>
          <p:cNvPicPr>
            <a:picLocks noChangeAspect="1" noChangeArrowheads="1"/>
          </p:cNvPicPr>
          <p:nvPr/>
        </p:nvPicPr>
        <p:blipFill>
          <a:blip r:embed="rId2"/>
          <a:srcRect/>
          <a:stretch>
            <a:fillRect/>
          </a:stretch>
        </p:blipFill>
        <p:spPr bwMode="auto">
          <a:xfrm>
            <a:off x="5257800" y="1524000"/>
            <a:ext cx="3209925" cy="49530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Activity Created: </a:t>
            </a:r>
            <a:r>
              <a:rPr lang="en-US" b="1" dirty="0" err="1"/>
              <a:t>onCreate</a:t>
            </a:r>
            <a:r>
              <a:rPr lang="en-US" b="1" dirty="0"/>
              <a:t>()</a:t>
            </a:r>
            <a:endParaRPr lang="en-US" dirty="0"/>
          </a:p>
        </p:txBody>
      </p:sp>
      <p:sp>
        <p:nvSpPr>
          <p:cNvPr id="3" name="Content Placeholder 2"/>
          <p:cNvSpPr>
            <a:spLocks noGrp="1"/>
          </p:cNvSpPr>
          <p:nvPr>
            <p:ph idx="1"/>
          </p:nvPr>
        </p:nvSpPr>
        <p:spPr/>
        <p:txBody>
          <a:bodyPr>
            <a:noAutofit/>
          </a:bodyPr>
          <a:lstStyle/>
          <a:p>
            <a:r>
              <a:rPr lang="en-US" sz="2200" dirty="0" err="1"/>
              <a:t>onCreate</a:t>
            </a:r>
            <a:r>
              <a:rPr lang="en-US" sz="2200" dirty="0"/>
              <a:t>() method is called when activity gets memory in the OS. </a:t>
            </a:r>
          </a:p>
          <a:p>
            <a:r>
              <a:rPr lang="en-US" sz="2200" dirty="0"/>
              <a:t>Called when the activity is first created  </a:t>
            </a:r>
            <a:r>
              <a:rPr lang="en-US" sz="2200" dirty="0" err="1"/>
              <a:t>eg</a:t>
            </a:r>
            <a:r>
              <a:rPr lang="en-US" sz="2200" dirty="0"/>
              <a:t> : user taps launcher icon.</a:t>
            </a:r>
          </a:p>
          <a:p>
            <a:r>
              <a:rPr lang="en-US" sz="2200" dirty="0"/>
              <a:t>Only called once during an activity’s lifecycle.</a:t>
            </a:r>
          </a:p>
          <a:p>
            <a:r>
              <a:rPr lang="en-US" sz="2200" dirty="0"/>
              <a:t>when an Activity gets forcefully terminated by any Operating System then </a:t>
            </a:r>
            <a:r>
              <a:rPr lang="en-US" sz="2200" dirty="0" err="1"/>
              <a:t>savedInstanceState</a:t>
            </a:r>
            <a:r>
              <a:rPr lang="en-US" sz="2200" dirty="0"/>
              <a:t> i.e. object of Bundle Class will save the state of an Activity.</a:t>
            </a:r>
          </a:p>
          <a:p>
            <a:r>
              <a:rPr lang="en-US" sz="2200" dirty="0"/>
              <a:t>It is best place to put initialization code.</a:t>
            </a:r>
          </a:p>
          <a:p>
            <a:r>
              <a:rPr lang="en-US" sz="2200" dirty="0" err="1"/>
              <a:t>onCreate</a:t>
            </a:r>
            <a:r>
              <a:rPr lang="en-US" sz="2200" dirty="0"/>
              <a:t>() is always followed by </a:t>
            </a:r>
            <a:r>
              <a:rPr lang="en-US" sz="2200" dirty="0" err="1"/>
              <a:t>onStart</a:t>
            </a:r>
            <a:r>
              <a:rPr lang="en-US" sz="2200" dirty="0"/>
              <a:t>()</a:t>
            </a:r>
          </a:p>
          <a:p>
            <a:endParaRPr lang="en-US" sz="22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MainActivity</a:t>
            </a:r>
            <a:r>
              <a:rPr lang="en-US" dirty="0"/>
              <a:t> .XML file</a:t>
            </a:r>
          </a:p>
        </p:txBody>
      </p:sp>
      <p:sp>
        <p:nvSpPr>
          <p:cNvPr id="3" name="Content Placeholder 2"/>
          <p:cNvSpPr>
            <a:spLocks noGrp="1"/>
          </p:cNvSpPr>
          <p:nvPr>
            <p:ph idx="1"/>
          </p:nvPr>
        </p:nvSpPr>
        <p:spPr>
          <a:xfrm>
            <a:off x="457200" y="1371600"/>
            <a:ext cx="8229600" cy="4754563"/>
          </a:xfrm>
        </p:spPr>
        <p:txBody>
          <a:bodyPr>
            <a:normAutofit fontScale="62500" lnSpcReduction="20000"/>
          </a:bodyPr>
          <a:lstStyle/>
          <a:p>
            <a:r>
              <a:rPr lang="en-US" b="1" dirty="0"/>
              <a:t>public class </a:t>
            </a:r>
            <a:r>
              <a:rPr lang="en-US" dirty="0"/>
              <a:t>service_exampe1 </a:t>
            </a:r>
            <a:r>
              <a:rPr lang="en-US" b="1" dirty="0"/>
              <a:t>extends </a:t>
            </a:r>
            <a:r>
              <a:rPr lang="en-US" dirty="0" err="1"/>
              <a:t>AppCompatActivity</a:t>
            </a:r>
            <a:r>
              <a:rPr lang="en-US" dirty="0"/>
              <a:t> {</a:t>
            </a:r>
            <a:br>
              <a:rPr lang="en-US" dirty="0"/>
            </a:br>
            <a:br>
              <a:rPr lang="en-US" dirty="0"/>
            </a:br>
            <a:r>
              <a:rPr lang="en-US" dirty="0"/>
              <a:t>    @Override</a:t>
            </a:r>
            <a:br>
              <a:rPr lang="en-US" dirty="0"/>
            </a:br>
            <a:r>
              <a:rPr lang="en-US" dirty="0"/>
              <a:t>    </a:t>
            </a:r>
            <a:r>
              <a:rPr lang="en-US" b="1" dirty="0"/>
              <a:t>protected void </a:t>
            </a:r>
            <a:r>
              <a:rPr lang="en-US" dirty="0" err="1"/>
              <a:t>onCreate</a:t>
            </a:r>
            <a:r>
              <a:rPr lang="en-US" dirty="0"/>
              <a:t>(Bundle </a:t>
            </a:r>
            <a:r>
              <a:rPr lang="en-US" dirty="0" err="1"/>
              <a:t>savedInstanceState</a:t>
            </a:r>
            <a:r>
              <a:rPr lang="en-US" dirty="0"/>
              <a:t>) {</a:t>
            </a:r>
            <a:br>
              <a:rPr lang="en-US" dirty="0"/>
            </a:br>
            <a:r>
              <a:rPr lang="en-US" dirty="0"/>
              <a:t>        </a:t>
            </a:r>
            <a:r>
              <a:rPr lang="en-US" b="1" dirty="0" err="1"/>
              <a:t>super</a:t>
            </a:r>
            <a:r>
              <a:rPr lang="en-US" dirty="0" err="1"/>
              <a:t>.onCreate</a:t>
            </a:r>
            <a:r>
              <a:rPr lang="en-US" dirty="0"/>
              <a:t>(</a:t>
            </a:r>
            <a:r>
              <a:rPr lang="en-US" dirty="0" err="1"/>
              <a:t>savedInstanceState</a:t>
            </a:r>
            <a:r>
              <a:rPr lang="en-US" dirty="0"/>
              <a:t>);</a:t>
            </a:r>
            <a:br>
              <a:rPr lang="en-US" dirty="0"/>
            </a:br>
            <a:r>
              <a:rPr lang="en-US" dirty="0"/>
              <a:t>        </a:t>
            </a:r>
            <a:r>
              <a:rPr lang="en-US" dirty="0" err="1"/>
              <a:t>setContentView</a:t>
            </a:r>
            <a:r>
              <a:rPr lang="en-US" dirty="0"/>
              <a:t>(R.layout.</a:t>
            </a:r>
            <a:r>
              <a:rPr lang="en-US" b="1" i="1" dirty="0"/>
              <a:t>activity_service_exampe1</a:t>
            </a:r>
            <a:r>
              <a:rPr lang="en-US" dirty="0"/>
              <a:t>);</a:t>
            </a:r>
            <a:br>
              <a:rPr lang="en-US" dirty="0"/>
            </a:br>
            <a:br>
              <a:rPr lang="en-US" dirty="0"/>
            </a:br>
            <a:r>
              <a:rPr lang="en-US" dirty="0"/>
              <a:t>    }</a:t>
            </a:r>
            <a:br>
              <a:rPr lang="en-US" dirty="0"/>
            </a:br>
            <a:r>
              <a:rPr lang="en-US" dirty="0">
                <a:solidFill>
                  <a:srgbClr val="FF0000"/>
                </a:solidFill>
              </a:rPr>
              <a:t>    </a:t>
            </a:r>
            <a:r>
              <a:rPr lang="en-US" i="1" dirty="0">
                <a:solidFill>
                  <a:srgbClr val="FF0000"/>
                </a:solidFill>
              </a:rPr>
              <a:t>//</a:t>
            </a:r>
            <a:r>
              <a:rPr lang="en-US" i="1" dirty="0" err="1">
                <a:solidFill>
                  <a:srgbClr val="FF0000"/>
                </a:solidFill>
              </a:rPr>
              <a:t>startService</a:t>
            </a:r>
            <a:r>
              <a:rPr lang="en-US" i="1" dirty="0">
                <a:solidFill>
                  <a:srgbClr val="FF0000"/>
                </a:solidFill>
              </a:rPr>
              <a:t>() is the method use to start unbound service. </a:t>
            </a:r>
            <a:r>
              <a:rPr lang="en-US" i="1" dirty="0" err="1">
                <a:solidFill>
                  <a:srgbClr val="FF0000"/>
                </a:solidFill>
              </a:rPr>
              <a:t>ie</a:t>
            </a:r>
            <a:r>
              <a:rPr lang="en-US" i="1" dirty="0">
                <a:solidFill>
                  <a:srgbClr val="FF0000"/>
                </a:solidFill>
              </a:rPr>
              <a:t> </a:t>
            </a:r>
            <a:r>
              <a:rPr lang="en-US" i="1" dirty="0" err="1">
                <a:solidFill>
                  <a:srgbClr val="FF0000"/>
                </a:solidFill>
              </a:rPr>
              <a:t>onStartCommand</a:t>
            </a:r>
            <a:r>
              <a:rPr lang="en-US" i="1" dirty="0">
                <a:solidFill>
                  <a:srgbClr val="FF0000"/>
                </a:solidFill>
              </a:rPr>
              <a:t>()</a:t>
            </a:r>
            <a:br>
              <a:rPr lang="en-US" i="1" dirty="0">
                <a:solidFill>
                  <a:srgbClr val="FF0000"/>
                </a:solidFill>
              </a:rPr>
            </a:br>
            <a:r>
              <a:rPr lang="en-US" i="1" dirty="0"/>
              <a:t>    </a:t>
            </a:r>
            <a:r>
              <a:rPr lang="en-US" b="1" dirty="0"/>
              <a:t>public void </a:t>
            </a:r>
            <a:r>
              <a:rPr lang="en-US" dirty="0"/>
              <a:t>start(View view) {</a:t>
            </a:r>
            <a:br>
              <a:rPr lang="en-US" dirty="0"/>
            </a:br>
            <a:r>
              <a:rPr lang="en-US" i="1" dirty="0"/>
              <a:t>       </a:t>
            </a:r>
            <a:r>
              <a:rPr lang="en-US" dirty="0"/>
              <a:t>Intent </a:t>
            </a:r>
            <a:r>
              <a:rPr lang="en-US" dirty="0" err="1"/>
              <a:t>intent</a:t>
            </a:r>
            <a:r>
              <a:rPr lang="en-US" dirty="0"/>
              <a:t> = </a:t>
            </a:r>
            <a:r>
              <a:rPr lang="en-US" b="1" dirty="0"/>
              <a:t>new </a:t>
            </a:r>
            <a:r>
              <a:rPr lang="en-US" dirty="0"/>
              <a:t>Intent(</a:t>
            </a:r>
            <a:r>
              <a:rPr lang="en-US" b="1" dirty="0" err="1"/>
              <a:t>this</a:t>
            </a:r>
            <a:r>
              <a:rPr lang="en-US" dirty="0" err="1"/>
              <a:t>,Myservice.</a:t>
            </a:r>
            <a:r>
              <a:rPr lang="en-US" b="1" dirty="0" err="1"/>
              <a:t>class</a:t>
            </a:r>
            <a:r>
              <a:rPr lang="en-US" dirty="0"/>
              <a:t>);</a:t>
            </a:r>
            <a:br>
              <a:rPr lang="en-US" dirty="0"/>
            </a:br>
            <a:r>
              <a:rPr lang="en-US" dirty="0"/>
              <a:t>        </a:t>
            </a:r>
            <a:r>
              <a:rPr lang="en-US" dirty="0" err="1"/>
              <a:t>startService</a:t>
            </a:r>
            <a:r>
              <a:rPr lang="en-US" dirty="0"/>
              <a:t>(intent);</a:t>
            </a:r>
            <a:br>
              <a:rPr lang="en-US" dirty="0"/>
            </a:br>
            <a:r>
              <a:rPr lang="en-US" dirty="0"/>
              <a:t>    }</a:t>
            </a:r>
            <a:br>
              <a:rPr lang="en-US" dirty="0"/>
            </a:br>
            <a:br>
              <a:rPr lang="en-US" dirty="0"/>
            </a:br>
            <a:r>
              <a:rPr lang="en-US" dirty="0"/>
              <a:t>    </a:t>
            </a:r>
            <a:r>
              <a:rPr lang="en-US" i="1" dirty="0">
                <a:solidFill>
                  <a:srgbClr val="FF0000"/>
                </a:solidFill>
              </a:rPr>
              <a:t>//</a:t>
            </a:r>
            <a:r>
              <a:rPr lang="en-US" i="1" dirty="0" err="1">
                <a:solidFill>
                  <a:srgbClr val="FF0000"/>
                </a:solidFill>
              </a:rPr>
              <a:t>stopService</a:t>
            </a:r>
            <a:r>
              <a:rPr lang="en-US" i="1" dirty="0">
                <a:solidFill>
                  <a:srgbClr val="FF0000"/>
                </a:solidFill>
              </a:rPr>
              <a:t>() is the method use to destroy  service. </a:t>
            </a:r>
            <a:r>
              <a:rPr lang="en-US" i="1" dirty="0" err="1">
                <a:solidFill>
                  <a:srgbClr val="FF0000"/>
                </a:solidFill>
              </a:rPr>
              <a:t>ie</a:t>
            </a:r>
            <a:r>
              <a:rPr lang="en-US" i="1" dirty="0">
                <a:solidFill>
                  <a:srgbClr val="FF0000"/>
                </a:solidFill>
              </a:rPr>
              <a:t> </a:t>
            </a:r>
            <a:r>
              <a:rPr lang="en-US" i="1" dirty="0" err="1">
                <a:solidFill>
                  <a:srgbClr val="FF0000"/>
                </a:solidFill>
              </a:rPr>
              <a:t>onDestroy</a:t>
            </a:r>
            <a:r>
              <a:rPr lang="en-US" i="1" dirty="0">
                <a:solidFill>
                  <a:srgbClr val="FF0000"/>
                </a:solidFill>
              </a:rPr>
              <a:t>()</a:t>
            </a:r>
            <a:br>
              <a:rPr lang="en-US" i="1" dirty="0"/>
            </a:br>
            <a:r>
              <a:rPr lang="en-US" i="1" dirty="0"/>
              <a:t>   </a:t>
            </a:r>
            <a:r>
              <a:rPr lang="en-US" b="1" dirty="0"/>
              <a:t>public void </a:t>
            </a:r>
            <a:r>
              <a:rPr lang="en-US" dirty="0"/>
              <a:t>stop(View view) {</a:t>
            </a:r>
            <a:br>
              <a:rPr lang="en-US" dirty="0"/>
            </a:br>
            <a:r>
              <a:rPr lang="en-US" i="1" dirty="0"/>
              <a:t>       </a:t>
            </a:r>
            <a:r>
              <a:rPr lang="en-US" dirty="0"/>
              <a:t>Intent </a:t>
            </a:r>
            <a:r>
              <a:rPr lang="en-US" dirty="0" err="1"/>
              <a:t>intent</a:t>
            </a:r>
            <a:r>
              <a:rPr lang="en-US" dirty="0"/>
              <a:t> = </a:t>
            </a:r>
            <a:r>
              <a:rPr lang="en-US" b="1" dirty="0"/>
              <a:t>new </a:t>
            </a:r>
            <a:r>
              <a:rPr lang="en-US" dirty="0"/>
              <a:t>Intent(</a:t>
            </a:r>
            <a:r>
              <a:rPr lang="en-US" b="1" dirty="0"/>
              <a:t>this</a:t>
            </a:r>
            <a:r>
              <a:rPr lang="en-US" dirty="0"/>
              <a:t>, </a:t>
            </a:r>
            <a:r>
              <a:rPr lang="en-US" dirty="0" err="1"/>
              <a:t>service.</a:t>
            </a:r>
            <a:r>
              <a:rPr lang="en-US" b="1" dirty="0" err="1"/>
              <a:t>class</a:t>
            </a:r>
            <a:r>
              <a:rPr lang="en-US" dirty="0"/>
              <a:t>);</a:t>
            </a:r>
            <a:br>
              <a:rPr lang="en-US" dirty="0"/>
            </a:br>
            <a:r>
              <a:rPr lang="en-US" dirty="0"/>
              <a:t>       </a:t>
            </a:r>
            <a:r>
              <a:rPr lang="en-US" dirty="0" err="1"/>
              <a:t>stopService</a:t>
            </a:r>
            <a:r>
              <a:rPr lang="en-US" dirty="0"/>
              <a:t>(intent);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dirty="0" err="1"/>
              <a:t>MyService.class</a:t>
            </a:r>
            <a:endParaRPr lang="en-US" dirty="0"/>
          </a:p>
        </p:txBody>
      </p:sp>
      <p:sp>
        <p:nvSpPr>
          <p:cNvPr id="3" name="Content Placeholder 2"/>
          <p:cNvSpPr>
            <a:spLocks noGrp="1"/>
          </p:cNvSpPr>
          <p:nvPr>
            <p:ph idx="1"/>
          </p:nvPr>
        </p:nvSpPr>
        <p:spPr>
          <a:xfrm>
            <a:off x="457200" y="762000"/>
            <a:ext cx="8229600" cy="5364163"/>
          </a:xfrm>
        </p:spPr>
        <p:txBody>
          <a:bodyPr>
            <a:noAutofit/>
          </a:bodyPr>
          <a:lstStyle/>
          <a:p>
            <a:r>
              <a:rPr lang="en-US" sz="1600" b="1" dirty="0"/>
              <a:t>public class </a:t>
            </a:r>
            <a:r>
              <a:rPr lang="en-US" sz="1600" b="1" dirty="0" err="1"/>
              <a:t>My</a:t>
            </a:r>
            <a:r>
              <a:rPr lang="en-US" sz="1600" dirty="0" err="1"/>
              <a:t>service</a:t>
            </a:r>
            <a:r>
              <a:rPr lang="en-US" sz="1600" dirty="0"/>
              <a:t>  </a:t>
            </a:r>
            <a:r>
              <a:rPr lang="en-US" sz="1600" b="1" dirty="0"/>
              <a:t>extends </a:t>
            </a:r>
            <a:r>
              <a:rPr lang="en-US" sz="1600" dirty="0"/>
              <a:t>Service {</a:t>
            </a:r>
            <a:br>
              <a:rPr lang="en-US" sz="1600" dirty="0"/>
            </a:br>
            <a:r>
              <a:rPr lang="en-US" sz="1600" dirty="0"/>
              <a:t>    </a:t>
            </a:r>
            <a:r>
              <a:rPr lang="en-US" sz="1600" b="1" dirty="0"/>
              <a:t>private </a:t>
            </a:r>
            <a:r>
              <a:rPr lang="en-US" sz="1600" dirty="0" err="1"/>
              <a:t>MediaPlayer</a:t>
            </a:r>
            <a:r>
              <a:rPr lang="en-US" sz="1600" dirty="0"/>
              <a:t> </a:t>
            </a:r>
            <a:r>
              <a:rPr lang="en-US" sz="1600" b="1" dirty="0"/>
              <a:t>player</a:t>
            </a:r>
            <a:r>
              <a:rPr lang="en-US" sz="1600" dirty="0"/>
              <a:t>;</a:t>
            </a:r>
            <a:br>
              <a:rPr lang="en-US" sz="1600" dirty="0"/>
            </a:br>
            <a:r>
              <a:rPr lang="en-US" sz="1600" dirty="0"/>
              <a:t>    @Override</a:t>
            </a:r>
            <a:br>
              <a:rPr lang="en-US" sz="1600" dirty="0"/>
            </a:br>
            <a:r>
              <a:rPr lang="en-US" sz="1600" dirty="0"/>
              <a:t>    </a:t>
            </a:r>
            <a:r>
              <a:rPr lang="en-US" sz="1600" b="1" dirty="0"/>
              <a:t>public void </a:t>
            </a:r>
            <a:r>
              <a:rPr lang="en-US" sz="1600" dirty="0" err="1"/>
              <a:t>onCreate</a:t>
            </a:r>
            <a:r>
              <a:rPr lang="en-US" sz="1600" dirty="0"/>
              <a:t>() {</a:t>
            </a:r>
            <a:br>
              <a:rPr lang="en-US" sz="1600" dirty="0"/>
            </a:br>
            <a:r>
              <a:rPr lang="en-US" sz="1600" dirty="0"/>
              <a:t>        </a:t>
            </a:r>
            <a:r>
              <a:rPr lang="en-US" sz="1600" dirty="0" err="1"/>
              <a:t>Toast.</a:t>
            </a:r>
            <a:r>
              <a:rPr lang="en-US" sz="1600" i="1" dirty="0" err="1"/>
              <a:t>makeText</a:t>
            </a:r>
            <a:r>
              <a:rPr lang="en-US" sz="1600" dirty="0"/>
              <a:t>(</a:t>
            </a:r>
            <a:r>
              <a:rPr lang="en-US" sz="1600" b="1" dirty="0"/>
              <a:t>this</a:t>
            </a:r>
            <a:r>
              <a:rPr lang="en-US" sz="1600" dirty="0"/>
              <a:t>, </a:t>
            </a:r>
            <a:r>
              <a:rPr lang="en-US" sz="1600" b="1" dirty="0"/>
              <a:t>"Service was Created"</a:t>
            </a:r>
            <a:r>
              <a:rPr lang="en-US" sz="1600" dirty="0"/>
              <a:t>, </a:t>
            </a:r>
            <a:r>
              <a:rPr lang="en-US" sz="1600" dirty="0" err="1"/>
              <a:t>Toast.</a:t>
            </a:r>
            <a:r>
              <a:rPr lang="en-US" sz="1600" b="1" i="1" dirty="0" err="1"/>
              <a:t>LENGTH_LONG</a:t>
            </a:r>
            <a:r>
              <a:rPr lang="en-US" sz="1600" dirty="0"/>
              <a:t>).show();</a:t>
            </a:r>
            <a:br>
              <a:rPr lang="en-US" sz="1600" dirty="0"/>
            </a:br>
            <a:r>
              <a:rPr lang="en-US" sz="1600" dirty="0"/>
              <a:t>    }</a:t>
            </a:r>
            <a:br>
              <a:rPr lang="en-US" sz="1600" dirty="0"/>
            </a:br>
            <a:r>
              <a:rPr lang="en-US" sz="1600" dirty="0"/>
              <a:t>    @Override</a:t>
            </a:r>
            <a:br>
              <a:rPr lang="en-US" sz="1600" dirty="0"/>
            </a:br>
            <a:r>
              <a:rPr lang="en-US" sz="1600" dirty="0">
                <a:solidFill>
                  <a:srgbClr val="FF0000"/>
                </a:solidFill>
              </a:rPr>
              <a:t>    </a:t>
            </a:r>
            <a:r>
              <a:rPr lang="en-US" sz="1600" i="1" dirty="0">
                <a:solidFill>
                  <a:srgbClr val="FF0000"/>
                </a:solidFill>
              </a:rPr>
              <a:t>//The system will invoke this method when an another component such as an</a:t>
            </a:r>
            <a:br>
              <a:rPr lang="en-US" sz="1600" i="1" dirty="0">
                <a:solidFill>
                  <a:srgbClr val="FF0000"/>
                </a:solidFill>
              </a:rPr>
            </a:br>
            <a:r>
              <a:rPr lang="en-US" sz="1600" i="1" dirty="0">
                <a:solidFill>
                  <a:srgbClr val="FF0000"/>
                </a:solidFill>
              </a:rPr>
              <a:t>    // </a:t>
            </a:r>
            <a:r>
              <a:rPr lang="en-US" sz="1600" i="1" dirty="0" err="1">
                <a:solidFill>
                  <a:srgbClr val="FF0000"/>
                </a:solidFill>
              </a:rPr>
              <a:t>Mainactivity</a:t>
            </a:r>
            <a:r>
              <a:rPr lang="en-US" sz="1600" i="1" dirty="0">
                <a:solidFill>
                  <a:srgbClr val="FF0000"/>
                </a:solidFill>
              </a:rPr>
              <a:t> requests the service to be started by calling </a:t>
            </a:r>
            <a:r>
              <a:rPr lang="en-US" sz="1600" i="1" dirty="0" err="1">
                <a:solidFill>
                  <a:srgbClr val="FF0000"/>
                </a:solidFill>
              </a:rPr>
              <a:t>startService</a:t>
            </a:r>
            <a:r>
              <a:rPr lang="en-US" sz="1600" i="1" dirty="0">
                <a:solidFill>
                  <a:srgbClr val="FF0000"/>
                </a:solidFill>
              </a:rPr>
              <a:t>().</a:t>
            </a:r>
            <a:br>
              <a:rPr lang="en-US" sz="1600" i="1" dirty="0">
                <a:solidFill>
                  <a:srgbClr val="FF0000"/>
                </a:solidFill>
              </a:rPr>
            </a:br>
            <a:r>
              <a:rPr lang="en-US" sz="1600" i="1" dirty="0"/>
              <a:t>    </a:t>
            </a:r>
            <a:r>
              <a:rPr lang="en-US" sz="1600" b="1" dirty="0"/>
              <a:t>public </a:t>
            </a:r>
            <a:r>
              <a:rPr lang="en-US" sz="1600" b="1" dirty="0" err="1"/>
              <a:t>int</a:t>
            </a:r>
            <a:r>
              <a:rPr lang="en-US" sz="1600" b="1" dirty="0"/>
              <a:t> </a:t>
            </a:r>
            <a:r>
              <a:rPr lang="en-US" sz="1600" dirty="0" err="1"/>
              <a:t>onStartCommand</a:t>
            </a:r>
            <a:r>
              <a:rPr lang="en-US" sz="1600" dirty="0"/>
              <a:t>(Intent </a:t>
            </a:r>
            <a:r>
              <a:rPr lang="en-US" sz="1600" dirty="0" err="1"/>
              <a:t>intent</a:t>
            </a:r>
            <a:r>
              <a:rPr lang="en-US" sz="1600" dirty="0"/>
              <a:t>, </a:t>
            </a:r>
            <a:r>
              <a:rPr lang="en-US" sz="1600" b="1" dirty="0" err="1"/>
              <a:t>int</a:t>
            </a:r>
            <a:r>
              <a:rPr lang="en-US" sz="1600" b="1" dirty="0"/>
              <a:t> </a:t>
            </a:r>
            <a:r>
              <a:rPr lang="en-US" sz="1600" dirty="0"/>
              <a:t>flags, </a:t>
            </a:r>
            <a:r>
              <a:rPr lang="en-US" sz="1600" b="1" dirty="0" err="1"/>
              <a:t>int</a:t>
            </a:r>
            <a:r>
              <a:rPr lang="en-US" sz="1600" b="1" dirty="0"/>
              <a:t> </a:t>
            </a:r>
            <a:r>
              <a:rPr lang="en-US" sz="1600" dirty="0" err="1"/>
              <a:t>startId</a:t>
            </a:r>
            <a:r>
              <a:rPr lang="en-US" sz="1600" dirty="0"/>
              <a:t>){</a:t>
            </a:r>
            <a:br>
              <a:rPr lang="en-US" sz="1600" dirty="0"/>
            </a:br>
            <a:r>
              <a:rPr lang="en-US" sz="1600" dirty="0"/>
              <a:t>        </a:t>
            </a:r>
            <a:r>
              <a:rPr lang="en-US" sz="1600" b="1" dirty="0"/>
              <a:t>player </a:t>
            </a:r>
            <a:r>
              <a:rPr lang="en-US" sz="1600" dirty="0"/>
              <a:t>= </a:t>
            </a:r>
            <a:r>
              <a:rPr lang="en-US" sz="1600" dirty="0" err="1"/>
              <a:t>MediaPlayer.</a:t>
            </a:r>
            <a:r>
              <a:rPr lang="en-US" sz="1600" i="1" dirty="0" err="1"/>
              <a:t>create</a:t>
            </a:r>
            <a:r>
              <a:rPr lang="en-US" sz="1600" dirty="0"/>
              <a:t>(</a:t>
            </a:r>
            <a:r>
              <a:rPr lang="en-US" sz="1600" b="1" dirty="0"/>
              <a:t>this</a:t>
            </a:r>
            <a:r>
              <a:rPr lang="en-US" sz="1600" dirty="0"/>
              <a:t>, </a:t>
            </a:r>
            <a:r>
              <a:rPr lang="en-US" sz="1600" dirty="0" err="1"/>
              <a:t>Settings.System.</a:t>
            </a:r>
            <a:r>
              <a:rPr lang="en-US" sz="1600" b="1" i="1" dirty="0" err="1"/>
              <a:t>DEFAULT_RINGTONE_URI</a:t>
            </a:r>
            <a:r>
              <a:rPr lang="en-US" sz="1600" dirty="0"/>
              <a:t>);</a:t>
            </a:r>
            <a:br>
              <a:rPr lang="en-US" sz="1600" dirty="0"/>
            </a:br>
            <a:r>
              <a:rPr lang="en-US" sz="1600" i="1" dirty="0">
                <a:solidFill>
                  <a:srgbClr val="FF0000"/>
                </a:solidFill>
              </a:rPr>
              <a:t>        // It will start the player</a:t>
            </a:r>
            <a:br>
              <a:rPr lang="en-US" sz="1600" i="1" dirty="0"/>
            </a:br>
            <a:r>
              <a:rPr lang="en-US" sz="1600" i="1" dirty="0"/>
              <a:t>        </a:t>
            </a:r>
            <a:r>
              <a:rPr lang="en-US" sz="1600" b="1" dirty="0" err="1"/>
              <a:t>player</a:t>
            </a:r>
            <a:r>
              <a:rPr lang="en-US" sz="1600" dirty="0" err="1"/>
              <a:t>.start</a:t>
            </a:r>
            <a:r>
              <a:rPr lang="en-US" sz="1600" dirty="0"/>
              <a:t>();</a:t>
            </a:r>
            <a:br>
              <a:rPr lang="en-US" sz="1600" dirty="0"/>
            </a:br>
            <a:r>
              <a:rPr lang="en-US" sz="1600" dirty="0"/>
              <a:t>        </a:t>
            </a:r>
            <a:r>
              <a:rPr lang="en-US" sz="1600" dirty="0" err="1"/>
              <a:t>Toast.</a:t>
            </a:r>
            <a:r>
              <a:rPr lang="en-US" sz="1600" i="1" dirty="0" err="1"/>
              <a:t>makeText</a:t>
            </a:r>
            <a:r>
              <a:rPr lang="en-US" sz="1600" dirty="0"/>
              <a:t>(</a:t>
            </a:r>
            <a:r>
              <a:rPr lang="en-US" sz="1600" b="1" dirty="0"/>
              <a:t>this</a:t>
            </a:r>
            <a:r>
              <a:rPr lang="en-US" sz="1600" dirty="0"/>
              <a:t>, </a:t>
            </a:r>
            <a:r>
              <a:rPr lang="en-US" sz="1600" b="1" dirty="0"/>
              <a:t>"Service Started"</a:t>
            </a:r>
            <a:r>
              <a:rPr lang="en-US" sz="1600" dirty="0"/>
              <a:t>, </a:t>
            </a:r>
            <a:r>
              <a:rPr lang="en-US" sz="1600" dirty="0" err="1"/>
              <a:t>Toast.</a:t>
            </a:r>
            <a:r>
              <a:rPr lang="en-US" sz="1600" b="1" i="1" dirty="0" err="1"/>
              <a:t>LENGTH_LONG</a:t>
            </a:r>
            <a:r>
              <a:rPr lang="en-US" sz="1600" dirty="0"/>
              <a:t>).show();</a:t>
            </a:r>
            <a:br>
              <a:rPr lang="en-US" sz="1600" dirty="0"/>
            </a:br>
            <a:r>
              <a:rPr lang="en-US" sz="1600" dirty="0"/>
              <a:t>        </a:t>
            </a:r>
            <a:r>
              <a:rPr lang="en-US" sz="1600" b="1" dirty="0"/>
              <a:t>return </a:t>
            </a:r>
            <a:r>
              <a:rPr lang="en-US" sz="1600" b="1" i="1" dirty="0"/>
              <a:t>START_STICKY</a:t>
            </a:r>
            <a:r>
              <a:rPr lang="en-US" sz="1600" dirty="0"/>
              <a:t>;</a:t>
            </a:r>
            <a:br>
              <a:rPr lang="en-US" sz="1600" dirty="0"/>
            </a:br>
            <a:r>
              <a:rPr lang="en-US" sz="1600" dirty="0"/>
              <a:t>    }</a:t>
            </a:r>
            <a:br>
              <a:rPr lang="en-US" sz="1600" dirty="0"/>
            </a:br>
            <a:r>
              <a:rPr lang="en-US" sz="1600" dirty="0"/>
              <a:t>    @Override</a:t>
            </a:r>
            <a:br>
              <a:rPr lang="en-US" sz="1600" dirty="0"/>
            </a:br>
            <a:br>
              <a:rPr lang="en-US" sz="1600" dirty="0"/>
            </a:br>
            <a:r>
              <a:rPr lang="en-US" sz="1600" dirty="0"/>
              <a:t>    </a:t>
            </a:r>
            <a:r>
              <a:rPr lang="en-US" sz="1600" b="1" dirty="0"/>
              <a:t>public void </a:t>
            </a:r>
            <a:r>
              <a:rPr lang="en-US" sz="1600" dirty="0" err="1"/>
              <a:t>onDestroy</a:t>
            </a:r>
            <a:r>
              <a:rPr lang="en-US" sz="1600" dirty="0"/>
              <a:t>() {</a:t>
            </a:r>
            <a:br>
              <a:rPr lang="en-US" sz="1600" dirty="0"/>
            </a:br>
            <a:r>
              <a:rPr lang="en-US" sz="1600" dirty="0"/>
              <a:t>        </a:t>
            </a:r>
            <a:r>
              <a:rPr lang="en-US" sz="1600" b="1" dirty="0" err="1"/>
              <a:t>player</a:t>
            </a:r>
            <a:r>
              <a:rPr lang="en-US" sz="1600" dirty="0" err="1"/>
              <a:t>.stop</a:t>
            </a:r>
            <a:r>
              <a:rPr lang="en-US" sz="1600" dirty="0"/>
              <a:t>();</a:t>
            </a:r>
            <a:br>
              <a:rPr lang="en-US" sz="1600" dirty="0"/>
            </a:br>
            <a:r>
              <a:rPr lang="en-US" sz="1600" dirty="0">
                <a:solidFill>
                  <a:srgbClr val="FF0000"/>
                </a:solidFill>
              </a:rPr>
              <a:t>        </a:t>
            </a:r>
            <a:r>
              <a:rPr lang="en-US" sz="1600" i="1" dirty="0">
                <a:solidFill>
                  <a:srgbClr val="FF0000"/>
                </a:solidFill>
              </a:rPr>
              <a:t>// Stopping the player when service is destroyed</a:t>
            </a:r>
            <a:br>
              <a:rPr lang="en-US" sz="1600" i="1" dirty="0"/>
            </a:br>
            <a:br>
              <a:rPr lang="en-US" sz="1600" i="1" dirty="0"/>
            </a:br>
            <a:r>
              <a:rPr lang="en-US" sz="1600" i="1" dirty="0"/>
              <a:t>       </a:t>
            </a:r>
            <a:r>
              <a:rPr lang="en-US" sz="1600" dirty="0" err="1"/>
              <a:t>Toast.</a:t>
            </a:r>
            <a:r>
              <a:rPr lang="en-US" sz="1600" i="1" dirty="0" err="1"/>
              <a:t>makeText</a:t>
            </a:r>
            <a:r>
              <a:rPr lang="en-US" sz="1600" dirty="0"/>
              <a:t>(</a:t>
            </a:r>
            <a:r>
              <a:rPr lang="en-US" sz="1600" b="1" dirty="0"/>
              <a:t>this</a:t>
            </a:r>
            <a:r>
              <a:rPr lang="en-US" sz="1600" dirty="0"/>
              <a:t>, </a:t>
            </a:r>
            <a:r>
              <a:rPr lang="en-US" sz="1600" b="1" dirty="0"/>
              <a:t>"Service Stopped"</a:t>
            </a:r>
            <a:r>
              <a:rPr lang="en-US" sz="1600" dirty="0"/>
              <a:t>, </a:t>
            </a:r>
            <a:r>
              <a:rPr lang="en-US" sz="1600" dirty="0" err="1"/>
              <a:t>Toast.</a:t>
            </a:r>
            <a:r>
              <a:rPr lang="en-US" sz="1600" b="1" i="1" dirty="0" err="1"/>
              <a:t>LENGTH_LONG</a:t>
            </a:r>
            <a:r>
              <a:rPr lang="en-US" sz="1600" dirty="0"/>
              <a:t>).show();</a:t>
            </a:r>
            <a:br>
              <a:rPr lang="en-US" sz="1600" dirty="0"/>
            </a:br>
            <a:r>
              <a:rPr lang="en-US" sz="1600" dirty="0"/>
              <a:t>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Broadcast Intent</a:t>
            </a:r>
          </a:p>
        </p:txBody>
      </p:sp>
      <p:sp>
        <p:nvSpPr>
          <p:cNvPr id="3" name="Content Placeholder 2"/>
          <p:cNvSpPr>
            <a:spLocks noGrp="1"/>
          </p:cNvSpPr>
          <p:nvPr>
            <p:ph idx="1"/>
          </p:nvPr>
        </p:nvSpPr>
        <p:spPr>
          <a:xfrm>
            <a:off x="457200" y="1219200"/>
            <a:ext cx="8229600" cy="4906963"/>
          </a:xfrm>
        </p:spPr>
        <p:txBody>
          <a:bodyPr>
            <a:normAutofit fontScale="70000" lnSpcReduction="20000"/>
          </a:bodyPr>
          <a:lstStyle/>
          <a:p>
            <a:r>
              <a:rPr lang="en-US" dirty="0"/>
              <a:t>Basically intent are of two types:</a:t>
            </a:r>
          </a:p>
          <a:p>
            <a:r>
              <a:rPr lang="en-US" dirty="0"/>
              <a:t>Implicit    - Explicit</a:t>
            </a:r>
          </a:p>
          <a:p>
            <a:r>
              <a:rPr lang="en-US" dirty="0"/>
              <a:t>Broadcast Intent : </a:t>
            </a:r>
          </a:p>
          <a:p>
            <a:r>
              <a:rPr lang="en-US" dirty="0"/>
              <a:t>which don’t start activities  but instead are delivered to broadcast receiver</a:t>
            </a:r>
          </a:p>
          <a:p>
            <a:r>
              <a:rPr lang="en-US" b="1" dirty="0"/>
              <a:t>1. system broadcast intent: </a:t>
            </a:r>
            <a:r>
              <a:rPr lang="en-US" dirty="0"/>
              <a:t>delivered by the system.</a:t>
            </a:r>
          </a:p>
          <a:p>
            <a:r>
              <a:rPr lang="en-US" dirty="0" err="1"/>
              <a:t>Eg</a:t>
            </a:r>
            <a:r>
              <a:rPr lang="en-US" dirty="0"/>
              <a:t> : For example, applications can register for various system events like boot complete or battery low, and Android system sends broadcast when specific event occur.</a:t>
            </a:r>
            <a:endParaRPr lang="en-US" b="1" dirty="0"/>
          </a:p>
          <a:p>
            <a:endParaRPr lang="en-US" dirty="0"/>
          </a:p>
          <a:p>
            <a:r>
              <a:rPr lang="en-US" b="1" dirty="0"/>
              <a:t> 2.custom </a:t>
            </a:r>
            <a:r>
              <a:rPr lang="en-US" dirty="0"/>
              <a:t> </a:t>
            </a:r>
            <a:r>
              <a:rPr lang="en-US" b="1" dirty="0"/>
              <a:t>broadcast intent : </a:t>
            </a:r>
            <a:r>
              <a:rPr lang="en-US" dirty="0"/>
              <a:t>those that your app delivers.</a:t>
            </a:r>
          </a:p>
          <a:p>
            <a:r>
              <a:rPr lang="en-US" dirty="0" err="1"/>
              <a:t>Eg</a:t>
            </a:r>
            <a:r>
              <a:rPr lang="en-US" dirty="0"/>
              <a:t> : when you want let other app know that data has been downloaded to the device.</a:t>
            </a:r>
          </a:p>
          <a:p>
            <a:r>
              <a:rPr lang="en-US" dirty="0"/>
              <a:t> </a:t>
            </a:r>
          </a:p>
          <a:p>
            <a:endParaRPr lang="en-US" dirty="0"/>
          </a:p>
          <a:p>
            <a:endParaRPr lang="en-US" dirty="0"/>
          </a:p>
          <a:p>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Difference between Activity intent and Broadcast Intent</a:t>
            </a:r>
          </a:p>
        </p:txBody>
      </p:sp>
      <p:sp>
        <p:nvSpPr>
          <p:cNvPr id="3" name="Content Placeholder 2"/>
          <p:cNvSpPr>
            <a:spLocks noGrp="1"/>
          </p:cNvSpPr>
          <p:nvPr>
            <p:ph idx="1"/>
          </p:nvPr>
        </p:nvSpPr>
        <p:spPr/>
        <p:txBody>
          <a:bodyPr/>
          <a:lstStyle/>
          <a:p>
            <a:r>
              <a:rPr lang="en-US" dirty="0"/>
              <a:t>The intent used to start activity makes changes  to an operation and user is aware of the process.</a:t>
            </a:r>
          </a:p>
          <a:p>
            <a:endParaRPr lang="en-US" dirty="0"/>
          </a:p>
          <a:p>
            <a:r>
              <a:rPr lang="en-US" dirty="0"/>
              <a:t>In case of broadcast intent the operation runs completely in background and it is invisible to user.</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broadcast intent</a:t>
            </a:r>
          </a:p>
        </p:txBody>
      </p:sp>
      <p:sp>
        <p:nvSpPr>
          <p:cNvPr id="3" name="Content Placeholder 2"/>
          <p:cNvSpPr>
            <a:spLocks noGrp="1"/>
          </p:cNvSpPr>
          <p:nvPr>
            <p:ph idx="1"/>
          </p:nvPr>
        </p:nvSpPr>
        <p:spPr/>
        <p:txBody>
          <a:bodyPr>
            <a:normAutofit fontScale="85000" lnSpcReduction="20000"/>
          </a:bodyPr>
          <a:lstStyle/>
          <a:p>
            <a:pPr fontAlgn="t"/>
            <a:r>
              <a:rPr lang="en-US" dirty="0"/>
              <a:t>For example, applications can register for various system events like boot complete or battery low, and Android system sends broadcast when specific event occur.</a:t>
            </a:r>
            <a:endParaRPr lang="en-US" b="1" dirty="0"/>
          </a:p>
          <a:p>
            <a:pPr fontAlgn="t"/>
            <a:r>
              <a:rPr lang="en-US" b="1" dirty="0" err="1"/>
              <a:t>android.intent.action.BATTERY_LOW</a:t>
            </a:r>
            <a:endParaRPr lang="en-US" dirty="0"/>
          </a:p>
          <a:p>
            <a:pPr fontAlgn="t"/>
            <a:r>
              <a:rPr lang="en-US" dirty="0"/>
              <a:t>Indicates low battery condition on the device.</a:t>
            </a:r>
          </a:p>
          <a:p>
            <a:pPr fontAlgn="t"/>
            <a:r>
              <a:rPr lang="en-US" b="1" dirty="0" err="1"/>
              <a:t>android.intent.action.BATTERY_OKAY</a:t>
            </a:r>
            <a:endParaRPr lang="en-US" dirty="0"/>
          </a:p>
          <a:p>
            <a:pPr fontAlgn="t"/>
            <a:r>
              <a:rPr lang="en-US" dirty="0"/>
              <a:t>Indicates the battery is now okay after being low.</a:t>
            </a:r>
          </a:p>
          <a:p>
            <a:pPr fontAlgn="t"/>
            <a:r>
              <a:rPr lang="en-US" b="1" dirty="0" err="1"/>
              <a:t>android.intent.action.BOOT_COMPLETED</a:t>
            </a:r>
            <a:endParaRPr lang="en-US" dirty="0"/>
          </a:p>
          <a:p>
            <a:pPr fontAlgn="t"/>
            <a:r>
              <a:rPr lang="en-US" dirty="0"/>
              <a:t>This is broadcast once, after the system has finished booting.</a:t>
            </a:r>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Broadcast Receiver</a:t>
            </a:r>
          </a:p>
        </p:txBody>
      </p:sp>
      <p:sp>
        <p:nvSpPr>
          <p:cNvPr id="3" name="Content Placeholder 2"/>
          <p:cNvSpPr>
            <a:spLocks noGrp="1"/>
          </p:cNvSpPr>
          <p:nvPr>
            <p:ph idx="1"/>
          </p:nvPr>
        </p:nvSpPr>
        <p:spPr/>
        <p:txBody>
          <a:bodyPr>
            <a:normAutofit fontScale="85000" lnSpcReduction="20000"/>
          </a:bodyPr>
          <a:lstStyle/>
          <a:p>
            <a:r>
              <a:rPr lang="en-US" b="1" dirty="0"/>
              <a:t>Broadcast Receivers </a:t>
            </a:r>
            <a:r>
              <a:rPr lang="en-US" dirty="0"/>
              <a:t>A </a:t>
            </a:r>
            <a:r>
              <a:rPr lang="en-US" i="1" dirty="0"/>
              <a:t>broadcast receiver</a:t>
            </a:r>
            <a:r>
              <a:rPr lang="en-US" dirty="0"/>
              <a:t> (</a:t>
            </a:r>
            <a:r>
              <a:rPr lang="en-US" i="1" dirty="0"/>
              <a:t>receiver</a:t>
            </a:r>
            <a:r>
              <a:rPr lang="en-US" dirty="0"/>
              <a:t>) allows you to register for system or application events. </a:t>
            </a:r>
          </a:p>
          <a:p>
            <a:r>
              <a:rPr lang="en-US" dirty="0"/>
              <a:t>All registered receivers (App) for an event are notified by the Android runtime once this event happens.</a:t>
            </a:r>
          </a:p>
          <a:p>
            <a:r>
              <a:rPr lang="en-US" dirty="0"/>
              <a:t>If the event for which the broadcast receiver has registered happens, the </a:t>
            </a:r>
            <a:r>
              <a:rPr lang="en-US" dirty="0" err="1"/>
              <a:t>onReceive</a:t>
            </a:r>
            <a:r>
              <a:rPr lang="en-US" dirty="0"/>
              <a:t>() method  of </a:t>
            </a:r>
            <a:r>
              <a:rPr lang="en-US" dirty="0" err="1"/>
              <a:t>BroadcastReceiver</a:t>
            </a:r>
            <a:r>
              <a:rPr lang="en-US" dirty="0"/>
              <a:t> class is called by the Android system.</a:t>
            </a:r>
          </a:p>
          <a:p>
            <a:r>
              <a:rPr lang="en-US" dirty="0"/>
              <a:t>Two steps</a:t>
            </a:r>
          </a:p>
          <a:p>
            <a:r>
              <a:rPr lang="en-US" dirty="0"/>
              <a:t>Creating the Broadcast Receiver.</a:t>
            </a:r>
          </a:p>
          <a:p>
            <a:r>
              <a:rPr lang="en-US" dirty="0"/>
              <a:t>Registering Broadcast Receiver</a:t>
            </a:r>
          </a:p>
          <a:p>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Broadcast Receiver</a:t>
            </a:r>
          </a:p>
        </p:txBody>
      </p:sp>
      <p:sp>
        <p:nvSpPr>
          <p:cNvPr id="3" name="Content Placeholder 2"/>
          <p:cNvSpPr>
            <a:spLocks noGrp="1"/>
          </p:cNvSpPr>
          <p:nvPr>
            <p:ph idx="1"/>
          </p:nvPr>
        </p:nvSpPr>
        <p:spPr>
          <a:xfrm>
            <a:off x="381000" y="1524000"/>
            <a:ext cx="8229600" cy="4525963"/>
          </a:xfrm>
        </p:spPr>
        <p:txBody>
          <a:bodyPr>
            <a:normAutofit fontScale="70000" lnSpcReduction="20000"/>
          </a:bodyPr>
          <a:lstStyle/>
          <a:p>
            <a:r>
              <a:rPr lang="en-US" dirty="0"/>
              <a:t>Two steps</a:t>
            </a:r>
          </a:p>
          <a:p>
            <a:r>
              <a:rPr lang="en-US" b="1" dirty="0"/>
              <a:t>Creating  Broadcast Receiver :</a:t>
            </a:r>
          </a:p>
          <a:p>
            <a:r>
              <a:rPr lang="en-US" dirty="0"/>
              <a:t>All registered receivers (App)for an event are notified by the Android runtime once the  event happens.</a:t>
            </a:r>
          </a:p>
          <a:p>
            <a:r>
              <a:rPr lang="en-US" dirty="0"/>
              <a:t> If the event for which the broadcast receiver has registered happens, the </a:t>
            </a:r>
            <a:r>
              <a:rPr lang="en-US" dirty="0" err="1"/>
              <a:t>onReceive</a:t>
            </a:r>
            <a:r>
              <a:rPr lang="en-US" dirty="0"/>
              <a:t>() method of </a:t>
            </a:r>
            <a:r>
              <a:rPr lang="en-US" dirty="0" err="1"/>
              <a:t>BroadcastReceiver</a:t>
            </a:r>
            <a:r>
              <a:rPr lang="en-US" dirty="0"/>
              <a:t>() class  is called by the Android system.</a:t>
            </a:r>
          </a:p>
          <a:p>
            <a:endParaRPr lang="en-US" dirty="0"/>
          </a:p>
          <a:p>
            <a:r>
              <a:rPr lang="en-US" b="1" dirty="0"/>
              <a:t>Registering Broadcast Receiver :</a:t>
            </a:r>
          </a:p>
          <a:p>
            <a:r>
              <a:rPr lang="en-US" dirty="0"/>
              <a:t>Application listens for a specific broadcast intents by registering a broadcast receiver in  </a:t>
            </a:r>
            <a:r>
              <a:rPr lang="en-US" i="1" dirty="0"/>
              <a:t>AndroidManifest.xml</a:t>
            </a:r>
            <a:r>
              <a:rPr lang="en-US" dirty="0"/>
              <a:t> file.</a:t>
            </a:r>
          </a:p>
          <a:p>
            <a:r>
              <a:rPr lang="en-US" dirty="0" err="1"/>
              <a:t>Eg</a:t>
            </a:r>
            <a:r>
              <a:rPr lang="en-US" dirty="0"/>
              <a:t> : register </a:t>
            </a:r>
            <a:r>
              <a:rPr lang="en-US" dirty="0" err="1"/>
              <a:t>MyReceiver</a:t>
            </a:r>
            <a:r>
              <a:rPr lang="en-US" dirty="0"/>
              <a:t> for the system generated event ACTION_BOOT_COMPLETED . This registered broadcast receiver is fired when  android system has completed the boot process.</a:t>
            </a:r>
          </a:p>
          <a:p>
            <a:endParaRPr lang="en-US" dirty="0"/>
          </a:p>
          <a:p>
            <a:endParaRPr lang="en-US" dirty="0"/>
          </a:p>
          <a:p>
            <a:endParaRPr lang="en-US" dirty="0"/>
          </a:p>
          <a:p>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971028-56C4-4F41-805E-BA7E4DDE721D}"/>
              </a:ext>
            </a:extLst>
          </p:cNvPr>
          <p:cNvSpPr>
            <a:spLocks noGrp="1"/>
          </p:cNvSpPr>
          <p:nvPr>
            <p:ph idx="1"/>
          </p:nvPr>
        </p:nvSpPr>
        <p:spPr>
          <a:xfrm>
            <a:off x="457200" y="990600"/>
            <a:ext cx="8229600" cy="5135563"/>
          </a:xfrm>
        </p:spPr>
        <p:txBody>
          <a:bodyPr>
            <a:normAutofit/>
          </a:bodyPr>
          <a:lstStyle/>
          <a:p>
            <a:pPr algn="l"/>
            <a:r>
              <a:rPr lang="en-US" b="0" i="0" dirty="0">
                <a:effectLst/>
                <a:latin typeface="Times New Roman" panose="02020603050405020304" pitchFamily="18" charset="0"/>
                <a:cs typeface="Times New Roman" panose="02020603050405020304" pitchFamily="18" charset="0"/>
              </a:rPr>
              <a:t>In android, Broadcast Receiver is implemented as a subclass of </a:t>
            </a:r>
            <a:r>
              <a:rPr lang="en-US" b="1" i="0" dirty="0" err="1">
                <a:effectLst/>
                <a:latin typeface="Times New Roman" panose="02020603050405020304" pitchFamily="18" charset="0"/>
                <a:cs typeface="Times New Roman" panose="02020603050405020304" pitchFamily="18" charset="0"/>
              </a:rPr>
              <a:t>BroadcastReceiver</a:t>
            </a:r>
            <a:r>
              <a:rPr lang="en-US" b="0" i="0" dirty="0">
                <a:effectLst/>
                <a:latin typeface="Times New Roman" panose="02020603050405020304" pitchFamily="18" charset="0"/>
                <a:cs typeface="Times New Roman" panose="02020603050405020304" pitchFamily="18" charset="0"/>
              </a:rPr>
              <a:t> and each broadcast is delivered as an </a:t>
            </a:r>
            <a:r>
              <a:rPr lang="en-US" b="0" i="0" u="none" strike="noStrike" dirty="0">
                <a:effectLst/>
                <a:latin typeface="Times New Roman" panose="02020603050405020304" pitchFamily="18" charset="0"/>
                <a:cs typeface="Times New Roman" panose="02020603050405020304" pitchFamily="18" charset="0"/>
                <a:hlinkClick r:id="rId2" tooltip="Android Intents with Examples">
                  <a:extLst>
                    <a:ext uri="{A12FA001-AC4F-418D-AE19-62706E023703}">
                      <ahyp:hlinkClr xmlns:ahyp="http://schemas.microsoft.com/office/drawing/2018/hyperlinkcolor" val="tx"/>
                    </a:ext>
                  </a:extLst>
                </a:hlinkClick>
              </a:rPr>
              <a:t>Intent</a:t>
            </a:r>
            <a:r>
              <a:rPr lang="en-US" b="0" i="0" dirty="0">
                <a:effectLst/>
                <a:latin typeface="Times New Roman" panose="02020603050405020304" pitchFamily="18" charset="0"/>
                <a:cs typeface="Times New Roman" panose="02020603050405020304" pitchFamily="18" charset="0"/>
              </a:rPr>
              <a:t> object.</a:t>
            </a:r>
          </a:p>
          <a:p>
            <a:pPr algn="l"/>
            <a:r>
              <a:rPr lang="en-US" b="0" i="0" dirty="0">
                <a:effectLst/>
                <a:latin typeface="Times New Roman" panose="02020603050405020304" pitchFamily="18" charset="0"/>
                <a:cs typeface="Times New Roman" panose="02020603050405020304" pitchFamily="18" charset="0"/>
              </a:rPr>
              <a:t> </a:t>
            </a:r>
          </a:p>
          <a:p>
            <a:pPr algn="l"/>
            <a:r>
              <a:rPr lang="en-US" dirty="0">
                <a:latin typeface="Times New Roman" panose="02020603050405020304" pitchFamily="18" charset="0"/>
                <a:cs typeface="Times New Roman" panose="02020603050405020304" pitchFamily="18" charset="0"/>
              </a:rPr>
              <a:t>R</a:t>
            </a:r>
            <a:r>
              <a:rPr lang="en-US" b="0" i="0" dirty="0">
                <a:effectLst/>
                <a:latin typeface="Times New Roman" panose="02020603050405020304" pitchFamily="18" charset="0"/>
                <a:cs typeface="Times New Roman" panose="02020603050405020304" pitchFamily="18" charset="0"/>
              </a:rPr>
              <a:t>egister an app to receive broadcast messages based on our requirements. When a broadcast received, the system will check for specified broadcasts have subscribed or not based on that it will routes the broadcasts to the apps.</a:t>
            </a:r>
          </a:p>
          <a:p>
            <a:endParaRPr lang="en-IN" dirty="0"/>
          </a:p>
        </p:txBody>
      </p:sp>
    </p:spTree>
    <p:extLst>
      <p:ext uri="{BB962C8B-B14F-4D97-AF65-F5344CB8AC3E}">
        <p14:creationId xmlns:p14="http://schemas.microsoft.com/office/powerpoint/2010/main" val="10084786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IN" dirty="0"/>
              <a:t>Example : like …</a:t>
            </a:r>
          </a:p>
          <a:p>
            <a:r>
              <a:rPr lang="en-IN" dirty="0"/>
              <a:t>If (a&lt;b)……………event occur</a:t>
            </a:r>
          </a:p>
          <a:p>
            <a:r>
              <a:rPr lang="en-IN" dirty="0"/>
              <a:t>   Fact();……………registering broadcast receiver</a:t>
            </a:r>
          </a:p>
          <a:p>
            <a:endParaRPr lang="en-IN" dirty="0"/>
          </a:p>
          <a:p>
            <a:r>
              <a:rPr lang="en-IN" dirty="0"/>
              <a:t>Fact()………………..creating broadcast receiver</a:t>
            </a:r>
          </a:p>
          <a:p>
            <a:r>
              <a:rPr lang="en-IN" dirty="0"/>
              <a:t>{ </a:t>
            </a:r>
          </a:p>
          <a:p>
            <a:endParaRPr lang="en-IN" dirty="0"/>
          </a:p>
          <a:p>
            <a:r>
              <a:rPr lang="en-IN" dirty="0"/>
              <a:t>}</a:t>
            </a:r>
          </a:p>
          <a:p>
            <a:endParaRPr lang="en-IN" dirty="0"/>
          </a:p>
        </p:txBody>
      </p:sp>
    </p:spTree>
    <p:extLst>
      <p:ext uri="{BB962C8B-B14F-4D97-AF65-F5344CB8AC3E}">
        <p14:creationId xmlns:p14="http://schemas.microsoft.com/office/powerpoint/2010/main" val="4216391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of Broadcast intent</a:t>
            </a:r>
          </a:p>
        </p:txBody>
      </p:sp>
      <p:sp>
        <p:nvSpPr>
          <p:cNvPr id="3" name="Content Placeholder 2"/>
          <p:cNvSpPr>
            <a:spLocks noGrp="1"/>
          </p:cNvSpPr>
          <p:nvPr>
            <p:ph idx="1"/>
          </p:nvPr>
        </p:nvSpPr>
        <p:spPr/>
        <p:txBody>
          <a:bodyPr>
            <a:normAutofit fontScale="85000" lnSpcReduction="10000"/>
          </a:bodyPr>
          <a:lstStyle/>
          <a:p>
            <a:r>
              <a:rPr lang="en-US" b="1" dirty="0"/>
              <a:t> 1.Create broadcast </a:t>
            </a:r>
            <a:r>
              <a:rPr lang="en-US" b="1" dirty="0" err="1"/>
              <a:t>reciever</a:t>
            </a:r>
            <a:r>
              <a:rPr lang="en-US" b="1" dirty="0"/>
              <a:t> named </a:t>
            </a:r>
            <a:r>
              <a:rPr lang="en-US" b="1" dirty="0" err="1"/>
              <a:t>MyReciever</a:t>
            </a:r>
            <a:r>
              <a:rPr lang="en-US" b="1" dirty="0"/>
              <a:t> : </a:t>
            </a:r>
            <a:r>
              <a:rPr lang="en-US" b="1" dirty="0" err="1"/>
              <a:t>onReceive</a:t>
            </a:r>
            <a:r>
              <a:rPr lang="en-US" b="1" dirty="0"/>
              <a:t>() method will be called when event occur</a:t>
            </a:r>
          </a:p>
          <a:p>
            <a:endParaRPr lang="en-US" sz="2800" b="1" dirty="0"/>
          </a:p>
          <a:p>
            <a:r>
              <a:rPr lang="en-US" dirty="0">
                <a:solidFill>
                  <a:srgbClr val="FF0000"/>
                </a:solidFill>
              </a:rPr>
              <a:t>// </a:t>
            </a:r>
            <a:r>
              <a:rPr lang="en-US" dirty="0" err="1">
                <a:solidFill>
                  <a:srgbClr val="FF0000"/>
                </a:solidFill>
              </a:rPr>
              <a:t>MyReciever</a:t>
            </a:r>
            <a:r>
              <a:rPr lang="en-US" dirty="0">
                <a:solidFill>
                  <a:srgbClr val="FF0000"/>
                </a:solidFill>
              </a:rPr>
              <a:t> class which extends </a:t>
            </a:r>
            <a:r>
              <a:rPr lang="en-US" dirty="0" err="1">
                <a:solidFill>
                  <a:srgbClr val="FF0000"/>
                </a:solidFill>
              </a:rPr>
              <a:t>BroadcastReceiver</a:t>
            </a:r>
            <a:br>
              <a:rPr lang="en-US" dirty="0"/>
            </a:br>
            <a:r>
              <a:rPr lang="en-US" dirty="0"/>
              <a:t> public class </a:t>
            </a:r>
            <a:r>
              <a:rPr lang="en-US" dirty="0" err="1"/>
              <a:t>MyReciever</a:t>
            </a:r>
            <a:r>
              <a:rPr lang="en-US" dirty="0"/>
              <a:t> extends </a:t>
            </a:r>
            <a:r>
              <a:rPr lang="en-US" dirty="0" err="1"/>
              <a:t>BroadcastReceiver</a:t>
            </a:r>
            <a:r>
              <a:rPr lang="en-US" dirty="0"/>
              <a:t> {</a:t>
            </a:r>
            <a:br>
              <a:rPr lang="en-US" dirty="0"/>
            </a:br>
            <a:r>
              <a:rPr lang="en-US" dirty="0"/>
              <a:t>                     </a:t>
            </a:r>
            <a:br>
              <a:rPr lang="en-US" dirty="0"/>
            </a:br>
            <a:r>
              <a:rPr lang="en-US" dirty="0"/>
              <a:t> public void </a:t>
            </a:r>
            <a:r>
              <a:rPr lang="en-US" dirty="0" err="1"/>
              <a:t>onReceive</a:t>
            </a:r>
            <a:r>
              <a:rPr lang="en-US" dirty="0"/>
              <a:t>(Context </a:t>
            </a:r>
            <a:r>
              <a:rPr lang="en-US" dirty="0" err="1"/>
              <a:t>context</a:t>
            </a:r>
            <a:r>
              <a:rPr lang="en-US" dirty="0"/>
              <a:t>, Intent intent) {</a:t>
            </a:r>
            <a:br>
              <a:rPr lang="en-US" dirty="0"/>
            </a:br>
            <a:r>
              <a:rPr lang="en-US" dirty="0"/>
              <a:t>                                </a:t>
            </a:r>
            <a:br>
              <a:rPr lang="en-US" dirty="0"/>
            </a:br>
            <a:r>
              <a:rPr lang="en-US" dirty="0"/>
              <a:t>  </a:t>
            </a:r>
            <a:r>
              <a:rPr lang="en-US" dirty="0" err="1"/>
              <a:t>Toast.maketext</a:t>
            </a:r>
            <a:r>
              <a:rPr lang="en-US" dirty="0"/>
              <a:t>(“ system boot complete”)</a:t>
            </a:r>
          </a:p>
          <a:p>
            <a:r>
              <a:rPr lang="en-US" dirty="0"/>
              <a:t>                                </a:t>
            </a:r>
            <a:br>
              <a:rPr lang="en-US" dirty="0"/>
            </a:br>
            <a:r>
              <a:rPr lang="en-US" dirty="0"/>
              <a:t>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Activity Started: </a:t>
            </a:r>
            <a:r>
              <a:rPr lang="en-US" b="1" dirty="0" err="1"/>
              <a:t>onStart</a:t>
            </a:r>
            <a:r>
              <a:rPr lang="en-US" b="1" dirty="0"/>
              <a:t>():</a:t>
            </a:r>
            <a:endParaRPr lang="en-US" dirty="0"/>
          </a:p>
        </p:txBody>
      </p:sp>
      <p:sp>
        <p:nvSpPr>
          <p:cNvPr id="3" name="Content Placeholder 2"/>
          <p:cNvSpPr>
            <a:spLocks noGrp="1"/>
          </p:cNvSpPr>
          <p:nvPr>
            <p:ph idx="1"/>
          </p:nvPr>
        </p:nvSpPr>
        <p:spPr/>
        <p:txBody>
          <a:bodyPr>
            <a:normAutofit/>
          </a:bodyPr>
          <a:lstStyle/>
          <a:p>
            <a:r>
              <a:rPr lang="en-US" sz="2400" dirty="0"/>
              <a:t>Called when the activity is becoming visible to user.</a:t>
            </a:r>
          </a:p>
          <a:p>
            <a:r>
              <a:rPr lang="en-US" sz="2400" dirty="0"/>
              <a:t>Can be</a:t>
            </a:r>
            <a:r>
              <a:rPr lang="en-US" sz="2400" b="1" dirty="0"/>
              <a:t> called more than once during lifecycle</a:t>
            </a:r>
            <a:r>
              <a:rPr lang="en-US" sz="2400" dirty="0"/>
              <a:t>.</a:t>
            </a:r>
          </a:p>
          <a:p>
            <a:r>
              <a:rPr lang="en-US" sz="2400" dirty="0"/>
              <a:t>Followed by </a:t>
            </a:r>
            <a:r>
              <a:rPr lang="en-US" sz="2400" dirty="0" err="1"/>
              <a:t>onResume</a:t>
            </a:r>
            <a:r>
              <a:rPr lang="en-US" sz="2400" dirty="0"/>
              <a:t>() </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a:t>Steps of Broadcast intent</a:t>
            </a:r>
          </a:p>
        </p:txBody>
      </p:sp>
      <p:sp>
        <p:nvSpPr>
          <p:cNvPr id="3" name="Content Placeholder 2"/>
          <p:cNvSpPr>
            <a:spLocks noGrp="1"/>
          </p:cNvSpPr>
          <p:nvPr>
            <p:ph idx="1"/>
          </p:nvPr>
        </p:nvSpPr>
        <p:spPr>
          <a:xfrm>
            <a:off x="457200" y="1066800"/>
            <a:ext cx="8229600" cy="5059363"/>
          </a:xfrm>
        </p:spPr>
        <p:txBody>
          <a:bodyPr>
            <a:normAutofit fontScale="92500" lnSpcReduction="20000"/>
          </a:bodyPr>
          <a:lstStyle/>
          <a:p>
            <a:endParaRPr lang="en-US" sz="2400" b="1" dirty="0"/>
          </a:p>
          <a:p>
            <a:r>
              <a:rPr lang="en-US" sz="2600" b="1" dirty="0"/>
              <a:t>2. Register or define  broadcast receiver Via the AndroidManifest.xml file.</a:t>
            </a:r>
          </a:p>
          <a:p>
            <a:endParaRPr lang="en-US" sz="2400" dirty="0"/>
          </a:p>
          <a:p>
            <a:r>
              <a:rPr lang="en-US" sz="2400" dirty="0" err="1"/>
              <a:t>Eg</a:t>
            </a:r>
            <a:r>
              <a:rPr lang="en-US" sz="2400" dirty="0"/>
              <a:t> : &lt;receiver </a:t>
            </a:r>
            <a:r>
              <a:rPr lang="en-US" sz="2400" dirty="0" err="1"/>
              <a:t>android:name</a:t>
            </a:r>
            <a:r>
              <a:rPr lang="en-US" sz="2400" dirty="0"/>
              <a:t>="</a:t>
            </a:r>
            <a:r>
              <a:rPr lang="en-US" sz="2400" dirty="0" err="1"/>
              <a:t>MyReceiver</a:t>
            </a:r>
            <a:r>
              <a:rPr lang="en-US" sz="2400" dirty="0"/>
              <a:t>"&gt; </a:t>
            </a:r>
          </a:p>
          <a:p>
            <a:pPr>
              <a:buNone/>
            </a:pPr>
            <a:r>
              <a:rPr lang="en-US" sz="2400" dirty="0">
                <a:solidFill>
                  <a:srgbClr val="FF0000"/>
                </a:solidFill>
              </a:rPr>
              <a:t>  </a:t>
            </a:r>
            <a:r>
              <a:rPr lang="en-US" sz="1900" dirty="0">
                <a:solidFill>
                  <a:srgbClr val="FF0000"/>
                </a:solidFill>
              </a:rPr>
              <a:t>// intent filters we tell the system any intent that matches our </a:t>
            </a:r>
            <a:r>
              <a:rPr lang="en-US" sz="1900" dirty="0" err="1">
                <a:solidFill>
                  <a:srgbClr val="FF0000"/>
                </a:solidFill>
              </a:rPr>
              <a:t>subelements</a:t>
            </a:r>
            <a:r>
              <a:rPr lang="en-US" sz="1900" dirty="0">
                <a:solidFill>
                  <a:srgbClr val="FF0000"/>
                </a:solidFill>
              </a:rPr>
              <a:t> should get delivered to that specific broadcast receiver.</a:t>
            </a:r>
          </a:p>
          <a:p>
            <a:r>
              <a:rPr lang="en-US" sz="2400" dirty="0"/>
              <a:t>&lt;intent-filter&gt; </a:t>
            </a:r>
          </a:p>
          <a:p>
            <a:r>
              <a:rPr lang="en-US" sz="2400" dirty="0"/>
              <a:t>&lt;action </a:t>
            </a:r>
            <a:r>
              <a:rPr lang="en-US" sz="2400" dirty="0" err="1"/>
              <a:t>android:name</a:t>
            </a:r>
            <a:r>
              <a:rPr lang="en-US" sz="2400" dirty="0"/>
              <a:t>="</a:t>
            </a:r>
            <a:r>
              <a:rPr lang="en-US" sz="2400" b="1" dirty="0" err="1"/>
              <a:t>android.example.action.BOOT_COMPLETED</a:t>
            </a:r>
            <a:r>
              <a:rPr lang="en-US" sz="2400" dirty="0"/>
              <a:t>"&gt; &lt;/action&gt; </a:t>
            </a:r>
          </a:p>
          <a:p>
            <a:r>
              <a:rPr lang="en-US" sz="2400" dirty="0"/>
              <a:t>&lt;/intent-filter&gt; &lt;/receiver&gt; &lt;/application&gt;</a:t>
            </a:r>
          </a:p>
          <a:p>
            <a:endParaRPr lang="en-US" sz="2400" dirty="0"/>
          </a:p>
          <a:p>
            <a:r>
              <a:rPr lang="en-US" sz="2400" dirty="0"/>
              <a:t>Now whenever your Android device gets booted, it will be intercepted by </a:t>
            </a:r>
            <a:r>
              <a:rPr lang="en-US" sz="2400" dirty="0" err="1"/>
              <a:t>BroadcastReceiver</a:t>
            </a:r>
            <a:r>
              <a:rPr lang="en-US" sz="2400" dirty="0"/>
              <a:t> </a:t>
            </a:r>
            <a:r>
              <a:rPr lang="en-US" sz="2400" i="1" dirty="0" err="1"/>
              <a:t>MyReceiver</a:t>
            </a:r>
            <a:r>
              <a:rPr lang="en-US" sz="2400" dirty="0"/>
              <a:t> and implemented logic inside </a:t>
            </a:r>
            <a:r>
              <a:rPr lang="en-US" sz="2400" i="1" dirty="0" err="1"/>
              <a:t>onReceive</a:t>
            </a:r>
            <a:r>
              <a:rPr lang="en-US" sz="2400" i="1" dirty="0"/>
              <a:t>()</a:t>
            </a:r>
            <a:r>
              <a:rPr lang="en-US" sz="2400" dirty="0"/>
              <a:t> will be executed.</a:t>
            </a:r>
          </a:p>
          <a:p>
            <a:endParaRPr lang="en-US" sz="24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Broadcast intent</a:t>
            </a:r>
          </a:p>
        </p:txBody>
      </p:sp>
      <p:sp>
        <p:nvSpPr>
          <p:cNvPr id="3" name="Content Placeholder 2"/>
          <p:cNvSpPr>
            <a:spLocks noGrp="1"/>
          </p:cNvSpPr>
          <p:nvPr>
            <p:ph idx="1"/>
          </p:nvPr>
        </p:nvSpPr>
        <p:spPr/>
        <p:txBody>
          <a:bodyPr>
            <a:normAutofit/>
          </a:bodyPr>
          <a:lstStyle/>
          <a:p>
            <a:r>
              <a:rPr lang="en-US" sz="2400" dirty="0"/>
              <a:t>Broadcast intent that your application send out by using the </a:t>
            </a:r>
            <a:r>
              <a:rPr lang="en-US" sz="2400" i="1" dirty="0" err="1"/>
              <a:t>sendBroadcast</a:t>
            </a:r>
            <a:r>
              <a:rPr lang="en-US" sz="2400" i="1" dirty="0"/>
              <a:t>()</a:t>
            </a:r>
            <a:endParaRPr lang="en-US" sz="2400" dirty="0"/>
          </a:p>
          <a:p>
            <a:r>
              <a:rPr lang="en-US" sz="2400" dirty="0" err="1"/>
              <a:t>Eg</a:t>
            </a:r>
            <a:r>
              <a:rPr lang="en-US" sz="2400" dirty="0"/>
              <a:t> : when you want let other app know that data has been downloaded to the device.</a:t>
            </a:r>
          </a:p>
          <a:p>
            <a:r>
              <a:rPr lang="en-US" sz="2400" dirty="0"/>
              <a:t>TO create custom </a:t>
            </a:r>
            <a:r>
              <a:rPr lang="en-US" sz="2400" dirty="0" err="1"/>
              <a:t>boradcast</a:t>
            </a:r>
            <a:r>
              <a:rPr lang="en-US" sz="2400" dirty="0"/>
              <a:t> intent  , create custom intent action. To deliver a custom broadcast to other app, pass the intent to </a:t>
            </a:r>
            <a:r>
              <a:rPr lang="en-US" sz="2400" dirty="0" err="1"/>
              <a:t>SendBroadcast</a:t>
            </a:r>
            <a:r>
              <a:rPr lang="en-US" sz="2400" dirty="0"/>
              <a:t>()</a:t>
            </a:r>
          </a:p>
          <a:p>
            <a:endParaRPr lang="en-US" sz="24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Custom Broadcast steps….</a:t>
            </a:r>
            <a:br>
              <a:rPr lang="en-US" b="1" dirty="0"/>
            </a:br>
            <a:endParaRPr lang="en-US" dirty="0"/>
          </a:p>
        </p:txBody>
      </p:sp>
      <p:sp>
        <p:nvSpPr>
          <p:cNvPr id="3" name="Content Placeholder 2"/>
          <p:cNvSpPr>
            <a:spLocks noGrp="1"/>
          </p:cNvSpPr>
          <p:nvPr>
            <p:ph idx="1"/>
          </p:nvPr>
        </p:nvSpPr>
        <p:spPr>
          <a:xfrm>
            <a:off x="457200" y="1295400"/>
            <a:ext cx="8686800" cy="4830763"/>
          </a:xfrm>
        </p:spPr>
        <p:txBody>
          <a:bodyPr>
            <a:noAutofit/>
          </a:bodyPr>
          <a:lstStyle/>
          <a:p>
            <a:r>
              <a:rPr lang="en-US" sz="1600" b="1" dirty="0"/>
              <a:t>1.Create broadcast </a:t>
            </a:r>
            <a:r>
              <a:rPr lang="en-US" sz="1600" b="1" dirty="0" err="1"/>
              <a:t>reciever</a:t>
            </a:r>
            <a:r>
              <a:rPr lang="en-US" sz="1600" b="1" dirty="0"/>
              <a:t> </a:t>
            </a:r>
            <a:r>
              <a:rPr lang="en-US" sz="1600" b="1" dirty="0" err="1"/>
              <a:t>MyReceiver</a:t>
            </a:r>
            <a:r>
              <a:rPr lang="en-US" sz="1600" b="1" dirty="0"/>
              <a:t>  :</a:t>
            </a:r>
          </a:p>
          <a:p>
            <a:pPr fontAlgn="t"/>
            <a:r>
              <a:rPr lang="en-US" sz="1600" b="1" dirty="0" err="1"/>
              <a:t>Eg</a:t>
            </a:r>
            <a:r>
              <a:rPr lang="en-US" sz="1600" b="1" dirty="0"/>
              <a:t> </a:t>
            </a:r>
            <a:r>
              <a:rPr lang="en-US" sz="1600" b="1" dirty="0">
                <a:solidFill>
                  <a:srgbClr val="FF0000"/>
                </a:solidFill>
              </a:rPr>
              <a:t>://</a:t>
            </a:r>
            <a:r>
              <a:rPr lang="en-US" sz="1600" b="1" dirty="0" err="1">
                <a:solidFill>
                  <a:srgbClr val="FF0000"/>
                </a:solidFill>
              </a:rPr>
              <a:t>MyReciever</a:t>
            </a:r>
            <a:r>
              <a:rPr lang="en-US" sz="1600" b="1" dirty="0">
                <a:solidFill>
                  <a:srgbClr val="FF0000"/>
                </a:solidFill>
              </a:rPr>
              <a:t> class which extends </a:t>
            </a:r>
            <a:r>
              <a:rPr lang="en-US" sz="1600" b="1" dirty="0" err="1">
                <a:solidFill>
                  <a:srgbClr val="FF0000"/>
                </a:solidFill>
              </a:rPr>
              <a:t>BroadcastReceiver</a:t>
            </a:r>
            <a:br>
              <a:rPr lang="en-US" sz="1600" dirty="0"/>
            </a:br>
            <a:r>
              <a:rPr lang="en-US" sz="1600" dirty="0"/>
              <a:t>                     public class </a:t>
            </a:r>
            <a:r>
              <a:rPr lang="en-US" sz="1600" b="1" dirty="0" err="1"/>
              <a:t>MyReceiver</a:t>
            </a:r>
            <a:r>
              <a:rPr lang="en-US" sz="1600" b="1" dirty="0"/>
              <a:t> </a:t>
            </a:r>
            <a:r>
              <a:rPr lang="en-US" sz="1600" dirty="0"/>
              <a:t>extends </a:t>
            </a:r>
            <a:r>
              <a:rPr lang="en-US" sz="1600" b="1" dirty="0" err="1"/>
              <a:t>BroadcastReceiver</a:t>
            </a:r>
            <a:r>
              <a:rPr lang="en-US" sz="1600" b="1" dirty="0"/>
              <a:t> </a:t>
            </a:r>
            <a:r>
              <a:rPr lang="en-US" sz="1600" dirty="0"/>
              <a:t>{</a:t>
            </a:r>
            <a:br>
              <a:rPr lang="en-US" sz="1600" dirty="0"/>
            </a:br>
            <a:r>
              <a:rPr lang="en-US" sz="1600" dirty="0"/>
              <a:t>                     </a:t>
            </a:r>
            <a:br>
              <a:rPr lang="en-US" sz="1600" dirty="0"/>
            </a:br>
            <a:r>
              <a:rPr lang="en-US" sz="1600" dirty="0"/>
              <a:t>                      public void </a:t>
            </a:r>
            <a:r>
              <a:rPr lang="en-US" sz="1600" b="1" dirty="0" err="1"/>
              <a:t>onReceive</a:t>
            </a:r>
            <a:r>
              <a:rPr lang="en-US" sz="1600" dirty="0"/>
              <a:t>(Context </a:t>
            </a:r>
            <a:r>
              <a:rPr lang="en-US" sz="1600" dirty="0" err="1"/>
              <a:t>context</a:t>
            </a:r>
            <a:r>
              <a:rPr lang="en-US" sz="1600" dirty="0"/>
              <a:t>, Intent intent) {</a:t>
            </a:r>
            <a:br>
              <a:rPr lang="en-US" sz="1600" dirty="0"/>
            </a:br>
            <a:r>
              <a:rPr lang="en-US" sz="1600" dirty="0"/>
              <a:t>                          </a:t>
            </a:r>
            <a:br>
              <a:rPr lang="en-US" sz="1600" dirty="0"/>
            </a:br>
            <a:r>
              <a:rPr lang="en-US" sz="1600" dirty="0"/>
              <a:t>                      </a:t>
            </a:r>
            <a:r>
              <a:rPr lang="en-US" sz="1600" dirty="0" err="1"/>
              <a:t>Toast.makeText</a:t>
            </a:r>
            <a:r>
              <a:rPr lang="en-US" sz="1600" dirty="0"/>
              <a:t>(this , “Intent </a:t>
            </a:r>
            <a:r>
              <a:rPr lang="en-US" sz="1600" dirty="0" err="1"/>
              <a:t>deteced</a:t>
            </a:r>
            <a:r>
              <a:rPr lang="en-US" sz="1600" dirty="0"/>
              <a:t> “ ).show }</a:t>
            </a:r>
          </a:p>
          <a:p>
            <a:pPr fontAlgn="t"/>
            <a:endParaRPr lang="en-US" sz="1600" dirty="0"/>
          </a:p>
          <a:p>
            <a:pPr fontAlgn="t"/>
            <a:r>
              <a:rPr lang="en-US" sz="1600" b="1" dirty="0"/>
              <a:t>2.register or  Define </a:t>
            </a:r>
            <a:r>
              <a:rPr lang="en-US" sz="1600" b="1" dirty="0" err="1"/>
              <a:t>BroadcastReceiver</a:t>
            </a:r>
            <a:r>
              <a:rPr lang="en-US" sz="1600" b="1" dirty="0"/>
              <a:t> in  AndroidManifest.xml file .</a:t>
            </a:r>
          </a:p>
          <a:p>
            <a:r>
              <a:rPr lang="en-US" sz="1600" dirty="0" err="1"/>
              <a:t>Eg</a:t>
            </a:r>
            <a:r>
              <a:rPr lang="en-US" sz="1600" dirty="0"/>
              <a:t> : &lt;receiver </a:t>
            </a:r>
            <a:r>
              <a:rPr lang="en-US" sz="1600" dirty="0" err="1"/>
              <a:t>android:name</a:t>
            </a:r>
            <a:r>
              <a:rPr lang="en-US" sz="1600" dirty="0"/>
              <a:t>="</a:t>
            </a:r>
            <a:r>
              <a:rPr lang="en-US" sz="1600" b="1" dirty="0" err="1"/>
              <a:t>MyReceiver</a:t>
            </a:r>
            <a:r>
              <a:rPr lang="en-US" sz="1600" dirty="0"/>
              <a:t>" &gt;</a:t>
            </a:r>
            <a:br>
              <a:rPr lang="en-US" sz="1600" dirty="0"/>
            </a:br>
            <a:r>
              <a:rPr lang="en-US" sz="1600" dirty="0"/>
              <a:t>                    &lt;intent-filter&gt;</a:t>
            </a:r>
            <a:br>
              <a:rPr lang="en-US" sz="1600" dirty="0"/>
            </a:br>
            <a:r>
              <a:rPr lang="en-US" sz="1600" dirty="0"/>
              <a:t>                        &lt;action </a:t>
            </a:r>
            <a:r>
              <a:rPr lang="en-US" sz="1600" dirty="0" err="1"/>
              <a:t>android:name</a:t>
            </a:r>
            <a:r>
              <a:rPr lang="en-US" sz="1600" dirty="0"/>
              <a:t>="</a:t>
            </a:r>
            <a:r>
              <a:rPr lang="en-US" sz="1600" b="1" dirty="0"/>
              <a:t>com.example1.CUSTOM_INTENT”</a:t>
            </a:r>
            <a:r>
              <a:rPr lang="en-US" sz="1600" dirty="0"/>
              <a:t> /&gt;</a:t>
            </a:r>
            <a:br>
              <a:rPr lang="en-US" sz="1600" dirty="0"/>
            </a:br>
            <a:r>
              <a:rPr lang="en-US" sz="1600" dirty="0"/>
              <a:t>                    &lt;/intent-filter&gt;</a:t>
            </a:r>
            <a:br>
              <a:rPr lang="en-US" sz="1600" dirty="0"/>
            </a:br>
            <a:r>
              <a:rPr lang="en-US" sz="1600" dirty="0"/>
              <a:t>                &lt;/receiver&gt;</a:t>
            </a:r>
          </a:p>
          <a:p>
            <a:pPr fontAlgn="t"/>
            <a:endParaRPr lang="en-US" sz="1600" dirty="0"/>
          </a:p>
          <a:p>
            <a:pPr fontAlgn="t"/>
            <a:br>
              <a:rPr lang="en-US" sz="1600" dirty="0"/>
            </a:br>
            <a:r>
              <a:rPr lang="en-US" sz="1600" dirty="0"/>
              <a:t>3.   </a:t>
            </a:r>
            <a:r>
              <a:rPr lang="en-US" sz="1600" b="1" dirty="0"/>
              <a:t>Send Broadcast event :</a:t>
            </a:r>
            <a:r>
              <a:rPr lang="en-US" sz="1600" dirty="0"/>
              <a:t>   Create new intent and broadcast it</a:t>
            </a:r>
          </a:p>
          <a:p>
            <a:r>
              <a:rPr lang="en-US" sz="1600" dirty="0"/>
              <a:t> </a:t>
            </a:r>
            <a:r>
              <a:rPr lang="en-US" sz="1600" dirty="0" err="1"/>
              <a:t>eg</a:t>
            </a:r>
            <a:r>
              <a:rPr lang="en-US" sz="1600" dirty="0"/>
              <a:t> : Intent </a:t>
            </a:r>
            <a:r>
              <a:rPr lang="en-US" sz="1600" dirty="0" err="1"/>
              <a:t>intent</a:t>
            </a:r>
            <a:r>
              <a:rPr lang="en-US" sz="1600" dirty="0"/>
              <a:t> = new Intent();</a:t>
            </a:r>
            <a:br>
              <a:rPr lang="en-US" sz="1600" dirty="0"/>
            </a:br>
            <a:r>
              <a:rPr lang="en-US" sz="1600" dirty="0"/>
              <a:t>        </a:t>
            </a:r>
            <a:r>
              <a:rPr lang="en-US" sz="1600" dirty="0" err="1"/>
              <a:t>intent.setAction</a:t>
            </a:r>
            <a:r>
              <a:rPr lang="en-US" sz="1600" dirty="0"/>
              <a:t>("</a:t>
            </a:r>
            <a:r>
              <a:rPr lang="en-US" sz="1600" b="1" dirty="0"/>
              <a:t> com.example1 .CUSTOM_INTENT</a:t>
            </a:r>
            <a:r>
              <a:rPr lang="en-US" sz="1600" dirty="0"/>
              <a:t>");</a:t>
            </a:r>
            <a:br>
              <a:rPr lang="en-US" sz="1600" dirty="0"/>
            </a:br>
            <a:r>
              <a:rPr lang="en-US" sz="1600" dirty="0"/>
              <a:t>        </a:t>
            </a:r>
            <a:r>
              <a:rPr lang="en-US" sz="1600" b="1" dirty="0" err="1"/>
              <a:t>sendBroadcast</a:t>
            </a:r>
            <a:r>
              <a:rPr lang="en-US" sz="1600" dirty="0"/>
              <a:t>(intent);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Custom Broadcast Example1</a:t>
            </a:r>
          </a:p>
        </p:txBody>
      </p:sp>
      <p:sp>
        <p:nvSpPr>
          <p:cNvPr id="3" name="Content Placeholder 2"/>
          <p:cNvSpPr>
            <a:spLocks noGrp="1"/>
          </p:cNvSpPr>
          <p:nvPr>
            <p:ph idx="1"/>
          </p:nvPr>
        </p:nvSpPr>
        <p:spPr>
          <a:xfrm>
            <a:off x="381000" y="914400"/>
            <a:ext cx="8229600" cy="5821363"/>
          </a:xfrm>
        </p:spPr>
        <p:txBody>
          <a:bodyPr>
            <a:noAutofit/>
          </a:bodyPr>
          <a:lstStyle/>
          <a:p>
            <a:r>
              <a:rPr lang="en-US" sz="1600" dirty="0"/>
              <a:t>&lt;</a:t>
            </a:r>
            <a:r>
              <a:rPr lang="en-US" sz="1600" dirty="0" err="1"/>
              <a:t>TextView</a:t>
            </a:r>
            <a:r>
              <a:rPr lang="en-US" sz="1600" dirty="0"/>
              <a:t> </a:t>
            </a:r>
            <a:r>
              <a:rPr lang="en-US" sz="1600" dirty="0" err="1"/>
              <a:t>android:id</a:t>
            </a:r>
            <a:r>
              <a:rPr lang="en-US" sz="1600" dirty="0"/>
              <a:t>="@+id/textView1" </a:t>
            </a:r>
          </a:p>
          <a:p>
            <a:r>
              <a:rPr lang="en-US" sz="1600" dirty="0" err="1"/>
              <a:t>android:layout_width</a:t>
            </a:r>
            <a:r>
              <a:rPr lang="en-US" sz="1600" dirty="0"/>
              <a:t>="</a:t>
            </a:r>
            <a:r>
              <a:rPr lang="en-US" sz="1600" dirty="0" err="1"/>
              <a:t>wrap_content</a:t>
            </a:r>
            <a:r>
              <a:rPr lang="en-US" sz="1600" dirty="0"/>
              <a:t>" </a:t>
            </a:r>
          </a:p>
          <a:p>
            <a:r>
              <a:rPr lang="en-US" sz="1600" dirty="0" err="1"/>
              <a:t>android:layout_height</a:t>
            </a:r>
            <a:r>
              <a:rPr lang="en-US" sz="1600" dirty="0"/>
              <a:t>="</a:t>
            </a:r>
            <a:r>
              <a:rPr lang="en-US" sz="1600" dirty="0" err="1"/>
              <a:t>wrap_content</a:t>
            </a:r>
            <a:r>
              <a:rPr lang="en-US" sz="1600" dirty="0"/>
              <a:t>" </a:t>
            </a:r>
          </a:p>
          <a:p>
            <a:r>
              <a:rPr lang="en-US" sz="1600" dirty="0" err="1"/>
              <a:t>android:text</a:t>
            </a:r>
            <a:r>
              <a:rPr lang="en-US" sz="1600" dirty="0"/>
              <a:t>="Example of “ /&gt;</a:t>
            </a:r>
          </a:p>
          <a:p>
            <a:r>
              <a:rPr lang="en-US" sz="1600" dirty="0"/>
              <a:t>&lt;</a:t>
            </a:r>
            <a:r>
              <a:rPr lang="en-US" sz="1600" dirty="0" err="1"/>
              <a:t>TextView</a:t>
            </a:r>
            <a:r>
              <a:rPr lang="en-US" sz="1600" dirty="0"/>
              <a:t> </a:t>
            </a:r>
            <a:r>
              <a:rPr lang="en-US" sz="1600" dirty="0" err="1"/>
              <a:t>android:id</a:t>
            </a:r>
            <a:r>
              <a:rPr lang="en-US" sz="1600" dirty="0"/>
              <a:t>="@+id/textView2“</a:t>
            </a:r>
          </a:p>
          <a:p>
            <a:r>
              <a:rPr lang="en-US" sz="1600" dirty="0"/>
              <a:t> </a:t>
            </a:r>
            <a:r>
              <a:rPr lang="en-US" sz="1600" dirty="0" err="1"/>
              <a:t>android:layout_width</a:t>
            </a:r>
            <a:r>
              <a:rPr lang="en-US" sz="1600" dirty="0"/>
              <a:t>="</a:t>
            </a:r>
            <a:r>
              <a:rPr lang="en-US" sz="1600" dirty="0" err="1"/>
              <a:t>wrap_content</a:t>
            </a:r>
            <a:r>
              <a:rPr lang="en-US" sz="1600" dirty="0"/>
              <a:t>“</a:t>
            </a:r>
          </a:p>
          <a:p>
            <a:r>
              <a:rPr lang="en-US" sz="1600" dirty="0"/>
              <a:t> </a:t>
            </a:r>
            <a:r>
              <a:rPr lang="en-US" sz="1600" dirty="0" err="1"/>
              <a:t>android:layout_height</a:t>
            </a:r>
            <a:r>
              <a:rPr lang="en-US" sz="1600" dirty="0"/>
              <a:t>="</a:t>
            </a:r>
            <a:r>
              <a:rPr lang="en-US" sz="1600" dirty="0" err="1"/>
              <a:t>wrap_content</a:t>
            </a:r>
            <a:r>
              <a:rPr lang="en-US" sz="1600" dirty="0"/>
              <a:t>" </a:t>
            </a:r>
          </a:p>
          <a:p>
            <a:r>
              <a:rPr lang="en-US" sz="1600" dirty="0" err="1"/>
              <a:t>android:text</a:t>
            </a:r>
            <a:r>
              <a:rPr lang="en-US" sz="1600" dirty="0"/>
              <a:t>="Tutorials point “ /&gt;</a:t>
            </a:r>
          </a:p>
          <a:p>
            <a:r>
              <a:rPr lang="en-US" sz="1600" dirty="0"/>
              <a:t>&lt;</a:t>
            </a:r>
            <a:r>
              <a:rPr lang="en-US" sz="1600" dirty="0" err="1"/>
              <a:t>ImageButton</a:t>
            </a:r>
            <a:endParaRPr lang="en-US" sz="1600" dirty="0"/>
          </a:p>
          <a:p>
            <a:r>
              <a:rPr lang="en-US" sz="1600" dirty="0"/>
              <a:t> </a:t>
            </a:r>
            <a:r>
              <a:rPr lang="en-US" sz="1600" dirty="0" err="1"/>
              <a:t>android:layout_width</a:t>
            </a:r>
            <a:r>
              <a:rPr lang="en-US" sz="1600" dirty="0"/>
              <a:t>="</a:t>
            </a:r>
            <a:r>
              <a:rPr lang="en-US" sz="1600" dirty="0" err="1"/>
              <a:t>wrap_content</a:t>
            </a:r>
            <a:r>
              <a:rPr lang="en-US" sz="1600" dirty="0"/>
              <a:t>" </a:t>
            </a:r>
          </a:p>
          <a:p>
            <a:r>
              <a:rPr lang="en-US" sz="1600" dirty="0" err="1"/>
              <a:t>android:layout_height</a:t>
            </a:r>
            <a:r>
              <a:rPr lang="en-US" sz="1600" dirty="0"/>
              <a:t>="</a:t>
            </a:r>
            <a:r>
              <a:rPr lang="en-US" sz="1600" dirty="0" err="1"/>
              <a:t>wrap_content</a:t>
            </a:r>
            <a:r>
              <a:rPr lang="en-US" sz="1600" dirty="0"/>
              <a:t>" </a:t>
            </a:r>
          </a:p>
          <a:p>
            <a:r>
              <a:rPr lang="en-US" sz="1600" dirty="0" err="1"/>
              <a:t>android:id</a:t>
            </a:r>
            <a:r>
              <a:rPr lang="en-US" sz="1600" dirty="0"/>
              <a:t>="@+id/</a:t>
            </a:r>
            <a:r>
              <a:rPr lang="en-US" sz="1600" dirty="0" err="1"/>
              <a:t>imageButton</a:t>
            </a:r>
            <a:r>
              <a:rPr lang="en-US" sz="1600" dirty="0"/>
              <a:t>" </a:t>
            </a:r>
          </a:p>
          <a:p>
            <a:r>
              <a:rPr lang="en-US" sz="1600" dirty="0" err="1"/>
              <a:t>android:src</a:t>
            </a:r>
            <a:r>
              <a:rPr lang="en-US" sz="1600" dirty="0"/>
              <a:t>="@</a:t>
            </a:r>
            <a:r>
              <a:rPr lang="en-US" sz="1600" dirty="0" err="1"/>
              <a:t>drawable</a:t>
            </a:r>
            <a:r>
              <a:rPr lang="en-US" sz="1600" dirty="0"/>
              <a:t>/</a:t>
            </a:r>
            <a:r>
              <a:rPr lang="en-US" sz="1600" dirty="0" err="1"/>
              <a:t>abc</a:t>
            </a:r>
            <a:r>
              <a:rPr lang="en-US" sz="1600" dirty="0"/>
              <a:t>“ /&gt;</a:t>
            </a:r>
          </a:p>
          <a:p>
            <a:r>
              <a:rPr lang="en-US" sz="1600" dirty="0"/>
              <a:t>&lt;Button </a:t>
            </a:r>
            <a:r>
              <a:rPr lang="en-US" sz="1600" dirty="0" err="1"/>
              <a:t>android:layout_width</a:t>
            </a:r>
            <a:r>
              <a:rPr lang="en-US" sz="1600" dirty="0"/>
              <a:t>="</a:t>
            </a:r>
            <a:r>
              <a:rPr lang="en-US" sz="1600" dirty="0" err="1"/>
              <a:t>wrap_content</a:t>
            </a:r>
            <a:r>
              <a:rPr lang="en-US" sz="1600" dirty="0"/>
              <a:t>" </a:t>
            </a:r>
          </a:p>
          <a:p>
            <a:r>
              <a:rPr lang="en-US" sz="1600" dirty="0" err="1"/>
              <a:t>android:layout_height</a:t>
            </a:r>
            <a:r>
              <a:rPr lang="en-US" sz="1600" dirty="0"/>
              <a:t>="</a:t>
            </a:r>
            <a:r>
              <a:rPr lang="en-US" sz="1600" dirty="0" err="1"/>
              <a:t>wrap_content</a:t>
            </a:r>
            <a:r>
              <a:rPr lang="en-US" sz="1600" dirty="0"/>
              <a:t>" </a:t>
            </a:r>
          </a:p>
          <a:p>
            <a:r>
              <a:rPr lang="en-US" sz="1600" dirty="0" err="1"/>
              <a:t>android:id</a:t>
            </a:r>
            <a:r>
              <a:rPr lang="en-US" sz="1600" dirty="0"/>
              <a:t>="@+id/button2" </a:t>
            </a:r>
          </a:p>
          <a:p>
            <a:r>
              <a:rPr lang="en-US" sz="1600" dirty="0" err="1"/>
              <a:t>android:text</a:t>
            </a:r>
            <a:r>
              <a:rPr lang="en-US" sz="1600" dirty="0"/>
              <a:t>="Broadcast Intent“</a:t>
            </a:r>
          </a:p>
          <a:p>
            <a:r>
              <a:rPr lang="en-US" sz="1600" dirty="0"/>
              <a:t> </a:t>
            </a:r>
            <a:r>
              <a:rPr lang="en-US" sz="1600" b="1" dirty="0" err="1">
                <a:solidFill>
                  <a:srgbClr val="FF0000"/>
                </a:solidFill>
              </a:rPr>
              <a:t>android:onClick</a:t>
            </a:r>
            <a:r>
              <a:rPr lang="en-US" sz="1600" b="1" dirty="0">
                <a:solidFill>
                  <a:srgbClr val="FF0000"/>
                </a:solidFill>
              </a:rPr>
              <a:t>="</a:t>
            </a:r>
            <a:r>
              <a:rPr lang="en-US" sz="1600" b="1" dirty="0" err="1">
                <a:solidFill>
                  <a:srgbClr val="FF0000"/>
                </a:solidFill>
              </a:rPr>
              <a:t>broadcastIntent</a:t>
            </a:r>
            <a:r>
              <a:rPr lang="en-US" sz="1600" b="1" dirty="0">
                <a:solidFill>
                  <a:srgbClr val="FF0000"/>
                </a:solidFill>
              </a:rPr>
              <a:t>“ </a:t>
            </a:r>
            <a:r>
              <a:rPr lang="en-US" sz="1600" dirty="0"/>
              <a:t>/&gt;</a:t>
            </a:r>
          </a:p>
        </p:txBody>
      </p:sp>
      <p:pic>
        <p:nvPicPr>
          <p:cNvPr id="3076" name="Picture 4" descr="Android Broadcast Intent"/>
          <p:cNvPicPr>
            <a:picLocks noChangeAspect="1" noChangeArrowheads="1"/>
          </p:cNvPicPr>
          <p:nvPr/>
        </p:nvPicPr>
        <p:blipFill>
          <a:blip r:embed="rId2"/>
          <a:srcRect/>
          <a:stretch>
            <a:fillRect/>
          </a:stretch>
        </p:blipFill>
        <p:spPr bwMode="auto">
          <a:xfrm>
            <a:off x="6248400" y="914400"/>
            <a:ext cx="2743200" cy="4884036"/>
          </a:xfrm>
          <a:prstGeom prst="rect">
            <a:avLst/>
          </a:prstGeom>
          <a:noFill/>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Custom Broadcast .MainActivity.java</a:t>
            </a:r>
          </a:p>
        </p:txBody>
      </p:sp>
      <p:sp>
        <p:nvSpPr>
          <p:cNvPr id="3" name="Content Placeholder 2"/>
          <p:cNvSpPr>
            <a:spLocks noGrp="1"/>
          </p:cNvSpPr>
          <p:nvPr>
            <p:ph idx="1"/>
          </p:nvPr>
        </p:nvSpPr>
        <p:spPr>
          <a:xfrm>
            <a:off x="457200" y="1600200"/>
            <a:ext cx="8229600" cy="4983163"/>
          </a:xfrm>
        </p:spPr>
        <p:txBody>
          <a:bodyPr>
            <a:normAutofit fontScale="70000" lnSpcReduction="20000"/>
          </a:bodyPr>
          <a:lstStyle/>
          <a:p>
            <a:r>
              <a:rPr lang="en-US" b="1" dirty="0"/>
              <a:t>public class </a:t>
            </a:r>
            <a:r>
              <a:rPr lang="en-US" dirty="0"/>
              <a:t>custom_boradcast_example1 </a:t>
            </a:r>
            <a:r>
              <a:rPr lang="en-US" b="1" dirty="0"/>
              <a:t>extends </a:t>
            </a:r>
            <a:r>
              <a:rPr lang="en-US" dirty="0" err="1"/>
              <a:t>AppCompatActivity</a:t>
            </a:r>
            <a:r>
              <a:rPr lang="en-US" dirty="0"/>
              <a:t> {</a:t>
            </a:r>
            <a:br>
              <a:rPr lang="en-US" dirty="0"/>
            </a:br>
            <a:br>
              <a:rPr lang="en-US" dirty="0"/>
            </a:br>
            <a:r>
              <a:rPr lang="en-US" dirty="0"/>
              <a:t>    @Override</a:t>
            </a:r>
            <a:br>
              <a:rPr lang="en-US" dirty="0"/>
            </a:br>
            <a:r>
              <a:rPr lang="en-US" dirty="0"/>
              <a:t>    </a:t>
            </a:r>
            <a:r>
              <a:rPr lang="en-US" b="1" dirty="0"/>
              <a:t>protected void </a:t>
            </a:r>
            <a:r>
              <a:rPr lang="en-US" dirty="0" err="1"/>
              <a:t>onCreate</a:t>
            </a:r>
            <a:r>
              <a:rPr lang="en-US" dirty="0"/>
              <a:t>(Bundle </a:t>
            </a:r>
            <a:r>
              <a:rPr lang="en-US" dirty="0" err="1"/>
              <a:t>savedInstanceState</a:t>
            </a:r>
            <a:r>
              <a:rPr lang="en-US" dirty="0"/>
              <a:t>) {</a:t>
            </a:r>
            <a:br>
              <a:rPr lang="en-US" dirty="0"/>
            </a:br>
            <a:r>
              <a:rPr lang="en-US" dirty="0"/>
              <a:t>        </a:t>
            </a:r>
            <a:r>
              <a:rPr lang="en-US" b="1" dirty="0" err="1"/>
              <a:t>super</a:t>
            </a:r>
            <a:r>
              <a:rPr lang="en-US" dirty="0" err="1"/>
              <a:t>.onCreate</a:t>
            </a:r>
            <a:r>
              <a:rPr lang="en-US" dirty="0"/>
              <a:t>(</a:t>
            </a:r>
            <a:r>
              <a:rPr lang="en-US" dirty="0" err="1"/>
              <a:t>savedInstanceState</a:t>
            </a:r>
            <a:r>
              <a:rPr lang="en-US" dirty="0"/>
              <a:t>);</a:t>
            </a:r>
            <a:br>
              <a:rPr lang="en-US" dirty="0"/>
            </a:br>
            <a:r>
              <a:rPr lang="en-US" dirty="0"/>
              <a:t>        </a:t>
            </a:r>
            <a:r>
              <a:rPr lang="en-US" dirty="0" err="1"/>
              <a:t>setContentView</a:t>
            </a:r>
            <a:r>
              <a:rPr lang="en-US" dirty="0"/>
              <a:t>(R.layout.</a:t>
            </a:r>
            <a:r>
              <a:rPr lang="en-US" b="1" i="1" dirty="0"/>
              <a:t>activity_custom_boradcast_example1</a:t>
            </a:r>
            <a:r>
              <a:rPr lang="en-US" dirty="0"/>
              <a:t>);</a:t>
            </a:r>
            <a:br>
              <a:rPr lang="en-US" dirty="0"/>
            </a:br>
            <a:r>
              <a:rPr lang="en-US" dirty="0"/>
              <a:t>    }</a:t>
            </a:r>
            <a:br>
              <a:rPr lang="en-US" dirty="0"/>
            </a:br>
            <a:br>
              <a:rPr lang="en-US" i="1" dirty="0"/>
            </a:br>
            <a:r>
              <a:rPr lang="en-US" b="1" dirty="0"/>
              <a:t>public void </a:t>
            </a:r>
            <a:r>
              <a:rPr lang="en-US" dirty="0" err="1"/>
              <a:t>broadcastIntent</a:t>
            </a:r>
            <a:r>
              <a:rPr lang="en-US" dirty="0"/>
              <a:t>(View view){</a:t>
            </a:r>
            <a:br>
              <a:rPr lang="en-US" dirty="0"/>
            </a:br>
            <a:r>
              <a:rPr lang="en-US" dirty="0"/>
              <a:t>        Intent intent1 = </a:t>
            </a:r>
            <a:r>
              <a:rPr lang="en-US" b="1" dirty="0"/>
              <a:t>new </a:t>
            </a:r>
            <a:r>
              <a:rPr lang="en-US" dirty="0"/>
              <a:t>Intent();</a:t>
            </a:r>
            <a:br>
              <a:rPr lang="en-US" dirty="0"/>
            </a:br>
            <a:r>
              <a:rPr lang="en-US" dirty="0"/>
              <a:t>         intent1.setAction(</a:t>
            </a:r>
            <a:r>
              <a:rPr lang="en-US" b="1" dirty="0"/>
              <a:t>"com.example1.CUSTOM_INTENT"</a:t>
            </a:r>
            <a:r>
              <a:rPr lang="en-US" dirty="0"/>
              <a:t>);</a:t>
            </a:r>
            <a:br>
              <a:rPr lang="en-US" dirty="0"/>
            </a:br>
            <a:r>
              <a:rPr lang="en-US" dirty="0"/>
              <a:t>        </a:t>
            </a:r>
            <a:r>
              <a:rPr lang="en-US" dirty="0" err="1"/>
              <a:t>sendBroadcast</a:t>
            </a:r>
            <a:r>
              <a:rPr lang="en-US" dirty="0"/>
              <a:t>(intent1);</a:t>
            </a:r>
            <a:br>
              <a:rPr lang="en-US" dirty="0"/>
            </a:br>
            <a:r>
              <a:rPr lang="en-US" dirty="0"/>
              <a:t>    }</a:t>
            </a:r>
            <a:br>
              <a:rPr lang="en-US" dirty="0"/>
            </a:br>
            <a:r>
              <a:rPr lang="en-US" dirty="0"/>
              <a:t>}</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lnSpcReduction="10000"/>
          </a:bodyPr>
          <a:lstStyle/>
          <a:p>
            <a:r>
              <a:rPr lang="en-US" sz="1800" b="1" dirty="0"/>
              <a:t>1. Creating Broadcast Receiver  </a:t>
            </a:r>
            <a:r>
              <a:rPr lang="en-US" sz="1800" b="1" dirty="0" err="1"/>
              <a:t>my_reciever</a:t>
            </a:r>
            <a:endParaRPr lang="en-US" sz="1800" b="1" dirty="0"/>
          </a:p>
          <a:p>
            <a:r>
              <a:rPr lang="en-GB" sz="1800" b="1" u="sng" dirty="0"/>
              <a:t>Java Code of New File(</a:t>
            </a:r>
            <a:r>
              <a:rPr lang="en-GB" sz="1800" b="1" u="sng" dirty="0" err="1"/>
              <a:t>my_receiver.class</a:t>
            </a:r>
            <a:r>
              <a:rPr lang="en-GB" sz="1800" b="1" u="sng" dirty="0"/>
              <a:t> )_</a:t>
            </a:r>
            <a:endParaRPr lang="en-IN" sz="1800" dirty="0"/>
          </a:p>
          <a:p>
            <a:endParaRPr lang="en-US" sz="1800" b="1" dirty="0"/>
          </a:p>
          <a:p>
            <a:r>
              <a:rPr lang="en-US" sz="1800" b="1" dirty="0"/>
              <a:t>public class </a:t>
            </a:r>
            <a:r>
              <a:rPr lang="en-US" sz="1800" dirty="0" err="1"/>
              <a:t>my_receiver</a:t>
            </a:r>
            <a:r>
              <a:rPr lang="en-US" sz="1800" dirty="0"/>
              <a:t> </a:t>
            </a:r>
            <a:r>
              <a:rPr lang="en-US" sz="1800" b="1" dirty="0"/>
              <a:t>extends </a:t>
            </a:r>
            <a:r>
              <a:rPr lang="en-US" sz="1800" dirty="0" err="1"/>
              <a:t>BroadcastReceiver</a:t>
            </a:r>
            <a:r>
              <a:rPr lang="en-US" sz="1800" dirty="0"/>
              <a:t> {</a:t>
            </a:r>
            <a:br>
              <a:rPr lang="en-US" sz="1800" dirty="0"/>
            </a:br>
            <a:r>
              <a:rPr lang="en-US" sz="1800" dirty="0"/>
              <a:t>    @Override</a:t>
            </a:r>
            <a:br>
              <a:rPr lang="en-US" sz="1800" dirty="0"/>
            </a:br>
            <a:r>
              <a:rPr lang="en-US" sz="1800" dirty="0"/>
              <a:t>  </a:t>
            </a:r>
            <a:r>
              <a:rPr lang="en-US" sz="1800" i="1" dirty="0">
                <a:solidFill>
                  <a:srgbClr val="FF0000"/>
                </a:solidFill>
              </a:rPr>
              <a:t>//  </a:t>
            </a:r>
            <a:r>
              <a:rPr lang="en-US" sz="1800" i="1" dirty="0" err="1">
                <a:solidFill>
                  <a:srgbClr val="FF0000"/>
                </a:solidFill>
              </a:rPr>
              <a:t>onReceive</a:t>
            </a:r>
            <a:r>
              <a:rPr lang="en-US" sz="1800" i="1" dirty="0">
                <a:solidFill>
                  <a:srgbClr val="FF0000"/>
                </a:solidFill>
              </a:rPr>
              <a:t>() method of the </a:t>
            </a:r>
            <a:r>
              <a:rPr lang="en-US" sz="1800" i="1" dirty="0" err="1">
                <a:solidFill>
                  <a:srgbClr val="FF0000"/>
                </a:solidFill>
              </a:rPr>
              <a:t>my_receiver</a:t>
            </a:r>
            <a:r>
              <a:rPr lang="en-US" sz="1800" i="1" dirty="0">
                <a:solidFill>
                  <a:srgbClr val="FF0000"/>
                </a:solidFill>
              </a:rPr>
              <a:t> is called when event occur</a:t>
            </a:r>
            <a:br>
              <a:rPr lang="en-US" sz="1800" i="1" dirty="0"/>
            </a:br>
            <a:br>
              <a:rPr lang="en-US" sz="1800" i="1" dirty="0"/>
            </a:br>
            <a:r>
              <a:rPr lang="en-US" sz="1800" i="1" dirty="0"/>
              <a:t>    </a:t>
            </a:r>
            <a:r>
              <a:rPr lang="en-US" sz="1800" b="1" dirty="0"/>
              <a:t>public void </a:t>
            </a:r>
            <a:r>
              <a:rPr lang="en-US" sz="1800" dirty="0" err="1"/>
              <a:t>onReceive</a:t>
            </a:r>
            <a:r>
              <a:rPr lang="en-US" sz="1800" dirty="0"/>
              <a:t>(Context </a:t>
            </a:r>
            <a:r>
              <a:rPr lang="en-US" sz="1800" dirty="0" err="1"/>
              <a:t>context</a:t>
            </a:r>
            <a:r>
              <a:rPr lang="en-US" sz="1800" dirty="0"/>
              <a:t> , Intent intent1)</a:t>
            </a:r>
            <a:br>
              <a:rPr lang="en-US" sz="1800" dirty="0"/>
            </a:br>
            <a:r>
              <a:rPr lang="en-US" sz="1800" dirty="0"/>
              <a:t>    {</a:t>
            </a:r>
            <a:br>
              <a:rPr lang="en-US" sz="1800" dirty="0"/>
            </a:br>
            <a:r>
              <a:rPr lang="en-US" sz="1800" dirty="0"/>
              <a:t>        </a:t>
            </a:r>
            <a:r>
              <a:rPr lang="en-US" sz="1800" dirty="0" err="1"/>
              <a:t>Toast.</a:t>
            </a:r>
            <a:r>
              <a:rPr lang="en-US" sz="1800" i="1" dirty="0" err="1"/>
              <a:t>makeText</a:t>
            </a:r>
            <a:r>
              <a:rPr lang="en-US" sz="1800" dirty="0"/>
              <a:t>(context, </a:t>
            </a:r>
            <a:r>
              <a:rPr lang="en-US" sz="1800" b="1" dirty="0"/>
              <a:t>"Intent Detected"</a:t>
            </a:r>
            <a:r>
              <a:rPr lang="en-US" sz="1800" dirty="0"/>
              <a:t>, </a:t>
            </a:r>
            <a:r>
              <a:rPr lang="en-US" sz="1800" dirty="0" err="1"/>
              <a:t>Toast.</a:t>
            </a:r>
            <a:r>
              <a:rPr lang="en-US" sz="1800" b="1" i="1" dirty="0" err="1"/>
              <a:t>LENGTH_SHORT</a:t>
            </a:r>
            <a:r>
              <a:rPr lang="en-US" sz="1800" dirty="0"/>
              <a:t>).show();</a:t>
            </a:r>
            <a:br>
              <a:rPr lang="en-US" sz="1800" dirty="0"/>
            </a:br>
            <a:r>
              <a:rPr lang="en-US" sz="1800" dirty="0"/>
              <a:t>    }</a:t>
            </a:r>
            <a:br>
              <a:rPr lang="en-US" sz="1800" dirty="0"/>
            </a:br>
            <a:r>
              <a:rPr lang="en-US" sz="1800" dirty="0"/>
              <a:t>}</a:t>
            </a:r>
          </a:p>
          <a:p>
            <a:endParaRPr lang="en-US" sz="1800" dirty="0"/>
          </a:p>
          <a:p>
            <a:r>
              <a:rPr lang="en-US" sz="1800" b="1" dirty="0"/>
              <a:t>2. Register Broadcast Receiver in Manifest file</a:t>
            </a:r>
          </a:p>
          <a:p>
            <a:r>
              <a:rPr lang="en-US" sz="1800" dirty="0"/>
              <a:t>&lt;receiver </a:t>
            </a:r>
            <a:r>
              <a:rPr lang="en-US" sz="1800" dirty="0" err="1"/>
              <a:t>android:name</a:t>
            </a:r>
            <a:r>
              <a:rPr lang="en-US" sz="1800" dirty="0"/>
              <a:t>="</a:t>
            </a:r>
            <a:r>
              <a:rPr lang="en-US" sz="1800" dirty="0" err="1"/>
              <a:t>my_receiver</a:t>
            </a:r>
            <a:r>
              <a:rPr lang="en-US" sz="1800" dirty="0"/>
              <a:t>"&gt;</a:t>
            </a:r>
            <a:br>
              <a:rPr lang="en-US" sz="1800" dirty="0"/>
            </a:br>
            <a:r>
              <a:rPr lang="en-US" sz="1800" dirty="0"/>
              <a:t>    &lt;intent-filter&gt;</a:t>
            </a:r>
            <a:br>
              <a:rPr lang="en-US" sz="1800" dirty="0"/>
            </a:br>
            <a:r>
              <a:rPr lang="en-US" sz="1800" dirty="0"/>
              <a:t>        &lt;action </a:t>
            </a:r>
            <a:r>
              <a:rPr lang="en-US" sz="1800" dirty="0" err="1"/>
              <a:t>android:name</a:t>
            </a:r>
            <a:r>
              <a:rPr lang="en-US" sz="1800" dirty="0"/>
              <a:t>=“com.example1.CUSTOM_INTENT"&gt;&lt;/action&gt;</a:t>
            </a:r>
            <a:br>
              <a:rPr lang="en-US" sz="1800" dirty="0"/>
            </a:br>
            <a:r>
              <a:rPr lang="en-US" sz="1800" dirty="0"/>
              <a:t>    &lt;/intent-filter&gt;</a:t>
            </a:r>
            <a:br>
              <a:rPr lang="en-US" sz="1800" dirty="0"/>
            </a:br>
            <a:r>
              <a:rPr lang="en-US" sz="1800" dirty="0"/>
              <a:t>&lt;/receiver&gt;</a:t>
            </a:r>
            <a:br>
              <a:rPr lang="en-US" sz="1800" dirty="0"/>
            </a:br>
            <a:endParaRPr lang="en-US" sz="18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70752-A0D5-4953-91DE-F69CA4F75802}"/>
              </a:ext>
            </a:extLst>
          </p:cNvPr>
          <p:cNvSpPr>
            <a:spLocks noGrp="1"/>
          </p:cNvSpPr>
          <p:nvPr>
            <p:ph type="title"/>
          </p:nvPr>
        </p:nvSpPr>
        <p:spPr/>
        <p:txBody>
          <a:bodyPr/>
          <a:lstStyle/>
          <a:p>
            <a:r>
              <a:rPr lang="en-IN" dirty="0"/>
              <a:t>Custom Broadcast example 2</a:t>
            </a:r>
          </a:p>
        </p:txBody>
      </p:sp>
      <p:sp>
        <p:nvSpPr>
          <p:cNvPr id="3" name="Content Placeholder 2">
            <a:extLst>
              <a:ext uri="{FF2B5EF4-FFF2-40B4-BE49-F238E27FC236}">
                <a16:creationId xmlns:a16="http://schemas.microsoft.com/office/drawing/2014/main" id="{71D7890F-6BEA-48CD-8051-BEC1AB07E690}"/>
              </a:ext>
            </a:extLst>
          </p:cNvPr>
          <p:cNvSpPr>
            <a:spLocks noGrp="1"/>
          </p:cNvSpPr>
          <p:nvPr>
            <p:ph idx="1"/>
          </p:nvPr>
        </p:nvSpPr>
        <p:spPr/>
        <p:txBody>
          <a:bodyPr/>
          <a:lstStyle/>
          <a:p>
            <a:r>
              <a:rPr lang="en-IN" sz="1600" dirty="0"/>
              <a:t>&lt;Button</a:t>
            </a:r>
          </a:p>
          <a:p>
            <a:r>
              <a:rPr lang="en-IN" sz="1600" dirty="0"/>
              <a:t>        </a:t>
            </a:r>
            <a:r>
              <a:rPr lang="en-IN" sz="1600" dirty="0" err="1"/>
              <a:t>android:id</a:t>
            </a:r>
            <a:r>
              <a:rPr lang="en-IN" sz="1600" dirty="0"/>
              <a:t>="@+id/</a:t>
            </a:r>
            <a:r>
              <a:rPr lang="en-IN" sz="1600" dirty="0" err="1"/>
              <a:t>btnShow</a:t>
            </a:r>
            <a:r>
              <a:rPr lang="en-IN" sz="1600" dirty="0"/>
              <a:t>"</a:t>
            </a:r>
          </a:p>
          <a:p>
            <a:r>
              <a:rPr lang="en-IN" sz="1600" dirty="0"/>
              <a:t>        </a:t>
            </a:r>
            <a:r>
              <a:rPr lang="en-IN" sz="1600" dirty="0" err="1"/>
              <a:t>android:layout_width</a:t>
            </a:r>
            <a:r>
              <a:rPr lang="en-IN" sz="1600" dirty="0"/>
              <a:t>="</a:t>
            </a:r>
            <a:r>
              <a:rPr lang="en-IN" sz="1600" dirty="0" err="1"/>
              <a:t>wrap_content</a:t>
            </a:r>
            <a:r>
              <a:rPr lang="en-IN" sz="1600" dirty="0"/>
              <a:t>"</a:t>
            </a:r>
          </a:p>
          <a:p>
            <a:r>
              <a:rPr lang="en-IN" sz="1600" dirty="0"/>
              <a:t>        </a:t>
            </a:r>
            <a:r>
              <a:rPr lang="en-IN" sz="1600" dirty="0" err="1"/>
              <a:t>android:layout_height</a:t>
            </a:r>
            <a:r>
              <a:rPr lang="en-IN" sz="1600" dirty="0"/>
              <a:t>="</a:t>
            </a:r>
            <a:r>
              <a:rPr lang="en-IN" sz="1600" dirty="0" err="1"/>
              <a:t>wrap_content</a:t>
            </a:r>
            <a:r>
              <a:rPr lang="en-IN" sz="1600" dirty="0"/>
              <a:t>"</a:t>
            </a:r>
          </a:p>
          <a:p>
            <a:r>
              <a:rPr lang="en-IN" sz="1600" dirty="0"/>
              <a:t>        </a:t>
            </a:r>
            <a:r>
              <a:rPr lang="en-IN" sz="1600" b="1" dirty="0" err="1">
                <a:solidFill>
                  <a:srgbClr val="FF0000"/>
                </a:solidFill>
              </a:rPr>
              <a:t>android:onClick</a:t>
            </a:r>
            <a:r>
              <a:rPr lang="en-IN" sz="1600" b="1" dirty="0">
                <a:solidFill>
                  <a:srgbClr val="FF0000"/>
                </a:solidFill>
              </a:rPr>
              <a:t>="</a:t>
            </a:r>
            <a:r>
              <a:rPr lang="en-IN" sz="1600" b="1" dirty="0" err="1">
                <a:solidFill>
                  <a:srgbClr val="FF0000"/>
                </a:solidFill>
              </a:rPr>
              <a:t>onClickShowBroadcast</a:t>
            </a:r>
            <a:r>
              <a:rPr lang="en-IN" sz="1600" b="1" dirty="0">
                <a:solidFill>
                  <a:srgbClr val="FF0000"/>
                </a:solidFill>
              </a:rPr>
              <a:t>"</a:t>
            </a:r>
          </a:p>
          <a:p>
            <a:r>
              <a:rPr lang="en-IN" sz="1600" dirty="0"/>
              <a:t>        </a:t>
            </a:r>
            <a:r>
              <a:rPr lang="en-IN" sz="1600" dirty="0" err="1"/>
              <a:t>android:layout_marginLeft</a:t>
            </a:r>
            <a:r>
              <a:rPr lang="en-IN" sz="1600" dirty="0"/>
              <a:t>="130dp"</a:t>
            </a:r>
          </a:p>
          <a:p>
            <a:r>
              <a:rPr lang="en-IN" sz="1600" dirty="0"/>
              <a:t>        </a:t>
            </a:r>
            <a:r>
              <a:rPr lang="en-IN" sz="1600" dirty="0" err="1"/>
              <a:t>android:text</a:t>
            </a:r>
            <a:r>
              <a:rPr lang="en-IN" sz="1600" dirty="0"/>
              <a:t>="Show Broadcast”/&gt;</a:t>
            </a:r>
            <a:endParaRPr lang="en-IN" dirty="0"/>
          </a:p>
        </p:txBody>
      </p:sp>
      <p:pic>
        <p:nvPicPr>
          <p:cNvPr id="5" name="Picture 4">
            <a:extLst>
              <a:ext uri="{FF2B5EF4-FFF2-40B4-BE49-F238E27FC236}">
                <a16:creationId xmlns:a16="http://schemas.microsoft.com/office/drawing/2014/main" id="{9C008D9F-AC00-4CA7-8FBB-EB01C66A17CC}"/>
              </a:ext>
            </a:extLst>
          </p:cNvPr>
          <p:cNvPicPr>
            <a:picLocks noChangeAspect="1"/>
          </p:cNvPicPr>
          <p:nvPr/>
        </p:nvPicPr>
        <p:blipFill>
          <a:blip r:embed="rId2"/>
          <a:stretch>
            <a:fillRect/>
          </a:stretch>
        </p:blipFill>
        <p:spPr>
          <a:xfrm>
            <a:off x="5334000" y="1496218"/>
            <a:ext cx="3076575" cy="4733925"/>
          </a:xfrm>
          <a:prstGeom prst="rect">
            <a:avLst/>
          </a:prstGeom>
        </p:spPr>
      </p:pic>
    </p:spTree>
    <p:extLst>
      <p:ext uri="{BB962C8B-B14F-4D97-AF65-F5344CB8AC3E}">
        <p14:creationId xmlns:p14="http://schemas.microsoft.com/office/powerpoint/2010/main" val="278369564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930D4-F1ED-4AE8-B02C-927DAE01E999}"/>
              </a:ext>
            </a:extLst>
          </p:cNvPr>
          <p:cNvSpPr>
            <a:spLocks noGrp="1"/>
          </p:cNvSpPr>
          <p:nvPr>
            <p:ph type="title"/>
          </p:nvPr>
        </p:nvSpPr>
        <p:spPr/>
        <p:txBody>
          <a:bodyPr/>
          <a:lstStyle/>
          <a:p>
            <a:r>
              <a:rPr lang="en-IN" dirty="0" err="1"/>
              <a:t>MainActivity</a:t>
            </a:r>
            <a:endParaRPr lang="en-IN" dirty="0"/>
          </a:p>
        </p:txBody>
      </p:sp>
      <p:sp>
        <p:nvSpPr>
          <p:cNvPr id="3" name="Content Placeholder 2">
            <a:extLst>
              <a:ext uri="{FF2B5EF4-FFF2-40B4-BE49-F238E27FC236}">
                <a16:creationId xmlns:a16="http://schemas.microsoft.com/office/drawing/2014/main" id="{2967BD5B-6114-461A-8DE8-C5EBCF804DA8}"/>
              </a:ext>
            </a:extLst>
          </p:cNvPr>
          <p:cNvSpPr>
            <a:spLocks noGrp="1"/>
          </p:cNvSpPr>
          <p:nvPr>
            <p:ph idx="1"/>
          </p:nvPr>
        </p:nvSpPr>
        <p:spPr/>
        <p:txBody>
          <a:bodyPr>
            <a:normAutofit fontScale="55000" lnSpcReduction="20000"/>
          </a:bodyPr>
          <a:lstStyle/>
          <a:p>
            <a:r>
              <a:rPr lang="en-IN" dirty="0"/>
              <a:t>public class </a:t>
            </a:r>
            <a:r>
              <a:rPr lang="en-IN" dirty="0" err="1"/>
              <a:t>MainActivity</a:t>
            </a:r>
            <a:r>
              <a:rPr lang="en-IN" dirty="0"/>
              <a:t> extends </a:t>
            </a:r>
            <a:r>
              <a:rPr lang="en-IN" dirty="0" err="1"/>
              <a:t>AppCompatActivity</a:t>
            </a:r>
            <a:r>
              <a:rPr lang="en-IN" dirty="0"/>
              <a:t> {</a:t>
            </a:r>
          </a:p>
          <a:p>
            <a:endParaRPr lang="en-IN" dirty="0"/>
          </a:p>
          <a:p>
            <a:r>
              <a:rPr lang="en-IN" dirty="0"/>
              <a:t>    @Override</a:t>
            </a:r>
          </a:p>
          <a:p>
            <a:r>
              <a:rPr lang="en-IN" dirty="0"/>
              <a:t>    protected void </a:t>
            </a:r>
            <a:r>
              <a:rPr lang="en-IN" dirty="0" err="1"/>
              <a:t>onCreate</a:t>
            </a:r>
            <a:r>
              <a:rPr lang="en-IN" dirty="0"/>
              <a:t>(Bundle </a:t>
            </a:r>
            <a:r>
              <a:rPr lang="en-IN" dirty="0" err="1"/>
              <a:t>savedInstanceState</a:t>
            </a:r>
            <a:r>
              <a:rPr lang="en-IN" dirty="0"/>
              <a:t>) {</a:t>
            </a:r>
          </a:p>
          <a:p>
            <a:r>
              <a:rPr lang="en-IN" dirty="0"/>
              <a:t>        </a:t>
            </a:r>
            <a:r>
              <a:rPr lang="en-IN" dirty="0" err="1"/>
              <a:t>super.onCreate</a:t>
            </a:r>
            <a:r>
              <a:rPr lang="en-IN" dirty="0"/>
              <a:t>(</a:t>
            </a:r>
            <a:r>
              <a:rPr lang="en-IN" dirty="0" err="1"/>
              <a:t>savedInstanceState</a:t>
            </a:r>
            <a:r>
              <a:rPr lang="en-IN" dirty="0"/>
              <a:t>);</a:t>
            </a:r>
          </a:p>
          <a:p>
            <a:r>
              <a:rPr lang="en-IN" dirty="0"/>
              <a:t>        </a:t>
            </a:r>
            <a:r>
              <a:rPr lang="en-IN" dirty="0" err="1"/>
              <a:t>setContentView</a:t>
            </a:r>
            <a:r>
              <a:rPr lang="en-IN" dirty="0"/>
              <a:t>(</a:t>
            </a:r>
            <a:r>
              <a:rPr lang="en-IN" dirty="0" err="1"/>
              <a:t>R.layout.activity_main</a:t>
            </a:r>
            <a:r>
              <a:rPr lang="en-IN" dirty="0"/>
              <a:t>);</a:t>
            </a:r>
          </a:p>
          <a:p>
            <a:r>
              <a:rPr lang="en-IN" dirty="0"/>
              <a:t>    }</a:t>
            </a:r>
          </a:p>
          <a:p>
            <a:r>
              <a:rPr lang="en-IN" dirty="0"/>
              <a:t>    public void </a:t>
            </a:r>
            <a:r>
              <a:rPr lang="en-IN" dirty="0" err="1"/>
              <a:t>onClickShowBroadcast</a:t>
            </a:r>
            <a:r>
              <a:rPr lang="en-IN" dirty="0"/>
              <a:t>(View view){</a:t>
            </a:r>
          </a:p>
          <a:p>
            <a:r>
              <a:rPr lang="en-IN" dirty="0"/>
              <a:t>        </a:t>
            </a:r>
            <a:r>
              <a:rPr lang="en-IN" dirty="0" err="1"/>
              <a:t>EditText</a:t>
            </a:r>
            <a:r>
              <a:rPr lang="en-IN" dirty="0"/>
              <a:t> </a:t>
            </a:r>
            <a:r>
              <a:rPr lang="en-IN" dirty="0" err="1"/>
              <a:t>st</a:t>
            </a:r>
            <a:r>
              <a:rPr lang="en-IN" dirty="0"/>
              <a:t> = (</a:t>
            </a:r>
            <a:r>
              <a:rPr lang="en-IN" dirty="0" err="1"/>
              <a:t>EditText</a:t>
            </a:r>
            <a:r>
              <a:rPr lang="en-IN" dirty="0"/>
              <a:t>)</a:t>
            </a:r>
            <a:r>
              <a:rPr lang="en-IN" dirty="0" err="1"/>
              <a:t>findViewById</a:t>
            </a:r>
            <a:r>
              <a:rPr lang="en-IN" dirty="0"/>
              <a:t>(</a:t>
            </a:r>
            <a:r>
              <a:rPr lang="en-IN" dirty="0" err="1"/>
              <a:t>R.id.txtMsg</a:t>
            </a:r>
            <a:r>
              <a:rPr lang="en-IN" dirty="0"/>
              <a:t>);</a:t>
            </a:r>
          </a:p>
          <a:p>
            <a:r>
              <a:rPr lang="en-IN" dirty="0"/>
              <a:t>        Intent </a:t>
            </a:r>
            <a:r>
              <a:rPr lang="en-IN" dirty="0" err="1"/>
              <a:t>intent</a:t>
            </a:r>
            <a:r>
              <a:rPr lang="en-IN" dirty="0"/>
              <a:t> = new Intent();</a:t>
            </a:r>
          </a:p>
          <a:p>
            <a:r>
              <a:rPr lang="en-IN" dirty="0"/>
              <a:t>        </a:t>
            </a:r>
            <a:r>
              <a:rPr lang="en-IN" dirty="0" err="1"/>
              <a:t>intent.putExtra</a:t>
            </a:r>
            <a:r>
              <a:rPr lang="en-IN" dirty="0"/>
              <a:t>("</a:t>
            </a:r>
            <a:r>
              <a:rPr lang="en-IN" dirty="0" err="1"/>
              <a:t>msg</a:t>
            </a:r>
            <a:r>
              <a:rPr lang="en-IN" dirty="0"/>
              <a:t>",</a:t>
            </a:r>
            <a:r>
              <a:rPr lang="en-IN" dirty="0" err="1"/>
              <a:t>st.getText</a:t>
            </a:r>
            <a:r>
              <a:rPr lang="en-IN" dirty="0"/>
              <a:t>().</a:t>
            </a:r>
            <a:r>
              <a:rPr lang="en-IN" dirty="0" err="1"/>
              <a:t>toString</a:t>
            </a:r>
            <a:r>
              <a:rPr lang="en-IN" dirty="0"/>
              <a:t>());</a:t>
            </a:r>
          </a:p>
          <a:p>
            <a:r>
              <a:rPr lang="en-IN" dirty="0"/>
              <a:t>        </a:t>
            </a:r>
            <a:r>
              <a:rPr lang="en-IN" dirty="0" err="1"/>
              <a:t>intent.setAction</a:t>
            </a:r>
            <a:r>
              <a:rPr lang="en-IN" dirty="0"/>
              <a:t>("</a:t>
            </a:r>
            <a:r>
              <a:rPr lang="en-IN" dirty="0" err="1"/>
              <a:t>com.tutlane.CUSTOM_INTENT</a:t>
            </a:r>
            <a:r>
              <a:rPr lang="en-IN" dirty="0"/>
              <a:t>");</a:t>
            </a:r>
          </a:p>
          <a:p>
            <a:r>
              <a:rPr lang="en-IN" dirty="0"/>
              <a:t>        </a:t>
            </a:r>
            <a:r>
              <a:rPr lang="en-IN" dirty="0" err="1"/>
              <a:t>sendBroadcast</a:t>
            </a:r>
            <a:r>
              <a:rPr lang="en-IN" dirty="0"/>
              <a:t>(intent);</a:t>
            </a:r>
          </a:p>
          <a:p>
            <a:r>
              <a:rPr lang="en-IN" dirty="0"/>
              <a:t>    }</a:t>
            </a:r>
          </a:p>
          <a:p>
            <a:r>
              <a:rPr lang="en-IN" dirty="0"/>
              <a:t>}</a:t>
            </a:r>
          </a:p>
        </p:txBody>
      </p:sp>
    </p:spTree>
    <p:extLst>
      <p:ext uri="{BB962C8B-B14F-4D97-AF65-F5344CB8AC3E}">
        <p14:creationId xmlns:p14="http://schemas.microsoft.com/office/powerpoint/2010/main" val="334200773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25896-13A6-4D2D-95DD-962EDD27EEEC}"/>
              </a:ext>
            </a:extLst>
          </p:cNvPr>
          <p:cNvSpPr>
            <a:spLocks noGrp="1"/>
          </p:cNvSpPr>
          <p:nvPr>
            <p:ph type="title"/>
          </p:nvPr>
        </p:nvSpPr>
        <p:spPr/>
        <p:txBody>
          <a:bodyPr/>
          <a:lstStyle/>
          <a:p>
            <a:r>
              <a:rPr lang="en-IN" dirty="0" err="1"/>
              <a:t>MyBroadcastReceiver</a:t>
            </a:r>
            <a:endParaRPr lang="en-IN" dirty="0"/>
          </a:p>
        </p:txBody>
      </p:sp>
      <p:sp>
        <p:nvSpPr>
          <p:cNvPr id="3" name="Content Placeholder 2">
            <a:extLst>
              <a:ext uri="{FF2B5EF4-FFF2-40B4-BE49-F238E27FC236}">
                <a16:creationId xmlns:a16="http://schemas.microsoft.com/office/drawing/2014/main" id="{667F26A6-7599-411C-B86C-A8181091FB3B}"/>
              </a:ext>
            </a:extLst>
          </p:cNvPr>
          <p:cNvSpPr>
            <a:spLocks noGrp="1"/>
          </p:cNvSpPr>
          <p:nvPr>
            <p:ph idx="1"/>
          </p:nvPr>
        </p:nvSpPr>
        <p:spPr>
          <a:xfrm>
            <a:off x="457200" y="1600200"/>
            <a:ext cx="8458200" cy="4525963"/>
          </a:xfrm>
        </p:spPr>
        <p:txBody>
          <a:bodyPr>
            <a:normAutofit/>
          </a:bodyPr>
          <a:lstStyle/>
          <a:p>
            <a:r>
              <a:rPr lang="en-IN" sz="2400" dirty="0"/>
              <a:t>public class </a:t>
            </a:r>
            <a:r>
              <a:rPr lang="en-IN" sz="2400" dirty="0" err="1"/>
              <a:t>MyBroadcastReceiver</a:t>
            </a:r>
            <a:r>
              <a:rPr lang="en-IN" sz="2400" dirty="0"/>
              <a:t> extends </a:t>
            </a:r>
            <a:r>
              <a:rPr lang="en-IN" sz="2400" dirty="0" err="1"/>
              <a:t>BroadcastReceiver</a:t>
            </a:r>
            <a:r>
              <a:rPr lang="en-IN" sz="2400" dirty="0"/>
              <a:t> {</a:t>
            </a:r>
          </a:p>
          <a:p>
            <a:r>
              <a:rPr lang="en-IN" sz="2400" dirty="0"/>
              <a:t>   @Override</a:t>
            </a:r>
          </a:p>
          <a:p>
            <a:r>
              <a:rPr lang="en-IN" sz="2400" dirty="0"/>
              <a:t>    public void </a:t>
            </a:r>
            <a:r>
              <a:rPr lang="en-IN" sz="2400" dirty="0" err="1"/>
              <a:t>onReceive</a:t>
            </a:r>
            <a:r>
              <a:rPr lang="en-IN" sz="2400" dirty="0"/>
              <a:t>(Context </a:t>
            </a:r>
            <a:r>
              <a:rPr lang="en-IN" sz="2400" dirty="0" err="1"/>
              <a:t>context</a:t>
            </a:r>
            <a:r>
              <a:rPr lang="en-IN" sz="2400" dirty="0"/>
              <a:t>, Intent intent){</a:t>
            </a:r>
          </a:p>
          <a:p>
            <a:r>
              <a:rPr lang="en-IN" sz="2400" dirty="0"/>
              <a:t>       string </a:t>
            </a:r>
            <a:r>
              <a:rPr lang="en-IN" sz="2400" dirty="0" err="1"/>
              <a:t>iData</a:t>
            </a:r>
            <a:r>
              <a:rPr lang="en-IN" sz="2400" dirty="0"/>
              <a:t> = </a:t>
            </a:r>
            <a:r>
              <a:rPr lang="en-IN" sz="2400" dirty="0" err="1"/>
              <a:t>intent.getExtra</a:t>
            </a:r>
            <a:r>
              <a:rPr lang="en-IN" sz="2400" dirty="0"/>
              <a:t>("</a:t>
            </a:r>
            <a:r>
              <a:rPr lang="en-IN" sz="2400" dirty="0" err="1"/>
              <a:t>msg</a:t>
            </a:r>
            <a:r>
              <a:rPr lang="en-IN" sz="2400" dirty="0"/>
              <a:t>");</a:t>
            </a:r>
          </a:p>
          <a:p>
            <a:r>
              <a:rPr lang="en-IN" sz="2400" dirty="0"/>
              <a:t>       </a:t>
            </a:r>
            <a:r>
              <a:rPr lang="en-IN" sz="2400" dirty="0" err="1"/>
              <a:t>Toast.makeText</a:t>
            </a:r>
            <a:r>
              <a:rPr lang="en-IN" sz="2400" dirty="0"/>
              <a:t>(context," Received Message: 			                                  "+</a:t>
            </a:r>
            <a:r>
              <a:rPr lang="en-IN" sz="2400" dirty="0" err="1"/>
              <a:t>iData,Toast.LENGTH_LONG</a:t>
            </a:r>
            <a:r>
              <a:rPr lang="en-IN" sz="2400" dirty="0"/>
              <a:t>).show();</a:t>
            </a:r>
          </a:p>
          <a:p>
            <a:r>
              <a:rPr lang="en-IN" sz="2400" dirty="0"/>
              <a:t>   }</a:t>
            </a:r>
          </a:p>
          <a:p>
            <a:r>
              <a:rPr lang="en-IN" sz="2400" dirty="0"/>
              <a:t>}</a:t>
            </a:r>
          </a:p>
        </p:txBody>
      </p:sp>
    </p:spTree>
    <p:extLst>
      <p:ext uri="{BB962C8B-B14F-4D97-AF65-F5344CB8AC3E}">
        <p14:creationId xmlns:p14="http://schemas.microsoft.com/office/powerpoint/2010/main" val="190328128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04376-088F-459D-B994-87C8FA5C5D5D}"/>
              </a:ext>
            </a:extLst>
          </p:cNvPr>
          <p:cNvSpPr>
            <a:spLocks noGrp="1"/>
          </p:cNvSpPr>
          <p:nvPr>
            <p:ph type="title"/>
          </p:nvPr>
        </p:nvSpPr>
        <p:spPr/>
        <p:txBody>
          <a:bodyPr/>
          <a:lstStyle/>
          <a:p>
            <a:r>
              <a:rPr lang="en-IN" dirty="0"/>
              <a:t>Manifest File</a:t>
            </a:r>
          </a:p>
        </p:txBody>
      </p:sp>
      <p:sp>
        <p:nvSpPr>
          <p:cNvPr id="3" name="Content Placeholder 2">
            <a:extLst>
              <a:ext uri="{FF2B5EF4-FFF2-40B4-BE49-F238E27FC236}">
                <a16:creationId xmlns:a16="http://schemas.microsoft.com/office/drawing/2014/main" id="{FD9DD8C7-CB2F-420E-BE91-80D836200410}"/>
              </a:ext>
            </a:extLst>
          </p:cNvPr>
          <p:cNvSpPr>
            <a:spLocks noGrp="1"/>
          </p:cNvSpPr>
          <p:nvPr>
            <p:ph idx="1"/>
          </p:nvPr>
        </p:nvSpPr>
        <p:spPr/>
        <p:txBody>
          <a:bodyPr>
            <a:normAutofit/>
          </a:bodyPr>
          <a:lstStyle/>
          <a:p>
            <a:r>
              <a:rPr lang="en-US" sz="2400" dirty="0"/>
              <a:t>&lt;receiver </a:t>
            </a:r>
            <a:r>
              <a:rPr lang="en-US" sz="2400" dirty="0" err="1"/>
              <a:t>android:name</a:t>
            </a:r>
            <a:r>
              <a:rPr lang="en-US" sz="2400" dirty="0"/>
              <a:t>="</a:t>
            </a:r>
            <a:r>
              <a:rPr lang="en-US" sz="2400" dirty="0" err="1"/>
              <a:t>MyBroadcastReceiver</a:t>
            </a:r>
            <a:r>
              <a:rPr lang="en-US" sz="2400" dirty="0"/>
              <a:t>"&gt;</a:t>
            </a:r>
          </a:p>
          <a:p>
            <a:r>
              <a:rPr lang="en-US" sz="2400" dirty="0"/>
              <a:t>         &lt;intent-filter&gt;</a:t>
            </a:r>
          </a:p>
          <a:p>
            <a:r>
              <a:rPr lang="en-US" sz="2400" dirty="0"/>
              <a:t>    &lt;action </a:t>
            </a:r>
            <a:r>
              <a:rPr lang="en-US" sz="2400" dirty="0" err="1"/>
              <a:t>android:name</a:t>
            </a:r>
            <a:r>
              <a:rPr lang="en-US" sz="2400" dirty="0"/>
              <a:t>="</a:t>
            </a:r>
            <a:r>
              <a:rPr lang="en-US" sz="2400" dirty="0" err="1"/>
              <a:t>com.tutlane.CUSTOM_INTENT</a:t>
            </a:r>
            <a:r>
              <a:rPr lang="en-US" sz="2400" dirty="0"/>
              <a:t>"&gt;</a:t>
            </a:r>
          </a:p>
          <a:p>
            <a:r>
              <a:rPr lang="en-US" sz="2400" dirty="0"/>
              <a:t>                &lt;/action&gt;</a:t>
            </a:r>
          </a:p>
          <a:p>
            <a:r>
              <a:rPr lang="en-US" sz="2400" dirty="0"/>
              <a:t>            &lt;/intent-filter&gt;</a:t>
            </a:r>
          </a:p>
          <a:p>
            <a:r>
              <a:rPr lang="en-US" sz="2400" dirty="0"/>
              <a:t>        &lt;/receiver&gt;</a:t>
            </a:r>
            <a:endParaRPr lang="en-IN" sz="2400" dirty="0"/>
          </a:p>
        </p:txBody>
      </p:sp>
    </p:spTree>
    <p:extLst>
      <p:ext uri="{BB962C8B-B14F-4D97-AF65-F5344CB8AC3E}">
        <p14:creationId xmlns:p14="http://schemas.microsoft.com/office/powerpoint/2010/main" val="129348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Activity </a:t>
            </a:r>
            <a:r>
              <a:rPr lang="en-US" b="1" dirty="0" err="1"/>
              <a:t>Resumed:</a:t>
            </a:r>
            <a:r>
              <a:rPr lang="en-US" dirty="0" err="1"/>
              <a:t>.</a:t>
            </a:r>
            <a:r>
              <a:rPr lang="en-US" b="1" dirty="0" err="1"/>
              <a:t>onResume</a:t>
            </a:r>
            <a:r>
              <a:rPr lang="en-US" b="1" dirty="0"/>
              <a:t>():</a:t>
            </a:r>
            <a:endParaRPr lang="en-US" dirty="0"/>
          </a:p>
        </p:txBody>
      </p:sp>
      <p:sp>
        <p:nvSpPr>
          <p:cNvPr id="3" name="Content Placeholder 2"/>
          <p:cNvSpPr>
            <a:spLocks noGrp="1"/>
          </p:cNvSpPr>
          <p:nvPr>
            <p:ph idx="1"/>
          </p:nvPr>
        </p:nvSpPr>
        <p:spPr/>
        <p:txBody>
          <a:bodyPr>
            <a:normAutofit fontScale="85000" lnSpcReduction="10000"/>
          </a:bodyPr>
          <a:lstStyle/>
          <a:p>
            <a:r>
              <a:rPr lang="en-US" dirty="0"/>
              <a:t>Activity resumed is that situation when it is actually visible to user means the data displayed in the activity is visible to user. </a:t>
            </a:r>
          </a:p>
          <a:p>
            <a:r>
              <a:rPr lang="en-US" dirty="0"/>
              <a:t> In this state activity start interacting with user that means user can see the functionality and designing part of an application on the single screen.</a:t>
            </a:r>
          </a:p>
          <a:p>
            <a:r>
              <a:rPr lang="en-US" dirty="0"/>
              <a:t>The app will stays in this </a:t>
            </a:r>
            <a:r>
              <a:rPr lang="en-US" b="1" dirty="0"/>
              <a:t>Resumed</a:t>
            </a:r>
            <a:r>
              <a:rPr lang="en-US" dirty="0"/>
              <a:t> state until an another activity happens to take focus away from the app like getting a phone call or screen turned off, etc.</a:t>
            </a:r>
          </a:p>
          <a:p>
            <a:r>
              <a:rPr lang="en-US" dirty="0"/>
              <a:t>It always gets called after activity start and when activity paused.</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Fragment</a:t>
            </a:r>
          </a:p>
        </p:txBody>
      </p:sp>
      <p:sp>
        <p:nvSpPr>
          <p:cNvPr id="3" name="Content Placeholder 2"/>
          <p:cNvSpPr>
            <a:spLocks noGrp="1"/>
          </p:cNvSpPr>
          <p:nvPr>
            <p:ph idx="1"/>
          </p:nvPr>
        </p:nvSpPr>
        <p:spPr/>
        <p:txBody>
          <a:bodyPr>
            <a:normAutofit fontScale="70000" lnSpcReduction="20000"/>
          </a:bodyPr>
          <a:lstStyle/>
          <a:p>
            <a:r>
              <a:rPr lang="en-US" b="1" dirty="0"/>
              <a:t>Android Fragment</a:t>
            </a:r>
            <a:r>
              <a:rPr lang="en-US" dirty="0"/>
              <a:t> is the part of activity, it is also known as sub-activity. </a:t>
            </a:r>
          </a:p>
          <a:p>
            <a:r>
              <a:rPr lang="en-US" dirty="0"/>
              <a:t>There can be more than one fragment in an activity. Fragments represent multiple screen inside one activity.</a:t>
            </a:r>
          </a:p>
          <a:p>
            <a:r>
              <a:rPr lang="en-US" dirty="0"/>
              <a:t>single activity but each activity can comprise of multiple fragments which will have their own layout, events and complete life cycle.</a:t>
            </a:r>
          </a:p>
          <a:p>
            <a:r>
              <a:rPr lang="en-US" dirty="0"/>
              <a:t>Android fragment lifecycle is affected by activity lifecycle because fragments are included in activity.</a:t>
            </a:r>
          </a:p>
          <a:p>
            <a:r>
              <a:rPr lang="en-US" dirty="0"/>
              <a:t>You can add or remove fragments in an activity while the activity is running.</a:t>
            </a:r>
          </a:p>
          <a:p>
            <a:r>
              <a:rPr lang="en-US" dirty="0"/>
              <a:t>A fragment can be used in multiple activities.</a:t>
            </a:r>
          </a:p>
          <a:p>
            <a:r>
              <a:rPr lang="en-US" dirty="0"/>
              <a:t>Fragment life cycle is closely related to the life cycle of its host activity which means when the activity is paused, all the fragments available in the activity will also be stopped.</a:t>
            </a:r>
          </a:p>
          <a:p>
            <a:endParaRPr lang="en-US" dirty="0"/>
          </a:p>
          <a:p>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 of single activity</a:t>
            </a:r>
          </a:p>
        </p:txBody>
      </p:sp>
      <p:sp>
        <p:nvSpPr>
          <p:cNvPr id="3" name="Content Placeholder 2"/>
          <p:cNvSpPr>
            <a:spLocks noGrp="1"/>
          </p:cNvSpPr>
          <p:nvPr>
            <p:ph idx="1"/>
          </p:nvPr>
        </p:nvSpPr>
        <p:spPr/>
        <p:txBody>
          <a:bodyPr/>
          <a:lstStyle/>
          <a:p>
            <a:r>
              <a:rPr lang="en-US" dirty="0"/>
              <a:t>we can show only a single activity on the screen at one given point in time. </a:t>
            </a:r>
          </a:p>
          <a:p>
            <a:r>
              <a:rPr lang="en-US" dirty="0"/>
              <a:t>not able to divide device screen and control different parts separately.</a:t>
            </a:r>
          </a:p>
          <a:p>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3DC8E-504A-40AB-BA50-4FFE5732A0EC}"/>
              </a:ext>
            </a:extLst>
          </p:cNvPr>
          <p:cNvSpPr>
            <a:spLocks noGrp="1"/>
          </p:cNvSpPr>
          <p:nvPr>
            <p:ph type="title"/>
          </p:nvPr>
        </p:nvSpPr>
        <p:spPr/>
        <p:txBody>
          <a:bodyPr/>
          <a:lstStyle/>
          <a:p>
            <a:r>
              <a:rPr lang="en-US" dirty="0"/>
              <a:t>Uses of Fragment</a:t>
            </a:r>
            <a:endParaRPr lang="en-IN" dirty="0"/>
          </a:p>
        </p:txBody>
      </p:sp>
      <p:sp>
        <p:nvSpPr>
          <p:cNvPr id="3" name="Content Placeholder 2">
            <a:extLst>
              <a:ext uri="{FF2B5EF4-FFF2-40B4-BE49-F238E27FC236}">
                <a16:creationId xmlns:a16="http://schemas.microsoft.com/office/drawing/2014/main" id="{A7BEFD09-56BB-43F4-A163-8EE08C1EF7C1}"/>
              </a:ext>
            </a:extLst>
          </p:cNvPr>
          <p:cNvSpPr>
            <a:spLocks noGrp="1"/>
          </p:cNvSpPr>
          <p:nvPr>
            <p:ph idx="1"/>
          </p:nvPr>
        </p:nvSpPr>
        <p:spPr/>
        <p:txBody>
          <a:bodyPr/>
          <a:lstStyle/>
          <a:p>
            <a:r>
              <a:rPr lang="en-US" dirty="0"/>
              <a:t>Flexible user interface across different screen size</a:t>
            </a:r>
          </a:p>
          <a:p>
            <a:r>
              <a:rPr lang="en-US" dirty="0"/>
              <a:t>Fixed / scrolling / swipe tab display </a:t>
            </a:r>
            <a:r>
              <a:rPr lang="en-US" dirty="0" err="1"/>
              <a:t>eg</a:t>
            </a:r>
            <a:r>
              <a:rPr lang="en-US" dirty="0"/>
              <a:t> : </a:t>
            </a:r>
            <a:r>
              <a:rPr lang="en-US" dirty="0" err="1"/>
              <a:t>watsApp</a:t>
            </a:r>
            <a:r>
              <a:rPr lang="en-US" dirty="0"/>
              <a:t> tabs</a:t>
            </a:r>
            <a:r>
              <a:rPr lang="en-US" dirty="0">
                <a:sym typeface="Wingdings" panose="05000000000000000000" pitchFamily="2" charset="2"/>
              </a:rPr>
              <a:t> 3 different fragment on single activity.</a:t>
            </a:r>
            <a:endParaRPr lang="en-US" dirty="0"/>
          </a:p>
          <a:p>
            <a:r>
              <a:rPr lang="en-US" dirty="0"/>
              <a:t>To display dialog boxes </a:t>
            </a:r>
            <a:r>
              <a:rPr lang="en-US" dirty="0" err="1"/>
              <a:t>eg</a:t>
            </a:r>
            <a:r>
              <a:rPr lang="en-US" dirty="0"/>
              <a:t> : Do u want to exit </a:t>
            </a:r>
          </a:p>
          <a:p>
            <a:r>
              <a:rPr lang="en-US" dirty="0"/>
              <a:t>Tab modes possible with fragment.</a:t>
            </a:r>
            <a:endParaRPr lang="en-IN" dirty="0"/>
          </a:p>
        </p:txBody>
      </p:sp>
    </p:spTree>
    <p:extLst>
      <p:ext uri="{BB962C8B-B14F-4D97-AF65-F5344CB8AC3E}">
        <p14:creationId xmlns:p14="http://schemas.microsoft.com/office/powerpoint/2010/main" val="113218541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Types of Fragments</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sz="2800" b="1" dirty="0">
                <a:latin typeface="Times New Roman" panose="02020603050405020304" pitchFamily="18" charset="0"/>
                <a:cs typeface="Times New Roman" panose="02020603050405020304" pitchFamily="18" charset="0"/>
              </a:rPr>
              <a:t>Single frame fragments</a:t>
            </a:r>
            <a:r>
              <a:rPr lang="en-US" sz="2800" dirty="0">
                <a:latin typeface="Times New Roman" panose="02020603050405020304" pitchFamily="18" charset="0"/>
                <a:cs typeface="Times New Roman" panose="02020603050405020304" pitchFamily="18" charset="0"/>
              </a:rPr>
              <a:t> − Single frame fragments are using for hand hold devices like mobiles, here we can show only one fragment as a view.</a:t>
            </a:r>
          </a:p>
          <a:p>
            <a:r>
              <a:rPr lang="en-US" sz="2800" b="1" dirty="0">
                <a:latin typeface="Times New Roman" panose="02020603050405020304" pitchFamily="18" charset="0"/>
                <a:cs typeface="Times New Roman" panose="02020603050405020304" pitchFamily="18" charset="0"/>
              </a:rPr>
              <a:t>List fragments</a:t>
            </a:r>
            <a:r>
              <a:rPr lang="en-US" sz="2800" dirty="0">
                <a:latin typeface="Times New Roman" panose="02020603050405020304" pitchFamily="18" charset="0"/>
                <a:cs typeface="Times New Roman" panose="02020603050405020304" pitchFamily="18" charset="0"/>
              </a:rPr>
              <a:t>− T</a:t>
            </a:r>
            <a:r>
              <a:rPr lang="en-US" sz="2800" b="0" i="0" dirty="0">
                <a:solidFill>
                  <a:srgbClr val="111111"/>
                </a:solidFill>
                <a:effectLst/>
                <a:latin typeface="Times New Roman" panose="02020603050405020304" pitchFamily="18" charset="0"/>
                <a:cs typeface="Times New Roman" panose="02020603050405020304" pitchFamily="18" charset="0"/>
              </a:rPr>
              <a:t>his Fragment is used to display a list-view from which the user can select the desired sub-activity. ...</a:t>
            </a:r>
            <a:endParaRPr lang="en-US" sz="28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Fragments transaction</a:t>
            </a:r>
            <a:r>
              <a:rPr lang="en-US" sz="2800" dirty="0">
                <a:latin typeface="Times New Roman" panose="02020603050405020304" pitchFamily="18" charset="0"/>
                <a:cs typeface="Times New Roman" panose="02020603050405020304" pitchFamily="18" charset="0"/>
              </a:rPr>
              <a:t> − </a:t>
            </a:r>
            <a:r>
              <a:rPr lang="en-US" sz="2800" b="0" i="0" dirty="0">
                <a:solidFill>
                  <a:srgbClr val="111111"/>
                </a:solidFill>
                <a:effectLst/>
                <a:latin typeface="Times New Roman" panose="02020603050405020304" pitchFamily="18" charset="0"/>
                <a:cs typeface="Times New Roman" panose="02020603050405020304" pitchFamily="18" charset="0"/>
              </a:rPr>
              <a:t>Fragment Transaction: This kind of fragments supports the transition from one fragment to another at run time. Users can switch between multiple fragments like switching tabs.</a:t>
            </a:r>
          </a:p>
          <a:p>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D16EE-C262-4946-9918-EA30A6B39F8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BF88369-2AD0-46FE-861C-E1D66078FA95}"/>
              </a:ext>
            </a:extLst>
          </p:cNvPr>
          <p:cNvSpPr>
            <a:spLocks noGrp="1"/>
          </p:cNvSpPr>
          <p:nvPr>
            <p:ph idx="1"/>
          </p:nvPr>
        </p:nvSpPr>
        <p:spPr/>
        <p:txBody>
          <a:bodyPr/>
          <a:lstStyle/>
          <a:p>
            <a:endParaRPr lang="en-IN"/>
          </a:p>
        </p:txBody>
      </p:sp>
      <p:pic>
        <p:nvPicPr>
          <p:cNvPr id="1026" name="Picture 2" descr="android fragment interaction with activity in devices ">
            <a:extLst>
              <a:ext uri="{FF2B5EF4-FFF2-40B4-BE49-F238E27FC236}">
                <a16:creationId xmlns:a16="http://schemas.microsoft.com/office/drawing/2014/main" id="{7D640F66-CCA0-4CD6-8649-09B7190A1E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81000"/>
            <a:ext cx="8534400" cy="5448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537495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CFD2B-1E28-4155-B051-064C4DD2E2AE}"/>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F67CC500-CFA9-44DA-8F1A-B456C320BE94}"/>
              </a:ext>
            </a:extLst>
          </p:cNvPr>
          <p:cNvSpPr>
            <a:spLocks noGrp="1"/>
          </p:cNvSpPr>
          <p:nvPr>
            <p:ph idx="1"/>
          </p:nvPr>
        </p:nvSpPr>
        <p:spPr/>
        <p:txBody>
          <a:bodyPr/>
          <a:lstStyle/>
          <a:p>
            <a:endParaRPr lang="en-IN" dirty="0"/>
          </a:p>
        </p:txBody>
      </p:sp>
      <p:sp>
        <p:nvSpPr>
          <p:cNvPr id="4" name="Rectangle 3">
            <a:extLst>
              <a:ext uri="{FF2B5EF4-FFF2-40B4-BE49-F238E27FC236}">
                <a16:creationId xmlns:a16="http://schemas.microsoft.com/office/drawing/2014/main" id="{EDACE014-1F81-4CA2-AAF2-DC62B915A149}"/>
              </a:ext>
            </a:extLst>
          </p:cNvPr>
          <p:cNvSpPr/>
          <p:nvPr/>
        </p:nvSpPr>
        <p:spPr>
          <a:xfrm>
            <a:off x="990600" y="1905000"/>
            <a:ext cx="3352800" cy="3962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19A162CA-CDE7-4DD6-9160-40D06E674730}"/>
              </a:ext>
            </a:extLst>
          </p:cNvPr>
          <p:cNvSpPr/>
          <p:nvPr/>
        </p:nvSpPr>
        <p:spPr>
          <a:xfrm>
            <a:off x="1295400" y="2057400"/>
            <a:ext cx="2667000" cy="160020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FFFFFFFVDCDC</a:t>
            </a:r>
            <a:endParaRPr lang="en-IN" dirty="0"/>
          </a:p>
        </p:txBody>
      </p:sp>
      <p:sp>
        <p:nvSpPr>
          <p:cNvPr id="6" name="TextBox 5">
            <a:extLst>
              <a:ext uri="{FF2B5EF4-FFF2-40B4-BE49-F238E27FC236}">
                <a16:creationId xmlns:a16="http://schemas.microsoft.com/office/drawing/2014/main" id="{1B445FB8-F78D-4E1E-8803-DE20E185B134}"/>
              </a:ext>
            </a:extLst>
          </p:cNvPr>
          <p:cNvSpPr txBox="1"/>
          <p:nvPr/>
        </p:nvSpPr>
        <p:spPr>
          <a:xfrm>
            <a:off x="1676400" y="2514600"/>
            <a:ext cx="1600200" cy="369332"/>
          </a:xfrm>
          <a:prstGeom prst="rect">
            <a:avLst/>
          </a:prstGeom>
          <a:noFill/>
        </p:spPr>
        <p:txBody>
          <a:bodyPr wrap="square" rtlCol="0">
            <a:spAutoFit/>
          </a:bodyPr>
          <a:lstStyle/>
          <a:p>
            <a:r>
              <a:rPr lang="en-US" dirty="0"/>
              <a:t>FRAGMENT A</a:t>
            </a:r>
            <a:endParaRPr lang="en-IN" dirty="0"/>
          </a:p>
        </p:txBody>
      </p:sp>
      <p:sp>
        <p:nvSpPr>
          <p:cNvPr id="7" name="Rectangle 6">
            <a:extLst>
              <a:ext uri="{FF2B5EF4-FFF2-40B4-BE49-F238E27FC236}">
                <a16:creationId xmlns:a16="http://schemas.microsoft.com/office/drawing/2014/main" id="{B1EBF995-B777-443B-964D-3A080249708A}"/>
              </a:ext>
            </a:extLst>
          </p:cNvPr>
          <p:cNvSpPr/>
          <p:nvPr/>
        </p:nvSpPr>
        <p:spPr>
          <a:xfrm>
            <a:off x="1143000" y="4114800"/>
            <a:ext cx="1371600" cy="1371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B4F2CEDC-7EA7-4A25-873C-525E1D7BF2D7}"/>
              </a:ext>
            </a:extLst>
          </p:cNvPr>
          <p:cNvSpPr/>
          <p:nvPr/>
        </p:nvSpPr>
        <p:spPr>
          <a:xfrm>
            <a:off x="2745740" y="4114800"/>
            <a:ext cx="1371600" cy="1371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0BB695C0-4EB8-4D0F-82A4-51D05DB897D6}"/>
              </a:ext>
            </a:extLst>
          </p:cNvPr>
          <p:cNvSpPr txBox="1"/>
          <p:nvPr/>
        </p:nvSpPr>
        <p:spPr>
          <a:xfrm>
            <a:off x="1132840" y="4577834"/>
            <a:ext cx="1676400" cy="369332"/>
          </a:xfrm>
          <a:prstGeom prst="rect">
            <a:avLst/>
          </a:prstGeom>
          <a:noFill/>
        </p:spPr>
        <p:txBody>
          <a:bodyPr wrap="square" rtlCol="0">
            <a:spAutoFit/>
          </a:bodyPr>
          <a:lstStyle/>
          <a:p>
            <a:r>
              <a:rPr lang="en-US" dirty="0"/>
              <a:t>FRAGMENT  B        </a:t>
            </a:r>
            <a:endParaRPr lang="en-IN" dirty="0"/>
          </a:p>
        </p:txBody>
      </p:sp>
      <p:sp>
        <p:nvSpPr>
          <p:cNvPr id="10" name="TextBox 9">
            <a:extLst>
              <a:ext uri="{FF2B5EF4-FFF2-40B4-BE49-F238E27FC236}">
                <a16:creationId xmlns:a16="http://schemas.microsoft.com/office/drawing/2014/main" id="{74D3DD71-0B01-42C2-9555-8103AE095684}"/>
              </a:ext>
            </a:extLst>
          </p:cNvPr>
          <p:cNvSpPr txBox="1"/>
          <p:nvPr/>
        </p:nvSpPr>
        <p:spPr>
          <a:xfrm>
            <a:off x="2677160" y="4522550"/>
            <a:ext cx="1676400" cy="369332"/>
          </a:xfrm>
          <a:prstGeom prst="rect">
            <a:avLst/>
          </a:prstGeom>
          <a:noFill/>
        </p:spPr>
        <p:txBody>
          <a:bodyPr wrap="square" rtlCol="0">
            <a:spAutoFit/>
          </a:bodyPr>
          <a:lstStyle/>
          <a:p>
            <a:r>
              <a:rPr lang="en-US" dirty="0"/>
              <a:t>FRAGMENT  C        </a:t>
            </a:r>
            <a:endParaRPr lang="en-IN" dirty="0"/>
          </a:p>
        </p:txBody>
      </p:sp>
      <p:sp>
        <p:nvSpPr>
          <p:cNvPr id="11" name="Rectangle 10">
            <a:extLst>
              <a:ext uri="{FF2B5EF4-FFF2-40B4-BE49-F238E27FC236}">
                <a16:creationId xmlns:a16="http://schemas.microsoft.com/office/drawing/2014/main" id="{E38A445B-11C5-4679-B0B8-6CC93E712806}"/>
              </a:ext>
            </a:extLst>
          </p:cNvPr>
          <p:cNvSpPr/>
          <p:nvPr/>
        </p:nvSpPr>
        <p:spPr>
          <a:xfrm>
            <a:off x="4744720" y="1828800"/>
            <a:ext cx="3352800" cy="3962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0C67EAFF-553F-4C6F-833C-2A6CA95670B4}"/>
              </a:ext>
            </a:extLst>
          </p:cNvPr>
          <p:cNvSpPr/>
          <p:nvPr/>
        </p:nvSpPr>
        <p:spPr>
          <a:xfrm>
            <a:off x="5049520" y="1981200"/>
            <a:ext cx="2667000" cy="160020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FFFFFFFVDCDC</a:t>
            </a:r>
            <a:endParaRPr lang="en-IN" dirty="0"/>
          </a:p>
        </p:txBody>
      </p:sp>
      <p:sp>
        <p:nvSpPr>
          <p:cNvPr id="13" name="TextBox 12">
            <a:extLst>
              <a:ext uri="{FF2B5EF4-FFF2-40B4-BE49-F238E27FC236}">
                <a16:creationId xmlns:a16="http://schemas.microsoft.com/office/drawing/2014/main" id="{6AAF3BD2-22BA-438C-B56B-3A3BD480EB3C}"/>
              </a:ext>
            </a:extLst>
          </p:cNvPr>
          <p:cNvSpPr txBox="1"/>
          <p:nvPr/>
        </p:nvSpPr>
        <p:spPr>
          <a:xfrm>
            <a:off x="5430520" y="2438400"/>
            <a:ext cx="1600200" cy="369332"/>
          </a:xfrm>
          <a:prstGeom prst="rect">
            <a:avLst/>
          </a:prstGeom>
          <a:noFill/>
        </p:spPr>
        <p:txBody>
          <a:bodyPr wrap="square" rtlCol="0">
            <a:spAutoFit/>
          </a:bodyPr>
          <a:lstStyle/>
          <a:p>
            <a:r>
              <a:rPr lang="en-US" dirty="0"/>
              <a:t>FRAGMENT Z</a:t>
            </a:r>
            <a:endParaRPr lang="en-IN" dirty="0"/>
          </a:p>
        </p:txBody>
      </p:sp>
      <p:sp>
        <p:nvSpPr>
          <p:cNvPr id="14" name="Rectangle 13">
            <a:extLst>
              <a:ext uri="{FF2B5EF4-FFF2-40B4-BE49-F238E27FC236}">
                <a16:creationId xmlns:a16="http://schemas.microsoft.com/office/drawing/2014/main" id="{1D6A3A45-BF06-479B-996D-29ECE8F4C124}"/>
              </a:ext>
            </a:extLst>
          </p:cNvPr>
          <p:cNvSpPr/>
          <p:nvPr/>
        </p:nvSpPr>
        <p:spPr>
          <a:xfrm>
            <a:off x="4897120" y="4038600"/>
            <a:ext cx="1371600" cy="1371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85D7A444-2061-451E-987E-BFCDA40D1CCB}"/>
              </a:ext>
            </a:extLst>
          </p:cNvPr>
          <p:cNvSpPr/>
          <p:nvPr/>
        </p:nvSpPr>
        <p:spPr>
          <a:xfrm>
            <a:off x="6499860" y="4038600"/>
            <a:ext cx="1371600" cy="1371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7D169CC0-703F-4856-B7F2-BEE44F67A992}"/>
              </a:ext>
            </a:extLst>
          </p:cNvPr>
          <p:cNvSpPr txBox="1"/>
          <p:nvPr/>
        </p:nvSpPr>
        <p:spPr>
          <a:xfrm>
            <a:off x="4886960" y="4501634"/>
            <a:ext cx="1676400" cy="369332"/>
          </a:xfrm>
          <a:prstGeom prst="rect">
            <a:avLst/>
          </a:prstGeom>
          <a:noFill/>
        </p:spPr>
        <p:txBody>
          <a:bodyPr wrap="square" rtlCol="0">
            <a:spAutoFit/>
          </a:bodyPr>
          <a:lstStyle/>
          <a:p>
            <a:r>
              <a:rPr lang="en-US" dirty="0"/>
              <a:t>FRAGMENT  B        </a:t>
            </a:r>
            <a:endParaRPr lang="en-IN" dirty="0"/>
          </a:p>
        </p:txBody>
      </p:sp>
      <p:sp>
        <p:nvSpPr>
          <p:cNvPr id="17" name="TextBox 16">
            <a:extLst>
              <a:ext uri="{FF2B5EF4-FFF2-40B4-BE49-F238E27FC236}">
                <a16:creationId xmlns:a16="http://schemas.microsoft.com/office/drawing/2014/main" id="{55C949A1-662D-47B2-B07A-063589291A5D}"/>
              </a:ext>
            </a:extLst>
          </p:cNvPr>
          <p:cNvSpPr txBox="1"/>
          <p:nvPr/>
        </p:nvSpPr>
        <p:spPr>
          <a:xfrm>
            <a:off x="6431280" y="4446350"/>
            <a:ext cx="1676400" cy="369332"/>
          </a:xfrm>
          <a:prstGeom prst="rect">
            <a:avLst/>
          </a:prstGeom>
          <a:noFill/>
        </p:spPr>
        <p:txBody>
          <a:bodyPr wrap="square" rtlCol="0">
            <a:spAutoFit/>
          </a:bodyPr>
          <a:lstStyle/>
          <a:p>
            <a:r>
              <a:rPr lang="en-US" dirty="0"/>
              <a:t>FRAGMENT  C        </a:t>
            </a:r>
            <a:endParaRPr lang="en-IN" dirty="0"/>
          </a:p>
        </p:txBody>
      </p:sp>
    </p:spTree>
    <p:extLst>
      <p:ext uri="{BB962C8B-B14F-4D97-AF65-F5344CB8AC3E}">
        <p14:creationId xmlns:p14="http://schemas.microsoft.com/office/powerpoint/2010/main" val="405232904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6971D-A464-4F03-A940-C1A97A0DDDA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0A3909E-8F51-4222-BC93-D1317D63D5C8}"/>
              </a:ext>
            </a:extLst>
          </p:cNvPr>
          <p:cNvSpPr>
            <a:spLocks noGrp="1"/>
          </p:cNvSpPr>
          <p:nvPr>
            <p:ph idx="1"/>
          </p:nvPr>
        </p:nvSpPr>
        <p:spPr/>
        <p:txBody>
          <a:bodyPr/>
          <a:lstStyle/>
          <a:p>
            <a:endParaRPr lang="en-IN" dirty="0"/>
          </a:p>
        </p:txBody>
      </p:sp>
      <p:pic>
        <p:nvPicPr>
          <p:cNvPr id="3074" name="Picture 2" descr="See the source image">
            <a:extLst>
              <a:ext uri="{FF2B5EF4-FFF2-40B4-BE49-F238E27FC236}">
                <a16:creationId xmlns:a16="http://schemas.microsoft.com/office/drawing/2014/main" id="{F67BD692-2679-4D60-A8F0-6374FC06E6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274638"/>
            <a:ext cx="8610600" cy="5973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925402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B2F3C-A518-430F-BDBA-31838204B36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729744A-7461-4183-BB60-8DE0EBBE6A84}"/>
              </a:ext>
            </a:extLst>
          </p:cNvPr>
          <p:cNvSpPr>
            <a:spLocks noGrp="1"/>
          </p:cNvSpPr>
          <p:nvPr>
            <p:ph idx="1"/>
          </p:nvPr>
        </p:nvSpPr>
        <p:spPr/>
        <p:txBody>
          <a:bodyPr/>
          <a:lstStyle/>
          <a:p>
            <a:endParaRPr lang="en-IN"/>
          </a:p>
        </p:txBody>
      </p:sp>
      <p:pic>
        <p:nvPicPr>
          <p:cNvPr id="4098" name="Picture 2" descr="See the source image">
            <a:extLst>
              <a:ext uri="{FF2B5EF4-FFF2-40B4-BE49-F238E27FC236}">
                <a16:creationId xmlns:a16="http://schemas.microsoft.com/office/drawing/2014/main" id="{8FE70C68-4A3C-40D9-98F2-908CBB34A5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74638"/>
            <a:ext cx="8839200" cy="6049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124134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79897-D6AD-96C4-E7FA-192C9333BB72}"/>
              </a:ext>
            </a:extLst>
          </p:cNvPr>
          <p:cNvSpPr>
            <a:spLocks noGrp="1"/>
          </p:cNvSpPr>
          <p:nvPr>
            <p:ph type="title"/>
          </p:nvPr>
        </p:nvSpPr>
        <p:spPr/>
        <p:txBody>
          <a:bodyPr/>
          <a:lstStyle/>
          <a:p>
            <a:r>
              <a:rPr lang="en-IN" dirty="0"/>
              <a:t>How to add fragment</a:t>
            </a:r>
          </a:p>
        </p:txBody>
      </p:sp>
      <p:sp>
        <p:nvSpPr>
          <p:cNvPr id="3" name="Content Placeholder 2">
            <a:extLst>
              <a:ext uri="{FF2B5EF4-FFF2-40B4-BE49-F238E27FC236}">
                <a16:creationId xmlns:a16="http://schemas.microsoft.com/office/drawing/2014/main" id="{7A1F2859-1161-5583-6C64-0A3B13605553}"/>
              </a:ext>
            </a:extLst>
          </p:cNvPr>
          <p:cNvSpPr>
            <a:spLocks noGrp="1"/>
          </p:cNvSpPr>
          <p:nvPr>
            <p:ph idx="1"/>
          </p:nvPr>
        </p:nvSpPr>
        <p:spPr/>
        <p:txBody>
          <a:bodyPr>
            <a:normAutofit lnSpcReduction="10000"/>
          </a:bodyPr>
          <a:lstStyle/>
          <a:p>
            <a:r>
              <a:rPr lang="en-IN" dirty="0"/>
              <a:t>Add a fragment using XML</a:t>
            </a:r>
          </a:p>
          <a:p>
            <a:pPr lvl="1"/>
            <a:r>
              <a:rPr lang="en-IN" dirty="0"/>
              <a:t>Define fragment within </a:t>
            </a:r>
            <a:r>
              <a:rPr lang="en-IN" dirty="0" err="1"/>
              <a:t>mainAtcivity</a:t>
            </a:r>
            <a:r>
              <a:rPr lang="en-IN" dirty="0"/>
              <a:t> xml by calling fragment class name in </a:t>
            </a:r>
            <a:r>
              <a:rPr lang="en-IN" dirty="0" err="1"/>
              <a:t>android:name</a:t>
            </a:r>
            <a:r>
              <a:rPr lang="en-IN" dirty="0"/>
              <a:t> attribute.</a:t>
            </a:r>
          </a:p>
          <a:p>
            <a:pPr lvl="1"/>
            <a:r>
              <a:rPr lang="en-IN" dirty="0"/>
              <a:t>If you add fragment using xml  , then it is not possible to remove the fragment at run time.</a:t>
            </a:r>
          </a:p>
          <a:p>
            <a:pPr lvl="1"/>
            <a:r>
              <a:rPr lang="en-IN" dirty="0"/>
              <a:t>Add fragment programmatically to remove or replace</a:t>
            </a:r>
          </a:p>
          <a:p>
            <a:r>
              <a:rPr lang="en-IN" dirty="0"/>
              <a:t>Add a fragment using runtime</a:t>
            </a:r>
          </a:p>
          <a:p>
            <a:pPr lvl="1"/>
            <a:r>
              <a:rPr lang="en-IN" dirty="0"/>
              <a:t>Create object of  </a:t>
            </a:r>
            <a:r>
              <a:rPr lang="en-IN" dirty="0" err="1"/>
              <a:t>FragmentManager</a:t>
            </a:r>
            <a:r>
              <a:rPr lang="en-IN" dirty="0"/>
              <a:t> class and </a:t>
            </a:r>
            <a:r>
              <a:rPr lang="en-IN" dirty="0" err="1"/>
              <a:t>FragmentTransaction</a:t>
            </a:r>
            <a:r>
              <a:rPr lang="en-IN" dirty="0"/>
              <a:t> class</a:t>
            </a:r>
          </a:p>
          <a:p>
            <a:endParaRPr lang="en-IN" dirty="0"/>
          </a:p>
        </p:txBody>
      </p:sp>
    </p:spTree>
    <p:extLst>
      <p:ext uri="{BB962C8B-B14F-4D97-AF65-F5344CB8AC3E}">
        <p14:creationId xmlns:p14="http://schemas.microsoft.com/office/powerpoint/2010/main" val="87998796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762000"/>
          </a:xfrm>
        </p:spPr>
        <p:txBody>
          <a:bodyPr>
            <a:normAutofit fontScale="90000"/>
          </a:bodyPr>
          <a:lstStyle/>
          <a:p>
            <a:r>
              <a:rPr lang="en-US" dirty="0"/>
              <a:t>How to use Fragments</a:t>
            </a:r>
            <a:br>
              <a:rPr lang="en-US" dirty="0"/>
            </a:br>
            <a:endParaRPr lang="en-US" dirty="0"/>
          </a:p>
        </p:txBody>
      </p:sp>
      <p:sp>
        <p:nvSpPr>
          <p:cNvPr id="3" name="Content Placeholder 2"/>
          <p:cNvSpPr>
            <a:spLocks noGrp="1"/>
          </p:cNvSpPr>
          <p:nvPr>
            <p:ph idx="1"/>
          </p:nvPr>
        </p:nvSpPr>
        <p:spPr>
          <a:xfrm>
            <a:off x="457200" y="1219200"/>
            <a:ext cx="8229600" cy="4906963"/>
          </a:xfrm>
        </p:spPr>
        <p:txBody>
          <a:bodyPr>
            <a:normAutofit/>
          </a:bodyPr>
          <a:lstStyle/>
          <a:p>
            <a:r>
              <a:rPr lang="en-US" sz="2400" dirty="0"/>
              <a:t>1.decide how many fragments you want to use in an activity.</a:t>
            </a:r>
          </a:p>
          <a:p>
            <a:r>
              <a:rPr lang="en-US" sz="2400" dirty="0"/>
              <a:t>2.based on number of fragments, create classes which will extend the </a:t>
            </a:r>
            <a:r>
              <a:rPr lang="en-US" sz="2400" i="1" dirty="0"/>
              <a:t>Fragment</a:t>
            </a:r>
            <a:r>
              <a:rPr lang="en-US" sz="2400" dirty="0"/>
              <a:t> class. </a:t>
            </a:r>
          </a:p>
          <a:p>
            <a:r>
              <a:rPr lang="en-US" sz="2400" dirty="0"/>
              <a:t>3.Corresponding to each fragment, you will need to create layout files in XML file. These files will have layout for the defined fragments.</a:t>
            </a:r>
          </a:p>
          <a:p>
            <a:r>
              <a:rPr lang="en-US" sz="2400" dirty="0"/>
              <a:t>4.Finally modify activity file to define the actual logic of replacing fragments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Activity Paused: </a:t>
            </a:r>
            <a:r>
              <a:rPr lang="en-US" b="1" dirty="0" err="1"/>
              <a:t>onPause</a:t>
            </a:r>
            <a:r>
              <a:rPr lang="en-US" b="1" dirty="0"/>
              <a:t>():</a:t>
            </a:r>
            <a:endParaRPr lang="en-US" dirty="0"/>
          </a:p>
        </p:txBody>
      </p:sp>
      <p:sp>
        <p:nvSpPr>
          <p:cNvPr id="3" name="Content Placeholder 2"/>
          <p:cNvSpPr>
            <a:spLocks noGrp="1"/>
          </p:cNvSpPr>
          <p:nvPr>
            <p:ph idx="1"/>
          </p:nvPr>
        </p:nvSpPr>
        <p:spPr>
          <a:xfrm>
            <a:off x="0" y="1600200"/>
            <a:ext cx="9144000" cy="4525963"/>
          </a:xfrm>
        </p:spPr>
        <p:txBody>
          <a:bodyPr>
            <a:normAutofit fontScale="85000" lnSpcReduction="10000"/>
          </a:bodyPr>
          <a:lstStyle/>
          <a:p>
            <a:r>
              <a:rPr lang="en-US" dirty="0"/>
              <a:t>In case if any interruption events happen in Resumed state, the activity will entered into Paused state and the system will invoke </a:t>
            </a:r>
            <a:r>
              <a:rPr lang="en-US" dirty="0" err="1"/>
              <a:t>onPause</a:t>
            </a:r>
            <a:r>
              <a:rPr lang="en-US" dirty="0"/>
              <a:t>() method.</a:t>
            </a:r>
          </a:p>
          <a:p>
            <a:r>
              <a:rPr lang="en-US" dirty="0"/>
              <a:t> After completion of </a:t>
            </a:r>
            <a:r>
              <a:rPr lang="en-US" dirty="0" err="1"/>
              <a:t>onPause</a:t>
            </a:r>
            <a:r>
              <a:rPr lang="en-US" dirty="0"/>
              <a:t>() method execution, the next method is either </a:t>
            </a:r>
            <a:r>
              <a:rPr lang="en-US" dirty="0" err="1"/>
              <a:t>onStop</a:t>
            </a:r>
            <a:r>
              <a:rPr lang="en-US" dirty="0"/>
              <a:t>() or </a:t>
            </a:r>
            <a:r>
              <a:rPr lang="en-US" dirty="0" err="1"/>
              <a:t>onResume</a:t>
            </a:r>
            <a:r>
              <a:rPr lang="en-US" dirty="0"/>
              <a:t>()</a:t>
            </a:r>
          </a:p>
          <a:p>
            <a:r>
              <a:rPr lang="en-US" b="1" dirty="0"/>
              <a:t>For example, </a:t>
            </a:r>
            <a:r>
              <a:rPr lang="en-US" dirty="0"/>
              <a:t>if a user was using Application A and then a notification comes and user clicked on notification and moved to Application B, in this case Application A will be paused. And again if a user again click on app icon of Application A then Application A which was stopped will again gets started.</a:t>
            </a:r>
          </a:p>
          <a:p>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b="1" dirty="0" err="1"/>
              <a:t>onCreateView</a:t>
            </a:r>
            <a:r>
              <a:rPr lang="en-US" b="1" dirty="0"/>
              <a:t>()</a:t>
            </a:r>
            <a:r>
              <a:rPr lang="en-US" dirty="0"/>
              <a:t> The system calls this callback when it's time for the fragment to draw its user interface for the first time. To draw a UI for your fragment, you must return a </a:t>
            </a:r>
            <a:r>
              <a:rPr lang="en-US" b="1" dirty="0"/>
              <a:t>View </a:t>
            </a:r>
            <a:r>
              <a:rPr lang="en-US" dirty="0"/>
              <a:t>component from this method</a:t>
            </a:r>
          </a:p>
          <a:p>
            <a:r>
              <a:rPr lang="en-US" dirty="0"/>
              <a:t>Syntax : </a:t>
            </a:r>
          </a:p>
          <a:p>
            <a:r>
              <a:rPr lang="en-US" dirty="0"/>
              <a:t>public </a:t>
            </a:r>
            <a:r>
              <a:rPr lang="en-US" dirty="0">
                <a:hlinkClick r:id="rId2"/>
              </a:rPr>
              <a:t>View</a:t>
            </a:r>
            <a:r>
              <a:rPr lang="en-US" dirty="0"/>
              <a:t> </a:t>
            </a:r>
            <a:r>
              <a:rPr lang="en-US" dirty="0" err="1"/>
              <a:t>onCreateView</a:t>
            </a:r>
            <a:r>
              <a:rPr lang="en-US" dirty="0"/>
              <a:t> (</a:t>
            </a:r>
            <a:r>
              <a:rPr lang="en-US" dirty="0" err="1">
                <a:hlinkClick r:id="rId3"/>
              </a:rPr>
              <a:t>LayoutInflater</a:t>
            </a:r>
            <a:r>
              <a:rPr lang="en-US" dirty="0"/>
              <a:t> </a:t>
            </a:r>
            <a:r>
              <a:rPr lang="en-US" dirty="0" err="1"/>
              <a:t>inflater</a:t>
            </a:r>
            <a:r>
              <a:rPr lang="en-US" dirty="0"/>
              <a:t>, </a:t>
            </a:r>
            <a:r>
              <a:rPr lang="en-US" dirty="0" err="1">
                <a:hlinkClick r:id="rId4"/>
              </a:rPr>
              <a:t>ViewGroup</a:t>
            </a:r>
            <a:r>
              <a:rPr lang="en-US" dirty="0"/>
              <a:t> container, </a:t>
            </a:r>
            <a:r>
              <a:rPr lang="en-US" dirty="0">
                <a:hlinkClick r:id="rId5"/>
              </a:rPr>
              <a:t>Bundle</a:t>
            </a:r>
            <a:r>
              <a:rPr lang="en-US" dirty="0"/>
              <a:t> </a:t>
            </a:r>
            <a:r>
              <a:rPr lang="en-US" dirty="0" err="1"/>
              <a:t>savedInstanceState</a:t>
            </a:r>
            <a:r>
              <a:rPr lang="en-US" dirty="0"/>
              <a:t>)</a:t>
            </a:r>
          </a:p>
          <a:p>
            <a:endParaRPr lang="en-US" dirty="0">
              <a:solidFill>
                <a:srgbClr val="FF0000"/>
              </a:solidFill>
            </a:endParaRPr>
          </a:p>
          <a:p>
            <a:pPr fontAlgn="t"/>
            <a:r>
              <a:rPr lang="en-US" dirty="0" err="1"/>
              <a:t>Inflater</a:t>
            </a:r>
            <a:r>
              <a:rPr lang="en-US" dirty="0"/>
              <a:t> :  This </a:t>
            </a:r>
            <a:r>
              <a:rPr lang="en-US" dirty="0" err="1"/>
              <a:t>LayoutInflater</a:t>
            </a:r>
            <a:r>
              <a:rPr lang="en-US" dirty="0"/>
              <a:t> object that can be used to inflate any views in the fragment.</a:t>
            </a:r>
          </a:p>
          <a:p>
            <a:pPr fontAlgn="t"/>
            <a:r>
              <a:rPr lang="en-US" dirty="0"/>
              <a:t>Container : If non-null, this is the parent view that the fragment's UI should be attached to. </a:t>
            </a:r>
          </a:p>
          <a:p>
            <a:pPr fontAlgn="t"/>
            <a:r>
              <a:rPr lang="en-US" dirty="0" err="1"/>
              <a:t>savedInstanceStateBundle</a:t>
            </a:r>
            <a:r>
              <a:rPr lang="en-US" dirty="0"/>
              <a:t>: If non-null,  fragment is being re-constructed from a previous saved state as given here.</a:t>
            </a:r>
          </a:p>
          <a:p>
            <a:pPr fontAlgn="t"/>
            <a:endParaRPr lang="en-US" dirty="0"/>
          </a:p>
          <a:p>
            <a:r>
              <a:rPr lang="en-US" dirty="0" err="1"/>
              <a:t>Returns</a:t>
            </a:r>
            <a:r>
              <a:rPr lang="en-US" dirty="0" err="1">
                <a:hlinkClick r:id="rId2"/>
              </a:rPr>
              <a:t>View</a:t>
            </a:r>
            <a:r>
              <a:rPr lang="en-US" dirty="0"/>
              <a:t> : Return the View for the fragment's UI, or null.</a:t>
            </a:r>
          </a:p>
          <a:p>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Fragment using XML </a:t>
            </a:r>
          </a:p>
        </p:txBody>
      </p:sp>
      <p:sp>
        <p:nvSpPr>
          <p:cNvPr id="3" name="Content Placeholder 2"/>
          <p:cNvSpPr>
            <a:spLocks noGrp="1"/>
          </p:cNvSpPr>
          <p:nvPr>
            <p:ph idx="1"/>
          </p:nvPr>
        </p:nvSpPr>
        <p:spPr>
          <a:xfrm>
            <a:off x="0" y="1295400"/>
            <a:ext cx="8229600" cy="4906963"/>
          </a:xfrm>
        </p:spPr>
        <p:txBody>
          <a:bodyPr>
            <a:normAutofit fontScale="47500" lnSpcReduction="20000"/>
          </a:bodyPr>
          <a:lstStyle/>
          <a:p>
            <a:r>
              <a:rPr lang="en-US" dirty="0"/>
              <a:t>&lt;</a:t>
            </a:r>
            <a:r>
              <a:rPr lang="en-US" dirty="0" err="1"/>
              <a:t>LinearLayout</a:t>
            </a:r>
            <a:r>
              <a:rPr lang="en-US" dirty="0"/>
              <a:t> </a:t>
            </a:r>
            <a:br>
              <a:rPr lang="en-US" dirty="0"/>
            </a:br>
            <a:r>
              <a:rPr lang="en-US" dirty="0"/>
              <a:t>    </a:t>
            </a:r>
            <a:r>
              <a:rPr lang="en-US" dirty="0" err="1"/>
              <a:t>android:layout_width</a:t>
            </a:r>
            <a:r>
              <a:rPr lang="en-US" dirty="0"/>
              <a:t>="</a:t>
            </a:r>
            <a:r>
              <a:rPr lang="en-US" dirty="0" err="1"/>
              <a:t>fill_parent</a:t>
            </a:r>
            <a:r>
              <a:rPr lang="en-US" dirty="0"/>
              <a:t>"</a:t>
            </a:r>
            <a:br>
              <a:rPr lang="en-US" dirty="0"/>
            </a:br>
            <a:r>
              <a:rPr lang="en-US" dirty="0"/>
              <a:t>    </a:t>
            </a:r>
            <a:r>
              <a:rPr lang="en-US" dirty="0" err="1"/>
              <a:t>android:layout_height</a:t>
            </a:r>
            <a:r>
              <a:rPr lang="en-US" dirty="0"/>
              <a:t>="</a:t>
            </a:r>
            <a:r>
              <a:rPr lang="en-US" dirty="0" err="1"/>
              <a:t>fill_parent</a:t>
            </a:r>
            <a:r>
              <a:rPr lang="en-US" dirty="0"/>
              <a:t>"</a:t>
            </a:r>
            <a:br>
              <a:rPr lang="en-US" dirty="0"/>
            </a:br>
            <a:r>
              <a:rPr lang="en-US" dirty="0"/>
              <a:t>    </a:t>
            </a:r>
            <a:r>
              <a:rPr lang="en-US" dirty="0" err="1"/>
              <a:t>tools:context</a:t>
            </a:r>
            <a:r>
              <a:rPr lang="en-US" dirty="0"/>
              <a:t>=".fragment_example1"&gt;</a:t>
            </a:r>
            <a:br>
              <a:rPr lang="en-US" dirty="0"/>
            </a:br>
            <a:br>
              <a:rPr lang="en-US" dirty="0"/>
            </a:br>
            <a:r>
              <a:rPr lang="en-US" dirty="0"/>
              <a:t>    &lt;fragment</a:t>
            </a:r>
            <a:br>
              <a:rPr lang="en-US" dirty="0"/>
            </a:br>
            <a:r>
              <a:rPr lang="en-US" dirty="0"/>
              <a:t>        </a:t>
            </a:r>
            <a:r>
              <a:rPr lang="en-US" dirty="0" err="1"/>
              <a:t>android:id</a:t>
            </a:r>
            <a:r>
              <a:rPr lang="en-US" dirty="0"/>
              <a:t>="@+id/fragment1"</a:t>
            </a:r>
            <a:br>
              <a:rPr lang="en-US" dirty="0"/>
            </a:br>
            <a:r>
              <a:rPr lang="en-US" dirty="0"/>
              <a:t>        </a:t>
            </a:r>
            <a:r>
              <a:rPr lang="en-US" dirty="0" err="1">
                <a:solidFill>
                  <a:srgbClr val="FF0000"/>
                </a:solidFill>
              </a:rPr>
              <a:t>android:name</a:t>
            </a:r>
            <a:r>
              <a:rPr lang="en-US" dirty="0">
                <a:solidFill>
                  <a:srgbClr val="FF0000"/>
                </a:solidFill>
              </a:rPr>
              <a:t>="com.example.fragment1"</a:t>
            </a:r>
            <a:br>
              <a:rPr lang="en-US" dirty="0"/>
            </a:br>
            <a:r>
              <a:rPr lang="en-US" dirty="0"/>
              <a:t>        </a:t>
            </a:r>
            <a:r>
              <a:rPr lang="en-US" dirty="0" err="1"/>
              <a:t>android:layout_width</a:t>
            </a:r>
            <a:r>
              <a:rPr lang="en-US" dirty="0"/>
              <a:t>="0px"</a:t>
            </a:r>
            <a:br>
              <a:rPr lang="en-US" dirty="0"/>
            </a:br>
            <a:r>
              <a:rPr lang="en-US" dirty="0"/>
              <a:t>        </a:t>
            </a:r>
            <a:r>
              <a:rPr lang="en-US" dirty="0" err="1"/>
              <a:t>android:layout_height</a:t>
            </a:r>
            <a:r>
              <a:rPr lang="en-US" dirty="0"/>
              <a:t>="</a:t>
            </a:r>
            <a:r>
              <a:rPr lang="en-US" dirty="0" err="1"/>
              <a:t>match_parent</a:t>
            </a:r>
            <a:r>
              <a:rPr lang="en-US" dirty="0"/>
              <a:t>"</a:t>
            </a:r>
            <a:br>
              <a:rPr lang="en-US" dirty="0"/>
            </a:br>
            <a:r>
              <a:rPr lang="en-US" dirty="0"/>
              <a:t>        </a:t>
            </a:r>
            <a:r>
              <a:rPr lang="en-US" dirty="0" err="1"/>
              <a:t>android:layout_weight</a:t>
            </a:r>
            <a:r>
              <a:rPr lang="en-US" dirty="0"/>
              <a:t>="1"</a:t>
            </a:r>
            <a:br>
              <a:rPr lang="en-US" dirty="0"/>
            </a:br>
            <a:r>
              <a:rPr lang="en-US" dirty="0"/>
              <a:t>        /&gt;</a:t>
            </a:r>
            <a:br>
              <a:rPr lang="en-US" dirty="0"/>
            </a:br>
            <a:br>
              <a:rPr lang="en-US" dirty="0"/>
            </a:br>
            <a:r>
              <a:rPr lang="en-US" dirty="0"/>
              <a:t>    &lt;fragment</a:t>
            </a:r>
            <a:br>
              <a:rPr lang="en-US" dirty="0"/>
            </a:br>
            <a:r>
              <a:rPr lang="en-US" dirty="0"/>
              <a:t>        </a:t>
            </a:r>
            <a:r>
              <a:rPr lang="en-US" dirty="0" err="1"/>
              <a:t>android:id</a:t>
            </a:r>
            <a:r>
              <a:rPr lang="en-US" dirty="0"/>
              <a:t>="@+id/fragment2"</a:t>
            </a:r>
            <a:br>
              <a:rPr lang="en-US" dirty="0"/>
            </a:br>
            <a:r>
              <a:rPr lang="en-US" dirty="0">
                <a:solidFill>
                  <a:srgbClr val="FF0000"/>
                </a:solidFill>
              </a:rPr>
              <a:t>        </a:t>
            </a:r>
            <a:r>
              <a:rPr lang="en-US" dirty="0" err="1">
                <a:solidFill>
                  <a:srgbClr val="FF0000"/>
                </a:solidFill>
              </a:rPr>
              <a:t>android:name</a:t>
            </a:r>
            <a:r>
              <a:rPr lang="en-US" dirty="0">
                <a:solidFill>
                  <a:srgbClr val="FF0000"/>
                </a:solidFill>
              </a:rPr>
              <a:t>="com.example.fragment2"</a:t>
            </a:r>
            <a:br>
              <a:rPr lang="en-US" dirty="0">
                <a:solidFill>
                  <a:srgbClr val="FF0000"/>
                </a:solidFill>
              </a:rPr>
            </a:br>
            <a:r>
              <a:rPr lang="en-US" dirty="0"/>
              <a:t>        </a:t>
            </a:r>
            <a:r>
              <a:rPr lang="en-US" dirty="0" err="1"/>
              <a:t>android:layout_width</a:t>
            </a:r>
            <a:r>
              <a:rPr lang="en-US" dirty="0"/>
              <a:t>="0px"</a:t>
            </a:r>
            <a:br>
              <a:rPr lang="en-US" dirty="0"/>
            </a:br>
            <a:r>
              <a:rPr lang="en-US" dirty="0"/>
              <a:t>        </a:t>
            </a:r>
            <a:r>
              <a:rPr lang="en-US" dirty="0" err="1"/>
              <a:t>android:layout_height</a:t>
            </a:r>
            <a:r>
              <a:rPr lang="en-US" dirty="0"/>
              <a:t>="</a:t>
            </a:r>
            <a:r>
              <a:rPr lang="en-US" dirty="0" err="1"/>
              <a:t>match_parent</a:t>
            </a:r>
            <a:r>
              <a:rPr lang="en-US" dirty="0"/>
              <a:t>"</a:t>
            </a:r>
            <a:br>
              <a:rPr lang="en-US" dirty="0"/>
            </a:br>
            <a:r>
              <a:rPr lang="en-US" dirty="0"/>
              <a:t>        </a:t>
            </a:r>
            <a:r>
              <a:rPr lang="en-US" dirty="0" err="1"/>
              <a:t>android:layout_weight</a:t>
            </a:r>
            <a:r>
              <a:rPr lang="en-US" dirty="0"/>
              <a:t>="1"</a:t>
            </a:r>
            <a:br>
              <a:rPr lang="en-US" dirty="0"/>
            </a:br>
            <a:r>
              <a:rPr lang="en-US" dirty="0"/>
              <a:t>        /&gt;</a:t>
            </a:r>
            <a:br>
              <a:rPr lang="en-US" dirty="0"/>
            </a:br>
            <a:r>
              <a:rPr lang="en-US" dirty="0"/>
              <a:t>&lt;/</a:t>
            </a:r>
            <a:r>
              <a:rPr lang="en-US" dirty="0" err="1"/>
              <a:t>LinearLayout</a:t>
            </a:r>
            <a:r>
              <a:rPr lang="en-US" dirty="0"/>
              <a:t>&gt;</a:t>
            </a:r>
          </a:p>
          <a:p>
            <a:endParaRPr lang="en-US" dirty="0"/>
          </a:p>
          <a:p>
            <a:r>
              <a:rPr lang="en-US" sz="3400" b="1" dirty="0"/>
              <a:t>Note : </a:t>
            </a:r>
          </a:p>
          <a:p>
            <a:r>
              <a:rPr lang="en-US" sz="3400" b="1" i="0" dirty="0">
                <a:solidFill>
                  <a:srgbClr val="111111"/>
                </a:solidFill>
                <a:effectLst/>
                <a:latin typeface="Roboto" panose="02000000000000000000" pitchFamily="2" charset="0"/>
              </a:rPr>
              <a:t>The </a:t>
            </a:r>
            <a:r>
              <a:rPr lang="en-US" sz="3400" b="1" i="0" dirty="0" err="1">
                <a:solidFill>
                  <a:srgbClr val="111111"/>
                </a:solidFill>
                <a:effectLst/>
                <a:latin typeface="Roboto" panose="02000000000000000000" pitchFamily="2" charset="0"/>
              </a:rPr>
              <a:t>android:name</a:t>
            </a:r>
            <a:r>
              <a:rPr lang="en-US" sz="3400" b="1" i="0" dirty="0">
                <a:solidFill>
                  <a:srgbClr val="111111"/>
                </a:solidFill>
                <a:effectLst/>
                <a:latin typeface="Roboto" panose="02000000000000000000" pitchFamily="2" charset="0"/>
              </a:rPr>
              <a:t> attribute specifies the Fragment class </a:t>
            </a:r>
          </a:p>
          <a:p>
            <a:r>
              <a:rPr lang="en-US" sz="3400" b="1" i="0" dirty="0">
                <a:solidFill>
                  <a:srgbClr val="111111"/>
                </a:solidFill>
                <a:effectLst/>
                <a:latin typeface="Roboto" panose="02000000000000000000" pitchFamily="2" charset="0"/>
              </a:rPr>
              <a:t>to instantiate in the layout.</a:t>
            </a:r>
            <a:endParaRPr lang="en-US" sz="3400" b="1" dirty="0"/>
          </a:p>
          <a:p>
            <a:endParaRPr lang="en-US" dirty="0"/>
          </a:p>
          <a:p>
            <a:endParaRPr lang="en-US" dirty="0"/>
          </a:p>
        </p:txBody>
      </p:sp>
      <p:pic>
        <p:nvPicPr>
          <p:cNvPr id="1026" name="Picture 2"/>
          <p:cNvPicPr>
            <a:picLocks noChangeAspect="1" noChangeArrowheads="1"/>
          </p:cNvPicPr>
          <p:nvPr/>
        </p:nvPicPr>
        <p:blipFill>
          <a:blip r:embed="rId2"/>
          <a:srcRect/>
          <a:stretch>
            <a:fillRect/>
          </a:stretch>
        </p:blipFill>
        <p:spPr bwMode="auto">
          <a:xfrm>
            <a:off x="6381750" y="1905000"/>
            <a:ext cx="2762250" cy="4181475"/>
          </a:xfrm>
          <a:prstGeom prst="rect">
            <a:avLst/>
          </a:prstGeom>
          <a:noFill/>
          <a:ln w="9525">
            <a:noFill/>
            <a:miter lim="800000"/>
            <a:headEnd/>
            <a:tailEnd/>
          </a:ln>
          <a:effec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Autofit/>
          </a:bodyPr>
          <a:lstStyle/>
          <a:p>
            <a:r>
              <a:rPr lang="en-US" sz="1600" b="1" dirty="0"/>
              <a:t>Activity_fragment1.XML</a:t>
            </a:r>
          </a:p>
          <a:p>
            <a:endParaRPr lang="en-US" sz="1600" dirty="0"/>
          </a:p>
          <a:p>
            <a:r>
              <a:rPr lang="en-US" sz="1600" dirty="0"/>
              <a:t>&lt;</a:t>
            </a:r>
            <a:r>
              <a:rPr lang="en-US" sz="1600" dirty="0" err="1"/>
              <a:t>TextView</a:t>
            </a:r>
            <a:br>
              <a:rPr lang="en-US" sz="1600" dirty="0"/>
            </a:br>
            <a:r>
              <a:rPr lang="en-US" sz="1600" dirty="0"/>
              <a:t>    </a:t>
            </a:r>
            <a:r>
              <a:rPr lang="en-US" sz="1600" dirty="0" err="1"/>
              <a:t>android:layout_width</a:t>
            </a:r>
            <a:r>
              <a:rPr lang="en-US" sz="1600" dirty="0"/>
              <a:t>="</a:t>
            </a:r>
            <a:r>
              <a:rPr lang="en-US" sz="1600" dirty="0" err="1"/>
              <a:t>match_parent</a:t>
            </a:r>
            <a:r>
              <a:rPr lang="en-US" sz="1600" dirty="0"/>
              <a:t>"</a:t>
            </a:r>
            <a:br>
              <a:rPr lang="en-US" sz="1600" dirty="0"/>
            </a:br>
            <a:r>
              <a:rPr lang="en-US" sz="1600" dirty="0"/>
              <a:t>    </a:t>
            </a:r>
            <a:r>
              <a:rPr lang="en-US" sz="1600" dirty="0" err="1"/>
              <a:t>android:layout_height</a:t>
            </a:r>
            <a:r>
              <a:rPr lang="en-US" sz="1600" dirty="0"/>
              <a:t>="</a:t>
            </a:r>
            <a:r>
              <a:rPr lang="en-US" sz="1600" dirty="0" err="1"/>
              <a:t>wrap_content</a:t>
            </a:r>
            <a:r>
              <a:rPr lang="en-US" sz="1600" dirty="0"/>
              <a:t>"</a:t>
            </a:r>
            <a:br>
              <a:rPr lang="en-US" sz="1600" dirty="0"/>
            </a:br>
            <a:r>
              <a:rPr lang="en-US" sz="1600" dirty="0"/>
              <a:t>    </a:t>
            </a:r>
            <a:r>
              <a:rPr lang="en-US" sz="1600" dirty="0" err="1"/>
              <a:t>android:text</a:t>
            </a:r>
            <a:r>
              <a:rPr lang="en-US" sz="1600" dirty="0"/>
              <a:t>="you are in fragment1"</a:t>
            </a:r>
            <a:br>
              <a:rPr lang="en-US" sz="1600" dirty="0"/>
            </a:br>
            <a:r>
              <a:rPr lang="en-US" sz="1600" dirty="0"/>
              <a:t>    </a:t>
            </a:r>
            <a:r>
              <a:rPr lang="en-US" sz="1600" dirty="0" err="1"/>
              <a:t>android:textSize</a:t>
            </a:r>
            <a:r>
              <a:rPr lang="en-US" sz="1600" dirty="0"/>
              <a:t>="30sp"/&gt;</a:t>
            </a:r>
            <a:br>
              <a:rPr lang="en-US" sz="1600" dirty="0"/>
            </a:br>
            <a:r>
              <a:rPr lang="en-US" sz="1600" dirty="0"/>
              <a:t>&lt;</a:t>
            </a:r>
            <a:r>
              <a:rPr lang="en-US" sz="1600" dirty="0" err="1"/>
              <a:t>EditText</a:t>
            </a:r>
            <a:br>
              <a:rPr lang="en-US" sz="1600" dirty="0"/>
            </a:br>
            <a:r>
              <a:rPr lang="en-US" sz="1600" dirty="0"/>
              <a:t>    </a:t>
            </a:r>
            <a:r>
              <a:rPr lang="en-US" sz="1600" dirty="0" err="1"/>
              <a:t>android:layout_width</a:t>
            </a:r>
            <a:r>
              <a:rPr lang="en-US" sz="1600" dirty="0"/>
              <a:t>="</a:t>
            </a:r>
            <a:r>
              <a:rPr lang="en-US" sz="1600" dirty="0" err="1"/>
              <a:t>match_parent</a:t>
            </a:r>
            <a:r>
              <a:rPr lang="en-US" sz="1600" dirty="0"/>
              <a:t>"</a:t>
            </a:r>
            <a:br>
              <a:rPr lang="en-US" sz="1600" dirty="0"/>
            </a:br>
            <a:r>
              <a:rPr lang="en-US" sz="1600" dirty="0"/>
              <a:t>    </a:t>
            </a:r>
            <a:r>
              <a:rPr lang="en-US" sz="1600" dirty="0" err="1"/>
              <a:t>android:layout_height</a:t>
            </a:r>
            <a:r>
              <a:rPr lang="en-US" sz="1600" dirty="0"/>
              <a:t>="</a:t>
            </a:r>
            <a:r>
              <a:rPr lang="en-US" sz="1600" dirty="0" err="1"/>
              <a:t>wrap_content</a:t>
            </a:r>
            <a:r>
              <a:rPr lang="en-US" sz="1600" dirty="0"/>
              <a:t>"</a:t>
            </a:r>
            <a:br>
              <a:rPr lang="en-US" sz="1600" dirty="0"/>
            </a:br>
            <a:r>
              <a:rPr lang="en-US" sz="1600" dirty="0"/>
              <a:t>    </a:t>
            </a:r>
            <a:r>
              <a:rPr lang="en-US" sz="1600" dirty="0" err="1"/>
              <a:t>android:layout_marginTop</a:t>
            </a:r>
            <a:r>
              <a:rPr lang="en-US" sz="1600" dirty="0"/>
              <a:t>="40dp"</a:t>
            </a:r>
            <a:br>
              <a:rPr lang="en-US" sz="1600" dirty="0"/>
            </a:br>
            <a:r>
              <a:rPr lang="en-US" sz="1600" dirty="0"/>
              <a:t>    </a:t>
            </a:r>
            <a:r>
              <a:rPr lang="en-US" sz="1600" dirty="0" err="1"/>
              <a:t>android:layout_gravity</a:t>
            </a:r>
            <a:r>
              <a:rPr lang="en-US" sz="1600" dirty="0"/>
              <a:t>="</a:t>
            </a:r>
            <a:r>
              <a:rPr lang="en-US" sz="1600" dirty="0" err="1"/>
              <a:t>center_horizontal</a:t>
            </a:r>
            <a:r>
              <a:rPr lang="en-US" sz="1600" dirty="0"/>
              <a:t>"</a:t>
            </a:r>
            <a:br>
              <a:rPr lang="en-US" sz="1600" dirty="0"/>
            </a:br>
            <a:r>
              <a:rPr lang="en-US" sz="1600" dirty="0"/>
              <a:t>    /&gt;</a:t>
            </a:r>
          </a:p>
          <a:p>
            <a:endParaRPr lang="en-US" sz="1600" dirty="0"/>
          </a:p>
          <a:p>
            <a:r>
              <a:rPr lang="en-US" sz="1600" b="1" dirty="0"/>
              <a:t>Activity_fragment2.XML</a:t>
            </a:r>
          </a:p>
          <a:p>
            <a:r>
              <a:rPr lang="en-US" sz="1600" dirty="0"/>
              <a:t>&lt;</a:t>
            </a:r>
            <a:r>
              <a:rPr lang="en-US" sz="1600" dirty="0" err="1"/>
              <a:t>TextView</a:t>
            </a:r>
            <a:br>
              <a:rPr lang="en-US" sz="1600" dirty="0"/>
            </a:br>
            <a:r>
              <a:rPr lang="en-US" sz="1600" dirty="0"/>
              <a:t>    </a:t>
            </a:r>
            <a:r>
              <a:rPr lang="en-US" sz="1600" dirty="0" err="1"/>
              <a:t>android:layout_width</a:t>
            </a:r>
            <a:r>
              <a:rPr lang="en-US" sz="1600" dirty="0"/>
              <a:t>="</a:t>
            </a:r>
            <a:r>
              <a:rPr lang="en-US" sz="1600" dirty="0" err="1"/>
              <a:t>match_parent</a:t>
            </a:r>
            <a:r>
              <a:rPr lang="en-US" sz="1600" dirty="0"/>
              <a:t>"</a:t>
            </a:r>
            <a:br>
              <a:rPr lang="en-US" sz="1600" dirty="0"/>
            </a:br>
            <a:r>
              <a:rPr lang="en-US" sz="1600" dirty="0"/>
              <a:t>    </a:t>
            </a:r>
            <a:r>
              <a:rPr lang="en-US" sz="1600" dirty="0" err="1"/>
              <a:t>android:layout_height</a:t>
            </a:r>
            <a:r>
              <a:rPr lang="en-US" sz="1600" dirty="0"/>
              <a:t>="</a:t>
            </a:r>
            <a:r>
              <a:rPr lang="en-US" sz="1600" dirty="0" err="1"/>
              <a:t>wrap_content</a:t>
            </a:r>
            <a:r>
              <a:rPr lang="en-US" sz="1600" dirty="0"/>
              <a:t>"</a:t>
            </a:r>
            <a:br>
              <a:rPr lang="en-US" sz="1600" dirty="0"/>
            </a:br>
            <a:r>
              <a:rPr lang="en-US" sz="1600" dirty="0"/>
              <a:t>    </a:t>
            </a:r>
            <a:r>
              <a:rPr lang="en-US" sz="1600" dirty="0" err="1"/>
              <a:t>android:text</a:t>
            </a:r>
            <a:r>
              <a:rPr lang="en-US" sz="1600" dirty="0"/>
              <a:t>="you are in fragment2"</a:t>
            </a:r>
            <a:br>
              <a:rPr lang="en-US" sz="1600" dirty="0"/>
            </a:br>
            <a:r>
              <a:rPr lang="en-US" sz="1600" dirty="0"/>
              <a:t>    </a:t>
            </a:r>
            <a:r>
              <a:rPr lang="en-US" sz="1600" dirty="0" err="1"/>
              <a:t>android:textSize</a:t>
            </a:r>
            <a:r>
              <a:rPr lang="en-US" sz="1600" dirty="0"/>
              <a:t>="30dp"/&gt;</a:t>
            </a:r>
            <a:br>
              <a:rPr lang="en-US" sz="1600" dirty="0"/>
            </a:br>
            <a:r>
              <a:rPr lang="en-US" sz="1600" dirty="0"/>
              <a:t>&lt;</a:t>
            </a:r>
            <a:r>
              <a:rPr lang="en-US" sz="1600" dirty="0" err="1"/>
              <a:t>EditText</a:t>
            </a:r>
            <a:br>
              <a:rPr lang="en-US" sz="1600" dirty="0"/>
            </a:br>
            <a:r>
              <a:rPr lang="en-US" sz="1600" dirty="0"/>
              <a:t>    </a:t>
            </a:r>
            <a:r>
              <a:rPr lang="en-US" sz="1600" dirty="0" err="1"/>
              <a:t>android:layout_width</a:t>
            </a:r>
            <a:r>
              <a:rPr lang="en-US" sz="1600" dirty="0"/>
              <a:t>="</a:t>
            </a:r>
            <a:r>
              <a:rPr lang="en-US" sz="1600" dirty="0" err="1"/>
              <a:t>match_parent</a:t>
            </a:r>
            <a:r>
              <a:rPr lang="en-US" sz="1600" dirty="0"/>
              <a:t>"</a:t>
            </a:r>
            <a:br>
              <a:rPr lang="en-US" sz="1600" dirty="0"/>
            </a:br>
            <a:r>
              <a:rPr lang="en-US" sz="1600" dirty="0"/>
              <a:t>    </a:t>
            </a:r>
            <a:r>
              <a:rPr lang="en-US" sz="1600" dirty="0" err="1"/>
              <a:t>android:layout_height</a:t>
            </a:r>
            <a:r>
              <a:rPr lang="en-US" sz="1600" dirty="0"/>
              <a:t>="</a:t>
            </a:r>
            <a:r>
              <a:rPr lang="en-US" sz="1600" dirty="0" err="1"/>
              <a:t>wrap_content</a:t>
            </a:r>
            <a:r>
              <a:rPr lang="en-US" sz="1600" dirty="0"/>
              <a:t>"</a:t>
            </a:r>
            <a:br>
              <a:rPr lang="en-US" sz="1600" dirty="0"/>
            </a:br>
            <a:r>
              <a:rPr lang="en-US" sz="1600" dirty="0"/>
              <a:t>    </a:t>
            </a:r>
            <a:r>
              <a:rPr lang="en-US" sz="1600" dirty="0" err="1"/>
              <a:t>android:layout_marginTop</a:t>
            </a:r>
            <a:r>
              <a:rPr lang="en-US" sz="1600" dirty="0"/>
              <a:t>="40dp"</a:t>
            </a:r>
            <a:br>
              <a:rPr lang="en-US" sz="1600" dirty="0"/>
            </a:br>
            <a:r>
              <a:rPr lang="en-US" sz="1600" dirty="0"/>
              <a:t>    </a:t>
            </a:r>
            <a:r>
              <a:rPr lang="en-US" sz="1600" dirty="0" err="1"/>
              <a:t>android:layout_gravity</a:t>
            </a:r>
            <a:r>
              <a:rPr lang="en-US" sz="1600" dirty="0"/>
              <a:t>="</a:t>
            </a:r>
            <a:r>
              <a:rPr lang="en-US" sz="1600" dirty="0" err="1"/>
              <a:t>center_horizontal</a:t>
            </a:r>
            <a:r>
              <a:rPr lang="en-US" sz="1600" dirty="0"/>
              <a:t>"</a:t>
            </a:r>
            <a:br>
              <a:rPr lang="en-US" sz="1600" dirty="0"/>
            </a:br>
            <a:r>
              <a:rPr lang="en-US" sz="1600" dirty="0"/>
              <a:t>    /&gt;</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1600200"/>
            <a:ext cx="8534400" cy="4953000"/>
          </a:xfrm>
        </p:spPr>
        <p:txBody>
          <a:bodyPr>
            <a:normAutofit lnSpcReduction="10000"/>
          </a:bodyPr>
          <a:lstStyle/>
          <a:p>
            <a:r>
              <a:rPr lang="en-US" sz="2000" b="1" dirty="0"/>
              <a:t>FRAGMENT1.Class</a:t>
            </a:r>
          </a:p>
          <a:p>
            <a:r>
              <a:rPr lang="en-US" sz="2000" b="1" dirty="0"/>
              <a:t>Inflate the view with the defined fragment layout.</a:t>
            </a:r>
          </a:p>
          <a:p>
            <a:r>
              <a:rPr lang="en-US" sz="2000" b="1" dirty="0"/>
              <a:t>public </a:t>
            </a:r>
            <a:r>
              <a:rPr lang="en-US" sz="2000" dirty="0"/>
              <a:t>View </a:t>
            </a:r>
            <a:r>
              <a:rPr lang="en-US" sz="2000" dirty="0" err="1"/>
              <a:t>onCreateView</a:t>
            </a:r>
            <a:r>
              <a:rPr lang="en-US" sz="2000" dirty="0"/>
              <a:t>(</a:t>
            </a:r>
            <a:r>
              <a:rPr lang="en-US" sz="2000" dirty="0" err="1"/>
              <a:t>LayoutInflater</a:t>
            </a:r>
            <a:r>
              <a:rPr lang="en-US" sz="2000" dirty="0"/>
              <a:t> </a:t>
            </a:r>
            <a:r>
              <a:rPr lang="en-US" sz="2000" dirty="0" err="1"/>
              <a:t>inflater</a:t>
            </a:r>
            <a:r>
              <a:rPr lang="en-US" sz="2000" dirty="0"/>
              <a:t>, </a:t>
            </a:r>
            <a:r>
              <a:rPr lang="en-US" sz="2000" dirty="0" err="1"/>
              <a:t>ViewGroup</a:t>
            </a:r>
            <a:r>
              <a:rPr lang="en-US" sz="2000" dirty="0"/>
              <a:t> container,</a:t>
            </a:r>
            <a:br>
              <a:rPr lang="en-US" sz="2000" dirty="0"/>
            </a:br>
            <a:r>
              <a:rPr lang="en-US" sz="2000" dirty="0"/>
              <a:t>                         Bundle </a:t>
            </a:r>
            <a:r>
              <a:rPr lang="en-US" sz="2000" dirty="0" err="1"/>
              <a:t>savedInstanceState</a:t>
            </a:r>
            <a:r>
              <a:rPr lang="en-US" sz="2000" dirty="0"/>
              <a:t>) {</a:t>
            </a:r>
            <a:br>
              <a:rPr lang="en-US" sz="2000" dirty="0"/>
            </a:br>
            <a:r>
              <a:rPr lang="en-US" sz="2000" dirty="0">
                <a:solidFill>
                  <a:srgbClr val="FF0000"/>
                </a:solidFill>
              </a:rPr>
              <a:t>// </a:t>
            </a:r>
            <a:r>
              <a:rPr lang="en-US" sz="2000" dirty="0" err="1">
                <a:solidFill>
                  <a:srgbClr val="FF0000"/>
                </a:solidFill>
              </a:rPr>
              <a:t>inflater</a:t>
            </a:r>
            <a:r>
              <a:rPr lang="en-US" sz="2000" dirty="0">
                <a:solidFill>
                  <a:srgbClr val="FF0000"/>
                </a:solidFill>
              </a:rPr>
              <a:t> :  </a:t>
            </a:r>
            <a:r>
              <a:rPr lang="en-US" sz="2000" dirty="0" err="1">
                <a:solidFill>
                  <a:srgbClr val="FF0000"/>
                </a:solidFill>
              </a:rPr>
              <a:t>LayoutInflater</a:t>
            </a:r>
            <a:r>
              <a:rPr lang="en-US" sz="2000" dirty="0">
                <a:solidFill>
                  <a:srgbClr val="FF0000"/>
                </a:solidFill>
              </a:rPr>
              <a:t> used to inflate the layout, </a:t>
            </a:r>
          </a:p>
          <a:p>
            <a:r>
              <a:rPr lang="en-US" sz="2000" dirty="0">
                <a:solidFill>
                  <a:srgbClr val="FF0000"/>
                </a:solidFill>
              </a:rPr>
              <a:t>//container :  parent </a:t>
            </a:r>
            <a:r>
              <a:rPr lang="en-US" sz="2000" dirty="0" err="1">
                <a:solidFill>
                  <a:srgbClr val="FF0000"/>
                </a:solidFill>
              </a:rPr>
              <a:t>ViewGroup</a:t>
            </a:r>
            <a:r>
              <a:rPr lang="en-US" sz="2000" dirty="0">
                <a:solidFill>
                  <a:srgbClr val="FF0000"/>
                </a:solidFill>
              </a:rPr>
              <a:t> in which our Fragment layout will be inserted. </a:t>
            </a:r>
            <a:br>
              <a:rPr lang="en-US" sz="2000" i="1" dirty="0"/>
            </a:br>
            <a:r>
              <a:rPr lang="en-US" sz="2000" i="1" dirty="0"/>
              <a:t>    </a:t>
            </a:r>
            <a:r>
              <a:rPr lang="en-US" sz="2000" b="1" dirty="0"/>
              <a:t>return </a:t>
            </a:r>
            <a:r>
              <a:rPr lang="en-US" sz="2000" dirty="0" err="1"/>
              <a:t>inflater.inflate</a:t>
            </a:r>
            <a:r>
              <a:rPr lang="en-US" sz="2000" dirty="0"/>
              <a:t>(R.layout.</a:t>
            </a:r>
            <a:r>
              <a:rPr lang="en-US" sz="2000" b="1" i="1" dirty="0"/>
              <a:t>activity_fragment1</a:t>
            </a:r>
            <a:r>
              <a:rPr lang="en-US" sz="2000" dirty="0"/>
              <a:t>, container, </a:t>
            </a:r>
            <a:r>
              <a:rPr lang="en-US" sz="2000" b="1" dirty="0"/>
              <a:t>false</a:t>
            </a:r>
            <a:r>
              <a:rPr lang="en-US" sz="2000" dirty="0"/>
              <a:t>);</a:t>
            </a:r>
          </a:p>
          <a:p>
            <a:endParaRPr lang="en-US" sz="2000" dirty="0"/>
          </a:p>
          <a:p>
            <a:r>
              <a:rPr lang="en-US" sz="2000" b="1" dirty="0"/>
              <a:t>FRAGMENT2.Class</a:t>
            </a:r>
          </a:p>
          <a:p>
            <a:r>
              <a:rPr lang="en-US" sz="2000" b="1" dirty="0"/>
              <a:t>public </a:t>
            </a:r>
            <a:r>
              <a:rPr lang="en-US" sz="2000" dirty="0"/>
              <a:t>View </a:t>
            </a:r>
            <a:r>
              <a:rPr lang="en-US" sz="2000" dirty="0" err="1"/>
              <a:t>onCreateView</a:t>
            </a:r>
            <a:r>
              <a:rPr lang="en-US" sz="2000" dirty="0"/>
              <a:t>(</a:t>
            </a:r>
            <a:r>
              <a:rPr lang="en-US" sz="2000" dirty="0" err="1"/>
              <a:t>LayoutInflater</a:t>
            </a:r>
            <a:r>
              <a:rPr lang="en-US" sz="2000" dirty="0"/>
              <a:t> </a:t>
            </a:r>
            <a:r>
              <a:rPr lang="en-US" sz="2000" dirty="0" err="1"/>
              <a:t>inflater</a:t>
            </a:r>
            <a:r>
              <a:rPr lang="en-US" sz="2000" dirty="0"/>
              <a:t>, </a:t>
            </a:r>
            <a:r>
              <a:rPr lang="en-US" sz="2000" dirty="0" err="1"/>
              <a:t>ViewGroup</a:t>
            </a:r>
            <a:r>
              <a:rPr lang="en-US" sz="2000" dirty="0"/>
              <a:t> container,</a:t>
            </a:r>
            <a:br>
              <a:rPr lang="en-US" sz="2000" dirty="0"/>
            </a:br>
            <a:r>
              <a:rPr lang="en-US" sz="2000" dirty="0"/>
              <a:t>                         Bundle </a:t>
            </a:r>
            <a:r>
              <a:rPr lang="en-US" sz="2000" dirty="0" err="1"/>
              <a:t>savedInstanceState</a:t>
            </a:r>
            <a:r>
              <a:rPr lang="en-US" sz="2000" dirty="0"/>
              <a:t>) {</a:t>
            </a:r>
            <a:br>
              <a:rPr lang="en-US" sz="2000" dirty="0"/>
            </a:br>
            <a:r>
              <a:rPr lang="en-US" sz="2000" dirty="0"/>
              <a:t>    </a:t>
            </a:r>
            <a:r>
              <a:rPr lang="en-US" sz="2000" i="1" dirty="0"/>
              <a:t>// Inflate the layout for this fragment</a:t>
            </a:r>
            <a:br>
              <a:rPr lang="en-US" sz="2000" i="1" dirty="0"/>
            </a:br>
            <a:r>
              <a:rPr lang="en-US" sz="2000" i="1" dirty="0"/>
              <a:t>    </a:t>
            </a:r>
            <a:r>
              <a:rPr lang="en-US" sz="2000" b="1" dirty="0"/>
              <a:t>return </a:t>
            </a:r>
            <a:r>
              <a:rPr lang="en-US" sz="2000" dirty="0" err="1"/>
              <a:t>inflater.inflate</a:t>
            </a:r>
            <a:r>
              <a:rPr lang="en-US" sz="2000" dirty="0"/>
              <a:t>(R.layout.</a:t>
            </a:r>
            <a:r>
              <a:rPr lang="en-US" sz="2000" b="1" i="1" dirty="0"/>
              <a:t>activity_fragment2</a:t>
            </a:r>
            <a:r>
              <a:rPr lang="en-US" sz="2000" dirty="0"/>
              <a:t>, container, </a:t>
            </a:r>
            <a:r>
              <a:rPr lang="en-US" sz="2000" b="1" dirty="0"/>
              <a:t>false</a:t>
            </a:r>
            <a:r>
              <a:rPr lang="en-US" sz="2000" dirty="0"/>
              <a:t>);</a:t>
            </a:r>
            <a:br>
              <a:rPr lang="en-US" sz="2000" dirty="0"/>
            </a:br>
            <a:r>
              <a:rPr lang="en-US" sz="2000" dirty="0"/>
              <a:t>}</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30164-AA7B-4CB8-A2E9-92679C3803B4}"/>
              </a:ext>
            </a:extLst>
          </p:cNvPr>
          <p:cNvSpPr>
            <a:spLocks noGrp="1"/>
          </p:cNvSpPr>
          <p:nvPr>
            <p:ph type="title"/>
          </p:nvPr>
        </p:nvSpPr>
        <p:spPr/>
        <p:txBody>
          <a:bodyPr>
            <a:normAutofit fontScale="90000"/>
          </a:bodyPr>
          <a:lstStyle/>
          <a:p>
            <a:r>
              <a:rPr lang="en-US" dirty="0"/>
              <a:t>Fragment Manager</a:t>
            </a:r>
            <a:br>
              <a:rPr lang="en-US" dirty="0"/>
            </a:br>
            <a:endParaRPr lang="en-IN" dirty="0"/>
          </a:p>
        </p:txBody>
      </p:sp>
      <p:sp>
        <p:nvSpPr>
          <p:cNvPr id="3" name="Content Placeholder 2">
            <a:extLst>
              <a:ext uri="{FF2B5EF4-FFF2-40B4-BE49-F238E27FC236}">
                <a16:creationId xmlns:a16="http://schemas.microsoft.com/office/drawing/2014/main" id="{96FAC653-F448-4B3D-93C6-6419667CAE42}"/>
              </a:ext>
            </a:extLst>
          </p:cNvPr>
          <p:cNvSpPr>
            <a:spLocks noGrp="1"/>
          </p:cNvSpPr>
          <p:nvPr>
            <p:ph idx="1"/>
          </p:nvPr>
        </p:nvSpPr>
        <p:spPr/>
        <p:txBody>
          <a:bodyPr/>
          <a:lstStyle/>
          <a:p>
            <a:r>
              <a:rPr lang="en-US" dirty="0"/>
              <a:t>Every activity has its own fragment manager</a:t>
            </a:r>
          </a:p>
          <a:p>
            <a:r>
              <a:rPr lang="en-US" dirty="0"/>
              <a:t>It maintain references to all fragments inside the activity.</a:t>
            </a:r>
          </a:p>
          <a:p>
            <a:r>
              <a:rPr lang="en-US" dirty="0" err="1"/>
              <a:t>findFragmentByid</a:t>
            </a:r>
            <a:r>
              <a:rPr lang="en-US" dirty="0"/>
              <a:t>() method to get a references to a particular fragment inside the activity.</a:t>
            </a:r>
            <a:endParaRPr lang="en-IN" dirty="0"/>
          </a:p>
        </p:txBody>
      </p:sp>
    </p:spTree>
    <p:extLst>
      <p:ext uri="{BB962C8B-B14F-4D97-AF65-F5344CB8AC3E}">
        <p14:creationId xmlns:p14="http://schemas.microsoft.com/office/powerpoint/2010/main" val="164680318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6FBA0-975C-3218-E5E8-3B2D774E6DD6}"/>
              </a:ext>
            </a:extLst>
          </p:cNvPr>
          <p:cNvSpPr>
            <a:spLocks noGrp="1"/>
          </p:cNvSpPr>
          <p:nvPr>
            <p:ph type="title"/>
          </p:nvPr>
        </p:nvSpPr>
        <p:spPr/>
        <p:txBody>
          <a:bodyPr/>
          <a:lstStyle/>
          <a:p>
            <a:r>
              <a:rPr lang="en-IN" dirty="0"/>
              <a:t>Fragment Transaction</a:t>
            </a:r>
          </a:p>
        </p:txBody>
      </p:sp>
      <p:sp>
        <p:nvSpPr>
          <p:cNvPr id="3" name="Content Placeholder 2">
            <a:extLst>
              <a:ext uri="{FF2B5EF4-FFF2-40B4-BE49-F238E27FC236}">
                <a16:creationId xmlns:a16="http://schemas.microsoft.com/office/drawing/2014/main" id="{B9785241-6775-5953-E5D8-C617DF2B3D9A}"/>
              </a:ext>
            </a:extLst>
          </p:cNvPr>
          <p:cNvSpPr>
            <a:spLocks noGrp="1"/>
          </p:cNvSpPr>
          <p:nvPr>
            <p:ph idx="1"/>
          </p:nvPr>
        </p:nvSpPr>
        <p:spPr/>
        <p:txBody>
          <a:bodyPr>
            <a:normAutofit fontScale="70000" lnSpcReduction="20000"/>
          </a:bodyPr>
          <a:lstStyle/>
          <a:p>
            <a:r>
              <a:rPr lang="en-IN" dirty="0"/>
              <a:t>The act of adding and removing fragments to an activity are considered as transaction inside android and managed by an object called </a:t>
            </a:r>
            <a:r>
              <a:rPr lang="en-IN" dirty="0" err="1"/>
              <a:t>FragmentTransaction</a:t>
            </a:r>
            <a:r>
              <a:rPr lang="en-IN" dirty="0"/>
              <a:t>.</a:t>
            </a:r>
          </a:p>
          <a:p>
            <a:r>
              <a:rPr lang="en-IN" dirty="0"/>
              <a:t>Two methods :  add(); and replace();</a:t>
            </a:r>
          </a:p>
          <a:p>
            <a:endParaRPr lang="en-IN" dirty="0"/>
          </a:p>
          <a:p>
            <a:pPr fontAlgn="base"/>
            <a:r>
              <a:rPr lang="en-US" dirty="0"/>
              <a:t>Case 1: When there is no fragment attached in a container</a:t>
            </a:r>
          </a:p>
          <a:p>
            <a:pPr fontAlgn="base"/>
            <a:r>
              <a:rPr lang="en-US" dirty="0"/>
              <a:t>In this case, both methods will add the fragment to the container. </a:t>
            </a:r>
          </a:p>
          <a:p>
            <a:pPr fontAlgn="base"/>
            <a:r>
              <a:rPr lang="en-US" dirty="0"/>
              <a:t>Case 2: When the </a:t>
            </a:r>
            <a:r>
              <a:rPr lang="en-US" dirty="0" err="1"/>
              <a:t>fragmentContainer</a:t>
            </a:r>
            <a:r>
              <a:rPr lang="en-US" dirty="0"/>
              <a:t> already has fragment/fragments than , </a:t>
            </a:r>
          </a:p>
          <a:p>
            <a:endParaRPr lang="en-IN" dirty="0"/>
          </a:p>
          <a:p>
            <a:r>
              <a:rPr lang="en-US" dirty="0"/>
              <a:t>add(): adds the new fragment on the top another fragment</a:t>
            </a:r>
            <a:br>
              <a:rPr lang="en-US" dirty="0"/>
            </a:br>
            <a:r>
              <a:rPr lang="en-US" dirty="0"/>
              <a:t>replace(): removes everything then adds the new fragment </a:t>
            </a:r>
          </a:p>
          <a:p>
            <a:endParaRPr lang="en-IN" dirty="0"/>
          </a:p>
          <a:p>
            <a:endParaRPr lang="en-IN" dirty="0"/>
          </a:p>
        </p:txBody>
      </p:sp>
    </p:spTree>
    <p:extLst>
      <p:ext uri="{BB962C8B-B14F-4D97-AF65-F5344CB8AC3E}">
        <p14:creationId xmlns:p14="http://schemas.microsoft.com/office/powerpoint/2010/main" val="304403250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38240-5912-CA9C-3962-27D764AFF385}"/>
              </a:ext>
            </a:extLst>
          </p:cNvPr>
          <p:cNvSpPr>
            <a:spLocks noGrp="1"/>
          </p:cNvSpPr>
          <p:nvPr>
            <p:ph type="title"/>
          </p:nvPr>
        </p:nvSpPr>
        <p:spPr>
          <a:xfrm>
            <a:off x="457200" y="274638"/>
            <a:ext cx="8229600" cy="563562"/>
          </a:xfrm>
        </p:spPr>
        <p:txBody>
          <a:bodyPr>
            <a:normAutofit fontScale="90000"/>
          </a:bodyPr>
          <a:lstStyle/>
          <a:p>
            <a:r>
              <a:rPr lang="en-US" dirty="0"/>
              <a:t>Add  Fragment using java (</a:t>
            </a:r>
            <a:r>
              <a:rPr lang="en-US" dirty="0" err="1"/>
              <a:t>MainActivity</a:t>
            </a:r>
            <a:r>
              <a:rPr lang="en-US" dirty="0"/>
              <a:t>)</a:t>
            </a:r>
            <a:endParaRPr lang="en-IN" dirty="0"/>
          </a:p>
        </p:txBody>
      </p:sp>
      <p:sp>
        <p:nvSpPr>
          <p:cNvPr id="3" name="Content Placeholder 2">
            <a:extLst>
              <a:ext uri="{FF2B5EF4-FFF2-40B4-BE49-F238E27FC236}">
                <a16:creationId xmlns:a16="http://schemas.microsoft.com/office/drawing/2014/main" id="{772423B0-0914-C99A-CC45-515212FBCF0A}"/>
              </a:ext>
            </a:extLst>
          </p:cNvPr>
          <p:cNvSpPr>
            <a:spLocks noGrp="1"/>
          </p:cNvSpPr>
          <p:nvPr>
            <p:ph idx="1"/>
          </p:nvPr>
        </p:nvSpPr>
        <p:spPr>
          <a:xfrm>
            <a:off x="457200" y="990600"/>
            <a:ext cx="8229600" cy="5135563"/>
          </a:xfrm>
        </p:spPr>
        <p:txBody>
          <a:bodyPr>
            <a:normAutofit fontScale="55000" lnSpcReduction="20000"/>
          </a:bodyPr>
          <a:lstStyle/>
          <a:p>
            <a:r>
              <a:rPr lang="en-IN" dirty="0"/>
              <a:t>&lt;Button</a:t>
            </a:r>
          </a:p>
          <a:p>
            <a:r>
              <a:rPr lang="en-IN" dirty="0"/>
              <a:t>    </a:t>
            </a:r>
            <a:r>
              <a:rPr lang="en-IN" dirty="0" err="1"/>
              <a:t>android:layout_width</a:t>
            </a:r>
            <a:r>
              <a:rPr lang="en-IN" dirty="0"/>
              <a:t>="</a:t>
            </a:r>
            <a:r>
              <a:rPr lang="en-IN" dirty="0" err="1"/>
              <a:t>wrap_content</a:t>
            </a:r>
            <a:r>
              <a:rPr lang="en-IN" dirty="0"/>
              <a:t>"</a:t>
            </a:r>
          </a:p>
          <a:p>
            <a:r>
              <a:rPr lang="en-IN" dirty="0"/>
              <a:t>    </a:t>
            </a:r>
            <a:r>
              <a:rPr lang="en-IN" dirty="0" err="1"/>
              <a:t>android:layout_height</a:t>
            </a:r>
            <a:r>
              <a:rPr lang="en-IN" dirty="0"/>
              <a:t>="</a:t>
            </a:r>
            <a:r>
              <a:rPr lang="en-IN" dirty="0" err="1"/>
              <a:t>wrap_content</a:t>
            </a:r>
            <a:r>
              <a:rPr lang="en-IN" dirty="0"/>
              <a:t>"</a:t>
            </a:r>
          </a:p>
          <a:p>
            <a:r>
              <a:rPr lang="en-IN" dirty="0"/>
              <a:t>        </a:t>
            </a:r>
            <a:r>
              <a:rPr lang="en-IN" dirty="0" err="1"/>
              <a:t>android:text</a:t>
            </a:r>
            <a:r>
              <a:rPr lang="en-IN" dirty="0"/>
              <a:t>=“Add Fragment 1"</a:t>
            </a:r>
          </a:p>
          <a:p>
            <a:r>
              <a:rPr lang="en-IN" dirty="0"/>
              <a:t>    </a:t>
            </a:r>
            <a:r>
              <a:rPr lang="en-IN" dirty="0" err="1"/>
              <a:t>android:id</a:t>
            </a:r>
            <a:r>
              <a:rPr lang="en-IN" dirty="0"/>
              <a:t>="@+id/btn1"</a:t>
            </a:r>
          </a:p>
          <a:p>
            <a:r>
              <a:rPr lang="en-IN" dirty="0"/>
              <a:t>        </a:t>
            </a:r>
            <a:r>
              <a:rPr lang="en-IN" dirty="0" err="1"/>
              <a:t>android:textSize</a:t>
            </a:r>
            <a:r>
              <a:rPr lang="en-IN" dirty="0"/>
              <a:t>="20dp"/&gt;</a:t>
            </a:r>
          </a:p>
          <a:p>
            <a:r>
              <a:rPr lang="en-IN" dirty="0"/>
              <a:t>        &lt;Button</a:t>
            </a:r>
          </a:p>
          <a:p>
            <a:r>
              <a:rPr lang="en-IN" dirty="0"/>
              <a:t>            </a:t>
            </a:r>
            <a:r>
              <a:rPr lang="en-IN" dirty="0" err="1"/>
              <a:t>android:layout_width</a:t>
            </a:r>
            <a:r>
              <a:rPr lang="en-IN" dirty="0"/>
              <a:t>="</a:t>
            </a:r>
            <a:r>
              <a:rPr lang="en-IN" dirty="0" err="1"/>
              <a:t>wrap_content</a:t>
            </a:r>
            <a:r>
              <a:rPr lang="en-IN" dirty="0"/>
              <a:t>"</a:t>
            </a:r>
          </a:p>
          <a:p>
            <a:r>
              <a:rPr lang="en-IN" dirty="0"/>
              <a:t>            </a:t>
            </a:r>
            <a:r>
              <a:rPr lang="en-IN" dirty="0" err="1"/>
              <a:t>android:layout_height</a:t>
            </a:r>
            <a:r>
              <a:rPr lang="en-IN" dirty="0"/>
              <a:t>="</a:t>
            </a:r>
            <a:r>
              <a:rPr lang="en-IN" dirty="0" err="1"/>
              <a:t>wrap_content</a:t>
            </a:r>
            <a:r>
              <a:rPr lang="en-IN" dirty="0"/>
              <a:t>"</a:t>
            </a:r>
          </a:p>
          <a:p>
            <a:r>
              <a:rPr lang="en-IN" dirty="0"/>
              <a:t>                </a:t>
            </a:r>
            <a:r>
              <a:rPr lang="en-IN" dirty="0" err="1"/>
              <a:t>android:text</a:t>
            </a:r>
            <a:r>
              <a:rPr lang="en-IN" dirty="0"/>
              <a:t>=“Add Fragment 2"</a:t>
            </a:r>
          </a:p>
          <a:p>
            <a:r>
              <a:rPr lang="en-IN" dirty="0"/>
              <a:t>            </a:t>
            </a:r>
            <a:r>
              <a:rPr lang="en-IN" dirty="0" err="1"/>
              <a:t>android:id</a:t>
            </a:r>
            <a:r>
              <a:rPr lang="en-IN" dirty="0"/>
              <a:t>="@+id/btn2"</a:t>
            </a:r>
          </a:p>
          <a:p>
            <a:r>
              <a:rPr lang="en-IN" dirty="0"/>
              <a:t>                </a:t>
            </a:r>
            <a:r>
              <a:rPr lang="en-IN" dirty="0" err="1"/>
              <a:t>android:textSize</a:t>
            </a:r>
            <a:r>
              <a:rPr lang="en-IN" dirty="0"/>
              <a:t>="20dp"/&gt;</a:t>
            </a:r>
          </a:p>
          <a:p>
            <a:endParaRPr lang="en-IN" dirty="0"/>
          </a:p>
          <a:p>
            <a:r>
              <a:rPr lang="en-IN" dirty="0"/>
              <a:t>        &lt;fragment</a:t>
            </a:r>
          </a:p>
          <a:p>
            <a:r>
              <a:rPr lang="en-IN" dirty="0"/>
              <a:t>            </a:t>
            </a:r>
            <a:r>
              <a:rPr lang="en-IN" dirty="0" err="1"/>
              <a:t>android:layout_width</a:t>
            </a:r>
            <a:r>
              <a:rPr lang="en-IN" dirty="0"/>
              <a:t>="200dp"</a:t>
            </a:r>
          </a:p>
          <a:p>
            <a:r>
              <a:rPr lang="en-IN" dirty="0"/>
              <a:t>            </a:t>
            </a:r>
            <a:r>
              <a:rPr lang="en-IN" dirty="0" err="1"/>
              <a:t>android:layout_height</a:t>
            </a:r>
            <a:r>
              <a:rPr lang="en-IN" dirty="0"/>
              <a:t>="</a:t>
            </a:r>
            <a:r>
              <a:rPr lang="en-IN" dirty="0" err="1"/>
              <a:t>match_parent</a:t>
            </a:r>
            <a:r>
              <a:rPr lang="en-IN" dirty="0"/>
              <a:t>"</a:t>
            </a:r>
          </a:p>
          <a:p>
            <a:r>
              <a:rPr lang="en-IN" dirty="0"/>
              <a:t>            </a:t>
            </a:r>
            <a:r>
              <a:rPr lang="en-IN" dirty="0" err="1"/>
              <a:t>android:id</a:t>
            </a:r>
            <a:r>
              <a:rPr lang="en-IN" dirty="0"/>
              <a:t>="@+id/</a:t>
            </a:r>
            <a:r>
              <a:rPr lang="en-IN" b="1" dirty="0" err="1">
                <a:solidFill>
                  <a:srgbClr val="FF0000"/>
                </a:solidFill>
              </a:rPr>
              <a:t>fragment_id</a:t>
            </a:r>
            <a:r>
              <a:rPr lang="en-IN" dirty="0"/>
              <a:t>"</a:t>
            </a:r>
          </a:p>
          <a:p>
            <a:r>
              <a:rPr lang="en-IN" dirty="0"/>
              <a:t>           /&gt;</a:t>
            </a:r>
          </a:p>
        </p:txBody>
      </p:sp>
    </p:spTree>
    <p:extLst>
      <p:ext uri="{BB962C8B-B14F-4D97-AF65-F5344CB8AC3E}">
        <p14:creationId xmlns:p14="http://schemas.microsoft.com/office/powerpoint/2010/main" val="247180272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Autofit/>
          </a:bodyPr>
          <a:lstStyle/>
          <a:p>
            <a:r>
              <a:rPr lang="en-US" sz="1600" b="1" dirty="0"/>
              <a:t>Activity_fragment1.XML</a:t>
            </a:r>
          </a:p>
          <a:p>
            <a:endParaRPr lang="en-US" sz="1600" dirty="0"/>
          </a:p>
          <a:p>
            <a:r>
              <a:rPr lang="en-US" sz="1600" dirty="0"/>
              <a:t>&lt;</a:t>
            </a:r>
            <a:r>
              <a:rPr lang="en-US" sz="1600" dirty="0" err="1"/>
              <a:t>TextView</a:t>
            </a:r>
            <a:br>
              <a:rPr lang="en-US" sz="1600" dirty="0"/>
            </a:br>
            <a:r>
              <a:rPr lang="en-US" sz="1600" dirty="0"/>
              <a:t>    </a:t>
            </a:r>
            <a:r>
              <a:rPr lang="en-US" sz="1600" dirty="0" err="1"/>
              <a:t>android:layout_width</a:t>
            </a:r>
            <a:r>
              <a:rPr lang="en-US" sz="1600" dirty="0"/>
              <a:t>="</a:t>
            </a:r>
            <a:r>
              <a:rPr lang="en-US" sz="1600" dirty="0" err="1"/>
              <a:t>match_parent</a:t>
            </a:r>
            <a:r>
              <a:rPr lang="en-US" sz="1600" dirty="0"/>
              <a:t>"</a:t>
            </a:r>
            <a:br>
              <a:rPr lang="en-US" sz="1600" dirty="0"/>
            </a:br>
            <a:r>
              <a:rPr lang="en-US" sz="1600" dirty="0"/>
              <a:t>    </a:t>
            </a:r>
            <a:r>
              <a:rPr lang="en-US" sz="1600" dirty="0" err="1"/>
              <a:t>android:layout_height</a:t>
            </a:r>
            <a:r>
              <a:rPr lang="en-US" sz="1600" dirty="0"/>
              <a:t>="</a:t>
            </a:r>
            <a:r>
              <a:rPr lang="en-US" sz="1600" dirty="0" err="1"/>
              <a:t>wrap_content</a:t>
            </a:r>
            <a:r>
              <a:rPr lang="en-US" sz="1600" dirty="0"/>
              <a:t>"</a:t>
            </a:r>
            <a:br>
              <a:rPr lang="en-US" sz="1600" dirty="0"/>
            </a:br>
            <a:r>
              <a:rPr lang="en-US" sz="1600" dirty="0"/>
              <a:t>    </a:t>
            </a:r>
            <a:r>
              <a:rPr lang="en-US" sz="1600" dirty="0" err="1"/>
              <a:t>android:text</a:t>
            </a:r>
            <a:r>
              <a:rPr lang="en-US" sz="1600" dirty="0"/>
              <a:t>="you are in fragment1"</a:t>
            </a:r>
            <a:br>
              <a:rPr lang="en-US" sz="1600" dirty="0"/>
            </a:br>
            <a:r>
              <a:rPr lang="en-US" sz="1600" dirty="0"/>
              <a:t>    </a:t>
            </a:r>
            <a:r>
              <a:rPr lang="en-US" sz="1600" dirty="0" err="1"/>
              <a:t>android:textSize</a:t>
            </a:r>
            <a:r>
              <a:rPr lang="en-US" sz="1600" dirty="0"/>
              <a:t>="30sp"/&gt;</a:t>
            </a:r>
            <a:br>
              <a:rPr lang="en-US" sz="1600" dirty="0"/>
            </a:br>
            <a:r>
              <a:rPr lang="en-US" sz="1600" dirty="0"/>
              <a:t>&lt;</a:t>
            </a:r>
            <a:r>
              <a:rPr lang="en-US" sz="1600" dirty="0" err="1"/>
              <a:t>EditText</a:t>
            </a:r>
            <a:br>
              <a:rPr lang="en-US" sz="1600" dirty="0"/>
            </a:br>
            <a:r>
              <a:rPr lang="en-US" sz="1600" dirty="0"/>
              <a:t>    </a:t>
            </a:r>
            <a:r>
              <a:rPr lang="en-US" sz="1600" dirty="0" err="1"/>
              <a:t>android:layout_width</a:t>
            </a:r>
            <a:r>
              <a:rPr lang="en-US" sz="1600" dirty="0"/>
              <a:t>="</a:t>
            </a:r>
            <a:r>
              <a:rPr lang="en-US" sz="1600" dirty="0" err="1"/>
              <a:t>match_parent</a:t>
            </a:r>
            <a:r>
              <a:rPr lang="en-US" sz="1600" dirty="0"/>
              <a:t>"</a:t>
            </a:r>
            <a:br>
              <a:rPr lang="en-US" sz="1600" dirty="0"/>
            </a:br>
            <a:r>
              <a:rPr lang="en-US" sz="1600" dirty="0"/>
              <a:t>    </a:t>
            </a:r>
            <a:r>
              <a:rPr lang="en-US" sz="1600" dirty="0" err="1"/>
              <a:t>android:layout_height</a:t>
            </a:r>
            <a:r>
              <a:rPr lang="en-US" sz="1600" dirty="0"/>
              <a:t>="</a:t>
            </a:r>
            <a:r>
              <a:rPr lang="en-US" sz="1600" dirty="0" err="1"/>
              <a:t>wrap_content</a:t>
            </a:r>
            <a:r>
              <a:rPr lang="en-US" sz="1600" dirty="0"/>
              <a:t>"</a:t>
            </a:r>
            <a:br>
              <a:rPr lang="en-US" sz="1600" dirty="0"/>
            </a:br>
            <a:r>
              <a:rPr lang="en-US" sz="1600" dirty="0"/>
              <a:t>    </a:t>
            </a:r>
            <a:r>
              <a:rPr lang="en-US" sz="1600" dirty="0" err="1"/>
              <a:t>android:layout_marginTop</a:t>
            </a:r>
            <a:r>
              <a:rPr lang="en-US" sz="1600" dirty="0"/>
              <a:t>="40dp"</a:t>
            </a:r>
            <a:br>
              <a:rPr lang="en-US" sz="1600" dirty="0"/>
            </a:br>
            <a:r>
              <a:rPr lang="en-US" sz="1600" dirty="0"/>
              <a:t>    </a:t>
            </a:r>
            <a:r>
              <a:rPr lang="en-US" sz="1600" dirty="0" err="1"/>
              <a:t>android:layout_gravity</a:t>
            </a:r>
            <a:r>
              <a:rPr lang="en-US" sz="1600" dirty="0"/>
              <a:t>="</a:t>
            </a:r>
            <a:r>
              <a:rPr lang="en-US" sz="1600" dirty="0" err="1"/>
              <a:t>center_horizontal</a:t>
            </a:r>
            <a:r>
              <a:rPr lang="en-US" sz="1600" dirty="0"/>
              <a:t>"</a:t>
            </a:r>
            <a:br>
              <a:rPr lang="en-US" sz="1600" dirty="0"/>
            </a:br>
            <a:r>
              <a:rPr lang="en-US" sz="1600" dirty="0"/>
              <a:t>    /&gt;</a:t>
            </a:r>
          </a:p>
          <a:p>
            <a:endParaRPr lang="en-US" sz="1600" dirty="0"/>
          </a:p>
          <a:p>
            <a:r>
              <a:rPr lang="en-US" sz="1600" b="1" dirty="0"/>
              <a:t>Activity_fragment2.XML</a:t>
            </a:r>
          </a:p>
          <a:p>
            <a:r>
              <a:rPr lang="en-US" sz="1600" dirty="0"/>
              <a:t>&lt;</a:t>
            </a:r>
            <a:r>
              <a:rPr lang="en-US" sz="1600" dirty="0" err="1"/>
              <a:t>TextView</a:t>
            </a:r>
            <a:br>
              <a:rPr lang="en-US" sz="1600" dirty="0"/>
            </a:br>
            <a:r>
              <a:rPr lang="en-US" sz="1600" dirty="0"/>
              <a:t>    </a:t>
            </a:r>
            <a:r>
              <a:rPr lang="en-US" sz="1600" dirty="0" err="1"/>
              <a:t>android:layout_width</a:t>
            </a:r>
            <a:r>
              <a:rPr lang="en-US" sz="1600" dirty="0"/>
              <a:t>="</a:t>
            </a:r>
            <a:r>
              <a:rPr lang="en-US" sz="1600" dirty="0" err="1"/>
              <a:t>match_parent</a:t>
            </a:r>
            <a:r>
              <a:rPr lang="en-US" sz="1600" dirty="0"/>
              <a:t>"</a:t>
            </a:r>
            <a:br>
              <a:rPr lang="en-US" sz="1600" dirty="0"/>
            </a:br>
            <a:r>
              <a:rPr lang="en-US" sz="1600" dirty="0"/>
              <a:t>    </a:t>
            </a:r>
            <a:r>
              <a:rPr lang="en-US" sz="1600" dirty="0" err="1"/>
              <a:t>android:layout_height</a:t>
            </a:r>
            <a:r>
              <a:rPr lang="en-US" sz="1600" dirty="0"/>
              <a:t>="</a:t>
            </a:r>
            <a:r>
              <a:rPr lang="en-US" sz="1600" dirty="0" err="1"/>
              <a:t>wrap_content</a:t>
            </a:r>
            <a:r>
              <a:rPr lang="en-US" sz="1600" dirty="0"/>
              <a:t>"</a:t>
            </a:r>
            <a:br>
              <a:rPr lang="en-US" sz="1600" dirty="0"/>
            </a:br>
            <a:r>
              <a:rPr lang="en-US" sz="1600" dirty="0"/>
              <a:t>    </a:t>
            </a:r>
            <a:r>
              <a:rPr lang="en-US" sz="1600" dirty="0" err="1"/>
              <a:t>android:text</a:t>
            </a:r>
            <a:r>
              <a:rPr lang="en-US" sz="1600" dirty="0"/>
              <a:t>="you are in fragment2"</a:t>
            </a:r>
            <a:br>
              <a:rPr lang="en-US" sz="1600" dirty="0"/>
            </a:br>
            <a:r>
              <a:rPr lang="en-US" sz="1600" dirty="0"/>
              <a:t>    </a:t>
            </a:r>
            <a:r>
              <a:rPr lang="en-US" sz="1600" dirty="0" err="1"/>
              <a:t>android:textSize</a:t>
            </a:r>
            <a:r>
              <a:rPr lang="en-US" sz="1600" dirty="0"/>
              <a:t>="30dp"/&gt;</a:t>
            </a:r>
            <a:br>
              <a:rPr lang="en-US" sz="1600" dirty="0"/>
            </a:br>
            <a:r>
              <a:rPr lang="en-US" sz="1600" dirty="0"/>
              <a:t>&lt;</a:t>
            </a:r>
            <a:r>
              <a:rPr lang="en-US" sz="1600" dirty="0" err="1"/>
              <a:t>EditText</a:t>
            </a:r>
            <a:br>
              <a:rPr lang="en-US" sz="1600" dirty="0"/>
            </a:br>
            <a:r>
              <a:rPr lang="en-US" sz="1600" dirty="0"/>
              <a:t>    </a:t>
            </a:r>
            <a:r>
              <a:rPr lang="en-US" sz="1600" dirty="0" err="1"/>
              <a:t>android:layout_width</a:t>
            </a:r>
            <a:r>
              <a:rPr lang="en-US" sz="1600" dirty="0"/>
              <a:t>="</a:t>
            </a:r>
            <a:r>
              <a:rPr lang="en-US" sz="1600" dirty="0" err="1"/>
              <a:t>match_parent</a:t>
            </a:r>
            <a:r>
              <a:rPr lang="en-US" sz="1600" dirty="0"/>
              <a:t>"</a:t>
            </a:r>
            <a:br>
              <a:rPr lang="en-US" sz="1600" dirty="0"/>
            </a:br>
            <a:r>
              <a:rPr lang="en-US" sz="1600" dirty="0"/>
              <a:t>    </a:t>
            </a:r>
            <a:r>
              <a:rPr lang="en-US" sz="1600" dirty="0" err="1"/>
              <a:t>android:layout_height</a:t>
            </a:r>
            <a:r>
              <a:rPr lang="en-US" sz="1600" dirty="0"/>
              <a:t>="</a:t>
            </a:r>
            <a:r>
              <a:rPr lang="en-US" sz="1600" dirty="0" err="1"/>
              <a:t>wrap_content</a:t>
            </a:r>
            <a:r>
              <a:rPr lang="en-US" sz="1600" dirty="0"/>
              <a:t>"</a:t>
            </a:r>
            <a:br>
              <a:rPr lang="en-US" sz="1600" dirty="0"/>
            </a:br>
            <a:r>
              <a:rPr lang="en-US" sz="1600" dirty="0"/>
              <a:t>    </a:t>
            </a:r>
            <a:r>
              <a:rPr lang="en-US" sz="1600" dirty="0" err="1"/>
              <a:t>android:layout_marginTop</a:t>
            </a:r>
            <a:r>
              <a:rPr lang="en-US" sz="1600" dirty="0"/>
              <a:t>="40dp"</a:t>
            </a:r>
            <a:br>
              <a:rPr lang="en-US" sz="1600" dirty="0"/>
            </a:br>
            <a:r>
              <a:rPr lang="en-US" sz="1600" dirty="0"/>
              <a:t>    </a:t>
            </a:r>
            <a:r>
              <a:rPr lang="en-US" sz="1600" dirty="0" err="1"/>
              <a:t>android:layout_gravity</a:t>
            </a:r>
            <a:r>
              <a:rPr lang="en-US" sz="1600" dirty="0"/>
              <a:t>="</a:t>
            </a:r>
            <a:r>
              <a:rPr lang="en-US" sz="1600" dirty="0" err="1"/>
              <a:t>center_horizontal</a:t>
            </a:r>
            <a:r>
              <a:rPr lang="en-US" sz="1600" dirty="0"/>
              <a:t>"</a:t>
            </a:r>
            <a:br>
              <a:rPr lang="en-US" sz="1600" dirty="0"/>
            </a:br>
            <a:r>
              <a:rPr lang="en-US" sz="1600" dirty="0"/>
              <a:t>    /&gt;</a:t>
            </a:r>
          </a:p>
        </p:txBody>
      </p:sp>
    </p:spTree>
    <p:extLst>
      <p:ext uri="{BB962C8B-B14F-4D97-AF65-F5344CB8AC3E}">
        <p14:creationId xmlns:p14="http://schemas.microsoft.com/office/powerpoint/2010/main" val="13730398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1600200"/>
            <a:ext cx="8534400" cy="4953000"/>
          </a:xfrm>
        </p:spPr>
        <p:txBody>
          <a:bodyPr>
            <a:normAutofit lnSpcReduction="10000"/>
          </a:bodyPr>
          <a:lstStyle/>
          <a:p>
            <a:r>
              <a:rPr lang="en-US" sz="2000" b="1" dirty="0"/>
              <a:t>FRAGMENT1.Class</a:t>
            </a:r>
          </a:p>
          <a:p>
            <a:r>
              <a:rPr lang="en-US" sz="2000" b="1" dirty="0"/>
              <a:t>Inflate the view with the defined fragment layout.</a:t>
            </a:r>
          </a:p>
          <a:p>
            <a:r>
              <a:rPr lang="en-US" sz="2000" b="1" dirty="0"/>
              <a:t>public </a:t>
            </a:r>
            <a:r>
              <a:rPr lang="en-US" sz="2000" dirty="0"/>
              <a:t>View </a:t>
            </a:r>
            <a:r>
              <a:rPr lang="en-US" sz="2000" dirty="0" err="1"/>
              <a:t>onCreateView</a:t>
            </a:r>
            <a:r>
              <a:rPr lang="en-US" sz="2000" dirty="0"/>
              <a:t>(</a:t>
            </a:r>
            <a:r>
              <a:rPr lang="en-US" sz="2000" dirty="0" err="1"/>
              <a:t>LayoutInflater</a:t>
            </a:r>
            <a:r>
              <a:rPr lang="en-US" sz="2000" dirty="0"/>
              <a:t> </a:t>
            </a:r>
            <a:r>
              <a:rPr lang="en-US" sz="2000" dirty="0" err="1"/>
              <a:t>inflater</a:t>
            </a:r>
            <a:r>
              <a:rPr lang="en-US" sz="2000" dirty="0"/>
              <a:t>, </a:t>
            </a:r>
            <a:r>
              <a:rPr lang="en-US" sz="2000" dirty="0" err="1"/>
              <a:t>ViewGroup</a:t>
            </a:r>
            <a:r>
              <a:rPr lang="en-US" sz="2000" dirty="0"/>
              <a:t> container,</a:t>
            </a:r>
            <a:br>
              <a:rPr lang="en-US" sz="2000" dirty="0"/>
            </a:br>
            <a:r>
              <a:rPr lang="en-US" sz="2000" dirty="0"/>
              <a:t>                         Bundle </a:t>
            </a:r>
            <a:r>
              <a:rPr lang="en-US" sz="2000" dirty="0" err="1"/>
              <a:t>savedInstanceState</a:t>
            </a:r>
            <a:r>
              <a:rPr lang="en-US" sz="2000" dirty="0"/>
              <a:t>) {</a:t>
            </a:r>
            <a:br>
              <a:rPr lang="en-US" sz="2000" dirty="0"/>
            </a:br>
            <a:r>
              <a:rPr lang="en-US" sz="2000" dirty="0">
                <a:solidFill>
                  <a:srgbClr val="FF0000"/>
                </a:solidFill>
              </a:rPr>
              <a:t>// </a:t>
            </a:r>
            <a:r>
              <a:rPr lang="en-US" sz="2000" dirty="0" err="1">
                <a:solidFill>
                  <a:srgbClr val="FF0000"/>
                </a:solidFill>
              </a:rPr>
              <a:t>inflater</a:t>
            </a:r>
            <a:r>
              <a:rPr lang="en-US" sz="2000" dirty="0">
                <a:solidFill>
                  <a:srgbClr val="FF0000"/>
                </a:solidFill>
              </a:rPr>
              <a:t> :  </a:t>
            </a:r>
            <a:r>
              <a:rPr lang="en-US" sz="2000" dirty="0" err="1">
                <a:solidFill>
                  <a:srgbClr val="FF0000"/>
                </a:solidFill>
              </a:rPr>
              <a:t>LayoutInflater</a:t>
            </a:r>
            <a:r>
              <a:rPr lang="en-US" sz="2000" dirty="0">
                <a:solidFill>
                  <a:srgbClr val="FF0000"/>
                </a:solidFill>
              </a:rPr>
              <a:t> used to inflate the layout, </a:t>
            </a:r>
          </a:p>
          <a:p>
            <a:r>
              <a:rPr lang="en-US" sz="2000" dirty="0">
                <a:solidFill>
                  <a:srgbClr val="FF0000"/>
                </a:solidFill>
              </a:rPr>
              <a:t>//container :  parent </a:t>
            </a:r>
            <a:r>
              <a:rPr lang="en-US" sz="2000" dirty="0" err="1">
                <a:solidFill>
                  <a:srgbClr val="FF0000"/>
                </a:solidFill>
              </a:rPr>
              <a:t>ViewGroup</a:t>
            </a:r>
            <a:r>
              <a:rPr lang="en-US" sz="2000" dirty="0">
                <a:solidFill>
                  <a:srgbClr val="FF0000"/>
                </a:solidFill>
              </a:rPr>
              <a:t> in which our Fragment layout will be inserted. </a:t>
            </a:r>
            <a:br>
              <a:rPr lang="en-US" sz="2000" i="1" dirty="0"/>
            </a:br>
            <a:r>
              <a:rPr lang="en-US" sz="2000" i="1" dirty="0"/>
              <a:t>    </a:t>
            </a:r>
            <a:r>
              <a:rPr lang="en-US" sz="2000" b="1" dirty="0"/>
              <a:t>return </a:t>
            </a:r>
            <a:r>
              <a:rPr lang="en-US" sz="2000" dirty="0" err="1"/>
              <a:t>inflater.inflate</a:t>
            </a:r>
            <a:r>
              <a:rPr lang="en-US" sz="2000" dirty="0"/>
              <a:t>(R.layout.</a:t>
            </a:r>
            <a:r>
              <a:rPr lang="en-US" sz="2000" b="1" i="1" dirty="0"/>
              <a:t>activity_fragment1</a:t>
            </a:r>
            <a:r>
              <a:rPr lang="en-US" sz="2000" dirty="0"/>
              <a:t>, container, </a:t>
            </a:r>
            <a:r>
              <a:rPr lang="en-US" sz="2000" b="1" dirty="0"/>
              <a:t>false</a:t>
            </a:r>
            <a:r>
              <a:rPr lang="en-US" sz="2000" dirty="0"/>
              <a:t>);</a:t>
            </a:r>
          </a:p>
          <a:p>
            <a:endParaRPr lang="en-US" sz="2000" dirty="0"/>
          </a:p>
          <a:p>
            <a:r>
              <a:rPr lang="en-US" sz="2000" b="1" dirty="0"/>
              <a:t>FRAGMENT2.Class</a:t>
            </a:r>
          </a:p>
          <a:p>
            <a:r>
              <a:rPr lang="en-US" sz="2000" b="1" dirty="0"/>
              <a:t>public </a:t>
            </a:r>
            <a:r>
              <a:rPr lang="en-US" sz="2000" dirty="0"/>
              <a:t>View </a:t>
            </a:r>
            <a:r>
              <a:rPr lang="en-US" sz="2000" dirty="0" err="1"/>
              <a:t>onCreateView</a:t>
            </a:r>
            <a:r>
              <a:rPr lang="en-US" sz="2000" dirty="0"/>
              <a:t>(</a:t>
            </a:r>
            <a:r>
              <a:rPr lang="en-US" sz="2000" dirty="0" err="1"/>
              <a:t>LayoutInflater</a:t>
            </a:r>
            <a:r>
              <a:rPr lang="en-US" sz="2000" dirty="0"/>
              <a:t> </a:t>
            </a:r>
            <a:r>
              <a:rPr lang="en-US" sz="2000" dirty="0" err="1"/>
              <a:t>inflater</a:t>
            </a:r>
            <a:r>
              <a:rPr lang="en-US" sz="2000" dirty="0"/>
              <a:t>, </a:t>
            </a:r>
            <a:r>
              <a:rPr lang="en-US" sz="2000" dirty="0" err="1"/>
              <a:t>ViewGroup</a:t>
            </a:r>
            <a:r>
              <a:rPr lang="en-US" sz="2000" dirty="0"/>
              <a:t> container,</a:t>
            </a:r>
            <a:br>
              <a:rPr lang="en-US" sz="2000" dirty="0"/>
            </a:br>
            <a:r>
              <a:rPr lang="en-US" sz="2000" dirty="0"/>
              <a:t>                         Bundle </a:t>
            </a:r>
            <a:r>
              <a:rPr lang="en-US" sz="2000" dirty="0" err="1"/>
              <a:t>savedInstanceState</a:t>
            </a:r>
            <a:r>
              <a:rPr lang="en-US" sz="2000" dirty="0"/>
              <a:t>) {</a:t>
            </a:r>
            <a:br>
              <a:rPr lang="en-US" sz="2000" dirty="0"/>
            </a:br>
            <a:r>
              <a:rPr lang="en-US" sz="2000" dirty="0"/>
              <a:t>    </a:t>
            </a:r>
            <a:r>
              <a:rPr lang="en-US" sz="2000" i="1" dirty="0"/>
              <a:t>// Inflate the layout for this fragment</a:t>
            </a:r>
            <a:br>
              <a:rPr lang="en-US" sz="2000" i="1" dirty="0"/>
            </a:br>
            <a:r>
              <a:rPr lang="en-US" sz="2000" i="1" dirty="0"/>
              <a:t>    </a:t>
            </a:r>
            <a:r>
              <a:rPr lang="en-US" sz="2000" b="1" dirty="0"/>
              <a:t>return </a:t>
            </a:r>
            <a:r>
              <a:rPr lang="en-US" sz="2000" dirty="0" err="1"/>
              <a:t>inflater.inflate</a:t>
            </a:r>
            <a:r>
              <a:rPr lang="en-US" sz="2000" dirty="0"/>
              <a:t>(R.layout.</a:t>
            </a:r>
            <a:r>
              <a:rPr lang="en-US" sz="2000" b="1" i="1" dirty="0"/>
              <a:t>activity_fragment2</a:t>
            </a:r>
            <a:r>
              <a:rPr lang="en-US" sz="2000" dirty="0"/>
              <a:t>, container, </a:t>
            </a:r>
            <a:r>
              <a:rPr lang="en-US" sz="2000" b="1" dirty="0"/>
              <a:t>false</a:t>
            </a:r>
            <a:r>
              <a:rPr lang="en-US" sz="2000" dirty="0"/>
              <a:t>);</a:t>
            </a:r>
            <a:br>
              <a:rPr lang="en-US" sz="2000" dirty="0"/>
            </a:br>
            <a:r>
              <a:rPr lang="en-US" sz="2000" dirty="0"/>
              <a:t>}</a:t>
            </a:r>
          </a:p>
        </p:txBody>
      </p:sp>
    </p:spTree>
    <p:extLst>
      <p:ext uri="{BB962C8B-B14F-4D97-AF65-F5344CB8AC3E}">
        <p14:creationId xmlns:p14="http://schemas.microsoft.com/office/powerpoint/2010/main" val="160459734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DC2E9-2399-8ADE-09BE-7F0759A18625}"/>
              </a:ext>
            </a:extLst>
          </p:cNvPr>
          <p:cNvSpPr>
            <a:spLocks noGrp="1"/>
          </p:cNvSpPr>
          <p:nvPr>
            <p:ph type="title"/>
          </p:nvPr>
        </p:nvSpPr>
        <p:spPr>
          <a:xfrm>
            <a:off x="457200" y="274638"/>
            <a:ext cx="8229600" cy="639762"/>
          </a:xfrm>
        </p:spPr>
        <p:txBody>
          <a:bodyPr>
            <a:normAutofit fontScale="90000"/>
          </a:bodyPr>
          <a:lstStyle/>
          <a:p>
            <a:r>
              <a:rPr lang="en-US" dirty="0" err="1"/>
              <a:t>MainActivity</a:t>
            </a:r>
            <a:r>
              <a:rPr lang="en-US" dirty="0"/>
              <a:t> file</a:t>
            </a:r>
            <a:endParaRPr lang="en-IN" dirty="0"/>
          </a:p>
        </p:txBody>
      </p:sp>
      <p:sp>
        <p:nvSpPr>
          <p:cNvPr id="3" name="Content Placeholder 2">
            <a:extLst>
              <a:ext uri="{FF2B5EF4-FFF2-40B4-BE49-F238E27FC236}">
                <a16:creationId xmlns:a16="http://schemas.microsoft.com/office/drawing/2014/main" id="{57B05AB0-1269-25CC-BB52-E02936CA367F}"/>
              </a:ext>
            </a:extLst>
          </p:cNvPr>
          <p:cNvSpPr>
            <a:spLocks noGrp="1"/>
          </p:cNvSpPr>
          <p:nvPr>
            <p:ph idx="1"/>
          </p:nvPr>
        </p:nvSpPr>
        <p:spPr>
          <a:xfrm>
            <a:off x="457200" y="1143000"/>
            <a:ext cx="8229600" cy="4983163"/>
          </a:xfrm>
        </p:spPr>
        <p:txBody>
          <a:bodyPr>
            <a:noAutofit/>
          </a:bodyPr>
          <a:lstStyle/>
          <a:p>
            <a:r>
              <a:rPr lang="en-IN" sz="1600" dirty="0"/>
              <a:t> btn1.setOnClickListener(new </a:t>
            </a:r>
            <a:r>
              <a:rPr lang="en-IN" sz="1600" dirty="0" err="1"/>
              <a:t>View.OnClickListener</a:t>
            </a:r>
            <a:r>
              <a:rPr lang="en-IN" sz="1600" dirty="0"/>
              <a:t>() {</a:t>
            </a:r>
          </a:p>
          <a:p>
            <a:r>
              <a:rPr lang="en-IN" sz="1600" dirty="0"/>
              <a:t>            @Override</a:t>
            </a:r>
          </a:p>
          <a:p>
            <a:r>
              <a:rPr lang="en-IN" sz="1600" dirty="0"/>
              <a:t>            public void </a:t>
            </a:r>
            <a:r>
              <a:rPr lang="en-IN" sz="1600" dirty="0" err="1"/>
              <a:t>onClick</a:t>
            </a:r>
            <a:r>
              <a:rPr lang="en-IN" sz="1600" dirty="0"/>
              <a:t>(View view) {</a:t>
            </a:r>
          </a:p>
          <a:p>
            <a:r>
              <a:rPr lang="en-IN" sz="1600" dirty="0"/>
              <a:t>                fragment1 </a:t>
            </a:r>
            <a:r>
              <a:rPr lang="en-IN" sz="1600" dirty="0" err="1"/>
              <a:t>fragmentone</a:t>
            </a:r>
            <a:r>
              <a:rPr lang="en-IN" sz="1600" dirty="0"/>
              <a:t>=new fragment1();   // create instance of fragment1</a:t>
            </a:r>
          </a:p>
          <a:p>
            <a:r>
              <a:rPr lang="en-IN" sz="1600" dirty="0"/>
              <a:t>             </a:t>
            </a:r>
            <a:r>
              <a:rPr lang="en-IN" sz="1600" dirty="0" err="1"/>
              <a:t>FragmentTransaction</a:t>
            </a:r>
            <a:r>
              <a:rPr lang="en-IN" sz="1600" dirty="0"/>
              <a:t> transaction=</a:t>
            </a:r>
            <a:r>
              <a:rPr lang="en-IN" sz="1600" dirty="0" err="1"/>
              <a:t>getSupportFragmentManager</a:t>
            </a:r>
            <a:r>
              <a:rPr lang="en-IN" sz="1600" dirty="0"/>
              <a:t>().</a:t>
            </a:r>
            <a:r>
              <a:rPr lang="en-IN" sz="1600" dirty="0" err="1"/>
              <a:t>beginTransaction</a:t>
            </a:r>
            <a:r>
              <a:rPr lang="en-IN" sz="1600" dirty="0"/>
              <a:t>();</a:t>
            </a:r>
          </a:p>
          <a:p>
            <a:r>
              <a:rPr lang="en-IN" sz="1600" dirty="0"/>
              <a:t>                </a:t>
            </a:r>
            <a:r>
              <a:rPr lang="en-IN" sz="1600" dirty="0" err="1"/>
              <a:t>transaction.replace</a:t>
            </a:r>
            <a:r>
              <a:rPr lang="en-IN" sz="1600" dirty="0"/>
              <a:t>(</a:t>
            </a:r>
            <a:r>
              <a:rPr lang="en-IN" sz="1600" dirty="0" err="1"/>
              <a:t>R.id.fragment_id,fragmentone</a:t>
            </a:r>
            <a:r>
              <a:rPr lang="en-IN" sz="1600" dirty="0"/>
              <a:t>); </a:t>
            </a:r>
          </a:p>
          <a:p>
            <a:r>
              <a:rPr lang="en-IN" sz="1600" dirty="0"/>
              <a:t>                </a:t>
            </a:r>
            <a:r>
              <a:rPr lang="en-IN" sz="1600" dirty="0" err="1"/>
              <a:t>transaction.commit</a:t>
            </a:r>
            <a:r>
              <a:rPr lang="en-IN" sz="1600" dirty="0"/>
              <a:t>();</a:t>
            </a:r>
          </a:p>
          <a:p>
            <a:r>
              <a:rPr lang="en-IN" sz="1600" dirty="0"/>
              <a:t>            }</a:t>
            </a:r>
          </a:p>
          <a:p>
            <a:r>
              <a:rPr lang="en-IN" sz="1600" dirty="0"/>
              <a:t>        });</a:t>
            </a:r>
          </a:p>
          <a:p>
            <a:r>
              <a:rPr lang="en-IN" sz="1600" dirty="0"/>
              <a:t>        btn2.setOnClickListener(new </a:t>
            </a:r>
            <a:r>
              <a:rPr lang="en-IN" sz="1600" dirty="0" err="1"/>
              <a:t>View.OnClickListener</a:t>
            </a:r>
            <a:r>
              <a:rPr lang="en-IN" sz="1600" dirty="0"/>
              <a:t>() {</a:t>
            </a:r>
          </a:p>
          <a:p>
            <a:r>
              <a:rPr lang="en-IN" sz="1600" dirty="0"/>
              <a:t>            @Override</a:t>
            </a:r>
          </a:p>
          <a:p>
            <a:r>
              <a:rPr lang="en-IN" sz="1600" dirty="0"/>
              <a:t>            public void </a:t>
            </a:r>
            <a:r>
              <a:rPr lang="en-IN" sz="1600" dirty="0" err="1"/>
              <a:t>onClick</a:t>
            </a:r>
            <a:r>
              <a:rPr lang="en-IN" sz="1600" dirty="0"/>
              <a:t>(View view) {</a:t>
            </a:r>
          </a:p>
          <a:p>
            <a:r>
              <a:rPr lang="en-IN" sz="1600" dirty="0"/>
              <a:t>                fragment2 </a:t>
            </a:r>
            <a:r>
              <a:rPr lang="en-IN" sz="1600" dirty="0" err="1"/>
              <a:t>fragmenttwo</a:t>
            </a:r>
            <a:r>
              <a:rPr lang="en-IN" sz="1600" dirty="0"/>
              <a:t>=new fragment2();</a:t>
            </a:r>
          </a:p>
          <a:p>
            <a:r>
              <a:rPr lang="en-IN" sz="1600" dirty="0"/>
              <a:t>          </a:t>
            </a:r>
            <a:r>
              <a:rPr lang="en-IN" sz="1600" dirty="0" err="1"/>
              <a:t>FragmentTransaction</a:t>
            </a:r>
            <a:r>
              <a:rPr lang="en-IN" sz="1600" dirty="0"/>
              <a:t> transaction=</a:t>
            </a:r>
            <a:r>
              <a:rPr lang="en-IN" sz="1600" dirty="0" err="1"/>
              <a:t>getSupportFragmentManager</a:t>
            </a:r>
            <a:r>
              <a:rPr lang="en-IN" sz="1600" dirty="0"/>
              <a:t>().</a:t>
            </a:r>
            <a:r>
              <a:rPr lang="en-IN" sz="1600" dirty="0" err="1"/>
              <a:t>beginTransaction</a:t>
            </a:r>
            <a:r>
              <a:rPr lang="en-IN" sz="1600" dirty="0"/>
              <a:t>();</a:t>
            </a:r>
          </a:p>
          <a:p>
            <a:r>
              <a:rPr lang="en-IN" sz="1600" dirty="0"/>
              <a:t>                </a:t>
            </a:r>
            <a:r>
              <a:rPr lang="en-IN" sz="1600" dirty="0" err="1"/>
              <a:t>transaction.replace</a:t>
            </a:r>
            <a:r>
              <a:rPr lang="en-IN" sz="1600" dirty="0"/>
              <a:t>(</a:t>
            </a:r>
            <a:r>
              <a:rPr lang="en-IN" sz="1600" dirty="0" err="1"/>
              <a:t>R.id.fragment_id,fragmenttwo</a:t>
            </a:r>
            <a:r>
              <a:rPr lang="en-IN" sz="1600" dirty="0"/>
              <a:t>);</a:t>
            </a:r>
          </a:p>
          <a:p>
            <a:r>
              <a:rPr lang="en-IN" sz="1600" dirty="0"/>
              <a:t>                </a:t>
            </a:r>
            <a:r>
              <a:rPr lang="en-IN" sz="1600" dirty="0" err="1"/>
              <a:t>transaction.commit</a:t>
            </a:r>
            <a:r>
              <a:rPr lang="en-IN" sz="1600" dirty="0"/>
              <a:t>();</a:t>
            </a:r>
          </a:p>
          <a:p>
            <a:r>
              <a:rPr lang="en-IN" sz="1600" dirty="0"/>
              <a:t>            }</a:t>
            </a:r>
          </a:p>
          <a:p>
            <a:r>
              <a:rPr lang="en-IN" sz="1600" dirty="0"/>
              <a:t>        });</a:t>
            </a:r>
          </a:p>
        </p:txBody>
      </p:sp>
    </p:spTree>
    <p:extLst>
      <p:ext uri="{BB962C8B-B14F-4D97-AF65-F5344CB8AC3E}">
        <p14:creationId xmlns:p14="http://schemas.microsoft.com/office/powerpoint/2010/main" val="1174562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endParaRPr lang="en-US" dirty="0"/>
          </a:p>
        </p:txBody>
      </p:sp>
      <p:sp>
        <p:nvSpPr>
          <p:cNvPr id="3" name="Content Placeholder 2"/>
          <p:cNvSpPr>
            <a:spLocks noGrp="1"/>
          </p:cNvSpPr>
          <p:nvPr>
            <p:ph idx="1"/>
          </p:nvPr>
        </p:nvSpPr>
        <p:spPr/>
        <p:txBody>
          <a:bodyPr>
            <a:normAutofit fontScale="55000" lnSpcReduction="20000"/>
          </a:bodyPr>
          <a:lstStyle/>
          <a:p>
            <a:r>
              <a:rPr lang="en-US" b="1" dirty="0" err="1"/>
              <a:t>onStop</a:t>
            </a:r>
            <a:r>
              <a:rPr lang="en-US" b="1" dirty="0"/>
              <a:t>():</a:t>
            </a:r>
            <a:r>
              <a:rPr lang="en-US" dirty="0"/>
              <a:t>The system will invoke </a:t>
            </a:r>
            <a:r>
              <a:rPr lang="en-US" dirty="0" err="1"/>
              <a:t>onStop</a:t>
            </a:r>
            <a:r>
              <a:rPr lang="en-US" dirty="0"/>
              <a:t>() callback method when an activity no longer visible to the user.</a:t>
            </a:r>
          </a:p>
          <a:p>
            <a:endParaRPr lang="en-US" dirty="0"/>
          </a:p>
          <a:p>
            <a:r>
              <a:rPr kumimoji="0" lang="en-US" altLang="en-US" sz="3200" b="0" i="0" u="none" strike="noStrike" cap="none" normalizeH="0" baseline="0" dirty="0">
                <a:ln>
                  <a:noFill/>
                </a:ln>
                <a:solidFill>
                  <a:srgbClr val="232629"/>
                </a:solidFill>
                <a:effectLst/>
                <a:latin typeface="-apple-system"/>
              </a:rPr>
              <a:t>Application main thread is not always the UI thread. For example, when </a:t>
            </a:r>
            <a:r>
              <a:rPr kumimoji="0" lang="en-US" altLang="en-US" sz="2400" b="0" i="0" u="none" strike="noStrike" cap="none" normalizeH="0" baseline="0" dirty="0">
                <a:ln>
                  <a:noFill/>
                </a:ln>
                <a:solidFill>
                  <a:srgbClr val="232629"/>
                </a:solidFill>
                <a:effectLst/>
                <a:latin typeface="var(--ff-mono)"/>
              </a:rPr>
              <a:t>Activity</a:t>
            </a:r>
            <a:r>
              <a:rPr kumimoji="0" lang="en-US" altLang="en-US" sz="3200" b="0" i="0" u="none" strike="noStrike" cap="none" normalizeH="0" baseline="0" dirty="0">
                <a:ln>
                  <a:noFill/>
                </a:ln>
                <a:solidFill>
                  <a:srgbClr val="232629"/>
                </a:solidFill>
                <a:effectLst/>
                <a:latin typeface="-apple-system"/>
              </a:rPr>
              <a:t> is stopped, the </a:t>
            </a:r>
            <a:r>
              <a:rPr kumimoji="0" lang="en-US" altLang="en-US" sz="2400" b="0" i="0" u="none" strike="noStrike" cap="none" normalizeH="0" baseline="0" dirty="0" err="1">
                <a:ln>
                  <a:noFill/>
                </a:ln>
                <a:solidFill>
                  <a:srgbClr val="232629"/>
                </a:solidFill>
                <a:effectLst/>
                <a:latin typeface="var(--ff-mono)"/>
              </a:rPr>
              <a:t>onStop</a:t>
            </a:r>
            <a:r>
              <a:rPr kumimoji="0" lang="en-US" altLang="en-US" sz="2400" b="0" i="0" u="none" strike="noStrike" cap="none" normalizeH="0" baseline="0" dirty="0">
                <a:ln>
                  <a:noFill/>
                </a:ln>
                <a:solidFill>
                  <a:srgbClr val="232629"/>
                </a:solidFill>
                <a:effectLst/>
                <a:latin typeface="var(--ff-mono)"/>
              </a:rPr>
              <a:t>()</a:t>
            </a:r>
            <a:r>
              <a:rPr kumimoji="0" lang="en-US" altLang="en-US" sz="3200" b="0" i="0" u="none" strike="noStrike" cap="none" normalizeH="0" baseline="0" dirty="0">
                <a:ln>
                  <a:noFill/>
                </a:ln>
                <a:solidFill>
                  <a:srgbClr val="232629"/>
                </a:solidFill>
                <a:effectLst/>
                <a:latin typeface="-apple-system"/>
              </a:rPr>
              <a:t> is invoked, hence the UI thread is taken away from that </a:t>
            </a:r>
            <a:r>
              <a:rPr kumimoji="0" lang="en-US" altLang="en-US" sz="2400" b="0" i="0" u="none" strike="noStrike" cap="none" normalizeH="0" baseline="0" dirty="0">
                <a:ln>
                  <a:noFill/>
                </a:ln>
                <a:solidFill>
                  <a:srgbClr val="232629"/>
                </a:solidFill>
                <a:effectLst/>
                <a:latin typeface="var(--ff-mono)"/>
              </a:rPr>
              <a:t>Activity</a:t>
            </a:r>
            <a:r>
              <a:rPr kumimoji="0" lang="en-US" altLang="en-US" sz="3200" b="0" i="0" u="none" strike="noStrike" cap="none" normalizeH="0" baseline="0" dirty="0">
                <a:ln>
                  <a:noFill/>
                </a:ln>
                <a:solidFill>
                  <a:srgbClr val="232629"/>
                </a:solidFill>
                <a:effectLst/>
                <a:latin typeface="-apple-system"/>
              </a:rPr>
              <a:t> and moved to another Activity within the same or a different application. However it doesn't mean the application is no longer active, it can continue working in the background until it is closed either by OS or by user.</a:t>
            </a:r>
            <a:r>
              <a:rPr kumimoji="0" lang="en-US" altLang="en-US" sz="800" b="0" i="0" u="none" strike="noStrike" cap="none" normalizeH="0" baseline="0" dirty="0">
                <a:ln>
                  <a:noFill/>
                </a:ln>
                <a:solidFill>
                  <a:schemeClr val="tx1"/>
                </a:solidFill>
                <a:effectLst/>
              </a:rPr>
              <a:t> </a:t>
            </a:r>
            <a:endParaRPr kumimoji="0" lang="en-US" altLang="en-US" sz="4800" b="0" i="0" u="none" strike="noStrike" cap="none" normalizeH="0" baseline="0" dirty="0">
              <a:ln>
                <a:noFill/>
              </a:ln>
              <a:solidFill>
                <a:schemeClr val="tx1"/>
              </a:solidFill>
              <a:effectLst/>
              <a:latin typeface="Arial" panose="020B0604020202020204" pitchFamily="34" charset="0"/>
            </a:endParaRPr>
          </a:p>
          <a:p>
            <a:endParaRPr lang="en-US" b="1" dirty="0"/>
          </a:p>
          <a:p>
            <a:r>
              <a:rPr lang="en-US" b="1" dirty="0" err="1"/>
              <a:t>onRestart</a:t>
            </a:r>
            <a:r>
              <a:rPr lang="en-US" b="1" dirty="0"/>
              <a:t>()</a:t>
            </a:r>
          </a:p>
          <a:p>
            <a:r>
              <a:rPr lang="en-US" dirty="0"/>
              <a:t>The system will invoke </a:t>
            </a:r>
            <a:r>
              <a:rPr lang="en-US" dirty="0" err="1"/>
              <a:t>onRestart</a:t>
            </a:r>
            <a:r>
              <a:rPr lang="en-US" dirty="0"/>
              <a:t>() method when an activity restarting itself after stopping it. The </a:t>
            </a:r>
            <a:r>
              <a:rPr lang="en-US" dirty="0" err="1"/>
              <a:t>onRestart</a:t>
            </a:r>
            <a:r>
              <a:rPr lang="en-US" dirty="0"/>
              <a:t>() method will restore the state of activity from the time that is being stopped.</a:t>
            </a:r>
          </a:p>
          <a:p>
            <a:r>
              <a:rPr lang="en-US" b="1" dirty="0" err="1"/>
              <a:t>onDestroy</a:t>
            </a:r>
            <a:r>
              <a:rPr lang="en-US" b="1" dirty="0"/>
              <a:t>()</a:t>
            </a:r>
          </a:p>
          <a:p>
            <a:r>
              <a:rPr lang="en-US" dirty="0"/>
              <a:t>The system will invoke this </a:t>
            </a:r>
            <a:r>
              <a:rPr lang="en-US" dirty="0" err="1"/>
              <a:t>onDestory</a:t>
            </a:r>
            <a:r>
              <a:rPr lang="en-US" dirty="0"/>
              <a:t>() callback method either the activity is finishing or system destroying the activity to save space.</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2FFF8-B6BA-4EE6-ACE8-019ED0720563}"/>
              </a:ext>
            </a:extLst>
          </p:cNvPr>
          <p:cNvSpPr>
            <a:spLocks noGrp="1"/>
          </p:cNvSpPr>
          <p:nvPr>
            <p:ph type="title"/>
          </p:nvPr>
        </p:nvSpPr>
        <p:spPr/>
        <p:txBody>
          <a:bodyPr/>
          <a:lstStyle/>
          <a:p>
            <a:r>
              <a:rPr lang="en-IN" dirty="0"/>
              <a:t>Fragment Example 2 (</a:t>
            </a:r>
            <a:r>
              <a:rPr lang="en-IN" dirty="0" err="1"/>
              <a:t>MainActivity</a:t>
            </a:r>
            <a:r>
              <a:rPr lang="en-IN" dirty="0"/>
              <a:t>)</a:t>
            </a:r>
          </a:p>
        </p:txBody>
      </p:sp>
      <p:sp>
        <p:nvSpPr>
          <p:cNvPr id="3" name="Content Placeholder 2">
            <a:extLst>
              <a:ext uri="{FF2B5EF4-FFF2-40B4-BE49-F238E27FC236}">
                <a16:creationId xmlns:a16="http://schemas.microsoft.com/office/drawing/2014/main" id="{BD44852B-07EA-4A20-A68A-5233F8499BE9}"/>
              </a:ext>
            </a:extLst>
          </p:cNvPr>
          <p:cNvSpPr>
            <a:spLocks noGrp="1"/>
          </p:cNvSpPr>
          <p:nvPr>
            <p:ph idx="1"/>
          </p:nvPr>
        </p:nvSpPr>
        <p:spPr/>
        <p:txBody>
          <a:bodyPr>
            <a:normAutofit/>
          </a:bodyPr>
          <a:lstStyle/>
          <a:p>
            <a:r>
              <a:rPr lang="en-IN" sz="1800" dirty="0"/>
              <a:t>&lt;fragment</a:t>
            </a:r>
          </a:p>
          <a:p>
            <a:r>
              <a:rPr lang="en-IN" sz="1800" dirty="0"/>
              <a:t>        </a:t>
            </a:r>
            <a:r>
              <a:rPr lang="en-IN" sz="1800" dirty="0" err="1"/>
              <a:t>android:layout_height</a:t>
            </a:r>
            <a:r>
              <a:rPr lang="en-IN" sz="1800" dirty="0"/>
              <a:t>="</a:t>
            </a:r>
            <a:r>
              <a:rPr lang="en-IN" sz="1800" dirty="0" err="1"/>
              <a:t>match_parent</a:t>
            </a:r>
            <a:r>
              <a:rPr lang="en-IN" sz="1800" dirty="0"/>
              <a:t>"</a:t>
            </a:r>
          </a:p>
          <a:p>
            <a:r>
              <a:rPr lang="en-IN" sz="1800" dirty="0"/>
              <a:t>        </a:t>
            </a:r>
            <a:r>
              <a:rPr lang="en-IN" sz="1800" dirty="0" err="1"/>
              <a:t>android:layout_width</a:t>
            </a:r>
            <a:r>
              <a:rPr lang="en-IN" sz="1800" dirty="0"/>
              <a:t>="350px"</a:t>
            </a:r>
          </a:p>
          <a:p>
            <a:r>
              <a:rPr lang="en-IN" sz="1800" b="1" dirty="0"/>
              <a:t>        name="</a:t>
            </a:r>
            <a:r>
              <a:rPr lang="en-IN" sz="1800" b="1" dirty="0" err="1"/>
              <a:t>com.fragmentsexample.ListMenuFragment</a:t>
            </a:r>
            <a:r>
              <a:rPr lang="en-IN" sz="1800" b="1" dirty="0"/>
              <a:t>"</a:t>
            </a:r>
          </a:p>
          <a:p>
            <a:r>
              <a:rPr lang="en-IN" sz="1800" dirty="0"/>
              <a:t>        </a:t>
            </a:r>
            <a:r>
              <a:rPr lang="en-IN" sz="1800" dirty="0" err="1"/>
              <a:t>android:id</a:t>
            </a:r>
            <a:r>
              <a:rPr lang="en-IN" sz="1800" dirty="0"/>
              <a:t>="@+id/fragment"/&gt;</a:t>
            </a:r>
          </a:p>
          <a:p>
            <a:r>
              <a:rPr lang="en-IN" sz="1800" dirty="0"/>
              <a:t>    &lt;fragment</a:t>
            </a:r>
          </a:p>
          <a:p>
            <a:endParaRPr lang="en-IN" sz="1800" dirty="0"/>
          </a:p>
          <a:p>
            <a:r>
              <a:rPr lang="en-IN" sz="1800" dirty="0"/>
              <a:t>        </a:t>
            </a:r>
            <a:r>
              <a:rPr lang="en-IN" sz="1800" dirty="0" err="1"/>
              <a:t>android:layout_width</a:t>
            </a:r>
            <a:r>
              <a:rPr lang="en-IN" sz="1800" dirty="0"/>
              <a:t>="</a:t>
            </a:r>
            <a:r>
              <a:rPr lang="en-IN" sz="1800" dirty="0" err="1"/>
              <a:t>match_parent</a:t>
            </a:r>
            <a:r>
              <a:rPr lang="en-IN" sz="1800" dirty="0"/>
              <a:t>"</a:t>
            </a:r>
          </a:p>
          <a:p>
            <a:r>
              <a:rPr lang="en-IN" sz="1800" dirty="0"/>
              <a:t>        </a:t>
            </a:r>
            <a:r>
              <a:rPr lang="en-IN" sz="1800" dirty="0" err="1"/>
              <a:t>android:layout_height</a:t>
            </a:r>
            <a:r>
              <a:rPr lang="en-IN" sz="1800" dirty="0"/>
              <a:t>="</a:t>
            </a:r>
            <a:r>
              <a:rPr lang="en-IN" sz="1800" dirty="0" err="1"/>
              <a:t>match_parent</a:t>
            </a:r>
            <a:r>
              <a:rPr lang="en-IN" sz="1800" dirty="0"/>
              <a:t>"</a:t>
            </a:r>
          </a:p>
          <a:p>
            <a:r>
              <a:rPr lang="en-IN" sz="1800" dirty="0"/>
              <a:t>      </a:t>
            </a:r>
            <a:r>
              <a:rPr lang="en-IN" sz="1800" b="1" dirty="0"/>
              <a:t>name="</a:t>
            </a:r>
            <a:r>
              <a:rPr lang="en-IN" sz="1800" b="1" dirty="0" err="1"/>
              <a:t>com.fragmentsexample.DetailFragment</a:t>
            </a:r>
            <a:r>
              <a:rPr lang="en-IN" sz="1800" b="1" dirty="0"/>
              <a:t>"</a:t>
            </a:r>
          </a:p>
          <a:p>
            <a:r>
              <a:rPr lang="en-IN" sz="1800" dirty="0"/>
              <a:t>        </a:t>
            </a:r>
            <a:r>
              <a:rPr lang="en-IN" sz="1800" dirty="0" err="1"/>
              <a:t>android:id</a:t>
            </a:r>
            <a:r>
              <a:rPr lang="en-IN" sz="1800" dirty="0"/>
              <a:t>="@+id/fragment2"/&gt;</a:t>
            </a:r>
          </a:p>
        </p:txBody>
      </p:sp>
      <p:pic>
        <p:nvPicPr>
          <p:cNvPr id="5" name="Picture 4">
            <a:extLst>
              <a:ext uri="{FF2B5EF4-FFF2-40B4-BE49-F238E27FC236}">
                <a16:creationId xmlns:a16="http://schemas.microsoft.com/office/drawing/2014/main" id="{443004A8-E403-4258-9CC6-384C9F2F0941}"/>
              </a:ext>
            </a:extLst>
          </p:cNvPr>
          <p:cNvPicPr>
            <a:picLocks noChangeAspect="1"/>
          </p:cNvPicPr>
          <p:nvPr/>
        </p:nvPicPr>
        <p:blipFill>
          <a:blip r:embed="rId2"/>
          <a:stretch>
            <a:fillRect/>
          </a:stretch>
        </p:blipFill>
        <p:spPr>
          <a:xfrm>
            <a:off x="6400800" y="1590368"/>
            <a:ext cx="2667000" cy="4191000"/>
          </a:xfrm>
          <a:prstGeom prst="rect">
            <a:avLst/>
          </a:prstGeom>
        </p:spPr>
      </p:pic>
    </p:spTree>
    <p:extLst>
      <p:ext uri="{BB962C8B-B14F-4D97-AF65-F5344CB8AC3E}">
        <p14:creationId xmlns:p14="http://schemas.microsoft.com/office/powerpoint/2010/main" val="11662376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62DDD-2216-4302-9CA8-15E203E84130}"/>
              </a:ext>
            </a:extLst>
          </p:cNvPr>
          <p:cNvSpPr>
            <a:spLocks noGrp="1"/>
          </p:cNvSpPr>
          <p:nvPr>
            <p:ph type="title"/>
          </p:nvPr>
        </p:nvSpPr>
        <p:spPr/>
        <p:txBody>
          <a:bodyPr/>
          <a:lstStyle/>
          <a:p>
            <a:r>
              <a:rPr lang="en-IN" dirty="0"/>
              <a:t>Fragment_list_item.xml</a:t>
            </a:r>
          </a:p>
        </p:txBody>
      </p:sp>
      <p:sp>
        <p:nvSpPr>
          <p:cNvPr id="3" name="Content Placeholder 2">
            <a:extLst>
              <a:ext uri="{FF2B5EF4-FFF2-40B4-BE49-F238E27FC236}">
                <a16:creationId xmlns:a16="http://schemas.microsoft.com/office/drawing/2014/main" id="{9D2D5B86-392C-4A7C-87E6-63077D93549F}"/>
              </a:ext>
            </a:extLst>
          </p:cNvPr>
          <p:cNvSpPr>
            <a:spLocks noGrp="1"/>
          </p:cNvSpPr>
          <p:nvPr>
            <p:ph idx="1"/>
          </p:nvPr>
        </p:nvSpPr>
        <p:spPr/>
        <p:txBody>
          <a:bodyPr>
            <a:normAutofit/>
          </a:bodyPr>
          <a:lstStyle/>
          <a:p>
            <a:r>
              <a:rPr lang="en-IN" sz="2000" dirty="0"/>
              <a:t>&lt;</a:t>
            </a:r>
            <a:r>
              <a:rPr lang="en-IN" sz="2000" dirty="0" err="1"/>
              <a:t>LinearLayout</a:t>
            </a:r>
            <a:endParaRPr lang="en-IN" sz="2000" dirty="0"/>
          </a:p>
          <a:p>
            <a:r>
              <a:rPr lang="en-IN" sz="2000" dirty="0"/>
              <a:t>    </a:t>
            </a:r>
            <a:r>
              <a:rPr lang="en-IN" sz="2000" dirty="0" err="1"/>
              <a:t>android:orientation</a:t>
            </a:r>
            <a:r>
              <a:rPr lang="en-IN" sz="2000" dirty="0"/>
              <a:t>="vertical" </a:t>
            </a:r>
          </a:p>
          <a:p>
            <a:r>
              <a:rPr lang="en-IN" sz="2000" dirty="0" err="1"/>
              <a:t>android:layout_width</a:t>
            </a:r>
            <a:r>
              <a:rPr lang="en-IN" sz="2000" dirty="0"/>
              <a:t>="</a:t>
            </a:r>
            <a:r>
              <a:rPr lang="en-IN" sz="2000" dirty="0" err="1"/>
              <a:t>match_parent</a:t>
            </a:r>
            <a:r>
              <a:rPr lang="en-IN" sz="2000" dirty="0"/>
              <a:t>"</a:t>
            </a:r>
          </a:p>
          <a:p>
            <a:r>
              <a:rPr lang="en-IN" sz="2000" dirty="0"/>
              <a:t>    </a:t>
            </a:r>
            <a:r>
              <a:rPr lang="en-IN" sz="2000" dirty="0" err="1"/>
              <a:t>android:layout_height</a:t>
            </a:r>
            <a:r>
              <a:rPr lang="en-IN" sz="2000" dirty="0"/>
              <a:t>="</a:t>
            </a:r>
            <a:r>
              <a:rPr lang="en-IN" sz="2000" dirty="0" err="1"/>
              <a:t>match_parent</a:t>
            </a:r>
            <a:r>
              <a:rPr lang="en-IN" sz="2000" dirty="0"/>
              <a:t>"&gt;</a:t>
            </a:r>
          </a:p>
          <a:p>
            <a:r>
              <a:rPr lang="en-IN" sz="2000" dirty="0"/>
              <a:t>    &lt;</a:t>
            </a:r>
            <a:r>
              <a:rPr lang="en-IN" sz="2000" dirty="0" err="1"/>
              <a:t>ListView</a:t>
            </a:r>
            <a:endParaRPr lang="en-IN" sz="2000" dirty="0"/>
          </a:p>
          <a:p>
            <a:r>
              <a:rPr lang="en-IN" sz="2000" dirty="0"/>
              <a:t>        </a:t>
            </a:r>
            <a:r>
              <a:rPr lang="en-IN" sz="2000" dirty="0" err="1"/>
              <a:t>android:layout_width</a:t>
            </a:r>
            <a:r>
              <a:rPr lang="en-IN" sz="2000" dirty="0"/>
              <a:t>="</a:t>
            </a:r>
            <a:r>
              <a:rPr lang="en-IN" sz="2000" dirty="0" err="1"/>
              <a:t>match_parent</a:t>
            </a:r>
            <a:r>
              <a:rPr lang="en-IN" sz="2000" dirty="0"/>
              <a:t>"</a:t>
            </a:r>
          </a:p>
          <a:p>
            <a:r>
              <a:rPr lang="en-IN" sz="2000" dirty="0"/>
              <a:t>        </a:t>
            </a:r>
            <a:r>
              <a:rPr lang="en-IN" sz="2000" dirty="0" err="1"/>
              <a:t>android:layout_height</a:t>
            </a:r>
            <a:r>
              <a:rPr lang="en-IN" sz="2000" dirty="0"/>
              <a:t>="</a:t>
            </a:r>
            <a:r>
              <a:rPr lang="en-IN" sz="2000" dirty="0" err="1"/>
              <a:t>wrap_content</a:t>
            </a:r>
            <a:r>
              <a:rPr lang="en-IN" sz="2000" dirty="0"/>
              <a:t>"</a:t>
            </a:r>
          </a:p>
          <a:p>
            <a:r>
              <a:rPr lang="en-IN" sz="2000" dirty="0"/>
              <a:t>        </a:t>
            </a:r>
            <a:r>
              <a:rPr lang="en-IN" sz="2000" dirty="0" err="1"/>
              <a:t>android:id</a:t>
            </a:r>
            <a:r>
              <a:rPr lang="en-IN" sz="2000" dirty="0"/>
              <a:t>="@</a:t>
            </a:r>
            <a:r>
              <a:rPr lang="en-IN" sz="2000" dirty="0" err="1"/>
              <a:t>android:id</a:t>
            </a:r>
            <a:r>
              <a:rPr lang="en-IN" sz="2000" dirty="0"/>
              <a:t>/list" /&gt;</a:t>
            </a:r>
          </a:p>
          <a:p>
            <a:r>
              <a:rPr lang="en-IN" sz="2000" dirty="0"/>
              <a:t>&lt;/</a:t>
            </a:r>
            <a:r>
              <a:rPr lang="en-IN" sz="2000" dirty="0" err="1"/>
              <a:t>LinearLayout</a:t>
            </a:r>
            <a:r>
              <a:rPr lang="en-IN" sz="2000" dirty="0"/>
              <a:t>&gt;</a:t>
            </a:r>
          </a:p>
        </p:txBody>
      </p:sp>
    </p:spTree>
    <p:extLst>
      <p:ext uri="{BB962C8B-B14F-4D97-AF65-F5344CB8AC3E}">
        <p14:creationId xmlns:p14="http://schemas.microsoft.com/office/powerpoint/2010/main" val="160802574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C2DF4-D6ED-0846-E377-9EF7F203003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99CC881-6985-A395-1CDB-1D583E21C39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55200951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E7941-3823-4B33-A3FD-0248024EAB69}"/>
              </a:ext>
            </a:extLst>
          </p:cNvPr>
          <p:cNvSpPr>
            <a:spLocks noGrp="1"/>
          </p:cNvSpPr>
          <p:nvPr>
            <p:ph type="title"/>
          </p:nvPr>
        </p:nvSpPr>
        <p:spPr/>
        <p:txBody>
          <a:bodyPr/>
          <a:lstStyle/>
          <a:p>
            <a:r>
              <a:rPr lang="en-IN" dirty="0"/>
              <a:t>Fragment_detail_item.xml</a:t>
            </a:r>
          </a:p>
        </p:txBody>
      </p:sp>
      <p:sp>
        <p:nvSpPr>
          <p:cNvPr id="3" name="Content Placeholder 2">
            <a:extLst>
              <a:ext uri="{FF2B5EF4-FFF2-40B4-BE49-F238E27FC236}">
                <a16:creationId xmlns:a16="http://schemas.microsoft.com/office/drawing/2014/main" id="{F98F5D7C-C119-4435-9308-7D63E5AE6906}"/>
              </a:ext>
            </a:extLst>
          </p:cNvPr>
          <p:cNvSpPr>
            <a:spLocks noGrp="1"/>
          </p:cNvSpPr>
          <p:nvPr>
            <p:ph idx="1"/>
          </p:nvPr>
        </p:nvSpPr>
        <p:spPr/>
        <p:txBody>
          <a:bodyPr>
            <a:normAutofit fontScale="70000" lnSpcReduction="20000"/>
          </a:bodyPr>
          <a:lstStyle/>
          <a:p>
            <a:r>
              <a:rPr lang="en-IN" dirty="0"/>
              <a:t>&lt;</a:t>
            </a:r>
            <a:r>
              <a:rPr lang="en-IN" dirty="0" err="1"/>
              <a:t>TextView</a:t>
            </a:r>
            <a:endParaRPr lang="en-IN" dirty="0"/>
          </a:p>
          <a:p>
            <a:r>
              <a:rPr lang="en-IN" dirty="0"/>
              <a:t>        </a:t>
            </a:r>
            <a:r>
              <a:rPr lang="en-IN" dirty="0" err="1"/>
              <a:t>android:layout_width</a:t>
            </a:r>
            <a:r>
              <a:rPr lang="en-IN" dirty="0"/>
              <a:t>="</a:t>
            </a:r>
            <a:r>
              <a:rPr lang="en-IN" dirty="0" err="1"/>
              <a:t>wrap_content</a:t>
            </a:r>
            <a:r>
              <a:rPr lang="en-IN" dirty="0"/>
              <a:t>"</a:t>
            </a:r>
          </a:p>
          <a:p>
            <a:r>
              <a:rPr lang="en-IN" dirty="0"/>
              <a:t>        </a:t>
            </a:r>
            <a:r>
              <a:rPr lang="en-IN" dirty="0" err="1"/>
              <a:t>android:layout_height</a:t>
            </a:r>
            <a:r>
              <a:rPr lang="en-IN" dirty="0"/>
              <a:t>="</a:t>
            </a:r>
            <a:r>
              <a:rPr lang="en-IN" dirty="0" err="1"/>
              <a:t>wrap_content</a:t>
            </a:r>
            <a:r>
              <a:rPr lang="en-IN" dirty="0"/>
              <a:t>"</a:t>
            </a:r>
          </a:p>
          <a:p>
            <a:r>
              <a:rPr lang="en-IN" dirty="0"/>
              <a:t>        </a:t>
            </a:r>
            <a:r>
              <a:rPr lang="en-IN" dirty="0" err="1"/>
              <a:t>android:textColor</a:t>
            </a:r>
            <a:r>
              <a:rPr lang="en-IN" dirty="0"/>
              <a:t>="#</a:t>
            </a:r>
            <a:r>
              <a:rPr lang="en-IN" dirty="0" err="1"/>
              <a:t>ffffff</a:t>
            </a:r>
            <a:r>
              <a:rPr lang="en-IN" dirty="0"/>
              <a:t>"</a:t>
            </a:r>
          </a:p>
          <a:p>
            <a:r>
              <a:rPr lang="en-IN" dirty="0"/>
              <a:t>        </a:t>
            </a:r>
            <a:r>
              <a:rPr lang="en-IN" dirty="0" err="1"/>
              <a:t>android:layout_marginTop</a:t>
            </a:r>
            <a:r>
              <a:rPr lang="en-IN" dirty="0"/>
              <a:t>="200px"</a:t>
            </a:r>
          </a:p>
          <a:p>
            <a:r>
              <a:rPr lang="en-IN" dirty="0"/>
              <a:t>        </a:t>
            </a:r>
            <a:r>
              <a:rPr lang="en-IN" dirty="0" err="1"/>
              <a:t>android:layout_marginLeft</a:t>
            </a:r>
            <a:r>
              <a:rPr lang="en-IN" dirty="0"/>
              <a:t>="200px"</a:t>
            </a:r>
          </a:p>
          <a:p>
            <a:r>
              <a:rPr lang="en-IN" dirty="0"/>
              <a:t>        </a:t>
            </a:r>
            <a:r>
              <a:rPr lang="en-IN" b="1" dirty="0" err="1"/>
              <a:t>android:id</a:t>
            </a:r>
            <a:r>
              <a:rPr lang="en-IN" b="1" dirty="0"/>
              <a:t>="@+id/Name"/&gt;</a:t>
            </a:r>
          </a:p>
          <a:p>
            <a:r>
              <a:rPr lang="en-IN" dirty="0"/>
              <a:t>    &lt;</a:t>
            </a:r>
            <a:r>
              <a:rPr lang="en-IN" dirty="0" err="1"/>
              <a:t>TextView</a:t>
            </a:r>
            <a:endParaRPr lang="en-IN" dirty="0"/>
          </a:p>
          <a:p>
            <a:r>
              <a:rPr lang="en-IN" dirty="0"/>
              <a:t>        </a:t>
            </a:r>
            <a:r>
              <a:rPr lang="en-IN" dirty="0" err="1"/>
              <a:t>android:layout_width</a:t>
            </a:r>
            <a:r>
              <a:rPr lang="en-IN" dirty="0"/>
              <a:t>="</a:t>
            </a:r>
            <a:r>
              <a:rPr lang="en-IN" dirty="0" err="1"/>
              <a:t>wrap_content</a:t>
            </a:r>
            <a:r>
              <a:rPr lang="en-IN" dirty="0"/>
              <a:t>"</a:t>
            </a:r>
          </a:p>
          <a:p>
            <a:r>
              <a:rPr lang="en-IN" dirty="0"/>
              <a:t>        </a:t>
            </a:r>
            <a:r>
              <a:rPr lang="en-IN" dirty="0" err="1"/>
              <a:t>android:layout_height</a:t>
            </a:r>
            <a:r>
              <a:rPr lang="en-IN" dirty="0"/>
              <a:t>="</a:t>
            </a:r>
            <a:r>
              <a:rPr lang="en-IN" dirty="0" err="1"/>
              <a:t>wrap_content</a:t>
            </a:r>
            <a:r>
              <a:rPr lang="en-IN" dirty="0"/>
              <a:t>"</a:t>
            </a:r>
          </a:p>
          <a:p>
            <a:r>
              <a:rPr lang="en-IN" dirty="0"/>
              <a:t>        </a:t>
            </a:r>
            <a:r>
              <a:rPr lang="en-IN" dirty="0" err="1"/>
              <a:t>android:layout_marginLeft</a:t>
            </a:r>
            <a:r>
              <a:rPr lang="en-IN" dirty="0"/>
              <a:t>="200px"</a:t>
            </a:r>
          </a:p>
          <a:p>
            <a:r>
              <a:rPr lang="en-IN" dirty="0"/>
              <a:t>        </a:t>
            </a:r>
            <a:r>
              <a:rPr lang="en-IN" dirty="0" err="1"/>
              <a:t>android:textColor</a:t>
            </a:r>
            <a:r>
              <a:rPr lang="en-IN" dirty="0"/>
              <a:t>="#</a:t>
            </a:r>
            <a:r>
              <a:rPr lang="en-IN" dirty="0" err="1"/>
              <a:t>ffffff</a:t>
            </a:r>
            <a:r>
              <a:rPr lang="en-IN" dirty="0"/>
              <a:t>"</a:t>
            </a:r>
          </a:p>
          <a:p>
            <a:r>
              <a:rPr lang="en-IN" dirty="0"/>
              <a:t>        </a:t>
            </a:r>
            <a:r>
              <a:rPr lang="en-IN" b="1" dirty="0" err="1"/>
              <a:t>android:id</a:t>
            </a:r>
            <a:r>
              <a:rPr lang="en-IN" b="1" dirty="0"/>
              <a:t>="@+id/Location"/&gt;</a:t>
            </a:r>
          </a:p>
        </p:txBody>
      </p:sp>
    </p:spTree>
    <p:extLst>
      <p:ext uri="{BB962C8B-B14F-4D97-AF65-F5344CB8AC3E}">
        <p14:creationId xmlns:p14="http://schemas.microsoft.com/office/powerpoint/2010/main" val="211400173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FAEBC-EEF9-4EC8-9544-89062E4C8F4A}"/>
              </a:ext>
            </a:extLst>
          </p:cNvPr>
          <p:cNvSpPr>
            <a:spLocks noGrp="1"/>
          </p:cNvSpPr>
          <p:nvPr>
            <p:ph type="title"/>
          </p:nvPr>
        </p:nvSpPr>
        <p:spPr>
          <a:xfrm>
            <a:off x="381000" y="-15240"/>
            <a:ext cx="8229600" cy="731838"/>
          </a:xfrm>
        </p:spPr>
        <p:txBody>
          <a:bodyPr>
            <a:normAutofit fontScale="90000"/>
          </a:bodyPr>
          <a:lstStyle/>
          <a:p>
            <a:r>
              <a:rPr lang="en-IN" b="0" i="0" dirty="0">
                <a:solidFill>
                  <a:srgbClr val="333333"/>
                </a:solidFill>
                <a:effectLst/>
                <a:latin typeface="Consolas" panose="020B0609020204030204" pitchFamily="49" charset="0"/>
              </a:rPr>
              <a:t>ListMenuFragment.java</a:t>
            </a:r>
            <a:endParaRPr lang="en-IN" dirty="0"/>
          </a:p>
        </p:txBody>
      </p:sp>
      <p:sp>
        <p:nvSpPr>
          <p:cNvPr id="3" name="Content Placeholder 2">
            <a:extLst>
              <a:ext uri="{FF2B5EF4-FFF2-40B4-BE49-F238E27FC236}">
                <a16:creationId xmlns:a16="http://schemas.microsoft.com/office/drawing/2014/main" id="{B9635B64-0AC9-4D55-B4E8-0EE5D5030DC2}"/>
              </a:ext>
            </a:extLst>
          </p:cNvPr>
          <p:cNvSpPr>
            <a:spLocks noGrp="1"/>
          </p:cNvSpPr>
          <p:nvPr>
            <p:ph idx="1"/>
          </p:nvPr>
        </p:nvSpPr>
        <p:spPr>
          <a:xfrm>
            <a:off x="76200" y="716598"/>
            <a:ext cx="8991600" cy="5989002"/>
          </a:xfrm>
        </p:spPr>
        <p:txBody>
          <a:bodyPr>
            <a:noAutofit/>
          </a:bodyPr>
          <a:lstStyle/>
          <a:p>
            <a:r>
              <a:rPr lang="en-IN" sz="1600" b="0" i="0" dirty="0">
                <a:solidFill>
                  <a:srgbClr val="000080"/>
                </a:solidFill>
                <a:effectLst/>
                <a:latin typeface="Times New Roman" panose="02020603050405020304" pitchFamily="18" charset="0"/>
                <a:cs typeface="Times New Roman" panose="02020603050405020304" pitchFamily="18" charset="0"/>
              </a:rPr>
              <a:t>public class </a:t>
            </a:r>
            <a:r>
              <a:rPr lang="en-IN" sz="1600" b="0" i="0" dirty="0" err="1">
                <a:solidFill>
                  <a:srgbClr val="333333"/>
                </a:solidFill>
                <a:effectLst/>
                <a:latin typeface="Times New Roman" panose="02020603050405020304" pitchFamily="18" charset="0"/>
                <a:cs typeface="Times New Roman" panose="02020603050405020304" pitchFamily="18" charset="0"/>
              </a:rPr>
              <a:t>ListMenuFragment</a:t>
            </a:r>
            <a:r>
              <a:rPr lang="en-IN" sz="1600" b="0" i="0" dirty="0">
                <a:solidFill>
                  <a:srgbClr val="333333"/>
                </a:solidFill>
                <a:effectLst/>
                <a:latin typeface="Times New Roman" panose="02020603050405020304" pitchFamily="18" charset="0"/>
                <a:cs typeface="Times New Roman" panose="02020603050405020304" pitchFamily="18" charset="0"/>
              </a:rPr>
              <a:t> </a:t>
            </a:r>
            <a:r>
              <a:rPr lang="en-IN" sz="1600" b="0" i="0" dirty="0">
                <a:solidFill>
                  <a:srgbClr val="000080"/>
                </a:solidFill>
                <a:effectLst/>
                <a:latin typeface="Times New Roman" panose="02020603050405020304" pitchFamily="18" charset="0"/>
                <a:cs typeface="Times New Roman" panose="02020603050405020304" pitchFamily="18" charset="0"/>
              </a:rPr>
              <a:t>extends </a:t>
            </a:r>
            <a:r>
              <a:rPr lang="en-IN" sz="1600" b="0" i="0" dirty="0" err="1">
                <a:solidFill>
                  <a:srgbClr val="333333"/>
                </a:solidFill>
                <a:effectLst/>
                <a:latin typeface="Times New Roman" panose="02020603050405020304" pitchFamily="18" charset="0"/>
                <a:cs typeface="Times New Roman" panose="02020603050405020304" pitchFamily="18" charset="0"/>
              </a:rPr>
              <a:t>ListFragment</a:t>
            </a:r>
            <a:r>
              <a:rPr lang="en-IN" sz="1600" b="0" i="0" dirty="0">
                <a:solidFill>
                  <a:srgbClr val="333333"/>
                </a:solidFill>
                <a:effectLst/>
                <a:latin typeface="Times New Roman" panose="02020603050405020304" pitchFamily="18" charset="0"/>
                <a:cs typeface="Times New Roman" panose="02020603050405020304" pitchFamily="18" charset="0"/>
              </a:rPr>
              <a:t> {</a:t>
            </a:r>
            <a:br>
              <a:rPr lang="en-IN" sz="1600" b="0" i="0" dirty="0">
                <a:solidFill>
                  <a:srgbClr val="333333"/>
                </a:solidFill>
                <a:effectLst/>
                <a:latin typeface="Times New Roman" panose="02020603050405020304" pitchFamily="18" charset="0"/>
                <a:cs typeface="Times New Roman" panose="02020603050405020304" pitchFamily="18" charset="0"/>
              </a:rPr>
            </a:br>
            <a:r>
              <a:rPr lang="en-IN" sz="1600" b="0" i="0" dirty="0">
                <a:solidFill>
                  <a:srgbClr val="333333"/>
                </a:solidFill>
                <a:effectLst/>
                <a:latin typeface="Times New Roman" panose="02020603050405020304" pitchFamily="18" charset="0"/>
                <a:cs typeface="Times New Roman" panose="02020603050405020304" pitchFamily="18" charset="0"/>
              </a:rPr>
              <a:t>    String[] </a:t>
            </a:r>
            <a:r>
              <a:rPr lang="en-IN" sz="1600" b="0" i="0" dirty="0">
                <a:solidFill>
                  <a:srgbClr val="660E7A"/>
                </a:solidFill>
                <a:effectLst/>
                <a:latin typeface="Times New Roman" panose="02020603050405020304" pitchFamily="18" charset="0"/>
                <a:cs typeface="Times New Roman" panose="02020603050405020304" pitchFamily="18" charset="0"/>
              </a:rPr>
              <a:t>users </a:t>
            </a:r>
            <a:r>
              <a:rPr lang="en-IN" sz="1600" b="0" i="0" dirty="0">
                <a:solidFill>
                  <a:srgbClr val="333333"/>
                </a:solidFill>
                <a:effectLst/>
                <a:latin typeface="Times New Roman" panose="02020603050405020304" pitchFamily="18" charset="0"/>
                <a:cs typeface="Times New Roman" panose="02020603050405020304" pitchFamily="18" charset="0"/>
              </a:rPr>
              <a:t>= </a:t>
            </a:r>
            <a:r>
              <a:rPr lang="en-IN" sz="1600" b="0" i="0" dirty="0">
                <a:solidFill>
                  <a:srgbClr val="000080"/>
                </a:solidFill>
                <a:effectLst/>
                <a:latin typeface="Times New Roman" panose="02020603050405020304" pitchFamily="18" charset="0"/>
                <a:cs typeface="Times New Roman" panose="02020603050405020304" pitchFamily="18" charset="0"/>
              </a:rPr>
              <a:t>new </a:t>
            </a:r>
            <a:r>
              <a:rPr lang="en-IN" sz="1600" b="0" i="0" dirty="0">
                <a:solidFill>
                  <a:srgbClr val="333333"/>
                </a:solidFill>
                <a:effectLst/>
                <a:latin typeface="Times New Roman" panose="02020603050405020304" pitchFamily="18" charset="0"/>
                <a:cs typeface="Times New Roman" panose="02020603050405020304" pitchFamily="18" charset="0"/>
              </a:rPr>
              <a:t>String[] { </a:t>
            </a:r>
            <a:r>
              <a:rPr lang="en-IN" sz="1600" b="0" i="0" dirty="0">
                <a:solidFill>
                  <a:srgbClr val="008000"/>
                </a:solidFill>
                <a:effectLst/>
                <a:latin typeface="Times New Roman" panose="02020603050405020304" pitchFamily="18" charset="0"/>
                <a:cs typeface="Times New Roman" panose="02020603050405020304" pitchFamily="18" charset="0"/>
              </a:rPr>
              <a:t>"Suresh"</a:t>
            </a:r>
            <a:r>
              <a:rPr lang="en-IN" sz="1600" b="0" i="0" dirty="0">
                <a:solidFill>
                  <a:srgbClr val="333333"/>
                </a:solidFill>
                <a:effectLst/>
                <a:latin typeface="Times New Roman" panose="02020603050405020304" pitchFamily="18" charset="0"/>
                <a:cs typeface="Times New Roman" panose="02020603050405020304" pitchFamily="18" charset="0"/>
              </a:rPr>
              <a:t>,</a:t>
            </a:r>
            <a:r>
              <a:rPr lang="en-IN" sz="1600" b="0" i="0" dirty="0">
                <a:solidFill>
                  <a:srgbClr val="008000"/>
                </a:solidFill>
                <a:effectLst/>
                <a:latin typeface="Times New Roman" panose="02020603050405020304" pitchFamily="18" charset="0"/>
                <a:cs typeface="Times New Roman" panose="02020603050405020304" pitchFamily="18" charset="0"/>
              </a:rPr>
              <a:t>"Rohini"</a:t>
            </a:r>
            <a:r>
              <a:rPr lang="en-IN" sz="1600" b="0" i="0" dirty="0">
                <a:solidFill>
                  <a:srgbClr val="333333"/>
                </a:solidFill>
                <a:effectLst/>
                <a:latin typeface="Times New Roman" panose="02020603050405020304" pitchFamily="18" charset="0"/>
                <a:cs typeface="Times New Roman" panose="02020603050405020304" pitchFamily="18" charset="0"/>
              </a:rPr>
              <a:t>,</a:t>
            </a:r>
            <a:r>
              <a:rPr lang="en-IN" sz="1600" b="0" i="0" dirty="0">
                <a:solidFill>
                  <a:srgbClr val="008000"/>
                </a:solidFill>
                <a:effectLst/>
                <a:latin typeface="Times New Roman" panose="02020603050405020304" pitchFamily="18" charset="0"/>
                <a:cs typeface="Times New Roman" panose="02020603050405020304" pitchFamily="18" charset="0"/>
              </a:rPr>
              <a:t>"</a:t>
            </a:r>
            <a:r>
              <a:rPr lang="en-IN" sz="1600" b="0" i="0" dirty="0" err="1">
                <a:solidFill>
                  <a:srgbClr val="008000"/>
                </a:solidFill>
                <a:effectLst/>
                <a:latin typeface="Times New Roman" panose="02020603050405020304" pitchFamily="18" charset="0"/>
                <a:cs typeface="Times New Roman" panose="02020603050405020304" pitchFamily="18" charset="0"/>
              </a:rPr>
              <a:t>Trishika</a:t>
            </a:r>
            <a:r>
              <a:rPr lang="en-IN" sz="1600" b="0" i="0" dirty="0">
                <a:solidFill>
                  <a:srgbClr val="008000"/>
                </a:solidFill>
                <a:effectLst/>
                <a:latin typeface="Times New Roman" panose="02020603050405020304" pitchFamily="18" charset="0"/>
                <a:cs typeface="Times New Roman" panose="02020603050405020304" pitchFamily="18" charset="0"/>
              </a:rPr>
              <a:t>"</a:t>
            </a:r>
            <a:r>
              <a:rPr lang="en-IN" sz="1600" b="0" i="0" dirty="0">
                <a:solidFill>
                  <a:srgbClr val="333333"/>
                </a:solidFill>
                <a:effectLst/>
                <a:latin typeface="Times New Roman" panose="02020603050405020304" pitchFamily="18" charset="0"/>
                <a:cs typeface="Times New Roman" panose="02020603050405020304" pitchFamily="18" charset="0"/>
              </a:rPr>
              <a:t>,</a:t>
            </a:r>
            <a:r>
              <a:rPr lang="en-IN" sz="1600" b="0" i="0" dirty="0">
                <a:solidFill>
                  <a:srgbClr val="008000"/>
                </a:solidFill>
                <a:effectLst/>
                <a:latin typeface="Times New Roman" panose="02020603050405020304" pitchFamily="18" charset="0"/>
                <a:cs typeface="Times New Roman" panose="02020603050405020304" pitchFamily="18" charset="0"/>
              </a:rPr>
              <a:t>"</a:t>
            </a:r>
            <a:r>
              <a:rPr lang="en-IN" sz="1600" b="0" i="0" dirty="0" err="1">
                <a:solidFill>
                  <a:srgbClr val="008000"/>
                </a:solidFill>
                <a:effectLst/>
                <a:latin typeface="Times New Roman" panose="02020603050405020304" pitchFamily="18" charset="0"/>
                <a:cs typeface="Times New Roman" panose="02020603050405020304" pitchFamily="18" charset="0"/>
              </a:rPr>
              <a:t>Praveen"</a:t>
            </a:r>
            <a:r>
              <a:rPr lang="en-IN" sz="1600" b="0" i="0" dirty="0" err="1">
                <a:solidFill>
                  <a:srgbClr val="333333"/>
                </a:solidFill>
                <a:effectLst/>
                <a:latin typeface="Times New Roman" panose="02020603050405020304" pitchFamily="18" charset="0"/>
                <a:cs typeface="Times New Roman" panose="02020603050405020304" pitchFamily="18" charset="0"/>
              </a:rPr>
              <a:t>,</a:t>
            </a:r>
            <a:r>
              <a:rPr lang="en-IN" sz="1600" b="0" i="0" dirty="0" err="1">
                <a:solidFill>
                  <a:srgbClr val="008000"/>
                </a:solidFill>
                <a:effectLst/>
                <a:latin typeface="Times New Roman" panose="02020603050405020304" pitchFamily="18" charset="0"/>
                <a:cs typeface="Times New Roman" panose="02020603050405020304" pitchFamily="18" charset="0"/>
              </a:rPr>
              <a:t>"Sateesh"</a:t>
            </a:r>
            <a:r>
              <a:rPr lang="en-IN" sz="1600" b="0" i="0" dirty="0" err="1">
                <a:solidFill>
                  <a:srgbClr val="333333"/>
                </a:solidFill>
                <a:effectLst/>
                <a:latin typeface="Times New Roman" panose="02020603050405020304" pitchFamily="18" charset="0"/>
                <a:cs typeface="Times New Roman" panose="02020603050405020304" pitchFamily="18" charset="0"/>
              </a:rPr>
              <a:t>,</a:t>
            </a:r>
            <a:r>
              <a:rPr lang="en-IN" sz="1600" b="0" i="0" dirty="0" err="1">
                <a:solidFill>
                  <a:srgbClr val="008000"/>
                </a:solidFill>
                <a:effectLst/>
                <a:latin typeface="Times New Roman" panose="02020603050405020304" pitchFamily="18" charset="0"/>
                <a:cs typeface="Times New Roman" panose="02020603050405020304" pitchFamily="18" charset="0"/>
              </a:rPr>
              <a:t>"Madhav</a:t>
            </a:r>
            <a:r>
              <a:rPr lang="en-IN" sz="1600" b="0" i="0" dirty="0">
                <a:solidFill>
                  <a:srgbClr val="008000"/>
                </a:solidFill>
                <a:effectLst/>
                <a:latin typeface="Times New Roman" panose="02020603050405020304" pitchFamily="18" charset="0"/>
                <a:cs typeface="Times New Roman" panose="02020603050405020304" pitchFamily="18" charset="0"/>
              </a:rPr>
              <a:t>" </a:t>
            </a:r>
            <a:r>
              <a:rPr lang="en-IN" sz="1600" b="0" i="0" dirty="0">
                <a:solidFill>
                  <a:srgbClr val="333333"/>
                </a:solidFill>
                <a:effectLst/>
                <a:latin typeface="Times New Roman" panose="02020603050405020304" pitchFamily="18" charset="0"/>
                <a:cs typeface="Times New Roman" panose="02020603050405020304" pitchFamily="18" charset="0"/>
              </a:rPr>
              <a:t>};</a:t>
            </a:r>
            <a:br>
              <a:rPr lang="en-IN" sz="1600" b="0" i="0" dirty="0">
                <a:solidFill>
                  <a:srgbClr val="333333"/>
                </a:solidFill>
                <a:effectLst/>
                <a:latin typeface="Times New Roman" panose="02020603050405020304" pitchFamily="18" charset="0"/>
                <a:cs typeface="Times New Roman" panose="02020603050405020304" pitchFamily="18" charset="0"/>
              </a:rPr>
            </a:br>
            <a:r>
              <a:rPr lang="en-IN" sz="1600" b="0" i="0" dirty="0">
                <a:solidFill>
                  <a:srgbClr val="333333"/>
                </a:solidFill>
                <a:effectLst/>
                <a:latin typeface="Times New Roman" panose="02020603050405020304" pitchFamily="18" charset="0"/>
                <a:cs typeface="Times New Roman" panose="02020603050405020304" pitchFamily="18" charset="0"/>
              </a:rPr>
              <a:t>    String[] </a:t>
            </a:r>
            <a:r>
              <a:rPr lang="en-IN" sz="1600" b="0" i="0" dirty="0">
                <a:solidFill>
                  <a:srgbClr val="660E7A"/>
                </a:solidFill>
                <a:effectLst/>
                <a:latin typeface="Times New Roman" panose="02020603050405020304" pitchFamily="18" charset="0"/>
                <a:cs typeface="Times New Roman" panose="02020603050405020304" pitchFamily="18" charset="0"/>
              </a:rPr>
              <a:t>location </a:t>
            </a:r>
            <a:r>
              <a:rPr lang="en-IN" sz="1600" b="0" i="0" dirty="0">
                <a:solidFill>
                  <a:srgbClr val="333333"/>
                </a:solidFill>
                <a:effectLst/>
                <a:latin typeface="Times New Roman" panose="02020603050405020304" pitchFamily="18" charset="0"/>
                <a:cs typeface="Times New Roman" panose="02020603050405020304" pitchFamily="18" charset="0"/>
              </a:rPr>
              <a:t>= </a:t>
            </a:r>
            <a:r>
              <a:rPr lang="en-IN" sz="1600" b="0" i="0" dirty="0">
                <a:solidFill>
                  <a:srgbClr val="000080"/>
                </a:solidFill>
                <a:effectLst/>
                <a:latin typeface="Times New Roman" panose="02020603050405020304" pitchFamily="18" charset="0"/>
                <a:cs typeface="Times New Roman" panose="02020603050405020304" pitchFamily="18" charset="0"/>
              </a:rPr>
              <a:t>new </a:t>
            </a:r>
            <a:r>
              <a:rPr lang="en-IN" sz="1600" b="0" i="0" dirty="0">
                <a:solidFill>
                  <a:srgbClr val="333333"/>
                </a:solidFill>
                <a:effectLst/>
                <a:latin typeface="Times New Roman" panose="02020603050405020304" pitchFamily="18" charset="0"/>
                <a:cs typeface="Times New Roman" panose="02020603050405020304" pitchFamily="18" charset="0"/>
              </a:rPr>
              <a:t>String[]{</a:t>
            </a:r>
            <a:r>
              <a:rPr lang="en-IN" sz="1600" b="0" i="0" dirty="0">
                <a:solidFill>
                  <a:srgbClr val="008000"/>
                </a:solidFill>
                <a:effectLst/>
                <a:latin typeface="Times New Roman" panose="02020603050405020304" pitchFamily="18" charset="0"/>
                <a:cs typeface="Times New Roman" panose="02020603050405020304" pitchFamily="18" charset="0"/>
              </a:rPr>
              <a:t>"</a:t>
            </a:r>
            <a:r>
              <a:rPr lang="en-IN" sz="1600" b="0" i="0" dirty="0" err="1">
                <a:solidFill>
                  <a:srgbClr val="008000"/>
                </a:solidFill>
                <a:effectLst/>
                <a:latin typeface="Times New Roman" panose="02020603050405020304" pitchFamily="18" charset="0"/>
                <a:cs typeface="Times New Roman" panose="02020603050405020304" pitchFamily="18" charset="0"/>
              </a:rPr>
              <a:t>Hyderabad"</a:t>
            </a:r>
            <a:r>
              <a:rPr lang="en-IN" sz="1600" b="0" i="0" dirty="0" err="1">
                <a:solidFill>
                  <a:srgbClr val="333333"/>
                </a:solidFill>
                <a:effectLst/>
                <a:latin typeface="Times New Roman" panose="02020603050405020304" pitchFamily="18" charset="0"/>
                <a:cs typeface="Times New Roman" panose="02020603050405020304" pitchFamily="18" charset="0"/>
              </a:rPr>
              <a:t>,</a:t>
            </a:r>
            <a:r>
              <a:rPr lang="en-IN" sz="1600" b="0" i="0" dirty="0" err="1">
                <a:solidFill>
                  <a:srgbClr val="008000"/>
                </a:solidFill>
                <a:effectLst/>
                <a:latin typeface="Times New Roman" panose="02020603050405020304" pitchFamily="18" charset="0"/>
                <a:cs typeface="Times New Roman" panose="02020603050405020304" pitchFamily="18" charset="0"/>
              </a:rPr>
              <a:t>"Guntur"</a:t>
            </a:r>
            <a:r>
              <a:rPr lang="en-IN" sz="1600" b="0" i="0" dirty="0" err="1">
                <a:solidFill>
                  <a:srgbClr val="333333"/>
                </a:solidFill>
                <a:effectLst/>
                <a:latin typeface="Times New Roman" panose="02020603050405020304" pitchFamily="18" charset="0"/>
                <a:cs typeface="Times New Roman" panose="02020603050405020304" pitchFamily="18" charset="0"/>
              </a:rPr>
              <a:t>,</a:t>
            </a:r>
            <a:r>
              <a:rPr lang="en-IN" sz="1600" b="0" i="0" dirty="0" err="1">
                <a:solidFill>
                  <a:srgbClr val="008000"/>
                </a:solidFill>
                <a:effectLst/>
                <a:latin typeface="Times New Roman" panose="02020603050405020304" pitchFamily="18" charset="0"/>
                <a:cs typeface="Times New Roman" panose="02020603050405020304" pitchFamily="18" charset="0"/>
              </a:rPr>
              <a:t>"Hyderabad"</a:t>
            </a:r>
            <a:r>
              <a:rPr lang="en-IN" sz="1600" b="0" i="0" dirty="0" err="1">
                <a:solidFill>
                  <a:srgbClr val="333333"/>
                </a:solidFill>
                <a:effectLst/>
                <a:latin typeface="Times New Roman" panose="02020603050405020304" pitchFamily="18" charset="0"/>
                <a:cs typeface="Times New Roman" panose="02020603050405020304" pitchFamily="18" charset="0"/>
              </a:rPr>
              <a:t>,</a:t>
            </a:r>
            <a:r>
              <a:rPr lang="en-IN" sz="1600" b="0" i="0" dirty="0" err="1">
                <a:solidFill>
                  <a:srgbClr val="008000"/>
                </a:solidFill>
                <a:effectLst/>
                <a:latin typeface="Times New Roman" panose="02020603050405020304" pitchFamily="18" charset="0"/>
                <a:cs typeface="Times New Roman" panose="02020603050405020304" pitchFamily="18" charset="0"/>
              </a:rPr>
              <a:t>"Bangalore"</a:t>
            </a:r>
            <a:r>
              <a:rPr lang="en-IN" sz="1600" b="0" i="0" dirty="0" err="1">
                <a:solidFill>
                  <a:srgbClr val="333333"/>
                </a:solidFill>
                <a:effectLst/>
                <a:latin typeface="Times New Roman" panose="02020603050405020304" pitchFamily="18" charset="0"/>
                <a:cs typeface="Times New Roman" panose="02020603050405020304" pitchFamily="18" charset="0"/>
              </a:rPr>
              <a:t>,</a:t>
            </a:r>
            <a:r>
              <a:rPr lang="en-IN" sz="1600" b="0" i="0" dirty="0" err="1">
                <a:solidFill>
                  <a:srgbClr val="008000"/>
                </a:solidFill>
                <a:effectLst/>
                <a:latin typeface="Times New Roman" panose="02020603050405020304" pitchFamily="18" charset="0"/>
                <a:cs typeface="Times New Roman" panose="02020603050405020304" pitchFamily="18" charset="0"/>
              </a:rPr>
              <a:t>"Vizag</a:t>
            </a:r>
            <a:r>
              <a:rPr lang="en-IN" sz="1600" b="0" i="0" dirty="0">
                <a:solidFill>
                  <a:srgbClr val="008000"/>
                </a:solidFill>
                <a:effectLst/>
                <a:latin typeface="Times New Roman" panose="02020603050405020304" pitchFamily="18" charset="0"/>
                <a:cs typeface="Times New Roman" panose="02020603050405020304" pitchFamily="18" charset="0"/>
              </a:rPr>
              <a:t>“</a:t>
            </a:r>
            <a:r>
              <a:rPr lang="en-IN" sz="1600" dirty="0">
                <a:solidFill>
                  <a:srgbClr val="333333"/>
                </a:solidFill>
                <a:latin typeface="Times New Roman" panose="02020603050405020304" pitchFamily="18" charset="0"/>
                <a:cs typeface="Times New Roman" panose="02020603050405020304" pitchFamily="18" charset="0"/>
              </a:rPr>
              <a:t>};</a:t>
            </a:r>
            <a:br>
              <a:rPr lang="en-IN" sz="1600" b="0" i="0" dirty="0">
                <a:solidFill>
                  <a:srgbClr val="333333"/>
                </a:solidFill>
                <a:effectLst/>
                <a:latin typeface="Times New Roman" panose="02020603050405020304" pitchFamily="18" charset="0"/>
                <a:cs typeface="Times New Roman" panose="02020603050405020304" pitchFamily="18" charset="0"/>
              </a:rPr>
            </a:br>
            <a:r>
              <a:rPr lang="en-IN" sz="1600" b="0" i="0" dirty="0">
                <a:solidFill>
                  <a:srgbClr val="333333"/>
                </a:solidFill>
                <a:effectLst/>
                <a:latin typeface="Times New Roman" panose="02020603050405020304" pitchFamily="18" charset="0"/>
                <a:cs typeface="Times New Roman" panose="02020603050405020304" pitchFamily="18" charset="0"/>
              </a:rPr>
              <a:t>    </a:t>
            </a:r>
            <a:r>
              <a:rPr lang="en-IN" sz="1600" b="0" i="0" dirty="0">
                <a:solidFill>
                  <a:srgbClr val="808000"/>
                </a:solidFill>
                <a:effectLst/>
                <a:latin typeface="Times New Roman" panose="02020603050405020304" pitchFamily="18" charset="0"/>
                <a:cs typeface="Times New Roman" panose="02020603050405020304" pitchFamily="18" charset="0"/>
              </a:rPr>
              <a:t>@Override</a:t>
            </a:r>
            <a:br>
              <a:rPr lang="en-IN" sz="1600" b="0" i="0" dirty="0">
                <a:solidFill>
                  <a:srgbClr val="808000"/>
                </a:solidFill>
                <a:effectLst/>
                <a:latin typeface="Times New Roman" panose="02020603050405020304" pitchFamily="18" charset="0"/>
                <a:cs typeface="Times New Roman" panose="02020603050405020304" pitchFamily="18" charset="0"/>
              </a:rPr>
            </a:br>
            <a:r>
              <a:rPr lang="en-IN" sz="1600" b="0" i="0" dirty="0">
                <a:solidFill>
                  <a:srgbClr val="808000"/>
                </a:solidFill>
                <a:effectLst/>
                <a:latin typeface="Times New Roman" panose="02020603050405020304" pitchFamily="18" charset="0"/>
                <a:cs typeface="Times New Roman" panose="02020603050405020304" pitchFamily="18" charset="0"/>
              </a:rPr>
              <a:t>    </a:t>
            </a:r>
            <a:r>
              <a:rPr lang="en-IN" sz="1600" b="0" i="0" dirty="0">
                <a:solidFill>
                  <a:srgbClr val="000080"/>
                </a:solidFill>
                <a:effectLst/>
                <a:latin typeface="Times New Roman" panose="02020603050405020304" pitchFamily="18" charset="0"/>
                <a:cs typeface="Times New Roman" panose="02020603050405020304" pitchFamily="18" charset="0"/>
              </a:rPr>
              <a:t>public </a:t>
            </a:r>
            <a:r>
              <a:rPr lang="en-IN" sz="1600" b="0" i="0" dirty="0">
                <a:solidFill>
                  <a:srgbClr val="333333"/>
                </a:solidFill>
                <a:effectLst/>
                <a:latin typeface="Times New Roman" panose="02020603050405020304" pitchFamily="18" charset="0"/>
                <a:cs typeface="Times New Roman" panose="02020603050405020304" pitchFamily="18" charset="0"/>
              </a:rPr>
              <a:t>View </a:t>
            </a:r>
            <a:r>
              <a:rPr lang="en-IN" sz="1600" b="0" i="0" dirty="0" err="1">
                <a:solidFill>
                  <a:srgbClr val="333333"/>
                </a:solidFill>
                <a:effectLst/>
                <a:latin typeface="Times New Roman" panose="02020603050405020304" pitchFamily="18" charset="0"/>
                <a:cs typeface="Times New Roman" panose="02020603050405020304" pitchFamily="18" charset="0"/>
              </a:rPr>
              <a:t>onCreateView</a:t>
            </a:r>
            <a:r>
              <a:rPr lang="en-IN" sz="1600" b="0" i="0" dirty="0">
                <a:solidFill>
                  <a:srgbClr val="333333"/>
                </a:solidFill>
                <a:effectLst/>
                <a:latin typeface="Times New Roman" panose="02020603050405020304" pitchFamily="18" charset="0"/>
                <a:cs typeface="Times New Roman" panose="02020603050405020304" pitchFamily="18" charset="0"/>
              </a:rPr>
              <a:t>(</a:t>
            </a:r>
            <a:r>
              <a:rPr lang="en-IN" sz="1600" b="0" i="0" dirty="0" err="1">
                <a:solidFill>
                  <a:srgbClr val="333333"/>
                </a:solidFill>
                <a:effectLst/>
                <a:latin typeface="Times New Roman" panose="02020603050405020304" pitchFamily="18" charset="0"/>
                <a:cs typeface="Times New Roman" panose="02020603050405020304" pitchFamily="18" charset="0"/>
              </a:rPr>
              <a:t>LayoutInflater</a:t>
            </a:r>
            <a:r>
              <a:rPr lang="en-IN" sz="1600" b="0" i="0" dirty="0">
                <a:solidFill>
                  <a:srgbClr val="333333"/>
                </a:solidFill>
                <a:effectLst/>
                <a:latin typeface="Times New Roman" panose="02020603050405020304" pitchFamily="18" charset="0"/>
                <a:cs typeface="Times New Roman" panose="02020603050405020304" pitchFamily="18" charset="0"/>
              </a:rPr>
              <a:t> inflater, </a:t>
            </a:r>
            <a:r>
              <a:rPr lang="en-IN" sz="1600" b="0" i="0" dirty="0" err="1">
                <a:solidFill>
                  <a:srgbClr val="333333"/>
                </a:solidFill>
                <a:effectLst/>
                <a:latin typeface="Times New Roman" panose="02020603050405020304" pitchFamily="18" charset="0"/>
                <a:cs typeface="Times New Roman" panose="02020603050405020304" pitchFamily="18" charset="0"/>
              </a:rPr>
              <a:t>ViewGroup</a:t>
            </a:r>
            <a:r>
              <a:rPr lang="en-IN" sz="1600" b="0" i="0" dirty="0">
                <a:solidFill>
                  <a:srgbClr val="333333"/>
                </a:solidFill>
                <a:effectLst/>
                <a:latin typeface="Times New Roman" panose="02020603050405020304" pitchFamily="18" charset="0"/>
                <a:cs typeface="Times New Roman" panose="02020603050405020304" pitchFamily="18" charset="0"/>
              </a:rPr>
              <a:t> container, Bundle </a:t>
            </a:r>
            <a:r>
              <a:rPr lang="en-IN" sz="1600" b="0" i="0" dirty="0" err="1">
                <a:solidFill>
                  <a:srgbClr val="333333"/>
                </a:solidFill>
                <a:effectLst/>
                <a:latin typeface="Times New Roman" panose="02020603050405020304" pitchFamily="18" charset="0"/>
                <a:cs typeface="Times New Roman" panose="02020603050405020304" pitchFamily="18" charset="0"/>
              </a:rPr>
              <a:t>savedInstanceState</a:t>
            </a:r>
            <a:r>
              <a:rPr lang="en-IN" sz="1600" b="0" i="0" dirty="0">
                <a:solidFill>
                  <a:srgbClr val="333333"/>
                </a:solidFill>
                <a:effectLst/>
                <a:latin typeface="Times New Roman" panose="02020603050405020304" pitchFamily="18" charset="0"/>
                <a:cs typeface="Times New Roman" panose="02020603050405020304" pitchFamily="18" charset="0"/>
              </a:rPr>
              <a:t>) {</a:t>
            </a:r>
            <a:br>
              <a:rPr lang="en-IN" sz="1600" b="0" i="0" dirty="0">
                <a:solidFill>
                  <a:srgbClr val="333333"/>
                </a:solidFill>
                <a:effectLst/>
                <a:latin typeface="Times New Roman" panose="02020603050405020304" pitchFamily="18" charset="0"/>
                <a:cs typeface="Times New Roman" panose="02020603050405020304" pitchFamily="18" charset="0"/>
              </a:rPr>
            </a:br>
            <a:r>
              <a:rPr lang="en-IN" sz="1600" b="0" i="0" dirty="0">
                <a:solidFill>
                  <a:srgbClr val="333333"/>
                </a:solidFill>
                <a:effectLst/>
                <a:latin typeface="Times New Roman" panose="02020603050405020304" pitchFamily="18" charset="0"/>
                <a:cs typeface="Times New Roman" panose="02020603050405020304" pitchFamily="18" charset="0"/>
              </a:rPr>
              <a:t>        View </a:t>
            </a:r>
            <a:r>
              <a:rPr lang="en-IN" sz="1600" b="0" i="0" dirty="0" err="1">
                <a:solidFill>
                  <a:srgbClr val="333333"/>
                </a:solidFill>
                <a:effectLst/>
                <a:latin typeface="Times New Roman" panose="02020603050405020304" pitchFamily="18" charset="0"/>
                <a:cs typeface="Times New Roman" panose="02020603050405020304" pitchFamily="18" charset="0"/>
              </a:rPr>
              <a:t>view</a:t>
            </a:r>
            <a:r>
              <a:rPr lang="en-IN" sz="1600" b="0" i="0" dirty="0">
                <a:solidFill>
                  <a:srgbClr val="333333"/>
                </a:solidFill>
                <a:effectLst/>
                <a:latin typeface="Times New Roman" panose="02020603050405020304" pitchFamily="18" charset="0"/>
                <a:cs typeface="Times New Roman" panose="02020603050405020304" pitchFamily="18" charset="0"/>
              </a:rPr>
              <a:t> =</a:t>
            </a:r>
            <a:r>
              <a:rPr lang="en-IN" sz="1600" b="0" i="0" dirty="0" err="1">
                <a:solidFill>
                  <a:srgbClr val="333333"/>
                </a:solidFill>
                <a:effectLst/>
                <a:latin typeface="Times New Roman" panose="02020603050405020304" pitchFamily="18" charset="0"/>
                <a:cs typeface="Times New Roman" panose="02020603050405020304" pitchFamily="18" charset="0"/>
              </a:rPr>
              <a:t>inflater.inflate</a:t>
            </a:r>
            <a:r>
              <a:rPr lang="en-IN" sz="1600" b="0" i="0" dirty="0">
                <a:solidFill>
                  <a:srgbClr val="333333"/>
                </a:solidFill>
                <a:effectLst/>
                <a:latin typeface="Times New Roman" panose="02020603050405020304" pitchFamily="18" charset="0"/>
                <a:cs typeface="Times New Roman" panose="02020603050405020304" pitchFamily="18" charset="0"/>
              </a:rPr>
              <a:t>(</a:t>
            </a:r>
            <a:r>
              <a:rPr lang="en-IN" sz="1600" b="0" i="0" dirty="0" err="1">
                <a:solidFill>
                  <a:srgbClr val="333333"/>
                </a:solidFill>
                <a:effectLst/>
                <a:latin typeface="Times New Roman" panose="02020603050405020304" pitchFamily="18" charset="0"/>
                <a:cs typeface="Times New Roman" panose="02020603050405020304" pitchFamily="18" charset="0"/>
              </a:rPr>
              <a:t>R.layout.</a:t>
            </a:r>
            <a:r>
              <a:rPr lang="en-IN" sz="1600" dirty="0" err="1">
                <a:solidFill>
                  <a:srgbClr val="660E7A"/>
                </a:solidFill>
                <a:latin typeface="Times New Roman" panose="02020603050405020304" pitchFamily="18" charset="0"/>
                <a:cs typeface="Times New Roman" panose="02020603050405020304" pitchFamily="18" charset="0"/>
              </a:rPr>
              <a:t>fragment_list_item</a:t>
            </a:r>
            <a:r>
              <a:rPr lang="en-IN" sz="1600" b="0" i="0" dirty="0">
                <a:solidFill>
                  <a:srgbClr val="333333"/>
                </a:solidFill>
                <a:effectLst/>
                <a:latin typeface="Times New Roman" panose="02020603050405020304" pitchFamily="18" charset="0"/>
                <a:cs typeface="Times New Roman" panose="02020603050405020304" pitchFamily="18" charset="0"/>
              </a:rPr>
              <a:t>, container, </a:t>
            </a:r>
            <a:r>
              <a:rPr lang="en-IN" sz="1600" b="0" i="0" dirty="0">
                <a:solidFill>
                  <a:srgbClr val="000080"/>
                </a:solidFill>
                <a:effectLst/>
                <a:latin typeface="Times New Roman" panose="02020603050405020304" pitchFamily="18" charset="0"/>
                <a:cs typeface="Times New Roman" panose="02020603050405020304" pitchFamily="18" charset="0"/>
              </a:rPr>
              <a:t>false</a:t>
            </a:r>
            <a:r>
              <a:rPr lang="en-IN" sz="1600" b="0" i="0" dirty="0">
                <a:solidFill>
                  <a:srgbClr val="333333"/>
                </a:solidFill>
                <a:effectLst/>
                <a:latin typeface="Times New Roman" panose="02020603050405020304" pitchFamily="18" charset="0"/>
                <a:cs typeface="Times New Roman" panose="02020603050405020304" pitchFamily="18" charset="0"/>
              </a:rPr>
              <a:t>);</a:t>
            </a:r>
            <a:br>
              <a:rPr lang="en-IN" sz="1600" b="0" i="0" dirty="0">
                <a:solidFill>
                  <a:srgbClr val="333333"/>
                </a:solidFill>
                <a:effectLst/>
                <a:latin typeface="Times New Roman" panose="02020603050405020304" pitchFamily="18" charset="0"/>
                <a:cs typeface="Times New Roman" panose="02020603050405020304" pitchFamily="18" charset="0"/>
              </a:rPr>
            </a:br>
            <a:r>
              <a:rPr lang="en-IN" sz="1600" b="0" i="0" dirty="0">
                <a:solidFill>
                  <a:srgbClr val="333333"/>
                </a:solidFill>
                <a:effectLst/>
                <a:latin typeface="Times New Roman" panose="02020603050405020304" pitchFamily="18" charset="0"/>
                <a:cs typeface="Times New Roman" panose="02020603050405020304" pitchFamily="18" charset="0"/>
              </a:rPr>
              <a:t>        </a:t>
            </a:r>
            <a:r>
              <a:rPr lang="en-IN" sz="1600" b="0" i="0" dirty="0" err="1">
                <a:solidFill>
                  <a:srgbClr val="333333"/>
                </a:solidFill>
                <a:effectLst/>
                <a:latin typeface="Times New Roman" panose="02020603050405020304" pitchFamily="18" charset="0"/>
                <a:cs typeface="Times New Roman" panose="02020603050405020304" pitchFamily="18" charset="0"/>
              </a:rPr>
              <a:t>ArrayAdapter</a:t>
            </a:r>
            <a:r>
              <a:rPr lang="en-IN" sz="1600" b="0" i="0" dirty="0">
                <a:solidFill>
                  <a:srgbClr val="333333"/>
                </a:solidFill>
                <a:effectLst/>
                <a:latin typeface="Times New Roman" panose="02020603050405020304" pitchFamily="18" charset="0"/>
                <a:cs typeface="Times New Roman" panose="02020603050405020304" pitchFamily="18" charset="0"/>
              </a:rPr>
              <a:t>&lt;String&gt; adapter = </a:t>
            </a:r>
            <a:r>
              <a:rPr lang="en-IN" sz="1600" b="0" i="0" dirty="0">
                <a:solidFill>
                  <a:srgbClr val="000080"/>
                </a:solidFill>
                <a:effectLst/>
                <a:latin typeface="Times New Roman" panose="02020603050405020304" pitchFamily="18" charset="0"/>
                <a:cs typeface="Times New Roman" panose="02020603050405020304" pitchFamily="18" charset="0"/>
              </a:rPr>
              <a:t>new </a:t>
            </a:r>
            <a:r>
              <a:rPr lang="en-IN" sz="1600" b="0" i="0" dirty="0" err="1">
                <a:solidFill>
                  <a:srgbClr val="333333"/>
                </a:solidFill>
                <a:effectLst/>
                <a:latin typeface="Times New Roman" panose="02020603050405020304" pitchFamily="18" charset="0"/>
                <a:cs typeface="Times New Roman" panose="02020603050405020304" pitchFamily="18" charset="0"/>
              </a:rPr>
              <a:t>ArrayAdapter</a:t>
            </a:r>
            <a:r>
              <a:rPr lang="en-IN" sz="1600" b="0" i="0" dirty="0">
                <a:solidFill>
                  <a:srgbClr val="333333"/>
                </a:solidFill>
                <a:effectLst/>
                <a:latin typeface="Times New Roman" panose="02020603050405020304" pitchFamily="18" charset="0"/>
                <a:cs typeface="Times New Roman" panose="02020603050405020304" pitchFamily="18" charset="0"/>
              </a:rPr>
              <a:t>&lt;String&gt;(</a:t>
            </a:r>
            <a:r>
              <a:rPr lang="en-IN" sz="1600" b="1" i="0" dirty="0" err="1">
                <a:solidFill>
                  <a:srgbClr val="333333"/>
                </a:solidFill>
                <a:effectLst/>
                <a:latin typeface="Times New Roman" panose="02020603050405020304" pitchFamily="18" charset="0"/>
                <a:cs typeface="Times New Roman" panose="02020603050405020304" pitchFamily="18" charset="0"/>
              </a:rPr>
              <a:t>getActivity</a:t>
            </a:r>
            <a:r>
              <a:rPr lang="en-IN" sz="1600" b="1" i="0" dirty="0">
                <a:solidFill>
                  <a:srgbClr val="333333"/>
                </a:solidFill>
                <a:effectLst/>
                <a:latin typeface="Times New Roman" panose="02020603050405020304" pitchFamily="18" charset="0"/>
                <a:cs typeface="Times New Roman" panose="02020603050405020304" pitchFamily="18" charset="0"/>
              </a:rPr>
              <a:t>(),</a:t>
            </a:r>
            <a:br>
              <a:rPr lang="en-IN" sz="1600" b="0" i="0" dirty="0">
                <a:solidFill>
                  <a:srgbClr val="333333"/>
                </a:solidFill>
                <a:effectLst/>
                <a:latin typeface="Times New Roman" panose="02020603050405020304" pitchFamily="18" charset="0"/>
                <a:cs typeface="Times New Roman" panose="02020603050405020304" pitchFamily="18" charset="0"/>
              </a:rPr>
            </a:br>
            <a:r>
              <a:rPr lang="en-IN" sz="1600" b="0" i="0" dirty="0">
                <a:solidFill>
                  <a:srgbClr val="333333"/>
                </a:solidFill>
                <a:effectLst/>
                <a:latin typeface="Times New Roman" panose="02020603050405020304" pitchFamily="18" charset="0"/>
                <a:cs typeface="Times New Roman" panose="02020603050405020304" pitchFamily="18" charset="0"/>
              </a:rPr>
              <a:t>                android.R.layout.</a:t>
            </a:r>
            <a:r>
              <a:rPr lang="en-IN" sz="1600" b="0" i="0" dirty="0">
                <a:solidFill>
                  <a:srgbClr val="660E7A"/>
                </a:solidFill>
                <a:effectLst/>
                <a:latin typeface="Times New Roman" panose="02020603050405020304" pitchFamily="18" charset="0"/>
                <a:cs typeface="Times New Roman" panose="02020603050405020304" pitchFamily="18" charset="0"/>
              </a:rPr>
              <a:t>simple_list_item_1</a:t>
            </a:r>
            <a:r>
              <a:rPr lang="en-IN" sz="1600" b="0" i="0" dirty="0">
                <a:solidFill>
                  <a:srgbClr val="333333"/>
                </a:solidFill>
                <a:effectLst/>
                <a:latin typeface="Times New Roman" panose="02020603050405020304" pitchFamily="18" charset="0"/>
                <a:cs typeface="Times New Roman" panose="02020603050405020304" pitchFamily="18" charset="0"/>
              </a:rPr>
              <a:t>, </a:t>
            </a:r>
            <a:r>
              <a:rPr lang="en-IN" sz="1600" b="0" i="0" dirty="0">
                <a:solidFill>
                  <a:srgbClr val="660E7A"/>
                </a:solidFill>
                <a:effectLst/>
                <a:latin typeface="Times New Roman" panose="02020603050405020304" pitchFamily="18" charset="0"/>
                <a:cs typeface="Times New Roman" panose="02020603050405020304" pitchFamily="18" charset="0"/>
              </a:rPr>
              <a:t>users</a:t>
            </a:r>
            <a:r>
              <a:rPr lang="en-IN" sz="1600" b="0" i="0" dirty="0">
                <a:solidFill>
                  <a:srgbClr val="333333"/>
                </a:solidFill>
                <a:effectLst/>
                <a:latin typeface="Times New Roman" panose="02020603050405020304" pitchFamily="18" charset="0"/>
                <a:cs typeface="Times New Roman" panose="02020603050405020304" pitchFamily="18" charset="0"/>
              </a:rPr>
              <a:t>);</a:t>
            </a:r>
            <a:br>
              <a:rPr lang="en-IN" sz="1600" b="0" i="0" dirty="0">
                <a:solidFill>
                  <a:srgbClr val="333333"/>
                </a:solidFill>
                <a:effectLst/>
                <a:latin typeface="Times New Roman" panose="02020603050405020304" pitchFamily="18" charset="0"/>
                <a:cs typeface="Times New Roman" panose="02020603050405020304" pitchFamily="18" charset="0"/>
              </a:rPr>
            </a:br>
            <a:r>
              <a:rPr lang="en-IN" sz="1600" b="0" i="0" dirty="0">
                <a:solidFill>
                  <a:srgbClr val="333333"/>
                </a:solidFill>
                <a:effectLst/>
                <a:latin typeface="Times New Roman" panose="02020603050405020304" pitchFamily="18" charset="0"/>
                <a:cs typeface="Times New Roman" panose="02020603050405020304" pitchFamily="18" charset="0"/>
              </a:rPr>
              <a:t>        </a:t>
            </a:r>
            <a:r>
              <a:rPr lang="en-IN" sz="1600" b="0" i="0" dirty="0" err="1">
                <a:solidFill>
                  <a:srgbClr val="333333"/>
                </a:solidFill>
                <a:effectLst/>
                <a:latin typeface="Times New Roman" panose="02020603050405020304" pitchFamily="18" charset="0"/>
                <a:cs typeface="Times New Roman" panose="02020603050405020304" pitchFamily="18" charset="0"/>
              </a:rPr>
              <a:t>setListAdapter</a:t>
            </a:r>
            <a:r>
              <a:rPr lang="en-IN" sz="1600" b="0" i="0" dirty="0">
                <a:solidFill>
                  <a:srgbClr val="333333"/>
                </a:solidFill>
                <a:effectLst/>
                <a:latin typeface="Times New Roman" panose="02020603050405020304" pitchFamily="18" charset="0"/>
                <a:cs typeface="Times New Roman" panose="02020603050405020304" pitchFamily="18" charset="0"/>
              </a:rPr>
              <a:t>(adapter);</a:t>
            </a:r>
            <a:br>
              <a:rPr lang="en-IN" sz="1600" b="0" i="0" dirty="0">
                <a:solidFill>
                  <a:srgbClr val="333333"/>
                </a:solidFill>
                <a:effectLst/>
                <a:latin typeface="Times New Roman" panose="02020603050405020304" pitchFamily="18" charset="0"/>
                <a:cs typeface="Times New Roman" panose="02020603050405020304" pitchFamily="18" charset="0"/>
              </a:rPr>
            </a:br>
            <a:r>
              <a:rPr lang="en-IN" sz="1600" b="0" i="0" dirty="0">
                <a:solidFill>
                  <a:srgbClr val="333333"/>
                </a:solidFill>
                <a:effectLst/>
                <a:latin typeface="Times New Roman" panose="02020603050405020304" pitchFamily="18" charset="0"/>
                <a:cs typeface="Times New Roman" panose="02020603050405020304" pitchFamily="18" charset="0"/>
              </a:rPr>
              <a:t>        </a:t>
            </a:r>
            <a:r>
              <a:rPr lang="en-IN" sz="1600" b="0" i="0" dirty="0">
                <a:solidFill>
                  <a:srgbClr val="000080"/>
                </a:solidFill>
                <a:effectLst/>
                <a:latin typeface="Times New Roman" panose="02020603050405020304" pitchFamily="18" charset="0"/>
                <a:cs typeface="Times New Roman" panose="02020603050405020304" pitchFamily="18" charset="0"/>
              </a:rPr>
              <a:t>return </a:t>
            </a:r>
            <a:r>
              <a:rPr lang="en-IN" sz="1600" b="0" i="0" dirty="0">
                <a:solidFill>
                  <a:srgbClr val="333333"/>
                </a:solidFill>
                <a:effectLst/>
                <a:latin typeface="Times New Roman" panose="02020603050405020304" pitchFamily="18" charset="0"/>
                <a:cs typeface="Times New Roman" panose="02020603050405020304" pitchFamily="18" charset="0"/>
              </a:rPr>
              <a:t>view;</a:t>
            </a:r>
            <a:br>
              <a:rPr lang="en-IN" sz="1600" b="0" i="0" dirty="0">
                <a:solidFill>
                  <a:srgbClr val="333333"/>
                </a:solidFill>
                <a:effectLst/>
                <a:latin typeface="Times New Roman" panose="02020603050405020304" pitchFamily="18" charset="0"/>
                <a:cs typeface="Times New Roman" panose="02020603050405020304" pitchFamily="18" charset="0"/>
              </a:rPr>
            </a:br>
            <a:r>
              <a:rPr lang="en-IN" sz="1600" b="0" i="0" dirty="0">
                <a:solidFill>
                  <a:srgbClr val="333333"/>
                </a:solidFill>
                <a:effectLst/>
                <a:latin typeface="Times New Roman" panose="02020603050405020304" pitchFamily="18" charset="0"/>
                <a:cs typeface="Times New Roman" panose="02020603050405020304" pitchFamily="18" charset="0"/>
              </a:rPr>
              <a:t>    }</a:t>
            </a:r>
            <a:br>
              <a:rPr lang="en-IN" sz="1600" b="0" i="0" dirty="0">
                <a:solidFill>
                  <a:srgbClr val="333333"/>
                </a:solidFill>
                <a:effectLst/>
                <a:latin typeface="Times New Roman" panose="02020603050405020304" pitchFamily="18" charset="0"/>
                <a:cs typeface="Times New Roman" panose="02020603050405020304" pitchFamily="18" charset="0"/>
              </a:rPr>
            </a:br>
            <a:r>
              <a:rPr lang="en-IN" sz="1600" b="0" i="0" dirty="0">
                <a:solidFill>
                  <a:srgbClr val="333333"/>
                </a:solidFill>
                <a:effectLst/>
                <a:latin typeface="Times New Roman" panose="02020603050405020304" pitchFamily="18" charset="0"/>
                <a:cs typeface="Times New Roman" panose="02020603050405020304" pitchFamily="18" charset="0"/>
              </a:rPr>
              <a:t>    </a:t>
            </a:r>
            <a:r>
              <a:rPr lang="en-IN" sz="1600" b="0" i="0" dirty="0">
                <a:solidFill>
                  <a:srgbClr val="808000"/>
                </a:solidFill>
                <a:effectLst/>
                <a:latin typeface="Times New Roman" panose="02020603050405020304" pitchFamily="18" charset="0"/>
                <a:cs typeface="Times New Roman" panose="02020603050405020304" pitchFamily="18" charset="0"/>
              </a:rPr>
              <a:t>@Override</a:t>
            </a:r>
            <a:br>
              <a:rPr lang="en-IN" sz="1600" b="0" i="0" dirty="0">
                <a:solidFill>
                  <a:srgbClr val="808000"/>
                </a:solidFill>
                <a:effectLst/>
                <a:latin typeface="Times New Roman" panose="02020603050405020304" pitchFamily="18" charset="0"/>
                <a:cs typeface="Times New Roman" panose="02020603050405020304" pitchFamily="18" charset="0"/>
              </a:rPr>
            </a:br>
            <a:r>
              <a:rPr lang="en-IN" sz="1600" b="0" i="0" dirty="0">
                <a:solidFill>
                  <a:srgbClr val="808000"/>
                </a:solidFill>
                <a:effectLst/>
                <a:latin typeface="Times New Roman" panose="02020603050405020304" pitchFamily="18" charset="0"/>
                <a:cs typeface="Times New Roman" panose="02020603050405020304" pitchFamily="18" charset="0"/>
              </a:rPr>
              <a:t>    </a:t>
            </a:r>
            <a:r>
              <a:rPr lang="en-IN" sz="1600" b="0" i="0" dirty="0">
                <a:solidFill>
                  <a:srgbClr val="000080"/>
                </a:solidFill>
                <a:effectLst/>
                <a:latin typeface="Times New Roman" panose="02020603050405020304" pitchFamily="18" charset="0"/>
                <a:cs typeface="Times New Roman" panose="02020603050405020304" pitchFamily="18" charset="0"/>
              </a:rPr>
              <a:t>public void </a:t>
            </a:r>
            <a:r>
              <a:rPr lang="en-IN" sz="1600" b="0" i="0" dirty="0" err="1">
                <a:solidFill>
                  <a:srgbClr val="333333"/>
                </a:solidFill>
                <a:effectLst/>
                <a:latin typeface="Times New Roman" panose="02020603050405020304" pitchFamily="18" charset="0"/>
                <a:cs typeface="Times New Roman" panose="02020603050405020304" pitchFamily="18" charset="0"/>
              </a:rPr>
              <a:t>onListItemClick</a:t>
            </a:r>
            <a:r>
              <a:rPr lang="en-IN" sz="1600" b="0" i="0" dirty="0">
                <a:solidFill>
                  <a:srgbClr val="333333"/>
                </a:solidFill>
                <a:effectLst/>
                <a:latin typeface="Times New Roman" panose="02020603050405020304" pitchFamily="18" charset="0"/>
                <a:cs typeface="Times New Roman" panose="02020603050405020304" pitchFamily="18" charset="0"/>
              </a:rPr>
              <a:t>(</a:t>
            </a:r>
            <a:r>
              <a:rPr lang="en-IN" sz="1600" b="0" i="0" dirty="0" err="1">
                <a:solidFill>
                  <a:srgbClr val="333333"/>
                </a:solidFill>
                <a:effectLst/>
                <a:latin typeface="Times New Roman" panose="02020603050405020304" pitchFamily="18" charset="0"/>
                <a:cs typeface="Times New Roman" panose="02020603050405020304" pitchFamily="18" charset="0"/>
              </a:rPr>
              <a:t>ListView</a:t>
            </a:r>
            <a:r>
              <a:rPr lang="en-IN" sz="1600" b="0" i="0" dirty="0">
                <a:solidFill>
                  <a:srgbClr val="333333"/>
                </a:solidFill>
                <a:effectLst/>
                <a:latin typeface="Times New Roman" panose="02020603050405020304" pitchFamily="18" charset="0"/>
                <a:cs typeface="Times New Roman" panose="02020603050405020304" pitchFamily="18" charset="0"/>
              </a:rPr>
              <a:t> l, View v, </a:t>
            </a:r>
            <a:r>
              <a:rPr lang="en-IN" sz="1600" b="0" i="0" dirty="0">
                <a:solidFill>
                  <a:srgbClr val="000080"/>
                </a:solidFill>
                <a:effectLst/>
                <a:latin typeface="Times New Roman" panose="02020603050405020304" pitchFamily="18" charset="0"/>
                <a:cs typeface="Times New Roman" panose="02020603050405020304" pitchFamily="18" charset="0"/>
              </a:rPr>
              <a:t>int </a:t>
            </a:r>
            <a:r>
              <a:rPr lang="en-IN" sz="1600" b="0" i="0" dirty="0">
                <a:solidFill>
                  <a:srgbClr val="333333"/>
                </a:solidFill>
                <a:effectLst/>
                <a:latin typeface="Times New Roman" panose="02020603050405020304" pitchFamily="18" charset="0"/>
                <a:cs typeface="Times New Roman" panose="02020603050405020304" pitchFamily="18" charset="0"/>
              </a:rPr>
              <a:t>position, </a:t>
            </a:r>
            <a:r>
              <a:rPr lang="en-IN" sz="1600" b="0" i="0" dirty="0">
                <a:solidFill>
                  <a:srgbClr val="000080"/>
                </a:solidFill>
                <a:effectLst/>
                <a:latin typeface="Times New Roman" panose="02020603050405020304" pitchFamily="18" charset="0"/>
                <a:cs typeface="Times New Roman" panose="02020603050405020304" pitchFamily="18" charset="0"/>
              </a:rPr>
              <a:t>long </a:t>
            </a:r>
            <a:r>
              <a:rPr lang="en-IN" sz="1600" b="0" i="0" dirty="0">
                <a:solidFill>
                  <a:srgbClr val="333333"/>
                </a:solidFill>
                <a:effectLst/>
                <a:latin typeface="Times New Roman" panose="02020603050405020304" pitchFamily="18" charset="0"/>
                <a:cs typeface="Times New Roman" panose="02020603050405020304" pitchFamily="18" charset="0"/>
              </a:rPr>
              <a:t>id) {</a:t>
            </a:r>
            <a:br>
              <a:rPr lang="en-IN" sz="1600" b="0" i="0" dirty="0">
                <a:solidFill>
                  <a:srgbClr val="333333"/>
                </a:solidFill>
                <a:effectLst/>
                <a:latin typeface="Times New Roman" panose="02020603050405020304" pitchFamily="18" charset="0"/>
                <a:cs typeface="Times New Roman" panose="02020603050405020304" pitchFamily="18" charset="0"/>
              </a:rPr>
            </a:br>
            <a:r>
              <a:rPr lang="en-IN" sz="1600" b="0" i="0" dirty="0">
                <a:solidFill>
                  <a:srgbClr val="333333"/>
                </a:solidFill>
                <a:effectLst/>
                <a:latin typeface="Times New Roman" panose="02020603050405020304" pitchFamily="18" charset="0"/>
                <a:cs typeface="Times New Roman" panose="02020603050405020304" pitchFamily="18" charset="0"/>
              </a:rPr>
              <a:t>    </a:t>
            </a:r>
            <a:r>
              <a:rPr lang="en-IN" sz="1600" b="0" i="0" dirty="0" err="1">
                <a:solidFill>
                  <a:srgbClr val="333333"/>
                </a:solidFill>
                <a:effectLst/>
                <a:latin typeface="Times New Roman" panose="02020603050405020304" pitchFamily="18" charset="0"/>
                <a:cs typeface="Times New Roman" panose="02020603050405020304" pitchFamily="18" charset="0"/>
              </a:rPr>
              <a:t>DetailsFragment</a:t>
            </a:r>
            <a:r>
              <a:rPr lang="en-IN" sz="1600" b="0" i="0" dirty="0">
                <a:solidFill>
                  <a:srgbClr val="333333"/>
                </a:solidFill>
                <a:effectLst/>
                <a:latin typeface="Times New Roman" panose="02020603050405020304" pitchFamily="18" charset="0"/>
                <a:cs typeface="Times New Roman" panose="02020603050405020304" pitchFamily="18" charset="0"/>
              </a:rPr>
              <a:t> txt = </a:t>
            </a:r>
            <a:r>
              <a:rPr lang="en-IN" sz="1600" b="0" i="0" dirty="0" err="1">
                <a:solidFill>
                  <a:srgbClr val="333333"/>
                </a:solidFill>
                <a:effectLst/>
                <a:latin typeface="Times New Roman" panose="02020603050405020304" pitchFamily="18" charset="0"/>
                <a:cs typeface="Times New Roman" panose="02020603050405020304" pitchFamily="18" charset="0"/>
              </a:rPr>
              <a:t>DetailsFragment</a:t>
            </a:r>
            <a:r>
              <a:rPr lang="en-IN" sz="1600" b="0" i="0" dirty="0">
                <a:solidFill>
                  <a:srgbClr val="333333"/>
                </a:solidFill>
                <a:effectLst/>
                <a:latin typeface="Times New Roman" panose="02020603050405020304" pitchFamily="18" charset="0"/>
                <a:cs typeface="Times New Roman" panose="02020603050405020304" pitchFamily="18" charset="0"/>
              </a:rPr>
              <a:t>)</a:t>
            </a:r>
            <a:r>
              <a:rPr lang="en-IN" sz="1600" b="0" i="0" dirty="0" err="1">
                <a:solidFill>
                  <a:srgbClr val="333333"/>
                </a:solidFill>
                <a:effectLst/>
                <a:latin typeface="Times New Roman" panose="02020603050405020304" pitchFamily="18" charset="0"/>
                <a:cs typeface="Times New Roman" panose="02020603050405020304" pitchFamily="18" charset="0"/>
              </a:rPr>
              <a:t>getFragmentManager</a:t>
            </a:r>
            <a:r>
              <a:rPr lang="en-IN" sz="1600" b="0" i="0" dirty="0">
                <a:solidFill>
                  <a:srgbClr val="333333"/>
                </a:solidFill>
                <a:effectLst/>
                <a:latin typeface="Times New Roman" panose="02020603050405020304" pitchFamily="18" charset="0"/>
                <a:cs typeface="Times New Roman" panose="02020603050405020304" pitchFamily="18" charset="0"/>
              </a:rPr>
              <a:t>().</a:t>
            </a:r>
            <a:r>
              <a:rPr lang="en-IN" sz="1600" b="0" i="0" dirty="0" err="1">
                <a:solidFill>
                  <a:srgbClr val="333333"/>
                </a:solidFill>
                <a:effectLst/>
                <a:latin typeface="Times New Roman" panose="02020603050405020304" pitchFamily="18" charset="0"/>
                <a:cs typeface="Times New Roman" panose="02020603050405020304" pitchFamily="18" charset="0"/>
              </a:rPr>
              <a:t>findFragmentById</a:t>
            </a:r>
            <a:r>
              <a:rPr lang="en-IN" sz="1600" b="0" i="0" dirty="0">
                <a:solidFill>
                  <a:srgbClr val="333333"/>
                </a:solidFill>
                <a:effectLst/>
                <a:latin typeface="Times New Roman" panose="02020603050405020304" pitchFamily="18" charset="0"/>
                <a:cs typeface="Times New Roman" panose="02020603050405020304" pitchFamily="18" charset="0"/>
              </a:rPr>
              <a:t>(R.id.</a:t>
            </a:r>
            <a:r>
              <a:rPr lang="en-IN" sz="1600" dirty="0">
                <a:solidFill>
                  <a:srgbClr val="660E7A"/>
                </a:solidFill>
                <a:latin typeface="Times New Roman" panose="02020603050405020304" pitchFamily="18" charset="0"/>
                <a:cs typeface="Times New Roman" panose="02020603050405020304" pitchFamily="18" charset="0"/>
              </a:rPr>
              <a:t>fragment2</a:t>
            </a:r>
            <a:r>
              <a:rPr lang="en-IN" sz="1600" b="0" i="0" dirty="0">
                <a:solidFill>
                  <a:srgbClr val="333333"/>
                </a:solidFill>
                <a:effectLst/>
                <a:latin typeface="Times New Roman" panose="02020603050405020304" pitchFamily="18" charset="0"/>
                <a:cs typeface="Times New Roman" panose="02020603050405020304" pitchFamily="18" charset="0"/>
              </a:rPr>
              <a:t>);</a:t>
            </a:r>
            <a:br>
              <a:rPr lang="en-IN" sz="1600" b="0" i="0" dirty="0">
                <a:solidFill>
                  <a:srgbClr val="333333"/>
                </a:solidFill>
                <a:effectLst/>
                <a:latin typeface="Times New Roman" panose="02020603050405020304" pitchFamily="18" charset="0"/>
                <a:cs typeface="Times New Roman" panose="02020603050405020304" pitchFamily="18" charset="0"/>
              </a:rPr>
            </a:br>
            <a:r>
              <a:rPr lang="en-IN" sz="1600" b="0" i="0" dirty="0">
                <a:solidFill>
                  <a:srgbClr val="333333"/>
                </a:solidFill>
                <a:effectLst/>
                <a:latin typeface="Times New Roman" panose="02020603050405020304" pitchFamily="18" charset="0"/>
                <a:cs typeface="Times New Roman" panose="02020603050405020304" pitchFamily="18" charset="0"/>
              </a:rPr>
              <a:t>        </a:t>
            </a:r>
            <a:r>
              <a:rPr lang="en-IN" sz="1600" b="0" i="0" dirty="0" err="1">
                <a:solidFill>
                  <a:srgbClr val="333333"/>
                </a:solidFill>
                <a:effectLst/>
                <a:latin typeface="Times New Roman" panose="02020603050405020304" pitchFamily="18" charset="0"/>
                <a:cs typeface="Times New Roman" panose="02020603050405020304" pitchFamily="18" charset="0"/>
              </a:rPr>
              <a:t>txt.change</a:t>
            </a:r>
            <a:r>
              <a:rPr lang="en-IN" sz="1600" b="0" i="0" dirty="0">
                <a:solidFill>
                  <a:srgbClr val="333333"/>
                </a:solidFill>
                <a:effectLst/>
                <a:latin typeface="Times New Roman" panose="02020603050405020304" pitchFamily="18" charset="0"/>
                <a:cs typeface="Times New Roman" panose="02020603050405020304" pitchFamily="18" charset="0"/>
              </a:rPr>
              <a:t>(</a:t>
            </a:r>
            <a:r>
              <a:rPr lang="en-IN" sz="1600" b="0" i="0" dirty="0">
                <a:solidFill>
                  <a:srgbClr val="008000"/>
                </a:solidFill>
                <a:effectLst/>
                <a:latin typeface="Times New Roman" panose="02020603050405020304" pitchFamily="18" charset="0"/>
                <a:cs typeface="Times New Roman" panose="02020603050405020304" pitchFamily="18" charset="0"/>
              </a:rPr>
              <a:t>"Name: "</a:t>
            </a:r>
            <a:r>
              <a:rPr lang="en-IN" sz="1600" b="0" i="0" dirty="0">
                <a:solidFill>
                  <a:srgbClr val="333333"/>
                </a:solidFill>
                <a:effectLst/>
                <a:latin typeface="Times New Roman" panose="02020603050405020304" pitchFamily="18" charset="0"/>
                <a:cs typeface="Times New Roman" panose="02020603050405020304" pitchFamily="18" charset="0"/>
              </a:rPr>
              <a:t>+ </a:t>
            </a:r>
            <a:r>
              <a:rPr lang="en-IN" sz="1600" b="0" i="0" dirty="0">
                <a:solidFill>
                  <a:srgbClr val="660E7A"/>
                </a:solidFill>
                <a:effectLst/>
                <a:latin typeface="Times New Roman" panose="02020603050405020304" pitchFamily="18" charset="0"/>
                <a:cs typeface="Times New Roman" panose="02020603050405020304" pitchFamily="18" charset="0"/>
              </a:rPr>
              <a:t>users</a:t>
            </a:r>
            <a:r>
              <a:rPr lang="en-IN" sz="1600" b="0" i="0" dirty="0">
                <a:solidFill>
                  <a:srgbClr val="333333"/>
                </a:solidFill>
                <a:effectLst/>
                <a:latin typeface="Times New Roman" panose="02020603050405020304" pitchFamily="18" charset="0"/>
                <a:cs typeface="Times New Roman" panose="02020603050405020304" pitchFamily="18" charset="0"/>
              </a:rPr>
              <a:t>[position],</a:t>
            </a:r>
            <a:r>
              <a:rPr lang="en-IN" sz="1600" b="0" i="0" dirty="0">
                <a:solidFill>
                  <a:srgbClr val="008000"/>
                </a:solidFill>
                <a:effectLst/>
                <a:latin typeface="Times New Roman" panose="02020603050405020304" pitchFamily="18" charset="0"/>
                <a:cs typeface="Times New Roman" panose="02020603050405020304" pitchFamily="18" charset="0"/>
              </a:rPr>
              <a:t>"Location : "</a:t>
            </a:r>
            <a:r>
              <a:rPr lang="en-IN" sz="1600" b="0" i="0" dirty="0">
                <a:solidFill>
                  <a:srgbClr val="333333"/>
                </a:solidFill>
                <a:effectLst/>
                <a:latin typeface="Times New Roman" panose="02020603050405020304" pitchFamily="18" charset="0"/>
                <a:cs typeface="Times New Roman" panose="02020603050405020304" pitchFamily="18" charset="0"/>
              </a:rPr>
              <a:t>+ </a:t>
            </a:r>
            <a:r>
              <a:rPr lang="en-IN" sz="1600" b="0" i="0" dirty="0">
                <a:solidFill>
                  <a:srgbClr val="660E7A"/>
                </a:solidFill>
                <a:effectLst/>
                <a:latin typeface="Times New Roman" panose="02020603050405020304" pitchFamily="18" charset="0"/>
                <a:cs typeface="Times New Roman" panose="02020603050405020304" pitchFamily="18" charset="0"/>
              </a:rPr>
              <a:t>location</a:t>
            </a:r>
            <a:r>
              <a:rPr lang="en-IN" sz="1600" b="0" i="0" dirty="0">
                <a:solidFill>
                  <a:srgbClr val="333333"/>
                </a:solidFill>
                <a:effectLst/>
                <a:latin typeface="Times New Roman" panose="02020603050405020304" pitchFamily="18" charset="0"/>
                <a:cs typeface="Times New Roman" panose="02020603050405020304" pitchFamily="18" charset="0"/>
              </a:rPr>
              <a:t>[position]);</a:t>
            </a:r>
            <a:br>
              <a:rPr lang="en-IN" sz="1600" b="0" i="0" dirty="0">
                <a:solidFill>
                  <a:srgbClr val="333333"/>
                </a:solidFill>
                <a:effectLst/>
                <a:latin typeface="Times New Roman" panose="02020603050405020304" pitchFamily="18" charset="0"/>
                <a:cs typeface="Times New Roman" panose="02020603050405020304" pitchFamily="18" charset="0"/>
              </a:rPr>
            </a:br>
            <a:r>
              <a:rPr lang="en-IN" sz="1600" b="0" i="0" dirty="0">
                <a:solidFill>
                  <a:srgbClr val="333333"/>
                </a:solidFill>
                <a:effectLst/>
                <a:latin typeface="Times New Roman" panose="02020603050405020304" pitchFamily="18" charset="0"/>
                <a:cs typeface="Times New Roman" panose="02020603050405020304" pitchFamily="18" charset="0"/>
              </a:rPr>
              <a:t>        </a:t>
            </a:r>
            <a:r>
              <a:rPr lang="en-IN" sz="1600" b="0" i="0" dirty="0" err="1">
                <a:solidFill>
                  <a:srgbClr val="333333"/>
                </a:solidFill>
                <a:effectLst/>
                <a:latin typeface="Times New Roman" panose="02020603050405020304" pitchFamily="18" charset="0"/>
                <a:cs typeface="Times New Roman" panose="02020603050405020304" pitchFamily="18" charset="0"/>
              </a:rPr>
              <a:t>getListView</a:t>
            </a:r>
            <a:r>
              <a:rPr lang="en-IN" sz="1600" b="0" i="0" dirty="0">
                <a:solidFill>
                  <a:srgbClr val="333333"/>
                </a:solidFill>
                <a:effectLst/>
                <a:latin typeface="Times New Roman" panose="02020603050405020304" pitchFamily="18" charset="0"/>
                <a:cs typeface="Times New Roman" panose="02020603050405020304" pitchFamily="18" charset="0"/>
              </a:rPr>
              <a:t>().</a:t>
            </a:r>
            <a:r>
              <a:rPr lang="en-IN" sz="1600" b="0" i="0" dirty="0" err="1">
                <a:solidFill>
                  <a:srgbClr val="333333"/>
                </a:solidFill>
                <a:effectLst/>
                <a:latin typeface="Times New Roman" panose="02020603050405020304" pitchFamily="18" charset="0"/>
                <a:cs typeface="Times New Roman" panose="02020603050405020304" pitchFamily="18" charset="0"/>
              </a:rPr>
              <a:t>setSelector</a:t>
            </a:r>
            <a:r>
              <a:rPr lang="en-IN" sz="1600" b="0" i="0" dirty="0">
                <a:solidFill>
                  <a:srgbClr val="333333"/>
                </a:solidFill>
                <a:effectLst/>
                <a:latin typeface="Times New Roman" panose="02020603050405020304" pitchFamily="18" charset="0"/>
                <a:cs typeface="Times New Roman" panose="02020603050405020304" pitchFamily="18" charset="0"/>
              </a:rPr>
              <a:t>(</a:t>
            </a:r>
            <a:r>
              <a:rPr lang="en-IN" sz="1600" b="0" i="0" dirty="0" err="1">
                <a:solidFill>
                  <a:srgbClr val="333333"/>
                </a:solidFill>
                <a:effectLst/>
                <a:latin typeface="Times New Roman" panose="02020603050405020304" pitchFamily="18" charset="0"/>
                <a:cs typeface="Times New Roman" panose="02020603050405020304" pitchFamily="18" charset="0"/>
              </a:rPr>
              <a:t>android.R.color.</a:t>
            </a:r>
            <a:r>
              <a:rPr lang="en-IN" sz="1600" b="0" i="0" dirty="0" err="1">
                <a:solidFill>
                  <a:srgbClr val="660E7A"/>
                </a:solidFill>
                <a:effectLst/>
                <a:latin typeface="Times New Roman" panose="02020603050405020304" pitchFamily="18" charset="0"/>
                <a:cs typeface="Times New Roman" panose="02020603050405020304" pitchFamily="18" charset="0"/>
              </a:rPr>
              <a:t>holo_blue_dark</a:t>
            </a:r>
            <a:r>
              <a:rPr lang="en-IN" sz="1600" b="0" i="0" dirty="0">
                <a:solidFill>
                  <a:srgbClr val="333333"/>
                </a:solidFill>
                <a:effectLst/>
                <a:latin typeface="Times New Roman" panose="02020603050405020304" pitchFamily="18" charset="0"/>
                <a:cs typeface="Times New Roman" panose="02020603050405020304" pitchFamily="18" charset="0"/>
              </a:rPr>
              <a:t>);</a:t>
            </a:r>
            <a:br>
              <a:rPr lang="en-IN" sz="1600" b="0" i="0" dirty="0">
                <a:solidFill>
                  <a:srgbClr val="333333"/>
                </a:solidFill>
                <a:effectLst/>
                <a:latin typeface="Times New Roman" panose="02020603050405020304" pitchFamily="18" charset="0"/>
                <a:cs typeface="Times New Roman" panose="02020603050405020304" pitchFamily="18" charset="0"/>
              </a:rPr>
            </a:br>
            <a:r>
              <a:rPr lang="en-IN" sz="1600" b="0" i="0" dirty="0">
                <a:solidFill>
                  <a:srgbClr val="333333"/>
                </a:solidFill>
                <a:effectLst/>
                <a:latin typeface="Times New Roman" panose="02020603050405020304" pitchFamily="18" charset="0"/>
                <a:cs typeface="Times New Roman" panose="02020603050405020304" pitchFamily="18" charset="0"/>
              </a:rPr>
              <a:t>    }</a:t>
            </a:r>
            <a:br>
              <a:rPr lang="en-IN" sz="1600" b="0" i="0" dirty="0">
                <a:solidFill>
                  <a:srgbClr val="333333"/>
                </a:solidFill>
                <a:effectLst/>
                <a:latin typeface="Times New Roman" panose="02020603050405020304" pitchFamily="18" charset="0"/>
                <a:cs typeface="Times New Roman" panose="02020603050405020304" pitchFamily="18" charset="0"/>
              </a:rPr>
            </a:br>
            <a:r>
              <a:rPr lang="en-IN" sz="1600" b="0" i="0" dirty="0">
                <a:solidFill>
                  <a:srgbClr val="333333"/>
                </a:solidFill>
                <a:effectLst/>
                <a:latin typeface="Times New Roman" panose="02020603050405020304" pitchFamily="18" charset="0"/>
                <a:cs typeface="Times New Roman" panose="02020603050405020304" pitchFamily="18" charset="0"/>
              </a:rPr>
              <a:t>}</a:t>
            </a:r>
          </a:p>
          <a:p>
            <a:r>
              <a:rPr kumimoji="0" lang="en-US" altLang="en-US" sz="1600" b="1" i="0" u="none" strike="noStrike" cap="none" normalizeH="0" baseline="0" dirty="0">
                <a:ln>
                  <a:noFill/>
                </a:ln>
                <a:solidFill>
                  <a:srgbClr val="232629"/>
                </a:solidFill>
                <a:effectLst/>
                <a:latin typeface="-apple-system"/>
              </a:rPr>
              <a:t>The </a:t>
            </a:r>
            <a:r>
              <a:rPr kumimoji="0" lang="en-US" altLang="en-US" sz="1200" b="1" i="0" u="none" strike="noStrike" cap="none" normalizeH="0" baseline="0" dirty="0" err="1">
                <a:ln>
                  <a:noFill/>
                </a:ln>
                <a:solidFill>
                  <a:srgbClr val="232629"/>
                </a:solidFill>
                <a:effectLst/>
                <a:latin typeface="var(--ff-mono)"/>
              </a:rPr>
              <a:t>getActivity</a:t>
            </a:r>
            <a:r>
              <a:rPr kumimoji="0" lang="en-US" altLang="en-US" sz="1200" b="1" i="0" u="none" strike="noStrike" cap="none" normalizeH="0" baseline="0" dirty="0">
                <a:ln>
                  <a:noFill/>
                </a:ln>
                <a:solidFill>
                  <a:srgbClr val="232629"/>
                </a:solidFill>
                <a:effectLst/>
                <a:latin typeface="var(--ff-mono)"/>
              </a:rPr>
              <a:t>()</a:t>
            </a:r>
            <a:r>
              <a:rPr kumimoji="0" lang="en-US" altLang="en-US" sz="1600" b="1" i="0" u="none" strike="noStrike" cap="none" normalizeH="0" baseline="0" dirty="0">
                <a:ln>
                  <a:noFill/>
                </a:ln>
                <a:solidFill>
                  <a:srgbClr val="232629"/>
                </a:solidFill>
                <a:effectLst/>
                <a:latin typeface="-apple-system"/>
              </a:rPr>
              <a:t> method gives the context of the Activity</a:t>
            </a:r>
            <a:r>
              <a:rPr kumimoji="0" lang="en-US" altLang="en-US" sz="800" b="1" i="0" u="none" strike="noStrike" cap="none" normalizeH="0" baseline="0" dirty="0">
                <a:ln>
                  <a:noFill/>
                </a:ln>
                <a:solidFill>
                  <a:schemeClr val="tx1"/>
                </a:solidFill>
                <a:effectLst/>
              </a:rPr>
              <a:t> </a:t>
            </a:r>
            <a:endParaRPr kumimoji="0" lang="en-US" altLang="en-US" sz="2800" b="1" i="0" u="none" strike="noStrike" cap="none" normalizeH="0" baseline="0" dirty="0">
              <a:ln>
                <a:noFill/>
              </a:ln>
              <a:solidFill>
                <a:schemeClr val="tx1"/>
              </a:solidFill>
              <a:effectLst/>
              <a:latin typeface="Arial" panose="020B0604020202020204" pitchFamily="34" charset="0"/>
            </a:endParaRPr>
          </a:p>
          <a:p>
            <a:r>
              <a:rPr kumimoji="0" lang="en-US" altLang="en-US" sz="1600" b="1" i="0" u="none" strike="noStrike" cap="none" normalizeH="0" baseline="0" dirty="0">
                <a:ln>
                  <a:noFill/>
                </a:ln>
                <a:solidFill>
                  <a:srgbClr val="232629"/>
                </a:solidFill>
                <a:effectLst/>
                <a:latin typeface="-apple-system"/>
              </a:rPr>
              <a:t>The method </a:t>
            </a:r>
            <a:r>
              <a:rPr kumimoji="0" lang="en-US" altLang="en-US" sz="1200" b="1" i="0" u="none" strike="noStrike" cap="none" normalizeH="0" baseline="0" dirty="0" err="1">
                <a:ln>
                  <a:noFill/>
                </a:ln>
                <a:solidFill>
                  <a:srgbClr val="232629"/>
                </a:solidFill>
                <a:effectLst/>
                <a:latin typeface="var(--ff-mono)"/>
              </a:rPr>
              <a:t>getActivity</a:t>
            </a:r>
            <a:r>
              <a:rPr kumimoji="0" lang="en-US" altLang="en-US" sz="1200" b="1" i="0" u="none" strike="noStrike" cap="none" normalizeH="0" baseline="0" dirty="0">
                <a:ln>
                  <a:noFill/>
                </a:ln>
                <a:solidFill>
                  <a:srgbClr val="232629"/>
                </a:solidFill>
                <a:effectLst/>
                <a:latin typeface="var(--ff-mono)"/>
              </a:rPr>
              <a:t>()</a:t>
            </a:r>
            <a:r>
              <a:rPr kumimoji="0" lang="en-US" altLang="en-US" sz="1600" b="1" i="0" u="none" strike="noStrike" cap="none" normalizeH="0" baseline="0" dirty="0">
                <a:ln>
                  <a:noFill/>
                </a:ln>
                <a:solidFill>
                  <a:srgbClr val="232629"/>
                </a:solidFill>
                <a:effectLst/>
                <a:latin typeface="-apple-system"/>
              </a:rPr>
              <a:t> is normally used in fragments to get the context of the activity in which they are inserted or inflated.</a:t>
            </a:r>
            <a:r>
              <a:rPr kumimoji="0" lang="en-US" altLang="en-US" sz="800" b="1" i="0" u="none" strike="noStrike" cap="none" normalizeH="0" baseline="0" dirty="0">
                <a:ln>
                  <a:noFill/>
                </a:ln>
                <a:solidFill>
                  <a:schemeClr val="tx1"/>
                </a:solidFill>
                <a:effectLst/>
              </a:rPr>
              <a:t> </a:t>
            </a:r>
            <a:endParaRPr kumimoji="0" lang="en-US" altLang="en-US" sz="2800" b="1" i="0" u="none" strike="noStrike" cap="none" normalizeH="0" baseline="0" dirty="0">
              <a:ln>
                <a:noFill/>
              </a:ln>
              <a:solidFill>
                <a:schemeClr val="tx1"/>
              </a:solidFill>
              <a:effectLst/>
              <a:latin typeface="Arial" panose="020B0604020202020204" pitchFamily="34" charset="0"/>
            </a:endParaRPr>
          </a:p>
          <a:p>
            <a:endParaRPr lang="en-IN" sz="1600" dirty="0">
              <a:solidFill>
                <a:srgbClr val="333333"/>
              </a:solidFill>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333435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B6DCD-2E63-4880-9B74-FFF8518EEDCB}"/>
              </a:ext>
            </a:extLst>
          </p:cNvPr>
          <p:cNvSpPr>
            <a:spLocks noGrp="1"/>
          </p:cNvSpPr>
          <p:nvPr>
            <p:ph type="title"/>
          </p:nvPr>
        </p:nvSpPr>
        <p:spPr/>
        <p:txBody>
          <a:bodyPr/>
          <a:lstStyle/>
          <a:p>
            <a:r>
              <a:rPr lang="en-IN" dirty="0"/>
              <a:t>DetailFragment.java</a:t>
            </a:r>
          </a:p>
        </p:txBody>
      </p:sp>
      <p:sp>
        <p:nvSpPr>
          <p:cNvPr id="3" name="Content Placeholder 2">
            <a:extLst>
              <a:ext uri="{FF2B5EF4-FFF2-40B4-BE49-F238E27FC236}">
                <a16:creationId xmlns:a16="http://schemas.microsoft.com/office/drawing/2014/main" id="{EDC39725-222B-4F4C-8EFB-B893CB388C96}"/>
              </a:ext>
            </a:extLst>
          </p:cNvPr>
          <p:cNvSpPr>
            <a:spLocks noGrp="1"/>
          </p:cNvSpPr>
          <p:nvPr>
            <p:ph idx="1"/>
          </p:nvPr>
        </p:nvSpPr>
        <p:spPr>
          <a:xfrm>
            <a:off x="457200" y="1417638"/>
            <a:ext cx="8534400" cy="4708525"/>
          </a:xfrm>
        </p:spPr>
        <p:txBody>
          <a:bodyPr>
            <a:normAutofit fontScale="70000" lnSpcReduction="20000"/>
          </a:bodyPr>
          <a:lstStyle/>
          <a:p>
            <a:r>
              <a:rPr lang="en-IN" b="0" i="0" dirty="0">
                <a:solidFill>
                  <a:srgbClr val="000080"/>
                </a:solidFill>
                <a:effectLst/>
                <a:latin typeface="Times New Roman" panose="02020603050405020304" pitchFamily="18" charset="0"/>
                <a:cs typeface="Times New Roman" panose="02020603050405020304" pitchFamily="18" charset="0"/>
              </a:rPr>
              <a:t>public class </a:t>
            </a:r>
            <a:r>
              <a:rPr lang="en-IN" b="0" i="0" dirty="0" err="1">
                <a:solidFill>
                  <a:srgbClr val="333333"/>
                </a:solidFill>
                <a:effectLst/>
                <a:latin typeface="Times New Roman" panose="02020603050405020304" pitchFamily="18" charset="0"/>
                <a:cs typeface="Times New Roman" panose="02020603050405020304" pitchFamily="18" charset="0"/>
              </a:rPr>
              <a:t>DetailsFragment</a:t>
            </a:r>
            <a:r>
              <a:rPr lang="en-IN" b="0" i="0" dirty="0">
                <a:solidFill>
                  <a:srgbClr val="333333"/>
                </a:solidFill>
                <a:effectLst/>
                <a:latin typeface="Times New Roman" panose="02020603050405020304" pitchFamily="18" charset="0"/>
                <a:cs typeface="Times New Roman" panose="02020603050405020304" pitchFamily="18" charset="0"/>
              </a:rPr>
              <a:t> </a:t>
            </a:r>
            <a:r>
              <a:rPr lang="en-IN" b="0" i="0" dirty="0">
                <a:solidFill>
                  <a:srgbClr val="000080"/>
                </a:solidFill>
                <a:effectLst/>
                <a:latin typeface="Times New Roman" panose="02020603050405020304" pitchFamily="18" charset="0"/>
                <a:cs typeface="Times New Roman" panose="02020603050405020304" pitchFamily="18" charset="0"/>
              </a:rPr>
              <a:t>extends </a:t>
            </a:r>
            <a:r>
              <a:rPr lang="en-IN" b="0" i="0" dirty="0">
                <a:solidFill>
                  <a:srgbClr val="333333"/>
                </a:solidFill>
                <a:effectLst/>
                <a:latin typeface="Times New Roman" panose="02020603050405020304" pitchFamily="18" charset="0"/>
                <a:cs typeface="Times New Roman" panose="02020603050405020304" pitchFamily="18" charset="0"/>
              </a:rPr>
              <a:t>Fragment {</a:t>
            </a:r>
            <a:br>
              <a:rPr lang="en-IN" b="0" i="0" dirty="0">
                <a:solidFill>
                  <a:srgbClr val="333333"/>
                </a:solidFill>
                <a:effectLst/>
                <a:latin typeface="Times New Roman" panose="02020603050405020304" pitchFamily="18" charset="0"/>
                <a:cs typeface="Times New Roman" panose="02020603050405020304" pitchFamily="18" charset="0"/>
              </a:rPr>
            </a:br>
            <a:r>
              <a:rPr lang="en-IN" b="0" i="0" dirty="0">
                <a:solidFill>
                  <a:srgbClr val="333333"/>
                </a:solidFill>
                <a:effectLst/>
                <a:latin typeface="Times New Roman" panose="02020603050405020304" pitchFamily="18" charset="0"/>
                <a:cs typeface="Times New Roman" panose="02020603050405020304" pitchFamily="18" charset="0"/>
              </a:rPr>
              <a:t>    </a:t>
            </a:r>
            <a:r>
              <a:rPr lang="en-IN" b="0" i="0" dirty="0" err="1">
                <a:solidFill>
                  <a:srgbClr val="333333"/>
                </a:solidFill>
                <a:effectLst/>
                <a:latin typeface="Times New Roman" panose="02020603050405020304" pitchFamily="18" charset="0"/>
                <a:cs typeface="Times New Roman" panose="02020603050405020304" pitchFamily="18" charset="0"/>
              </a:rPr>
              <a:t>TextView</a:t>
            </a:r>
            <a:r>
              <a:rPr lang="en-IN" b="0" i="0" dirty="0">
                <a:solidFill>
                  <a:srgbClr val="333333"/>
                </a:solidFill>
                <a:effectLst/>
                <a:latin typeface="Times New Roman" panose="02020603050405020304" pitchFamily="18" charset="0"/>
                <a:cs typeface="Times New Roman" panose="02020603050405020304" pitchFamily="18" charset="0"/>
              </a:rPr>
              <a:t> </a:t>
            </a:r>
            <a:r>
              <a:rPr lang="en-IN" b="0" i="0" dirty="0" err="1">
                <a:solidFill>
                  <a:srgbClr val="660E7A"/>
                </a:solidFill>
                <a:effectLst/>
                <a:latin typeface="Times New Roman" panose="02020603050405020304" pitchFamily="18" charset="0"/>
                <a:cs typeface="Times New Roman" panose="02020603050405020304" pitchFamily="18" charset="0"/>
              </a:rPr>
              <a:t>name</a:t>
            </a:r>
            <a:r>
              <a:rPr lang="en-IN" b="0" i="0" dirty="0" err="1">
                <a:solidFill>
                  <a:srgbClr val="333333"/>
                </a:solidFill>
                <a:effectLst/>
                <a:latin typeface="Times New Roman" panose="02020603050405020304" pitchFamily="18" charset="0"/>
                <a:cs typeface="Times New Roman" panose="02020603050405020304" pitchFamily="18" charset="0"/>
              </a:rPr>
              <a:t>,</a:t>
            </a:r>
            <a:r>
              <a:rPr lang="en-IN" b="0" i="0" dirty="0" err="1">
                <a:solidFill>
                  <a:srgbClr val="660E7A"/>
                </a:solidFill>
                <a:effectLst/>
                <a:latin typeface="Times New Roman" panose="02020603050405020304" pitchFamily="18" charset="0"/>
                <a:cs typeface="Times New Roman" panose="02020603050405020304" pitchFamily="18" charset="0"/>
              </a:rPr>
              <a:t>location</a:t>
            </a:r>
            <a:r>
              <a:rPr lang="en-IN" b="0" i="0" dirty="0">
                <a:solidFill>
                  <a:srgbClr val="333333"/>
                </a:solidFill>
                <a:effectLst/>
                <a:latin typeface="Times New Roman" panose="02020603050405020304" pitchFamily="18" charset="0"/>
                <a:cs typeface="Times New Roman" panose="02020603050405020304" pitchFamily="18" charset="0"/>
              </a:rPr>
              <a:t>;</a:t>
            </a:r>
            <a:br>
              <a:rPr lang="en-IN" b="0" i="0" dirty="0">
                <a:solidFill>
                  <a:srgbClr val="333333"/>
                </a:solidFill>
                <a:effectLst/>
                <a:latin typeface="Times New Roman" panose="02020603050405020304" pitchFamily="18" charset="0"/>
                <a:cs typeface="Times New Roman" panose="02020603050405020304" pitchFamily="18" charset="0"/>
              </a:rPr>
            </a:br>
            <a:r>
              <a:rPr lang="en-IN" b="0" i="0" dirty="0">
                <a:solidFill>
                  <a:srgbClr val="333333"/>
                </a:solidFill>
                <a:effectLst/>
                <a:latin typeface="Times New Roman" panose="02020603050405020304" pitchFamily="18" charset="0"/>
                <a:cs typeface="Times New Roman" panose="02020603050405020304" pitchFamily="18" charset="0"/>
              </a:rPr>
              <a:t>    </a:t>
            </a:r>
            <a:r>
              <a:rPr lang="en-IN" b="0" i="0" dirty="0">
                <a:solidFill>
                  <a:srgbClr val="808000"/>
                </a:solidFill>
                <a:effectLst/>
                <a:latin typeface="Times New Roman" panose="02020603050405020304" pitchFamily="18" charset="0"/>
                <a:cs typeface="Times New Roman" panose="02020603050405020304" pitchFamily="18" charset="0"/>
              </a:rPr>
              <a:t>@Override</a:t>
            </a:r>
            <a:br>
              <a:rPr lang="en-IN" b="0" i="0" dirty="0">
                <a:solidFill>
                  <a:srgbClr val="808000"/>
                </a:solidFill>
                <a:effectLst/>
                <a:latin typeface="Times New Roman" panose="02020603050405020304" pitchFamily="18" charset="0"/>
                <a:cs typeface="Times New Roman" panose="02020603050405020304" pitchFamily="18" charset="0"/>
              </a:rPr>
            </a:br>
            <a:r>
              <a:rPr lang="en-IN" b="0" i="0" dirty="0">
                <a:solidFill>
                  <a:srgbClr val="808000"/>
                </a:solidFill>
                <a:effectLst/>
                <a:latin typeface="Times New Roman" panose="02020603050405020304" pitchFamily="18" charset="0"/>
                <a:cs typeface="Times New Roman" panose="02020603050405020304" pitchFamily="18" charset="0"/>
              </a:rPr>
              <a:t>    </a:t>
            </a:r>
            <a:r>
              <a:rPr lang="en-IN" b="0" i="0" dirty="0">
                <a:solidFill>
                  <a:srgbClr val="000080"/>
                </a:solidFill>
                <a:effectLst/>
                <a:latin typeface="Times New Roman" panose="02020603050405020304" pitchFamily="18" charset="0"/>
                <a:cs typeface="Times New Roman" panose="02020603050405020304" pitchFamily="18" charset="0"/>
              </a:rPr>
              <a:t>public </a:t>
            </a:r>
            <a:r>
              <a:rPr lang="en-IN" b="0" i="0" dirty="0">
                <a:solidFill>
                  <a:srgbClr val="333333"/>
                </a:solidFill>
                <a:effectLst/>
                <a:latin typeface="Times New Roman" panose="02020603050405020304" pitchFamily="18" charset="0"/>
                <a:cs typeface="Times New Roman" panose="02020603050405020304" pitchFamily="18" charset="0"/>
              </a:rPr>
              <a:t>View </a:t>
            </a:r>
            <a:r>
              <a:rPr lang="en-IN" b="0" i="0" dirty="0" err="1">
                <a:solidFill>
                  <a:srgbClr val="333333"/>
                </a:solidFill>
                <a:effectLst/>
                <a:latin typeface="Times New Roman" panose="02020603050405020304" pitchFamily="18" charset="0"/>
                <a:cs typeface="Times New Roman" panose="02020603050405020304" pitchFamily="18" charset="0"/>
              </a:rPr>
              <a:t>onCreateView</a:t>
            </a:r>
            <a:r>
              <a:rPr lang="en-IN" b="0" i="0" dirty="0">
                <a:solidFill>
                  <a:srgbClr val="333333"/>
                </a:solidFill>
                <a:effectLst/>
                <a:latin typeface="Times New Roman" panose="02020603050405020304" pitchFamily="18" charset="0"/>
                <a:cs typeface="Times New Roman" panose="02020603050405020304" pitchFamily="18" charset="0"/>
              </a:rPr>
              <a:t>(</a:t>
            </a:r>
            <a:r>
              <a:rPr lang="en-IN" b="0" i="0" dirty="0" err="1">
                <a:solidFill>
                  <a:srgbClr val="333333"/>
                </a:solidFill>
                <a:effectLst/>
                <a:latin typeface="Times New Roman" panose="02020603050405020304" pitchFamily="18" charset="0"/>
                <a:cs typeface="Times New Roman" panose="02020603050405020304" pitchFamily="18" charset="0"/>
              </a:rPr>
              <a:t>LayoutInflater</a:t>
            </a:r>
            <a:r>
              <a:rPr lang="en-IN" b="0" i="0" dirty="0">
                <a:solidFill>
                  <a:srgbClr val="333333"/>
                </a:solidFill>
                <a:effectLst/>
                <a:latin typeface="Times New Roman" panose="02020603050405020304" pitchFamily="18" charset="0"/>
                <a:cs typeface="Times New Roman" panose="02020603050405020304" pitchFamily="18" charset="0"/>
              </a:rPr>
              <a:t> inflater, </a:t>
            </a:r>
            <a:r>
              <a:rPr lang="en-IN" b="0" i="0" dirty="0" err="1">
                <a:solidFill>
                  <a:srgbClr val="333333"/>
                </a:solidFill>
                <a:effectLst/>
                <a:latin typeface="Times New Roman" panose="02020603050405020304" pitchFamily="18" charset="0"/>
                <a:cs typeface="Times New Roman" panose="02020603050405020304" pitchFamily="18" charset="0"/>
              </a:rPr>
              <a:t>ViewGroup</a:t>
            </a:r>
            <a:r>
              <a:rPr lang="en-IN" b="0" i="0" dirty="0">
                <a:solidFill>
                  <a:srgbClr val="333333"/>
                </a:solidFill>
                <a:effectLst/>
                <a:latin typeface="Times New Roman" panose="02020603050405020304" pitchFamily="18" charset="0"/>
                <a:cs typeface="Times New Roman" panose="02020603050405020304" pitchFamily="18" charset="0"/>
              </a:rPr>
              <a:t> container, Bundle </a:t>
            </a:r>
            <a:r>
              <a:rPr lang="en-IN" b="0" i="0" dirty="0" err="1">
                <a:solidFill>
                  <a:srgbClr val="333333"/>
                </a:solidFill>
                <a:effectLst/>
                <a:latin typeface="Times New Roman" panose="02020603050405020304" pitchFamily="18" charset="0"/>
                <a:cs typeface="Times New Roman" panose="02020603050405020304" pitchFamily="18" charset="0"/>
              </a:rPr>
              <a:t>savedInstanceState</a:t>
            </a:r>
            <a:r>
              <a:rPr lang="en-IN" b="0" i="0" dirty="0">
                <a:solidFill>
                  <a:srgbClr val="333333"/>
                </a:solidFill>
                <a:effectLst/>
                <a:latin typeface="Times New Roman" panose="02020603050405020304" pitchFamily="18" charset="0"/>
                <a:cs typeface="Times New Roman" panose="02020603050405020304" pitchFamily="18" charset="0"/>
              </a:rPr>
              <a:t>) {</a:t>
            </a:r>
            <a:br>
              <a:rPr lang="en-IN" b="0" i="0" dirty="0">
                <a:solidFill>
                  <a:srgbClr val="333333"/>
                </a:solidFill>
                <a:effectLst/>
                <a:latin typeface="Times New Roman" panose="02020603050405020304" pitchFamily="18" charset="0"/>
                <a:cs typeface="Times New Roman" panose="02020603050405020304" pitchFamily="18" charset="0"/>
              </a:rPr>
            </a:br>
            <a:r>
              <a:rPr lang="en-IN" b="0" i="0" dirty="0">
                <a:solidFill>
                  <a:srgbClr val="333333"/>
                </a:solidFill>
                <a:effectLst/>
                <a:latin typeface="Times New Roman" panose="02020603050405020304" pitchFamily="18" charset="0"/>
                <a:cs typeface="Times New Roman" panose="02020603050405020304" pitchFamily="18" charset="0"/>
              </a:rPr>
              <a:t>        View</a:t>
            </a:r>
            <a:r>
              <a:rPr lang="en-IN" b="1" i="0" dirty="0">
                <a:solidFill>
                  <a:srgbClr val="333333"/>
                </a:solidFill>
                <a:effectLst/>
                <a:latin typeface="Times New Roman" panose="02020603050405020304" pitchFamily="18" charset="0"/>
                <a:cs typeface="Times New Roman" panose="02020603050405020304" pitchFamily="18" charset="0"/>
              </a:rPr>
              <a:t> </a:t>
            </a:r>
            <a:r>
              <a:rPr lang="en-IN" b="1" i="0" dirty="0" err="1">
                <a:solidFill>
                  <a:srgbClr val="FF0000"/>
                </a:solidFill>
                <a:effectLst/>
                <a:latin typeface="Times New Roman" panose="02020603050405020304" pitchFamily="18" charset="0"/>
                <a:cs typeface="Times New Roman" panose="02020603050405020304" pitchFamily="18" charset="0"/>
              </a:rPr>
              <a:t>view</a:t>
            </a:r>
            <a:r>
              <a:rPr lang="en-IN" b="1" i="0" dirty="0">
                <a:solidFill>
                  <a:srgbClr val="333333"/>
                </a:solidFill>
                <a:effectLst/>
                <a:latin typeface="Times New Roman" panose="02020603050405020304" pitchFamily="18" charset="0"/>
                <a:cs typeface="Times New Roman" panose="02020603050405020304" pitchFamily="18" charset="0"/>
              </a:rPr>
              <a:t> </a:t>
            </a:r>
            <a:r>
              <a:rPr lang="en-IN" b="0" i="0" dirty="0">
                <a:solidFill>
                  <a:srgbClr val="333333"/>
                </a:solidFill>
                <a:effectLst/>
                <a:latin typeface="Times New Roman" panose="02020603050405020304" pitchFamily="18" charset="0"/>
                <a:cs typeface="Times New Roman" panose="02020603050405020304" pitchFamily="18" charset="0"/>
              </a:rPr>
              <a:t>= </a:t>
            </a:r>
            <a:r>
              <a:rPr lang="en-IN" b="0" i="0" dirty="0" err="1">
                <a:solidFill>
                  <a:srgbClr val="333333"/>
                </a:solidFill>
                <a:effectLst/>
                <a:latin typeface="Times New Roman" panose="02020603050405020304" pitchFamily="18" charset="0"/>
                <a:cs typeface="Times New Roman" panose="02020603050405020304" pitchFamily="18" charset="0"/>
              </a:rPr>
              <a:t>inflater.inflate</a:t>
            </a:r>
            <a:r>
              <a:rPr lang="en-IN" b="0" i="0" dirty="0">
                <a:solidFill>
                  <a:srgbClr val="333333"/>
                </a:solidFill>
                <a:effectLst/>
                <a:latin typeface="Times New Roman" panose="02020603050405020304" pitchFamily="18" charset="0"/>
                <a:cs typeface="Times New Roman" panose="02020603050405020304" pitchFamily="18" charset="0"/>
              </a:rPr>
              <a:t>(</a:t>
            </a:r>
            <a:r>
              <a:rPr lang="en-IN" b="0" i="0" dirty="0" err="1">
                <a:solidFill>
                  <a:srgbClr val="333333"/>
                </a:solidFill>
                <a:effectLst/>
                <a:latin typeface="Times New Roman" panose="02020603050405020304" pitchFamily="18" charset="0"/>
                <a:cs typeface="Times New Roman" panose="02020603050405020304" pitchFamily="18" charset="0"/>
              </a:rPr>
              <a:t>R.layout</a:t>
            </a:r>
            <a:r>
              <a:rPr lang="en-IN" dirty="0" err="1">
                <a:solidFill>
                  <a:srgbClr val="333333"/>
                </a:solidFill>
                <a:latin typeface="Times New Roman" panose="02020603050405020304" pitchFamily="18" charset="0"/>
                <a:cs typeface="Times New Roman" panose="02020603050405020304" pitchFamily="18" charset="0"/>
              </a:rPr>
              <a:t>.Fragment_detail_item</a:t>
            </a:r>
            <a:r>
              <a:rPr lang="en-IN" b="0" i="0" dirty="0">
                <a:solidFill>
                  <a:srgbClr val="333333"/>
                </a:solidFill>
                <a:effectLst/>
                <a:latin typeface="Times New Roman" panose="02020603050405020304" pitchFamily="18" charset="0"/>
                <a:cs typeface="Times New Roman" panose="02020603050405020304" pitchFamily="18" charset="0"/>
              </a:rPr>
              <a:t>, container, </a:t>
            </a:r>
            <a:r>
              <a:rPr lang="en-IN" b="0" i="0" dirty="0">
                <a:solidFill>
                  <a:srgbClr val="000080"/>
                </a:solidFill>
                <a:effectLst/>
                <a:latin typeface="Times New Roman" panose="02020603050405020304" pitchFamily="18" charset="0"/>
                <a:cs typeface="Times New Roman" panose="02020603050405020304" pitchFamily="18" charset="0"/>
              </a:rPr>
              <a:t>false</a:t>
            </a:r>
            <a:r>
              <a:rPr lang="en-IN" b="0" i="0" dirty="0">
                <a:solidFill>
                  <a:srgbClr val="333333"/>
                </a:solidFill>
                <a:effectLst/>
                <a:latin typeface="Times New Roman" panose="02020603050405020304" pitchFamily="18" charset="0"/>
                <a:cs typeface="Times New Roman" panose="02020603050405020304" pitchFamily="18" charset="0"/>
              </a:rPr>
              <a:t>);</a:t>
            </a:r>
            <a:br>
              <a:rPr lang="en-IN" b="0" i="0" dirty="0">
                <a:solidFill>
                  <a:srgbClr val="333333"/>
                </a:solidFill>
                <a:effectLst/>
                <a:latin typeface="Times New Roman" panose="02020603050405020304" pitchFamily="18" charset="0"/>
                <a:cs typeface="Times New Roman" panose="02020603050405020304" pitchFamily="18" charset="0"/>
              </a:rPr>
            </a:br>
            <a:r>
              <a:rPr lang="en-IN" b="0" i="0" dirty="0">
                <a:solidFill>
                  <a:srgbClr val="333333"/>
                </a:solidFill>
                <a:effectLst/>
                <a:latin typeface="Times New Roman" panose="02020603050405020304" pitchFamily="18" charset="0"/>
                <a:cs typeface="Times New Roman" panose="02020603050405020304" pitchFamily="18" charset="0"/>
              </a:rPr>
              <a:t>        </a:t>
            </a:r>
            <a:r>
              <a:rPr lang="en-IN" b="0" i="0" dirty="0">
                <a:solidFill>
                  <a:srgbClr val="660E7A"/>
                </a:solidFill>
                <a:effectLst/>
                <a:latin typeface="Times New Roman" panose="02020603050405020304" pitchFamily="18" charset="0"/>
                <a:cs typeface="Times New Roman" panose="02020603050405020304" pitchFamily="18" charset="0"/>
              </a:rPr>
              <a:t>name </a:t>
            </a:r>
            <a:r>
              <a:rPr lang="en-IN" b="0" i="0" dirty="0">
                <a:solidFill>
                  <a:srgbClr val="333333"/>
                </a:solidFill>
                <a:effectLst/>
                <a:latin typeface="Times New Roman" panose="02020603050405020304" pitchFamily="18" charset="0"/>
                <a:cs typeface="Times New Roman" panose="02020603050405020304" pitchFamily="18" charset="0"/>
              </a:rPr>
              <a:t>= (</a:t>
            </a:r>
            <a:r>
              <a:rPr lang="en-IN" b="0" i="0" dirty="0" err="1">
                <a:solidFill>
                  <a:srgbClr val="333333"/>
                </a:solidFill>
                <a:effectLst/>
                <a:latin typeface="Times New Roman" panose="02020603050405020304" pitchFamily="18" charset="0"/>
                <a:cs typeface="Times New Roman" panose="02020603050405020304" pitchFamily="18" charset="0"/>
              </a:rPr>
              <a:t>TextView</a:t>
            </a:r>
            <a:r>
              <a:rPr lang="en-IN" b="0" i="0" dirty="0">
                <a:solidFill>
                  <a:srgbClr val="333333"/>
                </a:solidFill>
                <a:effectLst/>
                <a:latin typeface="Times New Roman" panose="02020603050405020304" pitchFamily="18" charset="0"/>
                <a:cs typeface="Times New Roman" panose="02020603050405020304" pitchFamily="18" charset="0"/>
              </a:rPr>
              <a:t>)</a:t>
            </a:r>
            <a:r>
              <a:rPr lang="en-IN" b="1" i="0" dirty="0" err="1">
                <a:solidFill>
                  <a:srgbClr val="FF0000"/>
                </a:solidFill>
                <a:effectLst/>
                <a:latin typeface="Times New Roman" panose="02020603050405020304" pitchFamily="18" charset="0"/>
                <a:cs typeface="Times New Roman" panose="02020603050405020304" pitchFamily="18" charset="0"/>
              </a:rPr>
              <a:t>view</a:t>
            </a:r>
            <a:r>
              <a:rPr lang="en-IN" b="0" i="0" dirty="0" err="1">
                <a:solidFill>
                  <a:srgbClr val="333333"/>
                </a:solidFill>
                <a:effectLst/>
                <a:latin typeface="Times New Roman" panose="02020603050405020304" pitchFamily="18" charset="0"/>
                <a:cs typeface="Times New Roman" panose="02020603050405020304" pitchFamily="18" charset="0"/>
              </a:rPr>
              <a:t>.findViewById</a:t>
            </a:r>
            <a:r>
              <a:rPr lang="en-IN" b="0" i="0" dirty="0">
                <a:solidFill>
                  <a:srgbClr val="333333"/>
                </a:solidFill>
                <a:effectLst/>
                <a:latin typeface="Times New Roman" panose="02020603050405020304" pitchFamily="18" charset="0"/>
                <a:cs typeface="Times New Roman" panose="02020603050405020304" pitchFamily="18" charset="0"/>
              </a:rPr>
              <a:t>(</a:t>
            </a:r>
            <a:r>
              <a:rPr lang="en-IN" b="0" i="0" dirty="0" err="1">
                <a:solidFill>
                  <a:srgbClr val="333333"/>
                </a:solidFill>
                <a:effectLst/>
                <a:latin typeface="Times New Roman" panose="02020603050405020304" pitchFamily="18" charset="0"/>
                <a:cs typeface="Times New Roman" panose="02020603050405020304" pitchFamily="18" charset="0"/>
              </a:rPr>
              <a:t>R.id.</a:t>
            </a:r>
            <a:r>
              <a:rPr lang="en-IN" b="0" i="0" dirty="0" err="1">
                <a:solidFill>
                  <a:srgbClr val="660E7A"/>
                </a:solidFill>
                <a:effectLst/>
                <a:latin typeface="Times New Roman" panose="02020603050405020304" pitchFamily="18" charset="0"/>
                <a:cs typeface="Times New Roman" panose="02020603050405020304" pitchFamily="18" charset="0"/>
              </a:rPr>
              <a:t>Name</a:t>
            </a:r>
            <a:r>
              <a:rPr lang="en-IN" b="0" i="0" dirty="0">
                <a:solidFill>
                  <a:srgbClr val="333333"/>
                </a:solidFill>
                <a:effectLst/>
                <a:latin typeface="Times New Roman" panose="02020603050405020304" pitchFamily="18" charset="0"/>
                <a:cs typeface="Times New Roman" panose="02020603050405020304" pitchFamily="18" charset="0"/>
              </a:rPr>
              <a:t>);</a:t>
            </a:r>
            <a:br>
              <a:rPr lang="en-IN" b="0" i="0" dirty="0">
                <a:solidFill>
                  <a:srgbClr val="333333"/>
                </a:solidFill>
                <a:effectLst/>
                <a:latin typeface="Times New Roman" panose="02020603050405020304" pitchFamily="18" charset="0"/>
                <a:cs typeface="Times New Roman" panose="02020603050405020304" pitchFamily="18" charset="0"/>
              </a:rPr>
            </a:br>
            <a:r>
              <a:rPr lang="en-IN" b="0" i="0" dirty="0">
                <a:solidFill>
                  <a:srgbClr val="333333"/>
                </a:solidFill>
                <a:effectLst/>
                <a:latin typeface="Times New Roman" panose="02020603050405020304" pitchFamily="18" charset="0"/>
                <a:cs typeface="Times New Roman" panose="02020603050405020304" pitchFamily="18" charset="0"/>
              </a:rPr>
              <a:t>        </a:t>
            </a:r>
            <a:r>
              <a:rPr lang="en-IN" b="0" i="0" dirty="0">
                <a:solidFill>
                  <a:srgbClr val="660E7A"/>
                </a:solidFill>
                <a:effectLst/>
                <a:latin typeface="Times New Roman" panose="02020603050405020304" pitchFamily="18" charset="0"/>
                <a:cs typeface="Times New Roman" panose="02020603050405020304" pitchFamily="18" charset="0"/>
              </a:rPr>
              <a:t>location </a:t>
            </a:r>
            <a:r>
              <a:rPr lang="en-IN" b="0" i="0" dirty="0">
                <a:solidFill>
                  <a:srgbClr val="333333"/>
                </a:solidFill>
                <a:effectLst/>
                <a:latin typeface="Times New Roman" panose="02020603050405020304" pitchFamily="18" charset="0"/>
                <a:cs typeface="Times New Roman" panose="02020603050405020304" pitchFamily="18" charset="0"/>
              </a:rPr>
              <a:t>= (</a:t>
            </a:r>
            <a:r>
              <a:rPr lang="en-IN" b="0" i="0" dirty="0" err="1">
                <a:solidFill>
                  <a:srgbClr val="333333"/>
                </a:solidFill>
                <a:effectLst/>
                <a:latin typeface="Times New Roman" panose="02020603050405020304" pitchFamily="18" charset="0"/>
                <a:cs typeface="Times New Roman" panose="02020603050405020304" pitchFamily="18" charset="0"/>
              </a:rPr>
              <a:t>TextView</a:t>
            </a:r>
            <a:r>
              <a:rPr lang="en-IN" b="0" i="0" dirty="0">
                <a:solidFill>
                  <a:srgbClr val="333333"/>
                </a:solidFill>
                <a:effectLst/>
                <a:latin typeface="Times New Roman" panose="02020603050405020304" pitchFamily="18" charset="0"/>
                <a:cs typeface="Times New Roman" panose="02020603050405020304" pitchFamily="18" charset="0"/>
              </a:rPr>
              <a:t>)</a:t>
            </a:r>
            <a:r>
              <a:rPr lang="en-IN" b="0" i="0" dirty="0" err="1">
                <a:solidFill>
                  <a:srgbClr val="333333"/>
                </a:solidFill>
                <a:effectLst/>
                <a:latin typeface="Times New Roman" panose="02020603050405020304" pitchFamily="18" charset="0"/>
                <a:cs typeface="Times New Roman" panose="02020603050405020304" pitchFamily="18" charset="0"/>
              </a:rPr>
              <a:t>view.findViewById</a:t>
            </a:r>
            <a:r>
              <a:rPr lang="en-IN" b="0" i="0" dirty="0">
                <a:solidFill>
                  <a:srgbClr val="333333"/>
                </a:solidFill>
                <a:effectLst/>
                <a:latin typeface="Times New Roman" panose="02020603050405020304" pitchFamily="18" charset="0"/>
                <a:cs typeface="Times New Roman" panose="02020603050405020304" pitchFamily="18" charset="0"/>
              </a:rPr>
              <a:t>(</a:t>
            </a:r>
            <a:r>
              <a:rPr lang="en-IN" b="0" i="0" dirty="0" err="1">
                <a:solidFill>
                  <a:srgbClr val="333333"/>
                </a:solidFill>
                <a:effectLst/>
                <a:latin typeface="Times New Roman" panose="02020603050405020304" pitchFamily="18" charset="0"/>
                <a:cs typeface="Times New Roman" panose="02020603050405020304" pitchFamily="18" charset="0"/>
              </a:rPr>
              <a:t>R.id.</a:t>
            </a:r>
            <a:r>
              <a:rPr lang="en-IN" b="0" i="0" dirty="0" err="1">
                <a:solidFill>
                  <a:srgbClr val="660E7A"/>
                </a:solidFill>
                <a:effectLst/>
                <a:latin typeface="Times New Roman" panose="02020603050405020304" pitchFamily="18" charset="0"/>
                <a:cs typeface="Times New Roman" panose="02020603050405020304" pitchFamily="18" charset="0"/>
              </a:rPr>
              <a:t>Location</a:t>
            </a:r>
            <a:r>
              <a:rPr lang="en-IN" b="0" i="0" dirty="0">
                <a:solidFill>
                  <a:srgbClr val="333333"/>
                </a:solidFill>
                <a:effectLst/>
                <a:latin typeface="Times New Roman" panose="02020603050405020304" pitchFamily="18" charset="0"/>
                <a:cs typeface="Times New Roman" panose="02020603050405020304" pitchFamily="18" charset="0"/>
              </a:rPr>
              <a:t>);</a:t>
            </a:r>
            <a:br>
              <a:rPr lang="en-IN" b="0" i="0" dirty="0">
                <a:solidFill>
                  <a:srgbClr val="333333"/>
                </a:solidFill>
                <a:effectLst/>
                <a:latin typeface="Times New Roman" panose="02020603050405020304" pitchFamily="18" charset="0"/>
                <a:cs typeface="Times New Roman" panose="02020603050405020304" pitchFamily="18" charset="0"/>
              </a:rPr>
            </a:br>
            <a:r>
              <a:rPr lang="en-IN" b="0" i="0" dirty="0">
                <a:solidFill>
                  <a:srgbClr val="333333"/>
                </a:solidFill>
                <a:effectLst/>
                <a:latin typeface="Times New Roman" panose="02020603050405020304" pitchFamily="18" charset="0"/>
                <a:cs typeface="Times New Roman" panose="02020603050405020304" pitchFamily="18" charset="0"/>
              </a:rPr>
              <a:t>        </a:t>
            </a:r>
            <a:r>
              <a:rPr lang="en-IN" b="0" i="0" dirty="0">
                <a:solidFill>
                  <a:srgbClr val="000080"/>
                </a:solidFill>
                <a:effectLst/>
                <a:latin typeface="Times New Roman" panose="02020603050405020304" pitchFamily="18" charset="0"/>
                <a:cs typeface="Times New Roman" panose="02020603050405020304" pitchFamily="18" charset="0"/>
              </a:rPr>
              <a:t>return </a:t>
            </a:r>
            <a:r>
              <a:rPr lang="en-IN" b="0" i="0" dirty="0">
                <a:solidFill>
                  <a:srgbClr val="333333"/>
                </a:solidFill>
                <a:effectLst/>
                <a:latin typeface="Times New Roman" panose="02020603050405020304" pitchFamily="18" charset="0"/>
                <a:cs typeface="Times New Roman" panose="02020603050405020304" pitchFamily="18" charset="0"/>
              </a:rPr>
              <a:t>view;</a:t>
            </a:r>
            <a:br>
              <a:rPr lang="en-IN" b="0" i="0" dirty="0">
                <a:solidFill>
                  <a:srgbClr val="333333"/>
                </a:solidFill>
                <a:effectLst/>
                <a:latin typeface="Times New Roman" panose="02020603050405020304" pitchFamily="18" charset="0"/>
                <a:cs typeface="Times New Roman" panose="02020603050405020304" pitchFamily="18" charset="0"/>
              </a:rPr>
            </a:br>
            <a:r>
              <a:rPr lang="en-IN" b="0" i="0" dirty="0">
                <a:solidFill>
                  <a:srgbClr val="333333"/>
                </a:solidFill>
                <a:effectLst/>
                <a:latin typeface="Times New Roman" panose="02020603050405020304" pitchFamily="18" charset="0"/>
                <a:cs typeface="Times New Roman" panose="02020603050405020304" pitchFamily="18" charset="0"/>
              </a:rPr>
              <a:t>    }</a:t>
            </a:r>
            <a:br>
              <a:rPr lang="en-IN" b="0" i="0" dirty="0">
                <a:solidFill>
                  <a:srgbClr val="333333"/>
                </a:solidFill>
                <a:effectLst/>
                <a:latin typeface="Times New Roman" panose="02020603050405020304" pitchFamily="18" charset="0"/>
                <a:cs typeface="Times New Roman" panose="02020603050405020304" pitchFamily="18" charset="0"/>
              </a:rPr>
            </a:br>
            <a:r>
              <a:rPr lang="en-IN" b="0" i="0" dirty="0">
                <a:solidFill>
                  <a:srgbClr val="333333"/>
                </a:solidFill>
                <a:effectLst/>
                <a:latin typeface="Times New Roman" panose="02020603050405020304" pitchFamily="18" charset="0"/>
                <a:cs typeface="Times New Roman" panose="02020603050405020304" pitchFamily="18" charset="0"/>
              </a:rPr>
              <a:t>    </a:t>
            </a:r>
            <a:r>
              <a:rPr lang="en-IN" b="0" i="0" dirty="0">
                <a:solidFill>
                  <a:srgbClr val="000080"/>
                </a:solidFill>
                <a:effectLst/>
                <a:latin typeface="Times New Roman" panose="02020603050405020304" pitchFamily="18" charset="0"/>
                <a:cs typeface="Times New Roman" panose="02020603050405020304" pitchFamily="18" charset="0"/>
              </a:rPr>
              <a:t>public void </a:t>
            </a:r>
            <a:r>
              <a:rPr lang="en-IN" b="0" i="0" dirty="0">
                <a:solidFill>
                  <a:srgbClr val="333333"/>
                </a:solidFill>
                <a:effectLst/>
                <a:latin typeface="Times New Roman" panose="02020603050405020304" pitchFamily="18" charset="0"/>
                <a:cs typeface="Times New Roman" panose="02020603050405020304" pitchFamily="18" charset="0"/>
              </a:rPr>
              <a:t>change(String </a:t>
            </a:r>
            <a:r>
              <a:rPr lang="en-IN" b="0" i="0" dirty="0" err="1">
                <a:solidFill>
                  <a:srgbClr val="333333"/>
                </a:solidFill>
                <a:effectLst/>
                <a:latin typeface="Times New Roman" panose="02020603050405020304" pitchFamily="18" charset="0"/>
                <a:cs typeface="Times New Roman" panose="02020603050405020304" pitchFamily="18" charset="0"/>
              </a:rPr>
              <a:t>uname</a:t>
            </a:r>
            <a:r>
              <a:rPr lang="en-IN" b="0" i="0" dirty="0">
                <a:solidFill>
                  <a:srgbClr val="333333"/>
                </a:solidFill>
                <a:effectLst/>
                <a:latin typeface="Times New Roman" panose="02020603050405020304" pitchFamily="18" charset="0"/>
                <a:cs typeface="Times New Roman" panose="02020603050405020304" pitchFamily="18" charset="0"/>
              </a:rPr>
              <a:t>, String </a:t>
            </a:r>
            <a:r>
              <a:rPr lang="en-IN" b="0" i="0" dirty="0" err="1">
                <a:solidFill>
                  <a:srgbClr val="333333"/>
                </a:solidFill>
                <a:effectLst/>
                <a:latin typeface="Times New Roman" panose="02020603050405020304" pitchFamily="18" charset="0"/>
                <a:cs typeface="Times New Roman" panose="02020603050405020304" pitchFamily="18" charset="0"/>
              </a:rPr>
              <a:t>ulocation</a:t>
            </a:r>
            <a:r>
              <a:rPr lang="en-IN" b="0" i="0" dirty="0">
                <a:solidFill>
                  <a:srgbClr val="333333"/>
                </a:solidFill>
                <a:effectLst/>
                <a:latin typeface="Times New Roman" panose="02020603050405020304" pitchFamily="18" charset="0"/>
                <a:cs typeface="Times New Roman" panose="02020603050405020304" pitchFamily="18" charset="0"/>
              </a:rPr>
              <a:t>){</a:t>
            </a:r>
            <a:br>
              <a:rPr lang="en-IN" b="0" i="0" dirty="0">
                <a:solidFill>
                  <a:srgbClr val="333333"/>
                </a:solidFill>
                <a:effectLst/>
                <a:latin typeface="Times New Roman" panose="02020603050405020304" pitchFamily="18" charset="0"/>
                <a:cs typeface="Times New Roman" panose="02020603050405020304" pitchFamily="18" charset="0"/>
              </a:rPr>
            </a:br>
            <a:r>
              <a:rPr lang="en-IN" b="0" i="0" dirty="0">
                <a:solidFill>
                  <a:srgbClr val="333333"/>
                </a:solidFill>
                <a:effectLst/>
                <a:latin typeface="Times New Roman" panose="02020603050405020304" pitchFamily="18" charset="0"/>
                <a:cs typeface="Times New Roman" panose="02020603050405020304" pitchFamily="18" charset="0"/>
              </a:rPr>
              <a:t>        </a:t>
            </a:r>
            <a:r>
              <a:rPr lang="en-IN" b="0" i="0" dirty="0" err="1">
                <a:solidFill>
                  <a:srgbClr val="660E7A"/>
                </a:solidFill>
                <a:effectLst/>
                <a:latin typeface="Times New Roman" panose="02020603050405020304" pitchFamily="18" charset="0"/>
                <a:cs typeface="Times New Roman" panose="02020603050405020304" pitchFamily="18" charset="0"/>
              </a:rPr>
              <a:t>name</a:t>
            </a:r>
            <a:r>
              <a:rPr lang="en-IN" b="0" i="0" dirty="0" err="1">
                <a:solidFill>
                  <a:srgbClr val="333333"/>
                </a:solidFill>
                <a:effectLst/>
                <a:latin typeface="Times New Roman" panose="02020603050405020304" pitchFamily="18" charset="0"/>
                <a:cs typeface="Times New Roman" panose="02020603050405020304" pitchFamily="18" charset="0"/>
              </a:rPr>
              <a:t>.setText</a:t>
            </a:r>
            <a:r>
              <a:rPr lang="en-IN" b="0" i="0" dirty="0">
                <a:solidFill>
                  <a:srgbClr val="333333"/>
                </a:solidFill>
                <a:effectLst/>
                <a:latin typeface="Times New Roman" panose="02020603050405020304" pitchFamily="18" charset="0"/>
                <a:cs typeface="Times New Roman" panose="02020603050405020304" pitchFamily="18" charset="0"/>
              </a:rPr>
              <a:t>(</a:t>
            </a:r>
            <a:r>
              <a:rPr lang="en-IN" b="0" i="0" dirty="0" err="1">
                <a:solidFill>
                  <a:srgbClr val="333333"/>
                </a:solidFill>
                <a:effectLst/>
                <a:latin typeface="Times New Roman" panose="02020603050405020304" pitchFamily="18" charset="0"/>
                <a:cs typeface="Times New Roman" panose="02020603050405020304" pitchFamily="18" charset="0"/>
              </a:rPr>
              <a:t>uname</a:t>
            </a:r>
            <a:r>
              <a:rPr lang="en-IN" b="0" i="0" dirty="0">
                <a:solidFill>
                  <a:srgbClr val="333333"/>
                </a:solidFill>
                <a:effectLst/>
                <a:latin typeface="Times New Roman" panose="02020603050405020304" pitchFamily="18" charset="0"/>
                <a:cs typeface="Times New Roman" panose="02020603050405020304" pitchFamily="18" charset="0"/>
              </a:rPr>
              <a:t>);</a:t>
            </a:r>
            <a:br>
              <a:rPr lang="en-IN" b="0" i="0" dirty="0">
                <a:solidFill>
                  <a:srgbClr val="333333"/>
                </a:solidFill>
                <a:effectLst/>
                <a:latin typeface="Times New Roman" panose="02020603050405020304" pitchFamily="18" charset="0"/>
                <a:cs typeface="Times New Roman" panose="02020603050405020304" pitchFamily="18" charset="0"/>
              </a:rPr>
            </a:br>
            <a:r>
              <a:rPr lang="en-IN" b="0" i="0" dirty="0">
                <a:solidFill>
                  <a:srgbClr val="333333"/>
                </a:solidFill>
                <a:effectLst/>
                <a:latin typeface="Times New Roman" panose="02020603050405020304" pitchFamily="18" charset="0"/>
                <a:cs typeface="Times New Roman" panose="02020603050405020304" pitchFamily="18" charset="0"/>
              </a:rPr>
              <a:t>        </a:t>
            </a:r>
            <a:r>
              <a:rPr lang="en-IN" b="0" i="0" dirty="0" err="1">
                <a:solidFill>
                  <a:srgbClr val="660E7A"/>
                </a:solidFill>
                <a:effectLst/>
                <a:latin typeface="Times New Roman" panose="02020603050405020304" pitchFamily="18" charset="0"/>
                <a:cs typeface="Times New Roman" panose="02020603050405020304" pitchFamily="18" charset="0"/>
              </a:rPr>
              <a:t>location</a:t>
            </a:r>
            <a:r>
              <a:rPr lang="en-IN" b="0" i="0" dirty="0" err="1">
                <a:solidFill>
                  <a:srgbClr val="333333"/>
                </a:solidFill>
                <a:effectLst/>
                <a:latin typeface="Times New Roman" panose="02020603050405020304" pitchFamily="18" charset="0"/>
                <a:cs typeface="Times New Roman" panose="02020603050405020304" pitchFamily="18" charset="0"/>
              </a:rPr>
              <a:t>.setText</a:t>
            </a:r>
            <a:r>
              <a:rPr lang="en-IN" b="0" i="0" dirty="0">
                <a:solidFill>
                  <a:srgbClr val="333333"/>
                </a:solidFill>
                <a:effectLst/>
                <a:latin typeface="Times New Roman" panose="02020603050405020304" pitchFamily="18" charset="0"/>
                <a:cs typeface="Times New Roman" panose="02020603050405020304" pitchFamily="18" charset="0"/>
              </a:rPr>
              <a:t>(</a:t>
            </a:r>
            <a:r>
              <a:rPr lang="en-IN" b="0" i="0" dirty="0" err="1">
                <a:solidFill>
                  <a:srgbClr val="333333"/>
                </a:solidFill>
                <a:effectLst/>
                <a:latin typeface="Times New Roman" panose="02020603050405020304" pitchFamily="18" charset="0"/>
                <a:cs typeface="Times New Roman" panose="02020603050405020304" pitchFamily="18" charset="0"/>
              </a:rPr>
              <a:t>ulocation</a:t>
            </a:r>
            <a:r>
              <a:rPr lang="en-IN" b="0" i="0" dirty="0">
                <a:solidFill>
                  <a:srgbClr val="333333"/>
                </a:solidFill>
                <a:effectLst/>
                <a:latin typeface="Times New Roman" panose="02020603050405020304" pitchFamily="18" charset="0"/>
                <a:cs typeface="Times New Roman" panose="02020603050405020304" pitchFamily="18" charset="0"/>
              </a:rPr>
              <a:t>);</a:t>
            </a:r>
            <a:br>
              <a:rPr lang="en-IN" b="0" i="0" dirty="0">
                <a:solidFill>
                  <a:srgbClr val="333333"/>
                </a:solidFill>
                <a:effectLst/>
                <a:latin typeface="Times New Roman" panose="02020603050405020304" pitchFamily="18" charset="0"/>
                <a:cs typeface="Times New Roman" panose="02020603050405020304" pitchFamily="18" charset="0"/>
              </a:rPr>
            </a:br>
            <a:r>
              <a:rPr lang="en-IN" b="0" i="0" dirty="0">
                <a:solidFill>
                  <a:srgbClr val="333333"/>
                </a:solidFill>
                <a:effectLst/>
                <a:latin typeface="Times New Roman" panose="02020603050405020304" pitchFamily="18" charset="0"/>
                <a:cs typeface="Times New Roman" panose="02020603050405020304" pitchFamily="18" charset="0"/>
              </a:rPr>
              <a:t>    }</a:t>
            </a:r>
            <a:br>
              <a:rPr lang="en-IN" b="0" i="0" dirty="0">
                <a:solidFill>
                  <a:srgbClr val="333333"/>
                </a:solidFill>
                <a:effectLst/>
                <a:latin typeface="Times New Roman" panose="02020603050405020304" pitchFamily="18" charset="0"/>
                <a:cs typeface="Times New Roman" panose="02020603050405020304" pitchFamily="18" charset="0"/>
              </a:rPr>
            </a:br>
            <a:r>
              <a:rPr lang="en-IN" b="0" i="0" dirty="0">
                <a:solidFill>
                  <a:srgbClr val="333333"/>
                </a:solidFill>
                <a:effectLst/>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172302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Sensor</a:t>
            </a:r>
          </a:p>
        </p:txBody>
      </p:sp>
      <p:sp>
        <p:nvSpPr>
          <p:cNvPr id="3" name="Content Placeholder 2"/>
          <p:cNvSpPr>
            <a:spLocks noGrp="1"/>
          </p:cNvSpPr>
          <p:nvPr>
            <p:ph idx="1"/>
          </p:nvPr>
        </p:nvSpPr>
        <p:spPr/>
        <p:txBody>
          <a:bodyPr>
            <a:normAutofit fontScale="77500" lnSpcReduction="20000"/>
          </a:bodyPr>
          <a:lstStyle/>
          <a:p>
            <a:r>
              <a:rPr lang="en-US" dirty="0"/>
              <a:t> Three broad categories of sensors.</a:t>
            </a:r>
          </a:p>
          <a:p>
            <a:r>
              <a:rPr lang="en-US" dirty="0"/>
              <a:t>Motion Sensors</a:t>
            </a:r>
          </a:p>
          <a:p>
            <a:r>
              <a:rPr lang="en-US" dirty="0"/>
              <a:t>Environmental sensors</a:t>
            </a:r>
          </a:p>
          <a:p>
            <a:r>
              <a:rPr lang="en-US" dirty="0"/>
              <a:t>Position sensors</a:t>
            </a:r>
          </a:p>
          <a:p>
            <a:r>
              <a:rPr lang="en-US" dirty="0"/>
              <a:t>android allows us to get the raw data from these sensors and use it in our application. For this android provides us with some classes.</a:t>
            </a:r>
          </a:p>
          <a:p>
            <a:endParaRPr lang="en-US" dirty="0"/>
          </a:p>
          <a:p>
            <a:r>
              <a:rPr lang="en-US" dirty="0" err="1"/>
              <a:t>Eg</a:t>
            </a:r>
            <a:r>
              <a:rPr lang="en-US" dirty="0"/>
              <a:t> : </a:t>
            </a:r>
          </a:p>
          <a:p>
            <a:r>
              <a:rPr lang="en-US" dirty="0"/>
              <a:t> To report a changes in environment a weather application might use temperature sensor and humidity sensor or </a:t>
            </a:r>
          </a:p>
          <a:p>
            <a:r>
              <a:rPr lang="en-US" dirty="0"/>
              <a:t>A travel application might use the geomagnetic field sensor</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41436176"/>
              </p:ext>
            </p:extLst>
          </p:nvPr>
        </p:nvGraphicFramePr>
        <p:xfrm>
          <a:off x="381000" y="533400"/>
          <a:ext cx="8610600" cy="5943600"/>
        </p:xfrm>
        <a:graphic>
          <a:graphicData uri="http://schemas.openxmlformats.org/drawingml/2006/table">
            <a:tbl>
              <a:tblPr/>
              <a:tblGrid>
                <a:gridCol w="2601119">
                  <a:extLst>
                    <a:ext uri="{9D8B030D-6E8A-4147-A177-3AD203B41FA5}">
                      <a16:colId xmlns:a16="http://schemas.microsoft.com/office/drawing/2014/main" val="20000"/>
                    </a:ext>
                  </a:extLst>
                </a:gridCol>
                <a:gridCol w="6009481">
                  <a:extLst>
                    <a:ext uri="{9D8B030D-6E8A-4147-A177-3AD203B41FA5}">
                      <a16:colId xmlns:a16="http://schemas.microsoft.com/office/drawing/2014/main" val="20001"/>
                    </a:ext>
                  </a:extLst>
                </a:gridCol>
              </a:tblGrid>
              <a:tr h="480985">
                <a:tc>
                  <a:txBody>
                    <a:bodyPr/>
                    <a:lstStyle/>
                    <a:p>
                      <a:pPr algn="l" fontAlgn="b"/>
                      <a:r>
                        <a:rPr lang="en-US" sz="1500" dirty="0">
                          <a:solidFill>
                            <a:srgbClr val="FFFFFF"/>
                          </a:solidFill>
                        </a:rPr>
                        <a:t>Category</a:t>
                      </a:r>
                    </a:p>
                  </a:txBody>
                  <a:tcPr marL="65404" marR="65404" marT="65404" marB="65404"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E02FC2"/>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0088CC"/>
                    </a:solidFill>
                  </a:tcPr>
                </a:tc>
                <a:tc>
                  <a:txBody>
                    <a:bodyPr/>
                    <a:lstStyle/>
                    <a:p>
                      <a:pPr algn="l" fontAlgn="b"/>
                      <a:r>
                        <a:rPr lang="en-US" sz="1500">
                          <a:solidFill>
                            <a:srgbClr val="FFFFFF"/>
                          </a:solidFill>
                        </a:rPr>
                        <a:t>Description</a:t>
                      </a:r>
                    </a:p>
                  </a:txBody>
                  <a:tcPr marL="65404" marR="65404" marT="65404" marB="65404"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069B8"/>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0088CC"/>
                    </a:solidFill>
                  </a:tcPr>
                </a:tc>
                <a:extLst>
                  <a:ext uri="{0D108BD9-81ED-4DB2-BD59-A6C34878D82A}">
                    <a16:rowId xmlns:a16="http://schemas.microsoft.com/office/drawing/2014/main" val="10000"/>
                  </a:ext>
                </a:extLst>
              </a:tr>
              <a:tr h="2027008">
                <a:tc>
                  <a:txBody>
                    <a:bodyPr/>
                    <a:lstStyle/>
                    <a:p>
                      <a:pPr fontAlgn="t"/>
                      <a:r>
                        <a:rPr lang="en-US" sz="2000" dirty="0"/>
                        <a:t>Motion Sensors</a:t>
                      </a:r>
                    </a:p>
                  </a:txBody>
                  <a:tcPr marL="65404" marR="65404" marT="65404" marB="6540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sz="2000" dirty="0"/>
                        <a:t>These sensors are useful to measure acceleration forces and rotational forces along three axes. </a:t>
                      </a:r>
                      <a:r>
                        <a:rPr lang="en-US" sz="2000" b="0" i="0" kern="1200" dirty="0">
                          <a:solidFill>
                            <a:schemeClr val="tx1"/>
                          </a:solidFill>
                          <a:latin typeface="+mn-lt"/>
                          <a:ea typeface="+mn-ea"/>
                          <a:cs typeface="+mn-cs"/>
                        </a:rPr>
                        <a:t>Motions like swinging, tilting, rotating, shaking is detected using accelerometer. The value of XYZ is used to calculate and detect the motions.</a:t>
                      </a:r>
                      <a:endParaRPr lang="en-US" sz="2000" dirty="0"/>
                    </a:p>
                  </a:txBody>
                  <a:tcPr marL="65404" marR="65404" marT="65404" marB="6540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1"/>
                  </a:ext>
                </a:extLst>
              </a:tr>
              <a:tr h="2027008">
                <a:tc>
                  <a:txBody>
                    <a:bodyPr/>
                    <a:lstStyle/>
                    <a:p>
                      <a:pPr fontAlgn="t"/>
                      <a:r>
                        <a:rPr lang="en-US" sz="2000" dirty="0"/>
                        <a:t>Environmental Sensors</a:t>
                      </a:r>
                    </a:p>
                  </a:txBody>
                  <a:tcPr marL="65404" marR="65404" marT="65404" marB="6540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2000" dirty="0"/>
                        <a:t>These sensors are useful to measure various environmental parameters, such as air temperature and pressure, illumination, and humidity. </a:t>
                      </a:r>
                    </a:p>
                  </a:txBody>
                  <a:tcPr marL="65404" marR="65404" marT="65404" marB="6540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408599">
                <a:tc>
                  <a:txBody>
                    <a:bodyPr/>
                    <a:lstStyle/>
                    <a:p>
                      <a:pPr fontAlgn="t"/>
                      <a:r>
                        <a:rPr lang="en-US" sz="2000" dirty="0"/>
                        <a:t>Position Sensors</a:t>
                      </a:r>
                    </a:p>
                  </a:txBody>
                  <a:tcPr marL="65404" marR="65404" marT="65404" marB="6540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sz="2000" dirty="0"/>
                        <a:t>These sensors are useful to measure the physical position of a device. </a:t>
                      </a:r>
                    </a:p>
                  </a:txBody>
                  <a:tcPr marL="65404" marR="65404" marT="65404" marB="6540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Sensor framework</a:t>
            </a:r>
            <a:endParaRPr lang="en-US" dirty="0"/>
          </a:p>
        </p:txBody>
      </p:sp>
      <p:sp>
        <p:nvSpPr>
          <p:cNvPr id="3" name="Content Placeholder 2"/>
          <p:cNvSpPr>
            <a:spLocks noGrp="1"/>
          </p:cNvSpPr>
          <p:nvPr>
            <p:ph idx="1"/>
          </p:nvPr>
        </p:nvSpPr>
        <p:spPr/>
        <p:txBody>
          <a:bodyPr>
            <a:normAutofit fontScale="85000" lnSpcReduction="20000"/>
          </a:bodyPr>
          <a:lstStyle/>
          <a:p>
            <a:r>
              <a:rPr lang="en-US" dirty="0"/>
              <a:t>Access all the sensors available on device and to get all the raw sensor data. </a:t>
            </a:r>
          </a:p>
          <a:p>
            <a:r>
              <a:rPr lang="en-US" dirty="0"/>
              <a:t>by using </a:t>
            </a:r>
            <a:r>
              <a:rPr lang="en-US" b="1" dirty="0"/>
              <a:t>sensor framework</a:t>
            </a:r>
            <a:r>
              <a:rPr lang="en-US" dirty="0"/>
              <a:t> we can perform following things</a:t>
            </a:r>
          </a:p>
          <a:p>
            <a:r>
              <a:rPr lang="en-US" dirty="0"/>
              <a:t> -It lists all the available sensors on the device</a:t>
            </a:r>
          </a:p>
          <a:p>
            <a:r>
              <a:rPr lang="en-US" dirty="0"/>
              <a:t>-It determine the capabilities of each sensor, such as its maximum range, manufacturer, power requirements, and resolution.</a:t>
            </a:r>
          </a:p>
          <a:p>
            <a:r>
              <a:rPr lang="en-US" dirty="0"/>
              <a:t>-It can acquire raw sensor data.</a:t>
            </a:r>
          </a:p>
          <a:p>
            <a:r>
              <a:rPr lang="en-US" dirty="0"/>
              <a:t>-Register and unregister sensor event listeners that monitor sensor changes.</a:t>
            </a:r>
          </a:p>
          <a:p>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a:bodyPr>
          <a:lstStyle/>
          <a:p>
            <a:r>
              <a:rPr lang="en-US" sz="2000" dirty="0"/>
              <a:t>Android sensor framework provide following classes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32970731"/>
              </p:ext>
            </p:extLst>
          </p:nvPr>
        </p:nvGraphicFramePr>
        <p:xfrm>
          <a:off x="533400" y="914400"/>
          <a:ext cx="8153400" cy="3948769"/>
        </p:xfrm>
        <a:graphic>
          <a:graphicData uri="http://schemas.openxmlformats.org/drawingml/2006/table">
            <a:tbl>
              <a:tblPr/>
              <a:tblGrid>
                <a:gridCol w="2057400">
                  <a:extLst>
                    <a:ext uri="{9D8B030D-6E8A-4147-A177-3AD203B41FA5}">
                      <a16:colId xmlns:a16="http://schemas.microsoft.com/office/drawing/2014/main" val="20000"/>
                    </a:ext>
                  </a:extLst>
                </a:gridCol>
                <a:gridCol w="6096000">
                  <a:extLst>
                    <a:ext uri="{9D8B030D-6E8A-4147-A177-3AD203B41FA5}">
                      <a16:colId xmlns:a16="http://schemas.microsoft.com/office/drawing/2014/main" val="20001"/>
                    </a:ext>
                  </a:extLst>
                </a:gridCol>
              </a:tblGrid>
              <a:tr h="284225">
                <a:tc>
                  <a:txBody>
                    <a:bodyPr/>
                    <a:lstStyle/>
                    <a:p>
                      <a:pPr algn="l" fontAlgn="b"/>
                      <a:r>
                        <a:rPr lang="en-US" sz="1400" dirty="0">
                          <a:solidFill>
                            <a:srgbClr val="FFFFFF"/>
                          </a:solidFill>
                        </a:rPr>
                        <a:t>Class</a:t>
                      </a:r>
                    </a:p>
                  </a:txBody>
                  <a:tcPr marL="46950" marR="46950" marT="46950" marB="4695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F04D0F"/>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0088CC"/>
                    </a:solidFill>
                  </a:tcPr>
                </a:tc>
                <a:tc>
                  <a:txBody>
                    <a:bodyPr/>
                    <a:lstStyle/>
                    <a:p>
                      <a:pPr algn="l" fontAlgn="b"/>
                      <a:r>
                        <a:rPr lang="en-US" sz="1400">
                          <a:solidFill>
                            <a:srgbClr val="FFFFFF"/>
                          </a:solidFill>
                        </a:rPr>
                        <a:t>Description</a:t>
                      </a:r>
                    </a:p>
                  </a:txBody>
                  <a:tcPr marL="46950" marR="46950" marT="46950" marB="4695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C059BA"/>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0088CC"/>
                    </a:solidFill>
                  </a:tcPr>
                </a:tc>
                <a:extLst>
                  <a:ext uri="{0D108BD9-81ED-4DB2-BD59-A6C34878D82A}">
                    <a16:rowId xmlns:a16="http://schemas.microsoft.com/office/drawing/2014/main" val="10000"/>
                  </a:ext>
                </a:extLst>
              </a:tr>
              <a:tr h="773086">
                <a:tc>
                  <a:txBody>
                    <a:bodyPr/>
                    <a:lstStyle/>
                    <a:p>
                      <a:pPr fontAlgn="t"/>
                      <a:r>
                        <a:rPr lang="en-US" sz="1600" dirty="0"/>
                        <a:t>Sensor Manager</a:t>
                      </a:r>
                    </a:p>
                  </a:txBody>
                  <a:tcPr marL="46950" marR="46950" marT="46950" marB="469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sz="1600" dirty="0"/>
                        <a:t>By using this class we can create an instance of sensor service and this class provides a various methods for </a:t>
                      </a:r>
                      <a:r>
                        <a:rPr lang="en-US" sz="1600" b="1" dirty="0"/>
                        <a:t>accessing and listing sensors, registering and unregistering sensor event listeners (</a:t>
                      </a:r>
                      <a:r>
                        <a:rPr lang="en-US" sz="1600" b="1" i="0" kern="1200" dirty="0">
                          <a:solidFill>
                            <a:schemeClr val="tx1"/>
                          </a:solidFill>
                          <a:latin typeface="+mn-lt"/>
                          <a:ea typeface="+mn-ea"/>
                          <a:cs typeface="+mn-cs"/>
                        </a:rPr>
                        <a:t> listener will get informed, if the sensor data changes)</a:t>
                      </a:r>
                      <a:r>
                        <a:rPr lang="en-US" sz="1600" b="1" dirty="0"/>
                        <a:t> and acquiring orientation information.</a:t>
                      </a:r>
                    </a:p>
                  </a:txBody>
                  <a:tcPr marL="46950" marR="46950" marT="46950" marB="469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1"/>
                  </a:ext>
                </a:extLst>
              </a:tr>
              <a:tr h="726600">
                <a:tc>
                  <a:txBody>
                    <a:bodyPr/>
                    <a:lstStyle/>
                    <a:p>
                      <a:pPr fontAlgn="t"/>
                      <a:r>
                        <a:rPr lang="en-US" sz="1600" dirty="0"/>
                        <a:t>Sensor</a:t>
                      </a:r>
                    </a:p>
                  </a:txBody>
                  <a:tcPr marL="46950" marR="46950" marT="46950" marB="469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600" dirty="0"/>
                        <a:t>By using this class we can </a:t>
                      </a:r>
                      <a:r>
                        <a:rPr lang="en-US" sz="1600" b="1" dirty="0"/>
                        <a:t>create an instance of a specific sensor </a:t>
                      </a:r>
                      <a:r>
                        <a:rPr lang="en-US" sz="1600" dirty="0"/>
                        <a:t>and this class provides a various methods that let you </a:t>
                      </a:r>
                      <a:r>
                        <a:rPr lang="en-US" sz="1600" b="1" dirty="0"/>
                        <a:t>determine the sensor's capabilities.</a:t>
                      </a:r>
                    </a:p>
                  </a:txBody>
                  <a:tcPr marL="46950" marR="46950" marT="46950" marB="469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634387">
                <a:tc>
                  <a:txBody>
                    <a:bodyPr/>
                    <a:lstStyle/>
                    <a:p>
                      <a:pPr fontAlgn="t"/>
                      <a:r>
                        <a:rPr lang="en-US" sz="1600" dirty="0" err="1"/>
                        <a:t>SensorEvent</a:t>
                      </a:r>
                      <a:endParaRPr lang="en-US" sz="1600" dirty="0"/>
                    </a:p>
                  </a:txBody>
                  <a:tcPr marL="46950" marR="46950" marT="46950" marB="469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sz="1600" dirty="0"/>
                        <a:t>The system uses this class to create a sensor event object and it provides the </a:t>
                      </a:r>
                      <a:r>
                        <a:rPr lang="en-US" sz="1600" b="1" dirty="0"/>
                        <a:t>raw sensor data, type of sensor that generated the event</a:t>
                      </a:r>
                    </a:p>
                  </a:txBody>
                  <a:tcPr marL="46950" marR="46950" marT="46950" marB="469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3"/>
                  </a:ext>
                </a:extLst>
              </a:tr>
              <a:tr h="868602">
                <a:tc>
                  <a:txBody>
                    <a:bodyPr/>
                    <a:lstStyle/>
                    <a:p>
                      <a:pPr fontAlgn="t"/>
                      <a:r>
                        <a:rPr lang="en-US" sz="1600" dirty="0" err="1"/>
                        <a:t>SensorEventListener</a:t>
                      </a:r>
                      <a:endParaRPr lang="en-US" sz="1600" dirty="0"/>
                    </a:p>
                  </a:txBody>
                  <a:tcPr marL="46950" marR="46950" marT="46950" marB="469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600" b="0" i="0" kern="1200" dirty="0">
                          <a:solidFill>
                            <a:schemeClr val="tx1"/>
                          </a:solidFill>
                          <a:latin typeface="+mn-lt"/>
                          <a:ea typeface="+mn-ea"/>
                          <a:cs typeface="+mn-cs"/>
                        </a:rPr>
                        <a:t>It provide two</a:t>
                      </a:r>
                      <a:r>
                        <a:rPr lang="en-US" sz="1600" b="0" i="0" kern="1200" baseline="0" dirty="0">
                          <a:solidFill>
                            <a:schemeClr val="tx1"/>
                          </a:solidFill>
                          <a:latin typeface="+mn-lt"/>
                          <a:ea typeface="+mn-ea"/>
                          <a:cs typeface="+mn-cs"/>
                        </a:rPr>
                        <a:t> callback methods that </a:t>
                      </a:r>
                      <a:r>
                        <a:rPr lang="en-US" sz="1600" b="0" i="0" kern="1200" dirty="0">
                          <a:solidFill>
                            <a:schemeClr val="tx1"/>
                          </a:solidFill>
                          <a:latin typeface="+mn-lt"/>
                          <a:ea typeface="+mn-ea"/>
                          <a:cs typeface="+mn-cs"/>
                        </a:rPr>
                        <a:t>give information when sensor values (</a:t>
                      </a:r>
                      <a:r>
                        <a:rPr lang="en-US" sz="1600" b="0" i="0" kern="1200" dirty="0" err="1">
                          <a:solidFill>
                            <a:schemeClr val="tx1"/>
                          </a:solidFill>
                          <a:latin typeface="+mn-lt"/>
                          <a:ea typeface="+mn-ea"/>
                          <a:cs typeface="+mn-cs"/>
                        </a:rPr>
                        <a:t>x,y</a:t>
                      </a:r>
                      <a:r>
                        <a:rPr lang="en-US" sz="1600" b="0" i="0" kern="1200" dirty="0">
                          <a:solidFill>
                            <a:schemeClr val="tx1"/>
                          </a:solidFill>
                          <a:latin typeface="+mn-lt"/>
                          <a:ea typeface="+mn-ea"/>
                          <a:cs typeface="+mn-cs"/>
                        </a:rPr>
                        <a:t> and z) change or sensor accuracy changes.</a:t>
                      </a:r>
                      <a:endParaRPr lang="en-US" sz="1600" dirty="0"/>
                    </a:p>
                  </a:txBody>
                  <a:tcPr marL="46950" marR="46950" marT="46950" marB="469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nvGraphicFramePr>
        <p:xfrm>
          <a:off x="762000" y="4724400"/>
          <a:ext cx="8001000" cy="1807054"/>
        </p:xfrm>
        <a:graphic>
          <a:graphicData uri="http://schemas.openxmlformats.org/drawingml/2006/table">
            <a:tbl>
              <a:tblPr/>
              <a:tblGrid>
                <a:gridCol w="4000500">
                  <a:extLst>
                    <a:ext uri="{9D8B030D-6E8A-4147-A177-3AD203B41FA5}">
                      <a16:colId xmlns:a16="http://schemas.microsoft.com/office/drawing/2014/main" val="20000"/>
                    </a:ext>
                  </a:extLst>
                </a:gridCol>
                <a:gridCol w="4000500">
                  <a:extLst>
                    <a:ext uri="{9D8B030D-6E8A-4147-A177-3AD203B41FA5}">
                      <a16:colId xmlns:a16="http://schemas.microsoft.com/office/drawing/2014/main" val="20001"/>
                    </a:ext>
                  </a:extLst>
                </a:gridCol>
              </a:tblGrid>
              <a:tr h="370390">
                <a:tc>
                  <a:txBody>
                    <a:bodyPr/>
                    <a:lstStyle/>
                    <a:p>
                      <a:pPr algn="l" fontAlgn="t"/>
                      <a:r>
                        <a:rPr lang="en-US" sz="1300" dirty="0">
                          <a:solidFill>
                            <a:srgbClr val="000000"/>
                          </a:solidFill>
                          <a:latin typeface="times new roman"/>
                        </a:rPr>
                        <a:t>Public and abstract methods</a:t>
                      </a:r>
                    </a:p>
                  </a:txBody>
                  <a:tcPr marL="84180" marR="84180" marT="84180" marB="84180">
                    <a:lnL w="9525" cap="flat" cmpd="sng" algn="ctr">
                      <a:solidFill>
                        <a:srgbClr val="F08570"/>
                      </a:solidFill>
                      <a:prstDash val="solid"/>
                      <a:round/>
                      <a:headEnd type="none" w="med" len="med"/>
                      <a:tailEnd type="none" w="med" len="med"/>
                    </a:lnL>
                    <a:lnR w="9525" cap="flat" cmpd="sng" algn="ctr">
                      <a:solidFill>
                        <a:srgbClr val="F08570"/>
                      </a:solidFill>
                      <a:prstDash val="solid"/>
                      <a:round/>
                      <a:headEnd type="none" w="med" len="med"/>
                      <a:tailEnd type="none" w="med" len="med"/>
                    </a:lnR>
                    <a:lnT w="9525" cap="flat" cmpd="sng" algn="ctr">
                      <a:solidFill>
                        <a:srgbClr val="F0857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300" dirty="0">
                          <a:solidFill>
                            <a:srgbClr val="000000"/>
                          </a:solidFill>
                          <a:latin typeface="times new roman"/>
                        </a:rPr>
                        <a:t>Description</a:t>
                      </a:r>
                    </a:p>
                  </a:txBody>
                  <a:tcPr marL="84180" marR="84180" marT="84180" marB="84180">
                    <a:lnL w="9525" cap="flat" cmpd="sng" algn="ctr">
                      <a:solidFill>
                        <a:srgbClr val="F08570"/>
                      </a:solidFill>
                      <a:prstDash val="solid"/>
                      <a:round/>
                      <a:headEnd type="none" w="med" len="med"/>
                      <a:tailEnd type="none" w="med" len="med"/>
                    </a:lnL>
                    <a:lnR w="9525" cap="flat" cmpd="sng" algn="ctr">
                      <a:solidFill>
                        <a:srgbClr val="F08570"/>
                      </a:solidFill>
                      <a:prstDash val="solid"/>
                      <a:round/>
                      <a:headEnd type="none" w="med" len="med"/>
                      <a:tailEnd type="none" w="med" len="med"/>
                    </a:lnR>
                    <a:lnT w="9525" cap="flat" cmpd="sng" algn="ctr">
                      <a:solidFill>
                        <a:srgbClr val="F0857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718332">
                <a:tc>
                  <a:txBody>
                    <a:bodyPr/>
                    <a:lstStyle/>
                    <a:p>
                      <a:pPr algn="l" fontAlgn="t"/>
                      <a:r>
                        <a:rPr lang="en-US" sz="1300" b="1" i="0">
                          <a:solidFill>
                            <a:srgbClr val="000000"/>
                          </a:solidFill>
                          <a:latin typeface="verdana"/>
                        </a:rPr>
                        <a:t>void onAccuracyChanged(Sensor sensor, int accuracy)</a:t>
                      </a:r>
                      <a:endParaRPr lang="en-US" sz="1300" b="0" i="0">
                        <a:solidFill>
                          <a:srgbClr val="000000"/>
                        </a:solidFill>
                        <a:latin typeface="verdana"/>
                      </a:endParaRP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300" b="0" i="0" dirty="0">
                          <a:solidFill>
                            <a:srgbClr val="000000"/>
                          </a:solidFill>
                          <a:latin typeface="verdana"/>
                        </a:rPr>
                        <a:t>it is called when sensor accuracy is changed.</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718332">
                <a:tc>
                  <a:txBody>
                    <a:bodyPr/>
                    <a:lstStyle/>
                    <a:p>
                      <a:pPr algn="l" fontAlgn="t"/>
                      <a:r>
                        <a:rPr lang="en-US" sz="1300" b="1" i="0" dirty="0">
                          <a:solidFill>
                            <a:srgbClr val="000000"/>
                          </a:solidFill>
                          <a:latin typeface="verdana"/>
                        </a:rPr>
                        <a:t>void </a:t>
                      </a:r>
                      <a:r>
                        <a:rPr lang="en-US" sz="1300" b="1" i="0" dirty="0" err="1">
                          <a:solidFill>
                            <a:srgbClr val="000000"/>
                          </a:solidFill>
                          <a:latin typeface="verdana"/>
                        </a:rPr>
                        <a:t>onSensorChanged</a:t>
                      </a:r>
                      <a:r>
                        <a:rPr lang="en-US" sz="1300" b="1" i="0" dirty="0">
                          <a:solidFill>
                            <a:srgbClr val="000000"/>
                          </a:solidFill>
                          <a:latin typeface="verdana"/>
                        </a:rPr>
                        <a:t>(</a:t>
                      </a:r>
                      <a:r>
                        <a:rPr lang="en-US" sz="1300" b="1" i="0" dirty="0" err="1">
                          <a:solidFill>
                            <a:srgbClr val="000000"/>
                          </a:solidFill>
                          <a:latin typeface="verdana"/>
                        </a:rPr>
                        <a:t>SensorEvent</a:t>
                      </a:r>
                      <a:r>
                        <a:rPr lang="en-US" sz="1300" b="1" i="0" dirty="0">
                          <a:solidFill>
                            <a:srgbClr val="000000"/>
                          </a:solidFill>
                          <a:latin typeface="verdana"/>
                        </a:rPr>
                        <a:t> event)</a:t>
                      </a:r>
                      <a:endParaRPr lang="en-US" sz="1300" b="0" i="0" dirty="0">
                        <a:solidFill>
                          <a:srgbClr val="000000"/>
                        </a:solidFill>
                        <a:latin typeface="verdana"/>
                      </a:endParaRP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300" b="0" i="0" dirty="0">
                          <a:solidFill>
                            <a:srgbClr val="000000"/>
                          </a:solidFill>
                          <a:latin typeface="verdana"/>
                        </a:rPr>
                        <a:t>it is called when sensor values are changed.</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12260</TotalTime>
  <Words>13909</Words>
  <Application>Microsoft Office PowerPoint</Application>
  <PresentationFormat>On-screen Show (4:3)</PresentationFormat>
  <Paragraphs>1031</Paragraphs>
  <Slides>134</Slides>
  <Notes>1</Notes>
  <HiddenSlides>0</HiddenSlides>
  <MMClips>0</MMClips>
  <ScaleCrop>false</ScaleCrop>
  <HeadingPairs>
    <vt:vector size="4" baseType="variant">
      <vt:variant>
        <vt:lpstr>Theme</vt:lpstr>
      </vt:variant>
      <vt:variant>
        <vt:i4>1</vt:i4>
      </vt:variant>
      <vt:variant>
        <vt:lpstr>Slide Titles</vt:lpstr>
      </vt:variant>
      <vt:variant>
        <vt:i4>134</vt:i4>
      </vt:variant>
    </vt:vector>
  </HeadingPairs>
  <TitlesOfParts>
    <vt:vector size="135" baseType="lpstr">
      <vt:lpstr>Office Theme</vt:lpstr>
      <vt:lpstr>Unit  V</vt:lpstr>
      <vt:lpstr>Activity</vt:lpstr>
      <vt:lpstr>Activity Life Cycle State</vt:lpstr>
      <vt:lpstr>PowerPoint Presentation</vt:lpstr>
      <vt:lpstr>Activity Created: onCreate()</vt:lpstr>
      <vt:lpstr>Activity Started: onStart():</vt:lpstr>
      <vt:lpstr>Activity Resumed:.onResume():</vt:lpstr>
      <vt:lpstr>Activity Paused: onPause():</vt:lpstr>
      <vt:lpstr> </vt:lpstr>
      <vt:lpstr>Logcat</vt:lpstr>
      <vt:lpstr>displaying the content on the logcat.</vt:lpstr>
      <vt:lpstr>PowerPoint Presentation</vt:lpstr>
      <vt:lpstr>Intent (described as the intention to do action.)</vt:lpstr>
      <vt:lpstr>PowerPoint Presentation</vt:lpstr>
      <vt:lpstr> Different Methods Used in Intent </vt:lpstr>
      <vt:lpstr>Implicit intent example</vt:lpstr>
      <vt:lpstr>Implicit intent example . Java code</vt:lpstr>
      <vt:lpstr>Implicit example – Phone call</vt:lpstr>
      <vt:lpstr>PowerPoint Presentation</vt:lpstr>
      <vt:lpstr>Implicit Intent example : Open Phone Dialer </vt:lpstr>
      <vt:lpstr>PowerPoint Presentation</vt:lpstr>
      <vt:lpstr>Getting a Result from an Activity startActivityForResult() method</vt:lpstr>
      <vt:lpstr>onActivityResult </vt:lpstr>
      <vt:lpstr>requestCode</vt:lpstr>
      <vt:lpstr>Intent methods to set data n get data</vt:lpstr>
      <vt:lpstr>capture an image and display it using Image View</vt:lpstr>
      <vt:lpstr>PowerPoint Presentation</vt:lpstr>
      <vt:lpstr>Explicit Intent: </vt:lpstr>
      <vt:lpstr>Explicit Intent example (MainActivity.xml)</vt:lpstr>
      <vt:lpstr>Explicit example .java code</vt:lpstr>
      <vt:lpstr>Explicit Intent example</vt:lpstr>
      <vt:lpstr>Example- Explicit Intent</vt:lpstr>
      <vt:lpstr>MainActivity</vt:lpstr>
      <vt:lpstr>SecondActivity</vt:lpstr>
      <vt:lpstr>Open a new Activity and set the Text of the Text View of the main activity by the which data is entered in the Edit Text of the new Activity opened.</vt:lpstr>
      <vt:lpstr>PowerPoint Presentation</vt:lpstr>
      <vt:lpstr> is known that Intents are used in Android to pass to the data from one activity to another. But there is one another way, that can be used to pass the data from one activity to another in a better way and less code space ie by using Bundles in Android. Android Bundles are generally used for passing data from one activity to another. Bundles are used with intent and values are sent and retrieved in the same fashion,</vt:lpstr>
      <vt:lpstr>Content Provider</vt:lpstr>
      <vt:lpstr>Content URI</vt:lpstr>
      <vt:lpstr>PowerPoint Presentation</vt:lpstr>
      <vt:lpstr>Create Content Provider </vt:lpstr>
      <vt:lpstr>Methods of Content Provider</vt:lpstr>
      <vt:lpstr>Service</vt:lpstr>
      <vt:lpstr>why we have to use service</vt:lpstr>
      <vt:lpstr>A service can essentially take two states −</vt:lpstr>
      <vt:lpstr>PowerPoint Presentation</vt:lpstr>
      <vt:lpstr>PowerPoint Presentation</vt:lpstr>
      <vt:lpstr>Android Service Callback Methods </vt:lpstr>
      <vt:lpstr>Service example</vt:lpstr>
      <vt:lpstr>MainActivity .XML file</vt:lpstr>
      <vt:lpstr>MyService.class</vt:lpstr>
      <vt:lpstr>Broadcast Intent</vt:lpstr>
      <vt:lpstr>Difference between Activity intent and Broadcast Intent</vt:lpstr>
      <vt:lpstr>System broadcast intent</vt:lpstr>
      <vt:lpstr>Broadcast Receiver</vt:lpstr>
      <vt:lpstr>Broadcast Receiver</vt:lpstr>
      <vt:lpstr>PowerPoint Presentation</vt:lpstr>
      <vt:lpstr>PowerPoint Presentation</vt:lpstr>
      <vt:lpstr>Steps of Broadcast intent</vt:lpstr>
      <vt:lpstr>Steps of Broadcast intent</vt:lpstr>
      <vt:lpstr>Custom Broadcast intent</vt:lpstr>
      <vt:lpstr>Custom Broadcast steps…. </vt:lpstr>
      <vt:lpstr>Custom Broadcast Example1</vt:lpstr>
      <vt:lpstr>Custom Broadcast .MainActivity.java</vt:lpstr>
      <vt:lpstr>PowerPoint Presentation</vt:lpstr>
      <vt:lpstr>Custom Broadcast example 2</vt:lpstr>
      <vt:lpstr>MainActivity</vt:lpstr>
      <vt:lpstr>MyBroadcastReceiver</vt:lpstr>
      <vt:lpstr>Manifest File</vt:lpstr>
      <vt:lpstr>Fragment</vt:lpstr>
      <vt:lpstr>Limitation of single activity</vt:lpstr>
      <vt:lpstr>Uses of Fragment</vt:lpstr>
      <vt:lpstr>Types of Fragments </vt:lpstr>
      <vt:lpstr>PowerPoint Presentation</vt:lpstr>
      <vt:lpstr>PowerPoint Presentation</vt:lpstr>
      <vt:lpstr>PowerPoint Presentation</vt:lpstr>
      <vt:lpstr>PowerPoint Presentation</vt:lpstr>
      <vt:lpstr>How to add fragment</vt:lpstr>
      <vt:lpstr>How to use Fragments </vt:lpstr>
      <vt:lpstr>PowerPoint Presentation</vt:lpstr>
      <vt:lpstr>Add Fragment using XML </vt:lpstr>
      <vt:lpstr>PowerPoint Presentation</vt:lpstr>
      <vt:lpstr>PowerPoint Presentation</vt:lpstr>
      <vt:lpstr>Fragment Manager </vt:lpstr>
      <vt:lpstr>Fragment Transaction</vt:lpstr>
      <vt:lpstr>Add  Fragment using java (MainActivity)</vt:lpstr>
      <vt:lpstr>PowerPoint Presentation</vt:lpstr>
      <vt:lpstr>PowerPoint Presentation</vt:lpstr>
      <vt:lpstr>MainActivity file</vt:lpstr>
      <vt:lpstr>Fragment Example 2 (MainActivity)</vt:lpstr>
      <vt:lpstr>Fragment_list_item.xml</vt:lpstr>
      <vt:lpstr>PowerPoint Presentation</vt:lpstr>
      <vt:lpstr>Fragment_detail_item.xml</vt:lpstr>
      <vt:lpstr>ListMenuFragment.java</vt:lpstr>
      <vt:lpstr>DetailFragment.java</vt:lpstr>
      <vt:lpstr>Sensor</vt:lpstr>
      <vt:lpstr>PowerPoint Presentation</vt:lpstr>
      <vt:lpstr>Sensor framework</vt:lpstr>
      <vt:lpstr>Android sensor framework provide following classes </vt:lpstr>
      <vt:lpstr>Sensor example</vt:lpstr>
      <vt:lpstr>PowerPoint Presentation</vt:lpstr>
      <vt:lpstr>Camera</vt:lpstr>
      <vt:lpstr>PowerPoint Presentation</vt:lpstr>
      <vt:lpstr>PowerPoint Presentation</vt:lpstr>
      <vt:lpstr>Example of Camera</vt:lpstr>
      <vt:lpstr>PowerPoint Presentation</vt:lpstr>
      <vt:lpstr>Bluetooth</vt:lpstr>
      <vt:lpstr>PowerPoint Presentation</vt:lpstr>
      <vt:lpstr>PowerPoint Presentation</vt:lpstr>
      <vt:lpstr>Permissions</vt:lpstr>
      <vt:lpstr>Bluetooth Example</vt:lpstr>
      <vt:lpstr>MainActivity </vt:lpstr>
      <vt:lpstr>PowerPoint Presentation</vt:lpstr>
      <vt:lpstr>PowerPoint Presentation</vt:lpstr>
      <vt:lpstr>Main thread / UI thread</vt:lpstr>
      <vt:lpstr>Async Task</vt:lpstr>
      <vt:lpstr>PowerPoint Presentation</vt:lpstr>
      <vt:lpstr>Difference between AysncTask and Service</vt:lpstr>
      <vt:lpstr>Method of AsyncTask In Android: </vt:lpstr>
      <vt:lpstr>PowerPoint Presentation</vt:lpstr>
      <vt:lpstr>AysncTask parameters</vt:lpstr>
      <vt:lpstr>Need of AsyncTask</vt:lpstr>
      <vt:lpstr>Exp 26 : Async Task Example</vt:lpstr>
      <vt:lpstr>PowerPoint Presentation</vt:lpstr>
      <vt:lpstr>PowerPoint Presentation</vt:lpstr>
      <vt:lpstr>PowerPoint Presentation</vt:lpstr>
      <vt:lpstr>SQLite</vt:lpstr>
      <vt:lpstr>PowerPoint Presentation</vt:lpstr>
      <vt:lpstr>PowerPoint Presentation</vt:lpstr>
      <vt:lpstr>PowerPoint Presentation</vt:lpstr>
      <vt:lpstr>SQLiteOpenHelper</vt:lpstr>
      <vt:lpstr>PowerPoint Presentation</vt:lpstr>
      <vt:lpstr>Steps to access sqlite database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V</dc:title>
  <dc:creator>Admin</dc:creator>
  <cp:lastModifiedBy>918928664253</cp:lastModifiedBy>
  <cp:revision>285</cp:revision>
  <dcterms:created xsi:type="dcterms:W3CDTF">2020-01-24T11:10:36Z</dcterms:created>
  <dcterms:modified xsi:type="dcterms:W3CDTF">2022-05-24T11:37:51Z</dcterms:modified>
</cp:coreProperties>
</file>