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51" r:id="rId5"/>
    <p:sldId id="286" r:id="rId6"/>
    <p:sldId id="259" r:id="rId7"/>
    <p:sldId id="260" r:id="rId8"/>
    <p:sldId id="261" r:id="rId9"/>
    <p:sldId id="287" r:id="rId10"/>
    <p:sldId id="274" r:id="rId11"/>
    <p:sldId id="291" r:id="rId12"/>
    <p:sldId id="289" r:id="rId13"/>
    <p:sldId id="263" r:id="rId14"/>
    <p:sldId id="264" r:id="rId15"/>
    <p:sldId id="265" r:id="rId16"/>
    <p:sldId id="266" r:id="rId17"/>
    <p:sldId id="267" r:id="rId18"/>
    <p:sldId id="268" r:id="rId19"/>
    <p:sldId id="269" r:id="rId20"/>
    <p:sldId id="275" r:id="rId21"/>
    <p:sldId id="279" r:id="rId22"/>
    <p:sldId id="353" r:id="rId23"/>
    <p:sldId id="354" r:id="rId24"/>
    <p:sldId id="276" r:id="rId25"/>
    <p:sldId id="359" r:id="rId26"/>
    <p:sldId id="277" r:id="rId27"/>
    <p:sldId id="278" r:id="rId28"/>
    <p:sldId id="270" r:id="rId29"/>
    <p:sldId id="271" r:id="rId30"/>
    <p:sldId id="272" r:id="rId31"/>
    <p:sldId id="273" r:id="rId32"/>
    <p:sldId id="280" r:id="rId33"/>
    <p:sldId id="281" r:id="rId34"/>
    <p:sldId id="283" r:id="rId35"/>
    <p:sldId id="282" r:id="rId36"/>
    <p:sldId id="284" r:id="rId37"/>
    <p:sldId id="292" r:id="rId38"/>
    <p:sldId id="298" r:id="rId39"/>
    <p:sldId id="296" r:id="rId40"/>
    <p:sldId id="360" r:id="rId41"/>
    <p:sldId id="361" r:id="rId42"/>
    <p:sldId id="297" r:id="rId43"/>
    <p:sldId id="294" r:id="rId44"/>
    <p:sldId id="295" r:id="rId45"/>
    <p:sldId id="300" r:id="rId46"/>
    <p:sldId id="293" r:id="rId47"/>
    <p:sldId id="352" r:id="rId48"/>
    <p:sldId id="301" r:id="rId49"/>
    <p:sldId id="302" r:id="rId50"/>
    <p:sldId id="303" r:id="rId51"/>
    <p:sldId id="305" r:id="rId52"/>
    <p:sldId id="306" r:id="rId53"/>
    <p:sldId id="307" r:id="rId54"/>
    <p:sldId id="308" r:id="rId55"/>
    <p:sldId id="321" r:id="rId56"/>
    <p:sldId id="322" r:id="rId57"/>
    <p:sldId id="323" r:id="rId58"/>
    <p:sldId id="362" r:id="rId59"/>
    <p:sldId id="363" r:id="rId60"/>
    <p:sldId id="310" r:id="rId61"/>
    <p:sldId id="311" r:id="rId62"/>
    <p:sldId id="315" r:id="rId63"/>
    <p:sldId id="327" r:id="rId64"/>
    <p:sldId id="320" r:id="rId65"/>
    <p:sldId id="314" r:id="rId66"/>
    <p:sldId id="316" r:id="rId67"/>
    <p:sldId id="319" r:id="rId68"/>
    <p:sldId id="317" r:id="rId69"/>
    <p:sldId id="318" r:id="rId70"/>
    <p:sldId id="328" r:id="rId71"/>
    <p:sldId id="312" r:id="rId72"/>
    <p:sldId id="329" r:id="rId73"/>
    <p:sldId id="313" r:id="rId74"/>
    <p:sldId id="330" r:id="rId75"/>
    <p:sldId id="336" r:id="rId76"/>
    <p:sldId id="324" r:id="rId77"/>
    <p:sldId id="326" r:id="rId78"/>
    <p:sldId id="325" r:id="rId79"/>
    <p:sldId id="355" r:id="rId80"/>
    <p:sldId id="356" r:id="rId81"/>
    <p:sldId id="332" r:id="rId82"/>
    <p:sldId id="333" r:id="rId83"/>
    <p:sldId id="339" r:id="rId84"/>
    <p:sldId id="337" r:id="rId85"/>
    <p:sldId id="338" r:id="rId86"/>
    <p:sldId id="358" r:id="rId87"/>
    <p:sldId id="347" r:id="rId88"/>
    <p:sldId id="348" r:id="rId89"/>
    <p:sldId id="349" r:id="rId90"/>
    <p:sldId id="350" r:id="rId91"/>
    <p:sldId id="357" r:id="rId92"/>
    <p:sldId id="341" r:id="rId93"/>
    <p:sldId id="344" r:id="rId94"/>
    <p:sldId id="342" r:id="rId95"/>
    <p:sldId id="346" r:id="rId96"/>
    <p:sldId id="343" r:id="rId97"/>
    <p:sldId id="345" r:id="rId98"/>
    <p:sldId id="364" r:id="rId99"/>
    <p:sldId id="365" r:id="rId10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p:cViewPr varScale="1">
        <p:scale>
          <a:sx n="82" d="100"/>
          <a:sy n="82" d="100"/>
        </p:scale>
        <p:origin x="1253"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bhiandroid.com/ui/butt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abhiandroid.com/ui/button/"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abhiandroid.com/ui/switch/" TargetMode="External"/><Relationship Id="rId2" Type="http://schemas.openxmlformats.org/officeDocument/2006/relationships/hyperlink" Target="https://abhiandroid.com/ui/togglebutton/" TargetMode="Externa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abhiandroid.com/ui/button/"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abhiandroid.com/ui/gallery/" TargetMode="External"/><Relationship Id="rId2" Type="http://schemas.openxmlformats.org/officeDocument/2006/relationships/hyperlink" Target="https://abhiandroid.com/ui/gridview/" TargetMode="External"/><Relationship Id="rId1" Type="http://schemas.openxmlformats.org/officeDocument/2006/relationships/slideLayout" Target="../slideLayouts/slideLayout2.xml"/><Relationship Id="rId4" Type="http://schemas.openxmlformats.org/officeDocument/2006/relationships/hyperlink" Target="https://abhiandroid.com/ui/adapter/" TargetMode="External"/></Relationships>
</file>

<file path=ppt/slides/_rels/slide7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bhiandroid.com/ui/button/"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https://www.tutlane.com/tutorial/android/android-ui-layouts-linear-relative-frame-table-listview-gridview-webview"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https://abhiandroid.com/ui/datepicker/"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 IV </a:t>
            </a:r>
          </a:p>
        </p:txBody>
      </p:sp>
      <p:sp>
        <p:nvSpPr>
          <p:cNvPr id="3" name="Subtitle 2"/>
          <p:cNvSpPr>
            <a:spLocks noGrp="1"/>
          </p:cNvSpPr>
          <p:nvPr>
            <p:ph type="subTitle" idx="1"/>
          </p:nvPr>
        </p:nvSpPr>
        <p:spPr/>
        <p:txBody>
          <a:bodyPr/>
          <a:lstStyle/>
          <a:p>
            <a:r>
              <a:rPr lang="en-US" dirty="0"/>
              <a:t>Designing user interface using views</a:t>
            </a:r>
          </a:p>
          <a:p>
            <a:r>
              <a:rPr lang="en-US" dirty="0"/>
              <a:t>(10 </a:t>
            </a:r>
            <a:r>
              <a:rPr lang="en-US" dirty="0" err="1"/>
              <a:t>hrs</a:t>
            </a:r>
            <a:r>
              <a:rPr lang="en-US" dirty="0"/>
              <a:t> -12 Marks)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 Text</a:t>
            </a:r>
          </a:p>
        </p:txBody>
      </p:sp>
      <p:sp>
        <p:nvSpPr>
          <p:cNvPr id="3" name="Content Placeholder 2"/>
          <p:cNvSpPr>
            <a:spLocks noGrp="1"/>
          </p:cNvSpPr>
          <p:nvPr>
            <p:ph idx="1"/>
          </p:nvPr>
        </p:nvSpPr>
        <p:spPr/>
        <p:txBody>
          <a:bodyPr>
            <a:normAutofit lnSpcReduction="10000"/>
          </a:bodyPr>
          <a:lstStyle/>
          <a:p>
            <a:r>
              <a:rPr lang="en-US" b="1" dirty="0"/>
              <a:t>Attributes:&lt;input type&gt;</a:t>
            </a:r>
          </a:p>
          <a:p>
            <a:r>
              <a:rPr lang="en-US" dirty="0"/>
              <a:t>specify the input type for each </a:t>
            </a:r>
          </a:p>
          <a:p>
            <a:pPr>
              <a:buNone/>
            </a:pPr>
            <a:r>
              <a:rPr lang="en-US" dirty="0"/>
              <a:t>text field in your app so the </a:t>
            </a:r>
          </a:p>
          <a:p>
            <a:pPr>
              <a:buNone/>
            </a:pPr>
            <a:r>
              <a:rPr lang="en-US" dirty="0"/>
              <a:t>system displays the appropriate </a:t>
            </a:r>
          </a:p>
          <a:p>
            <a:pPr>
              <a:buNone/>
            </a:pPr>
            <a:r>
              <a:rPr lang="en-US" dirty="0"/>
              <a:t>soft input method </a:t>
            </a:r>
          </a:p>
          <a:p>
            <a:r>
              <a:rPr lang="en-US" dirty="0"/>
              <a:t>(such as an on-screen keyboard).</a:t>
            </a:r>
          </a:p>
          <a:p>
            <a:r>
              <a:rPr lang="en-US" dirty="0" err="1"/>
              <a:t>Eg</a:t>
            </a:r>
            <a:r>
              <a:rPr lang="en-US" dirty="0"/>
              <a:t> : </a:t>
            </a:r>
            <a:r>
              <a:rPr lang="en-US" dirty="0" err="1"/>
              <a:t>android:inputType</a:t>
            </a:r>
            <a:r>
              <a:rPr lang="en-US" dirty="0"/>
              <a:t>="phone" </a:t>
            </a:r>
          </a:p>
          <a:p>
            <a:r>
              <a:rPr lang="en-US" dirty="0"/>
              <a:t>       </a:t>
            </a:r>
            <a:r>
              <a:rPr lang="en-US" dirty="0" err="1"/>
              <a:t>android:inputType</a:t>
            </a:r>
            <a:r>
              <a:rPr lang="en-US" dirty="0"/>
              <a:t>="text"</a:t>
            </a:r>
          </a:p>
        </p:txBody>
      </p:sp>
      <p:pic>
        <p:nvPicPr>
          <p:cNvPr id="1027" name="Picture 3"/>
          <p:cNvPicPr>
            <a:picLocks noChangeAspect="1" noChangeArrowheads="1"/>
          </p:cNvPicPr>
          <p:nvPr/>
        </p:nvPicPr>
        <p:blipFill>
          <a:blip r:embed="rId2"/>
          <a:srcRect/>
          <a:stretch>
            <a:fillRect/>
          </a:stretch>
        </p:blipFill>
        <p:spPr bwMode="auto">
          <a:xfrm>
            <a:off x="6172200" y="1981200"/>
            <a:ext cx="2838450" cy="23622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source code to set and get text</a:t>
            </a:r>
          </a:p>
        </p:txBody>
      </p:sp>
      <p:sp>
        <p:nvSpPr>
          <p:cNvPr id="3" name="Content Placeholder 2"/>
          <p:cNvSpPr>
            <a:spLocks noGrp="1"/>
          </p:cNvSpPr>
          <p:nvPr>
            <p:ph idx="1"/>
          </p:nvPr>
        </p:nvSpPr>
        <p:spPr/>
        <p:txBody>
          <a:bodyPr>
            <a:normAutofit/>
          </a:bodyPr>
          <a:lstStyle/>
          <a:p>
            <a:r>
              <a:rPr lang="en-US" sz="2400" b="1" dirty="0"/>
              <a:t>Set the Text of Android </a:t>
            </a:r>
            <a:r>
              <a:rPr lang="en-US" sz="2400" b="1" dirty="0" err="1"/>
              <a:t>EditText</a:t>
            </a:r>
            <a:endParaRPr lang="en-US" sz="2400" b="1" dirty="0"/>
          </a:p>
          <a:p>
            <a:r>
              <a:rPr lang="en-US" sz="2400" dirty="0" err="1"/>
              <a:t>EditText</a:t>
            </a:r>
            <a:r>
              <a:rPr lang="en-US" sz="2400" dirty="0"/>
              <a:t> et = (</a:t>
            </a:r>
            <a:r>
              <a:rPr lang="en-US" sz="2400" dirty="0" err="1"/>
              <a:t>EditText</a:t>
            </a:r>
            <a:r>
              <a:rPr lang="en-US" sz="2400" dirty="0"/>
              <a:t>)</a:t>
            </a:r>
            <a:r>
              <a:rPr lang="en-US" sz="2400" dirty="0" err="1"/>
              <a:t>findViewById</a:t>
            </a:r>
            <a:r>
              <a:rPr lang="en-US" sz="2400" dirty="0"/>
              <a:t>(R.id.editText1);</a:t>
            </a:r>
            <a:br>
              <a:rPr lang="en-US" sz="2400" dirty="0"/>
            </a:br>
            <a:r>
              <a:rPr lang="en-US" sz="2400" dirty="0" err="1"/>
              <a:t>et.setText</a:t>
            </a:r>
            <a:r>
              <a:rPr lang="en-US" sz="2400" dirty="0"/>
              <a:t>("Welcome to </a:t>
            </a:r>
            <a:r>
              <a:rPr lang="en-US" sz="2400" dirty="0" err="1"/>
              <a:t>Tutlane</a:t>
            </a:r>
            <a:r>
              <a:rPr lang="en-US" sz="2400" dirty="0"/>
              <a:t>");</a:t>
            </a:r>
          </a:p>
          <a:p>
            <a:r>
              <a:rPr lang="en-US" sz="2400" b="1" dirty="0"/>
              <a:t>Get Text of Android </a:t>
            </a:r>
            <a:r>
              <a:rPr lang="en-US" sz="2400" b="1" dirty="0" err="1"/>
              <a:t>EditText</a:t>
            </a:r>
            <a:endParaRPr lang="en-US" sz="2400" b="1" dirty="0"/>
          </a:p>
          <a:p>
            <a:r>
              <a:rPr lang="en-US" sz="2400" dirty="0" err="1"/>
              <a:t>EditText</a:t>
            </a:r>
            <a:r>
              <a:rPr lang="en-US" sz="2400" dirty="0"/>
              <a:t> et = (</a:t>
            </a:r>
            <a:r>
              <a:rPr lang="en-US" sz="2400" dirty="0" err="1"/>
              <a:t>EditText</a:t>
            </a:r>
            <a:r>
              <a:rPr lang="en-US" sz="2400" dirty="0"/>
              <a:t>) </a:t>
            </a:r>
            <a:r>
              <a:rPr lang="en-US" sz="2400" dirty="0" err="1"/>
              <a:t>findViewById</a:t>
            </a:r>
            <a:r>
              <a:rPr lang="en-US" sz="2400" dirty="0"/>
              <a:t>(</a:t>
            </a:r>
            <a:r>
              <a:rPr lang="en-US" sz="2400" dirty="0" err="1"/>
              <a:t>R.id.txtSub</a:t>
            </a:r>
            <a:r>
              <a:rPr lang="en-US" sz="2400" dirty="0"/>
              <a:t>);</a:t>
            </a:r>
            <a:br>
              <a:rPr lang="en-US" sz="2400" dirty="0"/>
            </a:br>
            <a:r>
              <a:rPr lang="en-US" sz="2400" dirty="0"/>
              <a:t>        String name = </a:t>
            </a:r>
            <a:r>
              <a:rPr lang="en-US" sz="2400" dirty="0" err="1"/>
              <a:t>et.getText</a:t>
            </a:r>
            <a:r>
              <a:rPr lang="en-US" sz="2400" dirty="0"/>
              <a:t>().</a:t>
            </a:r>
            <a:r>
              <a:rPr lang="en-US" sz="2400" dirty="0" err="1"/>
              <a:t>toString</a:t>
            </a:r>
            <a:r>
              <a:rPr lang="en-US" sz="2400"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code to insert </a:t>
            </a:r>
            <a:r>
              <a:rPr lang="en-US" dirty="0" err="1"/>
              <a:t>EditText</a:t>
            </a:r>
            <a:r>
              <a:rPr lang="en-US" dirty="0"/>
              <a:t> in layout</a:t>
            </a:r>
          </a:p>
        </p:txBody>
      </p:sp>
      <p:sp>
        <p:nvSpPr>
          <p:cNvPr id="3" name="Content Placeholder 2"/>
          <p:cNvSpPr>
            <a:spLocks noGrp="1"/>
          </p:cNvSpPr>
          <p:nvPr>
            <p:ph idx="1"/>
          </p:nvPr>
        </p:nvSpPr>
        <p:spPr/>
        <p:txBody>
          <a:bodyPr>
            <a:noAutofit/>
          </a:bodyPr>
          <a:lstStyle/>
          <a:p>
            <a:r>
              <a:rPr lang="en-US" sz="2400" dirty="0"/>
              <a:t>public class </a:t>
            </a:r>
            <a:r>
              <a:rPr lang="en-US" sz="2400" dirty="0" err="1"/>
              <a:t>MainActivity</a:t>
            </a:r>
            <a:r>
              <a:rPr lang="en-US" sz="2400" dirty="0"/>
              <a:t> extends </a:t>
            </a:r>
            <a:r>
              <a:rPr lang="en-US" sz="2400" dirty="0" err="1"/>
              <a:t>AppCompatActivity</a:t>
            </a:r>
            <a:r>
              <a:rPr lang="en-US" sz="2400" dirty="0"/>
              <a:t> {</a:t>
            </a:r>
            <a:br>
              <a:rPr lang="en-US" sz="2400" dirty="0"/>
            </a:br>
            <a:r>
              <a:rPr lang="en-US" sz="2400" dirty="0"/>
              <a:t>    @Override</a:t>
            </a:r>
            <a:br>
              <a:rPr lang="en-US" sz="2400" dirty="0"/>
            </a:br>
            <a:r>
              <a:rPr lang="en-US" sz="2400" dirty="0"/>
              <a:t>    protected void </a:t>
            </a:r>
            <a:r>
              <a:rPr lang="en-US" sz="2400" dirty="0" err="1"/>
              <a:t>onCreate</a:t>
            </a:r>
            <a:r>
              <a:rPr lang="en-US" sz="2400" dirty="0"/>
              <a:t>(Bundle </a:t>
            </a:r>
            <a:r>
              <a:rPr lang="en-US" sz="2400" dirty="0" err="1"/>
              <a:t>savedInstanceState</a:t>
            </a:r>
            <a:r>
              <a:rPr lang="en-US" sz="2400" dirty="0"/>
              <a:t>) {</a:t>
            </a:r>
            <a:br>
              <a:rPr lang="en-US" sz="2400" dirty="0"/>
            </a:br>
            <a:r>
              <a:rPr lang="en-US" sz="2400" dirty="0"/>
              <a:t>        </a:t>
            </a:r>
            <a:r>
              <a:rPr lang="en-US" sz="2400" dirty="0" err="1"/>
              <a:t>super.onCreate</a:t>
            </a:r>
            <a:r>
              <a:rPr lang="en-US" sz="2400" dirty="0"/>
              <a:t>(</a:t>
            </a:r>
            <a:r>
              <a:rPr lang="en-US" sz="2400" dirty="0" err="1"/>
              <a:t>savedInstanceState</a:t>
            </a:r>
            <a:r>
              <a:rPr lang="en-US" sz="2400" dirty="0"/>
              <a:t>);</a:t>
            </a:r>
            <a:br>
              <a:rPr lang="en-US" sz="2400" dirty="0"/>
            </a:br>
            <a:r>
              <a:rPr lang="en-US" sz="2400" dirty="0"/>
              <a:t>        </a:t>
            </a:r>
            <a:r>
              <a:rPr lang="en-US" sz="2400" dirty="0" err="1"/>
              <a:t>setContentView</a:t>
            </a:r>
            <a:r>
              <a:rPr lang="en-US" sz="2400" dirty="0"/>
              <a:t>(</a:t>
            </a:r>
            <a:r>
              <a:rPr lang="en-US" sz="2400" dirty="0" err="1"/>
              <a:t>R.layout.activity_main</a:t>
            </a:r>
            <a:r>
              <a:rPr lang="en-US" sz="2400" dirty="0"/>
              <a:t>);</a:t>
            </a:r>
          </a:p>
          <a:p>
            <a:r>
              <a:rPr lang="en-US" sz="2400" b="1" dirty="0"/>
              <a:t> </a:t>
            </a:r>
            <a:r>
              <a:rPr lang="en-US" sz="2400" b="1" dirty="0" err="1"/>
              <a:t>LinearLayout</a:t>
            </a:r>
            <a:r>
              <a:rPr lang="en-US" sz="2400" b="1" dirty="0"/>
              <a:t> </a:t>
            </a:r>
            <a:r>
              <a:rPr lang="en-US" sz="2400" b="1" dirty="0" err="1"/>
              <a:t>linearLayout</a:t>
            </a:r>
            <a:r>
              <a:rPr lang="en-US" sz="2400" b="1" dirty="0"/>
              <a:t> 1=  (</a:t>
            </a:r>
            <a:r>
              <a:rPr lang="en-US" sz="2400" b="1" dirty="0" err="1"/>
              <a:t>LinearLayout</a:t>
            </a:r>
            <a:r>
              <a:rPr lang="en-US" sz="2400" b="1" dirty="0"/>
              <a:t>) </a:t>
            </a:r>
            <a:r>
              <a:rPr lang="en-US" sz="2400" b="1" dirty="0" err="1"/>
              <a:t>findViewById</a:t>
            </a:r>
            <a:r>
              <a:rPr lang="en-US" sz="2400" b="1" dirty="0"/>
              <a:t>(</a:t>
            </a:r>
            <a:r>
              <a:rPr lang="en-US" sz="2400" b="1" dirty="0" err="1"/>
              <a:t>R.id.linearlayout</a:t>
            </a:r>
            <a:r>
              <a:rPr lang="en-US" sz="2400" b="1" dirty="0"/>
              <a:t>);</a:t>
            </a:r>
            <a:br>
              <a:rPr lang="en-US" sz="2400" b="1" dirty="0"/>
            </a:br>
            <a:r>
              <a:rPr lang="en-US" sz="2400" b="1" dirty="0"/>
              <a:t>        </a:t>
            </a:r>
            <a:r>
              <a:rPr lang="en-US" sz="2400" b="1" dirty="0" err="1"/>
              <a:t>EditText</a:t>
            </a:r>
            <a:r>
              <a:rPr lang="en-US" sz="2400" b="1" dirty="0"/>
              <a:t> et = new </a:t>
            </a:r>
            <a:r>
              <a:rPr lang="en-US" sz="2400" b="1" dirty="0" err="1"/>
              <a:t>EditText</a:t>
            </a:r>
            <a:r>
              <a:rPr lang="en-US" sz="2400" b="1" dirty="0"/>
              <a:t>(this);</a:t>
            </a:r>
            <a:br>
              <a:rPr lang="en-US" sz="2400" b="1" dirty="0"/>
            </a:br>
            <a:r>
              <a:rPr lang="en-US" sz="2400" b="1" dirty="0"/>
              <a:t>        </a:t>
            </a:r>
            <a:r>
              <a:rPr lang="en-US" sz="2400" b="1" dirty="0" err="1"/>
              <a:t>et.setHint</a:t>
            </a:r>
            <a:r>
              <a:rPr lang="en-US" sz="2400" b="1" dirty="0"/>
              <a:t>("Subject");</a:t>
            </a:r>
            <a:br>
              <a:rPr lang="en-US" sz="2400" b="1" dirty="0"/>
            </a:br>
            <a:r>
              <a:rPr lang="en-US" sz="2400" b="1" dirty="0"/>
              <a:t>        linearLayout1.addView(et);</a:t>
            </a:r>
            <a:br>
              <a:rPr lang="en-US" sz="2400" dirty="0"/>
            </a:br>
            <a:r>
              <a:rPr lang="en-US" sz="2400" dirty="0"/>
              <a:t>    }</a:t>
            </a:r>
            <a:br>
              <a:rPr lang="en-US" sz="2400" dirty="0"/>
            </a:br>
            <a:r>
              <a:rPr lang="en-US" sz="2400"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EditText</a:t>
            </a:r>
            <a:r>
              <a:rPr lang="en-US" dirty="0"/>
              <a:t>  example ….</a:t>
            </a:r>
          </a:p>
        </p:txBody>
      </p:sp>
      <p:sp>
        <p:nvSpPr>
          <p:cNvPr id="3" name="Content Placeholder 2"/>
          <p:cNvSpPr>
            <a:spLocks noGrp="1"/>
          </p:cNvSpPr>
          <p:nvPr>
            <p:ph idx="1"/>
          </p:nvPr>
        </p:nvSpPr>
        <p:spPr>
          <a:xfrm>
            <a:off x="457200" y="1219200"/>
            <a:ext cx="8229600" cy="4525963"/>
          </a:xfrm>
        </p:spPr>
        <p:txBody>
          <a:bodyPr>
            <a:normAutofit/>
          </a:bodyPr>
          <a:lstStyle/>
          <a:p>
            <a:r>
              <a:rPr lang="en-US" sz="2400" dirty="0"/>
              <a:t>get the value from multiple edit texts and on </a:t>
            </a:r>
            <a:r>
              <a:rPr lang="en-US" sz="2400" dirty="0">
                <a:hlinkClick r:id="rId2" tooltip="Button Tutorial"/>
              </a:rPr>
              <a:t>button</a:t>
            </a:r>
            <a:r>
              <a:rPr lang="en-US" sz="2400" dirty="0"/>
              <a:t> click event the Toast will show the data defined in Edit text.</a:t>
            </a:r>
          </a:p>
        </p:txBody>
      </p:sp>
      <p:sp>
        <p:nvSpPr>
          <p:cNvPr id="1026" name="AutoShape 2" descr="EditText Example In Android Studi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EditText Example In Android Studi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EditText Example In Android Studi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3" name="AutoShape 9" descr="https://abhiandroid-8fb4.kxcdn.com/ui/wp-content/uploads/2016/02/EditText-Example-Output-In-Android-Studio-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p:cNvPicPr>
            <a:picLocks noChangeAspect="1" noChangeArrowheads="1"/>
          </p:cNvPicPr>
          <p:nvPr/>
        </p:nvPicPr>
        <p:blipFill>
          <a:blip r:embed="rId3"/>
          <a:srcRect/>
          <a:stretch>
            <a:fillRect/>
          </a:stretch>
        </p:blipFill>
        <p:spPr bwMode="auto">
          <a:xfrm>
            <a:off x="5105400" y="2133600"/>
            <a:ext cx="3200400" cy="47244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70000" lnSpcReduction="20000"/>
          </a:bodyPr>
          <a:lstStyle/>
          <a:p>
            <a:r>
              <a:rPr lang="en-US" dirty="0"/>
              <a:t>&lt;</a:t>
            </a:r>
            <a:r>
              <a:rPr lang="en-US" dirty="0" err="1"/>
              <a:t>RelativeLayout</a:t>
            </a:r>
            <a:r>
              <a:rPr lang="en-US" dirty="0"/>
              <a:t> </a:t>
            </a:r>
            <a:r>
              <a:rPr lang="en-US" dirty="0" err="1"/>
              <a:t>xmlns:android</a:t>
            </a:r>
            <a:r>
              <a:rPr lang="en-US" dirty="0"/>
              <a:t>="http://schemas.android.com/apk/res/android" </a:t>
            </a:r>
            <a:r>
              <a:rPr lang="en-US" dirty="0" err="1"/>
              <a:t>xmlns:tools</a:t>
            </a:r>
            <a:r>
              <a:rPr lang="en-US" dirty="0"/>
              <a:t>="http://schemas.android.com/tools" </a:t>
            </a:r>
            <a:r>
              <a:rPr lang="en-US" dirty="0" err="1"/>
              <a:t>android:id</a:t>
            </a:r>
            <a:r>
              <a:rPr lang="en-US" dirty="0"/>
              <a:t>="@+id/</a:t>
            </a:r>
            <a:r>
              <a:rPr lang="en-US" dirty="0" err="1"/>
              <a:t>activity_main</a:t>
            </a:r>
            <a:r>
              <a:rPr lang="en-US" dirty="0"/>
              <a:t>" </a:t>
            </a:r>
            <a:r>
              <a:rPr lang="en-US" dirty="0" err="1"/>
              <a:t>android:layout_width</a:t>
            </a:r>
            <a:r>
              <a:rPr lang="en-US" dirty="0"/>
              <a:t>="</a:t>
            </a:r>
            <a:r>
              <a:rPr lang="en-US" dirty="0" err="1"/>
              <a:t>match_parent</a:t>
            </a:r>
            <a:r>
              <a:rPr lang="en-US" dirty="0"/>
              <a:t>" </a:t>
            </a:r>
            <a:r>
              <a:rPr lang="en-US" dirty="0" err="1"/>
              <a:t>android:layout_height</a:t>
            </a:r>
            <a:r>
              <a:rPr lang="en-US" dirty="0"/>
              <a:t>="</a:t>
            </a:r>
            <a:r>
              <a:rPr lang="en-US" dirty="0" err="1"/>
              <a:t>match_parent</a:t>
            </a:r>
            <a:r>
              <a:rPr lang="en-US" dirty="0"/>
              <a:t>“</a:t>
            </a:r>
          </a:p>
          <a:p>
            <a:endParaRPr lang="en-US" dirty="0"/>
          </a:p>
          <a:p>
            <a:r>
              <a:rPr lang="en-US" dirty="0"/>
              <a:t>&lt;</a:t>
            </a:r>
            <a:r>
              <a:rPr lang="en-US" dirty="0" err="1"/>
              <a:t>EditText</a:t>
            </a:r>
            <a:r>
              <a:rPr lang="en-US" dirty="0"/>
              <a:t> </a:t>
            </a:r>
            <a:r>
              <a:rPr lang="en-US" dirty="0" err="1"/>
              <a:t>android:id</a:t>
            </a:r>
            <a:r>
              <a:rPr lang="en-US" dirty="0"/>
              <a:t>="@+id/editText1" </a:t>
            </a:r>
            <a:r>
              <a:rPr lang="en-US" dirty="0" err="1"/>
              <a:t>android:layout_width</a:t>
            </a:r>
            <a:r>
              <a:rPr lang="en-US" dirty="0"/>
              <a:t>="</a:t>
            </a:r>
            <a:r>
              <a:rPr lang="en-US" dirty="0" err="1"/>
              <a:t>wrap_content</a:t>
            </a:r>
            <a:r>
              <a:rPr lang="en-US" dirty="0"/>
              <a:t>" </a:t>
            </a:r>
            <a:r>
              <a:rPr lang="en-US" dirty="0" err="1"/>
              <a:t>android:layout_height</a:t>
            </a:r>
            <a:r>
              <a:rPr lang="en-US" dirty="0"/>
              <a:t>="</a:t>
            </a:r>
            <a:r>
              <a:rPr lang="en-US" dirty="0" err="1"/>
              <a:t>wrap_content</a:t>
            </a:r>
            <a:r>
              <a:rPr lang="en-US" dirty="0"/>
              <a:t>“</a:t>
            </a:r>
          </a:p>
          <a:p>
            <a:r>
              <a:rPr lang="en-US" dirty="0" err="1"/>
              <a:t>android:layout_alignParentLeft</a:t>
            </a:r>
            <a:r>
              <a:rPr lang="en-US" dirty="0"/>
              <a:t>="true“ </a:t>
            </a:r>
            <a:r>
              <a:rPr lang="en-US" dirty="0" err="1"/>
              <a:t>android:layout_alignParentTop</a:t>
            </a:r>
            <a:r>
              <a:rPr lang="en-US" dirty="0"/>
              <a:t>="true“</a:t>
            </a:r>
          </a:p>
          <a:p>
            <a:r>
              <a:rPr lang="en-US" dirty="0"/>
              <a:t> </a:t>
            </a:r>
            <a:r>
              <a:rPr lang="en-US" dirty="0" err="1"/>
              <a:t>android:layout_marginLeft</a:t>
            </a:r>
            <a:r>
              <a:rPr lang="en-US" dirty="0"/>
              <a:t>="50dp“</a:t>
            </a:r>
          </a:p>
          <a:p>
            <a:r>
              <a:rPr lang="en-US" dirty="0"/>
              <a:t> </a:t>
            </a:r>
            <a:r>
              <a:rPr lang="en-US" dirty="0" err="1"/>
              <a:t>android:layout_marginTop</a:t>
            </a:r>
            <a:r>
              <a:rPr lang="en-US" dirty="0"/>
              <a:t>="24dp”</a:t>
            </a:r>
          </a:p>
          <a:p>
            <a:r>
              <a:rPr lang="en-US" dirty="0" err="1"/>
              <a:t>android:hint</a:t>
            </a:r>
            <a:r>
              <a:rPr lang="en-US" dirty="0"/>
              <a:t>="@string/name" </a:t>
            </a:r>
          </a:p>
          <a:p>
            <a:r>
              <a:rPr lang="en-US" dirty="0" err="1"/>
              <a:t>android:inputType</a:t>
            </a:r>
            <a:r>
              <a:rPr lang="en-US" dirty="0"/>
              <a:t>="text“</a:t>
            </a:r>
          </a:p>
          <a:p>
            <a:r>
              <a:rPr lang="en-US" dirty="0"/>
              <a:t> </a:t>
            </a:r>
            <a:r>
              <a:rPr lang="en-US" dirty="0" err="1"/>
              <a:t>android:selectAllOnFocus</a:t>
            </a:r>
            <a:r>
              <a:rPr lang="en-US" dirty="0"/>
              <a:t>="true" /&gt;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fontScale="62500" lnSpcReduction="20000"/>
          </a:bodyPr>
          <a:lstStyle/>
          <a:p>
            <a:r>
              <a:rPr lang="en-US" dirty="0"/>
              <a:t>&lt;</a:t>
            </a:r>
            <a:r>
              <a:rPr lang="en-US" dirty="0" err="1"/>
              <a:t>EditText</a:t>
            </a:r>
            <a:r>
              <a:rPr lang="en-US" dirty="0"/>
              <a:t> </a:t>
            </a:r>
            <a:r>
              <a:rPr lang="en-US" dirty="0" err="1"/>
              <a:t>android:id</a:t>
            </a:r>
            <a:r>
              <a:rPr lang="en-US" dirty="0"/>
              <a:t>="@+id/editText2" </a:t>
            </a:r>
            <a:r>
              <a:rPr lang="en-US" dirty="0" err="1"/>
              <a:t>android:layout_width</a:t>
            </a:r>
            <a:r>
              <a:rPr lang="en-US" dirty="0"/>
              <a:t>="</a:t>
            </a:r>
            <a:r>
              <a:rPr lang="en-US" dirty="0" err="1"/>
              <a:t>wrap_content</a:t>
            </a:r>
            <a:r>
              <a:rPr lang="en-US" dirty="0"/>
              <a:t>" </a:t>
            </a:r>
            <a:r>
              <a:rPr lang="en-US" dirty="0" err="1"/>
              <a:t>android:layout_height</a:t>
            </a:r>
            <a:r>
              <a:rPr lang="en-US" dirty="0"/>
              <a:t>="</a:t>
            </a:r>
            <a:r>
              <a:rPr lang="en-US" dirty="0" err="1"/>
              <a:t>wrap_content</a:t>
            </a:r>
            <a:r>
              <a:rPr lang="en-US" dirty="0"/>
              <a:t>" </a:t>
            </a:r>
            <a:r>
              <a:rPr lang="en-US" dirty="0" err="1"/>
              <a:t>android:layout_alignLeft</a:t>
            </a:r>
            <a:r>
              <a:rPr lang="en-US" dirty="0"/>
              <a:t>="@+id/editText1" </a:t>
            </a:r>
            <a:r>
              <a:rPr lang="en-US" dirty="0" err="1"/>
              <a:t>android:layout_alignStart</a:t>
            </a:r>
            <a:r>
              <a:rPr lang="en-US" dirty="0"/>
              <a:t>="@+id/editText1" </a:t>
            </a:r>
            <a:r>
              <a:rPr lang="en-US" dirty="0" err="1"/>
              <a:t>android:layout_below</a:t>
            </a:r>
            <a:r>
              <a:rPr lang="en-US" dirty="0"/>
              <a:t>="@+id/editText1" </a:t>
            </a:r>
            <a:r>
              <a:rPr lang="en-US" dirty="0" err="1"/>
              <a:t>android:layout_marginTop</a:t>
            </a:r>
            <a:r>
              <a:rPr lang="en-US" dirty="0"/>
              <a:t>="19dp" </a:t>
            </a:r>
          </a:p>
          <a:p>
            <a:r>
              <a:rPr lang="en-US" dirty="0" err="1"/>
              <a:t>android:hint</a:t>
            </a:r>
            <a:r>
              <a:rPr lang="en-US" dirty="0"/>
              <a:t>="@string/password_0_9" </a:t>
            </a:r>
            <a:r>
              <a:rPr lang="en-US" dirty="0" err="1"/>
              <a:t>android:inputType</a:t>
            </a:r>
            <a:r>
              <a:rPr lang="en-US" dirty="0"/>
              <a:t>="</a:t>
            </a:r>
            <a:r>
              <a:rPr lang="en-US" dirty="0" err="1"/>
              <a:t>numberPassword</a:t>
            </a:r>
            <a:r>
              <a:rPr lang="en-US" dirty="0"/>
              <a:t>" /&gt; </a:t>
            </a:r>
          </a:p>
          <a:p>
            <a:br>
              <a:rPr lang="en-US" dirty="0"/>
            </a:br>
            <a:r>
              <a:rPr lang="en-US" dirty="0"/>
              <a:t>&lt;</a:t>
            </a:r>
            <a:r>
              <a:rPr lang="en-US" dirty="0" err="1"/>
              <a:t>EditText</a:t>
            </a:r>
            <a:r>
              <a:rPr lang="en-US" dirty="0"/>
              <a:t> </a:t>
            </a:r>
            <a:r>
              <a:rPr lang="en-US" dirty="0" err="1"/>
              <a:t>android:id</a:t>
            </a:r>
            <a:r>
              <a:rPr lang="en-US" dirty="0"/>
              <a:t>="@+id/editText3" </a:t>
            </a:r>
            <a:r>
              <a:rPr lang="en-US" dirty="0" err="1"/>
              <a:t>android:layout_width</a:t>
            </a:r>
            <a:r>
              <a:rPr lang="en-US" dirty="0"/>
              <a:t>="</a:t>
            </a:r>
            <a:r>
              <a:rPr lang="en-US" dirty="0" err="1"/>
              <a:t>wrap_content</a:t>
            </a:r>
            <a:r>
              <a:rPr lang="en-US" dirty="0"/>
              <a:t>" </a:t>
            </a:r>
            <a:r>
              <a:rPr lang="en-US" dirty="0" err="1"/>
              <a:t>android:layout_height</a:t>
            </a:r>
            <a:r>
              <a:rPr lang="en-US" dirty="0"/>
              <a:t>="</a:t>
            </a:r>
            <a:r>
              <a:rPr lang="en-US" dirty="0" err="1"/>
              <a:t>wrap_content</a:t>
            </a:r>
            <a:r>
              <a:rPr lang="en-US" dirty="0"/>
              <a:t>" </a:t>
            </a:r>
            <a:r>
              <a:rPr lang="en-US" dirty="0" err="1"/>
              <a:t>android:layout_alignLeft</a:t>
            </a:r>
            <a:r>
              <a:rPr lang="en-US" dirty="0"/>
              <a:t>="@+id/editText2" </a:t>
            </a:r>
            <a:r>
              <a:rPr lang="en-US" dirty="0" err="1"/>
              <a:t>android:layout_alignStart</a:t>
            </a:r>
            <a:r>
              <a:rPr lang="en-US" dirty="0"/>
              <a:t>="@+id/editText2" </a:t>
            </a:r>
            <a:r>
              <a:rPr lang="en-US" dirty="0" err="1"/>
              <a:t>android:layout_below</a:t>
            </a:r>
            <a:r>
              <a:rPr lang="en-US" dirty="0"/>
              <a:t>="@+id/editText2" </a:t>
            </a:r>
            <a:r>
              <a:rPr lang="en-US" dirty="0" err="1"/>
              <a:t>android:layout_marginTop</a:t>
            </a:r>
            <a:r>
              <a:rPr lang="en-US" dirty="0"/>
              <a:t>="12dp" </a:t>
            </a:r>
          </a:p>
          <a:p>
            <a:r>
              <a:rPr lang="en-US" dirty="0" err="1"/>
              <a:t>android:hint</a:t>
            </a:r>
            <a:r>
              <a:rPr lang="en-US" dirty="0"/>
              <a:t>="@string/</a:t>
            </a:r>
            <a:r>
              <a:rPr lang="en-US" dirty="0" err="1"/>
              <a:t>e_mail</a:t>
            </a:r>
            <a:r>
              <a:rPr lang="en-US" dirty="0"/>
              <a:t>" </a:t>
            </a:r>
          </a:p>
          <a:p>
            <a:r>
              <a:rPr lang="en-US" dirty="0" err="1"/>
              <a:t>android:inputType</a:t>
            </a:r>
            <a:r>
              <a:rPr lang="en-US" dirty="0"/>
              <a:t>="</a:t>
            </a:r>
            <a:r>
              <a:rPr lang="en-US" dirty="0" err="1"/>
              <a:t>textEmailAddress</a:t>
            </a:r>
            <a:r>
              <a:rPr lang="en-US" dirty="0"/>
              <a:t>" /&gt; </a:t>
            </a:r>
            <a:br>
              <a:rPr lang="en-US" dirty="0"/>
            </a:b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fontScale="62500" lnSpcReduction="20000"/>
          </a:bodyPr>
          <a:lstStyle/>
          <a:p>
            <a:r>
              <a:rPr lang="en-US" dirty="0"/>
              <a:t>&lt;</a:t>
            </a:r>
            <a:r>
              <a:rPr lang="en-US" dirty="0" err="1"/>
              <a:t>EditText</a:t>
            </a:r>
            <a:r>
              <a:rPr lang="en-US" dirty="0"/>
              <a:t> </a:t>
            </a:r>
            <a:r>
              <a:rPr lang="en-US" dirty="0" err="1"/>
              <a:t>android:id</a:t>
            </a:r>
            <a:r>
              <a:rPr lang="en-US" dirty="0"/>
              <a:t>="@+id/editText4" </a:t>
            </a:r>
            <a:r>
              <a:rPr lang="en-US" dirty="0" err="1"/>
              <a:t>android:layout_width</a:t>
            </a:r>
            <a:r>
              <a:rPr lang="en-US" dirty="0"/>
              <a:t>="</a:t>
            </a:r>
            <a:r>
              <a:rPr lang="en-US" dirty="0" err="1"/>
              <a:t>wrap_content</a:t>
            </a:r>
            <a:r>
              <a:rPr lang="en-US" dirty="0"/>
              <a:t>" </a:t>
            </a:r>
            <a:r>
              <a:rPr lang="en-US" dirty="0" err="1"/>
              <a:t>android:layout_height</a:t>
            </a:r>
            <a:r>
              <a:rPr lang="en-US" dirty="0"/>
              <a:t>="</a:t>
            </a:r>
            <a:r>
              <a:rPr lang="en-US" dirty="0" err="1"/>
              <a:t>wrap_content</a:t>
            </a:r>
            <a:r>
              <a:rPr lang="en-US" dirty="0"/>
              <a:t>" </a:t>
            </a:r>
            <a:r>
              <a:rPr lang="en-US" dirty="0" err="1"/>
              <a:t>android:layout_alignLeft</a:t>
            </a:r>
            <a:r>
              <a:rPr lang="en-US" dirty="0"/>
              <a:t>="@+id/editText3" </a:t>
            </a:r>
            <a:r>
              <a:rPr lang="en-US" dirty="0" err="1"/>
              <a:t>android:layout_alignStart</a:t>
            </a:r>
            <a:r>
              <a:rPr lang="en-US" dirty="0"/>
              <a:t>="@+id/editText3" </a:t>
            </a:r>
            <a:r>
              <a:rPr lang="en-US" dirty="0" err="1"/>
              <a:t>android:layout_below</a:t>
            </a:r>
            <a:r>
              <a:rPr lang="en-US" dirty="0"/>
              <a:t>="@+id/editText3" </a:t>
            </a:r>
            <a:r>
              <a:rPr lang="en-US" dirty="0" err="1"/>
              <a:t>android:layout_marginTop</a:t>
            </a:r>
            <a:r>
              <a:rPr lang="en-US" dirty="0"/>
              <a:t>="18dp" </a:t>
            </a:r>
          </a:p>
          <a:p>
            <a:r>
              <a:rPr lang="en-US" dirty="0"/>
              <a:t> </a:t>
            </a:r>
            <a:r>
              <a:rPr lang="en-US" dirty="0" err="1"/>
              <a:t>android:hint</a:t>
            </a:r>
            <a:r>
              <a:rPr lang="en-US" dirty="0"/>
              <a:t>="@string/date" </a:t>
            </a:r>
            <a:r>
              <a:rPr lang="en-US" dirty="0" err="1"/>
              <a:t>android:inputType</a:t>
            </a:r>
            <a:r>
              <a:rPr lang="en-US" dirty="0"/>
              <a:t>="date" /&gt;</a:t>
            </a:r>
          </a:p>
          <a:p>
            <a:endParaRPr lang="en-US" dirty="0"/>
          </a:p>
          <a:p>
            <a:r>
              <a:rPr lang="en-US" dirty="0"/>
              <a:t>&lt;</a:t>
            </a:r>
            <a:r>
              <a:rPr lang="en-US" dirty="0" err="1"/>
              <a:t>EditText</a:t>
            </a:r>
            <a:r>
              <a:rPr lang="en-US" dirty="0"/>
              <a:t> </a:t>
            </a:r>
            <a:r>
              <a:rPr lang="en-US" dirty="0" err="1"/>
              <a:t>android:id</a:t>
            </a:r>
            <a:r>
              <a:rPr lang="en-US" dirty="0"/>
              <a:t>="@+id/editText5" </a:t>
            </a:r>
            <a:r>
              <a:rPr lang="en-US" dirty="0" err="1"/>
              <a:t>android:layout_width</a:t>
            </a:r>
            <a:r>
              <a:rPr lang="en-US" dirty="0"/>
              <a:t>="</a:t>
            </a:r>
            <a:r>
              <a:rPr lang="en-US" dirty="0" err="1"/>
              <a:t>wrap_content</a:t>
            </a:r>
            <a:r>
              <a:rPr lang="en-US" dirty="0"/>
              <a:t>" </a:t>
            </a:r>
            <a:r>
              <a:rPr lang="en-US" dirty="0" err="1"/>
              <a:t>android:layout_height</a:t>
            </a:r>
            <a:r>
              <a:rPr lang="en-US" dirty="0"/>
              <a:t>="</a:t>
            </a:r>
            <a:r>
              <a:rPr lang="en-US" dirty="0" err="1"/>
              <a:t>wrap_content</a:t>
            </a:r>
            <a:r>
              <a:rPr lang="en-US" dirty="0"/>
              <a:t>" </a:t>
            </a:r>
            <a:r>
              <a:rPr lang="en-US" dirty="0" err="1"/>
              <a:t>android:layout_alignLeft</a:t>
            </a:r>
            <a:r>
              <a:rPr lang="en-US" dirty="0"/>
              <a:t>="@+id/editText4" </a:t>
            </a:r>
            <a:r>
              <a:rPr lang="en-US" dirty="0" err="1"/>
              <a:t>android:layout_alignStart</a:t>
            </a:r>
            <a:r>
              <a:rPr lang="en-US" dirty="0"/>
              <a:t>="@+id/editText4" </a:t>
            </a:r>
            <a:r>
              <a:rPr lang="en-US" dirty="0" err="1"/>
              <a:t>android:layout_below</a:t>
            </a:r>
            <a:r>
              <a:rPr lang="en-US" dirty="0"/>
              <a:t>="@+id/editText4" </a:t>
            </a:r>
            <a:r>
              <a:rPr lang="en-US" dirty="0" err="1"/>
              <a:t>android:layout_marginTop</a:t>
            </a:r>
            <a:r>
              <a:rPr lang="en-US" dirty="0"/>
              <a:t>="18dp“ </a:t>
            </a:r>
            <a:r>
              <a:rPr lang="en-US" dirty="0" err="1"/>
              <a:t>android:hint</a:t>
            </a:r>
            <a:r>
              <a:rPr lang="en-US" dirty="0"/>
              <a:t>="@string/</a:t>
            </a:r>
            <a:r>
              <a:rPr lang="en-US" dirty="0" err="1"/>
              <a:t>contact_number</a:t>
            </a:r>
            <a:r>
              <a:rPr lang="en-US" dirty="0"/>
              <a:t>“</a:t>
            </a:r>
          </a:p>
          <a:p>
            <a:r>
              <a:rPr lang="en-US" dirty="0"/>
              <a:t> </a:t>
            </a:r>
            <a:r>
              <a:rPr lang="en-US" dirty="0" err="1"/>
              <a:t>android:inputType</a:t>
            </a:r>
            <a:r>
              <a:rPr lang="en-US" dirty="0"/>
              <a:t>="phone" /&gt;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&lt;Button </a:t>
            </a:r>
            <a:r>
              <a:rPr lang="en-US" sz="2400" dirty="0" err="1"/>
              <a:t>android:id</a:t>
            </a:r>
            <a:r>
              <a:rPr lang="en-US" sz="2400" dirty="0"/>
              <a:t>="@+id/button" </a:t>
            </a:r>
            <a:r>
              <a:rPr lang="en-US" sz="2400" dirty="0" err="1"/>
              <a:t>android:layout_width</a:t>
            </a:r>
            <a:r>
              <a:rPr lang="en-US" sz="2400" dirty="0"/>
              <a:t>="</a:t>
            </a:r>
            <a:r>
              <a:rPr lang="en-US" sz="2400" dirty="0" err="1"/>
              <a:t>match_parent</a:t>
            </a:r>
            <a:r>
              <a:rPr lang="en-US" sz="2400" dirty="0"/>
              <a:t>" </a:t>
            </a:r>
            <a:r>
              <a:rPr lang="en-US" sz="2400" dirty="0" err="1"/>
              <a:t>android:layout_height</a:t>
            </a:r>
            <a:r>
              <a:rPr lang="en-US" sz="2400" dirty="0"/>
              <a:t>="</a:t>
            </a:r>
            <a:r>
              <a:rPr lang="en-US" sz="2400" dirty="0" err="1"/>
              <a:t>wrap_content</a:t>
            </a:r>
            <a:r>
              <a:rPr lang="en-US" sz="2400" dirty="0"/>
              <a:t>"</a:t>
            </a:r>
          </a:p>
          <a:p>
            <a:r>
              <a:rPr lang="en-US" sz="2400" dirty="0" err="1"/>
              <a:t>android:layout_below</a:t>
            </a:r>
            <a:r>
              <a:rPr lang="en-US" sz="2400" dirty="0"/>
              <a:t>="@id/editText5" </a:t>
            </a:r>
            <a:r>
              <a:rPr lang="en-US" sz="2400" dirty="0" err="1"/>
              <a:t>android:layout_marginTop</a:t>
            </a:r>
            <a:r>
              <a:rPr lang="en-US" sz="2400" dirty="0"/>
              <a:t>="62dp" </a:t>
            </a:r>
            <a:r>
              <a:rPr lang="en-US" sz="2400" dirty="0" err="1"/>
              <a:t>android:text</a:t>
            </a:r>
            <a:r>
              <a:rPr lang="en-US" sz="2400" dirty="0"/>
              <a:t>="@string/submit" </a:t>
            </a:r>
          </a:p>
          <a:p>
            <a:r>
              <a:rPr lang="en-US" sz="2400" dirty="0" err="1"/>
              <a:t>android:textSize</a:t>
            </a:r>
            <a:r>
              <a:rPr lang="en-US" sz="2400" dirty="0"/>
              <a:t>="16sp“</a:t>
            </a:r>
          </a:p>
          <a:p>
            <a:r>
              <a:rPr lang="en-US" sz="2400" dirty="0"/>
              <a:t> </a:t>
            </a:r>
            <a:r>
              <a:rPr lang="en-US" sz="2400" dirty="0" err="1"/>
              <a:t>android:textStyle</a:t>
            </a:r>
            <a:r>
              <a:rPr lang="en-US" sz="2400" dirty="0"/>
              <a:t>="</a:t>
            </a:r>
            <a:r>
              <a:rPr lang="en-US" sz="2400" dirty="0" err="1"/>
              <a:t>normal|bold</a:t>
            </a:r>
            <a:r>
              <a:rPr lang="en-US" sz="2400" dirty="0"/>
              <a:t>" /&gt; &lt;/</a:t>
            </a:r>
            <a:r>
              <a:rPr lang="en-US" sz="2400" dirty="0" err="1"/>
              <a:t>RelativeLayout</a:t>
            </a:r>
            <a:r>
              <a:rPr lang="en-US" sz="2400" dirty="0"/>
              <a:t>&gt;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MainActivity.java code</a:t>
            </a:r>
          </a:p>
        </p:txBody>
      </p:sp>
      <p:sp>
        <p:nvSpPr>
          <p:cNvPr id="3" name="Content Placeholder 2"/>
          <p:cNvSpPr>
            <a:spLocks noGrp="1"/>
          </p:cNvSpPr>
          <p:nvPr>
            <p:ph idx="1"/>
          </p:nvPr>
        </p:nvSpPr>
        <p:spPr>
          <a:xfrm>
            <a:off x="457200" y="1066800"/>
            <a:ext cx="8229600" cy="5059363"/>
          </a:xfrm>
        </p:spPr>
        <p:txBody>
          <a:bodyPr>
            <a:normAutofit fontScale="77500" lnSpcReduction="20000"/>
          </a:bodyPr>
          <a:lstStyle/>
          <a:p>
            <a:r>
              <a:rPr lang="en-US" dirty="0"/>
              <a:t>public class </a:t>
            </a:r>
            <a:r>
              <a:rPr lang="en-US" dirty="0" err="1"/>
              <a:t>MainActivity</a:t>
            </a:r>
            <a:r>
              <a:rPr lang="en-US" dirty="0"/>
              <a:t> extends </a:t>
            </a:r>
            <a:r>
              <a:rPr lang="en-US" dirty="0" err="1"/>
              <a:t>AppCompatActivity</a:t>
            </a:r>
            <a:r>
              <a:rPr lang="en-US" dirty="0"/>
              <a:t> { Button submit; </a:t>
            </a:r>
          </a:p>
          <a:p>
            <a:r>
              <a:rPr lang="en-US" dirty="0" err="1"/>
              <a:t>EditText</a:t>
            </a:r>
            <a:r>
              <a:rPr lang="en-US" dirty="0"/>
              <a:t> name, password, email, contact, date;</a:t>
            </a:r>
          </a:p>
          <a:p>
            <a:r>
              <a:rPr lang="en-US" dirty="0"/>
              <a:t> @Override</a:t>
            </a:r>
          </a:p>
          <a:p>
            <a:r>
              <a:rPr lang="en-US" dirty="0"/>
              <a:t> protected void </a:t>
            </a:r>
            <a:r>
              <a:rPr lang="en-US" dirty="0" err="1"/>
              <a:t>onCreate</a:t>
            </a:r>
            <a:r>
              <a:rPr lang="en-US" dirty="0"/>
              <a:t>(Bundle </a:t>
            </a:r>
            <a:r>
              <a:rPr lang="en-US" dirty="0" err="1"/>
              <a:t>savedInstanceState</a:t>
            </a:r>
            <a:r>
              <a:rPr lang="en-US" dirty="0"/>
              <a:t>) { </a:t>
            </a:r>
            <a:r>
              <a:rPr lang="en-US" dirty="0" err="1"/>
              <a:t>super.onCreate</a:t>
            </a:r>
            <a:r>
              <a:rPr lang="en-US" dirty="0"/>
              <a:t>(</a:t>
            </a:r>
            <a:r>
              <a:rPr lang="en-US" dirty="0" err="1"/>
              <a:t>savedInstanceState</a:t>
            </a:r>
            <a:r>
              <a:rPr lang="en-US" dirty="0"/>
              <a:t>); </a:t>
            </a:r>
            <a:r>
              <a:rPr lang="en-US" dirty="0" err="1"/>
              <a:t>setContentView</a:t>
            </a:r>
            <a:r>
              <a:rPr lang="en-US" dirty="0"/>
              <a:t>(</a:t>
            </a:r>
            <a:r>
              <a:rPr lang="en-US" dirty="0" err="1"/>
              <a:t>R.layout.activity_main</a:t>
            </a:r>
            <a:r>
              <a:rPr lang="en-US" dirty="0"/>
              <a:t>);</a:t>
            </a:r>
          </a:p>
          <a:p>
            <a:r>
              <a:rPr lang="en-US" dirty="0"/>
              <a:t> name = (</a:t>
            </a:r>
            <a:r>
              <a:rPr lang="en-US" dirty="0" err="1"/>
              <a:t>EditText</a:t>
            </a:r>
            <a:r>
              <a:rPr lang="en-US" dirty="0"/>
              <a:t>) </a:t>
            </a:r>
            <a:r>
              <a:rPr lang="en-US" dirty="0" err="1"/>
              <a:t>findViewById</a:t>
            </a:r>
            <a:r>
              <a:rPr lang="en-US" dirty="0"/>
              <a:t>(R.id.editText1);</a:t>
            </a:r>
          </a:p>
          <a:p>
            <a:r>
              <a:rPr lang="en-US" dirty="0"/>
              <a:t> password = (</a:t>
            </a:r>
            <a:r>
              <a:rPr lang="en-US" dirty="0" err="1"/>
              <a:t>EditText</a:t>
            </a:r>
            <a:r>
              <a:rPr lang="en-US" dirty="0"/>
              <a:t>) </a:t>
            </a:r>
            <a:r>
              <a:rPr lang="en-US" dirty="0" err="1"/>
              <a:t>findViewById</a:t>
            </a:r>
            <a:r>
              <a:rPr lang="en-US" dirty="0"/>
              <a:t>(R.id.editText2);</a:t>
            </a:r>
          </a:p>
          <a:p>
            <a:r>
              <a:rPr lang="en-US" dirty="0"/>
              <a:t> email = (</a:t>
            </a:r>
            <a:r>
              <a:rPr lang="en-US" dirty="0" err="1"/>
              <a:t>EditText</a:t>
            </a:r>
            <a:r>
              <a:rPr lang="en-US" dirty="0"/>
              <a:t>) </a:t>
            </a:r>
            <a:r>
              <a:rPr lang="en-US" dirty="0" err="1"/>
              <a:t>findViewById</a:t>
            </a:r>
            <a:r>
              <a:rPr lang="en-US" dirty="0"/>
              <a:t>(R.id.editText3);</a:t>
            </a:r>
          </a:p>
          <a:p>
            <a:r>
              <a:rPr lang="en-US" dirty="0"/>
              <a:t> date = (</a:t>
            </a:r>
            <a:r>
              <a:rPr lang="en-US" dirty="0" err="1"/>
              <a:t>EditText</a:t>
            </a:r>
            <a:r>
              <a:rPr lang="en-US" dirty="0"/>
              <a:t>) </a:t>
            </a:r>
            <a:r>
              <a:rPr lang="en-US" dirty="0" err="1"/>
              <a:t>findViewById</a:t>
            </a:r>
            <a:r>
              <a:rPr lang="en-US" dirty="0"/>
              <a:t>(R.id.editText4); </a:t>
            </a:r>
          </a:p>
          <a:p>
            <a:r>
              <a:rPr lang="en-US" dirty="0"/>
              <a:t>contact = (</a:t>
            </a:r>
            <a:r>
              <a:rPr lang="en-US" dirty="0" err="1"/>
              <a:t>EditText</a:t>
            </a:r>
            <a:r>
              <a:rPr lang="en-US" dirty="0"/>
              <a:t>) </a:t>
            </a:r>
            <a:r>
              <a:rPr lang="en-US" dirty="0" err="1"/>
              <a:t>findViewById</a:t>
            </a:r>
            <a:r>
              <a:rPr lang="en-US" dirty="0"/>
              <a:t>(R.id.editText5); </a:t>
            </a:r>
          </a:p>
          <a:p>
            <a:r>
              <a:rPr lang="en-US" dirty="0"/>
              <a:t>submit = (Button) </a:t>
            </a:r>
            <a:r>
              <a:rPr lang="en-US" dirty="0" err="1"/>
              <a:t>findViewById</a:t>
            </a:r>
            <a:r>
              <a:rPr lang="en-US" dirty="0"/>
              <a:t>(</a:t>
            </a:r>
            <a:r>
              <a:rPr lang="en-US" dirty="0" err="1"/>
              <a:t>R.id.button</a:t>
            </a:r>
            <a:r>
              <a:rPr lang="en-US"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600200"/>
            <a:ext cx="8915400" cy="4525963"/>
          </a:xfrm>
        </p:spPr>
        <p:txBody>
          <a:bodyPr>
            <a:normAutofit fontScale="85000" lnSpcReduction="20000"/>
          </a:bodyPr>
          <a:lstStyle/>
          <a:p>
            <a:r>
              <a:rPr lang="en-US" sz="2400" dirty="0" err="1"/>
              <a:t>submit.setOnClickListener</a:t>
            </a:r>
            <a:r>
              <a:rPr lang="en-US" sz="2400" dirty="0"/>
              <a:t>(new </a:t>
            </a:r>
            <a:r>
              <a:rPr lang="en-US" sz="2400" dirty="0" err="1"/>
              <a:t>View.OnClickListener</a:t>
            </a:r>
            <a:r>
              <a:rPr lang="en-US" sz="2400" dirty="0"/>
              <a:t>() { </a:t>
            </a:r>
          </a:p>
          <a:p>
            <a:r>
              <a:rPr lang="en-US" sz="2400" dirty="0"/>
              <a:t>@Override</a:t>
            </a:r>
          </a:p>
          <a:p>
            <a:r>
              <a:rPr lang="en-US" sz="2400" dirty="0"/>
              <a:t> public void </a:t>
            </a:r>
            <a:r>
              <a:rPr lang="en-US" sz="2400" dirty="0" err="1"/>
              <a:t>onClick</a:t>
            </a:r>
            <a:r>
              <a:rPr lang="en-US" sz="2400" dirty="0"/>
              <a:t>(View v)</a:t>
            </a:r>
          </a:p>
          <a:p>
            <a:r>
              <a:rPr lang="en-US" sz="2400" dirty="0"/>
              <a:t> { if (</a:t>
            </a:r>
            <a:r>
              <a:rPr lang="en-US" sz="2400" dirty="0" err="1"/>
              <a:t>name.getText</a:t>
            </a:r>
            <a:r>
              <a:rPr lang="en-US" sz="2400" dirty="0"/>
              <a:t>().</a:t>
            </a:r>
            <a:r>
              <a:rPr lang="en-US" sz="2400" dirty="0" err="1"/>
              <a:t>toString</a:t>
            </a:r>
            <a:r>
              <a:rPr lang="en-US" sz="2400" dirty="0"/>
              <a:t>().</a:t>
            </a:r>
            <a:r>
              <a:rPr lang="en-US" sz="2400" dirty="0" err="1"/>
              <a:t>isEmpty</a:t>
            </a:r>
            <a:r>
              <a:rPr lang="en-US" sz="2400" dirty="0"/>
              <a:t>() || </a:t>
            </a:r>
            <a:r>
              <a:rPr lang="en-US" sz="2400" dirty="0" err="1"/>
              <a:t>password.getText</a:t>
            </a:r>
            <a:r>
              <a:rPr lang="en-US" sz="2400" dirty="0"/>
              <a:t>().</a:t>
            </a:r>
            <a:r>
              <a:rPr lang="en-US" sz="2400" dirty="0" err="1"/>
              <a:t>toString</a:t>
            </a:r>
            <a:r>
              <a:rPr lang="en-US" sz="2400" dirty="0"/>
              <a:t>().</a:t>
            </a:r>
            <a:r>
              <a:rPr lang="en-US" sz="2400" dirty="0" err="1"/>
              <a:t>isEmpty</a:t>
            </a:r>
            <a:r>
              <a:rPr lang="en-US" sz="2400" dirty="0"/>
              <a:t>() || </a:t>
            </a:r>
            <a:r>
              <a:rPr lang="en-US" sz="2400" dirty="0" err="1"/>
              <a:t>email.getText</a:t>
            </a:r>
            <a:r>
              <a:rPr lang="en-US" sz="2400" dirty="0"/>
              <a:t>().</a:t>
            </a:r>
            <a:r>
              <a:rPr lang="en-US" sz="2400" dirty="0" err="1"/>
              <a:t>toString</a:t>
            </a:r>
            <a:r>
              <a:rPr lang="en-US" sz="2400" dirty="0"/>
              <a:t>().</a:t>
            </a:r>
            <a:r>
              <a:rPr lang="en-US" sz="2400" dirty="0" err="1"/>
              <a:t>isEmpty</a:t>
            </a:r>
            <a:r>
              <a:rPr lang="en-US" sz="2400" dirty="0"/>
              <a:t>() || </a:t>
            </a:r>
            <a:r>
              <a:rPr lang="en-US" sz="2400" dirty="0" err="1"/>
              <a:t>date.getText</a:t>
            </a:r>
            <a:r>
              <a:rPr lang="en-US" sz="2400" dirty="0"/>
              <a:t>().</a:t>
            </a:r>
            <a:r>
              <a:rPr lang="en-US" sz="2400" dirty="0" err="1"/>
              <a:t>toString</a:t>
            </a:r>
            <a:r>
              <a:rPr lang="en-US" sz="2400" dirty="0"/>
              <a:t>().</a:t>
            </a:r>
            <a:r>
              <a:rPr lang="en-US" sz="2400" dirty="0" err="1"/>
              <a:t>isEmpty</a:t>
            </a:r>
            <a:r>
              <a:rPr lang="en-US" sz="2400" dirty="0"/>
              <a:t>() || </a:t>
            </a:r>
            <a:r>
              <a:rPr lang="en-US" sz="2400" dirty="0" err="1"/>
              <a:t>contact.getText</a:t>
            </a:r>
            <a:r>
              <a:rPr lang="en-US" sz="2400" dirty="0"/>
              <a:t>().</a:t>
            </a:r>
            <a:r>
              <a:rPr lang="en-US" sz="2400" dirty="0" err="1"/>
              <a:t>toString</a:t>
            </a:r>
            <a:r>
              <a:rPr lang="en-US" sz="2400" dirty="0"/>
              <a:t>().</a:t>
            </a:r>
            <a:r>
              <a:rPr lang="en-US" sz="2400" dirty="0" err="1"/>
              <a:t>isEmpty</a:t>
            </a:r>
            <a:r>
              <a:rPr lang="en-US" sz="2400" dirty="0"/>
              <a:t>()) {</a:t>
            </a:r>
          </a:p>
          <a:p>
            <a:r>
              <a:rPr lang="en-US" sz="2400" dirty="0" err="1"/>
              <a:t>Toast.makeText</a:t>
            </a:r>
            <a:r>
              <a:rPr lang="en-US" sz="2400" dirty="0"/>
              <a:t>(</a:t>
            </a:r>
            <a:r>
              <a:rPr lang="en-US" sz="2400" dirty="0" err="1"/>
              <a:t>getApplicationContext</a:t>
            </a:r>
            <a:r>
              <a:rPr lang="en-US" sz="2400" dirty="0"/>
              <a:t>(), "Enter the Data", </a:t>
            </a:r>
            <a:r>
              <a:rPr lang="en-US" sz="2400" dirty="0" err="1"/>
              <a:t>Toast.LENGTH_SHORT</a:t>
            </a:r>
            <a:r>
              <a:rPr lang="en-US" sz="2400" dirty="0"/>
              <a:t>).show(); }</a:t>
            </a:r>
          </a:p>
          <a:p>
            <a:endParaRPr lang="en-US" sz="2400" dirty="0"/>
          </a:p>
          <a:p>
            <a:r>
              <a:rPr lang="en-US" sz="2400" dirty="0"/>
              <a:t> else { </a:t>
            </a:r>
            <a:r>
              <a:rPr lang="en-US" sz="2400" dirty="0" err="1"/>
              <a:t>Toast.makeText</a:t>
            </a:r>
            <a:r>
              <a:rPr lang="en-US" sz="2400" dirty="0"/>
              <a:t>(</a:t>
            </a:r>
            <a:r>
              <a:rPr lang="en-US" sz="2400" dirty="0" err="1"/>
              <a:t>getApplicationContext</a:t>
            </a:r>
            <a:r>
              <a:rPr lang="en-US" sz="2400" dirty="0"/>
              <a:t>(), "Name - " + </a:t>
            </a:r>
            <a:r>
              <a:rPr lang="en-US" sz="2400" dirty="0" err="1"/>
              <a:t>name.getText</a:t>
            </a:r>
            <a:r>
              <a:rPr lang="en-US" sz="2400" dirty="0"/>
              <a:t>().</a:t>
            </a:r>
            <a:r>
              <a:rPr lang="en-US" sz="2400" dirty="0" err="1"/>
              <a:t>toString</a:t>
            </a:r>
            <a:r>
              <a:rPr lang="en-US" sz="2400" dirty="0"/>
              <a:t>() + " \n" + </a:t>
            </a:r>
          </a:p>
          <a:p>
            <a:r>
              <a:rPr lang="en-US" sz="2400" dirty="0"/>
              <a:t>"Password - " + </a:t>
            </a:r>
            <a:r>
              <a:rPr lang="en-US" sz="2400" dirty="0" err="1"/>
              <a:t>password.getText</a:t>
            </a:r>
            <a:r>
              <a:rPr lang="en-US" sz="2400" dirty="0"/>
              <a:t>().</a:t>
            </a:r>
            <a:r>
              <a:rPr lang="en-US" sz="2400" dirty="0" err="1"/>
              <a:t>toString</a:t>
            </a:r>
            <a:r>
              <a:rPr lang="en-US" sz="2400" dirty="0"/>
              <a:t>() + " \n" +</a:t>
            </a:r>
          </a:p>
          <a:p>
            <a:r>
              <a:rPr lang="en-US" sz="2400" dirty="0"/>
              <a:t> "E-Mail - " + </a:t>
            </a:r>
            <a:r>
              <a:rPr lang="en-US" sz="2400" dirty="0" err="1"/>
              <a:t>email.getText</a:t>
            </a:r>
            <a:r>
              <a:rPr lang="en-US" sz="2400" dirty="0"/>
              <a:t>().</a:t>
            </a:r>
            <a:r>
              <a:rPr lang="en-US" sz="2400" dirty="0" err="1"/>
              <a:t>toString</a:t>
            </a:r>
            <a:r>
              <a:rPr lang="en-US" sz="2400" dirty="0"/>
              <a:t>() + " \n" +</a:t>
            </a:r>
          </a:p>
          <a:p>
            <a:r>
              <a:rPr lang="en-US" sz="2400" dirty="0"/>
              <a:t> "Date - " + </a:t>
            </a:r>
            <a:r>
              <a:rPr lang="en-US" sz="2400" dirty="0" err="1"/>
              <a:t>date.getText</a:t>
            </a:r>
            <a:r>
              <a:rPr lang="en-US" sz="2400" dirty="0"/>
              <a:t>().</a:t>
            </a:r>
            <a:r>
              <a:rPr lang="en-US" sz="2400" dirty="0" err="1"/>
              <a:t>toString</a:t>
            </a:r>
            <a:r>
              <a:rPr lang="en-US" sz="2400" dirty="0"/>
              <a:t>() + " \n" +</a:t>
            </a:r>
          </a:p>
          <a:p>
            <a:r>
              <a:rPr lang="en-US" sz="2400" dirty="0"/>
              <a:t> "Contact - " + </a:t>
            </a:r>
            <a:r>
              <a:rPr lang="en-US" sz="2400" dirty="0" err="1"/>
              <a:t>contact.getText</a:t>
            </a:r>
            <a:r>
              <a:rPr lang="en-US" sz="2400" dirty="0"/>
              <a:t>().</a:t>
            </a:r>
            <a:r>
              <a:rPr lang="en-US" sz="2400" dirty="0" err="1"/>
              <a:t>toString</a:t>
            </a:r>
            <a:r>
              <a:rPr lang="en-US" sz="2400" dirty="0"/>
              <a:t>(), </a:t>
            </a:r>
            <a:r>
              <a:rPr lang="en-US" sz="2400" dirty="0" err="1"/>
              <a:t>Toast.LENGTH_SHORT</a:t>
            </a:r>
            <a:r>
              <a:rPr lang="en-US" sz="2400" dirty="0"/>
              <a:t>).show();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view attributes</a:t>
            </a:r>
          </a:p>
        </p:txBody>
      </p:sp>
      <p:sp>
        <p:nvSpPr>
          <p:cNvPr id="3" name="Content Placeholder 2"/>
          <p:cNvSpPr>
            <a:spLocks noGrp="1"/>
          </p:cNvSpPr>
          <p:nvPr>
            <p:ph idx="1"/>
          </p:nvPr>
        </p:nvSpPr>
        <p:spPr/>
        <p:txBody>
          <a:bodyPr>
            <a:normAutofit fontScale="85000" lnSpcReduction="10000"/>
          </a:bodyPr>
          <a:lstStyle/>
          <a:p>
            <a:r>
              <a:rPr lang="en-US" b="1" dirty="0" err="1"/>
              <a:t>android:id</a:t>
            </a:r>
            <a:endParaRPr lang="en-US" dirty="0"/>
          </a:p>
          <a:p>
            <a:r>
              <a:rPr lang="en-US" dirty="0"/>
              <a:t>This is the ID which uniquely identifies the control.</a:t>
            </a:r>
          </a:p>
          <a:p>
            <a:r>
              <a:rPr lang="en-US" b="1" dirty="0" err="1"/>
              <a:t>android:capitalize</a:t>
            </a:r>
            <a:endParaRPr lang="en-US" dirty="0"/>
          </a:p>
          <a:p>
            <a:r>
              <a:rPr lang="en-US" dirty="0"/>
              <a:t>If set, specifies that this </a:t>
            </a:r>
            <a:r>
              <a:rPr lang="en-US" dirty="0" err="1"/>
              <a:t>TextView</a:t>
            </a:r>
            <a:r>
              <a:rPr lang="en-US" dirty="0"/>
              <a:t> has a textual input method and should automatically capitalize what the user types.</a:t>
            </a:r>
          </a:p>
          <a:p>
            <a:r>
              <a:rPr lang="en-US" dirty="0"/>
              <a:t>Don't automatically capitalize anything - 0</a:t>
            </a:r>
          </a:p>
          <a:p>
            <a:r>
              <a:rPr lang="en-US" dirty="0"/>
              <a:t>Capitalize the first word of each sentence - 1</a:t>
            </a:r>
          </a:p>
          <a:p>
            <a:r>
              <a:rPr lang="en-US" dirty="0"/>
              <a:t>Capitalize the first letter of every word - 2</a:t>
            </a:r>
          </a:p>
          <a:p>
            <a:r>
              <a:rPr lang="en-US" dirty="0"/>
              <a:t>Capitalize every character - 3</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AutoCompleteText</a:t>
            </a:r>
            <a:r>
              <a:rPr lang="en-US" dirty="0"/>
              <a:t> View</a:t>
            </a:r>
          </a:p>
        </p:txBody>
      </p:sp>
      <p:sp>
        <p:nvSpPr>
          <p:cNvPr id="3" name="Content Placeholder 2"/>
          <p:cNvSpPr>
            <a:spLocks noGrp="1"/>
          </p:cNvSpPr>
          <p:nvPr>
            <p:ph idx="1"/>
          </p:nvPr>
        </p:nvSpPr>
        <p:spPr/>
        <p:txBody>
          <a:bodyPr>
            <a:normAutofit fontScale="77500" lnSpcReduction="20000"/>
          </a:bodyPr>
          <a:lstStyle/>
          <a:p>
            <a:r>
              <a:rPr lang="en-US" b="1" dirty="0" err="1"/>
              <a:t>AutocompleteTextView</a:t>
            </a:r>
            <a:r>
              <a:rPr lang="en-US" dirty="0"/>
              <a:t> is an editable text view that shows completion suggestions automatically while the user is typing in android apps.</a:t>
            </a:r>
          </a:p>
          <a:p>
            <a:r>
              <a:rPr lang="en-US" dirty="0" err="1"/>
              <a:t>AutoCompleteTextView</a:t>
            </a:r>
            <a:r>
              <a:rPr lang="en-US" dirty="0"/>
              <a:t> is a component used to show suggestions while writing in an editable text field. </a:t>
            </a:r>
          </a:p>
          <a:p>
            <a:r>
              <a:rPr lang="en-US" dirty="0"/>
              <a:t>The suggestions list is shown in a drop down menu from which a user can select the desired item. </a:t>
            </a:r>
          </a:p>
          <a:p>
            <a:r>
              <a:rPr lang="en-US" dirty="0"/>
              <a:t>The list of suggestions is obtained from an adapter and it appears only after a number of characters that are specified in the threshold.</a:t>
            </a:r>
          </a:p>
          <a:p>
            <a:r>
              <a:rPr lang="en-US" b="1" dirty="0" err="1"/>
              <a:t>ArrayAdapter</a:t>
            </a:r>
            <a:r>
              <a:rPr lang="en-US" b="1" dirty="0"/>
              <a:t> In Android:</a:t>
            </a:r>
            <a:endParaRPr lang="en-US" dirty="0"/>
          </a:p>
          <a:p>
            <a:r>
              <a:rPr lang="en-US" dirty="0" err="1"/>
              <a:t>ArrayAdapter</a:t>
            </a:r>
            <a:r>
              <a:rPr lang="en-US" dirty="0"/>
              <a:t> is used when we need list of items. For example, list of phone contacts, countries or names.</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AutoCompleteTextView</a:t>
            </a:r>
            <a:r>
              <a:rPr lang="en-US" dirty="0"/>
              <a:t> Attributes</a:t>
            </a:r>
          </a:p>
        </p:txBody>
      </p:sp>
      <p:sp>
        <p:nvSpPr>
          <p:cNvPr id="3" name="Content Placeholder 2"/>
          <p:cNvSpPr>
            <a:spLocks noGrp="1"/>
          </p:cNvSpPr>
          <p:nvPr>
            <p:ph idx="1"/>
          </p:nvPr>
        </p:nvSpPr>
        <p:spPr>
          <a:xfrm>
            <a:off x="457200" y="1219200"/>
            <a:ext cx="8229600" cy="4906963"/>
          </a:xfrm>
        </p:spPr>
        <p:txBody>
          <a:bodyPr>
            <a:normAutofit fontScale="55000" lnSpcReduction="20000"/>
          </a:bodyPr>
          <a:lstStyle/>
          <a:p>
            <a:pPr fontAlgn="t"/>
            <a:r>
              <a:rPr lang="en-US" b="1" dirty="0" err="1"/>
              <a:t>android:completionHint</a:t>
            </a:r>
            <a:endParaRPr lang="en-US" dirty="0"/>
          </a:p>
          <a:p>
            <a:pPr fontAlgn="t"/>
            <a:r>
              <a:rPr lang="en-US" dirty="0"/>
              <a:t>This defines the hint displayed in the drop down menu.</a:t>
            </a:r>
          </a:p>
          <a:p>
            <a:pPr fontAlgn="t"/>
            <a:r>
              <a:rPr lang="en-US" dirty="0"/>
              <a:t>2</a:t>
            </a:r>
            <a:r>
              <a:rPr lang="en-US" b="1" dirty="0"/>
              <a:t>android:completionHintView</a:t>
            </a:r>
            <a:endParaRPr lang="en-US" dirty="0"/>
          </a:p>
          <a:p>
            <a:pPr fontAlgn="t"/>
            <a:r>
              <a:rPr lang="en-US" dirty="0"/>
              <a:t>This defines the hint view displayed in the drop down menu.</a:t>
            </a:r>
          </a:p>
          <a:p>
            <a:pPr fontAlgn="t"/>
            <a:r>
              <a:rPr lang="en-US" dirty="0"/>
              <a:t>3</a:t>
            </a:r>
            <a:r>
              <a:rPr lang="en-US" b="1" dirty="0"/>
              <a:t>android:completionThreshold</a:t>
            </a:r>
            <a:endParaRPr lang="en-US" dirty="0"/>
          </a:p>
          <a:p>
            <a:pPr fontAlgn="t"/>
            <a:r>
              <a:rPr lang="en-US" dirty="0"/>
              <a:t>This defines the number of characters that the user must type before completion suggestions are displayed in a drop down menu.</a:t>
            </a:r>
          </a:p>
          <a:p>
            <a:pPr fontAlgn="t"/>
            <a:r>
              <a:rPr lang="en-US" dirty="0"/>
              <a:t>4</a:t>
            </a:r>
            <a:r>
              <a:rPr lang="en-US" b="1" dirty="0"/>
              <a:t>android:dropDownAnchor</a:t>
            </a:r>
            <a:endParaRPr lang="en-US" dirty="0"/>
          </a:p>
          <a:p>
            <a:pPr fontAlgn="t"/>
            <a:r>
              <a:rPr lang="en-US" dirty="0"/>
              <a:t>This is the View to anchor the auto-complete dropdown list. Drop down must appear below the anchor view.</a:t>
            </a:r>
          </a:p>
          <a:p>
            <a:pPr fontAlgn="t"/>
            <a:r>
              <a:rPr lang="en-US" dirty="0" err="1"/>
              <a:t>Eg</a:t>
            </a:r>
            <a:r>
              <a:rPr lang="en-US" dirty="0"/>
              <a:t>: </a:t>
            </a:r>
            <a:r>
              <a:rPr lang="en-US" dirty="0" err="1"/>
              <a:t>android:dropDownAnchor</a:t>
            </a:r>
            <a:r>
              <a:rPr lang="en-US" dirty="0"/>
              <a:t>="@id/</a:t>
            </a:r>
            <a:r>
              <a:rPr lang="en-US" dirty="0" err="1"/>
              <a:t>txt_countries</a:t>
            </a:r>
            <a:r>
              <a:rPr lang="en-US" dirty="0"/>
              <a:t>“</a:t>
            </a:r>
          </a:p>
          <a:p>
            <a:pPr fontAlgn="t"/>
            <a:r>
              <a:rPr lang="en-US" dirty="0"/>
              <a:t>       &lt;Text View  </a:t>
            </a:r>
            <a:r>
              <a:rPr lang="en-US" dirty="0" err="1"/>
              <a:t>android:id</a:t>
            </a:r>
            <a:r>
              <a:rPr lang="en-US" dirty="0"/>
              <a:t>=“@id/</a:t>
            </a:r>
            <a:r>
              <a:rPr lang="en-US" dirty="0" err="1"/>
              <a:t>txt_countries</a:t>
            </a:r>
            <a:r>
              <a:rPr lang="en-US" dirty="0"/>
              <a:t>”</a:t>
            </a:r>
          </a:p>
          <a:p>
            <a:pPr fontAlgn="t"/>
            <a:r>
              <a:rPr lang="en-US" dirty="0"/>
              <a:t>                                </a:t>
            </a:r>
            <a:r>
              <a:rPr lang="en-US" dirty="0" err="1"/>
              <a:t>android:text</a:t>
            </a:r>
            <a:r>
              <a:rPr lang="en-US" dirty="0"/>
              <a:t>=“Select Countries” /&gt;</a:t>
            </a:r>
          </a:p>
          <a:p>
            <a:pPr fontAlgn="t"/>
            <a:endParaRPr lang="en-US" dirty="0"/>
          </a:p>
          <a:p>
            <a:pPr fontAlgn="t"/>
            <a:r>
              <a:rPr lang="en-US" dirty="0"/>
              <a:t>5</a:t>
            </a:r>
            <a:r>
              <a:rPr lang="en-US" b="1" dirty="0"/>
              <a:t>android:dropDownHeight</a:t>
            </a:r>
            <a:endParaRPr lang="en-US" dirty="0"/>
          </a:p>
          <a:p>
            <a:pPr fontAlgn="t"/>
            <a:r>
              <a:rPr lang="en-US" dirty="0"/>
              <a:t>This specifies the basic height of the dropdown.</a:t>
            </a:r>
          </a:p>
          <a:p>
            <a:pPr fontAlgn="t"/>
            <a:endParaRPr lang="en-US" dirty="0"/>
          </a:p>
          <a:p>
            <a:pPr fontAlgn="t"/>
            <a:r>
              <a:rPr lang="en-US" dirty="0"/>
              <a:t>6.</a:t>
            </a:r>
            <a:r>
              <a:rPr lang="en-US" b="1" dirty="0"/>
              <a:t>popupBackground : </a:t>
            </a:r>
            <a:r>
              <a:rPr lang="en-US" dirty="0"/>
              <a:t>Set back color of list.</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F9263-8F66-451F-815A-E062BDBD9DB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5E1EA61-AE32-4C43-BD91-546B120DDB95}"/>
              </a:ext>
            </a:extLst>
          </p:cNvPr>
          <p:cNvSpPr>
            <a:spLocks noGrp="1"/>
          </p:cNvSpPr>
          <p:nvPr>
            <p:ph idx="1"/>
          </p:nvPr>
        </p:nvSpPr>
        <p:spPr/>
        <p:txBody>
          <a:bodyPr>
            <a:normAutofit/>
          </a:bodyPr>
          <a:lstStyle/>
          <a:p>
            <a:r>
              <a:rPr lang="en-US" sz="2000" b="1" i="0" dirty="0" err="1">
                <a:solidFill>
                  <a:srgbClr val="363940"/>
                </a:solidFill>
                <a:effectLst/>
                <a:latin typeface="libre_franklinregular"/>
              </a:rPr>
              <a:t>android:dropDownHorizontalOffset</a:t>
            </a:r>
            <a:br>
              <a:rPr lang="en-US" sz="2000" dirty="0"/>
            </a:br>
            <a:br>
              <a:rPr lang="en-US" sz="2000" dirty="0"/>
            </a:br>
            <a:r>
              <a:rPr lang="en-US" sz="2000" b="0" i="0" dirty="0">
                <a:solidFill>
                  <a:srgbClr val="363940"/>
                </a:solidFill>
                <a:effectLst/>
                <a:latin typeface="libre_franklinregular"/>
              </a:rPr>
              <a:t>Amount of pixels by which the drop down should be offset horizontally.</a:t>
            </a:r>
          </a:p>
          <a:p>
            <a:r>
              <a:rPr lang="en-US" sz="2000" dirty="0" err="1">
                <a:solidFill>
                  <a:srgbClr val="363940"/>
                </a:solidFill>
                <a:latin typeface="libre_franklinregular"/>
              </a:rPr>
              <a:t>Eg</a:t>
            </a:r>
            <a:r>
              <a:rPr lang="en-US" sz="2000" dirty="0">
                <a:solidFill>
                  <a:srgbClr val="363940"/>
                </a:solidFill>
                <a:latin typeface="libre_franklinregular"/>
              </a:rPr>
              <a:t> : </a:t>
            </a:r>
            <a:r>
              <a:rPr lang="en-IN" sz="2000" b="0" i="0" dirty="0" err="1">
                <a:solidFill>
                  <a:srgbClr val="363940"/>
                </a:solidFill>
                <a:effectLst/>
                <a:latin typeface="Courier New" panose="02070309020205020404" pitchFamily="49" charset="0"/>
              </a:rPr>
              <a:t>android:dropDownHorizontalOffset</a:t>
            </a:r>
            <a:r>
              <a:rPr lang="en-IN" sz="2000" b="0" i="0" dirty="0">
                <a:solidFill>
                  <a:srgbClr val="363940"/>
                </a:solidFill>
                <a:effectLst/>
                <a:latin typeface="Courier New" panose="02070309020205020404" pitchFamily="49" charset="0"/>
              </a:rPr>
              <a:t>="100dp"</a:t>
            </a:r>
            <a:endParaRPr lang="en-IN" sz="2000" dirty="0"/>
          </a:p>
        </p:txBody>
      </p:sp>
      <p:pic>
        <p:nvPicPr>
          <p:cNvPr id="5" name="Picture 4">
            <a:extLst>
              <a:ext uri="{FF2B5EF4-FFF2-40B4-BE49-F238E27FC236}">
                <a16:creationId xmlns:a16="http://schemas.microsoft.com/office/drawing/2014/main" id="{5B6D094D-430C-4AD9-A6D0-93C9881E8C6C}"/>
              </a:ext>
            </a:extLst>
          </p:cNvPr>
          <p:cNvPicPr>
            <a:picLocks noChangeAspect="1"/>
          </p:cNvPicPr>
          <p:nvPr/>
        </p:nvPicPr>
        <p:blipFill>
          <a:blip r:embed="rId2"/>
          <a:stretch>
            <a:fillRect/>
          </a:stretch>
        </p:blipFill>
        <p:spPr>
          <a:xfrm>
            <a:off x="3200400" y="3048000"/>
            <a:ext cx="3143250" cy="4619625"/>
          </a:xfrm>
          <a:prstGeom prst="rect">
            <a:avLst/>
          </a:prstGeom>
        </p:spPr>
      </p:pic>
    </p:spTree>
    <p:extLst>
      <p:ext uri="{BB962C8B-B14F-4D97-AF65-F5344CB8AC3E}">
        <p14:creationId xmlns:p14="http://schemas.microsoft.com/office/powerpoint/2010/main" val="2646699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EF7CE-DF72-42DE-9F58-7E61E30869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51CC5CF-8A8E-45BA-AD18-36BA347209B7}"/>
              </a:ext>
            </a:extLst>
          </p:cNvPr>
          <p:cNvSpPr>
            <a:spLocks noGrp="1"/>
          </p:cNvSpPr>
          <p:nvPr>
            <p:ph idx="1"/>
          </p:nvPr>
        </p:nvSpPr>
        <p:spPr/>
        <p:txBody>
          <a:bodyPr>
            <a:normAutofit/>
          </a:bodyPr>
          <a:lstStyle/>
          <a:p>
            <a:r>
              <a:rPr lang="en-US" sz="2000" b="1" i="0" dirty="0" err="1">
                <a:solidFill>
                  <a:srgbClr val="363940"/>
                </a:solidFill>
                <a:effectLst/>
                <a:latin typeface="libre_franklinregular"/>
              </a:rPr>
              <a:t>android:dropDownVerticalOffset</a:t>
            </a:r>
            <a:br>
              <a:rPr lang="en-US" sz="2000" dirty="0"/>
            </a:br>
            <a:br>
              <a:rPr lang="en-US" sz="2000" dirty="0"/>
            </a:br>
            <a:r>
              <a:rPr lang="en-US" sz="2000" b="0" i="0" dirty="0">
                <a:solidFill>
                  <a:srgbClr val="363940"/>
                </a:solidFill>
                <a:effectLst/>
                <a:latin typeface="libre_franklinregular"/>
              </a:rPr>
              <a:t>Amount of pixels by which the drop down should be offset vertically.</a:t>
            </a:r>
            <a:endParaRPr lang="en-IN" sz="2000" dirty="0"/>
          </a:p>
        </p:txBody>
      </p:sp>
      <p:pic>
        <p:nvPicPr>
          <p:cNvPr id="5" name="Picture 4">
            <a:extLst>
              <a:ext uri="{FF2B5EF4-FFF2-40B4-BE49-F238E27FC236}">
                <a16:creationId xmlns:a16="http://schemas.microsoft.com/office/drawing/2014/main" id="{745F0025-A8CD-448A-948E-235D21B3E316}"/>
              </a:ext>
            </a:extLst>
          </p:cNvPr>
          <p:cNvPicPr>
            <a:picLocks noChangeAspect="1"/>
          </p:cNvPicPr>
          <p:nvPr/>
        </p:nvPicPr>
        <p:blipFill>
          <a:blip r:embed="rId2"/>
          <a:stretch>
            <a:fillRect/>
          </a:stretch>
        </p:blipFill>
        <p:spPr>
          <a:xfrm>
            <a:off x="3352800" y="2590800"/>
            <a:ext cx="3143250" cy="4619625"/>
          </a:xfrm>
          <a:prstGeom prst="rect">
            <a:avLst/>
          </a:prstGeom>
        </p:spPr>
      </p:pic>
    </p:spTree>
    <p:extLst>
      <p:ext uri="{BB962C8B-B14F-4D97-AF65-F5344CB8AC3E}">
        <p14:creationId xmlns:p14="http://schemas.microsoft.com/office/powerpoint/2010/main" val="1780612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b="1" dirty="0" err="1"/>
              <a:t>getAdapter</a:t>
            </a:r>
            <a:r>
              <a:rPr lang="en-US" b="1" dirty="0"/>
              <a:t>()</a:t>
            </a:r>
            <a:r>
              <a:rPr lang="en-US" dirty="0"/>
              <a:t> : This method returns a filterable list adapter used for auto completion</a:t>
            </a:r>
          </a:p>
          <a:p>
            <a:r>
              <a:rPr lang="en-US" b="1" dirty="0" err="1"/>
              <a:t>setAdapter</a:t>
            </a:r>
            <a:r>
              <a:rPr lang="en-US" b="1" dirty="0"/>
              <a:t>(): </a:t>
            </a:r>
            <a:r>
              <a:rPr lang="en-US" dirty="0"/>
              <a:t>setting the adapter data into the </a:t>
            </a:r>
            <a:r>
              <a:rPr lang="en-US" dirty="0" err="1"/>
              <a:t>AutoCompleteTextView</a:t>
            </a:r>
            <a:endParaRPr lang="en-US" dirty="0"/>
          </a:p>
          <a:p>
            <a:r>
              <a:rPr lang="en-US" b="1" dirty="0" err="1"/>
              <a:t>getCompletionHint</a:t>
            </a:r>
            <a:r>
              <a:rPr lang="en-US" b="1" dirty="0"/>
              <a:t>()</a:t>
            </a:r>
            <a:r>
              <a:rPr lang="en-US" dirty="0"/>
              <a:t> : This method returns optional hint text displayed at the bottom of the matching list</a:t>
            </a:r>
          </a:p>
          <a:p>
            <a:r>
              <a:rPr lang="en-US" dirty="0"/>
              <a:t>id for the view that the auto-complete drop down list is attached to</a:t>
            </a:r>
          </a:p>
          <a:p>
            <a:r>
              <a:rPr lang="en-US" b="1" dirty="0" err="1"/>
              <a:t>getListSelection</a:t>
            </a:r>
            <a:r>
              <a:rPr lang="en-US" b="1" dirty="0"/>
              <a:t>()</a:t>
            </a:r>
            <a:r>
              <a:rPr lang="en-US" dirty="0"/>
              <a:t> : This method returns the position of the dropdown view selection, if there is any</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3EC1A-90BE-4587-8EA0-C6936D13E16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38CA0AF-7EF2-400C-BCE5-F07B5AB866EB}"/>
              </a:ext>
            </a:extLst>
          </p:cNvPr>
          <p:cNvSpPr>
            <a:spLocks noGrp="1"/>
          </p:cNvSpPr>
          <p:nvPr>
            <p:ph idx="1"/>
          </p:nvPr>
        </p:nvSpPr>
        <p:spPr/>
        <p:txBody>
          <a:bodyPr>
            <a:normAutofit fontScale="62500" lnSpcReduction="20000"/>
          </a:bodyPr>
          <a:lstStyle/>
          <a:p>
            <a:r>
              <a:rPr lang="en-US" sz="3200" b="1" dirty="0"/>
              <a:t>&lt;</a:t>
            </a:r>
            <a:r>
              <a:rPr lang="en-US" sz="3200" b="1" dirty="0" err="1"/>
              <a:t>RelativeLayout</a:t>
            </a:r>
            <a:r>
              <a:rPr lang="en-US" sz="3200" b="1" dirty="0"/>
              <a:t> </a:t>
            </a:r>
            <a:r>
              <a:rPr lang="en-US" sz="3200" b="1" dirty="0" err="1"/>
              <a:t>xmlns:android</a:t>
            </a:r>
            <a:r>
              <a:rPr lang="en-US" sz="3200" b="1" dirty="0"/>
              <a:t>="http://schemas.android.com/</a:t>
            </a:r>
            <a:r>
              <a:rPr lang="en-US" sz="3200" b="1" dirty="0" err="1"/>
              <a:t>apk</a:t>
            </a:r>
            <a:r>
              <a:rPr lang="en-US" sz="3200" b="1" dirty="0"/>
              <a:t>/res/android"</a:t>
            </a:r>
            <a:br>
              <a:rPr lang="en-US" sz="3200" b="1" dirty="0"/>
            </a:br>
            <a:r>
              <a:rPr lang="en-US" sz="3200" b="1" dirty="0"/>
              <a:t>    </a:t>
            </a:r>
            <a:r>
              <a:rPr lang="en-US" sz="3200" b="1" dirty="0" err="1"/>
              <a:t>xmlns:tools</a:t>
            </a:r>
            <a:r>
              <a:rPr lang="en-US" sz="3200" b="1" dirty="0"/>
              <a:t>="http://schemas.android.com/tools" </a:t>
            </a:r>
            <a:r>
              <a:rPr lang="en-US" sz="3200" b="1" dirty="0" err="1"/>
              <a:t>android:layout_width</a:t>
            </a:r>
            <a:r>
              <a:rPr lang="en-US" sz="3200" b="1" dirty="0"/>
              <a:t>="</a:t>
            </a:r>
            <a:r>
              <a:rPr lang="en-US" sz="3200" b="1" dirty="0" err="1"/>
              <a:t>match_parent</a:t>
            </a:r>
            <a:r>
              <a:rPr lang="en-US" sz="3200" b="1" dirty="0"/>
              <a:t>"</a:t>
            </a:r>
            <a:br>
              <a:rPr lang="en-US" sz="3200" b="1" dirty="0"/>
            </a:br>
            <a:r>
              <a:rPr lang="en-US" sz="3200" b="1" dirty="0"/>
              <a:t>    </a:t>
            </a:r>
            <a:r>
              <a:rPr lang="en-US" sz="3200" b="1" dirty="0" err="1"/>
              <a:t>android:layout_height</a:t>
            </a:r>
            <a:r>
              <a:rPr lang="en-US" sz="3200" b="1" dirty="0"/>
              <a:t>="</a:t>
            </a:r>
            <a:r>
              <a:rPr lang="en-US" sz="3200" b="1" dirty="0" err="1"/>
              <a:t>match_parent</a:t>
            </a:r>
            <a:r>
              <a:rPr lang="en-US" sz="3200" b="1" dirty="0"/>
              <a:t>"</a:t>
            </a:r>
            <a:br>
              <a:rPr lang="en-US" sz="3200" b="1" dirty="0"/>
            </a:br>
            <a:r>
              <a:rPr lang="en-US" sz="3200" b="1" dirty="0"/>
              <a:t>    </a:t>
            </a:r>
            <a:r>
              <a:rPr lang="en-US" sz="3200" b="1" dirty="0" err="1"/>
              <a:t>tools:context</a:t>
            </a:r>
            <a:r>
              <a:rPr lang="en-US" sz="3200" b="1" dirty="0"/>
              <a:t>=".</a:t>
            </a:r>
            <a:r>
              <a:rPr lang="en-US" sz="3200" b="1" dirty="0" err="1"/>
              <a:t>MainActivity</a:t>
            </a:r>
            <a:r>
              <a:rPr lang="en-US" sz="3200" b="1" dirty="0"/>
              <a:t>"&gt;</a:t>
            </a:r>
            <a:br>
              <a:rPr lang="en-US" sz="3200" b="1" dirty="0"/>
            </a:br>
            <a:r>
              <a:rPr lang="en-US" sz="3200" b="1" dirty="0"/>
              <a:t>    &lt;</a:t>
            </a:r>
            <a:r>
              <a:rPr lang="en-US" sz="3200" b="1" dirty="0" err="1"/>
              <a:t>TextView</a:t>
            </a:r>
            <a:br>
              <a:rPr lang="en-US" sz="3200" b="1" dirty="0"/>
            </a:br>
            <a:r>
              <a:rPr lang="en-US" sz="3200" b="1" dirty="0"/>
              <a:t>        </a:t>
            </a:r>
            <a:r>
              <a:rPr lang="en-US" sz="3200" b="1" dirty="0" err="1"/>
              <a:t>android:id</a:t>
            </a:r>
            <a:r>
              <a:rPr lang="en-US" sz="3200" b="1" dirty="0"/>
              <a:t>="@+id/</a:t>
            </a:r>
            <a:r>
              <a:rPr lang="en-US" sz="3200" b="1" dirty="0" err="1"/>
              <a:t>textView</a:t>
            </a:r>
            <a:r>
              <a:rPr lang="en-US" sz="3200" b="1" dirty="0"/>
              <a:t>"</a:t>
            </a:r>
            <a:br>
              <a:rPr lang="en-US" sz="3200" b="1" dirty="0"/>
            </a:br>
            <a:r>
              <a:rPr lang="en-US" sz="3200" b="1" dirty="0"/>
              <a:t>        </a:t>
            </a:r>
            <a:r>
              <a:rPr lang="en-US" sz="3200" b="1" dirty="0" err="1"/>
              <a:t>android:layout_width</a:t>
            </a:r>
            <a:r>
              <a:rPr lang="en-US" sz="3200" b="1" dirty="0"/>
              <a:t>="</a:t>
            </a:r>
            <a:r>
              <a:rPr lang="en-US" sz="3200" b="1" dirty="0" err="1"/>
              <a:t>wrap_content</a:t>
            </a:r>
            <a:r>
              <a:rPr lang="en-US" sz="3200" b="1" dirty="0"/>
              <a:t>"</a:t>
            </a:r>
            <a:br>
              <a:rPr lang="en-US" sz="3200" b="1" dirty="0"/>
            </a:br>
            <a:r>
              <a:rPr lang="en-US" sz="3200" b="1" dirty="0"/>
              <a:t>        </a:t>
            </a:r>
            <a:r>
              <a:rPr lang="en-US" sz="3200" b="1" dirty="0" err="1"/>
              <a:t>android:layout_height</a:t>
            </a:r>
            <a:r>
              <a:rPr lang="en-US" sz="3200" b="1" dirty="0"/>
              <a:t>="</a:t>
            </a:r>
            <a:r>
              <a:rPr lang="en-US" sz="3200" b="1" dirty="0" err="1"/>
              <a:t>wrap_content</a:t>
            </a:r>
            <a:r>
              <a:rPr lang="en-US" sz="3200" b="1" dirty="0"/>
              <a:t>"</a:t>
            </a:r>
            <a:br>
              <a:rPr lang="en-US" sz="3200" b="1" dirty="0"/>
            </a:br>
            <a:r>
              <a:rPr lang="en-US" sz="3200" b="1" dirty="0"/>
              <a:t>        </a:t>
            </a:r>
            <a:r>
              <a:rPr lang="en-US" sz="3200" b="1" dirty="0" err="1"/>
              <a:t>android:layout_alignParentLeft</a:t>
            </a:r>
            <a:r>
              <a:rPr lang="en-US" sz="3200" b="1" dirty="0"/>
              <a:t>="true"</a:t>
            </a:r>
            <a:br>
              <a:rPr lang="en-US" sz="3200" b="1" dirty="0"/>
            </a:br>
            <a:r>
              <a:rPr lang="en-US" sz="3200" b="1" dirty="0"/>
              <a:t>        </a:t>
            </a:r>
            <a:r>
              <a:rPr lang="en-US" sz="3200" b="1" dirty="0" err="1"/>
              <a:t>android:layout_alignParentTop</a:t>
            </a:r>
            <a:r>
              <a:rPr lang="en-US" sz="3200" b="1" dirty="0"/>
              <a:t>="true"</a:t>
            </a:r>
            <a:br>
              <a:rPr lang="en-US" sz="3200" b="1" dirty="0"/>
            </a:br>
            <a:r>
              <a:rPr lang="en-US" sz="3200" b="1" dirty="0"/>
              <a:t>        </a:t>
            </a:r>
            <a:r>
              <a:rPr lang="en-US" sz="3200" b="1" dirty="0" err="1"/>
              <a:t>android:layout_marginTop</a:t>
            </a:r>
            <a:r>
              <a:rPr lang="en-US" sz="3200" b="1" dirty="0"/>
              <a:t>="15dp"</a:t>
            </a:r>
            <a:br>
              <a:rPr lang="en-US" sz="3200" b="1" dirty="0"/>
            </a:br>
            <a:r>
              <a:rPr lang="en-US" sz="3200" b="1" dirty="0"/>
              <a:t>        </a:t>
            </a:r>
            <a:r>
              <a:rPr lang="en-US" sz="3200" b="1" dirty="0" err="1"/>
              <a:t>android:text</a:t>
            </a:r>
            <a:r>
              <a:rPr lang="en-US" sz="3200" b="1" dirty="0"/>
              <a:t>="Name a fruit from (Apple Banana Cherry Date Grape Kiwi Mango Pear)" /&gt;</a:t>
            </a:r>
            <a:br>
              <a:rPr lang="en-US" sz="3200" b="1" dirty="0"/>
            </a:br>
            <a:br>
              <a:rPr lang="en-US" sz="3200" b="1" dirty="0"/>
            </a:br>
            <a:endParaRPr lang="en-US" dirty="0"/>
          </a:p>
        </p:txBody>
      </p:sp>
    </p:spTree>
    <p:extLst>
      <p:ext uri="{BB962C8B-B14F-4D97-AF65-F5344CB8AC3E}">
        <p14:creationId xmlns:p14="http://schemas.microsoft.com/office/powerpoint/2010/main" val="2585337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6139"/>
            <a:ext cx="8229600" cy="5821363"/>
          </a:xfrm>
        </p:spPr>
        <p:txBody>
          <a:bodyPr>
            <a:noAutofit/>
          </a:bodyPr>
          <a:lstStyle/>
          <a:p>
            <a:r>
              <a:rPr lang="en-US" sz="1800" dirty="0"/>
              <a:t>&lt;</a:t>
            </a:r>
            <a:r>
              <a:rPr lang="en-US" sz="1800" dirty="0" err="1"/>
              <a:t>AutoCompleteTextView</a:t>
            </a:r>
            <a:br>
              <a:rPr lang="en-US" sz="1800" dirty="0"/>
            </a:br>
            <a:r>
              <a:rPr lang="en-US" sz="1800" dirty="0"/>
              <a:t>        </a:t>
            </a:r>
            <a:r>
              <a:rPr lang="en-US" sz="1800" dirty="0" err="1"/>
              <a:t>android:id</a:t>
            </a:r>
            <a:r>
              <a:rPr lang="en-US" sz="1800" dirty="0"/>
              <a:t>="@+id/</a:t>
            </a:r>
            <a:r>
              <a:rPr lang="en-US" sz="1800" dirty="0" err="1"/>
              <a:t>autoCompleteTextView</a:t>
            </a:r>
            <a:r>
              <a:rPr lang="en-US" sz="1800" dirty="0"/>
              <a:t>"</a:t>
            </a:r>
            <a:br>
              <a:rPr lang="en-US" sz="1800" dirty="0"/>
            </a:br>
            <a:r>
              <a:rPr lang="en-US" sz="1800" dirty="0"/>
              <a:t>        </a:t>
            </a:r>
            <a:r>
              <a:rPr lang="en-US" sz="1800" dirty="0" err="1"/>
              <a:t>android:layout_width</a:t>
            </a:r>
            <a:r>
              <a:rPr lang="en-US" sz="1800" dirty="0"/>
              <a:t>="</a:t>
            </a:r>
            <a:r>
              <a:rPr lang="en-US" sz="1800" dirty="0" err="1"/>
              <a:t>wrap_content</a:t>
            </a:r>
            <a:r>
              <a:rPr lang="en-US" sz="1800" dirty="0"/>
              <a:t>"</a:t>
            </a:r>
            <a:br>
              <a:rPr lang="en-US" sz="1800" dirty="0"/>
            </a:br>
            <a:r>
              <a:rPr lang="en-US" sz="1800" dirty="0"/>
              <a:t>        </a:t>
            </a:r>
            <a:r>
              <a:rPr lang="en-US" sz="1800" dirty="0" err="1"/>
              <a:t>android:layout_height</a:t>
            </a:r>
            <a:r>
              <a:rPr lang="en-US" sz="1800" dirty="0"/>
              <a:t>="</a:t>
            </a:r>
            <a:r>
              <a:rPr lang="en-US" sz="1800" dirty="0" err="1"/>
              <a:t>wrap_content</a:t>
            </a:r>
            <a:r>
              <a:rPr lang="en-US" sz="1800" dirty="0"/>
              <a:t>"</a:t>
            </a:r>
            <a:br>
              <a:rPr lang="en-US" sz="1800" dirty="0"/>
            </a:br>
            <a:r>
              <a:rPr lang="en-US" sz="1800" dirty="0"/>
              <a:t>        </a:t>
            </a:r>
            <a:r>
              <a:rPr lang="en-US" sz="1800" dirty="0" err="1"/>
              <a:t>android:layout_alignParentLeft</a:t>
            </a:r>
            <a:r>
              <a:rPr lang="en-US" sz="1800" dirty="0"/>
              <a:t>="true"</a:t>
            </a:r>
            <a:br>
              <a:rPr lang="en-US" sz="1800" dirty="0"/>
            </a:br>
            <a:r>
              <a:rPr lang="en-US" sz="1800" dirty="0"/>
              <a:t>        </a:t>
            </a:r>
            <a:r>
              <a:rPr lang="en-US" sz="1800" dirty="0" err="1"/>
              <a:t>android:layout_below</a:t>
            </a:r>
            <a:r>
              <a:rPr lang="en-US" sz="1800" dirty="0"/>
              <a:t>="@+id/</a:t>
            </a:r>
            <a:r>
              <a:rPr lang="en-US" sz="1800" dirty="0" err="1"/>
              <a:t>textView</a:t>
            </a:r>
            <a:r>
              <a:rPr lang="en-US" sz="1800" dirty="0"/>
              <a:t>"</a:t>
            </a:r>
            <a:br>
              <a:rPr lang="en-US" sz="1800" dirty="0"/>
            </a:br>
            <a:r>
              <a:rPr lang="en-US" sz="1800" dirty="0"/>
              <a:t>        </a:t>
            </a:r>
            <a:r>
              <a:rPr lang="en-US" sz="1800" dirty="0" err="1"/>
              <a:t>android:layout_marginLeft</a:t>
            </a:r>
            <a:r>
              <a:rPr lang="en-US" sz="1800" dirty="0"/>
              <a:t>="36dp"</a:t>
            </a:r>
            <a:br>
              <a:rPr lang="en-US" sz="1800" dirty="0"/>
            </a:br>
            <a:r>
              <a:rPr lang="en-US" sz="1800" dirty="0"/>
              <a:t>        </a:t>
            </a:r>
            <a:r>
              <a:rPr lang="en-US" sz="1800" dirty="0" err="1"/>
              <a:t>android:layout_marginTop</a:t>
            </a:r>
            <a:r>
              <a:rPr lang="en-US" sz="1800" dirty="0"/>
              <a:t>="17dp“</a:t>
            </a:r>
          </a:p>
          <a:p>
            <a:r>
              <a:rPr lang="en-US" sz="1800" dirty="0"/>
              <a:t>        </a:t>
            </a:r>
            <a:r>
              <a:rPr lang="en-US" sz="1800" b="1" dirty="0" err="1"/>
              <a:t>android:completionhint</a:t>
            </a:r>
            <a:r>
              <a:rPr lang="en-US" sz="1800" b="1" dirty="0"/>
              <a:t>=“Is a Fruit”</a:t>
            </a:r>
          </a:p>
          <a:p>
            <a:r>
              <a:rPr lang="en-US" sz="1800" b="1" dirty="0"/>
              <a:t>       </a:t>
            </a:r>
            <a:br>
              <a:rPr lang="en-US" sz="1800" b="1" dirty="0"/>
            </a:br>
            <a:r>
              <a:rPr lang="en-US" sz="1800" dirty="0"/>
              <a:t>                </a:t>
            </a:r>
            <a:r>
              <a:rPr lang="en-US" sz="1800" dirty="0" err="1"/>
              <a:t>android:text</a:t>
            </a:r>
            <a:r>
              <a:rPr lang="en-US" sz="1800" dirty="0"/>
              <a:t>=""&gt;</a:t>
            </a:r>
            <a:br>
              <a:rPr lang="en-US" sz="1800" dirty="0"/>
            </a:br>
            <a:r>
              <a:rPr lang="en-US" sz="1800" dirty="0"/>
              <a:t>    &lt;/</a:t>
            </a:r>
            <a:r>
              <a:rPr lang="en-US" sz="1800" dirty="0" err="1"/>
              <a:t>AutoCompleteTextView</a:t>
            </a:r>
            <a:r>
              <a:rPr lang="en-US" sz="1800" dirty="0"/>
              <a:t>&gt;</a:t>
            </a:r>
            <a:br>
              <a:rPr lang="en-US" sz="1800" dirty="0"/>
            </a:br>
            <a:r>
              <a:rPr lang="en-US" sz="1800" dirty="0"/>
              <a:t>&lt;/</a:t>
            </a:r>
            <a:r>
              <a:rPr lang="en-US" sz="1800" dirty="0" err="1"/>
              <a:t>RelativeLayout</a:t>
            </a:r>
            <a:r>
              <a:rPr lang="en-US" sz="1800" dirty="0"/>
              <a:t>&gt;</a:t>
            </a:r>
          </a:p>
        </p:txBody>
      </p:sp>
      <p:pic>
        <p:nvPicPr>
          <p:cNvPr id="7169" name="Picture 1"/>
          <p:cNvPicPr>
            <a:picLocks noChangeAspect="1" noChangeArrowheads="1"/>
          </p:cNvPicPr>
          <p:nvPr/>
        </p:nvPicPr>
        <p:blipFill>
          <a:blip r:embed="rId2"/>
          <a:srcRect/>
          <a:stretch>
            <a:fillRect/>
          </a:stretch>
        </p:blipFill>
        <p:spPr bwMode="auto">
          <a:xfrm>
            <a:off x="5562600" y="1143000"/>
            <a:ext cx="2971800" cy="39624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MainActivity.java code</a:t>
            </a:r>
          </a:p>
        </p:txBody>
      </p:sp>
      <p:sp>
        <p:nvSpPr>
          <p:cNvPr id="3" name="Content Placeholder 2"/>
          <p:cNvSpPr>
            <a:spLocks noGrp="1"/>
          </p:cNvSpPr>
          <p:nvPr>
            <p:ph idx="1"/>
          </p:nvPr>
        </p:nvSpPr>
        <p:spPr>
          <a:xfrm>
            <a:off x="228600" y="1295400"/>
            <a:ext cx="8763000" cy="5257800"/>
          </a:xfrm>
        </p:spPr>
        <p:txBody>
          <a:bodyPr>
            <a:noAutofit/>
          </a:bodyPr>
          <a:lstStyle/>
          <a:p>
            <a:r>
              <a:rPr lang="en-US" sz="1600" b="1" dirty="0"/>
              <a:t>public class </a:t>
            </a:r>
            <a:r>
              <a:rPr lang="en-US" sz="1600" dirty="0" err="1"/>
              <a:t>MainActivity</a:t>
            </a:r>
            <a:r>
              <a:rPr lang="en-US" sz="1600" dirty="0"/>
              <a:t> </a:t>
            </a:r>
            <a:r>
              <a:rPr lang="en-US" sz="1600" b="1" dirty="0"/>
              <a:t>extends </a:t>
            </a:r>
            <a:r>
              <a:rPr lang="en-US" sz="1600" dirty="0" err="1"/>
              <a:t>AppCompatActivity</a:t>
            </a:r>
            <a:r>
              <a:rPr lang="en-US" sz="1600" dirty="0"/>
              <a:t> {</a:t>
            </a:r>
            <a:br>
              <a:rPr lang="en-US" sz="1600" dirty="0"/>
            </a:br>
            <a:r>
              <a:rPr lang="en-US" sz="1600" dirty="0"/>
              <a:t>    String[] </a:t>
            </a:r>
            <a:r>
              <a:rPr lang="en-US" sz="1600" b="1" dirty="0"/>
              <a:t>fruits </a:t>
            </a:r>
            <a:r>
              <a:rPr lang="en-US" sz="1600" dirty="0"/>
              <a:t>= {</a:t>
            </a:r>
            <a:r>
              <a:rPr lang="en-US" sz="1600" b="1" dirty="0"/>
              <a:t>"Apple"</a:t>
            </a:r>
            <a:r>
              <a:rPr lang="en-US" sz="1600" dirty="0"/>
              <a:t>, </a:t>
            </a:r>
            <a:r>
              <a:rPr lang="en-US" sz="1600" b="1" dirty="0"/>
              <a:t>"Banana"</a:t>
            </a:r>
            <a:r>
              <a:rPr lang="en-US" sz="1600" dirty="0"/>
              <a:t>, </a:t>
            </a:r>
            <a:r>
              <a:rPr lang="en-US" sz="1600" b="1" dirty="0"/>
              <a:t>"Cherry"</a:t>
            </a:r>
            <a:r>
              <a:rPr lang="en-US" sz="1600" dirty="0"/>
              <a:t>, </a:t>
            </a:r>
            <a:r>
              <a:rPr lang="en-US" sz="1600" b="1" dirty="0"/>
              <a:t>"Date"</a:t>
            </a:r>
            <a:r>
              <a:rPr lang="en-US" sz="1600" dirty="0"/>
              <a:t>, </a:t>
            </a:r>
            <a:r>
              <a:rPr lang="en-US" sz="1600" b="1" dirty="0"/>
              <a:t>"Grape"</a:t>
            </a:r>
            <a:r>
              <a:rPr lang="en-US" sz="1600" dirty="0"/>
              <a:t>, </a:t>
            </a:r>
            <a:r>
              <a:rPr lang="en-US" sz="1600" b="1" dirty="0"/>
              <a:t>"Kiwi"</a:t>
            </a:r>
            <a:r>
              <a:rPr lang="en-US" sz="1600" dirty="0"/>
              <a:t>, </a:t>
            </a:r>
            <a:r>
              <a:rPr lang="en-US" sz="1600" b="1" dirty="0"/>
              <a:t>"Mango"</a:t>
            </a:r>
            <a:r>
              <a:rPr lang="en-US" sz="1600" dirty="0"/>
              <a:t>, </a:t>
            </a:r>
            <a:r>
              <a:rPr lang="en-US" sz="1600" b="1" dirty="0"/>
              <a:t>"Pear"</a:t>
            </a:r>
            <a:r>
              <a:rPr lang="en-US" sz="1600" dirty="0"/>
              <a:t>};</a:t>
            </a:r>
            <a:br>
              <a:rPr lang="en-US" sz="1600" dirty="0"/>
            </a:br>
            <a:br>
              <a:rPr lang="en-US" sz="1600" dirty="0"/>
            </a:br>
            <a:r>
              <a:rPr lang="en-US" sz="1600" dirty="0"/>
              <a:t>    @Override</a:t>
            </a:r>
            <a:br>
              <a:rPr lang="en-US" sz="1600" dirty="0"/>
            </a:br>
            <a:r>
              <a:rPr lang="en-US" sz="1600" dirty="0"/>
              <a:t>    </a:t>
            </a:r>
            <a:r>
              <a:rPr lang="en-US" sz="1600" b="1" dirty="0"/>
              <a:t>protected void </a:t>
            </a:r>
            <a:r>
              <a:rPr lang="en-US" sz="1600" dirty="0" err="1"/>
              <a:t>onCreate</a:t>
            </a:r>
            <a:r>
              <a:rPr lang="en-US" sz="1600" dirty="0"/>
              <a:t>(Bundle </a:t>
            </a:r>
            <a:r>
              <a:rPr lang="en-US" sz="1600" dirty="0" err="1"/>
              <a:t>savedInstanceState</a:t>
            </a:r>
            <a:r>
              <a:rPr lang="en-US" sz="1600" dirty="0"/>
              <a:t>) {</a:t>
            </a:r>
            <a:br>
              <a:rPr lang="en-US" sz="1600" dirty="0"/>
            </a:br>
            <a:r>
              <a:rPr lang="en-US" sz="1600" dirty="0"/>
              <a:t>        </a:t>
            </a:r>
            <a:r>
              <a:rPr lang="en-US" sz="1600" b="1" dirty="0" err="1"/>
              <a:t>super</a:t>
            </a:r>
            <a:r>
              <a:rPr lang="en-US" sz="1600" dirty="0" err="1"/>
              <a:t>.onCreate</a:t>
            </a:r>
            <a:r>
              <a:rPr lang="en-US" sz="1600" dirty="0"/>
              <a:t>(</a:t>
            </a:r>
            <a:r>
              <a:rPr lang="en-US" sz="1600" dirty="0" err="1"/>
              <a:t>savedInstanceState</a:t>
            </a:r>
            <a:r>
              <a:rPr lang="en-US" sz="1600" dirty="0"/>
              <a:t>);</a:t>
            </a:r>
            <a:br>
              <a:rPr lang="en-US" sz="1600" dirty="0"/>
            </a:br>
            <a:r>
              <a:rPr lang="en-US" sz="1600" dirty="0"/>
              <a:t>        </a:t>
            </a:r>
            <a:r>
              <a:rPr lang="en-US" sz="1600" dirty="0" err="1"/>
              <a:t>setContentView</a:t>
            </a:r>
            <a:r>
              <a:rPr lang="en-US" sz="1600" dirty="0"/>
              <a:t>(</a:t>
            </a:r>
            <a:r>
              <a:rPr lang="en-US" sz="1600" dirty="0" err="1"/>
              <a:t>R.layout.</a:t>
            </a:r>
            <a:r>
              <a:rPr lang="en-US" sz="1600" b="1" i="1" dirty="0" err="1"/>
              <a:t>activity_main</a:t>
            </a:r>
            <a:r>
              <a:rPr lang="en-US" sz="1600" dirty="0"/>
              <a:t>);</a:t>
            </a:r>
          </a:p>
          <a:p>
            <a:br>
              <a:rPr lang="en-US" sz="1600" dirty="0"/>
            </a:br>
            <a:r>
              <a:rPr lang="en-US" sz="1600" dirty="0"/>
              <a:t>        </a:t>
            </a:r>
            <a:r>
              <a:rPr lang="en-US" sz="1600" i="1" dirty="0">
                <a:solidFill>
                  <a:srgbClr val="FF0000"/>
                </a:solidFill>
              </a:rPr>
              <a:t>//Creating the instance of </a:t>
            </a:r>
            <a:r>
              <a:rPr lang="en-US" sz="1600" i="1" dirty="0" err="1">
                <a:solidFill>
                  <a:srgbClr val="FF0000"/>
                </a:solidFill>
              </a:rPr>
              <a:t>ArrayAdapter</a:t>
            </a:r>
            <a:r>
              <a:rPr lang="en-US" sz="1600" i="1" dirty="0">
                <a:solidFill>
                  <a:srgbClr val="FF0000"/>
                </a:solidFill>
              </a:rPr>
              <a:t> containing list of fruit names</a:t>
            </a:r>
          </a:p>
          <a:p>
            <a:r>
              <a:rPr lang="en-US" sz="1600" i="1" dirty="0"/>
              <a:t>        </a:t>
            </a:r>
            <a:r>
              <a:rPr lang="en-US" sz="1600" dirty="0" err="1"/>
              <a:t>ArrayAdapter</a:t>
            </a:r>
            <a:r>
              <a:rPr lang="en-US" sz="1600" dirty="0"/>
              <a:t>&lt;String&gt; adapter 1= </a:t>
            </a:r>
            <a:r>
              <a:rPr lang="en-US" sz="1600" b="1" dirty="0"/>
              <a:t>new </a:t>
            </a:r>
            <a:r>
              <a:rPr lang="en-US" sz="1600" dirty="0" err="1"/>
              <a:t>ArrayAdapter</a:t>
            </a:r>
            <a:r>
              <a:rPr lang="en-US" sz="1600" dirty="0"/>
              <a:t>&lt;String&gt;</a:t>
            </a:r>
            <a:br>
              <a:rPr lang="en-US" sz="1600" dirty="0"/>
            </a:br>
            <a:r>
              <a:rPr lang="en-US" sz="1600" dirty="0"/>
              <a:t>                (</a:t>
            </a:r>
            <a:r>
              <a:rPr lang="en-US" sz="1600" b="1" dirty="0" err="1"/>
              <a:t>this</a:t>
            </a:r>
            <a:r>
              <a:rPr lang="en-US" sz="1600" dirty="0" err="1"/>
              <a:t>,android.R.layout.</a:t>
            </a:r>
            <a:r>
              <a:rPr lang="en-US" sz="1600" b="1" i="1" dirty="0" err="1"/>
              <a:t>select_dialog_item</a:t>
            </a:r>
            <a:r>
              <a:rPr lang="en-US" sz="1600" dirty="0"/>
              <a:t>, </a:t>
            </a:r>
            <a:r>
              <a:rPr lang="en-US" sz="1600" b="1" dirty="0"/>
              <a:t>fruits</a:t>
            </a:r>
            <a:r>
              <a:rPr lang="en-US" sz="1600" dirty="0"/>
              <a:t>);</a:t>
            </a:r>
          </a:p>
          <a:p>
            <a:r>
              <a:rPr lang="en-US" sz="1600" dirty="0"/>
              <a:t> </a:t>
            </a:r>
            <a:r>
              <a:rPr lang="en-US" sz="1600" dirty="0">
                <a:solidFill>
                  <a:srgbClr val="FF0000"/>
                </a:solidFill>
              </a:rPr>
              <a:t>// </a:t>
            </a:r>
            <a:r>
              <a:rPr lang="en-US" sz="1600" dirty="0" err="1">
                <a:solidFill>
                  <a:srgbClr val="FF0000"/>
                </a:solidFill>
              </a:rPr>
              <a:t>select_dialog_item</a:t>
            </a:r>
            <a:r>
              <a:rPr lang="en-US" sz="1600" dirty="0">
                <a:solidFill>
                  <a:srgbClr val="FF0000"/>
                </a:solidFill>
              </a:rPr>
              <a:t> is the list style = display list above auto complete </a:t>
            </a:r>
          </a:p>
          <a:p>
            <a:r>
              <a:rPr lang="en-US" sz="1600" dirty="0">
                <a:solidFill>
                  <a:srgbClr val="FF0000"/>
                </a:solidFill>
              </a:rPr>
              <a:t>//simple_list_item_1 = display list below auto complete</a:t>
            </a:r>
          </a:p>
          <a:p>
            <a:br>
              <a:rPr lang="en-US" sz="1600" dirty="0"/>
            </a:br>
            <a:r>
              <a:rPr lang="en-US" sz="1600" dirty="0">
                <a:solidFill>
                  <a:srgbClr val="FF0000"/>
                </a:solidFill>
              </a:rPr>
              <a:t>        </a:t>
            </a:r>
            <a:r>
              <a:rPr lang="en-US" sz="1600" i="1" dirty="0">
                <a:solidFill>
                  <a:srgbClr val="FF0000"/>
                </a:solidFill>
              </a:rPr>
              <a:t>//Getting the instance of </a:t>
            </a:r>
            <a:r>
              <a:rPr lang="en-US" sz="1600" i="1" dirty="0" err="1">
                <a:solidFill>
                  <a:srgbClr val="FF0000"/>
                </a:solidFill>
              </a:rPr>
              <a:t>AutoCompleteTextView</a:t>
            </a:r>
            <a:br>
              <a:rPr lang="en-US" sz="1600" i="1" dirty="0"/>
            </a:br>
            <a:r>
              <a:rPr lang="en-US" sz="1600" i="1" dirty="0"/>
              <a:t>        </a:t>
            </a:r>
            <a:r>
              <a:rPr lang="en-US" sz="1600" dirty="0" err="1"/>
              <a:t>AutoCompleteTextView</a:t>
            </a:r>
            <a:r>
              <a:rPr lang="en-US" sz="1600" dirty="0"/>
              <a:t> </a:t>
            </a:r>
            <a:r>
              <a:rPr lang="en-US" sz="1600" dirty="0" err="1"/>
              <a:t>autotext</a:t>
            </a:r>
            <a:r>
              <a:rPr lang="en-US" sz="1600" dirty="0"/>
              <a:t>= (</a:t>
            </a:r>
            <a:r>
              <a:rPr lang="en-US" sz="1600" dirty="0" err="1"/>
              <a:t>AutoCompleteTextView</a:t>
            </a:r>
            <a:r>
              <a:rPr lang="en-US" sz="1600" dirty="0"/>
              <a:t>) </a:t>
            </a:r>
            <a:r>
              <a:rPr lang="en-US" sz="1600" dirty="0" err="1"/>
              <a:t>findViewById</a:t>
            </a:r>
            <a:r>
              <a:rPr lang="en-US" sz="1600" dirty="0"/>
              <a:t>(</a:t>
            </a:r>
            <a:r>
              <a:rPr lang="en-US" sz="1600" dirty="0" err="1"/>
              <a:t>R.id.</a:t>
            </a:r>
            <a:r>
              <a:rPr lang="en-US" sz="1600" b="1" i="1" dirty="0" err="1"/>
              <a:t>autoCompleteTextView</a:t>
            </a:r>
            <a:r>
              <a:rPr lang="en-US" sz="1600" dirty="0"/>
              <a:t>);</a:t>
            </a:r>
          </a:p>
          <a:p>
            <a:br>
              <a:rPr lang="en-US" sz="1600" dirty="0"/>
            </a:br>
            <a:r>
              <a:rPr lang="en-US" sz="1600" b="1" dirty="0"/>
              <a:t>        </a:t>
            </a:r>
            <a:r>
              <a:rPr lang="en-US" sz="1600" b="1" dirty="0" err="1"/>
              <a:t>autotext.setThreshold</a:t>
            </a:r>
            <a:r>
              <a:rPr lang="en-US" sz="1600" b="1" dirty="0"/>
              <a:t>(1);</a:t>
            </a:r>
            <a:r>
              <a:rPr lang="en-US" sz="1600" i="1" dirty="0"/>
              <a:t>/</a:t>
            </a:r>
            <a:r>
              <a:rPr lang="en-US" sz="1600" i="1" dirty="0">
                <a:solidFill>
                  <a:srgbClr val="FF0000"/>
                </a:solidFill>
              </a:rPr>
              <a:t>/will start working from first character</a:t>
            </a:r>
            <a:br>
              <a:rPr lang="en-US" sz="1600" i="1" dirty="0"/>
            </a:br>
            <a:r>
              <a:rPr lang="en-US" sz="1600" i="1" dirty="0"/>
              <a:t>        </a:t>
            </a:r>
            <a:r>
              <a:rPr lang="en-US" sz="1600" b="1" dirty="0" err="1"/>
              <a:t>autotext.setAdapter</a:t>
            </a:r>
            <a:r>
              <a:rPr lang="en-US" sz="1600" b="1" dirty="0"/>
              <a:t>(adapter1</a:t>
            </a:r>
            <a:r>
              <a:rPr lang="en-US" sz="1600" b="1" dirty="0">
                <a:solidFill>
                  <a:srgbClr val="FF0000"/>
                </a:solidFill>
              </a:rPr>
              <a:t>); </a:t>
            </a:r>
            <a:r>
              <a:rPr lang="en-US" sz="1600" b="1" i="1" dirty="0">
                <a:solidFill>
                  <a:srgbClr val="FF0000"/>
                </a:solidFill>
              </a:rPr>
              <a:t>//setting the adapter data into the  </a:t>
            </a:r>
            <a:r>
              <a:rPr lang="en-US" sz="1600" b="1" i="1" dirty="0" err="1">
                <a:solidFill>
                  <a:srgbClr val="FF0000"/>
                </a:solidFill>
              </a:rPr>
              <a:t>AutoCompleteTextView</a:t>
            </a:r>
            <a:br>
              <a:rPr lang="en-US" sz="1600" b="1" i="1" dirty="0"/>
            </a:br>
            <a:r>
              <a:rPr lang="en-US" sz="1600" b="1" i="1" dirty="0"/>
              <a:t>        </a:t>
            </a:r>
            <a:r>
              <a:rPr lang="en-US" sz="1600" b="1" dirty="0" err="1"/>
              <a:t>autotext.setTextColor</a:t>
            </a:r>
            <a:r>
              <a:rPr lang="en-US" sz="1600" b="1" dirty="0"/>
              <a:t>(</a:t>
            </a:r>
            <a:r>
              <a:rPr lang="en-US" sz="1600" b="1" dirty="0" err="1"/>
              <a:t>Color.</a:t>
            </a:r>
            <a:r>
              <a:rPr lang="en-US" sz="1600" b="1" i="1" dirty="0" err="1"/>
              <a:t>RED</a:t>
            </a:r>
            <a:r>
              <a:rPr lang="en-US" sz="1600" dirty="0"/>
              <a:t>);</a:t>
            </a:r>
            <a:br>
              <a:rPr lang="en-US" sz="1600" dirty="0"/>
            </a:br>
            <a:r>
              <a:rPr lang="en-US" sz="1600" dirty="0"/>
              <a:t>    }</a:t>
            </a:r>
            <a:br>
              <a:rPr lang="en-US" sz="1600" dirty="0"/>
            </a:br>
            <a:r>
              <a:rPr lang="en-US" sz="1600" dirty="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Button </a:t>
            </a:r>
          </a:p>
        </p:txBody>
      </p:sp>
      <p:sp>
        <p:nvSpPr>
          <p:cNvPr id="3" name="Content Placeholder 2"/>
          <p:cNvSpPr>
            <a:spLocks noGrp="1"/>
          </p:cNvSpPr>
          <p:nvPr>
            <p:ph idx="1"/>
          </p:nvPr>
        </p:nvSpPr>
        <p:spPr>
          <a:xfrm>
            <a:off x="457200" y="762000"/>
            <a:ext cx="8229600" cy="5364163"/>
          </a:xfrm>
        </p:spPr>
        <p:txBody>
          <a:bodyPr>
            <a:normAutofit lnSpcReduction="10000"/>
          </a:bodyPr>
          <a:lstStyle/>
          <a:p>
            <a:r>
              <a:rPr lang="en-US" b="1" dirty="0"/>
              <a:t> </a:t>
            </a:r>
            <a:r>
              <a:rPr lang="en-US" sz="2400" b="1" dirty="0" err="1"/>
              <a:t>drawableBottom</a:t>
            </a:r>
            <a:r>
              <a:rPr lang="en-US" sz="2400" b="1" dirty="0"/>
              <a:t>: </a:t>
            </a:r>
            <a:r>
              <a:rPr lang="en-US" sz="2400" dirty="0" err="1"/>
              <a:t>drawableBottom</a:t>
            </a:r>
            <a:r>
              <a:rPr lang="en-US" sz="2400" dirty="0"/>
              <a:t> is the </a:t>
            </a:r>
            <a:r>
              <a:rPr lang="en-US" sz="2400" dirty="0" err="1"/>
              <a:t>drawable</a:t>
            </a:r>
            <a:r>
              <a:rPr lang="en-US" sz="2400" dirty="0"/>
              <a:t> to be drawn  below of the text.</a:t>
            </a:r>
          </a:p>
          <a:p>
            <a:endParaRPr lang="en-US" sz="2400" dirty="0"/>
          </a:p>
          <a:p>
            <a:r>
              <a:rPr lang="en-US" sz="2400" dirty="0" err="1"/>
              <a:t>Eg</a:t>
            </a:r>
            <a:r>
              <a:rPr lang="en-US" sz="2400" dirty="0"/>
              <a:t> :</a:t>
            </a:r>
            <a:r>
              <a:rPr lang="en-US" sz="2400" dirty="0">
                <a:solidFill>
                  <a:srgbClr val="00B050"/>
                </a:solidFill>
              </a:rPr>
              <a:t>&lt;!--image </a:t>
            </a:r>
            <a:r>
              <a:rPr lang="en-US" sz="2400" dirty="0" err="1">
                <a:solidFill>
                  <a:srgbClr val="00B050"/>
                </a:solidFill>
              </a:rPr>
              <a:t>drawable</a:t>
            </a:r>
            <a:r>
              <a:rPr lang="en-US" sz="2400" dirty="0">
                <a:solidFill>
                  <a:srgbClr val="00B050"/>
                </a:solidFill>
              </a:rPr>
              <a:t> on bottom--&gt;</a:t>
            </a:r>
          </a:p>
          <a:p>
            <a:r>
              <a:rPr lang="en-US" sz="2400" dirty="0" err="1"/>
              <a:t>Android:text</a:t>
            </a:r>
            <a:r>
              <a:rPr lang="en-US" sz="2400" dirty="0"/>
              <a:t>=“</a:t>
            </a:r>
            <a:r>
              <a:rPr lang="en-US" sz="2400" dirty="0" err="1"/>
              <a:t>downloadcode</a:t>
            </a:r>
            <a:r>
              <a:rPr lang="en-US" sz="2400" dirty="0"/>
              <a:t>”</a:t>
            </a:r>
          </a:p>
          <a:p>
            <a:r>
              <a:rPr lang="en-US" sz="2400" dirty="0"/>
              <a:t>&lt;Button</a:t>
            </a:r>
          </a:p>
          <a:p>
            <a:r>
              <a:rPr lang="en-US" sz="2400" dirty="0" err="1"/>
              <a:t>android:drawableBottom</a:t>
            </a:r>
            <a:r>
              <a:rPr lang="en-US" sz="2400" dirty="0"/>
              <a:t>=</a:t>
            </a:r>
          </a:p>
          <a:p>
            <a:r>
              <a:rPr lang="en-US" sz="2400" dirty="0"/>
              <a:t>"@</a:t>
            </a:r>
            <a:r>
              <a:rPr lang="en-US" sz="2400" dirty="0" err="1"/>
              <a:t>drawable</a:t>
            </a:r>
            <a:r>
              <a:rPr lang="en-US" sz="2400" dirty="0"/>
              <a:t>/</a:t>
            </a:r>
            <a:r>
              <a:rPr lang="en-US" sz="2400" dirty="0" err="1"/>
              <a:t>ic_launcher</a:t>
            </a:r>
            <a:r>
              <a:rPr lang="en-US" sz="2400" dirty="0"/>
              <a:t>"/&gt;</a:t>
            </a:r>
          </a:p>
          <a:p>
            <a:endParaRPr lang="en-US" sz="2400" dirty="0"/>
          </a:p>
          <a:p>
            <a:r>
              <a:rPr lang="en-US" sz="2400" dirty="0">
                <a:solidFill>
                  <a:srgbClr val="00B050"/>
                </a:solidFill>
              </a:rPr>
              <a:t>&lt;!--image </a:t>
            </a:r>
            <a:r>
              <a:rPr lang="en-US" sz="2400" dirty="0" err="1">
                <a:solidFill>
                  <a:srgbClr val="00B050"/>
                </a:solidFill>
              </a:rPr>
              <a:t>drawable</a:t>
            </a:r>
            <a:r>
              <a:rPr lang="en-US" sz="2400" dirty="0">
                <a:solidFill>
                  <a:srgbClr val="00B050"/>
                </a:solidFill>
              </a:rPr>
              <a:t> on Right side &gt;</a:t>
            </a:r>
          </a:p>
          <a:p>
            <a:r>
              <a:rPr lang="en-US" sz="2400" dirty="0"/>
              <a:t>&lt;Button</a:t>
            </a:r>
          </a:p>
          <a:p>
            <a:r>
              <a:rPr lang="en-US" sz="2400" dirty="0" err="1"/>
              <a:t>android:drawableRight</a:t>
            </a:r>
            <a:r>
              <a:rPr lang="en-US" sz="2400" dirty="0"/>
              <a:t>=</a:t>
            </a:r>
          </a:p>
          <a:p>
            <a:r>
              <a:rPr lang="en-US" sz="2400" dirty="0"/>
              <a:t>"@</a:t>
            </a:r>
            <a:r>
              <a:rPr lang="en-US" sz="2400" dirty="0" err="1"/>
              <a:t>drawable</a:t>
            </a:r>
            <a:r>
              <a:rPr lang="en-US" sz="2400" dirty="0"/>
              <a:t>/</a:t>
            </a:r>
            <a:r>
              <a:rPr lang="en-US" sz="2400" dirty="0" err="1"/>
              <a:t>ic_launcher</a:t>
            </a:r>
            <a:r>
              <a:rPr lang="en-US" sz="2400" dirty="0"/>
              <a:t>"/&gt;</a:t>
            </a:r>
          </a:p>
        </p:txBody>
      </p:sp>
      <p:sp>
        <p:nvSpPr>
          <p:cNvPr id="27650" name="AutoShape 2" descr="drawableBottom in Button in Androi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7651" name="Picture 3"/>
          <p:cNvPicPr>
            <a:picLocks noChangeAspect="1" noChangeArrowheads="1"/>
          </p:cNvPicPr>
          <p:nvPr/>
        </p:nvPicPr>
        <p:blipFill>
          <a:blip r:embed="rId2"/>
          <a:srcRect/>
          <a:stretch>
            <a:fillRect/>
          </a:stretch>
        </p:blipFill>
        <p:spPr bwMode="auto">
          <a:xfrm>
            <a:off x="5410200" y="1447800"/>
            <a:ext cx="3190875" cy="4905375"/>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Button Example…</a:t>
            </a:r>
          </a:p>
        </p:txBody>
      </p:sp>
      <p:sp>
        <p:nvSpPr>
          <p:cNvPr id="3" name="Content Placeholder 2"/>
          <p:cNvSpPr>
            <a:spLocks noGrp="1"/>
          </p:cNvSpPr>
          <p:nvPr>
            <p:ph idx="1"/>
          </p:nvPr>
        </p:nvSpPr>
        <p:spPr/>
        <p:txBody>
          <a:bodyPr>
            <a:normAutofit/>
          </a:bodyPr>
          <a:lstStyle/>
          <a:p>
            <a:r>
              <a:rPr lang="en-US" sz="2400" dirty="0"/>
              <a:t>display two buttons with different background and whenever a user click on the button the text of the button will be displayed in a toast.</a:t>
            </a:r>
          </a:p>
        </p:txBody>
      </p:sp>
      <p:pic>
        <p:nvPicPr>
          <p:cNvPr id="28674" name="Picture 2"/>
          <p:cNvPicPr>
            <a:picLocks noChangeAspect="1" noChangeArrowheads="1"/>
          </p:cNvPicPr>
          <p:nvPr/>
        </p:nvPicPr>
        <p:blipFill>
          <a:blip r:embed="rId2"/>
          <a:srcRect/>
          <a:stretch>
            <a:fillRect/>
          </a:stretch>
        </p:blipFill>
        <p:spPr bwMode="auto">
          <a:xfrm>
            <a:off x="4495800" y="2438400"/>
            <a:ext cx="2533650" cy="41910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endParaRPr lang="en-US" b="1" dirty="0"/>
          </a:p>
          <a:p>
            <a:r>
              <a:rPr lang="en-US" b="1" dirty="0" err="1"/>
              <a:t>android:text</a:t>
            </a:r>
            <a:endParaRPr lang="en-US" dirty="0"/>
          </a:p>
          <a:p>
            <a:r>
              <a:rPr lang="en-US" dirty="0"/>
              <a:t>Text to display.</a:t>
            </a:r>
          </a:p>
          <a:p>
            <a:r>
              <a:rPr lang="en-US" b="1" dirty="0" err="1"/>
              <a:t>android:textColorHighlight</a:t>
            </a:r>
            <a:endParaRPr lang="en-US" dirty="0"/>
          </a:p>
          <a:p>
            <a:r>
              <a:rPr lang="en-US" dirty="0"/>
              <a:t>Color of the text selection highlight.</a:t>
            </a:r>
          </a:p>
          <a:p>
            <a:r>
              <a:rPr lang="en-US" b="1" dirty="0" err="1"/>
              <a:t>android:textSize</a:t>
            </a:r>
            <a:endParaRPr lang="en-US" dirty="0"/>
          </a:p>
          <a:p>
            <a:r>
              <a:rPr lang="en-US" dirty="0"/>
              <a:t>Size of the text.   </a:t>
            </a:r>
          </a:p>
          <a:p>
            <a:r>
              <a:rPr lang="en-US" b="1" dirty="0" err="1"/>
              <a:t>android:textStyle</a:t>
            </a:r>
            <a:endParaRPr lang="en-US" dirty="0"/>
          </a:p>
          <a:p>
            <a:r>
              <a:rPr lang="en-US" dirty="0"/>
              <a:t>Style (bold, italic, </a:t>
            </a:r>
            <a:r>
              <a:rPr lang="en-US" dirty="0" err="1"/>
              <a:t>bolditalic</a:t>
            </a:r>
            <a:r>
              <a:rPr lang="en-US" dirty="0"/>
              <a:t>) for the text.</a:t>
            </a:r>
          </a:p>
          <a:p>
            <a:endParaRPr lang="en-US"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143000"/>
            <a:ext cx="8229600" cy="4983163"/>
          </a:xfrm>
        </p:spPr>
        <p:txBody>
          <a:bodyPr>
            <a:normAutofit fontScale="85000" lnSpcReduction="20000"/>
          </a:bodyPr>
          <a:lstStyle/>
          <a:p>
            <a:r>
              <a:rPr lang="en-US" dirty="0"/>
              <a:t>&lt;Button </a:t>
            </a:r>
            <a:r>
              <a:rPr lang="en-US" dirty="0" err="1"/>
              <a:t>android:id</a:t>
            </a:r>
            <a:r>
              <a:rPr lang="en-US" dirty="0"/>
              <a:t>="@+id/simpleButton1" </a:t>
            </a:r>
            <a:r>
              <a:rPr lang="en-US" dirty="0" err="1"/>
              <a:t>android:layout_width</a:t>
            </a:r>
            <a:r>
              <a:rPr lang="en-US" dirty="0"/>
              <a:t>="</a:t>
            </a:r>
            <a:r>
              <a:rPr lang="en-US" dirty="0" err="1"/>
              <a:t>fill_parent</a:t>
            </a:r>
            <a:r>
              <a:rPr lang="en-US" dirty="0"/>
              <a:t>" </a:t>
            </a:r>
            <a:r>
              <a:rPr lang="en-US" dirty="0" err="1"/>
              <a:t>android:layout_height</a:t>
            </a:r>
            <a:r>
              <a:rPr lang="en-US" dirty="0"/>
              <a:t>="</a:t>
            </a:r>
            <a:r>
              <a:rPr lang="en-US" dirty="0" err="1"/>
              <a:t>wrap_content</a:t>
            </a:r>
            <a:r>
              <a:rPr lang="en-US" dirty="0"/>
              <a:t>" </a:t>
            </a:r>
            <a:r>
              <a:rPr lang="en-US" dirty="0" err="1"/>
              <a:t>android:layout_centerHorizontal</a:t>
            </a:r>
            <a:r>
              <a:rPr lang="en-US" dirty="0"/>
              <a:t>="true" </a:t>
            </a:r>
            <a:r>
              <a:rPr lang="en-US" dirty="0" err="1"/>
              <a:t>android:layout_marginTop</a:t>
            </a:r>
            <a:r>
              <a:rPr lang="en-US" dirty="0"/>
              <a:t>="100dp" </a:t>
            </a:r>
          </a:p>
          <a:p>
            <a:r>
              <a:rPr lang="en-US" b="1" dirty="0" err="1"/>
              <a:t>android:drawableRight</a:t>
            </a:r>
            <a:r>
              <a:rPr lang="en-US" b="1" dirty="0"/>
              <a:t>="@</a:t>
            </a:r>
            <a:r>
              <a:rPr lang="en-US" b="1" dirty="0" err="1"/>
              <a:t>drawable</a:t>
            </a:r>
            <a:r>
              <a:rPr lang="en-US" b="1" dirty="0"/>
              <a:t>/</a:t>
            </a:r>
            <a:r>
              <a:rPr lang="en-US" b="1" dirty="0" err="1"/>
              <a:t>ic_launcher</a:t>
            </a:r>
            <a:r>
              <a:rPr lang="en-US" b="1" dirty="0"/>
              <a:t>" </a:t>
            </a:r>
            <a:r>
              <a:rPr lang="en-US" dirty="0" err="1"/>
              <a:t>android:text</a:t>
            </a:r>
            <a:r>
              <a:rPr lang="en-US" dirty="0"/>
              <a:t>="</a:t>
            </a:r>
            <a:r>
              <a:rPr lang="en-US" dirty="0" err="1"/>
              <a:t>AbhiAndroid</a:t>
            </a:r>
            <a:r>
              <a:rPr lang="en-US" dirty="0"/>
              <a:t> Button1"  / &gt; </a:t>
            </a:r>
          </a:p>
          <a:p>
            <a:endParaRPr lang="en-US" dirty="0"/>
          </a:p>
          <a:p>
            <a:r>
              <a:rPr lang="en-US" dirty="0"/>
              <a:t>&lt;Button </a:t>
            </a:r>
            <a:r>
              <a:rPr lang="en-US" dirty="0" err="1"/>
              <a:t>android:id</a:t>
            </a:r>
            <a:r>
              <a:rPr lang="en-US" dirty="0"/>
              <a:t>="@+id/simpleButton2" </a:t>
            </a:r>
            <a:r>
              <a:rPr lang="en-US" dirty="0" err="1"/>
              <a:t>android:layout_width</a:t>
            </a:r>
            <a:r>
              <a:rPr lang="en-US" dirty="0"/>
              <a:t>="</a:t>
            </a:r>
            <a:r>
              <a:rPr lang="en-US" dirty="0" err="1"/>
              <a:t>fill_parent</a:t>
            </a:r>
            <a:r>
              <a:rPr lang="en-US" dirty="0"/>
              <a:t>" </a:t>
            </a:r>
            <a:r>
              <a:rPr lang="en-US" dirty="0" err="1"/>
              <a:t>android:layout_height</a:t>
            </a:r>
            <a:r>
              <a:rPr lang="en-US" dirty="0"/>
              <a:t>="</a:t>
            </a:r>
            <a:r>
              <a:rPr lang="en-US" dirty="0" err="1"/>
              <a:t>wrap_content</a:t>
            </a:r>
            <a:r>
              <a:rPr lang="en-US" dirty="0"/>
              <a:t>" </a:t>
            </a:r>
            <a:r>
              <a:rPr lang="en-US" dirty="0" err="1"/>
              <a:t>android:layout_centerInParent</a:t>
            </a:r>
            <a:r>
              <a:rPr lang="en-US" dirty="0"/>
              <a:t>="true“ </a:t>
            </a:r>
            <a:r>
              <a:rPr lang="en-US" b="1" dirty="0" err="1"/>
              <a:t>android:drawableLeft</a:t>
            </a:r>
            <a:r>
              <a:rPr lang="en-US" b="1" dirty="0"/>
              <a:t>="@</a:t>
            </a:r>
            <a:r>
              <a:rPr lang="en-US" b="1" dirty="0" err="1"/>
              <a:t>drawable</a:t>
            </a:r>
            <a:r>
              <a:rPr lang="en-US" b="1" dirty="0"/>
              <a:t>/</a:t>
            </a:r>
            <a:r>
              <a:rPr lang="en-US" b="1" dirty="0" err="1"/>
              <a:t>ic_launcher</a:t>
            </a:r>
            <a:r>
              <a:rPr lang="en-US" b="1" dirty="0"/>
              <a:t>" </a:t>
            </a:r>
            <a:r>
              <a:rPr lang="en-US" dirty="0" err="1"/>
              <a:t>android:text</a:t>
            </a:r>
            <a:r>
              <a:rPr lang="en-US" dirty="0"/>
              <a:t>="</a:t>
            </a:r>
            <a:r>
              <a:rPr lang="en-US" dirty="0" err="1"/>
              <a:t>AbhiAndroid</a:t>
            </a:r>
            <a:r>
              <a:rPr lang="en-US" dirty="0"/>
              <a:t> Button2“ /&gt;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MainActivity.java  button example</a:t>
            </a:r>
          </a:p>
        </p:txBody>
      </p:sp>
      <p:sp>
        <p:nvSpPr>
          <p:cNvPr id="3" name="Content Placeholder 2"/>
          <p:cNvSpPr>
            <a:spLocks noGrp="1"/>
          </p:cNvSpPr>
          <p:nvPr>
            <p:ph idx="1"/>
          </p:nvPr>
        </p:nvSpPr>
        <p:spPr>
          <a:xfrm>
            <a:off x="457200" y="1066800"/>
            <a:ext cx="8229600" cy="5059363"/>
          </a:xfrm>
        </p:spPr>
        <p:txBody>
          <a:bodyPr>
            <a:normAutofit fontScale="55000" lnSpcReduction="20000"/>
          </a:bodyPr>
          <a:lstStyle/>
          <a:p>
            <a:r>
              <a:rPr lang="en-US" dirty="0"/>
              <a:t>public class </a:t>
            </a:r>
            <a:r>
              <a:rPr lang="en-US" dirty="0" err="1"/>
              <a:t>MainActivity</a:t>
            </a:r>
            <a:r>
              <a:rPr lang="en-US" dirty="0"/>
              <a:t> extends </a:t>
            </a:r>
            <a:r>
              <a:rPr lang="en-US" dirty="0" err="1"/>
              <a:t>AppCompatActivity</a:t>
            </a:r>
            <a:r>
              <a:rPr lang="en-US" dirty="0"/>
              <a:t> { </a:t>
            </a:r>
          </a:p>
          <a:p>
            <a:r>
              <a:rPr lang="en-US" dirty="0"/>
              <a:t>Button simpleButton1, simpleButton2; </a:t>
            </a:r>
          </a:p>
          <a:p>
            <a:r>
              <a:rPr lang="en-US" dirty="0"/>
              <a:t>@Override protected </a:t>
            </a:r>
          </a:p>
          <a:p>
            <a:r>
              <a:rPr lang="en-US" dirty="0"/>
              <a:t>void </a:t>
            </a:r>
            <a:r>
              <a:rPr lang="en-US" dirty="0" err="1"/>
              <a:t>onCreate</a:t>
            </a:r>
            <a:r>
              <a:rPr lang="en-US" dirty="0"/>
              <a:t>(Bundle </a:t>
            </a:r>
            <a:r>
              <a:rPr lang="en-US" dirty="0" err="1"/>
              <a:t>savedInstanceState</a:t>
            </a:r>
            <a:r>
              <a:rPr lang="en-US" dirty="0"/>
              <a:t>) { </a:t>
            </a:r>
            <a:r>
              <a:rPr lang="en-US" dirty="0" err="1"/>
              <a:t>super.onCreate</a:t>
            </a:r>
            <a:r>
              <a:rPr lang="en-US" dirty="0"/>
              <a:t>(</a:t>
            </a:r>
            <a:r>
              <a:rPr lang="en-US" dirty="0" err="1"/>
              <a:t>savedInstanceState</a:t>
            </a:r>
            <a:r>
              <a:rPr lang="en-US" dirty="0"/>
              <a:t>); </a:t>
            </a:r>
            <a:r>
              <a:rPr lang="en-US" dirty="0" err="1"/>
              <a:t>setContentView</a:t>
            </a:r>
            <a:r>
              <a:rPr lang="en-US" dirty="0"/>
              <a:t>(</a:t>
            </a:r>
            <a:r>
              <a:rPr lang="en-US" dirty="0" err="1"/>
              <a:t>R.layout.activity_main</a:t>
            </a:r>
            <a:r>
              <a:rPr lang="en-US" dirty="0"/>
              <a:t>); </a:t>
            </a:r>
          </a:p>
          <a:p>
            <a:r>
              <a:rPr lang="en-US" dirty="0"/>
              <a:t>simpleButton1 = (Button) </a:t>
            </a:r>
            <a:r>
              <a:rPr lang="en-US" dirty="0" err="1"/>
              <a:t>findViewById</a:t>
            </a:r>
            <a:r>
              <a:rPr lang="en-US" dirty="0"/>
              <a:t>(R.id.simpleButton1);</a:t>
            </a:r>
            <a:r>
              <a:rPr lang="en-US" dirty="0">
                <a:solidFill>
                  <a:srgbClr val="FF0000"/>
                </a:solidFill>
              </a:rPr>
              <a:t>//get id of button 1 </a:t>
            </a:r>
          </a:p>
          <a:p>
            <a:r>
              <a:rPr lang="en-US" dirty="0"/>
              <a:t>simpleButton2 = (Button) </a:t>
            </a:r>
            <a:r>
              <a:rPr lang="en-US" dirty="0" err="1"/>
              <a:t>findViewById</a:t>
            </a:r>
            <a:r>
              <a:rPr lang="en-US" dirty="0"/>
              <a:t>(R.id.simpleButton2);//</a:t>
            </a:r>
            <a:r>
              <a:rPr lang="en-US" dirty="0">
                <a:solidFill>
                  <a:srgbClr val="FF0000"/>
                </a:solidFill>
              </a:rPr>
              <a:t>get id of button 2 </a:t>
            </a:r>
          </a:p>
          <a:p>
            <a:r>
              <a:rPr lang="en-US" dirty="0"/>
              <a:t>simpleButton1.setOnClickListener(new </a:t>
            </a:r>
            <a:r>
              <a:rPr lang="en-US" dirty="0" err="1"/>
              <a:t>View.OnClickListener</a:t>
            </a:r>
            <a:r>
              <a:rPr lang="en-US" dirty="0"/>
              <a:t>() { </a:t>
            </a:r>
          </a:p>
          <a:p>
            <a:r>
              <a:rPr lang="en-US" dirty="0"/>
              <a:t>@Override</a:t>
            </a:r>
          </a:p>
          <a:p>
            <a:r>
              <a:rPr lang="en-US" dirty="0"/>
              <a:t> public void </a:t>
            </a:r>
            <a:r>
              <a:rPr lang="en-US" dirty="0" err="1"/>
              <a:t>onClick</a:t>
            </a:r>
            <a:r>
              <a:rPr lang="en-US" dirty="0"/>
              <a:t>(View </a:t>
            </a:r>
            <a:r>
              <a:rPr lang="en-US" dirty="0" err="1"/>
              <a:t>view</a:t>
            </a:r>
            <a:r>
              <a:rPr lang="en-US" dirty="0"/>
              <a:t>) { </a:t>
            </a:r>
          </a:p>
          <a:p>
            <a:r>
              <a:rPr lang="en-US" dirty="0" err="1"/>
              <a:t>Toast.makeText</a:t>
            </a:r>
            <a:r>
              <a:rPr lang="en-US" dirty="0"/>
              <a:t>(</a:t>
            </a:r>
            <a:r>
              <a:rPr lang="en-US" dirty="0" err="1"/>
              <a:t>getApplicationContext</a:t>
            </a:r>
            <a:r>
              <a:rPr lang="en-US" dirty="0"/>
              <a:t>(), "Simple Button 1", </a:t>
            </a:r>
            <a:r>
              <a:rPr lang="en-US" dirty="0" err="1"/>
              <a:t>Toast.LENGTH_LONG</a:t>
            </a:r>
            <a:r>
              <a:rPr lang="en-US" dirty="0"/>
              <a:t>).show();                       </a:t>
            </a:r>
            <a:r>
              <a:rPr lang="en-US" dirty="0">
                <a:solidFill>
                  <a:srgbClr val="FF0000"/>
                </a:solidFill>
              </a:rPr>
              <a:t>//display the text of button1</a:t>
            </a:r>
          </a:p>
          <a:p>
            <a:r>
              <a:rPr lang="en-US" dirty="0"/>
              <a:t> } });</a:t>
            </a:r>
          </a:p>
          <a:p>
            <a:r>
              <a:rPr lang="en-US" dirty="0"/>
              <a:t> simpleButton2.setOnClickListener(new </a:t>
            </a:r>
            <a:r>
              <a:rPr lang="en-US" dirty="0" err="1"/>
              <a:t>View.OnClickListener</a:t>
            </a:r>
            <a:r>
              <a:rPr lang="en-US" dirty="0"/>
              <a:t>() { </a:t>
            </a:r>
          </a:p>
          <a:p>
            <a:r>
              <a:rPr lang="en-US" dirty="0"/>
              <a:t>@Override</a:t>
            </a:r>
          </a:p>
          <a:p>
            <a:r>
              <a:rPr lang="en-US" dirty="0"/>
              <a:t> public void </a:t>
            </a:r>
            <a:r>
              <a:rPr lang="en-US" dirty="0" err="1"/>
              <a:t>onClick</a:t>
            </a:r>
            <a:r>
              <a:rPr lang="en-US" dirty="0"/>
              <a:t>(View </a:t>
            </a:r>
            <a:r>
              <a:rPr lang="en-US" dirty="0" err="1"/>
              <a:t>view</a:t>
            </a:r>
            <a:r>
              <a:rPr lang="en-US" dirty="0"/>
              <a:t>) { </a:t>
            </a:r>
          </a:p>
          <a:p>
            <a:r>
              <a:rPr lang="en-US" dirty="0" err="1"/>
              <a:t>Toast.makeText</a:t>
            </a:r>
            <a:r>
              <a:rPr lang="en-US" dirty="0"/>
              <a:t>(</a:t>
            </a:r>
            <a:r>
              <a:rPr lang="en-US" dirty="0" err="1"/>
              <a:t>getApplicationContext</a:t>
            </a:r>
            <a:r>
              <a:rPr lang="en-US" dirty="0"/>
              <a:t>(), "Simple Button 2", </a:t>
            </a:r>
            <a:r>
              <a:rPr lang="en-US" dirty="0" err="1"/>
              <a:t>Toast.LENGTH_LONG</a:t>
            </a:r>
            <a:r>
              <a:rPr lang="en-US" dirty="0"/>
              <a:t>).show();               </a:t>
            </a:r>
            <a:r>
              <a:rPr lang="en-US" dirty="0">
                <a:solidFill>
                  <a:srgbClr val="FF0000"/>
                </a:solidFill>
              </a:rPr>
              <a:t>//display the text of button2 </a:t>
            </a:r>
            <a:r>
              <a:rPr lang="en-US" dirty="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Button</a:t>
            </a:r>
          </a:p>
        </p:txBody>
      </p:sp>
      <p:sp>
        <p:nvSpPr>
          <p:cNvPr id="3" name="Content Placeholder 2"/>
          <p:cNvSpPr>
            <a:spLocks noGrp="1"/>
          </p:cNvSpPr>
          <p:nvPr>
            <p:ph idx="1"/>
          </p:nvPr>
        </p:nvSpPr>
        <p:spPr/>
        <p:txBody>
          <a:bodyPr>
            <a:normAutofit/>
          </a:bodyPr>
          <a:lstStyle/>
          <a:p>
            <a:r>
              <a:rPr lang="en-US" sz="2000" dirty="0"/>
              <a:t>Is a </a:t>
            </a:r>
            <a:r>
              <a:rPr lang="en-US" sz="2000" dirty="0">
                <a:hlinkClick r:id="rId2" tooltip="Button Tutorial"/>
              </a:rPr>
              <a:t>button</a:t>
            </a:r>
            <a:r>
              <a:rPr lang="en-US" sz="2000" dirty="0"/>
              <a:t> with an image that can be pressed or clicked by the users. By default it looks like a normal </a:t>
            </a:r>
            <a:r>
              <a:rPr lang="en-US" sz="2000" dirty="0">
                <a:hlinkClick r:id="rId2" tooltip="Button Tutorial"/>
              </a:rPr>
              <a:t>button</a:t>
            </a:r>
            <a:r>
              <a:rPr lang="en-US" sz="2000" dirty="0"/>
              <a:t> with the standard button background image is displayed in background.</a:t>
            </a:r>
          </a:p>
          <a:p>
            <a:r>
              <a:rPr lang="en-US" sz="2000" dirty="0"/>
              <a:t>&lt;</a:t>
            </a:r>
            <a:r>
              <a:rPr lang="en-US" sz="2000" dirty="0" err="1"/>
              <a:t>ImageButton</a:t>
            </a:r>
            <a:r>
              <a:rPr lang="en-US" sz="2000" dirty="0"/>
              <a:t> </a:t>
            </a:r>
          </a:p>
          <a:p>
            <a:r>
              <a:rPr lang="en-US" sz="2000" dirty="0" err="1"/>
              <a:t>android:id</a:t>
            </a:r>
            <a:r>
              <a:rPr lang="en-US" sz="2000" dirty="0"/>
              <a:t>="@+id/</a:t>
            </a:r>
            <a:r>
              <a:rPr lang="en-US" sz="2000" dirty="0" err="1"/>
              <a:t>simpleImageButton</a:t>
            </a:r>
            <a:r>
              <a:rPr lang="en-US" sz="2000" dirty="0"/>
              <a:t>" </a:t>
            </a:r>
            <a:r>
              <a:rPr lang="en-US" sz="2000" dirty="0" err="1"/>
              <a:t>android:layout_width</a:t>
            </a:r>
            <a:r>
              <a:rPr lang="en-US" sz="2000" dirty="0"/>
              <a:t>="</a:t>
            </a:r>
            <a:r>
              <a:rPr lang="en-US" sz="2000" dirty="0" err="1"/>
              <a:t>wrap_content</a:t>
            </a:r>
            <a:r>
              <a:rPr lang="en-US" sz="2000" dirty="0"/>
              <a:t>" </a:t>
            </a:r>
            <a:r>
              <a:rPr lang="en-US" sz="2000" dirty="0" err="1"/>
              <a:t>android:layout_height</a:t>
            </a:r>
            <a:r>
              <a:rPr lang="en-US" sz="2000" dirty="0"/>
              <a:t>="</a:t>
            </a:r>
            <a:r>
              <a:rPr lang="en-US" sz="2000" dirty="0" err="1"/>
              <a:t>wrap_content</a:t>
            </a:r>
            <a:r>
              <a:rPr lang="en-US" sz="2000" dirty="0"/>
              <a:t>" </a:t>
            </a:r>
          </a:p>
          <a:p>
            <a:r>
              <a:rPr lang="en-US" sz="2000" dirty="0" err="1"/>
              <a:t>android:src</a:t>
            </a:r>
            <a:r>
              <a:rPr lang="en-US" sz="2000" dirty="0"/>
              <a:t>="@</a:t>
            </a:r>
            <a:r>
              <a:rPr lang="en-US" sz="2000" dirty="0" err="1"/>
              <a:t>drawable</a:t>
            </a:r>
            <a:r>
              <a:rPr lang="en-US" sz="2000" dirty="0"/>
              <a:t>/home" /&gt;</a:t>
            </a:r>
            <a:r>
              <a:rPr lang="en-US" dirty="0"/>
              <a:t>.</a:t>
            </a:r>
          </a:p>
        </p:txBody>
      </p:sp>
      <p:sp>
        <p:nvSpPr>
          <p:cNvPr id="1026" name="AutoShape 2" descr="ImageButt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3"/>
          <a:srcRect/>
          <a:stretch>
            <a:fillRect/>
          </a:stretch>
        </p:blipFill>
        <p:spPr bwMode="auto">
          <a:xfrm>
            <a:off x="2286000" y="4581525"/>
            <a:ext cx="4238625" cy="227647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800" dirty="0"/>
              <a:t>&lt;</a:t>
            </a:r>
            <a:r>
              <a:rPr lang="en-US" sz="1800" dirty="0" err="1"/>
              <a:t>ImageButton</a:t>
            </a:r>
            <a:r>
              <a:rPr lang="en-US" sz="1800" dirty="0"/>
              <a:t> </a:t>
            </a:r>
          </a:p>
          <a:p>
            <a:r>
              <a:rPr lang="en-US" sz="1800" dirty="0" err="1"/>
              <a:t>android:id</a:t>
            </a:r>
            <a:r>
              <a:rPr lang="en-US" sz="1800" dirty="0"/>
              <a:t>="@+id/</a:t>
            </a:r>
            <a:r>
              <a:rPr lang="en-US" sz="1800" dirty="0" err="1"/>
              <a:t>simpleImageButton</a:t>
            </a:r>
            <a:r>
              <a:rPr lang="en-US" sz="1800" dirty="0"/>
              <a:t>" </a:t>
            </a:r>
          </a:p>
          <a:p>
            <a:r>
              <a:rPr lang="en-US" sz="1800" dirty="0" err="1"/>
              <a:t>android:layout_width</a:t>
            </a:r>
            <a:r>
              <a:rPr lang="en-US" sz="1800" dirty="0"/>
              <a:t>="</a:t>
            </a:r>
            <a:r>
              <a:rPr lang="en-US" sz="1800" dirty="0" err="1"/>
              <a:t>wrap_content</a:t>
            </a:r>
            <a:r>
              <a:rPr lang="en-US" sz="1800" dirty="0"/>
              <a:t>" </a:t>
            </a:r>
          </a:p>
          <a:p>
            <a:r>
              <a:rPr lang="en-US" sz="1800" dirty="0" err="1"/>
              <a:t>android:layout_height</a:t>
            </a:r>
            <a:r>
              <a:rPr lang="en-US" sz="1800" dirty="0"/>
              <a:t>="</a:t>
            </a:r>
            <a:r>
              <a:rPr lang="en-US" sz="1800" dirty="0" err="1"/>
              <a:t>wrap_content</a:t>
            </a:r>
            <a:r>
              <a:rPr lang="en-US" sz="1800" dirty="0"/>
              <a:t>" </a:t>
            </a:r>
          </a:p>
          <a:p>
            <a:r>
              <a:rPr lang="en-US" sz="1800" dirty="0" err="1"/>
              <a:t>android:src</a:t>
            </a:r>
            <a:r>
              <a:rPr lang="en-US" sz="1800" dirty="0"/>
              <a:t>="@</a:t>
            </a:r>
            <a:r>
              <a:rPr lang="en-US" sz="1800" dirty="0" err="1"/>
              <a:t>drawable</a:t>
            </a:r>
            <a:r>
              <a:rPr lang="en-US" sz="1800" dirty="0"/>
              <a:t>/home" </a:t>
            </a:r>
          </a:p>
          <a:p>
            <a:r>
              <a:rPr lang="en-US" sz="1800" dirty="0" err="1"/>
              <a:t>android:background</a:t>
            </a:r>
            <a:r>
              <a:rPr lang="en-US" sz="1800" dirty="0"/>
              <a:t>="#000"/&gt;</a:t>
            </a:r>
            <a:r>
              <a:rPr lang="en-US" sz="1800" dirty="0">
                <a:solidFill>
                  <a:srgbClr val="FF0000"/>
                </a:solidFill>
              </a:rPr>
              <a:t>&lt;!-- black background color for image button--&gt;</a:t>
            </a:r>
          </a:p>
          <a:p>
            <a:r>
              <a:rPr lang="en-US" sz="1800" dirty="0" err="1"/>
              <a:t>android:padding</a:t>
            </a:r>
            <a:r>
              <a:rPr lang="en-US" sz="1800" dirty="0"/>
              <a:t>="30dp"/&gt;</a:t>
            </a:r>
            <a:r>
              <a:rPr lang="en-US" sz="1800" dirty="0">
                <a:solidFill>
                  <a:srgbClr val="FF0000"/>
                </a:solidFill>
              </a:rPr>
              <a:t>&lt;!-- set 30dp padding from all the sides of the view--&gt;</a:t>
            </a:r>
          </a:p>
        </p:txBody>
      </p:sp>
      <p:pic>
        <p:nvPicPr>
          <p:cNvPr id="37894" name="Picture 6"/>
          <p:cNvPicPr>
            <a:picLocks noChangeAspect="1" noChangeArrowheads="1"/>
          </p:cNvPicPr>
          <p:nvPr/>
        </p:nvPicPr>
        <p:blipFill>
          <a:blip r:embed="rId2"/>
          <a:srcRect/>
          <a:stretch>
            <a:fillRect/>
          </a:stretch>
        </p:blipFill>
        <p:spPr bwMode="auto">
          <a:xfrm>
            <a:off x="3048000" y="3962400"/>
            <a:ext cx="2286000" cy="22098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Button Example</a:t>
            </a:r>
          </a:p>
        </p:txBody>
      </p:sp>
      <p:sp>
        <p:nvSpPr>
          <p:cNvPr id="3" name="Content Placeholder 2"/>
          <p:cNvSpPr>
            <a:spLocks noGrp="1"/>
          </p:cNvSpPr>
          <p:nvPr>
            <p:ph idx="1"/>
          </p:nvPr>
        </p:nvSpPr>
        <p:spPr/>
        <p:txBody>
          <a:bodyPr>
            <a:normAutofit fontScale="62500" lnSpcReduction="20000"/>
          </a:bodyPr>
          <a:lstStyle/>
          <a:p>
            <a:r>
              <a:rPr lang="en-US" sz="3800" b="1" u="sng" dirty="0" err="1"/>
              <a:t>Drawable</a:t>
            </a:r>
            <a:r>
              <a:rPr lang="en-US" sz="3800" b="1" u="sng" dirty="0"/>
              <a:t>/custom_image-button.xml</a:t>
            </a:r>
          </a:p>
          <a:p>
            <a:endParaRPr lang="en-US" dirty="0"/>
          </a:p>
          <a:p>
            <a:r>
              <a:rPr lang="en-US" dirty="0"/>
              <a:t>Right click on </a:t>
            </a:r>
            <a:r>
              <a:rPr lang="en-US" b="1" dirty="0" err="1"/>
              <a:t>drawable</a:t>
            </a:r>
            <a:r>
              <a:rPr lang="en-US" dirty="0"/>
              <a:t> -&gt; New -&gt; </a:t>
            </a:r>
            <a:r>
              <a:rPr lang="en-US" dirty="0" err="1"/>
              <a:t>Drawable</a:t>
            </a:r>
            <a:r>
              <a:rPr lang="en-US" dirty="0"/>
              <a:t> resource file and create new xml file name </a:t>
            </a:r>
            <a:r>
              <a:rPr lang="en-US" b="1" dirty="0"/>
              <a:t>custom_image-buttton.xml </a:t>
            </a:r>
            <a:r>
              <a:rPr lang="en-US" dirty="0"/>
              <a:t>and add following code</a:t>
            </a:r>
          </a:p>
          <a:p>
            <a:r>
              <a:rPr lang="en-US" dirty="0"/>
              <a:t>In this solid is used to set the background color for the image button and corner is used to set the radius for button corners.</a:t>
            </a:r>
          </a:p>
          <a:p>
            <a:endParaRPr lang="en-US" dirty="0"/>
          </a:p>
          <a:p>
            <a:r>
              <a:rPr lang="en-US" dirty="0"/>
              <a:t>&lt;?xml version="1.0" encoding="utf-8"?&gt; </a:t>
            </a:r>
          </a:p>
          <a:p>
            <a:r>
              <a:rPr lang="en-US" dirty="0"/>
              <a:t>&lt;shape </a:t>
            </a:r>
            <a:r>
              <a:rPr lang="en-US" dirty="0" err="1"/>
              <a:t>xmlns:android</a:t>
            </a:r>
            <a:r>
              <a:rPr lang="en-US" dirty="0"/>
              <a:t>="http://schemas.android.com/apk/res/android"&gt;</a:t>
            </a:r>
          </a:p>
          <a:p>
            <a:r>
              <a:rPr lang="en-US" b="1" dirty="0"/>
              <a:t> &lt;solid </a:t>
            </a:r>
            <a:r>
              <a:rPr lang="en-US" b="1" dirty="0" err="1"/>
              <a:t>android:color</a:t>
            </a:r>
            <a:r>
              <a:rPr lang="en-US" b="1" dirty="0"/>
              <a:t>="#900" /&gt;</a:t>
            </a:r>
            <a:r>
              <a:rPr lang="en-US" b="1" dirty="0">
                <a:solidFill>
                  <a:srgbClr val="FF0000"/>
                </a:solidFill>
              </a:rPr>
              <a:t>&lt;!-- background color for </a:t>
            </a:r>
            <a:r>
              <a:rPr lang="en-US" b="1" dirty="0" err="1">
                <a:solidFill>
                  <a:srgbClr val="FF0000"/>
                </a:solidFill>
              </a:rPr>
              <a:t>imagebutton</a:t>
            </a:r>
            <a:r>
              <a:rPr lang="en-US" b="1" dirty="0">
                <a:solidFill>
                  <a:srgbClr val="FF0000"/>
                </a:solidFill>
              </a:rPr>
              <a:t>--&gt;</a:t>
            </a:r>
          </a:p>
          <a:p>
            <a:r>
              <a:rPr lang="en-US" b="1" dirty="0"/>
              <a:t> &lt;corners </a:t>
            </a:r>
            <a:r>
              <a:rPr lang="en-US" b="1" dirty="0" err="1"/>
              <a:t>android:radius</a:t>
            </a:r>
            <a:r>
              <a:rPr lang="en-US" b="1" dirty="0"/>
              <a:t>="20dp" /&gt;</a:t>
            </a:r>
            <a:r>
              <a:rPr lang="en-US" b="1" dirty="0">
                <a:solidFill>
                  <a:srgbClr val="FF0000"/>
                </a:solidFill>
              </a:rPr>
              <a:t>&lt;!-- round corners for </a:t>
            </a:r>
            <a:r>
              <a:rPr lang="en-US" b="1" dirty="0" err="1">
                <a:solidFill>
                  <a:srgbClr val="FF0000"/>
                </a:solidFill>
              </a:rPr>
              <a:t>imagebutton</a:t>
            </a:r>
            <a:r>
              <a:rPr lang="en-US" b="1" dirty="0">
                <a:solidFill>
                  <a:srgbClr val="FF0000"/>
                </a:solidFill>
              </a:rPr>
              <a:t>--&gt; </a:t>
            </a:r>
            <a:r>
              <a:rPr lang="en-US" dirty="0"/>
              <a:t>&lt;/shape&gt;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Activity_main.XML file</a:t>
            </a:r>
          </a:p>
        </p:txBody>
      </p:sp>
      <p:sp>
        <p:nvSpPr>
          <p:cNvPr id="3" name="Content Placeholder 2"/>
          <p:cNvSpPr>
            <a:spLocks noGrp="1"/>
          </p:cNvSpPr>
          <p:nvPr>
            <p:ph idx="1"/>
          </p:nvPr>
        </p:nvSpPr>
        <p:spPr/>
        <p:txBody>
          <a:bodyPr>
            <a:normAutofit fontScale="55000" lnSpcReduction="20000"/>
          </a:bodyPr>
          <a:lstStyle/>
          <a:p>
            <a:r>
              <a:rPr lang="en-US" dirty="0"/>
              <a:t>&lt;</a:t>
            </a:r>
            <a:r>
              <a:rPr lang="en-US" dirty="0" err="1"/>
              <a:t>ImageButton</a:t>
            </a:r>
            <a:br>
              <a:rPr lang="en-US" dirty="0"/>
            </a:br>
            <a:r>
              <a:rPr lang="en-US" dirty="0"/>
              <a:t>    </a:t>
            </a:r>
            <a:r>
              <a:rPr lang="en-US" dirty="0" err="1"/>
              <a:t>android:id</a:t>
            </a:r>
            <a:r>
              <a:rPr lang="en-US" dirty="0"/>
              <a:t>="@+id/</a:t>
            </a:r>
            <a:r>
              <a:rPr lang="en-US" dirty="0" err="1"/>
              <a:t>simpleImageButtonHome</a:t>
            </a:r>
            <a:r>
              <a:rPr lang="en-US" dirty="0"/>
              <a:t>"</a:t>
            </a:r>
            <a:br>
              <a:rPr lang="en-US" dirty="0"/>
            </a:br>
            <a:r>
              <a:rPr lang="en-US" dirty="0"/>
              <a:t>    </a:t>
            </a:r>
            <a:r>
              <a:rPr lang="en-US" dirty="0" err="1"/>
              <a:t>android:layout_width</a:t>
            </a:r>
            <a:r>
              <a:rPr lang="en-US" dirty="0"/>
              <a:t>="</a:t>
            </a:r>
            <a:r>
              <a:rPr lang="en-US" dirty="0" err="1"/>
              <a:t>wrap_content</a:t>
            </a:r>
            <a:r>
              <a:rPr lang="en-US" dirty="0"/>
              <a:t>"</a:t>
            </a:r>
            <a:br>
              <a:rPr lang="en-US" dirty="0"/>
            </a:br>
            <a:r>
              <a:rPr lang="en-US" dirty="0"/>
              <a:t>    </a:t>
            </a:r>
            <a:r>
              <a:rPr lang="en-US" dirty="0" err="1"/>
              <a:t>android:layout_height</a:t>
            </a:r>
            <a:r>
              <a:rPr lang="en-US" dirty="0"/>
              <a:t>="</a:t>
            </a:r>
            <a:r>
              <a:rPr lang="en-US" dirty="0" err="1"/>
              <a:t>wrap_content</a:t>
            </a:r>
            <a:r>
              <a:rPr lang="en-US" dirty="0"/>
              <a:t>"</a:t>
            </a:r>
            <a:br>
              <a:rPr lang="en-US" dirty="0"/>
            </a:br>
            <a:r>
              <a:rPr lang="en-US" dirty="0"/>
              <a:t>    </a:t>
            </a:r>
            <a:r>
              <a:rPr lang="en-US" dirty="0" err="1"/>
              <a:t>android:layout_centerHorizontal</a:t>
            </a:r>
            <a:r>
              <a:rPr lang="en-US" dirty="0"/>
              <a:t>="true"</a:t>
            </a:r>
            <a:br>
              <a:rPr lang="en-US" dirty="0"/>
            </a:br>
            <a:r>
              <a:rPr lang="en-US" b="1" dirty="0">
                <a:solidFill>
                  <a:srgbClr val="FF0000"/>
                </a:solidFill>
              </a:rPr>
              <a:t>    </a:t>
            </a:r>
            <a:r>
              <a:rPr lang="en-US" b="1" dirty="0" err="1">
                <a:solidFill>
                  <a:srgbClr val="FF0000"/>
                </a:solidFill>
              </a:rPr>
              <a:t>android:background</a:t>
            </a:r>
            <a:r>
              <a:rPr lang="en-US" b="1" dirty="0">
                <a:solidFill>
                  <a:srgbClr val="FF0000"/>
                </a:solidFill>
              </a:rPr>
              <a:t>="@</a:t>
            </a:r>
            <a:r>
              <a:rPr lang="en-US" b="1" dirty="0" err="1">
                <a:solidFill>
                  <a:srgbClr val="FF0000"/>
                </a:solidFill>
              </a:rPr>
              <a:t>drawable</a:t>
            </a:r>
            <a:r>
              <a:rPr lang="en-US" b="1" dirty="0">
                <a:solidFill>
                  <a:srgbClr val="FF0000"/>
                </a:solidFill>
              </a:rPr>
              <a:t>/</a:t>
            </a:r>
            <a:r>
              <a:rPr lang="en-US" b="1" dirty="0" err="1">
                <a:solidFill>
                  <a:srgbClr val="FF0000"/>
                </a:solidFill>
              </a:rPr>
              <a:t>custom_image_button</a:t>
            </a:r>
            <a:r>
              <a:rPr lang="en-US" b="1" dirty="0">
                <a:solidFill>
                  <a:srgbClr val="FF0000"/>
                </a:solidFill>
              </a:rPr>
              <a:t>"</a:t>
            </a:r>
            <a:br>
              <a:rPr lang="en-US" b="1" dirty="0">
                <a:solidFill>
                  <a:srgbClr val="FF0000"/>
                </a:solidFill>
              </a:rPr>
            </a:br>
            <a:r>
              <a:rPr lang="en-US" dirty="0"/>
              <a:t>    </a:t>
            </a:r>
            <a:r>
              <a:rPr lang="en-US" dirty="0" err="1"/>
              <a:t>android:padding</a:t>
            </a:r>
            <a:r>
              <a:rPr lang="en-US" dirty="0"/>
              <a:t>="20dp"</a:t>
            </a:r>
            <a:br>
              <a:rPr lang="en-US" dirty="0"/>
            </a:br>
            <a:r>
              <a:rPr lang="en-US" b="1" dirty="0"/>
              <a:t>    </a:t>
            </a:r>
            <a:r>
              <a:rPr lang="en-US" b="1" dirty="0" err="1">
                <a:solidFill>
                  <a:srgbClr val="FF0000"/>
                </a:solidFill>
              </a:rPr>
              <a:t>android:src</a:t>
            </a:r>
            <a:r>
              <a:rPr lang="en-US" b="1" dirty="0">
                <a:solidFill>
                  <a:srgbClr val="FF0000"/>
                </a:solidFill>
              </a:rPr>
              <a:t>="@</a:t>
            </a:r>
            <a:r>
              <a:rPr lang="en-US" b="1" dirty="0" err="1">
                <a:solidFill>
                  <a:srgbClr val="FF0000"/>
                </a:solidFill>
              </a:rPr>
              <a:t>mipmap</a:t>
            </a:r>
            <a:r>
              <a:rPr lang="en-US" b="1" dirty="0">
                <a:solidFill>
                  <a:srgbClr val="FF0000"/>
                </a:solidFill>
              </a:rPr>
              <a:t>/</a:t>
            </a:r>
            <a:r>
              <a:rPr lang="en-US" b="1" dirty="0" err="1">
                <a:solidFill>
                  <a:srgbClr val="FF0000"/>
                </a:solidFill>
              </a:rPr>
              <a:t>ic_launcher</a:t>
            </a:r>
            <a:r>
              <a:rPr lang="en-US" b="1" dirty="0">
                <a:solidFill>
                  <a:srgbClr val="FF0000"/>
                </a:solidFill>
              </a:rPr>
              <a:t>" </a:t>
            </a:r>
            <a:r>
              <a:rPr lang="en-US" dirty="0"/>
              <a:t>/&gt;</a:t>
            </a:r>
            <a:br>
              <a:rPr lang="en-US" dirty="0"/>
            </a:br>
            <a:br>
              <a:rPr lang="en-US" dirty="0"/>
            </a:br>
            <a:r>
              <a:rPr lang="en-US" dirty="0"/>
              <a:t>&lt;</a:t>
            </a:r>
            <a:r>
              <a:rPr lang="en-US" dirty="0" err="1"/>
              <a:t>ImageButton</a:t>
            </a:r>
            <a:br>
              <a:rPr lang="en-US" dirty="0"/>
            </a:br>
            <a:r>
              <a:rPr lang="en-US" dirty="0"/>
              <a:t>    </a:t>
            </a:r>
            <a:r>
              <a:rPr lang="en-US" dirty="0" err="1"/>
              <a:t>android:id</a:t>
            </a:r>
            <a:r>
              <a:rPr lang="en-US" dirty="0"/>
              <a:t>="@+id/</a:t>
            </a:r>
            <a:r>
              <a:rPr lang="en-US" dirty="0" err="1"/>
              <a:t>simpleImageButtonYouTube</a:t>
            </a:r>
            <a:r>
              <a:rPr lang="en-US" dirty="0"/>
              <a:t>"</a:t>
            </a:r>
            <a:br>
              <a:rPr lang="en-US" dirty="0"/>
            </a:br>
            <a:r>
              <a:rPr lang="en-US" dirty="0"/>
              <a:t>    </a:t>
            </a:r>
            <a:r>
              <a:rPr lang="en-US" dirty="0" err="1"/>
              <a:t>android:layout_width</a:t>
            </a:r>
            <a:r>
              <a:rPr lang="en-US" dirty="0"/>
              <a:t>="</a:t>
            </a:r>
            <a:r>
              <a:rPr lang="en-US" dirty="0" err="1"/>
              <a:t>wrap_content</a:t>
            </a:r>
            <a:r>
              <a:rPr lang="en-US" dirty="0"/>
              <a:t>"</a:t>
            </a:r>
            <a:br>
              <a:rPr lang="en-US" dirty="0"/>
            </a:br>
            <a:r>
              <a:rPr lang="en-US" dirty="0"/>
              <a:t>    </a:t>
            </a:r>
            <a:r>
              <a:rPr lang="en-US" dirty="0" err="1"/>
              <a:t>android:layout_height</a:t>
            </a:r>
            <a:r>
              <a:rPr lang="en-US" dirty="0"/>
              <a:t>="</a:t>
            </a:r>
            <a:r>
              <a:rPr lang="en-US" dirty="0" err="1"/>
              <a:t>wrap_content</a:t>
            </a:r>
            <a:r>
              <a:rPr lang="en-US" dirty="0"/>
              <a:t>"</a:t>
            </a:r>
            <a:br>
              <a:rPr lang="en-US" dirty="0"/>
            </a:br>
            <a:r>
              <a:rPr lang="en-US" dirty="0"/>
              <a:t>    </a:t>
            </a:r>
            <a:r>
              <a:rPr lang="en-US" dirty="0" err="1"/>
              <a:t>android:layout_below</a:t>
            </a:r>
            <a:r>
              <a:rPr lang="en-US" dirty="0"/>
              <a:t>="@+id/</a:t>
            </a:r>
            <a:r>
              <a:rPr lang="en-US" dirty="0" err="1"/>
              <a:t>simpleImageButtonHome</a:t>
            </a:r>
            <a:r>
              <a:rPr lang="en-US" dirty="0"/>
              <a:t>"</a:t>
            </a:r>
            <a:br>
              <a:rPr lang="en-US" dirty="0"/>
            </a:br>
            <a:r>
              <a:rPr lang="en-US" dirty="0"/>
              <a:t>    </a:t>
            </a:r>
            <a:r>
              <a:rPr lang="en-US" dirty="0" err="1"/>
              <a:t>android:layout_centerHorizontal</a:t>
            </a:r>
            <a:r>
              <a:rPr lang="en-US" dirty="0"/>
              <a:t>="true"</a:t>
            </a:r>
            <a:br>
              <a:rPr lang="en-US" dirty="0"/>
            </a:br>
            <a:r>
              <a:rPr lang="en-US" dirty="0"/>
              <a:t>    </a:t>
            </a:r>
            <a:r>
              <a:rPr lang="en-US" dirty="0" err="1"/>
              <a:t>android:layout_marginTop</a:t>
            </a:r>
            <a:r>
              <a:rPr lang="en-US" dirty="0"/>
              <a:t>="20dp"</a:t>
            </a:r>
            <a:br>
              <a:rPr lang="en-US" dirty="0"/>
            </a:br>
            <a:r>
              <a:rPr lang="en-US" dirty="0"/>
              <a:t>    </a:t>
            </a:r>
            <a:r>
              <a:rPr lang="en-US" dirty="0" err="1"/>
              <a:t>android:background</a:t>
            </a:r>
            <a:r>
              <a:rPr lang="en-US" dirty="0"/>
              <a:t>="#005"</a:t>
            </a:r>
            <a:br>
              <a:rPr lang="en-US" dirty="0"/>
            </a:br>
            <a:r>
              <a:rPr lang="en-US" dirty="0"/>
              <a:t>    </a:t>
            </a:r>
            <a:r>
              <a:rPr lang="en-US" dirty="0" err="1"/>
              <a:t>android:padding</a:t>
            </a:r>
            <a:r>
              <a:rPr lang="en-US" dirty="0"/>
              <a:t>="20dp"</a:t>
            </a:r>
            <a:br>
              <a:rPr lang="en-US" dirty="0"/>
            </a:br>
            <a:r>
              <a:rPr lang="en-US" b="1" dirty="0"/>
              <a:t>    </a:t>
            </a:r>
            <a:r>
              <a:rPr lang="en-US" b="1" dirty="0" err="1">
                <a:solidFill>
                  <a:srgbClr val="FF0000"/>
                </a:solidFill>
              </a:rPr>
              <a:t>android:src</a:t>
            </a:r>
            <a:r>
              <a:rPr lang="en-US" b="1" dirty="0">
                <a:solidFill>
                  <a:srgbClr val="FF0000"/>
                </a:solidFill>
              </a:rPr>
              <a:t>="@</a:t>
            </a:r>
            <a:r>
              <a:rPr lang="en-US" b="1" dirty="0" err="1">
                <a:solidFill>
                  <a:srgbClr val="FF0000"/>
                </a:solidFill>
              </a:rPr>
              <a:t>drawable</a:t>
            </a:r>
            <a:r>
              <a:rPr lang="en-US" b="1" dirty="0">
                <a:solidFill>
                  <a:srgbClr val="FF0000"/>
                </a:solidFill>
              </a:rPr>
              <a:t>/</a:t>
            </a:r>
            <a:r>
              <a:rPr lang="en-US" b="1" dirty="0" err="1">
                <a:solidFill>
                  <a:srgbClr val="FF0000"/>
                </a:solidFill>
              </a:rPr>
              <a:t>ic_launcher_foreground</a:t>
            </a:r>
            <a:r>
              <a:rPr lang="en-US" b="1" dirty="0">
                <a:solidFill>
                  <a:srgbClr val="FF0000"/>
                </a:solidFill>
              </a:rPr>
              <a:t>" </a:t>
            </a:r>
            <a:r>
              <a:rPr lang="en-US" dirty="0"/>
              <a:t>/&gt;</a:t>
            </a:r>
          </a:p>
        </p:txBody>
      </p:sp>
      <p:pic>
        <p:nvPicPr>
          <p:cNvPr id="38914" name="Picture 2"/>
          <p:cNvPicPr>
            <a:picLocks noChangeAspect="1" noChangeArrowheads="1"/>
          </p:cNvPicPr>
          <p:nvPr/>
        </p:nvPicPr>
        <p:blipFill>
          <a:blip r:embed="rId2"/>
          <a:srcRect/>
          <a:stretch>
            <a:fillRect/>
          </a:stretch>
        </p:blipFill>
        <p:spPr bwMode="auto">
          <a:xfrm>
            <a:off x="6791325" y="2209800"/>
            <a:ext cx="2352675" cy="3457575"/>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029200"/>
          </a:xfrm>
        </p:spPr>
        <p:txBody>
          <a:bodyPr>
            <a:normAutofit fontScale="62500" lnSpcReduction="20000"/>
          </a:bodyPr>
          <a:lstStyle/>
          <a:p>
            <a:r>
              <a:rPr lang="en-US" dirty="0" err="1"/>
              <a:t>ImageButton</a:t>
            </a:r>
            <a:r>
              <a:rPr lang="en-US" dirty="0"/>
              <a:t> </a:t>
            </a:r>
            <a:r>
              <a:rPr lang="en-US" dirty="0" err="1"/>
              <a:t>ButtonHome</a:t>
            </a:r>
            <a:r>
              <a:rPr lang="en-US" dirty="0"/>
              <a:t> = (</a:t>
            </a:r>
            <a:r>
              <a:rPr lang="en-US" dirty="0" err="1"/>
              <a:t>ImageButton</a:t>
            </a:r>
            <a:r>
              <a:rPr lang="en-US" dirty="0"/>
              <a:t>)</a:t>
            </a:r>
            <a:r>
              <a:rPr lang="en-US" dirty="0" err="1"/>
              <a:t>findViewById</a:t>
            </a:r>
            <a:r>
              <a:rPr lang="en-US" dirty="0"/>
              <a:t>(</a:t>
            </a:r>
            <a:r>
              <a:rPr lang="en-US" dirty="0" err="1"/>
              <a:t>R.id.simpleImageButtonHome</a:t>
            </a:r>
            <a:r>
              <a:rPr lang="en-US" dirty="0"/>
              <a:t>);</a:t>
            </a:r>
          </a:p>
          <a:p>
            <a:r>
              <a:rPr lang="en-US" dirty="0"/>
              <a:t> </a:t>
            </a:r>
            <a:r>
              <a:rPr lang="en-US" dirty="0" err="1"/>
              <a:t>ImageButton</a:t>
            </a:r>
            <a:r>
              <a:rPr lang="en-US" dirty="0"/>
              <a:t> </a:t>
            </a:r>
            <a:r>
              <a:rPr lang="en-US" dirty="0" err="1"/>
              <a:t>ButtonYouTube</a:t>
            </a:r>
            <a:r>
              <a:rPr lang="en-US" dirty="0"/>
              <a:t> = (</a:t>
            </a:r>
            <a:r>
              <a:rPr lang="en-US" dirty="0" err="1"/>
              <a:t>ImageButton</a:t>
            </a:r>
            <a:r>
              <a:rPr lang="en-US" dirty="0"/>
              <a:t>)</a:t>
            </a:r>
            <a:r>
              <a:rPr lang="en-US" dirty="0" err="1"/>
              <a:t>findViewById</a:t>
            </a:r>
            <a:r>
              <a:rPr lang="en-US" dirty="0"/>
              <a:t>(</a:t>
            </a:r>
            <a:r>
              <a:rPr lang="en-US" dirty="0" err="1"/>
              <a:t>R.id.simpleImageButtonYouTube</a:t>
            </a:r>
            <a:r>
              <a:rPr lang="en-US" dirty="0"/>
              <a:t>);</a:t>
            </a:r>
          </a:p>
          <a:p>
            <a:r>
              <a:rPr lang="en-US" dirty="0">
                <a:solidFill>
                  <a:srgbClr val="FF0000"/>
                </a:solidFill>
              </a:rPr>
              <a:t>// display the toast on home button click</a:t>
            </a:r>
          </a:p>
          <a:p>
            <a:r>
              <a:rPr lang="en-US" dirty="0" err="1"/>
              <a:t>ButtonHome.setOnClickListener</a:t>
            </a:r>
            <a:r>
              <a:rPr lang="en-US" dirty="0"/>
              <a:t>(new </a:t>
            </a:r>
            <a:r>
              <a:rPr lang="en-US" dirty="0" err="1"/>
              <a:t>View.OnClickListener</a:t>
            </a:r>
            <a:r>
              <a:rPr lang="en-US" dirty="0"/>
              <a:t>() { </a:t>
            </a:r>
          </a:p>
          <a:p>
            <a:r>
              <a:rPr lang="en-US" dirty="0"/>
              <a:t>@Override</a:t>
            </a:r>
          </a:p>
          <a:p>
            <a:r>
              <a:rPr lang="en-US" dirty="0"/>
              <a:t> public void </a:t>
            </a:r>
            <a:r>
              <a:rPr lang="en-US" dirty="0" err="1"/>
              <a:t>onClick</a:t>
            </a:r>
            <a:r>
              <a:rPr lang="en-US" dirty="0"/>
              <a:t>(View </a:t>
            </a:r>
            <a:r>
              <a:rPr lang="en-US" dirty="0" err="1"/>
              <a:t>view</a:t>
            </a:r>
            <a:r>
              <a:rPr lang="en-US" dirty="0"/>
              <a:t>) { </a:t>
            </a:r>
            <a:r>
              <a:rPr lang="en-US" dirty="0" err="1"/>
              <a:t>Toast.makeText</a:t>
            </a:r>
            <a:r>
              <a:rPr lang="en-US" dirty="0"/>
              <a:t>(</a:t>
            </a:r>
            <a:r>
              <a:rPr lang="en-US" dirty="0" err="1"/>
              <a:t>getApplicationContext</a:t>
            </a:r>
            <a:r>
              <a:rPr lang="en-US" dirty="0"/>
              <a:t>(),"Home </a:t>
            </a:r>
            <a:r>
              <a:rPr lang="en-US" dirty="0" err="1"/>
              <a:t>Button",Toast.LENGTH_LONG</a:t>
            </a:r>
            <a:r>
              <a:rPr lang="en-US" dirty="0"/>
              <a:t>).show();</a:t>
            </a:r>
          </a:p>
          <a:p>
            <a:r>
              <a:rPr lang="en-US" dirty="0"/>
              <a:t>} });</a:t>
            </a:r>
          </a:p>
          <a:p>
            <a:r>
              <a:rPr lang="en-US" dirty="0">
                <a:solidFill>
                  <a:srgbClr val="FF0000"/>
                </a:solidFill>
              </a:rPr>
              <a:t>// display the toast on you tube button click </a:t>
            </a:r>
          </a:p>
          <a:p>
            <a:r>
              <a:rPr lang="en-US" dirty="0" err="1"/>
              <a:t>ButtonYouTube.setOnClickListener</a:t>
            </a:r>
            <a:r>
              <a:rPr lang="en-US" dirty="0"/>
              <a:t>(new </a:t>
            </a:r>
            <a:r>
              <a:rPr lang="en-US" dirty="0" err="1"/>
              <a:t>View.OnClickListener</a:t>
            </a:r>
            <a:r>
              <a:rPr lang="en-US" dirty="0"/>
              <a:t>() {</a:t>
            </a:r>
          </a:p>
          <a:p>
            <a:r>
              <a:rPr lang="en-US" dirty="0"/>
              <a:t> @Override </a:t>
            </a:r>
          </a:p>
          <a:p>
            <a:r>
              <a:rPr lang="en-US" dirty="0"/>
              <a:t>public void </a:t>
            </a:r>
            <a:r>
              <a:rPr lang="en-US" dirty="0" err="1"/>
              <a:t>onClick</a:t>
            </a:r>
            <a:r>
              <a:rPr lang="en-US" dirty="0"/>
              <a:t>(View </a:t>
            </a:r>
            <a:r>
              <a:rPr lang="en-US" dirty="0" err="1"/>
              <a:t>view</a:t>
            </a:r>
            <a:r>
              <a:rPr lang="en-US" dirty="0"/>
              <a:t>) { </a:t>
            </a:r>
          </a:p>
          <a:p>
            <a:r>
              <a:rPr lang="en-US" dirty="0" err="1"/>
              <a:t>Toast.makeText</a:t>
            </a:r>
            <a:r>
              <a:rPr lang="en-US" dirty="0"/>
              <a:t>(</a:t>
            </a:r>
            <a:r>
              <a:rPr lang="en-US" dirty="0" err="1"/>
              <a:t>getApplicationContext</a:t>
            </a:r>
            <a:r>
              <a:rPr lang="en-US" dirty="0"/>
              <a:t>(),"YouTube  </a:t>
            </a:r>
            <a:r>
              <a:rPr lang="en-US" dirty="0" err="1"/>
              <a:t>Button",Toast.LENGTH_LONG</a:t>
            </a:r>
            <a:r>
              <a:rPr lang="en-US" dirty="0"/>
              <a:t>).show();}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Toggle Button</a:t>
            </a:r>
          </a:p>
        </p:txBody>
      </p:sp>
      <p:sp>
        <p:nvSpPr>
          <p:cNvPr id="3" name="Content Placeholder 2"/>
          <p:cNvSpPr>
            <a:spLocks noGrp="1"/>
          </p:cNvSpPr>
          <p:nvPr>
            <p:ph idx="1"/>
          </p:nvPr>
        </p:nvSpPr>
        <p:spPr/>
        <p:txBody>
          <a:bodyPr>
            <a:normAutofit/>
          </a:bodyPr>
          <a:lstStyle/>
          <a:p>
            <a:r>
              <a:rPr lang="en-US" sz="1800" dirty="0"/>
              <a:t>The </a:t>
            </a:r>
            <a:r>
              <a:rPr lang="en-US" sz="1800" b="1" dirty="0" err="1"/>
              <a:t>ToggleButton</a:t>
            </a:r>
            <a:r>
              <a:rPr lang="en-US" sz="1800" dirty="0"/>
              <a:t> is useful for the users to change the settings between two states either </a:t>
            </a:r>
            <a:r>
              <a:rPr lang="en-US" sz="1800" b="1" dirty="0"/>
              <a:t>ON</a:t>
            </a:r>
            <a:r>
              <a:rPr lang="en-US" sz="1800" dirty="0"/>
              <a:t> or </a:t>
            </a:r>
            <a:r>
              <a:rPr lang="en-US" sz="1800" b="1" dirty="0"/>
              <a:t>OFF</a:t>
            </a:r>
            <a:r>
              <a:rPr lang="en-US" sz="1800" dirty="0"/>
              <a:t>. </a:t>
            </a:r>
          </a:p>
          <a:p>
            <a:r>
              <a:rPr lang="en-US" sz="1800" b="1" dirty="0"/>
              <a:t>Toggle Button</a:t>
            </a:r>
            <a:r>
              <a:rPr lang="en-US" sz="1800" dirty="0"/>
              <a:t> is a user interface control which is used to display </a:t>
            </a:r>
            <a:r>
              <a:rPr lang="en-US" sz="1800" b="1" dirty="0"/>
              <a:t>ON</a:t>
            </a:r>
            <a:r>
              <a:rPr lang="en-US" sz="1800" dirty="0"/>
              <a:t> (</a:t>
            </a:r>
            <a:r>
              <a:rPr lang="en-US" sz="1800" b="1" dirty="0"/>
              <a:t>Checked</a:t>
            </a:r>
            <a:r>
              <a:rPr lang="en-US" sz="1800" dirty="0"/>
              <a:t>) or </a:t>
            </a:r>
            <a:r>
              <a:rPr lang="en-US" sz="1800" b="1" dirty="0"/>
              <a:t>OFF</a:t>
            </a:r>
            <a:r>
              <a:rPr lang="en-US" sz="1800" dirty="0"/>
              <a:t> (</a:t>
            </a:r>
            <a:r>
              <a:rPr lang="en-US" sz="1800" b="1" dirty="0"/>
              <a:t>Unchecked</a:t>
            </a:r>
            <a:r>
              <a:rPr lang="en-US" sz="1800" dirty="0"/>
              <a:t>) states as a button with a light indicator.</a:t>
            </a:r>
          </a:p>
          <a:p>
            <a:r>
              <a:rPr lang="en-US" sz="1800" dirty="0"/>
              <a:t>The most simple example of </a:t>
            </a:r>
            <a:r>
              <a:rPr lang="en-US" sz="1800" dirty="0" err="1">
                <a:hlinkClick r:id="rId2" tooltip="ToggleButton"/>
              </a:rPr>
              <a:t>ToggleButton</a:t>
            </a:r>
            <a:r>
              <a:rPr lang="en-US" sz="1800" dirty="0"/>
              <a:t> is doing on/off in sound, Bluetooth, </a:t>
            </a:r>
            <a:r>
              <a:rPr lang="en-US" sz="1800" dirty="0" err="1"/>
              <a:t>wifi</a:t>
            </a:r>
            <a:r>
              <a:rPr lang="en-US" sz="1800" dirty="0"/>
              <a:t>, hotspot etc.</a:t>
            </a:r>
          </a:p>
          <a:p>
            <a:r>
              <a:rPr lang="en-US" sz="1800" dirty="0"/>
              <a:t>Android 4.0 version ( API level 14 ) there is an another kind of </a:t>
            </a:r>
            <a:r>
              <a:rPr lang="en-US" sz="1800" dirty="0" err="1"/>
              <a:t>ToggleButton</a:t>
            </a:r>
            <a:r>
              <a:rPr lang="en-US" sz="1800" dirty="0"/>
              <a:t> called </a:t>
            </a:r>
            <a:r>
              <a:rPr lang="en-US" sz="1800" dirty="0">
                <a:hlinkClick r:id="rId3" tooltip="Switch Tutorial"/>
              </a:rPr>
              <a:t>Switch</a:t>
            </a:r>
            <a:r>
              <a:rPr lang="en-US" sz="1800" dirty="0"/>
              <a:t> which provide the user slider control. </a:t>
            </a:r>
          </a:p>
          <a:p>
            <a:endParaRPr lang="en-US" sz="1800" dirty="0"/>
          </a:p>
          <a:p>
            <a:endParaRPr lang="en-US" sz="1800" dirty="0"/>
          </a:p>
        </p:txBody>
      </p:sp>
      <p:pic>
        <p:nvPicPr>
          <p:cNvPr id="4097" name="Picture 1"/>
          <p:cNvPicPr>
            <a:picLocks noChangeAspect="1" noChangeArrowheads="1"/>
          </p:cNvPicPr>
          <p:nvPr/>
        </p:nvPicPr>
        <p:blipFill>
          <a:blip r:embed="rId4"/>
          <a:srcRect/>
          <a:stretch>
            <a:fillRect/>
          </a:stretch>
        </p:blipFill>
        <p:spPr bwMode="auto">
          <a:xfrm>
            <a:off x="6096000" y="4572000"/>
            <a:ext cx="2286000" cy="1581150"/>
          </a:xfrm>
          <a:prstGeom prst="rect">
            <a:avLst/>
          </a:prstGeom>
          <a:noFill/>
          <a:ln w="9525">
            <a:noFill/>
            <a:miter lim="800000"/>
            <a:headEnd/>
            <a:tailEnd/>
          </a:ln>
          <a:effectLst/>
        </p:spPr>
      </p:pic>
      <p:pic>
        <p:nvPicPr>
          <p:cNvPr id="4099" name="Picture 3"/>
          <p:cNvPicPr>
            <a:picLocks noChangeAspect="1" noChangeArrowheads="1"/>
          </p:cNvPicPr>
          <p:nvPr/>
        </p:nvPicPr>
        <p:blipFill>
          <a:blip r:embed="rId5"/>
          <a:srcRect/>
          <a:stretch>
            <a:fillRect/>
          </a:stretch>
        </p:blipFill>
        <p:spPr bwMode="auto">
          <a:xfrm>
            <a:off x="1066800" y="4419600"/>
            <a:ext cx="3200400" cy="1762125"/>
          </a:xfrm>
          <a:prstGeom prst="rect">
            <a:avLst/>
          </a:prstGeom>
          <a:noFill/>
          <a:ln w="9525">
            <a:noFill/>
            <a:miter lim="800000"/>
            <a:headEnd/>
            <a:tailEnd/>
          </a:ln>
          <a:effectLst/>
        </p:spPr>
      </p:pic>
    </p:spTree>
    <p:extLst>
      <p:ext uri="{BB962C8B-B14F-4D97-AF65-F5344CB8AC3E}">
        <p14:creationId xmlns:p14="http://schemas.microsoft.com/office/powerpoint/2010/main" val="468031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Toggle Attributes</a:t>
            </a:r>
          </a:p>
        </p:txBody>
      </p:sp>
      <p:sp>
        <p:nvSpPr>
          <p:cNvPr id="3" name="Content Placeholder 2"/>
          <p:cNvSpPr>
            <a:spLocks noGrp="1"/>
          </p:cNvSpPr>
          <p:nvPr>
            <p:ph idx="1"/>
          </p:nvPr>
        </p:nvSpPr>
        <p:spPr/>
        <p:txBody>
          <a:bodyPr>
            <a:normAutofit lnSpcReduction="10000"/>
          </a:bodyPr>
          <a:lstStyle/>
          <a:p>
            <a:r>
              <a:rPr lang="en-US" sz="2400" b="1" dirty="0" err="1"/>
              <a:t>android:checked</a:t>
            </a:r>
            <a:r>
              <a:rPr lang="en-US" sz="2400" dirty="0"/>
              <a:t> : It is used to specify the current state of toggle button</a:t>
            </a:r>
          </a:p>
          <a:p>
            <a:r>
              <a:rPr lang="en-US" sz="2400" b="1" dirty="0" err="1"/>
              <a:t>android:text</a:t>
            </a:r>
            <a:r>
              <a:rPr lang="en-US" sz="2400" dirty="0"/>
              <a:t> : It is used to set the text.</a:t>
            </a:r>
          </a:p>
          <a:p>
            <a:r>
              <a:rPr lang="en-US" sz="2400" b="1" dirty="0" err="1"/>
              <a:t>android:textOn</a:t>
            </a:r>
            <a:r>
              <a:rPr lang="en-US" sz="2400" dirty="0"/>
              <a:t>: It is used to set the text when toggle button is in ON / Checked state.</a:t>
            </a:r>
          </a:p>
          <a:p>
            <a:r>
              <a:rPr lang="en-US" sz="2400" b="1" dirty="0" err="1"/>
              <a:t>android:textOff</a:t>
            </a:r>
            <a:r>
              <a:rPr lang="en-US" sz="2400" dirty="0"/>
              <a:t> : It is used to set the text when toggle button is in OFF / Unchecked state.</a:t>
            </a:r>
          </a:p>
          <a:p>
            <a:r>
              <a:rPr lang="en-US" sz="2400" b="1" dirty="0" err="1"/>
              <a:t>android:drawableBottom</a:t>
            </a:r>
            <a:r>
              <a:rPr lang="en-US" sz="2400" b="1" dirty="0"/>
              <a:t>:</a:t>
            </a:r>
          </a:p>
          <a:p>
            <a:r>
              <a:rPr lang="en-US" sz="2400" b="1" dirty="0"/>
              <a:t> </a:t>
            </a:r>
            <a:r>
              <a:rPr lang="en-US" sz="2400" b="1" dirty="0" err="1"/>
              <a:t>android:drawableTop</a:t>
            </a:r>
            <a:r>
              <a:rPr lang="en-US" sz="2400" b="1" dirty="0"/>
              <a:t>:</a:t>
            </a:r>
          </a:p>
          <a:p>
            <a:r>
              <a:rPr lang="en-US" sz="2400" b="1" dirty="0" err="1"/>
              <a:t>android:drawableRight</a:t>
            </a:r>
            <a:r>
              <a:rPr lang="en-US" sz="2400" b="1" dirty="0"/>
              <a:t> </a:t>
            </a:r>
          </a:p>
          <a:p>
            <a:r>
              <a:rPr lang="en-US" sz="2400" b="1" dirty="0" err="1"/>
              <a:t>android:drawableLeft</a:t>
            </a:r>
            <a:r>
              <a:rPr lang="en-US" sz="2400" b="1" dirty="0"/>
              <a:t>: </a:t>
            </a:r>
            <a:endParaRPr 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71669"/>
            <a:ext cx="8229600" cy="5745163"/>
          </a:xfrm>
        </p:spPr>
        <p:txBody>
          <a:bodyPr>
            <a:normAutofit fontScale="62500" lnSpcReduction="20000"/>
          </a:bodyPr>
          <a:lstStyle/>
          <a:p>
            <a:r>
              <a:rPr lang="en-US" sz="4000" b="1" dirty="0"/>
              <a:t>Create </a:t>
            </a:r>
            <a:r>
              <a:rPr lang="en-US" sz="4000" b="1" dirty="0" err="1"/>
              <a:t>ToggleButton</a:t>
            </a:r>
            <a:r>
              <a:rPr lang="en-US" sz="4000" b="1" dirty="0"/>
              <a:t> in XML Layout File</a:t>
            </a:r>
            <a:br>
              <a:rPr lang="en-US" sz="4000" dirty="0"/>
            </a:br>
            <a:endParaRPr lang="en-US" sz="4000" dirty="0"/>
          </a:p>
          <a:p>
            <a:r>
              <a:rPr lang="en-US" dirty="0"/>
              <a:t>&lt;</a:t>
            </a:r>
            <a:r>
              <a:rPr lang="en-US" dirty="0" err="1"/>
              <a:t>ToggleButton</a:t>
            </a:r>
            <a:br>
              <a:rPr lang="en-US" dirty="0"/>
            </a:br>
            <a:r>
              <a:rPr lang="en-US" dirty="0"/>
              <a:t>        </a:t>
            </a:r>
            <a:r>
              <a:rPr lang="en-US" dirty="0" err="1"/>
              <a:t>android:id</a:t>
            </a:r>
            <a:r>
              <a:rPr lang="en-US" dirty="0"/>
              <a:t>="@+id/toggle1"</a:t>
            </a:r>
            <a:br>
              <a:rPr lang="en-US" dirty="0"/>
            </a:br>
            <a:r>
              <a:rPr lang="en-US" dirty="0"/>
              <a:t>        </a:t>
            </a:r>
            <a:r>
              <a:rPr lang="en-US" dirty="0" err="1"/>
              <a:t>android:layout_width</a:t>
            </a:r>
            <a:r>
              <a:rPr lang="en-US" dirty="0"/>
              <a:t>="</a:t>
            </a:r>
            <a:r>
              <a:rPr lang="en-US" dirty="0" err="1"/>
              <a:t>wrap_content</a:t>
            </a:r>
            <a:r>
              <a:rPr lang="en-US" dirty="0"/>
              <a:t>"</a:t>
            </a:r>
            <a:br>
              <a:rPr lang="en-US" dirty="0"/>
            </a:br>
            <a:r>
              <a:rPr lang="en-US" dirty="0"/>
              <a:t>        </a:t>
            </a:r>
            <a:r>
              <a:rPr lang="en-US" dirty="0" err="1"/>
              <a:t>android:layout_height</a:t>
            </a:r>
            <a:r>
              <a:rPr lang="en-US" dirty="0"/>
              <a:t>="</a:t>
            </a:r>
            <a:r>
              <a:rPr lang="en-US" dirty="0" err="1"/>
              <a:t>wrap_content</a:t>
            </a:r>
            <a:r>
              <a:rPr lang="en-US" dirty="0"/>
              <a:t>"</a:t>
            </a:r>
            <a:br>
              <a:rPr lang="en-US" dirty="0"/>
            </a:br>
            <a:r>
              <a:rPr lang="en-US" dirty="0"/>
              <a:t>        </a:t>
            </a:r>
            <a:r>
              <a:rPr lang="en-US" dirty="0" err="1"/>
              <a:t>android:layout_marginLeft</a:t>
            </a:r>
            <a:r>
              <a:rPr lang="en-US" dirty="0"/>
              <a:t>="100dp"</a:t>
            </a:r>
            <a:br>
              <a:rPr lang="en-US" dirty="0"/>
            </a:br>
            <a:r>
              <a:rPr lang="en-US" dirty="0"/>
              <a:t>        </a:t>
            </a:r>
            <a:r>
              <a:rPr lang="en-US" dirty="0" err="1"/>
              <a:t>android:layout_marginTop</a:t>
            </a:r>
            <a:r>
              <a:rPr lang="en-US" dirty="0"/>
              <a:t>="120dp"</a:t>
            </a:r>
            <a:br>
              <a:rPr lang="en-US" dirty="0"/>
            </a:br>
            <a:r>
              <a:rPr lang="en-US" dirty="0"/>
              <a:t>        </a:t>
            </a:r>
            <a:r>
              <a:rPr lang="en-US" dirty="0" err="1"/>
              <a:t>android:checked</a:t>
            </a:r>
            <a:r>
              <a:rPr lang="en-US" dirty="0"/>
              <a:t>="true"</a:t>
            </a:r>
            <a:br>
              <a:rPr lang="en-US" dirty="0"/>
            </a:br>
            <a:r>
              <a:rPr lang="en-US" dirty="0"/>
              <a:t>        </a:t>
            </a:r>
            <a:r>
              <a:rPr lang="en-US" dirty="0" err="1"/>
              <a:t>android:textOff</a:t>
            </a:r>
            <a:r>
              <a:rPr lang="en-US" dirty="0"/>
              <a:t>="OFF"</a:t>
            </a:r>
            <a:br>
              <a:rPr lang="en-US" dirty="0"/>
            </a:br>
            <a:r>
              <a:rPr lang="en-US" dirty="0"/>
              <a:t>        </a:t>
            </a:r>
            <a:r>
              <a:rPr lang="en-US" dirty="0" err="1"/>
              <a:t>android:textOn</a:t>
            </a:r>
            <a:r>
              <a:rPr lang="en-US" dirty="0"/>
              <a:t>="ON"/&gt;</a:t>
            </a:r>
          </a:p>
          <a:p>
            <a:endParaRPr lang="en-US" dirty="0"/>
          </a:p>
          <a:p>
            <a:r>
              <a:rPr lang="en-US" sz="3400" b="1" dirty="0"/>
              <a:t>Create </a:t>
            </a:r>
            <a:r>
              <a:rPr lang="en-US" sz="3400" b="1" dirty="0" err="1"/>
              <a:t>ToggleButton</a:t>
            </a:r>
            <a:r>
              <a:rPr lang="en-US" sz="3400" b="1" dirty="0"/>
              <a:t> Control in JAVA</a:t>
            </a:r>
          </a:p>
          <a:p>
            <a:r>
              <a:rPr lang="en-US" dirty="0" err="1"/>
              <a:t>RelativeLayout</a:t>
            </a:r>
            <a:r>
              <a:rPr lang="en-US" dirty="0"/>
              <a:t> layout = (</a:t>
            </a:r>
            <a:r>
              <a:rPr lang="en-US" dirty="0" err="1"/>
              <a:t>RelativeLayout</a:t>
            </a:r>
            <a:r>
              <a:rPr lang="en-US" dirty="0"/>
              <a:t>)</a:t>
            </a:r>
          </a:p>
          <a:p>
            <a:r>
              <a:rPr lang="en-US" dirty="0"/>
              <a:t>                                  </a:t>
            </a:r>
            <a:r>
              <a:rPr lang="en-US" dirty="0" err="1"/>
              <a:t>findViewById</a:t>
            </a:r>
            <a:r>
              <a:rPr lang="en-US" dirty="0"/>
              <a:t>(</a:t>
            </a:r>
            <a:r>
              <a:rPr lang="en-US" dirty="0" err="1"/>
              <a:t>R.id.r_layout</a:t>
            </a:r>
            <a:r>
              <a:rPr lang="en-US" dirty="0"/>
              <a:t>);</a:t>
            </a:r>
            <a:br>
              <a:rPr lang="en-US" dirty="0"/>
            </a:br>
            <a:r>
              <a:rPr lang="en-US" dirty="0" err="1"/>
              <a:t>ToggleButton</a:t>
            </a:r>
            <a:r>
              <a:rPr lang="en-US" dirty="0"/>
              <a:t> tb = new </a:t>
            </a:r>
            <a:r>
              <a:rPr lang="en-US" dirty="0" err="1"/>
              <a:t>ToggleButton</a:t>
            </a:r>
            <a:r>
              <a:rPr lang="en-US" dirty="0"/>
              <a:t>(this);</a:t>
            </a:r>
            <a:br>
              <a:rPr lang="en-US" dirty="0"/>
            </a:br>
            <a:r>
              <a:rPr lang="en-US" dirty="0" err="1"/>
              <a:t>tb.setTextOff</a:t>
            </a:r>
            <a:r>
              <a:rPr lang="en-US" dirty="0"/>
              <a:t>("OFF");</a:t>
            </a:r>
            <a:br>
              <a:rPr lang="en-US" dirty="0"/>
            </a:br>
            <a:r>
              <a:rPr lang="en-US" dirty="0" err="1"/>
              <a:t>tb.setTextOn</a:t>
            </a:r>
            <a:r>
              <a:rPr lang="en-US" dirty="0"/>
              <a:t>("ON");</a:t>
            </a:r>
            <a:br>
              <a:rPr lang="en-US" dirty="0"/>
            </a:br>
            <a:r>
              <a:rPr lang="en-US" dirty="0" err="1"/>
              <a:t>tb.setChecked</a:t>
            </a:r>
            <a:r>
              <a:rPr lang="en-US" dirty="0"/>
              <a:t>(true);</a:t>
            </a:r>
            <a:br>
              <a:rPr lang="en-US" dirty="0"/>
            </a:br>
            <a:r>
              <a:rPr lang="en-US" dirty="0" err="1"/>
              <a:t>layout.addView</a:t>
            </a:r>
            <a:r>
              <a:rPr lang="en-US" dirty="0"/>
              <a:t>(tb);</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8FD953-4CFD-46EA-8B5E-8F4CDE69599A}"/>
              </a:ext>
            </a:extLst>
          </p:cNvPr>
          <p:cNvSpPr>
            <a:spLocks noGrp="1"/>
          </p:cNvSpPr>
          <p:nvPr>
            <p:ph idx="1"/>
          </p:nvPr>
        </p:nvSpPr>
        <p:spPr>
          <a:xfrm>
            <a:off x="457200" y="304800"/>
            <a:ext cx="8229600" cy="5821363"/>
          </a:xfrm>
        </p:spPr>
        <p:txBody>
          <a:bodyPr>
            <a:normAutofit/>
          </a:bodyPr>
          <a:lstStyle/>
          <a:p>
            <a:r>
              <a:rPr lang="en-US" sz="1600" b="1" i="0" dirty="0" err="1">
                <a:solidFill>
                  <a:srgbClr val="008000"/>
                </a:solidFill>
                <a:effectLst/>
                <a:latin typeface="calibri" panose="020F0502020204030204" pitchFamily="34" charset="0"/>
              </a:rPr>
              <a:t>TextColor</a:t>
            </a:r>
            <a:r>
              <a:rPr lang="en-US" sz="1600" b="1" i="0" dirty="0">
                <a:solidFill>
                  <a:srgbClr val="008000"/>
                </a:solidFill>
                <a:effectLst/>
                <a:latin typeface="calibri" panose="020F0502020204030204" pitchFamily="34" charset="0"/>
              </a:rPr>
              <a:t>:</a:t>
            </a:r>
            <a:r>
              <a:rPr lang="en-US" sz="1600" b="0" i="0" dirty="0">
                <a:solidFill>
                  <a:srgbClr val="555555"/>
                </a:solidFill>
                <a:effectLst/>
                <a:latin typeface="calibri" panose="020F0502020204030204" pitchFamily="34" charset="0"/>
              </a:rPr>
              <a:t> </a:t>
            </a:r>
            <a:r>
              <a:rPr lang="en-US" sz="1600" b="0" i="0" dirty="0" err="1">
                <a:solidFill>
                  <a:srgbClr val="555555"/>
                </a:solidFill>
                <a:effectLst/>
                <a:latin typeface="calibri" panose="020F0502020204030204" pitchFamily="34" charset="0"/>
              </a:rPr>
              <a:t>textColor</a:t>
            </a:r>
            <a:r>
              <a:rPr lang="en-US" sz="1600" b="0" i="0" dirty="0">
                <a:solidFill>
                  <a:srgbClr val="555555"/>
                </a:solidFill>
                <a:effectLst/>
                <a:latin typeface="calibri" panose="020F0502020204030204" pitchFamily="34" charset="0"/>
              </a:rPr>
              <a:t> attribute is used to set the text color of a text view. Color value is in the form of</a:t>
            </a:r>
          </a:p>
          <a:p>
            <a:r>
              <a:rPr kumimoji="0" lang="en-US" altLang="en-US" sz="1600" b="0" i="0" u="none" strike="noStrike" cap="none" normalizeH="0" baseline="0" dirty="0" err="1">
                <a:ln>
                  <a:noFill/>
                </a:ln>
                <a:solidFill>
                  <a:srgbClr val="660066"/>
                </a:solidFill>
                <a:effectLst/>
                <a:latin typeface="Menlo"/>
              </a:rPr>
              <a:t>Eg</a:t>
            </a:r>
            <a:r>
              <a:rPr kumimoji="0" lang="en-US" altLang="en-US" sz="1600" b="0" i="0" u="none" strike="noStrike" cap="none" normalizeH="0" baseline="0" dirty="0">
                <a:ln>
                  <a:noFill/>
                </a:ln>
                <a:solidFill>
                  <a:srgbClr val="660066"/>
                </a:solidFill>
                <a:effectLst/>
                <a:latin typeface="Menlo"/>
              </a:rPr>
              <a:t> : &lt;</a:t>
            </a:r>
            <a:r>
              <a:rPr kumimoji="0" lang="en-US" altLang="en-US" sz="1600" b="0" i="0" u="none" strike="noStrike" cap="none" normalizeH="0" baseline="0" dirty="0" err="1">
                <a:ln>
                  <a:noFill/>
                </a:ln>
                <a:solidFill>
                  <a:srgbClr val="660066"/>
                </a:solidFill>
                <a:effectLst/>
                <a:latin typeface="Menlo"/>
              </a:rPr>
              <a:t>android:textColor</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008800"/>
                </a:solidFill>
                <a:effectLst/>
                <a:latin typeface="Menlo"/>
              </a:rPr>
              <a:t>"#f00"</a:t>
            </a:r>
            <a:r>
              <a:rPr kumimoji="0" lang="en-US" altLang="en-US" sz="1600" b="0" i="0" u="none" strike="noStrike" cap="none" normalizeH="0" baseline="0" dirty="0">
                <a:ln>
                  <a:noFill/>
                </a:ln>
                <a:solidFill>
                  <a:srgbClr val="000088"/>
                </a:solidFill>
                <a:effectLst/>
                <a:latin typeface="Menlo"/>
              </a:rPr>
              <a:t>/&gt;</a:t>
            </a:r>
            <a:r>
              <a:rPr kumimoji="0" lang="en-US" altLang="en-US" sz="1600" b="0" i="0" u="none" strike="noStrike" cap="none" normalizeH="0" baseline="0" dirty="0">
                <a:ln>
                  <a:noFill/>
                </a:ln>
                <a:solidFill>
                  <a:srgbClr val="880000"/>
                </a:solidFill>
                <a:effectLst/>
                <a:latin typeface="Menlo"/>
              </a:rPr>
              <a:t>&lt;!--red color for text view--&gt;</a:t>
            </a:r>
            <a:r>
              <a:rPr kumimoji="0" lang="en-US" altLang="en-US" sz="1600" b="0" i="0" u="none" strike="noStrike" cap="none" normalizeH="0" baseline="0" dirty="0">
                <a:ln>
                  <a:noFill/>
                </a:ln>
                <a:solidFill>
                  <a:schemeClr val="tx1"/>
                </a:solidFill>
                <a:effectLst/>
              </a:rPr>
              <a:t> </a:t>
            </a:r>
          </a:p>
          <a:p>
            <a:r>
              <a:rPr kumimoji="0" lang="en-US" altLang="en-US" sz="1600" b="0" i="0" u="none" strike="noStrike" cap="none" normalizeH="0" baseline="0" dirty="0">
                <a:ln>
                  <a:noFill/>
                </a:ln>
                <a:solidFill>
                  <a:schemeClr val="tx1"/>
                </a:solidFill>
                <a:effectLst/>
              </a:rPr>
              <a:t> &lt;color name="white"&gt;#FFFFFF&lt;/color&gt;</a:t>
            </a:r>
          </a:p>
          <a:p>
            <a:r>
              <a:rPr kumimoji="0" lang="en-US" altLang="en-US" sz="1600" b="0" i="0" u="none" strike="noStrike" cap="none" normalizeH="0" baseline="0" dirty="0">
                <a:ln>
                  <a:noFill/>
                </a:ln>
                <a:solidFill>
                  <a:schemeClr val="tx1"/>
                </a:solidFill>
                <a:effectLst/>
              </a:rPr>
              <a:t> &lt;color name="yellow"&gt;#FFFF00&lt;/color&gt;</a:t>
            </a:r>
          </a:p>
          <a:p>
            <a:r>
              <a:rPr kumimoji="0" lang="en-US" altLang="en-US" sz="1600" b="0" i="0" u="none" strike="noStrike" cap="none" normalizeH="0" baseline="0" dirty="0">
                <a:ln>
                  <a:noFill/>
                </a:ln>
                <a:solidFill>
                  <a:schemeClr val="tx1"/>
                </a:solidFill>
                <a:effectLst/>
              </a:rPr>
              <a:t> &lt;color name="fuchsia"&gt;#FF00FF&lt;/color&gt;</a:t>
            </a:r>
          </a:p>
          <a:p>
            <a:r>
              <a:rPr kumimoji="0" lang="en-US" altLang="en-US" sz="1600" b="0" i="0" u="none" strike="noStrike" cap="none" normalizeH="0" baseline="0" dirty="0">
                <a:ln>
                  <a:noFill/>
                </a:ln>
                <a:solidFill>
                  <a:schemeClr val="tx1"/>
                </a:solidFill>
                <a:effectLst/>
              </a:rPr>
              <a:t> &lt;color name="red"&gt;#FF0000&lt;/color&gt;</a:t>
            </a:r>
          </a:p>
          <a:p>
            <a:r>
              <a:rPr kumimoji="0" lang="en-US" altLang="en-US" sz="1600" b="0" i="0" u="none" strike="noStrike" cap="none" normalizeH="0" baseline="0" dirty="0">
                <a:ln>
                  <a:noFill/>
                </a:ln>
                <a:solidFill>
                  <a:schemeClr val="tx1"/>
                </a:solidFill>
                <a:effectLst/>
              </a:rPr>
              <a:t> &lt;color name="silver"&gt;#C0C0C0&lt;/color&gt;</a:t>
            </a:r>
          </a:p>
          <a:p>
            <a:r>
              <a:rPr kumimoji="0" lang="en-US" altLang="en-US" sz="1600" b="0" i="0" u="none" strike="noStrike" cap="none" normalizeH="0" baseline="0" dirty="0">
                <a:ln>
                  <a:noFill/>
                </a:ln>
                <a:solidFill>
                  <a:schemeClr val="tx1"/>
                </a:solidFill>
                <a:effectLst/>
              </a:rPr>
              <a:t> &lt;color name="gray"&gt;#808080&lt;/color&gt;</a:t>
            </a:r>
          </a:p>
          <a:p>
            <a:r>
              <a:rPr kumimoji="0" lang="en-US" altLang="en-US" sz="1600" b="0" i="0" u="none" strike="noStrike" cap="none" normalizeH="0" baseline="0" dirty="0">
                <a:ln>
                  <a:noFill/>
                </a:ln>
                <a:solidFill>
                  <a:schemeClr val="tx1"/>
                </a:solidFill>
                <a:effectLst/>
              </a:rPr>
              <a:t> &lt;color name="olive"&gt;#808000&lt;/color&gt;</a:t>
            </a:r>
          </a:p>
          <a:p>
            <a:r>
              <a:rPr kumimoji="0" lang="en-US" altLang="en-US" sz="1600" b="0" i="0" u="none" strike="noStrike" cap="none" normalizeH="0" baseline="0" dirty="0">
                <a:ln>
                  <a:noFill/>
                </a:ln>
                <a:solidFill>
                  <a:schemeClr val="tx1"/>
                </a:solidFill>
                <a:effectLst/>
              </a:rPr>
              <a:t> &lt;color name="purple"&gt;#800080&lt;/color&gt;</a:t>
            </a:r>
          </a:p>
          <a:p>
            <a:r>
              <a:rPr kumimoji="0" lang="en-US" altLang="en-US" sz="1600" b="0" i="0" u="none" strike="noStrike" cap="none" normalizeH="0" baseline="0" dirty="0">
                <a:ln>
                  <a:noFill/>
                </a:ln>
                <a:solidFill>
                  <a:schemeClr val="tx1"/>
                </a:solidFill>
                <a:effectLst/>
              </a:rPr>
              <a:t> &lt;color name="maroon"&gt;#800000&lt;/color&gt;</a:t>
            </a:r>
          </a:p>
          <a:p>
            <a:r>
              <a:rPr kumimoji="0" lang="en-US" altLang="en-US" sz="1600" b="0" i="0" u="none" strike="noStrike" cap="none" normalizeH="0" baseline="0" dirty="0">
                <a:ln>
                  <a:noFill/>
                </a:ln>
                <a:solidFill>
                  <a:schemeClr val="tx1"/>
                </a:solidFill>
                <a:effectLst/>
              </a:rPr>
              <a:t> &lt;color name="aqua"&gt;#00FFFF&lt;/color&gt;</a:t>
            </a:r>
          </a:p>
          <a:p>
            <a:r>
              <a:rPr kumimoji="0" lang="en-US" altLang="en-US" sz="1600" b="0" i="0" u="none" strike="noStrike" cap="none" normalizeH="0" baseline="0" dirty="0">
                <a:ln>
                  <a:noFill/>
                </a:ln>
                <a:solidFill>
                  <a:schemeClr val="tx1"/>
                </a:solidFill>
                <a:effectLst/>
              </a:rPr>
              <a:t> &lt;color name="lime"&gt;#00FF00&lt;/color&gt;</a:t>
            </a:r>
          </a:p>
          <a:p>
            <a:r>
              <a:rPr kumimoji="0" lang="en-US" altLang="en-US" sz="1600" b="0" i="0" u="none" strike="noStrike" cap="none" normalizeH="0" baseline="0" dirty="0">
                <a:ln>
                  <a:noFill/>
                </a:ln>
                <a:solidFill>
                  <a:schemeClr val="tx1"/>
                </a:solidFill>
                <a:effectLst/>
              </a:rPr>
              <a:t> &lt;color name="teal"&gt;#008080&lt;/color&gt;</a:t>
            </a:r>
          </a:p>
          <a:p>
            <a:r>
              <a:rPr kumimoji="0" lang="en-US" altLang="en-US" sz="1600" b="0" i="0" u="none" strike="noStrike" cap="none" normalizeH="0" baseline="0" dirty="0">
                <a:ln>
                  <a:noFill/>
                </a:ln>
                <a:solidFill>
                  <a:schemeClr val="tx1"/>
                </a:solidFill>
                <a:effectLst/>
              </a:rPr>
              <a:t> &lt;color name="green"&gt;#008000&lt;/color&gt;</a:t>
            </a:r>
          </a:p>
          <a:p>
            <a:r>
              <a:rPr kumimoji="0" lang="en-US" altLang="en-US" sz="1600" b="0" i="0" u="none" strike="noStrike" cap="none" normalizeH="0" baseline="0" dirty="0">
                <a:ln>
                  <a:noFill/>
                </a:ln>
                <a:solidFill>
                  <a:schemeClr val="tx1"/>
                </a:solidFill>
                <a:effectLst/>
              </a:rPr>
              <a:t> &lt;color name="blue"&gt;#0000FF&lt;/color&gt;</a:t>
            </a:r>
          </a:p>
          <a:p>
            <a:r>
              <a:rPr kumimoji="0" lang="en-US" altLang="en-US" sz="1600" b="0" i="0" u="none" strike="noStrike" cap="none" normalizeH="0" baseline="0" dirty="0">
                <a:ln>
                  <a:noFill/>
                </a:ln>
                <a:solidFill>
                  <a:schemeClr val="tx1"/>
                </a:solidFill>
                <a:effectLst/>
              </a:rPr>
              <a:t> &lt;color name="navy"&gt;#000080&lt;/color&gt;</a:t>
            </a:r>
          </a:p>
          <a:p>
            <a:r>
              <a:rPr kumimoji="0" lang="en-US" altLang="en-US" sz="1600" b="0" i="0" u="none" strike="noStrike" cap="none" normalizeH="0" baseline="0" dirty="0">
                <a:ln>
                  <a:noFill/>
                </a:ln>
                <a:solidFill>
                  <a:schemeClr val="tx1"/>
                </a:solidFill>
                <a:effectLst/>
              </a:rPr>
              <a:t> &lt;color name="black"&gt;#000000&lt;/color&gt;</a:t>
            </a:r>
          </a:p>
          <a:p>
            <a:endParaRPr kumimoji="0" lang="en-US" altLang="en-US" sz="6600" b="0" i="0" u="none" strike="noStrike" cap="none" normalizeH="0" baseline="0" dirty="0">
              <a:ln>
                <a:noFill/>
              </a:ln>
              <a:solidFill>
                <a:schemeClr val="tx1"/>
              </a:solidFill>
              <a:effectLst/>
              <a:latin typeface="Arial" panose="020B0604020202020204" pitchFamily="34" charset="0"/>
            </a:endParaRPr>
          </a:p>
          <a:p>
            <a:pPr marL="0" indent="0">
              <a:buNone/>
            </a:pPr>
            <a:endParaRPr lang="en-US" b="0" i="0" dirty="0">
              <a:solidFill>
                <a:srgbClr val="555555"/>
              </a:solidFill>
              <a:effectLst/>
              <a:latin typeface="calibri" panose="020F0502020204030204" pitchFamily="34" charset="0"/>
            </a:endParaRPr>
          </a:p>
          <a:p>
            <a:endParaRPr lang="en-IN" dirty="0"/>
          </a:p>
        </p:txBody>
      </p:sp>
    </p:spTree>
    <p:extLst>
      <p:ext uri="{BB962C8B-B14F-4D97-AF65-F5344CB8AC3E}">
        <p14:creationId xmlns:p14="http://schemas.microsoft.com/office/powerpoint/2010/main" val="30511689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08F88-4FD3-4F48-8C8E-BBB2FAE9A43F}"/>
              </a:ext>
            </a:extLst>
          </p:cNvPr>
          <p:cNvSpPr>
            <a:spLocks noGrp="1"/>
          </p:cNvSpPr>
          <p:nvPr>
            <p:ph type="title"/>
          </p:nvPr>
        </p:nvSpPr>
        <p:spPr/>
        <p:txBody>
          <a:bodyPr>
            <a:normAutofit/>
          </a:bodyPr>
          <a:lstStyle/>
          <a:p>
            <a:r>
              <a:rPr lang="en-US" dirty="0"/>
              <a:t>Bluetooth is in </a:t>
            </a:r>
            <a:r>
              <a:rPr lang="en-US" b="1" dirty="0"/>
              <a:t>ON</a:t>
            </a:r>
            <a:r>
              <a:rPr lang="en-US" dirty="0"/>
              <a:t> or </a:t>
            </a:r>
            <a:r>
              <a:rPr lang="en-US" b="1" dirty="0"/>
              <a:t>OFF</a:t>
            </a:r>
            <a:r>
              <a:rPr lang="en-US" dirty="0"/>
              <a:t> </a:t>
            </a:r>
          </a:p>
        </p:txBody>
      </p:sp>
      <p:sp>
        <p:nvSpPr>
          <p:cNvPr id="3" name="Content Placeholder 2">
            <a:extLst>
              <a:ext uri="{FF2B5EF4-FFF2-40B4-BE49-F238E27FC236}">
                <a16:creationId xmlns:a16="http://schemas.microsoft.com/office/drawing/2014/main" id="{384F784A-1E10-4B53-95E9-EFD803C7DBE1}"/>
              </a:ext>
            </a:extLst>
          </p:cNvPr>
          <p:cNvSpPr>
            <a:spLocks noGrp="1"/>
          </p:cNvSpPr>
          <p:nvPr>
            <p:ph idx="1"/>
          </p:nvPr>
        </p:nvSpPr>
        <p:spPr/>
        <p:txBody>
          <a:bodyPr>
            <a:normAutofit fontScale="47500" lnSpcReduction="20000"/>
          </a:bodyPr>
          <a:lstStyle/>
          <a:p>
            <a:r>
              <a:rPr lang="en-US" dirty="0"/>
              <a:t>&lt;</a:t>
            </a:r>
            <a:r>
              <a:rPr lang="en-US" dirty="0" err="1"/>
              <a:t>RelativeLayout</a:t>
            </a:r>
            <a:r>
              <a:rPr lang="en-US" dirty="0"/>
              <a:t>&gt;</a:t>
            </a:r>
          </a:p>
          <a:p>
            <a:r>
              <a:rPr lang="en-US" dirty="0"/>
              <a:t>&lt;</a:t>
            </a:r>
            <a:r>
              <a:rPr lang="en-US" dirty="0" err="1"/>
              <a:t>TextView</a:t>
            </a:r>
            <a:endParaRPr lang="en-US" dirty="0"/>
          </a:p>
          <a:p>
            <a:r>
              <a:rPr lang="en-US" dirty="0"/>
              <a:t>        </a:t>
            </a:r>
            <a:r>
              <a:rPr lang="en-US" dirty="0" err="1"/>
              <a:t>android:id</a:t>
            </a:r>
            <a:r>
              <a:rPr lang="en-US" dirty="0"/>
              <a:t>="@id/txt"</a:t>
            </a:r>
          </a:p>
          <a:p>
            <a:r>
              <a:rPr lang="en-US" dirty="0"/>
              <a:t>        </a:t>
            </a:r>
            <a:r>
              <a:rPr lang="en-US" dirty="0" err="1"/>
              <a:t>android:layout_width</a:t>
            </a:r>
            <a:r>
              <a:rPr lang="en-US" dirty="0"/>
              <a:t>="200dp"</a:t>
            </a:r>
          </a:p>
          <a:p>
            <a:r>
              <a:rPr lang="en-US" dirty="0"/>
              <a:t>        </a:t>
            </a:r>
            <a:r>
              <a:rPr lang="en-US" dirty="0" err="1"/>
              <a:t>android:layout_height</a:t>
            </a:r>
            <a:r>
              <a:rPr lang="en-US" dirty="0"/>
              <a:t>="</a:t>
            </a:r>
            <a:r>
              <a:rPr lang="en-US" dirty="0" err="1"/>
              <a:t>wrap_content</a:t>
            </a:r>
            <a:r>
              <a:rPr lang="en-US" dirty="0"/>
              <a:t>"</a:t>
            </a:r>
          </a:p>
          <a:p>
            <a:r>
              <a:rPr lang="en-US" dirty="0"/>
              <a:t>        </a:t>
            </a:r>
            <a:r>
              <a:rPr lang="en-US" dirty="0" err="1"/>
              <a:t>android:text</a:t>
            </a:r>
            <a:r>
              <a:rPr lang="en-US" dirty="0"/>
              <a:t>="Bluetooth"</a:t>
            </a:r>
          </a:p>
          <a:p>
            <a:r>
              <a:rPr lang="en-US" dirty="0"/>
              <a:t>        </a:t>
            </a:r>
            <a:r>
              <a:rPr lang="en-US" dirty="0" err="1"/>
              <a:t>android:textSize</a:t>
            </a:r>
            <a:r>
              <a:rPr lang="en-US" dirty="0"/>
              <a:t>="30dp"</a:t>
            </a:r>
          </a:p>
          <a:p>
            <a:r>
              <a:rPr lang="en-US" dirty="0"/>
              <a:t>        </a:t>
            </a:r>
            <a:r>
              <a:rPr lang="en-US" dirty="0" err="1"/>
              <a:t>android:layout_marginTop</a:t>
            </a:r>
            <a:r>
              <a:rPr lang="en-US" dirty="0"/>
              <a:t>="80dp"/&gt;</a:t>
            </a:r>
          </a:p>
          <a:p>
            <a:endParaRPr lang="en-US" dirty="0"/>
          </a:p>
          <a:p>
            <a:r>
              <a:rPr lang="en-US" dirty="0"/>
              <a:t>    &lt;</a:t>
            </a:r>
            <a:r>
              <a:rPr lang="en-US" dirty="0" err="1"/>
              <a:t>ToggleButton</a:t>
            </a:r>
            <a:endParaRPr lang="en-US" dirty="0"/>
          </a:p>
          <a:p>
            <a:r>
              <a:rPr lang="en-US" dirty="0"/>
              <a:t>        </a:t>
            </a:r>
            <a:r>
              <a:rPr lang="en-US" dirty="0" err="1"/>
              <a:t>android:id</a:t>
            </a:r>
            <a:r>
              <a:rPr lang="en-US" dirty="0"/>
              <a:t>="@+id/</a:t>
            </a:r>
            <a:r>
              <a:rPr lang="en-US" dirty="0" err="1"/>
              <a:t>toggleButton</a:t>
            </a:r>
            <a:r>
              <a:rPr lang="en-US" dirty="0"/>
              <a:t>"</a:t>
            </a:r>
          </a:p>
          <a:p>
            <a:r>
              <a:rPr lang="en-US" dirty="0"/>
              <a:t>        </a:t>
            </a:r>
            <a:r>
              <a:rPr lang="en-US" dirty="0" err="1"/>
              <a:t>android:layout_width</a:t>
            </a:r>
            <a:r>
              <a:rPr lang="en-US" dirty="0"/>
              <a:t>="</a:t>
            </a:r>
            <a:r>
              <a:rPr lang="en-US" dirty="0" err="1"/>
              <a:t>wrap_content</a:t>
            </a:r>
            <a:r>
              <a:rPr lang="en-US" dirty="0"/>
              <a:t>"</a:t>
            </a:r>
          </a:p>
          <a:p>
            <a:r>
              <a:rPr lang="en-US" dirty="0"/>
              <a:t>        </a:t>
            </a:r>
            <a:r>
              <a:rPr lang="en-US" dirty="0" err="1"/>
              <a:t>android:layout_height</a:t>
            </a:r>
            <a:r>
              <a:rPr lang="en-US" dirty="0"/>
              <a:t>="</a:t>
            </a:r>
            <a:r>
              <a:rPr lang="en-US" dirty="0" err="1"/>
              <a:t>wrap_content</a:t>
            </a:r>
            <a:r>
              <a:rPr lang="en-US" dirty="0"/>
              <a:t>"</a:t>
            </a:r>
          </a:p>
          <a:p>
            <a:r>
              <a:rPr lang="en-US" dirty="0"/>
              <a:t>        </a:t>
            </a:r>
            <a:r>
              <a:rPr lang="en-US" dirty="0" err="1"/>
              <a:t>android:layout_toRightOf</a:t>
            </a:r>
            <a:r>
              <a:rPr lang="en-US" dirty="0"/>
              <a:t>="@+id/txt"</a:t>
            </a:r>
          </a:p>
          <a:p>
            <a:r>
              <a:rPr lang="en-US" dirty="0"/>
              <a:t>        </a:t>
            </a:r>
            <a:r>
              <a:rPr lang="en-US" dirty="0" err="1"/>
              <a:t>android:layout_marginTop</a:t>
            </a:r>
            <a:r>
              <a:rPr lang="en-US" dirty="0"/>
              <a:t>="80dp"</a:t>
            </a:r>
          </a:p>
          <a:p>
            <a:r>
              <a:rPr lang="en-US" dirty="0"/>
              <a:t>               </a:t>
            </a:r>
            <a:r>
              <a:rPr lang="en-US" dirty="0" err="1"/>
              <a:t>android:textOff</a:t>
            </a:r>
            <a:r>
              <a:rPr lang="en-US" dirty="0"/>
              <a:t>="Off"</a:t>
            </a:r>
          </a:p>
          <a:p>
            <a:r>
              <a:rPr lang="en-US" dirty="0"/>
              <a:t>        </a:t>
            </a:r>
            <a:r>
              <a:rPr lang="en-US" dirty="0" err="1"/>
              <a:t>android:textOn</a:t>
            </a:r>
            <a:r>
              <a:rPr lang="en-US" dirty="0"/>
              <a:t>="On"</a:t>
            </a:r>
          </a:p>
          <a:p>
            <a:r>
              <a:rPr lang="en-US" dirty="0"/>
              <a:t>         /&gt;</a:t>
            </a:r>
          </a:p>
          <a:p>
            <a:r>
              <a:rPr lang="en-US" dirty="0"/>
              <a:t>&lt;/</a:t>
            </a:r>
            <a:r>
              <a:rPr lang="en-US" dirty="0" err="1"/>
              <a:t>RelativeLayout</a:t>
            </a:r>
            <a:r>
              <a:rPr lang="en-US" dirty="0"/>
              <a:t>&gt;</a:t>
            </a:r>
          </a:p>
        </p:txBody>
      </p:sp>
      <p:pic>
        <p:nvPicPr>
          <p:cNvPr id="4" name="Picture 3">
            <a:extLst>
              <a:ext uri="{FF2B5EF4-FFF2-40B4-BE49-F238E27FC236}">
                <a16:creationId xmlns:a16="http://schemas.microsoft.com/office/drawing/2014/main" id="{0EDAB24E-DE92-4511-A1C3-6FB4F111E003}"/>
              </a:ext>
            </a:extLst>
          </p:cNvPr>
          <p:cNvPicPr>
            <a:picLocks noChangeAspect="1"/>
          </p:cNvPicPr>
          <p:nvPr/>
        </p:nvPicPr>
        <p:blipFill>
          <a:blip r:embed="rId2"/>
          <a:stretch>
            <a:fillRect/>
          </a:stretch>
        </p:blipFill>
        <p:spPr>
          <a:xfrm>
            <a:off x="6017273" y="1524000"/>
            <a:ext cx="3095625" cy="3638550"/>
          </a:xfrm>
          <a:prstGeom prst="rect">
            <a:avLst/>
          </a:prstGeom>
        </p:spPr>
      </p:pic>
    </p:spTree>
    <p:extLst>
      <p:ext uri="{BB962C8B-B14F-4D97-AF65-F5344CB8AC3E}">
        <p14:creationId xmlns:p14="http://schemas.microsoft.com/office/powerpoint/2010/main" val="19956434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F09DB-799F-4BB2-A4AA-E41138D67A8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91F794-A8C4-43B2-8A67-2F02B15C93F5}"/>
              </a:ext>
            </a:extLst>
          </p:cNvPr>
          <p:cNvSpPr>
            <a:spLocks noGrp="1"/>
          </p:cNvSpPr>
          <p:nvPr>
            <p:ph idx="1"/>
          </p:nvPr>
        </p:nvSpPr>
        <p:spPr/>
        <p:txBody>
          <a:bodyPr/>
          <a:lstStyle/>
          <a:p>
            <a:r>
              <a:rPr lang="en-US" b="0" i="0" dirty="0">
                <a:solidFill>
                  <a:srgbClr val="232629"/>
                </a:solidFill>
                <a:effectLst/>
                <a:latin typeface="-apple-system"/>
              </a:rPr>
              <a:t> </a:t>
            </a:r>
            <a:r>
              <a:rPr lang="en-US" b="0" i="0" dirty="0" err="1">
                <a:solidFill>
                  <a:srgbClr val="232629"/>
                </a:solidFill>
                <a:effectLst/>
                <a:latin typeface="-apple-system"/>
              </a:rPr>
              <a:t>setOnCheckedChangeListener</a:t>
            </a:r>
            <a:r>
              <a:rPr lang="en-US" b="0" i="0" dirty="0">
                <a:solidFill>
                  <a:srgbClr val="232629"/>
                </a:solidFill>
                <a:effectLst/>
                <a:latin typeface="-apple-system"/>
              </a:rPr>
              <a:t> is a method that sets a listener that listens for events on your UI component(event source).</a:t>
            </a:r>
            <a:endParaRPr lang="en-US" dirty="0"/>
          </a:p>
        </p:txBody>
      </p:sp>
    </p:spTree>
    <p:extLst>
      <p:ext uri="{BB962C8B-B14F-4D97-AF65-F5344CB8AC3E}">
        <p14:creationId xmlns:p14="http://schemas.microsoft.com/office/powerpoint/2010/main" val="42738606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a:xfrm>
            <a:off x="457200" y="1752600"/>
            <a:ext cx="8534400" cy="4876800"/>
          </a:xfrm>
        </p:spPr>
        <p:txBody>
          <a:bodyPr>
            <a:noAutofit/>
          </a:bodyPr>
          <a:lstStyle/>
          <a:p>
            <a:r>
              <a:rPr lang="en-US" sz="2200" dirty="0" err="1"/>
              <a:t>ToggleButton</a:t>
            </a:r>
            <a:r>
              <a:rPr lang="en-US" sz="2200" dirty="0"/>
              <a:t> toggle = (</a:t>
            </a:r>
            <a:r>
              <a:rPr lang="en-US" sz="2200" dirty="0" err="1"/>
              <a:t>ToggleButton</a:t>
            </a:r>
            <a:r>
              <a:rPr lang="en-US" sz="2200" dirty="0"/>
              <a:t>) </a:t>
            </a:r>
            <a:r>
              <a:rPr lang="en-US" sz="2200" dirty="0" err="1"/>
              <a:t>findViewById</a:t>
            </a:r>
            <a:r>
              <a:rPr lang="en-US" sz="2200" dirty="0"/>
              <a:t>(</a:t>
            </a:r>
            <a:r>
              <a:rPr lang="en-US" sz="2200" dirty="0" err="1"/>
              <a:t>R.id.togglebutton</a:t>
            </a:r>
            <a:r>
              <a:rPr lang="en-US" sz="2200" dirty="0"/>
              <a:t>);</a:t>
            </a:r>
          </a:p>
          <a:p>
            <a:r>
              <a:rPr lang="en-US" sz="2200" dirty="0">
                <a:solidFill>
                  <a:srgbClr val="FF0000"/>
                </a:solidFill>
              </a:rPr>
              <a:t>//Checked Event  , </a:t>
            </a:r>
            <a:r>
              <a:rPr lang="en-US" sz="2200" dirty="0" err="1">
                <a:solidFill>
                  <a:srgbClr val="FF0000"/>
                </a:solidFill>
              </a:rPr>
              <a:t>CompoundButton</a:t>
            </a:r>
            <a:r>
              <a:rPr lang="en-US" sz="2200" dirty="0">
                <a:solidFill>
                  <a:srgbClr val="FF0000"/>
                </a:solidFill>
              </a:rPr>
              <a:t> is a class calling </a:t>
            </a:r>
            <a:r>
              <a:rPr lang="en-US" sz="2200" dirty="0" err="1">
                <a:solidFill>
                  <a:srgbClr val="FF0000"/>
                </a:solidFill>
              </a:rPr>
              <a:t>OnCheckedChangeListener</a:t>
            </a:r>
            <a:r>
              <a:rPr lang="en-US" sz="2200" dirty="0">
                <a:solidFill>
                  <a:srgbClr val="FF0000"/>
                </a:solidFill>
              </a:rPr>
              <a:t>() method</a:t>
            </a:r>
            <a:br>
              <a:rPr lang="en-US" sz="2200" dirty="0"/>
            </a:br>
            <a:r>
              <a:rPr lang="en-US" sz="2200" b="1" dirty="0" err="1"/>
              <a:t>toggle.setOnCheckedChangeListener</a:t>
            </a:r>
            <a:r>
              <a:rPr lang="en-US" sz="2200" dirty="0"/>
              <a:t>(new </a:t>
            </a:r>
            <a:r>
              <a:rPr lang="en-US" sz="2200" dirty="0" err="1"/>
              <a:t>CompoundButton.OnCheckedChangeListener</a:t>
            </a:r>
            <a:r>
              <a:rPr lang="en-US" sz="2200" dirty="0"/>
              <a:t>() {</a:t>
            </a:r>
          </a:p>
          <a:p>
            <a:br>
              <a:rPr lang="en-US" sz="2200" dirty="0"/>
            </a:br>
            <a:r>
              <a:rPr lang="en-US" sz="2200" dirty="0"/>
              <a:t>    public void </a:t>
            </a:r>
            <a:r>
              <a:rPr lang="en-US" sz="2200" dirty="0" err="1"/>
              <a:t>onCheckedChanged</a:t>
            </a:r>
            <a:r>
              <a:rPr lang="en-US" sz="2200" dirty="0"/>
              <a:t>(</a:t>
            </a:r>
            <a:r>
              <a:rPr lang="en-US" sz="2200" dirty="0" err="1"/>
              <a:t>CompoundButton</a:t>
            </a:r>
            <a:r>
              <a:rPr lang="en-US" sz="2200" dirty="0"/>
              <a:t> </a:t>
            </a:r>
            <a:r>
              <a:rPr lang="en-US" sz="2200" dirty="0" err="1"/>
              <a:t>buttonView</a:t>
            </a:r>
            <a:r>
              <a:rPr lang="en-US" sz="2200" dirty="0"/>
              <a:t>, </a:t>
            </a:r>
            <a:r>
              <a:rPr lang="en-US" sz="2200" dirty="0" err="1"/>
              <a:t>boolean</a:t>
            </a:r>
            <a:r>
              <a:rPr lang="en-US" sz="2200" dirty="0"/>
              <a:t> </a:t>
            </a:r>
            <a:r>
              <a:rPr lang="en-US" sz="2200" dirty="0" err="1"/>
              <a:t>isChecked</a:t>
            </a:r>
            <a:r>
              <a:rPr lang="en-US" sz="2200" dirty="0"/>
              <a:t>) {</a:t>
            </a:r>
            <a:br>
              <a:rPr lang="en-US" sz="2200" dirty="0"/>
            </a:br>
            <a:r>
              <a:rPr lang="en-US" sz="2200" dirty="0"/>
              <a:t>       </a:t>
            </a:r>
            <a:r>
              <a:rPr lang="en-US" sz="2200" b="1" dirty="0"/>
              <a:t> if (</a:t>
            </a:r>
            <a:r>
              <a:rPr lang="en-US" sz="2200" b="1" dirty="0" err="1"/>
              <a:t>isChecked</a:t>
            </a:r>
            <a:r>
              <a:rPr lang="en-US" sz="2200" b="1" dirty="0"/>
              <a:t>) {</a:t>
            </a:r>
            <a:br>
              <a:rPr lang="en-US" sz="2200" b="1" dirty="0"/>
            </a:br>
            <a:r>
              <a:rPr lang="en-US" sz="2200" b="1" dirty="0"/>
              <a:t>            </a:t>
            </a:r>
            <a:r>
              <a:rPr lang="en-US" sz="2200" b="1" dirty="0" err="1"/>
              <a:t>Toast.makeText</a:t>
            </a:r>
            <a:r>
              <a:rPr lang="en-US" sz="2200" b="1" dirty="0"/>
              <a:t>(</a:t>
            </a:r>
            <a:r>
              <a:rPr lang="en-US" sz="2200" b="1" dirty="0" err="1"/>
              <a:t>getApplicationContext</a:t>
            </a:r>
            <a:r>
              <a:rPr lang="en-US" sz="2200" b="1" dirty="0"/>
              <a:t>(),”Bluetooth ON” ,</a:t>
            </a:r>
            <a:r>
              <a:rPr lang="en-US" sz="2200" b="1" dirty="0" err="1"/>
              <a:t>Toast.LENGTH_LONG</a:t>
            </a:r>
            <a:r>
              <a:rPr lang="en-US" sz="2200" b="1" dirty="0"/>
              <a:t>).show();  </a:t>
            </a:r>
            <a:br>
              <a:rPr lang="en-US" sz="2200" b="1" dirty="0"/>
            </a:br>
            <a:r>
              <a:rPr lang="en-US" sz="2200" b="1" dirty="0"/>
              <a:t>        } else {</a:t>
            </a:r>
            <a:br>
              <a:rPr lang="en-US" sz="2200" b="1" dirty="0"/>
            </a:br>
            <a:r>
              <a:rPr lang="en-US" sz="2200" b="1" dirty="0"/>
              <a:t>         </a:t>
            </a:r>
            <a:r>
              <a:rPr lang="en-US" sz="2200" b="1" dirty="0" err="1"/>
              <a:t>Toast.makeText</a:t>
            </a:r>
            <a:r>
              <a:rPr lang="en-US" sz="2200" b="1" dirty="0"/>
              <a:t>(</a:t>
            </a:r>
            <a:r>
              <a:rPr lang="en-US" sz="2200" b="1" dirty="0" err="1"/>
              <a:t>getApplicationContext</a:t>
            </a:r>
            <a:r>
              <a:rPr lang="en-US" sz="2200" b="1" dirty="0"/>
              <a:t>(),”Bluetooth OFF” ,</a:t>
            </a:r>
            <a:r>
              <a:rPr lang="en-US" sz="2200" b="1" dirty="0" err="1"/>
              <a:t>Toast.LENGTH_LONG</a:t>
            </a:r>
            <a:r>
              <a:rPr lang="en-US" sz="2200" b="1" dirty="0"/>
              <a:t>).show();  </a:t>
            </a:r>
            <a:br>
              <a:rPr lang="en-US" sz="2200" dirty="0"/>
            </a:br>
            <a:r>
              <a:rPr lang="en-US" sz="2200" dirty="0"/>
              <a:t>        }</a:t>
            </a:r>
            <a:br>
              <a:rPr lang="en-US" sz="2200" dirty="0"/>
            </a:br>
            <a:r>
              <a:rPr lang="en-US" sz="2200" dirty="0"/>
              <a:t>    }</a:t>
            </a:r>
            <a:br>
              <a:rPr lang="en-US" sz="2200" dirty="0"/>
            </a:br>
            <a:r>
              <a:rPr lang="en-US" sz="2200" dirty="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Toggle Button Example1 .XML code</a:t>
            </a:r>
          </a:p>
        </p:txBody>
      </p:sp>
      <p:sp>
        <p:nvSpPr>
          <p:cNvPr id="3" name="Content Placeholder 2"/>
          <p:cNvSpPr>
            <a:spLocks noGrp="1"/>
          </p:cNvSpPr>
          <p:nvPr>
            <p:ph idx="1"/>
          </p:nvPr>
        </p:nvSpPr>
        <p:spPr>
          <a:xfrm>
            <a:off x="457200" y="990600"/>
            <a:ext cx="8229600" cy="5135563"/>
          </a:xfrm>
        </p:spPr>
        <p:txBody>
          <a:bodyPr>
            <a:noAutofit/>
          </a:bodyPr>
          <a:lstStyle/>
          <a:p>
            <a:r>
              <a:rPr lang="en-US" sz="1600" dirty="0"/>
              <a:t>&lt;</a:t>
            </a:r>
            <a:r>
              <a:rPr lang="en-US" sz="1600" dirty="0" err="1"/>
              <a:t>ToggleButton</a:t>
            </a:r>
            <a:br>
              <a:rPr lang="en-US" sz="1600" dirty="0"/>
            </a:br>
            <a:r>
              <a:rPr lang="en-US" sz="1600" dirty="0"/>
              <a:t>    </a:t>
            </a:r>
            <a:r>
              <a:rPr lang="en-US" sz="1600" dirty="0" err="1"/>
              <a:t>android:id</a:t>
            </a:r>
            <a:r>
              <a:rPr lang="en-US" sz="1600" dirty="0"/>
              <a:t>="@+id/toggleButton1"</a:t>
            </a:r>
            <a:br>
              <a:rPr lang="en-US" sz="1600" dirty="0"/>
            </a:br>
            <a:r>
              <a:rPr lang="en-US" sz="1600" dirty="0"/>
              <a:t>    </a:t>
            </a:r>
            <a:r>
              <a:rPr lang="en-US" sz="1600" dirty="0" err="1"/>
              <a:t>android:layout_width</a:t>
            </a:r>
            <a:r>
              <a:rPr lang="en-US" sz="1600" dirty="0"/>
              <a:t>="</a:t>
            </a:r>
            <a:r>
              <a:rPr lang="en-US" sz="1600" dirty="0" err="1"/>
              <a:t>wrap_content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dirty="0"/>
              <a:t>    </a:t>
            </a:r>
            <a:r>
              <a:rPr lang="en-US" sz="1600" dirty="0" err="1"/>
              <a:t>android:layout_marginLeft</a:t>
            </a:r>
            <a:r>
              <a:rPr lang="en-US" sz="1600" dirty="0"/>
              <a:t>="8dp"</a:t>
            </a:r>
            <a:br>
              <a:rPr lang="en-US" sz="1600" dirty="0"/>
            </a:br>
            <a:r>
              <a:rPr lang="en-US" sz="1600" dirty="0"/>
              <a:t>    </a:t>
            </a:r>
            <a:r>
              <a:rPr lang="en-US" sz="1600" dirty="0" err="1"/>
              <a:t>android:layout_marginTop</a:t>
            </a:r>
            <a:r>
              <a:rPr lang="en-US" sz="1600" dirty="0"/>
              <a:t>="80dp"</a:t>
            </a:r>
            <a:br>
              <a:rPr lang="en-US" sz="1600" dirty="0"/>
            </a:br>
            <a:r>
              <a:rPr lang="en-US" sz="1600" dirty="0"/>
              <a:t>    </a:t>
            </a:r>
            <a:r>
              <a:rPr lang="en-US" sz="1600" dirty="0" err="1"/>
              <a:t>android:text</a:t>
            </a:r>
            <a:r>
              <a:rPr lang="en-US" sz="1600" dirty="0"/>
              <a:t>="</a:t>
            </a:r>
            <a:r>
              <a:rPr lang="en-US" sz="1600" dirty="0" err="1"/>
              <a:t>ToggleButton</a:t>
            </a:r>
            <a:r>
              <a:rPr lang="en-US" sz="1600" dirty="0"/>
              <a:t>"</a:t>
            </a:r>
            <a:br>
              <a:rPr lang="en-US" sz="1600" dirty="0"/>
            </a:br>
            <a:r>
              <a:rPr lang="en-US" sz="1600" b="1" dirty="0"/>
              <a:t>    </a:t>
            </a:r>
            <a:r>
              <a:rPr lang="en-US" sz="1600" b="1" dirty="0" err="1"/>
              <a:t>android:textOff</a:t>
            </a:r>
            <a:r>
              <a:rPr lang="en-US" sz="1600" b="1" dirty="0"/>
              <a:t>="Off"</a:t>
            </a:r>
            <a:br>
              <a:rPr lang="en-US" sz="1600" b="1" dirty="0"/>
            </a:br>
            <a:r>
              <a:rPr lang="en-US" sz="1600" b="1" dirty="0"/>
              <a:t>    </a:t>
            </a:r>
            <a:r>
              <a:rPr lang="en-US" sz="1600" b="1" dirty="0" err="1"/>
              <a:t>android:textOn</a:t>
            </a:r>
            <a:r>
              <a:rPr lang="en-US" sz="1600" b="1" dirty="0"/>
              <a:t>="On“</a:t>
            </a:r>
            <a:br>
              <a:rPr lang="en-US" sz="1600" dirty="0"/>
            </a:br>
            <a:r>
              <a:rPr lang="en-US" sz="1600" dirty="0"/>
              <a:t> /&gt;</a:t>
            </a:r>
            <a:br>
              <a:rPr lang="en-US" sz="1600" dirty="0"/>
            </a:br>
            <a:br>
              <a:rPr lang="en-US" sz="1600" dirty="0"/>
            </a:br>
            <a:r>
              <a:rPr lang="en-US" sz="1600" dirty="0"/>
              <a:t>&lt;</a:t>
            </a:r>
            <a:r>
              <a:rPr lang="en-US" sz="1600" dirty="0" err="1"/>
              <a:t>ToggleButton</a:t>
            </a:r>
            <a:br>
              <a:rPr lang="en-US" sz="1600" dirty="0"/>
            </a:br>
            <a:r>
              <a:rPr lang="en-US" sz="1600" dirty="0"/>
              <a:t>    </a:t>
            </a:r>
            <a:r>
              <a:rPr lang="en-US" sz="1600" dirty="0" err="1"/>
              <a:t>android:id</a:t>
            </a:r>
            <a:r>
              <a:rPr lang="en-US" sz="1600" dirty="0"/>
              <a:t>="@+id/toggleButton2"</a:t>
            </a:r>
            <a:br>
              <a:rPr lang="en-US" sz="1600" dirty="0"/>
            </a:br>
            <a:r>
              <a:rPr lang="en-US" sz="1600" dirty="0"/>
              <a:t>    </a:t>
            </a:r>
            <a:r>
              <a:rPr lang="en-US" sz="1600" dirty="0" err="1"/>
              <a:t>android:layout_width</a:t>
            </a:r>
            <a:r>
              <a:rPr lang="en-US" sz="1600" dirty="0"/>
              <a:t>="</a:t>
            </a:r>
            <a:r>
              <a:rPr lang="en-US" sz="1600" dirty="0" err="1"/>
              <a:t>wrap_content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dirty="0"/>
              <a:t>    </a:t>
            </a:r>
            <a:r>
              <a:rPr lang="en-US" sz="1600" dirty="0" err="1"/>
              <a:t>android:layout_marginRight</a:t>
            </a:r>
            <a:r>
              <a:rPr lang="en-US" sz="1600" dirty="0"/>
              <a:t>="60dp"</a:t>
            </a:r>
            <a:br>
              <a:rPr lang="en-US" sz="1600" dirty="0"/>
            </a:br>
            <a:r>
              <a:rPr lang="en-US" sz="1600" dirty="0"/>
              <a:t>    </a:t>
            </a:r>
            <a:r>
              <a:rPr lang="en-US" sz="1600" dirty="0" err="1"/>
              <a:t>android:layout_marginTop</a:t>
            </a:r>
            <a:r>
              <a:rPr lang="en-US" sz="1600" dirty="0"/>
              <a:t>="80dp"</a:t>
            </a:r>
            <a:br>
              <a:rPr lang="en-US" sz="1600" dirty="0"/>
            </a:br>
            <a:r>
              <a:rPr lang="en-US" sz="1600" dirty="0"/>
              <a:t>    </a:t>
            </a:r>
            <a:r>
              <a:rPr lang="en-US" sz="1600" dirty="0" err="1"/>
              <a:t>android:text</a:t>
            </a:r>
            <a:r>
              <a:rPr lang="en-US" sz="1600" dirty="0"/>
              <a:t>="</a:t>
            </a:r>
            <a:r>
              <a:rPr lang="en-US" sz="1600" dirty="0" err="1"/>
              <a:t>ToggleButton</a:t>
            </a:r>
            <a:r>
              <a:rPr lang="en-US" sz="1600" dirty="0"/>
              <a:t>"</a:t>
            </a:r>
            <a:br>
              <a:rPr lang="en-US" sz="1600" dirty="0"/>
            </a:br>
            <a:r>
              <a:rPr lang="en-US" sz="1600" b="1" dirty="0"/>
              <a:t>    </a:t>
            </a:r>
            <a:r>
              <a:rPr lang="en-US" sz="1600" b="1" dirty="0" err="1"/>
              <a:t>android:textOff</a:t>
            </a:r>
            <a:r>
              <a:rPr lang="en-US" sz="1600" b="1" dirty="0"/>
              <a:t>="Off"</a:t>
            </a:r>
            <a:br>
              <a:rPr lang="en-US" sz="1600" b="1" dirty="0"/>
            </a:br>
            <a:r>
              <a:rPr lang="en-US" sz="1600" b="1" dirty="0"/>
              <a:t>    </a:t>
            </a:r>
            <a:r>
              <a:rPr lang="en-US" sz="1600" b="1" dirty="0" err="1"/>
              <a:t>android:textOn</a:t>
            </a:r>
            <a:r>
              <a:rPr lang="en-US" sz="1600" b="1" dirty="0"/>
              <a:t>="On“</a:t>
            </a:r>
            <a:br>
              <a:rPr lang="en-US" sz="1600" dirty="0"/>
            </a:br>
            <a:r>
              <a:rPr lang="en-US" sz="1600" dirty="0"/>
              <a:t> /&gt;</a:t>
            </a:r>
            <a:br>
              <a:rPr lang="en-US" sz="1600" dirty="0"/>
            </a:br>
            <a:br>
              <a:rPr lang="en-US" sz="1600" dirty="0"/>
            </a:br>
            <a:endParaRPr lang="en-US" sz="1600" dirty="0"/>
          </a:p>
        </p:txBody>
      </p:sp>
      <p:sp>
        <p:nvSpPr>
          <p:cNvPr id="2050" name="AutoShape 2" descr="android toggle button example output 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2"/>
          <a:srcRect/>
          <a:stretch>
            <a:fillRect/>
          </a:stretch>
        </p:blipFill>
        <p:spPr bwMode="auto">
          <a:xfrm>
            <a:off x="5410200" y="1600200"/>
            <a:ext cx="3276600" cy="4429125"/>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&lt;</a:t>
            </a:r>
            <a:r>
              <a:rPr lang="en-US" sz="2000" dirty="0"/>
              <a:t>Button</a:t>
            </a:r>
            <a:br>
              <a:rPr lang="en-US" sz="2000" dirty="0"/>
            </a:br>
            <a:r>
              <a:rPr lang="en-US" sz="2000" dirty="0"/>
              <a:t>    </a:t>
            </a:r>
            <a:r>
              <a:rPr lang="en-US" sz="2000" dirty="0" err="1"/>
              <a:t>android:id</a:t>
            </a:r>
            <a:r>
              <a:rPr lang="en-US" sz="2000" dirty="0"/>
              <a:t>="@+id/button"</a:t>
            </a:r>
            <a:br>
              <a:rPr lang="en-US" sz="2000" dirty="0"/>
            </a:br>
            <a:r>
              <a:rPr lang="en-US" sz="2000" dirty="0"/>
              <a:t>    </a:t>
            </a:r>
            <a:r>
              <a:rPr lang="en-US" sz="2000" dirty="0" err="1"/>
              <a:t>android:layout_width</a:t>
            </a:r>
            <a:r>
              <a:rPr lang="en-US" sz="2000" dirty="0"/>
              <a:t>="</a:t>
            </a:r>
            <a:r>
              <a:rPr lang="en-US" sz="2000" dirty="0" err="1"/>
              <a:t>wrap_content</a:t>
            </a:r>
            <a:r>
              <a:rPr lang="en-US" sz="2000" dirty="0"/>
              <a:t>"</a:t>
            </a:r>
            <a:br>
              <a:rPr lang="en-US" sz="2000" dirty="0"/>
            </a:br>
            <a:r>
              <a:rPr lang="en-US" sz="2000" dirty="0"/>
              <a:t>    </a:t>
            </a:r>
            <a:r>
              <a:rPr lang="en-US" sz="2000" dirty="0" err="1"/>
              <a:t>android:layout_height</a:t>
            </a:r>
            <a:r>
              <a:rPr lang="en-US" sz="2000" dirty="0"/>
              <a:t>="</a:t>
            </a:r>
            <a:r>
              <a:rPr lang="en-US" sz="2000" dirty="0" err="1"/>
              <a:t>wrap_content</a:t>
            </a:r>
            <a:r>
              <a:rPr lang="en-US" sz="2000" dirty="0"/>
              <a:t>"</a:t>
            </a:r>
            <a:br>
              <a:rPr lang="en-US" sz="2000" dirty="0"/>
            </a:br>
            <a:r>
              <a:rPr lang="en-US" sz="2000" dirty="0"/>
              <a:t>    </a:t>
            </a:r>
            <a:r>
              <a:rPr lang="en-US" sz="2000" dirty="0" err="1"/>
              <a:t>android:layout_marginBottom</a:t>
            </a:r>
            <a:r>
              <a:rPr lang="en-US" sz="2000" dirty="0"/>
              <a:t>="144dp"</a:t>
            </a:r>
            <a:br>
              <a:rPr lang="en-US" sz="2000" dirty="0"/>
            </a:br>
            <a:r>
              <a:rPr lang="en-US" sz="2000" dirty="0"/>
              <a:t>    </a:t>
            </a:r>
            <a:r>
              <a:rPr lang="en-US" sz="2000" dirty="0" err="1"/>
              <a:t>android:layout_marginLeft</a:t>
            </a:r>
            <a:r>
              <a:rPr lang="en-US" sz="2000" dirty="0"/>
              <a:t>="148dp"</a:t>
            </a:r>
            <a:br>
              <a:rPr lang="en-US" sz="2000" dirty="0"/>
            </a:br>
            <a:r>
              <a:rPr lang="en-US" sz="2000" dirty="0"/>
              <a:t>    </a:t>
            </a:r>
            <a:r>
              <a:rPr lang="en-US" sz="2000" dirty="0" err="1"/>
              <a:t>android:text</a:t>
            </a:r>
            <a:r>
              <a:rPr lang="en-US" sz="2000" dirty="0"/>
              <a:t>="Submit“ /&gt;</a:t>
            </a:r>
            <a:br>
              <a:rPr lang="en-US" sz="2000" dirty="0"/>
            </a:br>
            <a:endParaRPr lang="en-US" sz="20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Toggle Button Example1 .JAVA code</a:t>
            </a:r>
          </a:p>
        </p:txBody>
      </p:sp>
      <p:sp>
        <p:nvSpPr>
          <p:cNvPr id="3" name="Content Placeholder 2"/>
          <p:cNvSpPr>
            <a:spLocks noGrp="1"/>
          </p:cNvSpPr>
          <p:nvPr>
            <p:ph idx="1"/>
          </p:nvPr>
        </p:nvSpPr>
        <p:spPr/>
        <p:txBody>
          <a:bodyPr>
            <a:normAutofit fontScale="92500"/>
          </a:bodyPr>
          <a:lstStyle/>
          <a:p>
            <a:r>
              <a:rPr lang="en-US" sz="2400" dirty="0"/>
              <a:t> toggleButton1=(</a:t>
            </a:r>
            <a:r>
              <a:rPr lang="en-US" sz="2400" dirty="0" err="1"/>
              <a:t>ToggleButton</a:t>
            </a:r>
            <a:r>
              <a:rPr lang="en-US" sz="2400" dirty="0"/>
              <a:t>)</a:t>
            </a:r>
            <a:r>
              <a:rPr lang="en-US" sz="2400" dirty="0" err="1"/>
              <a:t>findViewById</a:t>
            </a:r>
            <a:r>
              <a:rPr lang="en-US" sz="2400" dirty="0"/>
              <a:t>(</a:t>
            </a:r>
            <a:r>
              <a:rPr lang="en-US" sz="2400" dirty="0" err="1"/>
              <a:t>R.id.toggleButton</a:t>
            </a:r>
            <a:r>
              <a:rPr lang="en-US" sz="2400" dirty="0"/>
              <a:t>);  </a:t>
            </a:r>
          </a:p>
          <a:p>
            <a:r>
              <a:rPr lang="en-US" sz="2400" dirty="0"/>
              <a:t>   toggleButton2=(</a:t>
            </a:r>
            <a:r>
              <a:rPr lang="en-US" sz="2400" dirty="0" err="1"/>
              <a:t>ToggleButton</a:t>
            </a:r>
            <a:r>
              <a:rPr lang="en-US" sz="2400" dirty="0"/>
              <a:t>)</a:t>
            </a:r>
            <a:r>
              <a:rPr lang="en-US" sz="2400" dirty="0" err="1"/>
              <a:t>findViewById</a:t>
            </a:r>
            <a:r>
              <a:rPr lang="en-US" sz="2400" dirty="0"/>
              <a:t>(R.id.toggleButton2);  </a:t>
            </a:r>
          </a:p>
          <a:p>
            <a:r>
              <a:rPr lang="en-US" sz="2400" dirty="0"/>
              <a:t>    </a:t>
            </a:r>
            <a:r>
              <a:rPr lang="en-US" sz="2400" dirty="0" err="1"/>
              <a:t>buttonSubmit</a:t>
            </a:r>
            <a:r>
              <a:rPr lang="en-US" sz="2400" dirty="0"/>
              <a:t>=(Button)</a:t>
            </a:r>
            <a:r>
              <a:rPr lang="en-US" sz="2400" dirty="0" err="1"/>
              <a:t>findViewById</a:t>
            </a:r>
            <a:r>
              <a:rPr lang="en-US" sz="2400" dirty="0"/>
              <a:t>(</a:t>
            </a:r>
            <a:r>
              <a:rPr lang="en-US" sz="2400" dirty="0" err="1"/>
              <a:t>R.id.button</a:t>
            </a:r>
            <a:r>
              <a:rPr lang="en-US" sz="2400" dirty="0"/>
              <a:t>);  </a:t>
            </a:r>
          </a:p>
          <a:p>
            <a:r>
              <a:rPr lang="en-US" sz="2400" dirty="0"/>
              <a:t>  </a:t>
            </a:r>
          </a:p>
          <a:p>
            <a:r>
              <a:rPr lang="en-US" sz="2400" dirty="0"/>
              <a:t>       </a:t>
            </a:r>
            <a:r>
              <a:rPr lang="en-US" sz="2400" dirty="0">
                <a:solidFill>
                  <a:srgbClr val="FF0000"/>
                </a:solidFill>
              </a:rPr>
              <a:t> //Performing action on button click  </a:t>
            </a:r>
          </a:p>
          <a:p>
            <a:r>
              <a:rPr lang="en-US" sz="2400" dirty="0"/>
              <a:t>        </a:t>
            </a:r>
            <a:r>
              <a:rPr lang="en-US" sz="2400" dirty="0" err="1"/>
              <a:t>buttonSubmit.setOnClickListener</a:t>
            </a:r>
            <a:r>
              <a:rPr lang="en-US" sz="2400" dirty="0"/>
              <a:t>(</a:t>
            </a:r>
            <a:r>
              <a:rPr lang="en-US" sz="2400" b="1" dirty="0"/>
              <a:t>new</a:t>
            </a:r>
            <a:r>
              <a:rPr lang="en-US" sz="2400" dirty="0"/>
              <a:t> </a:t>
            </a:r>
            <a:r>
              <a:rPr lang="en-US" sz="2400" dirty="0" err="1"/>
              <a:t>View.OnClickListener</a:t>
            </a:r>
            <a:r>
              <a:rPr lang="en-US" sz="2400" dirty="0"/>
              <a:t>(){  </a:t>
            </a:r>
          </a:p>
          <a:p>
            <a:r>
              <a:rPr lang="en-US" sz="2400" dirty="0"/>
              <a:t>   </a:t>
            </a:r>
            <a:r>
              <a:rPr lang="en-US" sz="2400" b="1" dirty="0"/>
              <a:t>public</a:t>
            </a:r>
            <a:r>
              <a:rPr lang="en-US" sz="2400" dirty="0"/>
              <a:t> </a:t>
            </a:r>
            <a:r>
              <a:rPr lang="en-US" sz="2400" b="1" dirty="0"/>
              <a:t>void</a:t>
            </a:r>
            <a:r>
              <a:rPr lang="en-US" sz="2400" dirty="0"/>
              <a:t> </a:t>
            </a:r>
            <a:r>
              <a:rPr lang="en-US" sz="2400" dirty="0" err="1"/>
              <a:t>onClick</a:t>
            </a:r>
            <a:r>
              <a:rPr lang="en-US" sz="2400" dirty="0"/>
              <a:t>(View </a:t>
            </a:r>
            <a:r>
              <a:rPr lang="en-US" sz="2400" dirty="0" err="1"/>
              <a:t>view</a:t>
            </a:r>
            <a:r>
              <a:rPr lang="en-US" sz="2400" dirty="0"/>
              <a:t>) {  </a:t>
            </a:r>
          </a:p>
          <a:p>
            <a:r>
              <a:rPr lang="en-US" sz="2400" dirty="0"/>
              <a:t>     </a:t>
            </a:r>
            <a:r>
              <a:rPr lang="en-US" sz="2400" b="1" dirty="0" err="1"/>
              <a:t>Toast.makeText</a:t>
            </a:r>
            <a:r>
              <a:rPr lang="en-US" sz="2400" b="1" dirty="0"/>
              <a:t>(</a:t>
            </a:r>
            <a:r>
              <a:rPr lang="en-US" sz="2400" b="1" dirty="0" err="1"/>
              <a:t>getApplicationContext</a:t>
            </a:r>
            <a:r>
              <a:rPr lang="en-US" sz="2400" b="1" dirty="0"/>
              <a:t>(), "Toggle Button1 -  " + Button1.getText().</a:t>
            </a:r>
            <a:r>
              <a:rPr lang="en-US" sz="2400" b="1" dirty="0" err="1"/>
              <a:t>toString</a:t>
            </a:r>
            <a:r>
              <a:rPr lang="en-US" sz="2400" b="1" dirty="0"/>
              <a:t>() + " \n" + "Toggle Button2 - " + Button2.getText().</a:t>
            </a:r>
            <a:r>
              <a:rPr lang="en-US" sz="2400" b="1" dirty="0" err="1"/>
              <a:t>toString</a:t>
            </a:r>
            <a:r>
              <a:rPr lang="en-US" sz="2400" b="1" dirty="0"/>
              <a:t>(),</a:t>
            </a:r>
            <a:r>
              <a:rPr lang="en-US" sz="2400" b="1" dirty="0" err="1"/>
              <a:t>Toast.LENGTH_SHORT</a:t>
            </a:r>
            <a:r>
              <a:rPr lang="en-US" sz="2400" b="1" dirty="0"/>
              <a:t>).show();</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string builder to display </a:t>
            </a:r>
          </a:p>
        </p:txBody>
      </p:sp>
      <p:sp>
        <p:nvSpPr>
          <p:cNvPr id="3" name="Content Placeholder 2"/>
          <p:cNvSpPr>
            <a:spLocks noGrp="1"/>
          </p:cNvSpPr>
          <p:nvPr>
            <p:ph idx="1"/>
          </p:nvPr>
        </p:nvSpPr>
        <p:spPr/>
        <p:txBody>
          <a:bodyPr>
            <a:normAutofit fontScale="92500" lnSpcReduction="10000"/>
          </a:bodyPr>
          <a:lstStyle/>
          <a:p>
            <a:r>
              <a:rPr lang="en-US" sz="1800" dirty="0">
                <a:solidFill>
                  <a:srgbClr val="FF0000"/>
                </a:solidFill>
              </a:rPr>
              <a:t>//Getting the </a:t>
            </a:r>
            <a:r>
              <a:rPr lang="en-US" sz="1800" dirty="0" err="1">
                <a:solidFill>
                  <a:srgbClr val="FF0000"/>
                </a:solidFill>
              </a:rPr>
              <a:t>ToggleButton</a:t>
            </a:r>
            <a:r>
              <a:rPr lang="en-US" sz="1800" dirty="0">
                <a:solidFill>
                  <a:srgbClr val="FF0000"/>
                </a:solidFill>
              </a:rPr>
              <a:t> and Button instance from the layout xml file  </a:t>
            </a:r>
          </a:p>
          <a:p>
            <a:r>
              <a:rPr lang="en-US" sz="1800" dirty="0"/>
              <a:t>        toggleButton1=(</a:t>
            </a:r>
            <a:r>
              <a:rPr lang="en-US" sz="1800" dirty="0" err="1"/>
              <a:t>ToggleButton</a:t>
            </a:r>
            <a:r>
              <a:rPr lang="en-US" sz="1800" dirty="0"/>
              <a:t>)</a:t>
            </a:r>
            <a:r>
              <a:rPr lang="en-US" sz="1800" dirty="0" err="1"/>
              <a:t>findViewById</a:t>
            </a:r>
            <a:r>
              <a:rPr lang="en-US" sz="1800" dirty="0"/>
              <a:t>(</a:t>
            </a:r>
            <a:r>
              <a:rPr lang="en-US" sz="1800" dirty="0" err="1"/>
              <a:t>R.id.toggleButton</a:t>
            </a:r>
            <a:r>
              <a:rPr lang="en-US" sz="1800" dirty="0"/>
              <a:t>);  </a:t>
            </a:r>
          </a:p>
          <a:p>
            <a:r>
              <a:rPr lang="en-US" sz="1800" dirty="0"/>
              <a:t>        toggleButton2=(</a:t>
            </a:r>
            <a:r>
              <a:rPr lang="en-US" sz="1800" dirty="0" err="1"/>
              <a:t>ToggleButton</a:t>
            </a:r>
            <a:r>
              <a:rPr lang="en-US" sz="1800" dirty="0"/>
              <a:t>)</a:t>
            </a:r>
            <a:r>
              <a:rPr lang="en-US" sz="1800" dirty="0" err="1"/>
              <a:t>findViewById</a:t>
            </a:r>
            <a:r>
              <a:rPr lang="en-US" sz="1800" dirty="0"/>
              <a:t>(R.id.toggleButton2);  </a:t>
            </a:r>
          </a:p>
          <a:p>
            <a:r>
              <a:rPr lang="en-US" sz="1800" dirty="0"/>
              <a:t>        </a:t>
            </a:r>
            <a:r>
              <a:rPr lang="en-US" sz="1800" dirty="0" err="1"/>
              <a:t>buttonSubmit</a:t>
            </a:r>
            <a:r>
              <a:rPr lang="en-US" sz="1800" dirty="0"/>
              <a:t>=(Button)</a:t>
            </a:r>
            <a:r>
              <a:rPr lang="en-US" sz="1800" dirty="0" err="1"/>
              <a:t>findViewById</a:t>
            </a:r>
            <a:r>
              <a:rPr lang="en-US" sz="1800" dirty="0"/>
              <a:t>(</a:t>
            </a:r>
            <a:r>
              <a:rPr lang="en-US" sz="1800" dirty="0" err="1"/>
              <a:t>R.id.button</a:t>
            </a:r>
            <a:r>
              <a:rPr lang="en-US" sz="1800" dirty="0"/>
              <a:t>);  </a:t>
            </a:r>
          </a:p>
          <a:p>
            <a:r>
              <a:rPr lang="en-US" sz="1800" dirty="0"/>
              <a:t>  </a:t>
            </a:r>
          </a:p>
          <a:p>
            <a:r>
              <a:rPr lang="en-US" sz="1800" dirty="0"/>
              <a:t>       </a:t>
            </a:r>
            <a:r>
              <a:rPr lang="en-US" sz="1800" dirty="0">
                <a:solidFill>
                  <a:srgbClr val="FF0000"/>
                </a:solidFill>
              </a:rPr>
              <a:t> //Performing action on button click  </a:t>
            </a:r>
          </a:p>
          <a:p>
            <a:r>
              <a:rPr lang="en-US" sz="1800" dirty="0"/>
              <a:t>        </a:t>
            </a:r>
            <a:r>
              <a:rPr lang="en-US" sz="1800" dirty="0" err="1"/>
              <a:t>buttonSubmit.setOnClickListener</a:t>
            </a:r>
            <a:r>
              <a:rPr lang="en-US" sz="1800" dirty="0"/>
              <a:t>(</a:t>
            </a:r>
            <a:r>
              <a:rPr lang="en-US" sz="1800" b="1" dirty="0"/>
              <a:t>new</a:t>
            </a:r>
            <a:r>
              <a:rPr lang="en-US" sz="1800" dirty="0"/>
              <a:t> </a:t>
            </a:r>
            <a:r>
              <a:rPr lang="en-US" sz="1800" dirty="0" err="1"/>
              <a:t>View.OnClickListener</a:t>
            </a:r>
            <a:r>
              <a:rPr lang="en-US" sz="1800" dirty="0"/>
              <a:t>(){  </a:t>
            </a:r>
          </a:p>
          <a:p>
            <a:r>
              <a:rPr lang="en-US" sz="1800" dirty="0"/>
              <a:t>   </a:t>
            </a:r>
            <a:r>
              <a:rPr lang="en-US" sz="1800" b="1" dirty="0"/>
              <a:t>public</a:t>
            </a:r>
            <a:r>
              <a:rPr lang="en-US" sz="1800" dirty="0"/>
              <a:t> </a:t>
            </a:r>
            <a:r>
              <a:rPr lang="en-US" sz="1800" b="1" dirty="0"/>
              <a:t>void</a:t>
            </a:r>
            <a:r>
              <a:rPr lang="en-US" sz="1800" dirty="0"/>
              <a:t> </a:t>
            </a:r>
            <a:r>
              <a:rPr lang="en-US" sz="1800" dirty="0" err="1"/>
              <a:t>onClick</a:t>
            </a:r>
            <a:r>
              <a:rPr lang="en-US" sz="1800" dirty="0"/>
              <a:t>(View </a:t>
            </a:r>
            <a:r>
              <a:rPr lang="en-US" sz="1800" dirty="0" err="1"/>
              <a:t>view</a:t>
            </a:r>
            <a:r>
              <a:rPr lang="en-US" sz="1800" dirty="0"/>
              <a:t>) {  </a:t>
            </a:r>
          </a:p>
          <a:p>
            <a:r>
              <a:rPr lang="en-US" sz="1800" dirty="0"/>
              <a:t>               </a:t>
            </a:r>
            <a:r>
              <a:rPr lang="en-US" sz="1800" b="1" dirty="0"/>
              <a:t> </a:t>
            </a:r>
            <a:r>
              <a:rPr lang="en-US" sz="1800" b="1" dirty="0" err="1"/>
              <a:t>StringBuilder</a:t>
            </a:r>
            <a:r>
              <a:rPr lang="en-US" sz="1800" b="1" dirty="0"/>
              <a:t> result = new </a:t>
            </a:r>
            <a:r>
              <a:rPr lang="en-US" sz="1800" b="1" dirty="0" err="1"/>
              <a:t>StringBuilder</a:t>
            </a:r>
            <a:r>
              <a:rPr lang="en-US" sz="1800" b="1" dirty="0"/>
              <a:t>();  </a:t>
            </a:r>
          </a:p>
          <a:p>
            <a:r>
              <a:rPr lang="en-US" sz="1800" b="1" dirty="0"/>
              <a:t>                </a:t>
            </a:r>
            <a:r>
              <a:rPr lang="en-US" sz="1800" b="1" dirty="0" err="1"/>
              <a:t>result.append</a:t>
            </a:r>
            <a:r>
              <a:rPr lang="en-US" sz="1800" b="1" dirty="0"/>
              <a:t>("ToggleButton1 : ").append(toggleButton1.getText());  </a:t>
            </a:r>
          </a:p>
          <a:p>
            <a:r>
              <a:rPr lang="en-US" sz="1800" b="1" dirty="0"/>
              <a:t>                </a:t>
            </a:r>
            <a:r>
              <a:rPr lang="en-US" sz="1800" b="1" dirty="0" err="1"/>
              <a:t>result.append</a:t>
            </a:r>
            <a:r>
              <a:rPr lang="en-US" sz="1800" b="1" dirty="0"/>
              <a:t>("\nToggleButton2 : ").append(toggleButton2.getText());  </a:t>
            </a:r>
          </a:p>
          <a:p>
            <a:r>
              <a:rPr lang="en-US" sz="1800" dirty="0"/>
              <a:t>             </a:t>
            </a:r>
            <a:r>
              <a:rPr lang="en-US" sz="1800" dirty="0">
                <a:solidFill>
                  <a:srgbClr val="FF0000"/>
                </a:solidFill>
              </a:rPr>
              <a:t>   //Displaying the message in toast  </a:t>
            </a:r>
          </a:p>
          <a:p>
            <a:r>
              <a:rPr lang="en-US" sz="1800" dirty="0"/>
              <a:t>                </a:t>
            </a:r>
            <a:r>
              <a:rPr lang="en-US" sz="1800" dirty="0" err="1"/>
              <a:t>Toast.makeText</a:t>
            </a:r>
            <a:r>
              <a:rPr lang="en-US" sz="1800" dirty="0"/>
              <a:t>(</a:t>
            </a:r>
            <a:r>
              <a:rPr lang="en-US" sz="1800" dirty="0" err="1"/>
              <a:t>getApplicationContext</a:t>
            </a:r>
            <a:r>
              <a:rPr lang="en-US" sz="1800" dirty="0"/>
              <a:t>(), </a:t>
            </a:r>
            <a:r>
              <a:rPr lang="en-US" sz="1800" dirty="0" err="1"/>
              <a:t>result.toString</a:t>
            </a:r>
            <a:r>
              <a:rPr lang="en-US" sz="1800" dirty="0"/>
              <a:t>(),</a:t>
            </a:r>
            <a:r>
              <a:rPr lang="en-US" sz="1800" dirty="0" err="1"/>
              <a:t>Toast.LENGTH_LONG</a:t>
            </a:r>
            <a:r>
              <a:rPr lang="en-US" sz="1800" dirty="0"/>
              <a:t>).show();  </a:t>
            </a:r>
          </a:p>
          <a:p>
            <a:r>
              <a:rPr lang="en-US" sz="1800" dirty="0"/>
              <a:t>            }       </a:t>
            </a:r>
            <a:endParaRPr lang="en-US" sz="2300" dirty="0"/>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4F6860-39CA-4973-91C3-E40083E9B123}"/>
              </a:ext>
            </a:extLst>
          </p:cNvPr>
          <p:cNvSpPr>
            <a:spLocks noGrp="1"/>
          </p:cNvSpPr>
          <p:nvPr>
            <p:ph idx="1"/>
          </p:nvPr>
        </p:nvSpPr>
        <p:spPr>
          <a:xfrm>
            <a:off x="457200" y="571342"/>
            <a:ext cx="8229600" cy="5554822"/>
          </a:xfrm>
        </p:spPr>
        <p:txBody>
          <a:bodyPr>
            <a:normAutofit fontScale="77500" lnSpcReduction="20000"/>
          </a:bodyPr>
          <a:lstStyle/>
          <a:p>
            <a:r>
              <a:rPr lang="en-US" sz="2200" b="0" i="0" dirty="0">
                <a:solidFill>
                  <a:srgbClr val="000000"/>
                </a:solidFill>
                <a:effectLst/>
                <a:latin typeface="verdana" panose="020B0604030504040204" pitchFamily="34" charset="0"/>
              </a:rPr>
              <a:t>Java StringBuilder class is used to create mutable (modifiable) string. </a:t>
            </a:r>
          </a:p>
          <a:p>
            <a:r>
              <a:rPr lang="en-IN" sz="2200" b="0" i="0" dirty="0">
                <a:solidFill>
                  <a:srgbClr val="610B38"/>
                </a:solidFill>
                <a:effectLst/>
                <a:latin typeface="erdana"/>
              </a:rPr>
              <a:t>Constructors of StringBuilder class</a:t>
            </a:r>
          </a:p>
          <a:p>
            <a:endParaRPr lang="en-IN" sz="2200" dirty="0"/>
          </a:p>
          <a:p>
            <a:endParaRPr lang="en-IN" sz="2200" dirty="0"/>
          </a:p>
          <a:p>
            <a:endParaRPr lang="en-IN" sz="2200" dirty="0"/>
          </a:p>
          <a:p>
            <a:endParaRPr lang="en-IN" sz="2200" dirty="0"/>
          </a:p>
          <a:p>
            <a:endParaRPr lang="en-IN" sz="2200" dirty="0"/>
          </a:p>
          <a:p>
            <a:endParaRPr lang="en-IN" sz="2200" dirty="0"/>
          </a:p>
          <a:p>
            <a:endParaRPr lang="en-IN" sz="2200" dirty="0"/>
          </a:p>
          <a:p>
            <a:pPr algn="l"/>
            <a:endParaRPr lang="en-US" sz="2200" b="0" i="0" dirty="0">
              <a:solidFill>
                <a:srgbClr val="610B4B"/>
              </a:solidFill>
              <a:effectLst/>
              <a:latin typeface="erdana"/>
            </a:endParaRPr>
          </a:p>
          <a:p>
            <a:pPr algn="l"/>
            <a:endParaRPr lang="en-US" sz="2200" dirty="0">
              <a:solidFill>
                <a:srgbClr val="610B4B"/>
              </a:solidFill>
              <a:latin typeface="erdana"/>
            </a:endParaRPr>
          </a:p>
          <a:p>
            <a:pPr algn="l"/>
            <a:endParaRPr lang="en-US" sz="2200" b="0" i="0" dirty="0">
              <a:solidFill>
                <a:srgbClr val="610B4B"/>
              </a:solidFill>
              <a:effectLst/>
              <a:latin typeface="erdana"/>
            </a:endParaRPr>
          </a:p>
          <a:p>
            <a:pPr algn="l"/>
            <a:endParaRPr lang="en-US" sz="2200" b="0" i="0" dirty="0">
              <a:solidFill>
                <a:srgbClr val="610B4B"/>
              </a:solidFill>
              <a:effectLst/>
              <a:latin typeface="erdana"/>
            </a:endParaRPr>
          </a:p>
          <a:p>
            <a:pPr algn="l"/>
            <a:endParaRPr lang="en-US" sz="2200" dirty="0">
              <a:solidFill>
                <a:srgbClr val="610B4B"/>
              </a:solidFill>
              <a:latin typeface="erdana"/>
            </a:endParaRPr>
          </a:p>
          <a:p>
            <a:pPr algn="l"/>
            <a:endParaRPr lang="en-US" sz="2200" b="0" i="0" dirty="0">
              <a:solidFill>
                <a:srgbClr val="610B4B"/>
              </a:solidFill>
              <a:effectLst/>
              <a:latin typeface="erdana"/>
            </a:endParaRPr>
          </a:p>
          <a:p>
            <a:pPr algn="l"/>
            <a:endParaRPr lang="en-US" sz="2200" b="0" i="0" dirty="0">
              <a:solidFill>
                <a:srgbClr val="610B4B"/>
              </a:solidFill>
              <a:effectLst/>
              <a:latin typeface="erdana"/>
            </a:endParaRPr>
          </a:p>
          <a:p>
            <a:pPr algn="l"/>
            <a:endParaRPr lang="en-US" sz="2200" b="0" i="0" dirty="0">
              <a:solidFill>
                <a:srgbClr val="610B4B"/>
              </a:solidFill>
              <a:effectLst/>
              <a:latin typeface="erdana"/>
            </a:endParaRPr>
          </a:p>
          <a:p>
            <a:pPr algn="l"/>
            <a:endParaRPr lang="en-US" sz="2200" dirty="0">
              <a:solidFill>
                <a:srgbClr val="610B4B"/>
              </a:solidFill>
              <a:latin typeface="erdana"/>
            </a:endParaRPr>
          </a:p>
          <a:p>
            <a:pPr algn="l"/>
            <a:r>
              <a:rPr lang="en-US" sz="2200" b="0" i="0" dirty="0">
                <a:solidFill>
                  <a:srgbClr val="610B4B"/>
                </a:solidFill>
                <a:effectLst/>
                <a:latin typeface="erdana"/>
              </a:rPr>
              <a:t>StringBuilder append() method</a:t>
            </a:r>
          </a:p>
          <a:p>
            <a:pPr algn="l"/>
            <a:r>
              <a:rPr lang="en-US" sz="2200" b="0" i="0" dirty="0">
                <a:solidFill>
                  <a:srgbClr val="000000"/>
                </a:solidFill>
                <a:effectLst/>
                <a:latin typeface="verdana" panose="020B0604030504040204" pitchFamily="34" charset="0"/>
              </a:rPr>
              <a:t>The StringBuilder append() method concatenates the given argument with this string.</a:t>
            </a:r>
          </a:p>
          <a:p>
            <a:endParaRPr lang="en-IN" dirty="0"/>
          </a:p>
        </p:txBody>
      </p:sp>
      <p:graphicFrame>
        <p:nvGraphicFramePr>
          <p:cNvPr id="4" name="Table 3">
            <a:extLst>
              <a:ext uri="{FF2B5EF4-FFF2-40B4-BE49-F238E27FC236}">
                <a16:creationId xmlns:a16="http://schemas.microsoft.com/office/drawing/2014/main" id="{AF59590D-BEB0-4AB0-A3E8-B052A0A8F8B7}"/>
              </a:ext>
            </a:extLst>
          </p:cNvPr>
          <p:cNvGraphicFramePr>
            <a:graphicFrameLocks noGrp="1"/>
          </p:cNvGraphicFramePr>
          <p:nvPr>
            <p:extLst>
              <p:ext uri="{D42A27DB-BD31-4B8C-83A1-F6EECF244321}">
                <p14:modId xmlns:p14="http://schemas.microsoft.com/office/powerpoint/2010/main" val="4181073967"/>
              </p:ext>
            </p:extLst>
          </p:nvPr>
        </p:nvGraphicFramePr>
        <p:xfrm>
          <a:off x="1219200" y="1447800"/>
          <a:ext cx="6477000" cy="3072637"/>
        </p:xfrm>
        <a:graphic>
          <a:graphicData uri="http://schemas.openxmlformats.org/drawingml/2006/table">
            <a:tbl>
              <a:tblPr/>
              <a:tblGrid>
                <a:gridCol w="3238500">
                  <a:extLst>
                    <a:ext uri="{9D8B030D-6E8A-4147-A177-3AD203B41FA5}">
                      <a16:colId xmlns:a16="http://schemas.microsoft.com/office/drawing/2014/main" val="1454231366"/>
                    </a:ext>
                  </a:extLst>
                </a:gridCol>
                <a:gridCol w="3238500">
                  <a:extLst>
                    <a:ext uri="{9D8B030D-6E8A-4147-A177-3AD203B41FA5}">
                      <a16:colId xmlns:a16="http://schemas.microsoft.com/office/drawing/2014/main" val="535889192"/>
                    </a:ext>
                  </a:extLst>
                </a:gridCol>
              </a:tblGrid>
              <a:tr h="351134">
                <a:tc>
                  <a:txBody>
                    <a:bodyPr/>
                    <a:lstStyle/>
                    <a:p>
                      <a:pPr algn="l" fontAlgn="t"/>
                      <a:r>
                        <a:rPr lang="en-IN" dirty="0">
                          <a:solidFill>
                            <a:srgbClr val="000000"/>
                          </a:solidFill>
                          <a:effectLst/>
                          <a:latin typeface="times new roman" panose="02020603050405020304" pitchFamily="18" charset="0"/>
                        </a:rPr>
                        <a:t>Constructor</a:t>
                      </a:r>
                    </a:p>
                  </a:txBody>
                  <a:tcPr marT="91440" marB="91440">
                    <a:lnL w="7620" cap="flat" cmpd="sng" algn="ctr">
                      <a:solidFill>
                        <a:srgbClr val="A08606"/>
                      </a:solidFill>
                      <a:prstDash val="solid"/>
                      <a:round/>
                      <a:headEnd type="none" w="med" len="med"/>
                      <a:tailEnd type="none" w="med" len="med"/>
                    </a:lnL>
                    <a:lnR w="7620" cap="flat" cmpd="sng" algn="ctr">
                      <a:solidFill>
                        <a:srgbClr val="A08606"/>
                      </a:solidFill>
                      <a:prstDash val="solid"/>
                      <a:round/>
                      <a:headEnd type="none" w="med" len="med"/>
                      <a:tailEnd type="none" w="med" len="med"/>
                    </a:lnR>
                    <a:lnT w="7620" cap="flat" cmpd="sng" algn="ctr">
                      <a:solidFill>
                        <a:srgbClr val="A0860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panose="02020603050405020304" pitchFamily="18" charset="0"/>
                        </a:rPr>
                        <a:t>Description</a:t>
                      </a:r>
                    </a:p>
                  </a:txBody>
                  <a:tcPr marT="91440" marB="91440">
                    <a:lnL w="7620" cap="flat" cmpd="sng" algn="ctr">
                      <a:solidFill>
                        <a:srgbClr val="A08606"/>
                      </a:solidFill>
                      <a:prstDash val="solid"/>
                      <a:round/>
                      <a:headEnd type="none" w="med" len="med"/>
                      <a:tailEnd type="none" w="med" len="med"/>
                    </a:lnL>
                    <a:lnR w="7620" cap="flat" cmpd="sng" algn="ctr">
                      <a:solidFill>
                        <a:srgbClr val="A08606"/>
                      </a:solidFill>
                      <a:prstDash val="solid"/>
                      <a:round/>
                      <a:headEnd type="none" w="med" len="med"/>
                      <a:tailEnd type="none" w="med" len="med"/>
                    </a:lnR>
                    <a:lnT w="7620" cap="flat" cmpd="sng" algn="ctr">
                      <a:solidFill>
                        <a:srgbClr val="A0860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562107078"/>
                  </a:ext>
                </a:extLst>
              </a:tr>
              <a:tr h="761720">
                <a:tc>
                  <a:txBody>
                    <a:bodyPr/>
                    <a:lstStyle/>
                    <a:p>
                      <a:pPr algn="l" fontAlgn="t"/>
                      <a:r>
                        <a:rPr lang="en-IN" dirty="0">
                          <a:solidFill>
                            <a:srgbClr val="000000"/>
                          </a:solidFill>
                          <a:effectLst/>
                          <a:latin typeface="verdana" panose="020B0604030504040204" pitchFamily="34" charset="0"/>
                        </a:rPr>
                        <a:t>StringBuilder()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creates an empty string Builder with the initial capacity of 16.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23571739"/>
                  </a:ext>
                </a:extLst>
              </a:tr>
              <a:tr h="725677">
                <a:tc>
                  <a:txBody>
                    <a:bodyPr/>
                    <a:lstStyle/>
                    <a:p>
                      <a:pPr algn="l" fontAlgn="t"/>
                      <a:r>
                        <a:rPr lang="en-IN">
                          <a:solidFill>
                            <a:srgbClr val="000000"/>
                          </a:solidFill>
                          <a:effectLst/>
                          <a:latin typeface="verdana" panose="020B0604030504040204" pitchFamily="34" charset="0"/>
                        </a:rPr>
                        <a:t>StringBuilder(String str)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000000"/>
                          </a:solidFill>
                          <a:effectLst/>
                          <a:latin typeface="verdana" panose="020B0604030504040204" pitchFamily="34" charset="0"/>
                        </a:rPr>
                        <a:t>creates a string Builder with the specified string.</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80671065"/>
                  </a:ext>
                </a:extLst>
              </a:tr>
              <a:tr h="936358">
                <a:tc>
                  <a:txBody>
                    <a:bodyPr/>
                    <a:lstStyle/>
                    <a:p>
                      <a:pPr algn="l" fontAlgn="t"/>
                      <a:r>
                        <a:rPr lang="en-IN">
                          <a:solidFill>
                            <a:srgbClr val="000000"/>
                          </a:solidFill>
                          <a:effectLst/>
                          <a:latin typeface="verdana" panose="020B0604030504040204" pitchFamily="34" charset="0"/>
                        </a:rPr>
                        <a:t>StringBuilder(int length)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creates an empty string Builder with the specified capacity as length.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68247191"/>
                  </a:ext>
                </a:extLst>
              </a:tr>
            </a:tbl>
          </a:graphicData>
        </a:graphic>
      </p:graphicFrame>
    </p:spTree>
    <p:extLst>
      <p:ext uri="{BB962C8B-B14F-4D97-AF65-F5344CB8AC3E}">
        <p14:creationId xmlns:p14="http://schemas.microsoft.com/office/powerpoint/2010/main" val="9205564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Radio Button</a:t>
            </a:r>
          </a:p>
        </p:txBody>
      </p:sp>
      <p:sp>
        <p:nvSpPr>
          <p:cNvPr id="3" name="Content Placeholder 2"/>
          <p:cNvSpPr>
            <a:spLocks noGrp="1"/>
          </p:cNvSpPr>
          <p:nvPr>
            <p:ph idx="1"/>
          </p:nvPr>
        </p:nvSpPr>
        <p:spPr/>
        <p:txBody>
          <a:bodyPr>
            <a:normAutofit fontScale="77500" lnSpcReduction="20000"/>
          </a:bodyPr>
          <a:lstStyle/>
          <a:p>
            <a:r>
              <a:rPr lang="en-US" b="1" dirty="0"/>
              <a:t>Radio button</a:t>
            </a:r>
            <a:r>
              <a:rPr lang="en-US" dirty="0"/>
              <a:t> is a widget which can have more than option to choose from and the user can choose only one option at a time.  Where as Toggle button had exactly 2 states</a:t>
            </a:r>
          </a:p>
          <a:p>
            <a:r>
              <a:rPr lang="en-US" dirty="0"/>
              <a:t>Each option in this refers to a radio button and all the options  together referred to as </a:t>
            </a:r>
            <a:r>
              <a:rPr lang="en-US" b="1" dirty="0"/>
              <a:t>Radio Group.</a:t>
            </a:r>
          </a:p>
          <a:p>
            <a:r>
              <a:rPr lang="en-US" dirty="0"/>
              <a:t>By grouping them together, the system ensures that only one radio button can be selected at a time.</a:t>
            </a:r>
          </a:p>
          <a:p>
            <a:r>
              <a:rPr lang="en-US" dirty="0"/>
              <a:t>Hence, Radio buttons are used inside a Radio Group.</a:t>
            </a:r>
          </a:p>
          <a:p>
            <a:endParaRPr lang="en-US" dirty="0"/>
          </a:p>
          <a:p>
            <a:r>
              <a:rPr lang="en-US" b="1" dirty="0"/>
              <a:t>Radio Group </a:t>
            </a:r>
            <a:r>
              <a:rPr lang="en-US" dirty="0"/>
              <a:t>Used for set of radio buttons.</a:t>
            </a:r>
          </a:p>
          <a:p>
            <a:r>
              <a:rPr lang="en-US" dirty="0"/>
              <a:t>If we check one radio button that belongs to a radio group , it automatically uncheck any previously checked button within the same group.</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a:t>Radio Button Example 1</a:t>
            </a:r>
          </a:p>
        </p:txBody>
      </p:sp>
      <p:sp>
        <p:nvSpPr>
          <p:cNvPr id="3" name="Content Placeholder 2"/>
          <p:cNvSpPr>
            <a:spLocks noGrp="1"/>
          </p:cNvSpPr>
          <p:nvPr>
            <p:ph idx="1"/>
          </p:nvPr>
        </p:nvSpPr>
        <p:spPr>
          <a:xfrm>
            <a:off x="457200" y="762000"/>
            <a:ext cx="8229600" cy="5715000"/>
          </a:xfrm>
        </p:spPr>
        <p:txBody>
          <a:bodyPr>
            <a:normAutofit fontScale="62500" lnSpcReduction="20000"/>
          </a:bodyPr>
          <a:lstStyle/>
          <a:p>
            <a:r>
              <a:rPr lang="en-US" dirty="0">
                <a:highlight>
                  <a:srgbClr val="FFFF00"/>
                </a:highlight>
              </a:rPr>
              <a:t>&lt;</a:t>
            </a:r>
            <a:r>
              <a:rPr lang="en-US" dirty="0" err="1">
                <a:highlight>
                  <a:srgbClr val="FFFF00"/>
                </a:highlight>
              </a:rPr>
              <a:t>RadioGroup</a:t>
            </a:r>
            <a:endParaRPr lang="en-US" dirty="0">
              <a:highlight>
                <a:srgbClr val="FFFF00"/>
              </a:highlight>
            </a:endParaRPr>
          </a:p>
          <a:p>
            <a:r>
              <a:rPr lang="en-US" dirty="0"/>
              <a:t> </a:t>
            </a:r>
            <a:r>
              <a:rPr lang="en-US" dirty="0" err="1"/>
              <a:t>android:id</a:t>
            </a:r>
            <a:r>
              <a:rPr lang="en-US" dirty="0"/>
              <a:t>="@+id/</a:t>
            </a:r>
            <a:r>
              <a:rPr lang="en-US" dirty="0" err="1"/>
              <a:t>radioid</a:t>
            </a:r>
            <a:r>
              <a:rPr lang="en-US" dirty="0"/>
              <a:t>“</a:t>
            </a:r>
          </a:p>
          <a:p>
            <a:r>
              <a:rPr lang="en-US" dirty="0"/>
              <a:t> </a:t>
            </a:r>
            <a:r>
              <a:rPr lang="en-US" dirty="0" err="1"/>
              <a:t>android:layout_width</a:t>
            </a:r>
            <a:r>
              <a:rPr lang="en-US" dirty="0"/>
              <a:t>="</a:t>
            </a:r>
            <a:r>
              <a:rPr lang="en-US" dirty="0" err="1"/>
              <a:t>wrap_content</a:t>
            </a:r>
            <a:r>
              <a:rPr lang="en-US" dirty="0"/>
              <a:t>" </a:t>
            </a:r>
            <a:r>
              <a:rPr lang="en-US" dirty="0" err="1"/>
              <a:t>android:layout_height</a:t>
            </a:r>
            <a:r>
              <a:rPr lang="en-US" dirty="0"/>
              <a:t>="</a:t>
            </a:r>
            <a:r>
              <a:rPr lang="en-US" dirty="0" err="1"/>
              <a:t>wrap_content</a:t>
            </a:r>
            <a:r>
              <a:rPr lang="en-US" dirty="0"/>
              <a:t>" &gt;</a:t>
            </a:r>
          </a:p>
          <a:p>
            <a:r>
              <a:rPr lang="en-US" dirty="0"/>
              <a:t>    &lt;</a:t>
            </a:r>
            <a:r>
              <a:rPr lang="en-US" dirty="0" err="1"/>
              <a:t>RadioButton</a:t>
            </a:r>
            <a:r>
              <a:rPr lang="en-US" dirty="0"/>
              <a:t> </a:t>
            </a:r>
            <a:r>
              <a:rPr lang="en-US" dirty="0" err="1"/>
              <a:t>android:id</a:t>
            </a:r>
            <a:r>
              <a:rPr lang="en-US" dirty="0"/>
              <a:t>="@+id/</a:t>
            </a:r>
            <a:r>
              <a:rPr lang="en-US" dirty="0" err="1"/>
              <a:t>radioMale</a:t>
            </a:r>
            <a:r>
              <a:rPr lang="en-US" dirty="0"/>
              <a:t>"                  </a:t>
            </a:r>
            <a:r>
              <a:rPr lang="en-US" dirty="0" err="1"/>
              <a:t>android:layout_width</a:t>
            </a:r>
            <a:r>
              <a:rPr lang="en-US" dirty="0"/>
              <a:t>="</a:t>
            </a:r>
            <a:r>
              <a:rPr lang="en-US" dirty="0" err="1"/>
              <a:t>wrap_content</a:t>
            </a:r>
            <a:r>
              <a:rPr lang="en-US" dirty="0"/>
              <a:t>" </a:t>
            </a:r>
            <a:r>
              <a:rPr lang="en-US" dirty="0" err="1"/>
              <a:t>android:layout_height</a:t>
            </a:r>
            <a:r>
              <a:rPr lang="en-US" dirty="0"/>
              <a:t>="</a:t>
            </a:r>
            <a:r>
              <a:rPr lang="en-US" dirty="0" err="1"/>
              <a:t>wrap_content</a:t>
            </a:r>
            <a:r>
              <a:rPr lang="en-US" dirty="0"/>
              <a:t>" </a:t>
            </a:r>
          </a:p>
          <a:p>
            <a:r>
              <a:rPr lang="en-US" dirty="0" err="1"/>
              <a:t>android:text</a:t>
            </a:r>
            <a:r>
              <a:rPr lang="en-US" dirty="0"/>
              <a:t>=“Male" </a:t>
            </a:r>
          </a:p>
          <a:p>
            <a:r>
              <a:rPr lang="en-US" b="1" dirty="0" err="1"/>
              <a:t>android:checked</a:t>
            </a:r>
            <a:r>
              <a:rPr lang="en-US" b="1" dirty="0"/>
              <a:t>="true</a:t>
            </a:r>
            <a:r>
              <a:rPr lang="en-US" dirty="0"/>
              <a:t>" /&gt; </a:t>
            </a:r>
          </a:p>
          <a:p>
            <a:r>
              <a:rPr lang="en-US" dirty="0"/>
              <a:t>&lt;</a:t>
            </a:r>
            <a:r>
              <a:rPr lang="en-US" dirty="0" err="1"/>
              <a:t>RadioButton</a:t>
            </a:r>
            <a:r>
              <a:rPr lang="en-US" dirty="0"/>
              <a:t> </a:t>
            </a:r>
            <a:r>
              <a:rPr lang="en-US" dirty="0" err="1"/>
              <a:t>android:id</a:t>
            </a:r>
            <a:r>
              <a:rPr lang="en-US" dirty="0"/>
              <a:t>="@+id/</a:t>
            </a:r>
            <a:r>
              <a:rPr lang="en-US" dirty="0" err="1"/>
              <a:t>radioFemale</a:t>
            </a:r>
            <a:r>
              <a:rPr lang="en-US" dirty="0"/>
              <a:t>" </a:t>
            </a:r>
            <a:r>
              <a:rPr lang="en-US" dirty="0" err="1"/>
              <a:t>android:layout_width</a:t>
            </a:r>
            <a:r>
              <a:rPr lang="en-US" dirty="0"/>
              <a:t>="</a:t>
            </a:r>
            <a:r>
              <a:rPr lang="en-US" dirty="0" err="1"/>
              <a:t>wrap_content</a:t>
            </a:r>
            <a:r>
              <a:rPr lang="en-US" dirty="0"/>
              <a:t>" </a:t>
            </a:r>
            <a:r>
              <a:rPr lang="en-US" dirty="0" err="1"/>
              <a:t>android:layout_height</a:t>
            </a:r>
            <a:r>
              <a:rPr lang="en-US" dirty="0"/>
              <a:t>="</a:t>
            </a:r>
            <a:r>
              <a:rPr lang="en-US" dirty="0" err="1"/>
              <a:t>wrap_content</a:t>
            </a:r>
            <a:r>
              <a:rPr lang="en-US" dirty="0"/>
              <a:t>“</a:t>
            </a:r>
          </a:p>
          <a:p>
            <a:r>
              <a:rPr lang="en-US" dirty="0"/>
              <a:t> </a:t>
            </a:r>
            <a:r>
              <a:rPr lang="en-US" dirty="0" err="1"/>
              <a:t>android:text</a:t>
            </a:r>
            <a:r>
              <a:rPr lang="en-US" dirty="0"/>
              <a:t>=“Female" /&gt; </a:t>
            </a:r>
          </a:p>
          <a:p>
            <a:r>
              <a:rPr lang="en-US" dirty="0">
                <a:highlight>
                  <a:srgbClr val="FFFF00"/>
                </a:highlight>
              </a:rPr>
              <a:t>&lt;/</a:t>
            </a:r>
            <a:r>
              <a:rPr lang="en-US" dirty="0" err="1">
                <a:highlight>
                  <a:srgbClr val="FFFF00"/>
                </a:highlight>
              </a:rPr>
              <a:t>RadioGroup</a:t>
            </a:r>
            <a:r>
              <a:rPr lang="en-US" dirty="0">
                <a:highlight>
                  <a:srgbClr val="FFFF00"/>
                </a:highlight>
              </a:rPr>
              <a:t>&gt;</a:t>
            </a:r>
          </a:p>
          <a:p>
            <a:r>
              <a:rPr lang="en-US" dirty="0"/>
              <a:t> &lt;Button </a:t>
            </a:r>
            <a:r>
              <a:rPr lang="en-US" dirty="0" err="1"/>
              <a:t>android:id</a:t>
            </a:r>
            <a:r>
              <a:rPr lang="en-US" dirty="0"/>
              <a:t>="@+id/</a:t>
            </a:r>
            <a:r>
              <a:rPr lang="en-US" dirty="0" err="1"/>
              <a:t>btnDisplay</a:t>
            </a:r>
            <a:r>
              <a:rPr lang="en-US" dirty="0"/>
              <a:t>" </a:t>
            </a:r>
          </a:p>
          <a:p>
            <a:r>
              <a:rPr lang="en-US" dirty="0" err="1"/>
              <a:t>android:layout_width</a:t>
            </a:r>
            <a:r>
              <a:rPr lang="en-US" dirty="0"/>
              <a:t>="</a:t>
            </a:r>
            <a:r>
              <a:rPr lang="en-US" dirty="0" err="1"/>
              <a:t>wrap_content</a:t>
            </a:r>
            <a:r>
              <a:rPr lang="en-US" dirty="0"/>
              <a:t>“</a:t>
            </a:r>
          </a:p>
          <a:p>
            <a:r>
              <a:rPr lang="en-US" dirty="0"/>
              <a:t> </a:t>
            </a:r>
            <a:r>
              <a:rPr lang="en-US" dirty="0" err="1"/>
              <a:t>android:layout_height</a:t>
            </a:r>
            <a:r>
              <a:rPr lang="en-US" dirty="0"/>
              <a:t>="</a:t>
            </a:r>
            <a:r>
              <a:rPr lang="en-US" dirty="0" err="1"/>
              <a:t>wrap_content</a:t>
            </a:r>
            <a:r>
              <a:rPr lang="en-US" dirty="0"/>
              <a:t>" </a:t>
            </a:r>
          </a:p>
          <a:p>
            <a:r>
              <a:rPr lang="en-US" dirty="0" err="1"/>
              <a:t>android:text</a:t>
            </a:r>
            <a:r>
              <a:rPr lang="en-US" dirty="0"/>
              <a:t>=“Display" /&gt;</a:t>
            </a:r>
          </a:p>
        </p:txBody>
      </p:sp>
      <p:pic>
        <p:nvPicPr>
          <p:cNvPr id="1026" name="Picture 2"/>
          <p:cNvPicPr>
            <a:picLocks noChangeAspect="1" noChangeArrowheads="1"/>
          </p:cNvPicPr>
          <p:nvPr/>
        </p:nvPicPr>
        <p:blipFill>
          <a:blip r:embed="rId2"/>
          <a:srcRect/>
          <a:stretch>
            <a:fillRect/>
          </a:stretch>
        </p:blipFill>
        <p:spPr bwMode="auto">
          <a:xfrm>
            <a:off x="6019800" y="1981200"/>
            <a:ext cx="2781300" cy="38862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size - units</a:t>
            </a:r>
          </a:p>
        </p:txBody>
      </p:sp>
      <p:sp>
        <p:nvSpPr>
          <p:cNvPr id="3" name="Content Placeholder 2"/>
          <p:cNvSpPr>
            <a:spLocks noGrp="1"/>
          </p:cNvSpPr>
          <p:nvPr>
            <p:ph idx="1"/>
          </p:nvPr>
        </p:nvSpPr>
        <p:spPr/>
        <p:txBody>
          <a:bodyPr>
            <a:normAutofit fontScale="70000" lnSpcReduction="20000"/>
          </a:bodyPr>
          <a:lstStyle/>
          <a:p>
            <a:pPr fontAlgn="base"/>
            <a:r>
              <a:rPr lang="en-US" b="1" dirty="0"/>
              <a:t>Density independence</a:t>
            </a:r>
            <a:r>
              <a:rPr lang="en-US" dirty="0"/>
              <a:t> (</a:t>
            </a:r>
            <a:r>
              <a:rPr lang="en-US" dirty="0" err="1"/>
              <a:t>dp</a:t>
            </a:r>
            <a:r>
              <a:rPr lang="en-US" dirty="0"/>
              <a:t>)-  “density independence” it preserves the physical size (from the user’s point of view) of user interface elements when displayed on screens (</a:t>
            </a:r>
            <a:r>
              <a:rPr lang="en-US" dirty="0" err="1"/>
              <a:t>ie</a:t>
            </a:r>
            <a:r>
              <a:rPr lang="en-US" dirty="0"/>
              <a:t>). one </a:t>
            </a:r>
            <a:r>
              <a:rPr lang="en-US" dirty="0" err="1"/>
              <a:t>dp</a:t>
            </a:r>
            <a:r>
              <a:rPr lang="en-US" dirty="0"/>
              <a:t> is one pixel</a:t>
            </a:r>
          </a:p>
          <a:p>
            <a:pPr fontAlgn="base"/>
            <a:r>
              <a:rPr lang="en-US" dirty="0"/>
              <a:t> </a:t>
            </a:r>
            <a:r>
              <a:rPr lang="en-US" dirty="0">
                <a:solidFill>
                  <a:srgbClr val="FF0000"/>
                </a:solidFill>
              </a:rPr>
              <a:t>The image should look the same size in different types of screens.</a:t>
            </a:r>
          </a:p>
          <a:p>
            <a:pPr fontAlgn="base"/>
            <a:r>
              <a:rPr lang="en-US" b="1" dirty="0"/>
              <a:t>Scale-independent Pixels (sp)</a:t>
            </a:r>
          </a:p>
          <a:p>
            <a:pPr fontAlgn="base"/>
            <a:r>
              <a:rPr lang="en-US" dirty="0"/>
              <a:t>- this is like the </a:t>
            </a:r>
            <a:r>
              <a:rPr lang="en-US" dirty="0" err="1"/>
              <a:t>dp</a:t>
            </a:r>
            <a:r>
              <a:rPr lang="en-US" dirty="0"/>
              <a:t> unit, but it is also scaled by the user's font size preference.</a:t>
            </a:r>
          </a:p>
          <a:p>
            <a:pPr fontAlgn="base"/>
            <a:r>
              <a:rPr lang="en-US" dirty="0"/>
              <a:t>It is recommended you </a:t>
            </a:r>
            <a:r>
              <a:rPr lang="en-US" dirty="0">
                <a:solidFill>
                  <a:srgbClr val="FF0000"/>
                </a:solidFill>
              </a:rPr>
              <a:t>use this unit when specifying font sizes,</a:t>
            </a:r>
          </a:p>
          <a:p>
            <a:pPr>
              <a:buNone/>
            </a:pPr>
            <a:r>
              <a:rPr lang="en-US" dirty="0">
                <a:solidFill>
                  <a:srgbClr val="FF0000"/>
                </a:solidFill>
              </a:rPr>
              <a:t>	 Then only the font inside the application will change while device fonts size changes </a:t>
            </a:r>
          </a:p>
          <a:p>
            <a:r>
              <a:rPr lang="en-US" dirty="0"/>
              <a:t>If you want to keep a static sized font inside the app, you can give the font dimension in </a:t>
            </a:r>
            <a:r>
              <a:rPr lang="en-US" dirty="0" err="1"/>
              <a:t>dp</a:t>
            </a:r>
            <a:r>
              <a:rPr lang="en-US" dirty="0"/>
              <a:t>. In such a case, it will never change. In all other cases, sp is recommended.</a:t>
            </a:r>
          </a:p>
        </p:txBody>
      </p:sp>
    </p:spTree>
    <p:extLst>
      <p:ext uri="{BB962C8B-B14F-4D97-AF65-F5344CB8AC3E}">
        <p14:creationId xmlns:p14="http://schemas.microsoft.com/office/powerpoint/2010/main" val="6072154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endParaRPr lang="en-US" sz="2400" dirty="0"/>
          </a:p>
          <a:p>
            <a:r>
              <a:rPr lang="en-US" sz="2400" dirty="0" err="1"/>
              <a:t>RadioGroup</a:t>
            </a:r>
            <a:r>
              <a:rPr lang="en-US" sz="2400" dirty="0"/>
              <a:t> </a:t>
            </a:r>
            <a:r>
              <a:rPr lang="en-US" sz="2400" dirty="0" err="1"/>
              <a:t>radiogenderGroup</a:t>
            </a:r>
            <a:r>
              <a:rPr lang="en-US" sz="2400" dirty="0"/>
              <a:t>;</a:t>
            </a:r>
          </a:p>
          <a:p>
            <a:r>
              <a:rPr lang="en-US" sz="2400" dirty="0"/>
              <a:t> </a:t>
            </a:r>
            <a:r>
              <a:rPr lang="en-US" sz="2400" dirty="0" err="1"/>
              <a:t>RadioButton</a:t>
            </a:r>
            <a:r>
              <a:rPr lang="en-US" sz="2400" dirty="0"/>
              <a:t> </a:t>
            </a:r>
            <a:r>
              <a:rPr lang="en-US" sz="2400" dirty="0" err="1"/>
              <a:t>radiogenderButton</a:t>
            </a:r>
            <a:r>
              <a:rPr lang="en-US" sz="2400" dirty="0"/>
              <a:t>; </a:t>
            </a:r>
          </a:p>
          <a:p>
            <a:r>
              <a:rPr lang="en-US" sz="2400" dirty="0"/>
              <a:t> Button </a:t>
            </a:r>
            <a:r>
              <a:rPr lang="en-US" sz="2400" dirty="0" err="1"/>
              <a:t>btnDisplay</a:t>
            </a:r>
            <a:r>
              <a:rPr lang="en-US" sz="2400" dirty="0"/>
              <a:t>;</a:t>
            </a:r>
          </a:p>
          <a:p>
            <a:r>
              <a:rPr lang="en-US" sz="2400" dirty="0" err="1"/>
              <a:t>radiogenderGroup</a:t>
            </a:r>
            <a:r>
              <a:rPr lang="en-US" sz="2400" dirty="0"/>
              <a:t> = (</a:t>
            </a:r>
            <a:r>
              <a:rPr lang="en-US" sz="2400" dirty="0" err="1"/>
              <a:t>RadioGroup</a:t>
            </a:r>
            <a:r>
              <a:rPr lang="en-US" sz="2400" dirty="0"/>
              <a:t>) </a:t>
            </a:r>
            <a:r>
              <a:rPr lang="en-US" sz="2400" dirty="0" err="1"/>
              <a:t>findViewById</a:t>
            </a:r>
            <a:r>
              <a:rPr lang="en-US" sz="2400" dirty="0"/>
              <a:t>(</a:t>
            </a:r>
            <a:r>
              <a:rPr lang="en-US" sz="2400" dirty="0" err="1"/>
              <a:t>R.id.radioid</a:t>
            </a:r>
            <a:r>
              <a:rPr lang="en-US" sz="2400" dirty="0"/>
              <a:t>); </a:t>
            </a:r>
          </a:p>
          <a:p>
            <a:r>
              <a:rPr lang="en-US" sz="2400" dirty="0" err="1"/>
              <a:t>btnDisplay</a:t>
            </a:r>
            <a:r>
              <a:rPr lang="en-US" sz="2400" dirty="0"/>
              <a:t> = (Button) </a:t>
            </a:r>
            <a:r>
              <a:rPr lang="en-US" sz="2400" dirty="0" err="1"/>
              <a:t>findViewById</a:t>
            </a:r>
            <a:r>
              <a:rPr lang="en-US" sz="2400" dirty="0"/>
              <a:t>(</a:t>
            </a:r>
            <a:r>
              <a:rPr lang="en-US" sz="2400" dirty="0" err="1"/>
              <a:t>R.id.btnDisplay</a:t>
            </a:r>
            <a:r>
              <a:rPr lang="en-US" sz="2400" dirty="0"/>
              <a:t>);</a:t>
            </a:r>
          </a:p>
          <a:p>
            <a:r>
              <a:rPr lang="en-US" sz="2400" dirty="0" err="1"/>
              <a:t>btnDisplay.setOnClickListener</a:t>
            </a:r>
            <a:r>
              <a:rPr lang="en-US" sz="2400" dirty="0"/>
              <a:t>(new </a:t>
            </a:r>
            <a:r>
              <a:rPr lang="en-US" sz="2400" dirty="0" err="1"/>
              <a:t>OnClickListener</a:t>
            </a:r>
            <a:r>
              <a:rPr lang="en-US" sz="2400" dirty="0"/>
              <a:t>() { </a:t>
            </a:r>
          </a:p>
          <a:p>
            <a:r>
              <a:rPr lang="en-US" sz="2400" dirty="0"/>
              <a:t>@Override </a:t>
            </a:r>
          </a:p>
          <a:p>
            <a:r>
              <a:rPr lang="en-US" sz="2400" dirty="0"/>
              <a:t>public void </a:t>
            </a:r>
            <a:r>
              <a:rPr lang="en-US" sz="2400" dirty="0" err="1"/>
              <a:t>onClick</a:t>
            </a:r>
            <a:r>
              <a:rPr lang="en-US" sz="2400" dirty="0"/>
              <a:t>(View v) {</a:t>
            </a:r>
          </a:p>
          <a:p>
            <a:r>
              <a:rPr lang="en-US" sz="2400" dirty="0"/>
              <a:t> </a:t>
            </a:r>
            <a:r>
              <a:rPr lang="en-US" sz="2400" dirty="0">
                <a:solidFill>
                  <a:srgbClr val="FF0000"/>
                </a:solidFill>
              </a:rPr>
              <a:t>// get selected radio button from </a:t>
            </a:r>
            <a:r>
              <a:rPr lang="en-US" sz="2400" dirty="0" err="1">
                <a:solidFill>
                  <a:srgbClr val="FF0000"/>
                </a:solidFill>
              </a:rPr>
              <a:t>radioGroup</a:t>
            </a:r>
            <a:endParaRPr lang="en-US" sz="2400" dirty="0">
              <a:solidFill>
                <a:srgbClr val="FF0000"/>
              </a:solidFill>
            </a:endParaRPr>
          </a:p>
          <a:p>
            <a:r>
              <a:rPr lang="en-US" sz="2400" dirty="0"/>
              <a:t> </a:t>
            </a:r>
            <a:r>
              <a:rPr lang="en-US" sz="2400" dirty="0" err="1"/>
              <a:t>int</a:t>
            </a:r>
            <a:r>
              <a:rPr lang="en-US" sz="2400" dirty="0"/>
              <a:t> </a:t>
            </a:r>
            <a:r>
              <a:rPr lang="en-US" sz="2400" dirty="0" err="1"/>
              <a:t>selectedId</a:t>
            </a:r>
            <a:r>
              <a:rPr lang="en-US" sz="2400" dirty="0"/>
              <a:t> = </a:t>
            </a:r>
            <a:r>
              <a:rPr lang="en-US" sz="2400" dirty="0" err="1"/>
              <a:t>radiogenderGroup.getCheckedRadioButtonId</a:t>
            </a:r>
            <a:r>
              <a:rPr lang="en-US" sz="2400" dirty="0"/>
              <a:t>();</a:t>
            </a:r>
          </a:p>
          <a:p>
            <a:r>
              <a:rPr lang="en-US" sz="2400" dirty="0"/>
              <a:t> </a:t>
            </a:r>
            <a:r>
              <a:rPr lang="en-US" sz="2400" dirty="0">
                <a:solidFill>
                  <a:srgbClr val="FF0000"/>
                </a:solidFill>
              </a:rPr>
              <a:t>// find the </a:t>
            </a:r>
            <a:r>
              <a:rPr lang="en-US" sz="2400" dirty="0" err="1">
                <a:solidFill>
                  <a:srgbClr val="FF0000"/>
                </a:solidFill>
              </a:rPr>
              <a:t>radiobutton</a:t>
            </a:r>
            <a:r>
              <a:rPr lang="en-US" sz="2400" dirty="0">
                <a:solidFill>
                  <a:srgbClr val="FF0000"/>
                </a:solidFill>
              </a:rPr>
              <a:t> by returned id </a:t>
            </a:r>
          </a:p>
          <a:p>
            <a:r>
              <a:rPr lang="en-US" sz="2400" dirty="0" err="1"/>
              <a:t>radiogenderButton</a:t>
            </a:r>
            <a:r>
              <a:rPr lang="en-US" sz="2400" dirty="0"/>
              <a:t> = (</a:t>
            </a:r>
            <a:r>
              <a:rPr lang="en-US" sz="2400" dirty="0" err="1"/>
              <a:t>RadioButton</a:t>
            </a:r>
            <a:r>
              <a:rPr lang="en-US" sz="2400" dirty="0"/>
              <a:t>) </a:t>
            </a:r>
            <a:r>
              <a:rPr lang="en-US" sz="2400" dirty="0" err="1"/>
              <a:t>findViewById</a:t>
            </a:r>
            <a:r>
              <a:rPr lang="en-US" sz="2400" dirty="0"/>
              <a:t>(</a:t>
            </a:r>
            <a:r>
              <a:rPr lang="en-US" sz="2400" dirty="0" err="1"/>
              <a:t>selectedId</a:t>
            </a:r>
            <a:r>
              <a:rPr lang="en-US" sz="2400" dirty="0"/>
              <a:t>);</a:t>
            </a:r>
          </a:p>
          <a:p>
            <a:r>
              <a:rPr lang="en-US" sz="2400" dirty="0"/>
              <a:t> </a:t>
            </a:r>
            <a:r>
              <a:rPr lang="en-US" sz="2400" dirty="0" err="1"/>
              <a:t>Toast.makeText</a:t>
            </a:r>
            <a:r>
              <a:rPr lang="en-US" sz="2400" dirty="0"/>
              <a:t>(</a:t>
            </a:r>
            <a:r>
              <a:rPr lang="en-US" sz="2400" dirty="0" err="1"/>
              <a:t>MyAndroidAppActivity.this</a:t>
            </a:r>
            <a:r>
              <a:rPr lang="en-US" sz="2400" dirty="0"/>
              <a:t>, </a:t>
            </a:r>
            <a:r>
              <a:rPr lang="en-US" sz="2400" dirty="0" err="1"/>
              <a:t>radiogenderButton.getText</a:t>
            </a:r>
            <a:r>
              <a:rPr lang="en-US" sz="2400" dirty="0"/>
              <a:t>(), </a:t>
            </a:r>
            <a:r>
              <a:rPr lang="en-US" sz="2400" dirty="0" err="1"/>
              <a:t>Toast.LENGTH_SHORT</a:t>
            </a:r>
            <a:r>
              <a:rPr lang="en-US" sz="2400" dirty="0"/>
              <a:t>).show();</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47500" lnSpcReduction="20000"/>
          </a:bodyPr>
          <a:lstStyle/>
          <a:p>
            <a:r>
              <a:rPr lang="en-US" sz="3400" dirty="0"/>
              <a:t>&lt;</a:t>
            </a:r>
            <a:r>
              <a:rPr lang="en-US" sz="3400" dirty="0" err="1"/>
              <a:t>TextView</a:t>
            </a:r>
            <a:r>
              <a:rPr lang="en-US" sz="3400" dirty="0"/>
              <a:t>  </a:t>
            </a:r>
          </a:p>
          <a:p>
            <a:r>
              <a:rPr lang="en-US" sz="3400" dirty="0"/>
              <a:t>        </a:t>
            </a:r>
            <a:r>
              <a:rPr lang="en-US" sz="3400" dirty="0" err="1"/>
              <a:t>android:id</a:t>
            </a:r>
            <a:r>
              <a:rPr lang="en-US" sz="3400" dirty="0"/>
              <a:t>="@+id/textView1"  </a:t>
            </a:r>
          </a:p>
          <a:p>
            <a:r>
              <a:rPr lang="en-US" sz="3400" dirty="0"/>
              <a:t>        </a:t>
            </a:r>
            <a:r>
              <a:rPr lang="en-US" sz="3400" dirty="0" err="1"/>
              <a:t>android:layout_width</a:t>
            </a:r>
            <a:r>
              <a:rPr lang="en-US" sz="3400" dirty="0"/>
              <a:t>="</a:t>
            </a:r>
            <a:r>
              <a:rPr lang="en-US" sz="3400" dirty="0" err="1"/>
              <a:t>fill_parent</a:t>
            </a:r>
            <a:r>
              <a:rPr lang="en-US" sz="3400" dirty="0"/>
              <a:t>"  </a:t>
            </a:r>
          </a:p>
          <a:p>
            <a:r>
              <a:rPr lang="en-US" sz="3400" dirty="0"/>
              <a:t>        </a:t>
            </a:r>
            <a:r>
              <a:rPr lang="en-US" sz="3400" dirty="0" err="1"/>
              <a:t>android:layout_height</a:t>
            </a:r>
            <a:r>
              <a:rPr lang="en-US" sz="3400" dirty="0"/>
              <a:t>="</a:t>
            </a:r>
            <a:r>
              <a:rPr lang="en-US" sz="3400" dirty="0" err="1"/>
              <a:t>wrap_content</a:t>
            </a:r>
            <a:r>
              <a:rPr lang="en-US" sz="3400" dirty="0"/>
              <a:t>"  	</a:t>
            </a:r>
            <a:r>
              <a:rPr lang="en-US" sz="5900" dirty="0"/>
              <a:t>Radio button Example 2</a:t>
            </a:r>
          </a:p>
          <a:p>
            <a:r>
              <a:rPr lang="en-US" sz="3400" dirty="0"/>
              <a:t>         </a:t>
            </a:r>
            <a:r>
              <a:rPr lang="en-US" sz="3400" dirty="0" err="1"/>
              <a:t>android:text</a:t>
            </a:r>
            <a:r>
              <a:rPr lang="en-US" sz="3400" dirty="0"/>
              <a:t>="Single Radio Buttons" /&gt;  </a:t>
            </a:r>
          </a:p>
          <a:p>
            <a:r>
              <a:rPr lang="en-US" sz="3400" dirty="0"/>
              <a:t>&lt;</a:t>
            </a:r>
            <a:r>
              <a:rPr lang="en-US" sz="3400" dirty="0" err="1"/>
              <a:t>RadioButton</a:t>
            </a:r>
            <a:r>
              <a:rPr lang="en-US" sz="3400" dirty="0"/>
              <a:t>  </a:t>
            </a:r>
          </a:p>
          <a:p>
            <a:r>
              <a:rPr lang="en-US" sz="3400" dirty="0"/>
              <a:t>        </a:t>
            </a:r>
            <a:r>
              <a:rPr lang="en-US" sz="3400" dirty="0" err="1"/>
              <a:t>android:id</a:t>
            </a:r>
            <a:r>
              <a:rPr lang="en-US" sz="3400" dirty="0"/>
              <a:t>="@+id/radioButton1"  </a:t>
            </a:r>
          </a:p>
          <a:p>
            <a:r>
              <a:rPr lang="en-US" sz="3400" dirty="0"/>
              <a:t>        </a:t>
            </a:r>
            <a:r>
              <a:rPr lang="en-US" sz="3400" dirty="0" err="1"/>
              <a:t>android:layout_width</a:t>
            </a:r>
            <a:r>
              <a:rPr lang="en-US" sz="3400" dirty="0"/>
              <a:t>="</a:t>
            </a:r>
            <a:r>
              <a:rPr lang="en-US" sz="3400" dirty="0" err="1"/>
              <a:t>fill_parent</a:t>
            </a:r>
            <a:r>
              <a:rPr lang="en-US" sz="3400" dirty="0"/>
              <a:t>"  </a:t>
            </a:r>
          </a:p>
          <a:p>
            <a:r>
              <a:rPr lang="en-US" sz="3400" dirty="0"/>
              <a:t>        </a:t>
            </a:r>
            <a:r>
              <a:rPr lang="en-US" sz="3400" dirty="0" err="1"/>
              <a:t>android:layout_height</a:t>
            </a:r>
            <a:r>
              <a:rPr lang="en-US" sz="3400" dirty="0"/>
              <a:t>="</a:t>
            </a:r>
            <a:r>
              <a:rPr lang="en-US" sz="3400" dirty="0" err="1"/>
              <a:t>wrap_content</a:t>
            </a:r>
            <a:r>
              <a:rPr lang="en-US" sz="3400" dirty="0"/>
              <a:t>“</a:t>
            </a:r>
          </a:p>
          <a:p>
            <a:pPr lvl="1">
              <a:buNone/>
            </a:pPr>
            <a:r>
              <a:rPr lang="en-US" sz="3000" b="1" dirty="0"/>
              <a:t>      </a:t>
            </a:r>
            <a:r>
              <a:rPr lang="en-US" sz="3000" b="1" dirty="0" err="1"/>
              <a:t>android:text</a:t>
            </a:r>
            <a:r>
              <a:rPr lang="en-US" sz="3000" b="1" dirty="0"/>
              <a:t>="Radio Button 1"</a:t>
            </a:r>
            <a:r>
              <a:rPr lang="en-US" sz="3000" dirty="0"/>
              <a:t>  /&gt;</a:t>
            </a:r>
          </a:p>
          <a:p>
            <a:endParaRPr lang="en-US" sz="3400" dirty="0"/>
          </a:p>
          <a:p>
            <a:r>
              <a:rPr lang="en-US" sz="3400" dirty="0"/>
              <a:t>&lt;</a:t>
            </a:r>
            <a:r>
              <a:rPr lang="en-US" sz="3400" dirty="0" err="1"/>
              <a:t>RadioButton</a:t>
            </a:r>
            <a:r>
              <a:rPr lang="en-US" sz="3400" dirty="0"/>
              <a:t>  </a:t>
            </a:r>
          </a:p>
          <a:p>
            <a:r>
              <a:rPr lang="en-US" sz="3400" dirty="0"/>
              <a:t>        </a:t>
            </a:r>
            <a:r>
              <a:rPr lang="en-US" sz="3400" dirty="0" err="1"/>
              <a:t>android:id</a:t>
            </a:r>
            <a:r>
              <a:rPr lang="en-US" sz="3400" dirty="0"/>
              <a:t>="@+id/radioButton2"  </a:t>
            </a:r>
          </a:p>
          <a:p>
            <a:r>
              <a:rPr lang="en-US" sz="3400" dirty="0"/>
              <a:t>        </a:t>
            </a:r>
            <a:r>
              <a:rPr lang="en-US" sz="3400" dirty="0" err="1"/>
              <a:t>android:layout_width</a:t>
            </a:r>
            <a:r>
              <a:rPr lang="en-US" sz="3400" dirty="0"/>
              <a:t>="</a:t>
            </a:r>
            <a:r>
              <a:rPr lang="en-US" sz="3400" dirty="0" err="1"/>
              <a:t>fill_parent</a:t>
            </a:r>
            <a:r>
              <a:rPr lang="en-US" sz="3400" dirty="0"/>
              <a:t>"  </a:t>
            </a:r>
          </a:p>
          <a:p>
            <a:r>
              <a:rPr lang="en-US" sz="3400" dirty="0"/>
              <a:t>        </a:t>
            </a:r>
            <a:r>
              <a:rPr lang="en-US" sz="3400" dirty="0" err="1"/>
              <a:t>android:layout_height</a:t>
            </a:r>
            <a:r>
              <a:rPr lang="en-US" sz="3400" dirty="0"/>
              <a:t>="</a:t>
            </a:r>
            <a:r>
              <a:rPr lang="en-US" sz="3400" dirty="0" err="1"/>
              <a:t>wrap_content</a:t>
            </a:r>
            <a:r>
              <a:rPr lang="en-US" sz="3400" dirty="0"/>
              <a:t>"  </a:t>
            </a:r>
          </a:p>
          <a:p>
            <a:r>
              <a:rPr lang="en-US" sz="3400" dirty="0"/>
              <a:t>       </a:t>
            </a:r>
            <a:r>
              <a:rPr lang="en-US" sz="3400" b="1" dirty="0"/>
              <a:t> </a:t>
            </a:r>
            <a:r>
              <a:rPr lang="en-US" sz="3400" b="1" dirty="0" err="1"/>
              <a:t>android:text</a:t>
            </a:r>
            <a:r>
              <a:rPr lang="en-US" sz="3400" b="1" dirty="0"/>
              <a:t>="Radio Button 2"  </a:t>
            </a:r>
            <a:r>
              <a:rPr lang="en-US" sz="3400" dirty="0"/>
              <a:t> / &gt;</a:t>
            </a:r>
          </a:p>
          <a:p>
            <a:r>
              <a:rPr lang="en-US" sz="3400" b="1" dirty="0"/>
              <a:t>&lt;View</a:t>
            </a:r>
            <a:br>
              <a:rPr lang="en-US" sz="3400" b="1" dirty="0"/>
            </a:br>
            <a:r>
              <a:rPr lang="en-US" sz="3400" b="1" dirty="0"/>
              <a:t>    </a:t>
            </a:r>
            <a:r>
              <a:rPr lang="en-US" sz="3400" b="1" dirty="0" err="1"/>
              <a:t>android:layout_width</a:t>
            </a:r>
            <a:r>
              <a:rPr lang="en-US" sz="3400" b="1" dirty="0"/>
              <a:t>="</a:t>
            </a:r>
            <a:r>
              <a:rPr lang="en-US" sz="3400" b="1" dirty="0" err="1"/>
              <a:t>fill_parent</a:t>
            </a:r>
            <a:r>
              <a:rPr lang="en-US" sz="3400" b="1" dirty="0"/>
              <a:t>"</a:t>
            </a:r>
            <a:br>
              <a:rPr lang="en-US" sz="3400" b="1" dirty="0"/>
            </a:br>
            <a:r>
              <a:rPr lang="en-US" sz="3400" b="1" dirty="0"/>
              <a:t>    </a:t>
            </a:r>
            <a:r>
              <a:rPr lang="en-US" sz="3400" b="1" dirty="0" err="1"/>
              <a:t>android:layout_height</a:t>
            </a:r>
            <a:r>
              <a:rPr lang="en-US" sz="3400" b="1" dirty="0"/>
              <a:t>="1dp"</a:t>
            </a:r>
            <a:br>
              <a:rPr lang="en-US" sz="3400" b="1" dirty="0"/>
            </a:br>
            <a:r>
              <a:rPr lang="en-US" sz="3400" b="1" dirty="0"/>
              <a:t>    </a:t>
            </a:r>
            <a:r>
              <a:rPr lang="en-US" sz="3400" b="1" dirty="0" err="1"/>
              <a:t>android:layout_marginTop</a:t>
            </a:r>
            <a:r>
              <a:rPr lang="en-US" sz="3400" b="1" dirty="0"/>
              <a:t>="20dp"</a:t>
            </a:r>
            <a:br>
              <a:rPr lang="en-US" sz="3400" b="1" dirty="0"/>
            </a:br>
            <a:r>
              <a:rPr lang="en-US" sz="3400" b="1" dirty="0"/>
              <a:t>    </a:t>
            </a:r>
            <a:r>
              <a:rPr lang="en-US" sz="3400" b="1" dirty="0" err="1"/>
              <a:t>android:background</a:t>
            </a:r>
            <a:r>
              <a:rPr lang="en-US" sz="3400" b="1" dirty="0"/>
              <a:t>="#B8B894" /&gt;</a:t>
            </a:r>
            <a:br>
              <a:rPr lang="en-US" sz="3400" dirty="0"/>
            </a:br>
            <a:br>
              <a:rPr lang="en-US" sz="3400" dirty="0"/>
            </a:br>
            <a:r>
              <a:rPr lang="en-US" sz="3400" dirty="0"/>
              <a:t>&lt;</a:t>
            </a:r>
            <a:r>
              <a:rPr lang="en-US" sz="3400" dirty="0" err="1"/>
              <a:t>TextView</a:t>
            </a:r>
            <a:br>
              <a:rPr lang="en-US" sz="3400" dirty="0"/>
            </a:br>
            <a:r>
              <a:rPr lang="en-US" sz="3400" dirty="0"/>
              <a:t>    </a:t>
            </a:r>
            <a:r>
              <a:rPr lang="en-US" sz="3400" dirty="0" err="1"/>
              <a:t>android:id</a:t>
            </a:r>
            <a:r>
              <a:rPr lang="en-US" sz="3400" dirty="0"/>
              <a:t>="@+id/textView2"</a:t>
            </a:r>
            <a:br>
              <a:rPr lang="en-US" sz="3400" dirty="0"/>
            </a:br>
            <a:r>
              <a:rPr lang="en-US" sz="3400" dirty="0"/>
              <a:t>    </a:t>
            </a:r>
            <a:r>
              <a:rPr lang="en-US" sz="3400" dirty="0" err="1"/>
              <a:t>android:layout_width</a:t>
            </a:r>
            <a:r>
              <a:rPr lang="en-US" sz="3400" dirty="0"/>
              <a:t>="</a:t>
            </a:r>
            <a:r>
              <a:rPr lang="en-US" sz="3400" dirty="0" err="1"/>
              <a:t>fill_parent</a:t>
            </a:r>
            <a:r>
              <a:rPr lang="en-US" sz="3400" dirty="0"/>
              <a:t>"</a:t>
            </a:r>
            <a:br>
              <a:rPr lang="en-US" sz="3400" dirty="0"/>
            </a:br>
            <a:r>
              <a:rPr lang="en-US" sz="3400" dirty="0"/>
              <a:t>    </a:t>
            </a:r>
            <a:r>
              <a:rPr lang="en-US" sz="3400" dirty="0" err="1"/>
              <a:t>android:layout_height</a:t>
            </a:r>
            <a:r>
              <a:rPr lang="en-US" sz="3400" dirty="0"/>
              <a:t>="</a:t>
            </a:r>
            <a:r>
              <a:rPr lang="en-US" sz="3400" dirty="0" err="1"/>
              <a:t>wrap_content</a:t>
            </a:r>
            <a:r>
              <a:rPr lang="en-US" sz="3400" dirty="0"/>
              <a:t>“</a:t>
            </a:r>
            <a:br>
              <a:rPr lang="en-US" sz="3400" dirty="0"/>
            </a:br>
            <a:r>
              <a:rPr lang="en-US" sz="3400" dirty="0"/>
              <a:t>    </a:t>
            </a:r>
            <a:r>
              <a:rPr lang="en-US" sz="3400" dirty="0" err="1"/>
              <a:t>android:text</a:t>
            </a:r>
            <a:r>
              <a:rPr lang="en-US" sz="3400" dirty="0"/>
              <a:t>="Radio button inside </a:t>
            </a:r>
            <a:r>
              <a:rPr lang="en-US" sz="3400" dirty="0" err="1"/>
              <a:t>RadioGroup</a:t>
            </a:r>
            <a:r>
              <a:rPr lang="en-US" sz="3400" dirty="0"/>
              <a:t>" /&gt;</a:t>
            </a:r>
          </a:p>
          <a:p>
            <a:endParaRPr lang="en-US" dirty="0"/>
          </a:p>
          <a:p>
            <a:endParaRPr lang="en-US" dirty="0"/>
          </a:p>
          <a:p>
            <a:endParaRPr lang="en-US" dirty="0"/>
          </a:p>
        </p:txBody>
      </p:sp>
      <p:pic>
        <p:nvPicPr>
          <p:cNvPr id="4" name="Picture 2"/>
          <p:cNvPicPr>
            <a:picLocks noChangeAspect="1" noChangeArrowheads="1"/>
          </p:cNvPicPr>
          <p:nvPr/>
        </p:nvPicPr>
        <p:blipFill>
          <a:blip r:embed="rId2"/>
          <a:srcRect/>
          <a:stretch>
            <a:fillRect/>
          </a:stretch>
        </p:blipFill>
        <p:spPr bwMode="auto">
          <a:xfrm>
            <a:off x="5791200" y="1676400"/>
            <a:ext cx="2895600" cy="466725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Autofit/>
          </a:bodyPr>
          <a:lstStyle/>
          <a:p>
            <a:r>
              <a:rPr lang="en-US" sz="1600" i="1" dirty="0"/>
              <a:t>&lt;!--   Customized </a:t>
            </a:r>
            <a:r>
              <a:rPr lang="en-US" sz="1600" i="1" dirty="0" err="1"/>
              <a:t>RadioButtons</a:t>
            </a:r>
            <a:r>
              <a:rPr lang="en-US" sz="1600" i="1" dirty="0"/>
              <a:t>  --&gt;</a:t>
            </a:r>
            <a:br>
              <a:rPr lang="en-US" sz="1600" i="1" dirty="0"/>
            </a:br>
            <a:r>
              <a:rPr lang="en-US" sz="1600" dirty="0"/>
              <a:t>&lt;</a:t>
            </a:r>
            <a:r>
              <a:rPr lang="en-US" sz="1600" b="1" dirty="0" err="1"/>
              <a:t>RadioGroup</a:t>
            </a:r>
            <a:br>
              <a:rPr lang="en-US" sz="1600" b="1" dirty="0"/>
            </a:br>
            <a:r>
              <a:rPr lang="en-US" sz="1600" dirty="0"/>
              <a:t>    </a:t>
            </a:r>
            <a:r>
              <a:rPr lang="en-US" sz="1600" dirty="0" err="1"/>
              <a:t>android:layout_width</a:t>
            </a:r>
            <a:r>
              <a:rPr lang="en-US" sz="1600" dirty="0"/>
              <a:t>="</a:t>
            </a:r>
            <a:r>
              <a:rPr lang="en-US" sz="1600" dirty="0" err="1"/>
              <a:t>wrap_content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dirty="0"/>
              <a:t>    </a:t>
            </a:r>
            <a:r>
              <a:rPr lang="en-US" sz="1600" dirty="0" err="1"/>
              <a:t>android:id</a:t>
            </a:r>
            <a:r>
              <a:rPr lang="en-US" sz="1600" dirty="0"/>
              <a:t>="@+id/</a:t>
            </a:r>
            <a:r>
              <a:rPr lang="en-US" sz="1600" dirty="0" err="1"/>
              <a:t>radioGroup</a:t>
            </a:r>
            <a:r>
              <a:rPr lang="en-US" sz="1600" dirty="0"/>
              <a:t>"&gt;</a:t>
            </a:r>
            <a:br>
              <a:rPr lang="en-US" sz="1600" dirty="0"/>
            </a:br>
            <a:r>
              <a:rPr lang="en-US" sz="1600" dirty="0"/>
              <a:t>    &lt;</a:t>
            </a:r>
            <a:r>
              <a:rPr lang="en-US" sz="1600" dirty="0" err="1"/>
              <a:t>RadioButton</a:t>
            </a:r>
            <a:br>
              <a:rPr lang="en-US" sz="1600" dirty="0"/>
            </a:br>
            <a:r>
              <a:rPr lang="en-US" sz="1600" dirty="0"/>
              <a:t>        </a:t>
            </a:r>
            <a:r>
              <a:rPr lang="en-US" sz="1600" dirty="0" err="1"/>
              <a:t>android:id</a:t>
            </a:r>
            <a:r>
              <a:rPr lang="en-US" sz="1600" dirty="0"/>
              <a:t>="@+id/</a:t>
            </a:r>
            <a:r>
              <a:rPr lang="en-US" sz="1600" dirty="0" err="1"/>
              <a:t>radioMale</a:t>
            </a:r>
            <a:r>
              <a:rPr lang="en-US" sz="1600" dirty="0"/>
              <a:t>"</a:t>
            </a:r>
            <a:br>
              <a:rPr lang="en-US" sz="1600" dirty="0"/>
            </a:br>
            <a:r>
              <a:rPr lang="en-US" sz="1600" dirty="0"/>
              <a:t>        </a:t>
            </a:r>
            <a:r>
              <a:rPr lang="en-US" sz="1600" dirty="0" err="1"/>
              <a:t>android:layout_width</a:t>
            </a:r>
            <a:r>
              <a:rPr lang="en-US" sz="1600" dirty="0"/>
              <a:t>="</a:t>
            </a:r>
            <a:r>
              <a:rPr lang="en-US" sz="1600" dirty="0" err="1"/>
              <a:t>fill_parent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b="1" dirty="0"/>
              <a:t>        </a:t>
            </a:r>
            <a:r>
              <a:rPr lang="en-US" sz="1600" b="1" dirty="0" err="1"/>
              <a:t>android:text</a:t>
            </a:r>
            <a:r>
              <a:rPr lang="en-US" sz="1600" b="1" dirty="0"/>
              <a:t>="  Male“</a:t>
            </a:r>
            <a:br>
              <a:rPr lang="en-US" sz="1600" b="1" dirty="0"/>
            </a:br>
            <a:r>
              <a:rPr lang="en-US" sz="1600" b="1" dirty="0"/>
              <a:t>        </a:t>
            </a:r>
            <a:r>
              <a:rPr lang="en-US" sz="1600" b="1" dirty="0" err="1"/>
              <a:t>android:checked</a:t>
            </a:r>
            <a:r>
              <a:rPr lang="en-US" sz="1600" b="1" dirty="0"/>
              <a:t>="false</a:t>
            </a:r>
            <a:r>
              <a:rPr lang="en-US" sz="1600" dirty="0"/>
              <a:t>/&gt;</a:t>
            </a:r>
            <a:br>
              <a:rPr lang="en-US" sz="1600" dirty="0"/>
            </a:br>
            <a:r>
              <a:rPr lang="en-US" sz="1600" dirty="0"/>
              <a:t>    &lt;</a:t>
            </a:r>
            <a:r>
              <a:rPr lang="en-US" sz="1600" dirty="0" err="1"/>
              <a:t>RadioButton</a:t>
            </a:r>
            <a:br>
              <a:rPr lang="en-US" sz="1600" dirty="0"/>
            </a:br>
            <a:r>
              <a:rPr lang="en-US" sz="1600" dirty="0"/>
              <a:t>        </a:t>
            </a:r>
            <a:r>
              <a:rPr lang="en-US" sz="1600" dirty="0" err="1"/>
              <a:t>android:id</a:t>
            </a:r>
            <a:r>
              <a:rPr lang="en-US" sz="1600" dirty="0"/>
              <a:t>="@+id/</a:t>
            </a:r>
            <a:r>
              <a:rPr lang="en-US" sz="1600" dirty="0" err="1"/>
              <a:t>radioFemale</a:t>
            </a:r>
            <a:r>
              <a:rPr lang="en-US" sz="1600" dirty="0"/>
              <a:t>"</a:t>
            </a:r>
            <a:br>
              <a:rPr lang="en-US" sz="1600" dirty="0"/>
            </a:br>
            <a:r>
              <a:rPr lang="en-US" sz="1600" dirty="0"/>
              <a:t>        </a:t>
            </a:r>
            <a:r>
              <a:rPr lang="en-US" sz="1600" dirty="0" err="1"/>
              <a:t>android:layout_width</a:t>
            </a:r>
            <a:r>
              <a:rPr lang="en-US" sz="1600" dirty="0"/>
              <a:t>="</a:t>
            </a:r>
            <a:r>
              <a:rPr lang="en-US" sz="1600" dirty="0" err="1"/>
              <a:t>fill_parent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b="1" dirty="0"/>
              <a:t>        </a:t>
            </a:r>
            <a:r>
              <a:rPr lang="en-US" sz="1600" b="1" dirty="0" err="1"/>
              <a:t>android:text</a:t>
            </a:r>
            <a:r>
              <a:rPr lang="en-US" sz="1600" b="1" dirty="0"/>
              <a:t>="   Female“</a:t>
            </a:r>
            <a:br>
              <a:rPr lang="en-US" sz="1600" b="1" dirty="0"/>
            </a:br>
            <a:r>
              <a:rPr lang="en-US" sz="1600" b="1" dirty="0"/>
              <a:t>        </a:t>
            </a:r>
            <a:r>
              <a:rPr lang="en-US" sz="1600" b="1" dirty="0" err="1"/>
              <a:t>android:checked</a:t>
            </a:r>
            <a:r>
              <a:rPr lang="en-US" sz="1600" b="1" dirty="0"/>
              <a:t>="false" </a:t>
            </a:r>
            <a:r>
              <a:rPr lang="en-US" sz="1600" dirty="0"/>
              <a:t>/&gt;</a:t>
            </a:r>
            <a:br>
              <a:rPr lang="en-US" sz="1600" dirty="0"/>
            </a:br>
            <a:r>
              <a:rPr lang="en-US" sz="1600" dirty="0"/>
              <a:t>&lt;/</a:t>
            </a:r>
            <a:r>
              <a:rPr lang="en-US" sz="1600" dirty="0" err="1"/>
              <a:t>RadioGroup</a:t>
            </a:r>
            <a:r>
              <a:rPr lang="en-US" sz="1600" dirty="0"/>
              <a:t>&gt;</a:t>
            </a:r>
            <a:br>
              <a:rPr lang="en-US" sz="1600" dirty="0"/>
            </a:br>
            <a:br>
              <a:rPr lang="en-US" sz="1600" dirty="0"/>
            </a:br>
            <a:r>
              <a:rPr lang="en-US" sz="1600" dirty="0"/>
              <a:t>&lt;Button</a:t>
            </a:r>
            <a:br>
              <a:rPr lang="en-US" sz="1600" dirty="0"/>
            </a:br>
            <a:r>
              <a:rPr lang="en-US" sz="1600" dirty="0"/>
              <a:t>    </a:t>
            </a:r>
            <a:r>
              <a:rPr lang="en-US" sz="1600" dirty="0" err="1"/>
              <a:t>android:layout_width</a:t>
            </a:r>
            <a:r>
              <a:rPr lang="en-US" sz="1600" dirty="0"/>
              <a:t>="</a:t>
            </a:r>
            <a:r>
              <a:rPr lang="en-US" sz="1600" dirty="0" err="1"/>
              <a:t>wrap_content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dirty="0"/>
              <a:t>    </a:t>
            </a:r>
            <a:r>
              <a:rPr lang="en-US" sz="1600" dirty="0" err="1"/>
              <a:t>android:text</a:t>
            </a:r>
            <a:r>
              <a:rPr lang="en-US" sz="1600" dirty="0"/>
              <a:t>="Show Selected"</a:t>
            </a:r>
            <a:br>
              <a:rPr lang="en-US" sz="1600" dirty="0"/>
            </a:br>
            <a:r>
              <a:rPr lang="en-US" sz="1600" dirty="0"/>
              <a:t>    </a:t>
            </a:r>
            <a:r>
              <a:rPr lang="en-US" sz="1600" dirty="0" err="1"/>
              <a:t>android:id</a:t>
            </a:r>
            <a:r>
              <a:rPr lang="en-US" sz="1600" dirty="0"/>
              <a:t>="@+id/button” /&gt;</a:t>
            </a:r>
            <a:br>
              <a:rPr lang="en-US" sz="1600" dirty="0"/>
            </a:br>
            <a:endParaRPr lang="en-US" sz="16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62500" lnSpcReduction="20000"/>
          </a:bodyPr>
          <a:lstStyle/>
          <a:p>
            <a:r>
              <a:rPr lang="en-US" dirty="0"/>
              <a:t>Button button1;</a:t>
            </a:r>
            <a:br>
              <a:rPr lang="en-US" dirty="0"/>
            </a:br>
            <a:r>
              <a:rPr lang="en-US" dirty="0" err="1"/>
              <a:t>RadioButton</a:t>
            </a:r>
            <a:r>
              <a:rPr lang="en-US" dirty="0"/>
              <a:t> </a:t>
            </a:r>
            <a:r>
              <a:rPr lang="en-US" dirty="0" err="1"/>
              <a:t>genderradioButton</a:t>
            </a:r>
            <a:r>
              <a:rPr lang="en-US" dirty="0"/>
              <a:t>;</a:t>
            </a:r>
            <a:br>
              <a:rPr lang="en-US" dirty="0"/>
            </a:br>
            <a:r>
              <a:rPr lang="en-US" dirty="0" err="1"/>
              <a:t>RadioGroup</a:t>
            </a:r>
            <a:r>
              <a:rPr lang="en-US" dirty="0"/>
              <a:t> </a:t>
            </a:r>
            <a:r>
              <a:rPr lang="en-US" dirty="0" err="1"/>
              <a:t>radioGroup</a:t>
            </a:r>
            <a:r>
              <a:rPr lang="en-US" dirty="0"/>
              <a:t>;</a:t>
            </a:r>
          </a:p>
          <a:p>
            <a:r>
              <a:rPr lang="en-US" b="1" dirty="0">
                <a:solidFill>
                  <a:srgbClr val="FF0000"/>
                </a:solidFill>
              </a:rPr>
              <a:t>//create id of radio group and button</a:t>
            </a:r>
          </a:p>
          <a:p>
            <a:r>
              <a:rPr lang="en-US" dirty="0" err="1"/>
              <a:t>radioGroup</a:t>
            </a:r>
            <a:r>
              <a:rPr lang="en-US" dirty="0"/>
              <a:t>=(</a:t>
            </a:r>
            <a:r>
              <a:rPr lang="en-US" dirty="0" err="1"/>
              <a:t>RadioGroup</a:t>
            </a:r>
            <a:r>
              <a:rPr lang="en-US" dirty="0"/>
              <a:t>)</a:t>
            </a:r>
            <a:r>
              <a:rPr lang="en-US" dirty="0" err="1"/>
              <a:t>findViewById</a:t>
            </a:r>
            <a:r>
              <a:rPr lang="en-US" dirty="0"/>
              <a:t>(</a:t>
            </a:r>
            <a:r>
              <a:rPr lang="en-US" dirty="0" err="1"/>
              <a:t>R.id.</a:t>
            </a:r>
            <a:r>
              <a:rPr lang="en-US" i="1" dirty="0" err="1"/>
              <a:t>radioGroup</a:t>
            </a:r>
            <a:r>
              <a:rPr lang="en-US" dirty="0"/>
              <a:t>);</a:t>
            </a:r>
            <a:br>
              <a:rPr lang="en-US" dirty="0"/>
            </a:br>
            <a:r>
              <a:rPr lang="en-US" dirty="0"/>
              <a:t> button1=(Button)</a:t>
            </a:r>
            <a:r>
              <a:rPr lang="en-US" dirty="0" err="1"/>
              <a:t>findViewById</a:t>
            </a:r>
            <a:r>
              <a:rPr lang="en-US" dirty="0"/>
              <a:t>((</a:t>
            </a:r>
            <a:r>
              <a:rPr lang="en-US" dirty="0" err="1"/>
              <a:t>R.id.</a:t>
            </a:r>
            <a:r>
              <a:rPr lang="en-US" i="1" dirty="0" err="1"/>
              <a:t>button</a:t>
            </a:r>
            <a:r>
              <a:rPr lang="en-US" dirty="0"/>
              <a:t>));</a:t>
            </a:r>
            <a:br>
              <a:rPr lang="en-US" dirty="0"/>
            </a:br>
            <a:r>
              <a:rPr lang="en-US" dirty="0"/>
              <a:t>button1.setOnClickListener(new </a:t>
            </a:r>
            <a:r>
              <a:rPr lang="en-US" dirty="0" err="1"/>
              <a:t>View.OnClickListener</a:t>
            </a:r>
            <a:r>
              <a:rPr lang="en-US" dirty="0"/>
              <a:t>() {</a:t>
            </a:r>
            <a:br>
              <a:rPr lang="en-US" dirty="0"/>
            </a:br>
            <a:r>
              <a:rPr lang="en-US" dirty="0"/>
              <a:t>    @Override</a:t>
            </a:r>
            <a:br>
              <a:rPr lang="en-US" dirty="0"/>
            </a:br>
            <a:r>
              <a:rPr lang="en-US" dirty="0"/>
              <a:t>    public void </a:t>
            </a:r>
            <a:r>
              <a:rPr lang="en-US" dirty="0" err="1"/>
              <a:t>onClick</a:t>
            </a:r>
            <a:r>
              <a:rPr lang="en-US" dirty="0"/>
              <a:t>(View v) {</a:t>
            </a:r>
          </a:p>
          <a:p>
            <a:r>
              <a:rPr lang="en-US" b="1" dirty="0">
                <a:solidFill>
                  <a:srgbClr val="FF0000"/>
                </a:solidFill>
              </a:rPr>
              <a:t>//get id of selected  radio button under radio group</a:t>
            </a:r>
            <a:br>
              <a:rPr lang="en-US" dirty="0"/>
            </a:br>
            <a:r>
              <a:rPr lang="en-US" dirty="0"/>
              <a:t>        </a:t>
            </a:r>
            <a:r>
              <a:rPr lang="en-US" dirty="0" err="1"/>
              <a:t>int</a:t>
            </a:r>
            <a:r>
              <a:rPr lang="en-US" dirty="0"/>
              <a:t> </a:t>
            </a:r>
            <a:r>
              <a:rPr lang="en-US" dirty="0" err="1"/>
              <a:t>selectedId</a:t>
            </a:r>
            <a:r>
              <a:rPr lang="en-US" dirty="0"/>
              <a:t> = </a:t>
            </a:r>
            <a:r>
              <a:rPr lang="en-US" dirty="0" err="1"/>
              <a:t>radioGroup.getCheckedRadioButtonId</a:t>
            </a:r>
            <a:r>
              <a:rPr lang="en-US" dirty="0"/>
              <a:t>();</a:t>
            </a:r>
          </a:p>
          <a:p>
            <a:br>
              <a:rPr lang="en-US" dirty="0"/>
            </a:br>
            <a:r>
              <a:rPr lang="en-US" dirty="0"/>
              <a:t>        </a:t>
            </a:r>
            <a:r>
              <a:rPr lang="en-US" dirty="0" err="1"/>
              <a:t>genderradioButton</a:t>
            </a:r>
            <a:r>
              <a:rPr lang="en-US" dirty="0"/>
              <a:t> = (</a:t>
            </a:r>
            <a:r>
              <a:rPr lang="en-US" dirty="0" err="1"/>
              <a:t>RadioButton</a:t>
            </a:r>
            <a:r>
              <a:rPr lang="en-US" dirty="0"/>
              <a:t>) </a:t>
            </a:r>
            <a:r>
              <a:rPr lang="en-US" dirty="0" err="1"/>
              <a:t>findViewById</a:t>
            </a:r>
            <a:r>
              <a:rPr lang="en-US" dirty="0"/>
              <a:t>(</a:t>
            </a:r>
            <a:r>
              <a:rPr lang="en-US" dirty="0" err="1"/>
              <a:t>selectedId</a:t>
            </a:r>
            <a:r>
              <a:rPr lang="en-US" dirty="0"/>
              <a:t>);</a:t>
            </a:r>
            <a:br>
              <a:rPr lang="en-US" dirty="0"/>
            </a:br>
            <a:r>
              <a:rPr lang="en-US" dirty="0"/>
              <a:t>        if(</a:t>
            </a:r>
            <a:r>
              <a:rPr lang="en-US" dirty="0" err="1"/>
              <a:t>selectedId</a:t>
            </a:r>
            <a:r>
              <a:rPr lang="en-US" dirty="0"/>
              <a:t>==-1){</a:t>
            </a:r>
            <a:br>
              <a:rPr lang="en-US" dirty="0"/>
            </a:br>
            <a:r>
              <a:rPr lang="en-US" dirty="0"/>
              <a:t>            </a:t>
            </a:r>
            <a:r>
              <a:rPr lang="en-US" dirty="0" err="1"/>
              <a:t>Toast.</a:t>
            </a:r>
            <a:r>
              <a:rPr lang="en-US" i="1" dirty="0" err="1"/>
              <a:t>makeText</a:t>
            </a:r>
            <a:r>
              <a:rPr lang="en-US" dirty="0"/>
              <a:t>(radio_example1.this, "Nothing selected", </a:t>
            </a:r>
            <a:r>
              <a:rPr lang="en-US" dirty="0" err="1"/>
              <a:t>Toast.</a:t>
            </a:r>
            <a:r>
              <a:rPr lang="en-US" i="1" dirty="0" err="1"/>
              <a:t>LENGTH_SHORT</a:t>
            </a:r>
            <a:r>
              <a:rPr lang="en-US" dirty="0"/>
              <a:t>).show();</a:t>
            </a:r>
            <a:br>
              <a:rPr lang="en-US" dirty="0"/>
            </a:br>
            <a:r>
              <a:rPr lang="en-US" dirty="0"/>
              <a:t>        }</a:t>
            </a:r>
            <a:br>
              <a:rPr lang="en-US" dirty="0"/>
            </a:br>
            <a:r>
              <a:rPr lang="en-US" dirty="0"/>
              <a:t>        else{</a:t>
            </a:r>
            <a:br>
              <a:rPr lang="en-US" dirty="0"/>
            </a:br>
            <a:r>
              <a:rPr lang="en-US" dirty="0"/>
              <a:t>            </a:t>
            </a:r>
            <a:r>
              <a:rPr lang="en-US" dirty="0" err="1"/>
              <a:t>Toast.</a:t>
            </a:r>
            <a:r>
              <a:rPr lang="en-US" i="1" dirty="0" err="1"/>
              <a:t>makeText</a:t>
            </a:r>
            <a:r>
              <a:rPr lang="en-US" dirty="0"/>
              <a:t>(radio_example1.this,</a:t>
            </a:r>
            <a:r>
              <a:rPr lang="en-US" b="1" dirty="0"/>
              <a:t>genderradioButton</a:t>
            </a:r>
            <a:r>
              <a:rPr lang="en-US" dirty="0"/>
              <a:t>.getText(), </a:t>
            </a:r>
            <a:r>
              <a:rPr lang="en-US" dirty="0" err="1"/>
              <a:t>Toast.</a:t>
            </a:r>
            <a:r>
              <a:rPr lang="en-US" i="1" dirty="0" err="1"/>
              <a:t>LENGTH_SHORT</a:t>
            </a:r>
            <a:r>
              <a:rPr lang="en-US" dirty="0"/>
              <a:t>).show();</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Box</a:t>
            </a:r>
          </a:p>
        </p:txBody>
      </p:sp>
      <p:sp>
        <p:nvSpPr>
          <p:cNvPr id="3" name="Content Placeholder 2"/>
          <p:cNvSpPr>
            <a:spLocks noGrp="1"/>
          </p:cNvSpPr>
          <p:nvPr>
            <p:ph idx="1"/>
          </p:nvPr>
        </p:nvSpPr>
        <p:spPr/>
        <p:txBody>
          <a:bodyPr>
            <a:normAutofit fontScale="92500"/>
          </a:bodyPr>
          <a:lstStyle/>
          <a:p>
            <a:r>
              <a:rPr lang="en-US" dirty="0"/>
              <a:t>Checkboxes allow the user to select one or more options from a set.</a:t>
            </a:r>
          </a:p>
          <a:p>
            <a:r>
              <a:rPr lang="en-US" dirty="0"/>
              <a:t>Attributes :</a:t>
            </a:r>
          </a:p>
          <a:p>
            <a:pPr fontAlgn="t"/>
            <a:r>
              <a:rPr lang="en-US" b="1" dirty="0" err="1"/>
              <a:t>android:drawableBottom</a:t>
            </a:r>
            <a:endParaRPr lang="en-US" dirty="0"/>
          </a:p>
          <a:p>
            <a:pPr fontAlgn="t"/>
            <a:r>
              <a:rPr lang="en-US" dirty="0"/>
              <a:t>This is the </a:t>
            </a:r>
            <a:r>
              <a:rPr lang="en-US" dirty="0" err="1"/>
              <a:t>drawable</a:t>
            </a:r>
            <a:r>
              <a:rPr lang="en-US" dirty="0"/>
              <a:t> to be drawn below the text.</a:t>
            </a:r>
          </a:p>
          <a:p>
            <a:pPr fontAlgn="t"/>
            <a:r>
              <a:rPr lang="en-US" b="1" dirty="0" err="1"/>
              <a:t>android:drawableRight</a:t>
            </a:r>
            <a:endParaRPr lang="en-US" dirty="0"/>
          </a:p>
          <a:p>
            <a:pPr fontAlgn="t"/>
            <a:r>
              <a:rPr lang="en-US" dirty="0"/>
              <a:t>This is the </a:t>
            </a:r>
            <a:r>
              <a:rPr lang="en-US" dirty="0" err="1"/>
              <a:t>drawable</a:t>
            </a:r>
            <a:r>
              <a:rPr lang="en-US" dirty="0"/>
              <a:t> to be drawn to the right of the text.</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box example 1</a:t>
            </a:r>
          </a:p>
        </p:txBody>
      </p:sp>
      <p:sp>
        <p:nvSpPr>
          <p:cNvPr id="3" name="Content Placeholder 2"/>
          <p:cNvSpPr>
            <a:spLocks noGrp="1"/>
          </p:cNvSpPr>
          <p:nvPr>
            <p:ph idx="1"/>
          </p:nvPr>
        </p:nvSpPr>
        <p:spPr/>
        <p:txBody>
          <a:bodyPr/>
          <a:lstStyle/>
          <a:p>
            <a:endParaRPr lang="en-US"/>
          </a:p>
        </p:txBody>
      </p:sp>
      <p:pic>
        <p:nvPicPr>
          <p:cNvPr id="74754" name="Picture 2" descr="Android CheckBox Control"/>
          <p:cNvPicPr>
            <a:picLocks noChangeAspect="1" noChangeArrowheads="1"/>
          </p:cNvPicPr>
          <p:nvPr/>
        </p:nvPicPr>
        <p:blipFill>
          <a:blip r:embed="rId2"/>
          <a:srcRect/>
          <a:stretch>
            <a:fillRect/>
          </a:stretch>
        </p:blipFill>
        <p:spPr bwMode="auto">
          <a:xfrm>
            <a:off x="4572000" y="1447800"/>
            <a:ext cx="2971800" cy="4876800"/>
          </a:xfrm>
          <a:prstGeom prst="rect">
            <a:avLst/>
          </a:prstGeom>
          <a:noFill/>
        </p:spPr>
      </p:pic>
    </p:spTree>
    <p:extLst>
      <p:ext uri="{BB962C8B-B14F-4D97-AF65-F5344CB8AC3E}">
        <p14:creationId xmlns:p14="http://schemas.microsoft.com/office/powerpoint/2010/main" val="28265879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066800"/>
            <a:ext cx="8229600" cy="5059363"/>
          </a:xfrm>
        </p:spPr>
        <p:txBody>
          <a:bodyPr>
            <a:normAutofit fontScale="62500" lnSpcReduction="20000"/>
          </a:bodyPr>
          <a:lstStyle/>
          <a:p>
            <a:r>
              <a:rPr lang="en-US" dirty="0"/>
              <a:t>&lt;</a:t>
            </a:r>
            <a:r>
              <a:rPr lang="en-US" b="1" dirty="0" err="1"/>
              <a:t>CheckBox</a:t>
            </a:r>
            <a:r>
              <a:rPr lang="en-US" b="1" dirty="0"/>
              <a:t>  </a:t>
            </a:r>
            <a:r>
              <a:rPr lang="en-US" b="1" dirty="0" err="1"/>
              <a:t>android:id</a:t>
            </a:r>
            <a:r>
              <a:rPr lang="en-US" b="1" dirty="0"/>
              <a:t>="@+id/checkBox1" </a:t>
            </a:r>
            <a:r>
              <a:rPr lang="en-US" dirty="0" err="1"/>
              <a:t>android:layout_width</a:t>
            </a:r>
            <a:r>
              <a:rPr lang="en-US" dirty="0"/>
              <a:t>="</a:t>
            </a:r>
            <a:r>
              <a:rPr lang="en-US" dirty="0" err="1"/>
              <a:t>wrap_content</a:t>
            </a:r>
            <a:r>
              <a:rPr lang="en-US" dirty="0"/>
              <a:t>" </a:t>
            </a:r>
            <a:r>
              <a:rPr lang="en-US" dirty="0" err="1"/>
              <a:t>android:layout_height</a:t>
            </a:r>
            <a:r>
              <a:rPr lang="en-US" dirty="0"/>
              <a:t>="</a:t>
            </a:r>
            <a:r>
              <a:rPr lang="en-US" dirty="0" err="1"/>
              <a:t>wrap_content</a:t>
            </a:r>
            <a:r>
              <a:rPr lang="en-US" dirty="0"/>
              <a:t>" </a:t>
            </a:r>
          </a:p>
          <a:p>
            <a:r>
              <a:rPr lang="en-US" b="1" dirty="0" err="1"/>
              <a:t>android:text</a:t>
            </a:r>
            <a:r>
              <a:rPr lang="en-US" b="1" dirty="0"/>
              <a:t>="Do you like Tutorials Point“ </a:t>
            </a:r>
            <a:r>
              <a:rPr lang="en-US" dirty="0"/>
              <a:t>/&gt;</a:t>
            </a:r>
          </a:p>
          <a:p>
            <a:r>
              <a:rPr lang="en-US" b="1" dirty="0"/>
              <a:t>&lt;</a:t>
            </a:r>
            <a:r>
              <a:rPr lang="en-US" b="1" dirty="0" err="1"/>
              <a:t>CheckBox</a:t>
            </a:r>
            <a:r>
              <a:rPr lang="en-US" b="1" dirty="0"/>
              <a:t> </a:t>
            </a:r>
            <a:r>
              <a:rPr lang="en-US" b="1" dirty="0" err="1"/>
              <a:t>android:id</a:t>
            </a:r>
            <a:r>
              <a:rPr lang="en-US" b="1" dirty="0"/>
              <a:t>="@+id/checkBox2" </a:t>
            </a:r>
            <a:r>
              <a:rPr lang="en-US" dirty="0" err="1"/>
              <a:t>android:layout_width</a:t>
            </a:r>
            <a:r>
              <a:rPr lang="en-US" dirty="0"/>
              <a:t>="</a:t>
            </a:r>
            <a:r>
              <a:rPr lang="en-US" dirty="0" err="1"/>
              <a:t>wrap_content</a:t>
            </a:r>
            <a:r>
              <a:rPr lang="en-US" dirty="0"/>
              <a:t>" </a:t>
            </a:r>
            <a:r>
              <a:rPr lang="en-US" dirty="0" err="1"/>
              <a:t>android:layout_height</a:t>
            </a:r>
            <a:r>
              <a:rPr lang="en-US" dirty="0"/>
              <a:t>="</a:t>
            </a:r>
            <a:r>
              <a:rPr lang="en-US" dirty="0" err="1"/>
              <a:t>wrap_content</a:t>
            </a:r>
            <a:r>
              <a:rPr lang="en-US" dirty="0"/>
              <a:t>" </a:t>
            </a:r>
          </a:p>
          <a:p>
            <a:r>
              <a:rPr lang="en-US" b="1" dirty="0" err="1"/>
              <a:t>android:text</a:t>
            </a:r>
            <a:r>
              <a:rPr lang="en-US" b="1" dirty="0"/>
              <a:t>="Do you like android " </a:t>
            </a:r>
          </a:p>
          <a:p>
            <a:r>
              <a:rPr lang="en-US" dirty="0" err="1"/>
              <a:t>android:checked</a:t>
            </a:r>
            <a:r>
              <a:rPr lang="en-US" dirty="0"/>
              <a:t>="false“ /&gt;</a:t>
            </a:r>
          </a:p>
          <a:p>
            <a:r>
              <a:rPr lang="en-US" dirty="0"/>
              <a:t>&lt;Button </a:t>
            </a:r>
            <a:r>
              <a:rPr lang="en-US" dirty="0" err="1"/>
              <a:t>android:layout_width</a:t>
            </a:r>
            <a:r>
              <a:rPr lang="en-US" dirty="0"/>
              <a:t>="</a:t>
            </a:r>
            <a:r>
              <a:rPr lang="en-US" dirty="0" err="1"/>
              <a:t>wrap_content</a:t>
            </a:r>
            <a:r>
              <a:rPr lang="en-US" dirty="0"/>
              <a:t>" </a:t>
            </a:r>
            <a:r>
              <a:rPr lang="en-US" dirty="0" err="1"/>
              <a:t>android:layout_height</a:t>
            </a:r>
            <a:r>
              <a:rPr lang="en-US" dirty="0"/>
              <a:t>="</a:t>
            </a:r>
            <a:r>
              <a:rPr lang="en-US" dirty="0" err="1"/>
              <a:t>wrap_content</a:t>
            </a:r>
            <a:r>
              <a:rPr lang="en-US" dirty="0"/>
              <a:t>" </a:t>
            </a:r>
          </a:p>
          <a:p>
            <a:r>
              <a:rPr lang="en-US" b="1" dirty="0" err="1"/>
              <a:t>android:text</a:t>
            </a:r>
            <a:r>
              <a:rPr lang="en-US" b="1" dirty="0"/>
              <a:t>="Ok“</a:t>
            </a:r>
          </a:p>
          <a:p>
            <a:r>
              <a:rPr lang="en-US" b="1" dirty="0"/>
              <a:t> </a:t>
            </a:r>
            <a:r>
              <a:rPr lang="en-US" b="1" dirty="0" err="1"/>
              <a:t>android:id</a:t>
            </a:r>
            <a:r>
              <a:rPr lang="en-US" b="1" dirty="0"/>
              <a:t>="@+id/button“ </a:t>
            </a:r>
            <a:r>
              <a:rPr lang="en-US" dirty="0"/>
              <a:t>/&gt;</a:t>
            </a:r>
          </a:p>
          <a:p>
            <a:r>
              <a:rPr lang="en-US" dirty="0"/>
              <a:t> &lt;Button </a:t>
            </a:r>
            <a:r>
              <a:rPr lang="en-US" dirty="0" err="1"/>
              <a:t>android:layout_width</a:t>
            </a:r>
            <a:r>
              <a:rPr lang="en-US" dirty="0"/>
              <a:t>="</a:t>
            </a:r>
            <a:r>
              <a:rPr lang="en-US" dirty="0" err="1"/>
              <a:t>wrap_content</a:t>
            </a:r>
            <a:r>
              <a:rPr lang="en-US" dirty="0"/>
              <a:t>" </a:t>
            </a:r>
            <a:r>
              <a:rPr lang="en-US" dirty="0" err="1"/>
              <a:t>android:layout_height</a:t>
            </a:r>
            <a:r>
              <a:rPr lang="en-US" dirty="0"/>
              <a:t>="</a:t>
            </a:r>
            <a:r>
              <a:rPr lang="en-US" dirty="0" err="1"/>
              <a:t>wrap_content</a:t>
            </a:r>
            <a:r>
              <a:rPr lang="en-US" dirty="0"/>
              <a:t>“</a:t>
            </a:r>
          </a:p>
          <a:p>
            <a:r>
              <a:rPr lang="en-US" dirty="0"/>
              <a:t> </a:t>
            </a:r>
            <a:r>
              <a:rPr lang="en-US" b="1" dirty="0" err="1"/>
              <a:t>android:text</a:t>
            </a:r>
            <a:r>
              <a:rPr lang="en-US" b="1" dirty="0"/>
              <a:t>="Cancel“</a:t>
            </a:r>
          </a:p>
          <a:p>
            <a:r>
              <a:rPr lang="en-US" b="1" dirty="0"/>
              <a:t> </a:t>
            </a:r>
            <a:r>
              <a:rPr lang="en-US" b="1" dirty="0" err="1"/>
              <a:t>android:id</a:t>
            </a:r>
            <a:r>
              <a:rPr lang="en-US" b="1" dirty="0"/>
              <a:t>="@+id/button2“ </a:t>
            </a:r>
            <a:r>
              <a:rPr lang="en-US" dirty="0"/>
              <a:t>/&gt;</a:t>
            </a:r>
          </a:p>
        </p:txBody>
      </p:sp>
    </p:spTree>
    <p:extLst>
      <p:ext uri="{BB962C8B-B14F-4D97-AF65-F5344CB8AC3E}">
        <p14:creationId xmlns:p14="http://schemas.microsoft.com/office/powerpoint/2010/main" val="36709181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629400"/>
          </a:xfrm>
        </p:spPr>
        <p:txBody>
          <a:bodyPr>
            <a:normAutofit fontScale="70000" lnSpcReduction="20000"/>
          </a:bodyPr>
          <a:lstStyle/>
          <a:p>
            <a:r>
              <a:rPr lang="en-US" dirty="0" err="1"/>
              <a:t>CheckBox</a:t>
            </a:r>
            <a:r>
              <a:rPr lang="en-US" dirty="0"/>
              <a:t> ch1,ch2; Button b1,b2;</a:t>
            </a:r>
          </a:p>
          <a:p>
            <a:r>
              <a:rPr lang="en-US" dirty="0"/>
              <a:t>ch1=(</a:t>
            </a:r>
            <a:r>
              <a:rPr lang="en-US" dirty="0" err="1"/>
              <a:t>CheckBox</a:t>
            </a:r>
            <a:r>
              <a:rPr lang="en-US" dirty="0"/>
              <a:t>)</a:t>
            </a:r>
            <a:r>
              <a:rPr lang="en-US" dirty="0" err="1"/>
              <a:t>findViewById</a:t>
            </a:r>
            <a:r>
              <a:rPr lang="en-US" dirty="0"/>
              <a:t>(R.id.checkBox1); ch2=(</a:t>
            </a:r>
            <a:r>
              <a:rPr lang="en-US" dirty="0" err="1"/>
              <a:t>CheckBox</a:t>
            </a:r>
            <a:r>
              <a:rPr lang="en-US" dirty="0"/>
              <a:t>)</a:t>
            </a:r>
            <a:r>
              <a:rPr lang="en-US" dirty="0" err="1"/>
              <a:t>findViewById</a:t>
            </a:r>
            <a:r>
              <a:rPr lang="en-US" dirty="0"/>
              <a:t>(R.id.checkBox2); b1=(Button)</a:t>
            </a:r>
            <a:r>
              <a:rPr lang="en-US" dirty="0" err="1"/>
              <a:t>findViewById</a:t>
            </a:r>
            <a:r>
              <a:rPr lang="en-US" dirty="0"/>
              <a:t>(</a:t>
            </a:r>
            <a:r>
              <a:rPr lang="en-US" dirty="0" err="1"/>
              <a:t>R.id.button</a:t>
            </a:r>
            <a:r>
              <a:rPr lang="en-US" dirty="0"/>
              <a:t>); b2=(Button)</a:t>
            </a:r>
            <a:r>
              <a:rPr lang="en-US" dirty="0" err="1"/>
              <a:t>findViewById</a:t>
            </a:r>
            <a:r>
              <a:rPr lang="en-US" dirty="0"/>
              <a:t>(R.id.button2); </a:t>
            </a:r>
          </a:p>
          <a:p>
            <a:r>
              <a:rPr lang="en-US" b="1" dirty="0"/>
              <a:t>b2.setOnClickListener(new </a:t>
            </a:r>
            <a:r>
              <a:rPr lang="en-US" b="1" dirty="0" err="1"/>
              <a:t>View.OnClickListener</a:t>
            </a:r>
            <a:r>
              <a:rPr lang="en-US" b="1" dirty="0"/>
              <a:t>()</a:t>
            </a:r>
          </a:p>
          <a:p>
            <a:r>
              <a:rPr lang="en-US" b="1" dirty="0"/>
              <a:t> {  @Override</a:t>
            </a:r>
          </a:p>
          <a:p>
            <a:r>
              <a:rPr lang="en-US" b="1" dirty="0"/>
              <a:t> public void </a:t>
            </a:r>
            <a:r>
              <a:rPr lang="en-US" b="1" dirty="0" err="1"/>
              <a:t>onClick</a:t>
            </a:r>
            <a:r>
              <a:rPr lang="en-US" b="1" dirty="0"/>
              <a:t>(View v) {</a:t>
            </a:r>
          </a:p>
          <a:p>
            <a:r>
              <a:rPr lang="en-US" b="1" dirty="0"/>
              <a:t> finish(); } }); </a:t>
            </a:r>
          </a:p>
          <a:p>
            <a:r>
              <a:rPr lang="en-US" dirty="0"/>
              <a:t>b1.setOnClickListener(new </a:t>
            </a:r>
            <a:r>
              <a:rPr lang="en-US" dirty="0" err="1"/>
              <a:t>View.OnClickListener</a:t>
            </a:r>
            <a:r>
              <a:rPr lang="en-US" dirty="0"/>
              <a:t>()</a:t>
            </a:r>
          </a:p>
          <a:p>
            <a:r>
              <a:rPr lang="en-US" dirty="0"/>
              <a:t> { @Override </a:t>
            </a:r>
          </a:p>
          <a:p>
            <a:r>
              <a:rPr lang="en-US" dirty="0"/>
              <a:t>public void </a:t>
            </a:r>
            <a:r>
              <a:rPr lang="en-US" dirty="0" err="1"/>
              <a:t>onClick</a:t>
            </a:r>
            <a:r>
              <a:rPr lang="en-US" dirty="0"/>
              <a:t>(View v) {</a:t>
            </a:r>
          </a:p>
          <a:p>
            <a:r>
              <a:rPr lang="en-US" dirty="0"/>
              <a:t> </a:t>
            </a:r>
            <a:r>
              <a:rPr lang="en-US" dirty="0" err="1"/>
              <a:t>StringBuffer</a:t>
            </a:r>
            <a:r>
              <a:rPr lang="en-US" dirty="0"/>
              <a:t> result = new </a:t>
            </a:r>
            <a:r>
              <a:rPr lang="en-US" dirty="0" err="1"/>
              <a:t>StringBuffer</a:t>
            </a:r>
            <a:r>
              <a:rPr lang="en-US" dirty="0"/>
              <a:t>();</a:t>
            </a:r>
          </a:p>
          <a:p>
            <a:r>
              <a:rPr lang="en-US" dirty="0"/>
              <a:t>If(ch1.isChecked()){</a:t>
            </a:r>
          </a:p>
          <a:p>
            <a:r>
              <a:rPr lang="en-US" dirty="0"/>
              <a:t> </a:t>
            </a:r>
            <a:r>
              <a:rPr lang="en-US" dirty="0" err="1"/>
              <a:t>result.append</a:t>
            </a:r>
            <a:r>
              <a:rPr lang="en-US" dirty="0"/>
              <a:t>("Thank: ") .append(ch1.getText());}</a:t>
            </a:r>
          </a:p>
          <a:p>
            <a:r>
              <a:rPr lang="en-US" dirty="0"/>
              <a:t>If(ch2.isChecked()){</a:t>
            </a:r>
          </a:p>
          <a:p>
            <a:r>
              <a:rPr lang="en-US" dirty="0"/>
              <a:t> </a:t>
            </a:r>
            <a:r>
              <a:rPr lang="en-US" dirty="0" err="1"/>
              <a:t>result.append</a:t>
            </a:r>
            <a:r>
              <a:rPr lang="en-US" dirty="0"/>
              <a:t>("\</a:t>
            </a:r>
            <a:r>
              <a:rPr lang="en-US" dirty="0" err="1"/>
              <a:t>nThanks</a:t>
            </a:r>
            <a:r>
              <a:rPr lang="en-US" dirty="0"/>
              <a:t>: ") .append(ch2.getText());}</a:t>
            </a:r>
          </a:p>
          <a:p>
            <a:r>
              <a:rPr lang="en-US" dirty="0"/>
              <a:t> </a:t>
            </a:r>
            <a:r>
              <a:rPr lang="en-US" dirty="0" err="1"/>
              <a:t>Toast.makeText</a:t>
            </a:r>
            <a:r>
              <a:rPr lang="en-US" dirty="0"/>
              <a:t>(</a:t>
            </a:r>
            <a:r>
              <a:rPr lang="en-US" dirty="0" err="1"/>
              <a:t>MainActivity.this</a:t>
            </a:r>
            <a:r>
              <a:rPr lang="en-US" dirty="0"/>
              <a:t>, </a:t>
            </a:r>
            <a:r>
              <a:rPr lang="en-US" dirty="0" err="1"/>
              <a:t>result.toString</a:t>
            </a:r>
            <a:r>
              <a:rPr lang="en-US" dirty="0"/>
              <a:t>(), </a:t>
            </a:r>
            <a:r>
              <a:rPr lang="en-US" dirty="0" err="1"/>
              <a:t>Toast.LENGTH_LONG</a:t>
            </a:r>
            <a:r>
              <a:rPr lang="en-US" dirty="0"/>
              <a:t>).show(); } });</a:t>
            </a:r>
          </a:p>
        </p:txBody>
      </p:sp>
    </p:spTree>
    <p:extLst>
      <p:ext uri="{BB962C8B-B14F-4D97-AF65-F5344CB8AC3E}">
        <p14:creationId xmlns:p14="http://schemas.microsoft.com/office/powerpoint/2010/main" val="34963697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DDCF2-DE06-4624-8996-85A6E4FD15D6}"/>
              </a:ext>
            </a:extLst>
          </p:cNvPr>
          <p:cNvSpPr>
            <a:spLocks noGrp="1"/>
          </p:cNvSpPr>
          <p:nvPr>
            <p:ph type="title"/>
          </p:nvPr>
        </p:nvSpPr>
        <p:spPr/>
        <p:txBody>
          <a:bodyPr>
            <a:noAutofit/>
          </a:bodyPr>
          <a:lstStyle/>
          <a:p>
            <a:r>
              <a:rPr lang="en-US" sz="3600" dirty="0" err="1"/>
              <a:t>Exampe</a:t>
            </a:r>
            <a:r>
              <a:rPr lang="en-US" sz="3600" dirty="0"/>
              <a:t> 2:Toast When </a:t>
            </a:r>
            <a:r>
              <a:rPr lang="en-US" sz="3600" dirty="0" err="1"/>
              <a:t>CheckBox</a:t>
            </a:r>
            <a:r>
              <a:rPr lang="en-US" sz="3600" dirty="0"/>
              <a:t> is Checked/</a:t>
            </a:r>
            <a:r>
              <a:rPr lang="en-US" sz="3600" dirty="0" err="1"/>
              <a:t>UnChecked</a:t>
            </a:r>
            <a:r>
              <a:rPr lang="en-US" sz="3600" dirty="0"/>
              <a:t>  and also Toast All </a:t>
            </a:r>
            <a:r>
              <a:rPr lang="en-US" sz="3600" dirty="0" err="1"/>
              <a:t>CheckBox</a:t>
            </a:r>
            <a:r>
              <a:rPr lang="en-US" sz="3600" dirty="0"/>
              <a:t> on Button Click</a:t>
            </a:r>
          </a:p>
        </p:txBody>
      </p:sp>
      <p:sp>
        <p:nvSpPr>
          <p:cNvPr id="3" name="Content Placeholder 2">
            <a:extLst>
              <a:ext uri="{FF2B5EF4-FFF2-40B4-BE49-F238E27FC236}">
                <a16:creationId xmlns:a16="http://schemas.microsoft.com/office/drawing/2014/main" id="{4DF81F1E-2268-4DE0-BDAB-C8C01D10256F}"/>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6D71741F-5646-4C84-9F60-2D82829CB535}"/>
              </a:ext>
            </a:extLst>
          </p:cNvPr>
          <p:cNvPicPr>
            <a:picLocks noChangeAspect="1"/>
          </p:cNvPicPr>
          <p:nvPr/>
        </p:nvPicPr>
        <p:blipFill>
          <a:blip r:embed="rId2"/>
          <a:stretch>
            <a:fillRect/>
          </a:stretch>
        </p:blipFill>
        <p:spPr>
          <a:xfrm>
            <a:off x="6148390" y="2172768"/>
            <a:ext cx="2895600" cy="3892420"/>
          </a:xfrm>
          <a:prstGeom prst="rect">
            <a:avLst/>
          </a:prstGeom>
        </p:spPr>
      </p:pic>
      <p:pic>
        <p:nvPicPr>
          <p:cNvPr id="9" name="Picture 8">
            <a:extLst>
              <a:ext uri="{FF2B5EF4-FFF2-40B4-BE49-F238E27FC236}">
                <a16:creationId xmlns:a16="http://schemas.microsoft.com/office/drawing/2014/main" id="{5C6B2E6A-233A-4BA4-82C2-A8F986019CBE}"/>
              </a:ext>
            </a:extLst>
          </p:cNvPr>
          <p:cNvPicPr>
            <a:picLocks noChangeAspect="1"/>
          </p:cNvPicPr>
          <p:nvPr/>
        </p:nvPicPr>
        <p:blipFill>
          <a:blip r:embed="rId3"/>
          <a:stretch>
            <a:fillRect/>
          </a:stretch>
        </p:blipFill>
        <p:spPr>
          <a:xfrm>
            <a:off x="3248025" y="2172768"/>
            <a:ext cx="2767693" cy="3695700"/>
          </a:xfrm>
          <a:prstGeom prst="rect">
            <a:avLst/>
          </a:prstGeom>
        </p:spPr>
      </p:pic>
      <p:pic>
        <p:nvPicPr>
          <p:cNvPr id="11" name="Picture 10">
            <a:extLst>
              <a:ext uri="{FF2B5EF4-FFF2-40B4-BE49-F238E27FC236}">
                <a16:creationId xmlns:a16="http://schemas.microsoft.com/office/drawing/2014/main" id="{E7610421-0264-4E98-9164-5ED5612151A1}"/>
              </a:ext>
            </a:extLst>
          </p:cNvPr>
          <p:cNvPicPr>
            <a:picLocks noChangeAspect="1"/>
          </p:cNvPicPr>
          <p:nvPr/>
        </p:nvPicPr>
        <p:blipFill>
          <a:blip r:embed="rId4"/>
          <a:stretch>
            <a:fillRect/>
          </a:stretch>
        </p:blipFill>
        <p:spPr>
          <a:xfrm>
            <a:off x="204787" y="2182293"/>
            <a:ext cx="2790825" cy="3686175"/>
          </a:xfrm>
          <a:prstGeom prst="rect">
            <a:avLst/>
          </a:prstGeom>
        </p:spPr>
      </p:pic>
    </p:spTree>
    <p:extLst>
      <p:ext uri="{BB962C8B-B14F-4D97-AF65-F5344CB8AC3E}">
        <p14:creationId xmlns:p14="http://schemas.microsoft.com/office/powerpoint/2010/main" val="26862694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E5C25-2B9D-4A41-B2D0-9E427E97C9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EC71F02-9936-432B-8C86-7E12A042B5C9}"/>
              </a:ext>
            </a:extLst>
          </p:cNvPr>
          <p:cNvSpPr>
            <a:spLocks noGrp="1"/>
          </p:cNvSpPr>
          <p:nvPr>
            <p:ph idx="1"/>
          </p:nvPr>
        </p:nvSpPr>
        <p:spPr/>
        <p:txBody>
          <a:bodyPr>
            <a:normAutofit fontScale="92500" lnSpcReduction="20000"/>
          </a:bodyPr>
          <a:lstStyle/>
          <a:p>
            <a:r>
              <a:rPr lang="en-US" dirty="0"/>
              <a:t> &lt;</a:t>
            </a:r>
            <a:r>
              <a:rPr lang="en-US" dirty="0" err="1"/>
              <a:t>CheckBox</a:t>
            </a:r>
            <a:endParaRPr lang="en-US" dirty="0"/>
          </a:p>
          <a:p>
            <a:r>
              <a:rPr lang="en-US" dirty="0"/>
              <a:t>        </a:t>
            </a:r>
            <a:r>
              <a:rPr lang="en-US" dirty="0" err="1"/>
              <a:t>android:id</a:t>
            </a:r>
            <a:r>
              <a:rPr lang="en-US" dirty="0"/>
              <a:t>="@+id/</a:t>
            </a:r>
            <a:r>
              <a:rPr lang="en-US" dirty="0" err="1"/>
              <a:t>chkJava</a:t>
            </a:r>
            <a:r>
              <a:rPr lang="en-US" dirty="0"/>
              <a:t>"</a:t>
            </a:r>
          </a:p>
          <a:p>
            <a:r>
              <a:rPr lang="en-US" dirty="0"/>
              <a:t>        </a:t>
            </a:r>
            <a:r>
              <a:rPr lang="en-US" dirty="0" err="1"/>
              <a:t>android:layout_width</a:t>
            </a:r>
            <a:r>
              <a:rPr lang="en-US" dirty="0"/>
              <a:t>="</a:t>
            </a:r>
            <a:r>
              <a:rPr lang="en-US" dirty="0" err="1"/>
              <a:t>wrap_content</a:t>
            </a:r>
            <a:r>
              <a:rPr lang="en-US" dirty="0"/>
              <a:t>"</a:t>
            </a:r>
          </a:p>
          <a:p>
            <a:r>
              <a:rPr lang="en-US" dirty="0"/>
              <a:t>        </a:t>
            </a:r>
            <a:r>
              <a:rPr lang="en-US" dirty="0" err="1"/>
              <a:t>android:layout_height</a:t>
            </a:r>
            <a:r>
              <a:rPr lang="en-US" dirty="0"/>
              <a:t>="</a:t>
            </a:r>
            <a:r>
              <a:rPr lang="en-US" dirty="0" err="1"/>
              <a:t>wrap_content</a:t>
            </a:r>
            <a:r>
              <a:rPr lang="en-US" dirty="0"/>
              <a:t>"</a:t>
            </a:r>
          </a:p>
          <a:p>
            <a:r>
              <a:rPr lang="en-US" dirty="0"/>
              <a:t>        </a:t>
            </a:r>
            <a:r>
              <a:rPr lang="en-US" dirty="0" err="1"/>
              <a:t>android:padding</a:t>
            </a:r>
            <a:r>
              <a:rPr lang="en-US" dirty="0"/>
              <a:t>="10dp"</a:t>
            </a:r>
          </a:p>
          <a:p>
            <a:r>
              <a:rPr lang="en-US" dirty="0"/>
              <a:t>        </a:t>
            </a:r>
            <a:r>
              <a:rPr lang="en-US" dirty="0" err="1"/>
              <a:t>android:layout_marginTop</a:t>
            </a:r>
            <a:r>
              <a:rPr lang="en-US" dirty="0"/>
              <a:t>="150dp"</a:t>
            </a:r>
          </a:p>
          <a:p>
            <a:r>
              <a:rPr lang="en-US" dirty="0"/>
              <a:t>        </a:t>
            </a:r>
            <a:r>
              <a:rPr lang="en-US" dirty="0" err="1"/>
              <a:t>android:layout_marginLeft</a:t>
            </a:r>
            <a:r>
              <a:rPr lang="en-US" dirty="0"/>
              <a:t>="100dp"</a:t>
            </a:r>
          </a:p>
          <a:p>
            <a:r>
              <a:rPr lang="en-US" dirty="0"/>
              <a:t>        </a:t>
            </a:r>
            <a:r>
              <a:rPr lang="en-US" dirty="0" err="1"/>
              <a:t>android:text</a:t>
            </a:r>
            <a:r>
              <a:rPr lang="en-US" dirty="0"/>
              <a:t>="Java"</a:t>
            </a:r>
          </a:p>
          <a:p>
            <a:r>
              <a:rPr lang="en-US" dirty="0"/>
              <a:t>        </a:t>
            </a:r>
            <a:r>
              <a:rPr lang="en-US" b="1" dirty="0" err="1">
                <a:solidFill>
                  <a:srgbClr val="FF0000"/>
                </a:solidFill>
              </a:rPr>
              <a:t>android:onClick</a:t>
            </a:r>
            <a:r>
              <a:rPr lang="en-US" b="1" dirty="0">
                <a:solidFill>
                  <a:srgbClr val="FF0000"/>
                </a:solidFill>
              </a:rPr>
              <a:t>="</a:t>
            </a:r>
            <a:r>
              <a:rPr lang="en-US" b="1" dirty="0" err="1">
                <a:solidFill>
                  <a:srgbClr val="FF0000"/>
                </a:solidFill>
              </a:rPr>
              <a:t>onCheckboxClicked</a:t>
            </a:r>
            <a:r>
              <a:rPr lang="en-US" b="1" dirty="0">
                <a:solidFill>
                  <a:srgbClr val="FF0000"/>
                </a:solidFill>
              </a:rPr>
              <a:t>"/&gt;</a:t>
            </a:r>
          </a:p>
        </p:txBody>
      </p:sp>
    </p:spTree>
    <p:extLst>
      <p:ext uri="{BB962C8B-B14F-4D97-AF65-F5344CB8AC3E}">
        <p14:creationId xmlns:p14="http://schemas.microsoft.com/office/powerpoint/2010/main" val="4283204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example of </a:t>
            </a:r>
            <a:r>
              <a:rPr lang="en-US" dirty="0" err="1"/>
              <a:t>TextView</a:t>
            </a:r>
            <a:endParaRPr lang="en-US" dirty="0"/>
          </a:p>
        </p:txBody>
      </p:sp>
      <p:sp>
        <p:nvSpPr>
          <p:cNvPr id="3" name="Content Placeholder 2"/>
          <p:cNvSpPr>
            <a:spLocks noGrp="1"/>
          </p:cNvSpPr>
          <p:nvPr>
            <p:ph idx="1"/>
          </p:nvPr>
        </p:nvSpPr>
        <p:spPr>
          <a:xfrm>
            <a:off x="457200" y="1600200"/>
            <a:ext cx="8915400" cy="4525963"/>
          </a:xfrm>
        </p:spPr>
        <p:txBody>
          <a:bodyPr>
            <a:normAutofit fontScale="70000" lnSpcReduction="20000"/>
          </a:bodyPr>
          <a:lstStyle/>
          <a:p>
            <a:r>
              <a:rPr lang="en-US" b="1" dirty="0" err="1"/>
              <a:t>TextView</a:t>
            </a:r>
            <a:r>
              <a:rPr lang="en-US" b="1" dirty="0"/>
              <a:t> code in XML:</a:t>
            </a:r>
            <a:endParaRPr lang="en-US" dirty="0"/>
          </a:p>
          <a:p>
            <a:r>
              <a:rPr lang="en-US" dirty="0"/>
              <a:t>&lt;</a:t>
            </a:r>
            <a:r>
              <a:rPr lang="en-US" dirty="0" err="1"/>
              <a:t>TextView</a:t>
            </a:r>
            <a:r>
              <a:rPr lang="en-US" dirty="0"/>
              <a:t> </a:t>
            </a:r>
            <a:r>
              <a:rPr lang="en-US" dirty="0" err="1"/>
              <a:t>android:id</a:t>
            </a:r>
            <a:r>
              <a:rPr lang="en-US" dirty="0"/>
              <a:t>="@+id/</a:t>
            </a:r>
            <a:r>
              <a:rPr lang="en-US" dirty="0" err="1"/>
              <a:t>simpletextview</a:t>
            </a:r>
            <a:r>
              <a:rPr lang="en-US" dirty="0"/>
              <a:t>" </a:t>
            </a:r>
            <a:r>
              <a:rPr lang="en-US" dirty="0" err="1"/>
              <a:t>android:layout_width</a:t>
            </a:r>
            <a:r>
              <a:rPr lang="en-US" dirty="0"/>
              <a:t>="</a:t>
            </a:r>
            <a:r>
              <a:rPr lang="en-US" dirty="0" err="1"/>
              <a:t>wrap_content</a:t>
            </a:r>
            <a:r>
              <a:rPr lang="en-US" dirty="0"/>
              <a:t>" </a:t>
            </a:r>
            <a:r>
              <a:rPr lang="en-US" dirty="0" err="1"/>
              <a:t>android:layout_height</a:t>
            </a:r>
            <a:r>
              <a:rPr lang="en-US" dirty="0"/>
              <a:t>="</a:t>
            </a:r>
            <a:r>
              <a:rPr lang="en-US" dirty="0" err="1"/>
              <a:t>wrap_content</a:t>
            </a:r>
            <a:r>
              <a:rPr lang="en-US" dirty="0"/>
              <a:t>" </a:t>
            </a:r>
          </a:p>
          <a:p>
            <a:r>
              <a:rPr lang="en-US" dirty="0"/>
              <a:t>/&gt;</a:t>
            </a:r>
          </a:p>
          <a:p>
            <a:r>
              <a:rPr lang="en-US" b="1" dirty="0" err="1"/>
              <a:t>TextView</a:t>
            </a:r>
            <a:r>
              <a:rPr lang="en-US" b="1" dirty="0"/>
              <a:t> code in JAVA:</a:t>
            </a:r>
          </a:p>
          <a:p>
            <a:r>
              <a:rPr lang="en-US" dirty="0" err="1"/>
              <a:t>TextView</a:t>
            </a:r>
            <a:r>
              <a:rPr lang="en-US" dirty="0"/>
              <a:t> textView1 = (</a:t>
            </a:r>
            <a:r>
              <a:rPr lang="en-US" dirty="0" err="1"/>
              <a:t>TextView</a:t>
            </a:r>
            <a:r>
              <a:rPr lang="en-US" dirty="0"/>
              <a:t>) </a:t>
            </a:r>
            <a:r>
              <a:rPr lang="en-US" dirty="0" err="1"/>
              <a:t>findViewById</a:t>
            </a:r>
            <a:r>
              <a:rPr lang="en-US" dirty="0"/>
              <a:t>(</a:t>
            </a:r>
            <a:r>
              <a:rPr lang="en-US" dirty="0" err="1"/>
              <a:t>R.id.simpletextview</a:t>
            </a:r>
            <a:r>
              <a:rPr lang="en-US" dirty="0"/>
              <a:t>); textView1.setText("</a:t>
            </a:r>
            <a:r>
              <a:rPr lang="en-US" dirty="0" err="1"/>
              <a:t>AbhiAndroid</a:t>
            </a:r>
            <a:r>
              <a:rPr lang="en-US" dirty="0"/>
              <a:t>"); </a:t>
            </a:r>
            <a:r>
              <a:rPr lang="en-US" dirty="0">
                <a:solidFill>
                  <a:srgbClr val="FF0000"/>
                </a:solidFill>
              </a:rPr>
              <a:t>//set text for text view</a:t>
            </a:r>
          </a:p>
          <a:p>
            <a:r>
              <a:rPr lang="en-US" dirty="0"/>
              <a:t>textView1.setTextColor(</a:t>
            </a:r>
            <a:r>
              <a:rPr lang="en-US" dirty="0" err="1"/>
              <a:t>Color.</a:t>
            </a:r>
            <a:r>
              <a:rPr lang="en-US" b="1" i="1" dirty="0" err="1"/>
              <a:t>RED</a:t>
            </a:r>
            <a:r>
              <a:rPr lang="en-US" dirty="0"/>
              <a:t>); </a:t>
            </a:r>
            <a:r>
              <a:rPr lang="en-US" dirty="0">
                <a:solidFill>
                  <a:srgbClr val="FF0000"/>
                </a:solidFill>
              </a:rPr>
              <a:t>//set red color for text view</a:t>
            </a:r>
          </a:p>
          <a:p>
            <a:r>
              <a:rPr lang="en-US" dirty="0"/>
              <a:t>textView1.setTextSize(20); </a:t>
            </a:r>
            <a:r>
              <a:rPr lang="en-US" dirty="0">
                <a:solidFill>
                  <a:srgbClr val="FF0000"/>
                </a:solidFill>
              </a:rPr>
              <a:t>//set 20sp size of text</a:t>
            </a:r>
          </a:p>
          <a:p>
            <a:r>
              <a:rPr lang="en-US" dirty="0"/>
              <a:t>textView1.setBackgroundColor(</a:t>
            </a:r>
            <a:r>
              <a:rPr lang="en-US" dirty="0" err="1"/>
              <a:t>Color.</a:t>
            </a:r>
            <a:r>
              <a:rPr lang="en-US" b="1" i="1" dirty="0" err="1"/>
              <a:t>BLACK</a:t>
            </a:r>
            <a:r>
              <a:rPr lang="en-US" dirty="0"/>
              <a:t>);</a:t>
            </a:r>
            <a:r>
              <a:rPr lang="en-US" dirty="0">
                <a:solidFill>
                  <a:srgbClr val="FF0000"/>
                </a:solidFill>
              </a:rPr>
              <a:t>//set background color</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Autofit/>
          </a:bodyPr>
          <a:lstStyle/>
          <a:p>
            <a:r>
              <a:rPr lang="en-US" sz="1800" dirty="0" err="1"/>
              <a:t>CheckBox</a:t>
            </a:r>
            <a:r>
              <a:rPr lang="en-US" sz="1800" dirty="0"/>
              <a:t> android, java, angular, python;</a:t>
            </a:r>
          </a:p>
          <a:p>
            <a:r>
              <a:rPr lang="en-US" sz="1800" dirty="0"/>
              <a:t>android=(</a:t>
            </a:r>
            <a:r>
              <a:rPr lang="en-US" sz="1800" dirty="0" err="1"/>
              <a:t>CheckBox</a:t>
            </a:r>
            <a:r>
              <a:rPr lang="en-US" sz="1800" dirty="0"/>
              <a:t>)</a:t>
            </a:r>
            <a:r>
              <a:rPr lang="en-US" sz="1800" dirty="0" err="1"/>
              <a:t>findViewById</a:t>
            </a:r>
            <a:r>
              <a:rPr lang="en-US" sz="1800" dirty="0"/>
              <a:t>(</a:t>
            </a:r>
            <a:r>
              <a:rPr lang="en-US" sz="1800" dirty="0" err="1"/>
              <a:t>R.id.</a:t>
            </a:r>
            <a:r>
              <a:rPr lang="en-US" sz="1800" i="1" dirty="0" err="1"/>
              <a:t>chkAndroid</a:t>
            </a:r>
            <a:r>
              <a:rPr lang="en-US" sz="1800" dirty="0"/>
              <a:t>);</a:t>
            </a:r>
            <a:br>
              <a:rPr lang="en-US" sz="1800" dirty="0"/>
            </a:br>
            <a:r>
              <a:rPr lang="en-US" sz="1800" dirty="0"/>
              <a:t>java=(</a:t>
            </a:r>
            <a:r>
              <a:rPr lang="en-US" sz="1800" dirty="0" err="1"/>
              <a:t>CheckBox</a:t>
            </a:r>
            <a:r>
              <a:rPr lang="en-US" sz="1800" dirty="0"/>
              <a:t>)</a:t>
            </a:r>
            <a:r>
              <a:rPr lang="en-US" sz="1800" dirty="0" err="1"/>
              <a:t>findViewById</a:t>
            </a:r>
            <a:r>
              <a:rPr lang="en-US" sz="1800" dirty="0"/>
              <a:t>(</a:t>
            </a:r>
            <a:r>
              <a:rPr lang="en-US" sz="1800" dirty="0" err="1"/>
              <a:t>R.id.</a:t>
            </a:r>
            <a:r>
              <a:rPr lang="en-US" sz="1800" i="1" dirty="0" err="1"/>
              <a:t>chkJava</a:t>
            </a:r>
            <a:r>
              <a:rPr lang="en-US" sz="1800" dirty="0"/>
              <a:t>);</a:t>
            </a:r>
            <a:br>
              <a:rPr lang="en-US" sz="1800" dirty="0"/>
            </a:br>
            <a:r>
              <a:rPr lang="en-US" sz="1800" dirty="0"/>
              <a:t>angular=(</a:t>
            </a:r>
            <a:r>
              <a:rPr lang="en-US" sz="1800" dirty="0" err="1"/>
              <a:t>CheckBox</a:t>
            </a:r>
            <a:r>
              <a:rPr lang="en-US" sz="1800" dirty="0"/>
              <a:t>)</a:t>
            </a:r>
            <a:r>
              <a:rPr lang="en-US" sz="1800" dirty="0" err="1"/>
              <a:t>findViewById</a:t>
            </a:r>
            <a:r>
              <a:rPr lang="en-US" sz="1800" dirty="0"/>
              <a:t>(</a:t>
            </a:r>
            <a:r>
              <a:rPr lang="en-US" sz="1800" dirty="0" err="1"/>
              <a:t>R.id.</a:t>
            </a:r>
            <a:r>
              <a:rPr lang="en-US" sz="1800" i="1" dirty="0" err="1"/>
              <a:t>chkAngular</a:t>
            </a:r>
            <a:r>
              <a:rPr lang="en-US" sz="1800" dirty="0"/>
              <a:t>);</a:t>
            </a:r>
            <a:br>
              <a:rPr lang="en-US" sz="1800" dirty="0"/>
            </a:br>
            <a:r>
              <a:rPr lang="en-US" sz="1800" dirty="0"/>
              <a:t>python=(</a:t>
            </a:r>
            <a:r>
              <a:rPr lang="en-US" sz="1800" dirty="0" err="1"/>
              <a:t>CheckBox</a:t>
            </a:r>
            <a:r>
              <a:rPr lang="en-US" sz="1800" dirty="0"/>
              <a:t>)</a:t>
            </a:r>
            <a:r>
              <a:rPr lang="en-US" sz="1800" dirty="0" err="1"/>
              <a:t>findViewById</a:t>
            </a:r>
            <a:r>
              <a:rPr lang="en-US" sz="1800" dirty="0"/>
              <a:t>(</a:t>
            </a:r>
            <a:r>
              <a:rPr lang="en-US" sz="1800" dirty="0" err="1"/>
              <a:t>R.id.</a:t>
            </a:r>
            <a:r>
              <a:rPr lang="en-US" sz="1800" i="1" dirty="0" err="1"/>
              <a:t>chkPython</a:t>
            </a:r>
            <a:r>
              <a:rPr lang="en-US" sz="1800" dirty="0"/>
              <a:t>);</a:t>
            </a:r>
            <a:br>
              <a:rPr lang="en-US" sz="1800" dirty="0"/>
            </a:br>
            <a:r>
              <a:rPr lang="en-US" sz="1800" dirty="0"/>
              <a:t>Button </a:t>
            </a:r>
            <a:r>
              <a:rPr lang="en-US" sz="1800" dirty="0" err="1"/>
              <a:t>btn</a:t>
            </a:r>
            <a:r>
              <a:rPr lang="en-US" sz="1800" dirty="0"/>
              <a:t>=(Button)</a:t>
            </a:r>
            <a:r>
              <a:rPr lang="en-US" sz="1800" dirty="0" err="1"/>
              <a:t>findViewById</a:t>
            </a:r>
            <a:r>
              <a:rPr lang="en-US" sz="1800" dirty="0"/>
              <a:t>(</a:t>
            </a:r>
            <a:r>
              <a:rPr lang="en-US" sz="1800" dirty="0" err="1"/>
              <a:t>R.id.</a:t>
            </a:r>
            <a:r>
              <a:rPr lang="en-US" sz="1800" i="1" dirty="0" err="1"/>
              <a:t>getBtn</a:t>
            </a:r>
            <a:r>
              <a:rPr lang="en-US" sz="1800" dirty="0"/>
              <a:t>);</a:t>
            </a:r>
            <a:br>
              <a:rPr lang="en-US" sz="1800" dirty="0"/>
            </a:br>
            <a:r>
              <a:rPr lang="en-US" sz="1800" b="1" dirty="0" err="1"/>
              <a:t>btn.setOnClickListener</a:t>
            </a:r>
            <a:r>
              <a:rPr lang="en-US" sz="1800" b="1" dirty="0"/>
              <a:t>(new </a:t>
            </a:r>
            <a:r>
              <a:rPr lang="en-US" sz="1800" b="1" dirty="0" err="1"/>
              <a:t>View.OnClickListener</a:t>
            </a:r>
            <a:r>
              <a:rPr lang="en-US" sz="1800" b="1" dirty="0"/>
              <a:t>() {</a:t>
            </a:r>
            <a:br>
              <a:rPr lang="en-US" sz="1800" dirty="0"/>
            </a:br>
            <a:r>
              <a:rPr lang="en-US" sz="1800" dirty="0"/>
              <a:t>    @Override</a:t>
            </a:r>
            <a:br>
              <a:rPr lang="en-US" sz="1800" dirty="0"/>
            </a:br>
            <a:r>
              <a:rPr lang="en-US" sz="1800" dirty="0"/>
              <a:t>    public void </a:t>
            </a:r>
            <a:r>
              <a:rPr lang="en-US" sz="1800" dirty="0" err="1"/>
              <a:t>onClick</a:t>
            </a:r>
            <a:r>
              <a:rPr lang="en-US" sz="1800" dirty="0"/>
              <a:t>(View v) {</a:t>
            </a:r>
            <a:br>
              <a:rPr lang="en-US" sz="1800" dirty="0"/>
            </a:br>
            <a:r>
              <a:rPr lang="en-US" sz="1800" dirty="0"/>
              <a:t>        String result="selected course";</a:t>
            </a:r>
            <a:br>
              <a:rPr lang="en-US" sz="1800" dirty="0"/>
            </a:br>
            <a:r>
              <a:rPr lang="en-US" sz="1800" dirty="0"/>
              <a:t>        if(</a:t>
            </a:r>
            <a:r>
              <a:rPr lang="en-US" sz="1800" dirty="0" err="1"/>
              <a:t>android.isChecked</a:t>
            </a:r>
            <a:r>
              <a:rPr lang="en-US" sz="1800" dirty="0"/>
              <a:t>()){   </a:t>
            </a:r>
            <a:r>
              <a:rPr lang="en-US" sz="1800" dirty="0">
                <a:solidFill>
                  <a:srgbClr val="FF0000"/>
                </a:solidFill>
              </a:rPr>
              <a:t>// if android checkbox is selected</a:t>
            </a:r>
            <a:br>
              <a:rPr lang="en-US" sz="1800" dirty="0"/>
            </a:br>
            <a:r>
              <a:rPr lang="en-US" sz="1800" dirty="0"/>
              <a:t>            result+=</a:t>
            </a:r>
            <a:r>
              <a:rPr lang="en-US" sz="1800" dirty="0" err="1"/>
              <a:t>android.getText</a:t>
            </a:r>
            <a:r>
              <a:rPr lang="en-US" sz="1800" dirty="0"/>
              <a:t>();  </a:t>
            </a:r>
            <a:r>
              <a:rPr lang="en-US" sz="1800" dirty="0">
                <a:solidFill>
                  <a:srgbClr val="FF0000"/>
                </a:solidFill>
              </a:rPr>
              <a:t>// store the text of checkbox</a:t>
            </a:r>
            <a:br>
              <a:rPr lang="en-US" sz="1800" dirty="0"/>
            </a:br>
            <a:r>
              <a:rPr lang="en-US" sz="1800" dirty="0"/>
              <a:t>        }</a:t>
            </a:r>
            <a:br>
              <a:rPr lang="en-US" sz="1800" dirty="0"/>
            </a:br>
            <a:r>
              <a:rPr lang="en-US" sz="1800" dirty="0"/>
              <a:t>        if(</a:t>
            </a:r>
            <a:r>
              <a:rPr lang="en-US" sz="1800" dirty="0" err="1"/>
              <a:t>angular.isChecked</a:t>
            </a:r>
            <a:r>
              <a:rPr lang="en-US" sz="1800" dirty="0"/>
              <a:t>()){</a:t>
            </a:r>
            <a:br>
              <a:rPr lang="en-US" sz="1800" dirty="0"/>
            </a:br>
            <a:r>
              <a:rPr lang="en-US" sz="1800" dirty="0"/>
              <a:t>            result += "\</a:t>
            </a:r>
            <a:r>
              <a:rPr lang="en-US" sz="1800" dirty="0" err="1"/>
              <a:t>nAngular</a:t>
            </a:r>
            <a:r>
              <a:rPr lang="en-US" sz="1800" dirty="0"/>
              <a:t>";  }</a:t>
            </a:r>
            <a:br>
              <a:rPr lang="en-US" sz="1800" dirty="0"/>
            </a:br>
            <a:r>
              <a:rPr lang="en-US" sz="1800" dirty="0"/>
              <a:t>         if(</a:t>
            </a:r>
            <a:r>
              <a:rPr lang="en-US" sz="1800" dirty="0" err="1"/>
              <a:t>java.isChecked</a:t>
            </a:r>
            <a:r>
              <a:rPr lang="en-US" sz="1800" dirty="0"/>
              <a:t>()){</a:t>
            </a:r>
            <a:br>
              <a:rPr lang="en-US" sz="1800" dirty="0"/>
            </a:br>
            <a:r>
              <a:rPr lang="en-US" sz="1800" dirty="0"/>
              <a:t>            result += "\</a:t>
            </a:r>
            <a:r>
              <a:rPr lang="en-US" sz="1800" dirty="0" err="1"/>
              <a:t>nJava</a:t>
            </a:r>
            <a:r>
              <a:rPr lang="en-US" sz="1800" dirty="0"/>
              <a:t>"; }</a:t>
            </a:r>
            <a:br>
              <a:rPr lang="en-US" sz="1800" dirty="0"/>
            </a:br>
            <a:r>
              <a:rPr lang="en-US" sz="1800" dirty="0"/>
              <a:t>         if(</a:t>
            </a:r>
            <a:r>
              <a:rPr lang="en-US" sz="1800" dirty="0" err="1"/>
              <a:t>python.isChecked</a:t>
            </a:r>
            <a:r>
              <a:rPr lang="en-US" sz="1800" dirty="0"/>
              <a:t>()){</a:t>
            </a:r>
            <a:br>
              <a:rPr lang="en-US" sz="1800" dirty="0"/>
            </a:br>
            <a:r>
              <a:rPr lang="en-US" sz="1800" dirty="0"/>
              <a:t>            result += "\</a:t>
            </a:r>
            <a:r>
              <a:rPr lang="en-US" sz="1800" dirty="0" err="1"/>
              <a:t>nPython</a:t>
            </a:r>
            <a:r>
              <a:rPr lang="en-US" sz="1800" dirty="0"/>
              <a:t>"; }</a:t>
            </a:r>
            <a:br>
              <a:rPr lang="en-US" sz="1800" dirty="0"/>
            </a:br>
            <a:r>
              <a:rPr lang="en-US" sz="1800" dirty="0"/>
              <a:t>        </a:t>
            </a:r>
            <a:br>
              <a:rPr lang="en-US" sz="1800" dirty="0"/>
            </a:br>
            <a:r>
              <a:rPr lang="en-US" sz="1800" dirty="0"/>
              <a:t>        </a:t>
            </a:r>
            <a:r>
              <a:rPr lang="en-US" sz="1800" dirty="0" err="1"/>
              <a:t>Toast.</a:t>
            </a:r>
            <a:r>
              <a:rPr lang="en-US" sz="1800" i="1" dirty="0" err="1"/>
              <a:t>makeText</a:t>
            </a:r>
            <a:r>
              <a:rPr lang="en-US" sz="1800" dirty="0"/>
              <a:t>(</a:t>
            </a:r>
            <a:r>
              <a:rPr lang="en-US" sz="1800" dirty="0" err="1"/>
              <a:t>getApplicationContext</a:t>
            </a:r>
            <a:r>
              <a:rPr lang="en-US" sz="1800" dirty="0"/>
              <a:t>(), result, </a:t>
            </a:r>
            <a:r>
              <a:rPr lang="en-US" sz="1800" dirty="0" err="1"/>
              <a:t>Toast.</a:t>
            </a:r>
            <a:r>
              <a:rPr lang="en-US" sz="1800" i="1" dirty="0" err="1"/>
              <a:t>LENGTH_SHORT</a:t>
            </a:r>
            <a:r>
              <a:rPr lang="en-US" sz="1800" dirty="0"/>
              <a:t>).show();</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963" y="76200"/>
            <a:ext cx="8991600" cy="6629400"/>
          </a:xfrm>
        </p:spPr>
        <p:txBody>
          <a:bodyPr>
            <a:noAutofit/>
          </a:bodyPr>
          <a:lstStyle/>
          <a:p>
            <a:r>
              <a:rPr lang="en-US" sz="2000" i="1" dirty="0">
                <a:solidFill>
                  <a:srgbClr val="FF0000"/>
                </a:solidFill>
              </a:rPr>
              <a:t>// when </a:t>
            </a:r>
            <a:r>
              <a:rPr lang="en-US" sz="2000" i="1" dirty="0" err="1">
                <a:solidFill>
                  <a:srgbClr val="FF0000"/>
                </a:solidFill>
              </a:rPr>
              <a:t>checbox</a:t>
            </a:r>
            <a:r>
              <a:rPr lang="en-US" sz="2000" i="1" dirty="0">
                <a:solidFill>
                  <a:srgbClr val="FF0000"/>
                </a:solidFill>
              </a:rPr>
              <a:t> is clicked user defined  function is called</a:t>
            </a:r>
            <a:br>
              <a:rPr lang="en-US" sz="2000" i="1" dirty="0"/>
            </a:br>
            <a:r>
              <a:rPr lang="en-US" sz="2000" b="1" dirty="0"/>
              <a:t>public void </a:t>
            </a:r>
            <a:r>
              <a:rPr lang="en-US" sz="2000" b="1" dirty="0" err="1"/>
              <a:t>onCheckboxClicked</a:t>
            </a:r>
            <a:r>
              <a:rPr lang="en-US" sz="2000" b="1" dirty="0"/>
              <a:t>(View view1) </a:t>
            </a:r>
            <a:r>
              <a:rPr lang="en-US" sz="2000" dirty="0"/>
              <a:t>{ </a:t>
            </a:r>
            <a:r>
              <a:rPr lang="en-US" sz="2000" i="1" dirty="0">
                <a:solidFill>
                  <a:srgbClr val="FF0000"/>
                </a:solidFill>
              </a:rPr>
              <a:t>// refer all checkbox view by view1</a:t>
            </a:r>
            <a:r>
              <a:rPr lang="en-US" sz="2000" i="1" dirty="0"/>
              <a:t>   </a:t>
            </a:r>
            <a:r>
              <a:rPr lang="en-US" sz="2000" dirty="0" err="1"/>
              <a:t>boolean</a:t>
            </a:r>
            <a:r>
              <a:rPr lang="en-US" sz="2000" dirty="0"/>
              <a:t> checked =((</a:t>
            </a:r>
            <a:r>
              <a:rPr lang="en-US" sz="2000" dirty="0" err="1"/>
              <a:t>CheckBox</a:t>
            </a:r>
            <a:r>
              <a:rPr lang="en-US" sz="2000" dirty="0"/>
              <a:t>)view1).</a:t>
            </a:r>
            <a:r>
              <a:rPr lang="en-US" sz="2000" dirty="0" err="1"/>
              <a:t>isChecked</a:t>
            </a:r>
            <a:r>
              <a:rPr lang="en-US" sz="2000" dirty="0"/>
              <a:t>(); </a:t>
            </a:r>
            <a:r>
              <a:rPr lang="en-US" sz="2000" i="1" dirty="0">
                <a:solidFill>
                  <a:srgbClr val="FF0000"/>
                </a:solidFill>
              </a:rPr>
              <a:t>// store the status of checkbox</a:t>
            </a:r>
            <a:br>
              <a:rPr lang="en-US" sz="2000" i="1" dirty="0"/>
            </a:br>
            <a:r>
              <a:rPr lang="en-US" sz="2000" i="1" dirty="0"/>
              <a:t>    </a:t>
            </a:r>
            <a:r>
              <a:rPr lang="en-US" sz="2000" dirty="0"/>
              <a:t>String str="";</a:t>
            </a:r>
            <a:br>
              <a:rPr lang="en-US" sz="2000" dirty="0"/>
            </a:br>
            <a:r>
              <a:rPr lang="en-US" sz="2000" dirty="0">
                <a:solidFill>
                  <a:srgbClr val="FF0000"/>
                </a:solidFill>
              </a:rPr>
              <a:t>    </a:t>
            </a:r>
            <a:r>
              <a:rPr lang="en-US" sz="2000" i="1" dirty="0">
                <a:solidFill>
                  <a:srgbClr val="FF0000"/>
                </a:solidFill>
              </a:rPr>
              <a:t>// Check which checkbox is clicked</a:t>
            </a:r>
            <a:br>
              <a:rPr lang="en-US" sz="2000" i="1" dirty="0"/>
            </a:br>
            <a:r>
              <a:rPr lang="en-US" sz="2000" i="1" dirty="0"/>
              <a:t>    </a:t>
            </a:r>
            <a:r>
              <a:rPr lang="en-US" sz="2000" dirty="0"/>
              <a:t>switch(view1.getId()) {    </a:t>
            </a:r>
            <a:r>
              <a:rPr lang="en-US" sz="2000" i="1" dirty="0">
                <a:solidFill>
                  <a:srgbClr val="FF0000"/>
                </a:solidFill>
              </a:rPr>
              <a:t>// get id of checkbox</a:t>
            </a:r>
            <a:br>
              <a:rPr lang="en-US" sz="2000" i="1" dirty="0"/>
            </a:br>
            <a:r>
              <a:rPr lang="en-US" sz="2000" i="1" dirty="0"/>
              <a:t>       </a:t>
            </a:r>
            <a:r>
              <a:rPr lang="en-US" sz="2000" dirty="0"/>
              <a:t>case </a:t>
            </a:r>
            <a:r>
              <a:rPr lang="en-US" sz="2000" dirty="0" err="1"/>
              <a:t>R.id.</a:t>
            </a:r>
            <a:r>
              <a:rPr lang="en-US" sz="2000" i="1" dirty="0" err="1"/>
              <a:t>chkAndroid</a:t>
            </a:r>
            <a:r>
              <a:rPr lang="en-US" sz="2000" dirty="0"/>
              <a:t>:</a:t>
            </a:r>
          </a:p>
          <a:p>
            <a:r>
              <a:rPr lang="en-US" sz="2000" dirty="0"/>
              <a:t>       str = </a:t>
            </a:r>
            <a:r>
              <a:rPr lang="en-US" sz="2000" dirty="0" err="1"/>
              <a:t>checked?"Android</a:t>
            </a:r>
            <a:r>
              <a:rPr lang="en-US" sz="2000" dirty="0"/>
              <a:t> </a:t>
            </a:r>
            <a:r>
              <a:rPr lang="en-US" sz="2000" dirty="0" err="1"/>
              <a:t>Selected":"Android</a:t>
            </a:r>
            <a:r>
              <a:rPr lang="en-US" sz="2000" dirty="0"/>
              <a:t> Deselected"; </a:t>
            </a:r>
            <a:r>
              <a:rPr lang="en-US" sz="2000" i="1" dirty="0">
                <a:solidFill>
                  <a:srgbClr val="FF0000"/>
                </a:solidFill>
              </a:rPr>
              <a:t>// if checked </a:t>
            </a:r>
            <a:r>
              <a:rPr lang="en-US" sz="2000" i="1" dirty="0" err="1">
                <a:solidFill>
                  <a:srgbClr val="FF0000"/>
                </a:solidFill>
              </a:rPr>
              <a:t>boolean</a:t>
            </a:r>
            <a:r>
              <a:rPr lang="en-US" sz="2000" i="1" dirty="0">
                <a:solidFill>
                  <a:srgbClr val="FF0000"/>
                </a:solidFill>
              </a:rPr>
              <a:t> is true means </a:t>
            </a:r>
            <a:r>
              <a:rPr lang="en-US" sz="2000" i="1" dirty="0" err="1">
                <a:solidFill>
                  <a:srgbClr val="FF0000"/>
                </a:solidFill>
              </a:rPr>
              <a:t>checbox</a:t>
            </a:r>
            <a:r>
              <a:rPr lang="en-US" sz="2000" i="1" dirty="0">
                <a:solidFill>
                  <a:srgbClr val="FF0000"/>
                </a:solidFill>
              </a:rPr>
              <a:t> is selected</a:t>
            </a:r>
            <a:br>
              <a:rPr lang="en-US" sz="2000" i="1" dirty="0"/>
            </a:br>
            <a:r>
              <a:rPr lang="en-US" sz="2000" i="1" dirty="0"/>
              <a:t>            </a:t>
            </a:r>
            <a:r>
              <a:rPr lang="en-US" sz="2000" dirty="0"/>
              <a:t>break;</a:t>
            </a:r>
            <a:br>
              <a:rPr lang="en-US" sz="2000" dirty="0"/>
            </a:br>
            <a:r>
              <a:rPr lang="en-US" sz="2000" dirty="0"/>
              <a:t>        case </a:t>
            </a:r>
            <a:r>
              <a:rPr lang="en-US" sz="2000" dirty="0" err="1"/>
              <a:t>R.id.</a:t>
            </a:r>
            <a:r>
              <a:rPr lang="en-US" sz="2000" i="1" dirty="0" err="1"/>
              <a:t>chkAngular</a:t>
            </a:r>
            <a:r>
              <a:rPr lang="en-US" sz="2000" dirty="0"/>
              <a:t>:</a:t>
            </a:r>
            <a:br>
              <a:rPr lang="en-US" sz="2000" dirty="0"/>
            </a:br>
            <a:r>
              <a:rPr lang="en-US" sz="2000" dirty="0"/>
              <a:t>            str = </a:t>
            </a:r>
            <a:r>
              <a:rPr lang="en-US" sz="2000" dirty="0" err="1"/>
              <a:t>checked?"AngularJS</a:t>
            </a:r>
            <a:r>
              <a:rPr lang="en-US" sz="2000" dirty="0"/>
              <a:t> </a:t>
            </a:r>
            <a:r>
              <a:rPr lang="en-US" sz="2000" dirty="0" err="1"/>
              <a:t>Selected":"AngularJS</a:t>
            </a:r>
            <a:r>
              <a:rPr lang="en-US" sz="2000" dirty="0"/>
              <a:t> Deselected";</a:t>
            </a:r>
            <a:br>
              <a:rPr lang="en-US" sz="2000" dirty="0"/>
            </a:br>
            <a:r>
              <a:rPr lang="en-US" sz="2000" dirty="0"/>
              <a:t>            break;</a:t>
            </a:r>
            <a:br>
              <a:rPr lang="en-US" sz="2000" dirty="0"/>
            </a:br>
            <a:r>
              <a:rPr lang="en-US" sz="2000" dirty="0"/>
              <a:t>        case </a:t>
            </a:r>
            <a:r>
              <a:rPr lang="en-US" sz="2000" dirty="0" err="1"/>
              <a:t>R.id.</a:t>
            </a:r>
            <a:r>
              <a:rPr lang="en-US" sz="2000" i="1" dirty="0" err="1"/>
              <a:t>chkJava</a:t>
            </a:r>
            <a:r>
              <a:rPr lang="en-US" sz="2000" dirty="0"/>
              <a:t>:</a:t>
            </a:r>
            <a:br>
              <a:rPr lang="en-US" sz="2000" dirty="0"/>
            </a:br>
            <a:r>
              <a:rPr lang="en-US" sz="2000" dirty="0"/>
              <a:t>            str = checked?"Java Selected":"Java Deselected";</a:t>
            </a:r>
            <a:br>
              <a:rPr lang="en-US" sz="2000" dirty="0"/>
            </a:br>
            <a:r>
              <a:rPr lang="en-US" sz="2000" dirty="0"/>
              <a:t>            break;</a:t>
            </a:r>
            <a:br>
              <a:rPr lang="en-US" sz="2000" dirty="0"/>
            </a:br>
            <a:r>
              <a:rPr lang="en-US" sz="2000" dirty="0"/>
              <a:t>        case </a:t>
            </a:r>
            <a:r>
              <a:rPr lang="en-US" sz="2000" dirty="0" err="1"/>
              <a:t>R.id.</a:t>
            </a:r>
            <a:r>
              <a:rPr lang="en-US" sz="2000" i="1" dirty="0" err="1"/>
              <a:t>chkPython</a:t>
            </a:r>
            <a:r>
              <a:rPr lang="en-US" sz="2000" dirty="0"/>
              <a:t>:</a:t>
            </a:r>
            <a:br>
              <a:rPr lang="en-US" sz="2000" dirty="0"/>
            </a:br>
            <a:r>
              <a:rPr lang="en-US" sz="2000" dirty="0"/>
              <a:t>            str = checked?"Python Selected":"Python Deselected";</a:t>
            </a:r>
            <a:br>
              <a:rPr lang="en-US" sz="2000" dirty="0"/>
            </a:br>
            <a:r>
              <a:rPr lang="en-US" sz="2000" dirty="0"/>
              <a:t>            break;</a:t>
            </a:r>
            <a:br>
              <a:rPr lang="en-US" sz="2000" dirty="0"/>
            </a:br>
            <a:r>
              <a:rPr lang="en-US" sz="2000" dirty="0"/>
              <a:t>    }</a:t>
            </a:r>
            <a:br>
              <a:rPr lang="en-US" sz="2000" dirty="0"/>
            </a:br>
            <a:r>
              <a:rPr lang="en-US" sz="2000" dirty="0"/>
              <a:t>    </a:t>
            </a:r>
            <a:r>
              <a:rPr lang="en-US" sz="2000" dirty="0" err="1"/>
              <a:t>Toast.</a:t>
            </a:r>
            <a:r>
              <a:rPr lang="en-US" sz="2000" i="1" dirty="0" err="1"/>
              <a:t>makeText</a:t>
            </a:r>
            <a:r>
              <a:rPr lang="en-US" sz="2000" dirty="0"/>
              <a:t>(</a:t>
            </a:r>
            <a:r>
              <a:rPr lang="en-US" sz="2000" dirty="0" err="1"/>
              <a:t>getApplicationContext</a:t>
            </a:r>
            <a:r>
              <a:rPr lang="en-US" sz="2000" dirty="0"/>
              <a:t>(), str, </a:t>
            </a:r>
            <a:r>
              <a:rPr lang="en-US" sz="2000" dirty="0" err="1"/>
              <a:t>Toast.</a:t>
            </a:r>
            <a:r>
              <a:rPr lang="en-US" sz="2000" i="1" dirty="0" err="1"/>
              <a:t>LENGTH_SHORT</a:t>
            </a:r>
            <a:r>
              <a:rPr lang="en-US" sz="2000" dirty="0"/>
              <a:t>).show();</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Adapter</a:t>
            </a:r>
          </a:p>
        </p:txBody>
      </p:sp>
      <p:sp>
        <p:nvSpPr>
          <p:cNvPr id="3" name="Content Placeholder 2"/>
          <p:cNvSpPr>
            <a:spLocks noGrp="1"/>
          </p:cNvSpPr>
          <p:nvPr>
            <p:ph idx="1"/>
          </p:nvPr>
        </p:nvSpPr>
        <p:spPr/>
        <p:txBody>
          <a:bodyPr>
            <a:normAutofit fontScale="92500"/>
          </a:bodyPr>
          <a:lstStyle/>
          <a:p>
            <a:r>
              <a:rPr lang="en-US" dirty="0"/>
              <a:t>An adapter actually bridges between UI components and the data source that fill data into UI Component. </a:t>
            </a:r>
          </a:p>
          <a:p>
            <a:r>
              <a:rPr lang="en-US" dirty="0"/>
              <a:t>Adapter holds the data and send the data to adapter view, </a:t>
            </a:r>
          </a:p>
          <a:p>
            <a:r>
              <a:rPr lang="en-US" dirty="0"/>
              <a:t>The </a:t>
            </a:r>
            <a:r>
              <a:rPr lang="en-US" b="1" dirty="0" err="1"/>
              <a:t>ListView</a:t>
            </a:r>
            <a:r>
              <a:rPr lang="en-US" dirty="0"/>
              <a:t> and </a:t>
            </a:r>
            <a:r>
              <a:rPr lang="en-US" b="1" dirty="0" err="1"/>
              <a:t>GridView</a:t>
            </a:r>
            <a:r>
              <a:rPr lang="en-US" dirty="0"/>
              <a:t> are subclasses of </a:t>
            </a:r>
            <a:r>
              <a:rPr lang="en-US" b="1" dirty="0" err="1"/>
              <a:t>AdapterView</a:t>
            </a:r>
            <a:r>
              <a:rPr lang="en-US" b="1" dirty="0"/>
              <a:t>.</a:t>
            </a:r>
          </a:p>
          <a:p>
            <a:r>
              <a:rPr lang="en-US" dirty="0"/>
              <a:t>The common adapters are </a:t>
            </a:r>
            <a:r>
              <a:rPr lang="en-US" b="1" dirty="0" err="1"/>
              <a:t>ArrayAdapter</a:t>
            </a:r>
            <a:r>
              <a:rPr lang="en-US" dirty="0" err="1"/>
              <a:t>,</a:t>
            </a:r>
            <a:r>
              <a:rPr lang="en-US" b="1" dirty="0" err="1"/>
              <a:t>Base</a:t>
            </a:r>
            <a:r>
              <a:rPr lang="en-US" b="1" dirty="0"/>
              <a:t> Adapter</a:t>
            </a:r>
            <a:r>
              <a:rPr lang="en-US" dirty="0"/>
              <a:t>,</a:t>
            </a:r>
            <a:r>
              <a:rPr lang="en-US" b="1" dirty="0"/>
              <a:t> </a:t>
            </a:r>
            <a:r>
              <a:rPr lang="en-US" b="1" dirty="0" err="1"/>
              <a:t>CursorAdapter</a:t>
            </a:r>
            <a:r>
              <a:rPr lang="en-US" dirty="0"/>
              <a:t>,</a:t>
            </a:r>
            <a:r>
              <a:rPr lang="en-US" b="1" dirty="0"/>
              <a:t> </a:t>
            </a:r>
            <a:r>
              <a:rPr lang="en-US" b="1" dirty="0" err="1"/>
              <a:t>SimpleCursorAdapter</a:t>
            </a:r>
            <a:r>
              <a:rPr lang="en-US" dirty="0"/>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Adapter</a:t>
            </a:r>
          </a:p>
        </p:txBody>
      </p:sp>
      <p:sp>
        <p:nvSpPr>
          <p:cNvPr id="3" name="Content Placeholder 2"/>
          <p:cNvSpPr>
            <a:spLocks noGrp="1"/>
          </p:cNvSpPr>
          <p:nvPr>
            <p:ph idx="1"/>
          </p:nvPr>
        </p:nvSpPr>
        <p:spPr>
          <a:xfrm>
            <a:off x="457200" y="1219200"/>
            <a:ext cx="8229600" cy="5638800"/>
          </a:xfrm>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r>
              <a:rPr lang="en-US" sz="2600" b="1" dirty="0" err="1"/>
              <a:t>ArrayAdapter</a:t>
            </a:r>
            <a:r>
              <a:rPr lang="en-US" sz="2600" b="1" dirty="0"/>
              <a:t> </a:t>
            </a:r>
            <a:r>
              <a:rPr lang="en-US" sz="2600" dirty="0"/>
              <a:t>links the array to the Adapter View. We use it when our data source in an array.</a:t>
            </a:r>
          </a:p>
          <a:p>
            <a:r>
              <a:rPr lang="en-US" sz="2600" dirty="0"/>
              <a:t> </a:t>
            </a:r>
            <a:r>
              <a:rPr lang="en-US" sz="2600" b="1" dirty="0" err="1"/>
              <a:t>CursorAdapter</a:t>
            </a:r>
            <a:r>
              <a:rPr lang="en-US" sz="2600" b="1" dirty="0"/>
              <a:t> </a:t>
            </a:r>
            <a:r>
              <a:rPr lang="en-US" sz="2600" dirty="0"/>
              <a:t>when we have data in Cursor </a:t>
            </a:r>
            <a:r>
              <a:rPr lang="en-US" sz="2600" dirty="0" err="1"/>
              <a:t>e.g</a:t>
            </a:r>
            <a:r>
              <a:rPr lang="en-US" sz="2600" dirty="0"/>
              <a:t> when we get data from database. </a:t>
            </a:r>
          </a:p>
        </p:txBody>
      </p:sp>
      <p:pic>
        <p:nvPicPr>
          <p:cNvPr id="1026" name="Picture 2" descr="android-adapter"/>
          <p:cNvPicPr>
            <a:picLocks noChangeAspect="1" noChangeArrowheads="1"/>
          </p:cNvPicPr>
          <p:nvPr/>
        </p:nvPicPr>
        <p:blipFill>
          <a:blip r:embed="rId2"/>
          <a:srcRect/>
          <a:stretch>
            <a:fillRect/>
          </a:stretch>
        </p:blipFill>
        <p:spPr bwMode="auto">
          <a:xfrm>
            <a:off x="609600" y="1066800"/>
            <a:ext cx="7305675" cy="3657600"/>
          </a:xfrm>
          <a:prstGeom prst="rect">
            <a:avLst/>
          </a:prstGeom>
          <a:noFill/>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ArrayAdapter</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You can use this adapter when your data source is an array.</a:t>
            </a:r>
          </a:p>
          <a:p>
            <a:r>
              <a:rPr lang="en-US" dirty="0"/>
              <a:t> By default, </a:t>
            </a:r>
            <a:r>
              <a:rPr lang="en-US" dirty="0" err="1"/>
              <a:t>ArrayAdapter</a:t>
            </a:r>
            <a:r>
              <a:rPr lang="en-US" dirty="0"/>
              <a:t> creates a view for each array item and placing the contents in a </a:t>
            </a:r>
            <a:r>
              <a:rPr lang="en-US" b="1" dirty="0" err="1"/>
              <a:t>TextView</a:t>
            </a:r>
            <a:r>
              <a:rPr lang="en-US" dirty="0"/>
              <a:t>.</a:t>
            </a:r>
          </a:p>
          <a:p>
            <a:r>
              <a:rPr lang="en-US" dirty="0"/>
              <a:t>Syntax :</a:t>
            </a:r>
          </a:p>
          <a:p>
            <a:r>
              <a:rPr lang="en-US" dirty="0" err="1"/>
              <a:t>ArrayAdapter</a:t>
            </a:r>
            <a:r>
              <a:rPr lang="en-US" dirty="0"/>
              <a:t> adapter 1= new </a:t>
            </a:r>
            <a:r>
              <a:rPr lang="en-US" dirty="0" err="1"/>
              <a:t>ArrayAdapter</a:t>
            </a:r>
            <a:r>
              <a:rPr lang="en-US" dirty="0"/>
              <a:t>&lt;String&gt;(this, </a:t>
            </a:r>
            <a:r>
              <a:rPr lang="en-US" dirty="0" err="1"/>
              <a:t>R.layout.ListView</a:t>
            </a:r>
            <a:r>
              <a:rPr lang="en-US" dirty="0"/>
              <a:t>, </a:t>
            </a:r>
            <a:r>
              <a:rPr lang="en-US" dirty="0" err="1"/>
              <a:t>StringArray</a:t>
            </a:r>
            <a:r>
              <a:rPr lang="en-US" dirty="0"/>
              <a:t>);</a:t>
            </a:r>
          </a:p>
          <a:p>
            <a:pPr lvl="1"/>
            <a:r>
              <a:rPr lang="en-US" dirty="0"/>
              <a:t>First argument </a:t>
            </a:r>
            <a:r>
              <a:rPr lang="en-US" b="1" dirty="0"/>
              <a:t>this</a:t>
            </a:r>
            <a:r>
              <a:rPr lang="en-US" dirty="0"/>
              <a:t> is the application context. Most of the case, keep it </a:t>
            </a:r>
            <a:r>
              <a:rPr lang="en-US" b="1" dirty="0"/>
              <a:t>this</a:t>
            </a:r>
            <a:r>
              <a:rPr lang="en-US" dirty="0"/>
              <a:t>.</a:t>
            </a:r>
          </a:p>
          <a:p>
            <a:pPr lvl="1"/>
            <a:r>
              <a:rPr lang="en-US" dirty="0"/>
              <a:t>Second argument will be layout defined in XML file and having </a:t>
            </a:r>
            <a:r>
              <a:rPr lang="en-US" b="1" dirty="0" err="1"/>
              <a:t>TextView</a:t>
            </a:r>
            <a:r>
              <a:rPr lang="en-US" dirty="0"/>
              <a:t> for each string in the array.</a:t>
            </a:r>
          </a:p>
          <a:p>
            <a:pPr lvl="1"/>
            <a:r>
              <a:rPr lang="en-US" dirty="0"/>
              <a:t>Final argument is an array of strings which will be populated in the text view.</a:t>
            </a:r>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View</a:t>
            </a:r>
          </a:p>
        </p:txBody>
      </p:sp>
      <p:sp>
        <p:nvSpPr>
          <p:cNvPr id="3" name="Content Placeholder 2"/>
          <p:cNvSpPr>
            <a:spLocks noGrp="1"/>
          </p:cNvSpPr>
          <p:nvPr>
            <p:ph idx="1"/>
          </p:nvPr>
        </p:nvSpPr>
        <p:spPr/>
        <p:txBody>
          <a:bodyPr>
            <a:normAutofit/>
          </a:bodyPr>
          <a:lstStyle/>
          <a:p>
            <a:r>
              <a:rPr lang="en-US" sz="2400" dirty="0"/>
              <a:t>Android </a:t>
            </a:r>
            <a:r>
              <a:rPr lang="en-US" sz="2400" b="1" dirty="0" err="1"/>
              <a:t>ListView</a:t>
            </a:r>
            <a:r>
              <a:rPr lang="en-US" sz="2400" dirty="0"/>
              <a:t> is a view which groups several items and display them in vertical scrollable list. </a:t>
            </a:r>
          </a:p>
          <a:p>
            <a:r>
              <a:rPr lang="en-US" sz="2400" dirty="0"/>
              <a:t>The list items are automatically inserted</a:t>
            </a:r>
          </a:p>
          <a:p>
            <a:r>
              <a:rPr lang="en-US" sz="2400" dirty="0"/>
              <a:t> to the  list using an </a:t>
            </a:r>
            <a:r>
              <a:rPr lang="en-US" sz="2400" b="1" dirty="0"/>
              <a:t>Adapter</a:t>
            </a:r>
            <a:r>
              <a:rPr lang="en-US" sz="2400" dirty="0"/>
              <a:t> that pulls</a:t>
            </a:r>
          </a:p>
          <a:p>
            <a:r>
              <a:rPr lang="en-US" sz="2400" dirty="0"/>
              <a:t> content from a source such as an array</a:t>
            </a:r>
          </a:p>
          <a:p>
            <a:r>
              <a:rPr lang="en-US" sz="2400" dirty="0"/>
              <a:t> or database.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View Attributes</a:t>
            </a:r>
          </a:p>
        </p:txBody>
      </p:sp>
      <p:sp>
        <p:nvSpPr>
          <p:cNvPr id="3" name="Content Placeholder 2"/>
          <p:cNvSpPr>
            <a:spLocks noGrp="1"/>
          </p:cNvSpPr>
          <p:nvPr>
            <p:ph idx="1"/>
          </p:nvPr>
        </p:nvSpPr>
        <p:spPr/>
        <p:txBody>
          <a:bodyPr>
            <a:normAutofit fontScale="62500" lnSpcReduction="20000"/>
          </a:bodyPr>
          <a:lstStyle/>
          <a:p>
            <a:pPr fontAlgn="t"/>
            <a:r>
              <a:rPr lang="en-US" b="1" dirty="0" err="1"/>
              <a:t>android:divider</a:t>
            </a:r>
            <a:endParaRPr lang="en-US" dirty="0"/>
          </a:p>
          <a:p>
            <a:pPr fontAlgn="t"/>
            <a:r>
              <a:rPr lang="en-US" dirty="0"/>
              <a:t>This is </a:t>
            </a:r>
            <a:r>
              <a:rPr lang="en-US" dirty="0" err="1"/>
              <a:t>drawable</a:t>
            </a:r>
            <a:r>
              <a:rPr lang="en-US" dirty="0"/>
              <a:t> or color to draw between list items.</a:t>
            </a:r>
          </a:p>
          <a:p>
            <a:pPr fontAlgn="t"/>
            <a:endParaRPr lang="en-US" dirty="0"/>
          </a:p>
          <a:p>
            <a:pPr fontAlgn="t"/>
            <a:r>
              <a:rPr lang="en-US" b="1" dirty="0" err="1"/>
              <a:t>android:dividerHeight</a:t>
            </a:r>
            <a:endParaRPr lang="en-US" dirty="0"/>
          </a:p>
          <a:p>
            <a:pPr fontAlgn="t"/>
            <a:r>
              <a:rPr lang="en-US" dirty="0"/>
              <a:t>This specifies height of the divider. </a:t>
            </a:r>
          </a:p>
          <a:p>
            <a:pPr fontAlgn="t"/>
            <a:endParaRPr lang="en-US" dirty="0"/>
          </a:p>
          <a:p>
            <a:pPr fontAlgn="t">
              <a:buNone/>
            </a:pPr>
            <a:r>
              <a:rPr lang="en-US" b="1" dirty="0"/>
              <a:t>	</a:t>
            </a:r>
            <a:r>
              <a:rPr lang="en-US" b="1" dirty="0" err="1"/>
              <a:t>android:footerDividersEnabled</a:t>
            </a:r>
            <a:endParaRPr lang="en-US" dirty="0"/>
          </a:p>
          <a:p>
            <a:pPr fontAlgn="t"/>
            <a:r>
              <a:rPr lang="en-US" dirty="0"/>
              <a:t>When set to false, the </a:t>
            </a:r>
            <a:r>
              <a:rPr lang="en-US" dirty="0" err="1"/>
              <a:t>ListView</a:t>
            </a:r>
            <a:r>
              <a:rPr lang="en-US" dirty="0"/>
              <a:t> will not draw the divider before each footer view. The default value is true.</a:t>
            </a:r>
          </a:p>
          <a:p>
            <a:pPr fontAlgn="t"/>
            <a:endParaRPr lang="en-US" dirty="0"/>
          </a:p>
          <a:p>
            <a:pPr fontAlgn="t"/>
            <a:r>
              <a:rPr lang="en-US" b="1" dirty="0" err="1"/>
              <a:t>android:headerDividersEnabled</a:t>
            </a:r>
            <a:endParaRPr lang="en-US" dirty="0"/>
          </a:p>
          <a:p>
            <a:pPr fontAlgn="t"/>
            <a:r>
              <a:rPr lang="en-US" dirty="0"/>
              <a:t>When set to false, the </a:t>
            </a:r>
            <a:r>
              <a:rPr lang="en-US" dirty="0" err="1"/>
              <a:t>ListView</a:t>
            </a:r>
            <a:r>
              <a:rPr lang="en-US" dirty="0"/>
              <a:t> will not draw the divider after each header view. The default value is true.</a:t>
            </a:r>
          </a:p>
          <a:p>
            <a:pPr fontAlgn="t"/>
            <a:endParaRPr lang="en-US" dirty="0"/>
          </a:p>
          <a:p>
            <a:pPr fontAlgn="t"/>
            <a:r>
              <a:rPr lang="en-US" b="1" dirty="0" err="1"/>
              <a:t>listSelector</a:t>
            </a:r>
            <a:r>
              <a:rPr lang="en-US" b="1" dirty="0"/>
              <a:t>: </a:t>
            </a:r>
            <a:r>
              <a:rPr lang="en-US" dirty="0" err="1"/>
              <a:t>listSelector</a:t>
            </a:r>
            <a:r>
              <a:rPr lang="en-US" dirty="0"/>
              <a:t> property is used to set back color of  selected item</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View Example 1</a:t>
            </a:r>
          </a:p>
        </p:txBody>
      </p:sp>
      <p:sp>
        <p:nvSpPr>
          <p:cNvPr id="3" name="Content Placeholder 2"/>
          <p:cNvSpPr>
            <a:spLocks noGrp="1"/>
          </p:cNvSpPr>
          <p:nvPr>
            <p:ph idx="1"/>
          </p:nvPr>
        </p:nvSpPr>
        <p:spPr/>
        <p:txBody>
          <a:bodyPr/>
          <a:lstStyle/>
          <a:p>
            <a:endParaRPr lang="en-US" dirty="0"/>
          </a:p>
        </p:txBody>
      </p:sp>
      <p:pic>
        <p:nvPicPr>
          <p:cNvPr id="4" name="Picture 2" descr="List View"/>
          <p:cNvPicPr>
            <a:picLocks noChangeAspect="1" noChangeArrowheads="1"/>
          </p:cNvPicPr>
          <p:nvPr/>
        </p:nvPicPr>
        <p:blipFill>
          <a:blip r:embed="rId2"/>
          <a:srcRect/>
          <a:stretch>
            <a:fillRect/>
          </a:stretch>
        </p:blipFill>
        <p:spPr bwMode="auto">
          <a:xfrm>
            <a:off x="5410200" y="1600200"/>
            <a:ext cx="3200400" cy="4686300"/>
          </a:xfrm>
          <a:prstGeom prst="rect">
            <a:avLst/>
          </a:prstGeom>
          <a:noFill/>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View Example</a:t>
            </a:r>
          </a:p>
        </p:txBody>
      </p:sp>
      <p:sp>
        <p:nvSpPr>
          <p:cNvPr id="3" name="Content Placeholder 2"/>
          <p:cNvSpPr>
            <a:spLocks noGrp="1"/>
          </p:cNvSpPr>
          <p:nvPr>
            <p:ph idx="1"/>
          </p:nvPr>
        </p:nvSpPr>
        <p:spPr>
          <a:xfrm>
            <a:off x="457200" y="1143000"/>
            <a:ext cx="8229600" cy="4983163"/>
          </a:xfrm>
        </p:spPr>
        <p:txBody>
          <a:bodyPr>
            <a:normAutofit fontScale="62500" lnSpcReduction="20000"/>
          </a:bodyPr>
          <a:lstStyle/>
          <a:p>
            <a:r>
              <a:rPr lang="en-US" b="1" dirty="0"/>
              <a:t>res/layout/activity_main.xml</a:t>
            </a:r>
            <a:r>
              <a:rPr lang="en-US" dirty="0"/>
              <a:t> file</a:t>
            </a:r>
          </a:p>
          <a:p>
            <a:r>
              <a:rPr lang="en-US" dirty="0"/>
              <a:t>&lt;</a:t>
            </a:r>
            <a:r>
              <a:rPr lang="en-US" dirty="0" err="1"/>
              <a:t>LinearLayout</a:t>
            </a:r>
            <a:r>
              <a:rPr lang="en-US" dirty="0"/>
              <a:t> &gt;</a:t>
            </a:r>
          </a:p>
          <a:p>
            <a:r>
              <a:rPr lang="en-US" dirty="0"/>
              <a:t> &lt;</a:t>
            </a:r>
            <a:r>
              <a:rPr lang="en-US" dirty="0" err="1"/>
              <a:t>ListView</a:t>
            </a:r>
            <a:r>
              <a:rPr lang="en-US" dirty="0"/>
              <a:t> </a:t>
            </a:r>
          </a:p>
          <a:p>
            <a:r>
              <a:rPr lang="en-US" dirty="0" err="1"/>
              <a:t>android:id</a:t>
            </a:r>
            <a:r>
              <a:rPr lang="en-US" dirty="0"/>
              <a:t>="@+id/</a:t>
            </a:r>
            <a:r>
              <a:rPr lang="en-US" dirty="0" err="1"/>
              <a:t>mobile_list</a:t>
            </a:r>
            <a:r>
              <a:rPr lang="en-US" dirty="0"/>
              <a:t>" </a:t>
            </a:r>
          </a:p>
          <a:p>
            <a:r>
              <a:rPr lang="en-US" dirty="0" err="1"/>
              <a:t>android:layout_width</a:t>
            </a:r>
            <a:r>
              <a:rPr lang="en-US" dirty="0"/>
              <a:t>="</a:t>
            </a:r>
            <a:r>
              <a:rPr lang="en-US" dirty="0" err="1"/>
              <a:t>match_parent</a:t>
            </a:r>
            <a:r>
              <a:rPr lang="en-US" dirty="0"/>
              <a:t>" </a:t>
            </a:r>
            <a:r>
              <a:rPr lang="en-US" dirty="0" err="1"/>
              <a:t>android:layout_height</a:t>
            </a:r>
            <a:r>
              <a:rPr lang="en-US" dirty="0"/>
              <a:t>="</a:t>
            </a:r>
            <a:r>
              <a:rPr lang="en-US" dirty="0" err="1"/>
              <a:t>wrap_content</a:t>
            </a:r>
            <a:r>
              <a:rPr lang="en-US" dirty="0"/>
              <a:t>" &gt; &lt;/</a:t>
            </a:r>
            <a:r>
              <a:rPr lang="en-US" dirty="0" err="1"/>
              <a:t>ListView</a:t>
            </a:r>
            <a:r>
              <a:rPr lang="en-US" dirty="0"/>
              <a:t>&gt; </a:t>
            </a:r>
          </a:p>
          <a:p>
            <a:r>
              <a:rPr lang="en-US" dirty="0"/>
              <a:t>&lt;/</a:t>
            </a:r>
            <a:r>
              <a:rPr lang="en-US" dirty="0" err="1"/>
              <a:t>LinearLayout</a:t>
            </a:r>
            <a:r>
              <a:rPr lang="en-US" dirty="0"/>
              <a:t>&gt;</a:t>
            </a:r>
          </a:p>
          <a:p>
            <a:endParaRPr lang="en-US" dirty="0"/>
          </a:p>
          <a:p>
            <a:r>
              <a:rPr lang="en-US" b="1" dirty="0"/>
              <a:t>res/layout/activity_listview_textview.xml</a:t>
            </a:r>
          </a:p>
          <a:p>
            <a:r>
              <a:rPr lang="en-US" dirty="0"/>
              <a:t>&lt;</a:t>
            </a:r>
            <a:r>
              <a:rPr lang="en-US" dirty="0" err="1"/>
              <a:t>TextView</a:t>
            </a:r>
            <a:r>
              <a:rPr lang="en-US" dirty="0"/>
              <a:t> </a:t>
            </a:r>
            <a:r>
              <a:rPr lang="en-US" dirty="0" err="1"/>
              <a:t>xmlns:android</a:t>
            </a:r>
            <a:r>
              <a:rPr lang="en-US" dirty="0"/>
              <a:t>="http://schemas.android.com/apk/res/android" </a:t>
            </a:r>
            <a:r>
              <a:rPr lang="en-US" dirty="0" err="1"/>
              <a:t>android:id</a:t>
            </a:r>
            <a:r>
              <a:rPr lang="en-US" dirty="0"/>
              <a:t>="@+id/label“</a:t>
            </a:r>
          </a:p>
          <a:p>
            <a:r>
              <a:rPr lang="en-US" dirty="0"/>
              <a:t> </a:t>
            </a:r>
            <a:r>
              <a:rPr lang="en-US" dirty="0" err="1"/>
              <a:t>android:layout_width</a:t>
            </a:r>
            <a:r>
              <a:rPr lang="en-US" dirty="0"/>
              <a:t>="</a:t>
            </a:r>
            <a:r>
              <a:rPr lang="en-US" dirty="0" err="1"/>
              <a:t>fill_parent</a:t>
            </a:r>
            <a:r>
              <a:rPr lang="en-US" dirty="0"/>
              <a:t>" </a:t>
            </a:r>
          </a:p>
          <a:p>
            <a:r>
              <a:rPr lang="en-US" dirty="0" err="1"/>
              <a:t>android:layout_height</a:t>
            </a:r>
            <a:r>
              <a:rPr lang="en-US" dirty="0"/>
              <a:t>="</a:t>
            </a:r>
            <a:r>
              <a:rPr lang="en-US" dirty="0" err="1"/>
              <a:t>fill_parent</a:t>
            </a:r>
            <a:r>
              <a:rPr lang="en-US" dirty="0"/>
              <a:t>“</a:t>
            </a:r>
          </a:p>
          <a:p>
            <a:r>
              <a:rPr lang="en-US" dirty="0"/>
              <a:t> </a:t>
            </a:r>
            <a:r>
              <a:rPr lang="en-US" dirty="0" err="1"/>
              <a:t>android:padding</a:t>
            </a:r>
            <a:r>
              <a:rPr lang="en-US" dirty="0"/>
              <a:t>="10dp" </a:t>
            </a:r>
          </a:p>
          <a:p>
            <a:r>
              <a:rPr lang="en-US" dirty="0" err="1"/>
              <a:t>android:textSize</a:t>
            </a:r>
            <a:r>
              <a:rPr lang="en-US" dirty="0"/>
              <a:t>="16dp" </a:t>
            </a:r>
          </a:p>
          <a:p>
            <a:r>
              <a:rPr lang="en-US" dirty="0" err="1"/>
              <a:t>android:textStyle</a:t>
            </a:r>
            <a:r>
              <a:rPr lang="en-US" dirty="0"/>
              <a:t>="bold" &gt; &lt;/</a:t>
            </a:r>
            <a:r>
              <a:rPr lang="en-US" dirty="0" err="1"/>
              <a:t>TextView</a:t>
            </a:r>
            <a:r>
              <a:rPr lang="en-US" dirty="0"/>
              <a:t>&gt;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view example .Java code</a:t>
            </a:r>
          </a:p>
        </p:txBody>
      </p:sp>
      <p:sp>
        <p:nvSpPr>
          <p:cNvPr id="3" name="Content Placeholder 2"/>
          <p:cNvSpPr>
            <a:spLocks noGrp="1"/>
          </p:cNvSpPr>
          <p:nvPr>
            <p:ph idx="1"/>
          </p:nvPr>
        </p:nvSpPr>
        <p:spPr>
          <a:xfrm>
            <a:off x="457200" y="1066800"/>
            <a:ext cx="8229600" cy="5562600"/>
          </a:xfrm>
        </p:spPr>
        <p:txBody>
          <a:bodyPr>
            <a:normAutofit lnSpcReduction="10000"/>
          </a:bodyPr>
          <a:lstStyle/>
          <a:p>
            <a:r>
              <a:rPr lang="en-US" dirty="0">
                <a:solidFill>
                  <a:srgbClr val="FF0000"/>
                </a:solidFill>
              </a:rPr>
              <a:t>// Array of strings...</a:t>
            </a:r>
          </a:p>
          <a:p>
            <a:r>
              <a:rPr lang="en-US" sz="2600" b="1" dirty="0"/>
              <a:t> String[] </a:t>
            </a:r>
            <a:r>
              <a:rPr lang="en-US" sz="2600" b="1" dirty="0" err="1"/>
              <a:t>mobileArray</a:t>
            </a:r>
            <a:r>
              <a:rPr lang="en-US" sz="2600" b="1" dirty="0"/>
              <a:t> = {"</a:t>
            </a:r>
            <a:r>
              <a:rPr lang="en-US" sz="2600" b="1" dirty="0" err="1"/>
              <a:t>Android","IPhone","WindowsMobile","Blackberry</a:t>
            </a:r>
            <a:r>
              <a:rPr lang="en-US" sz="2600" b="1" dirty="0"/>
              <a:t>", "WebOS","Ubuntu","Windows7","Max OS X"}; </a:t>
            </a:r>
          </a:p>
          <a:p>
            <a:r>
              <a:rPr lang="en-US" sz="2600" dirty="0"/>
              <a:t>@Override </a:t>
            </a:r>
          </a:p>
          <a:p>
            <a:r>
              <a:rPr lang="en-US" sz="2600" dirty="0"/>
              <a:t>protected void </a:t>
            </a:r>
            <a:r>
              <a:rPr lang="en-US" sz="2600" dirty="0" err="1"/>
              <a:t>onCreate</a:t>
            </a:r>
            <a:r>
              <a:rPr lang="en-US" sz="2600" dirty="0"/>
              <a:t>(Bundle </a:t>
            </a:r>
            <a:r>
              <a:rPr lang="en-US" sz="2600" dirty="0" err="1"/>
              <a:t>savedInstanceState</a:t>
            </a:r>
            <a:r>
              <a:rPr lang="en-US" sz="2600" dirty="0"/>
              <a:t>) { </a:t>
            </a:r>
            <a:r>
              <a:rPr lang="en-US" sz="2600" dirty="0" err="1"/>
              <a:t>super.onCreate</a:t>
            </a:r>
            <a:r>
              <a:rPr lang="en-US" sz="2600" dirty="0"/>
              <a:t>(</a:t>
            </a:r>
            <a:r>
              <a:rPr lang="en-US" sz="2600" dirty="0" err="1"/>
              <a:t>savedInstanceState</a:t>
            </a:r>
            <a:r>
              <a:rPr lang="en-US" sz="2600" dirty="0"/>
              <a:t>); </a:t>
            </a:r>
            <a:r>
              <a:rPr lang="en-US" sz="2600" dirty="0" err="1"/>
              <a:t>setContentView</a:t>
            </a:r>
            <a:r>
              <a:rPr lang="en-US" sz="2600" dirty="0"/>
              <a:t>(</a:t>
            </a:r>
            <a:r>
              <a:rPr lang="en-US" sz="2600" dirty="0" err="1"/>
              <a:t>R.layout.activity_main</a:t>
            </a:r>
            <a:r>
              <a:rPr lang="en-US" sz="2600" dirty="0"/>
              <a:t>); </a:t>
            </a:r>
          </a:p>
          <a:p>
            <a:r>
              <a:rPr lang="en-US" sz="2800" i="1" dirty="0">
                <a:solidFill>
                  <a:srgbClr val="FF0000"/>
                </a:solidFill>
              </a:rPr>
              <a:t>//data bind </a:t>
            </a:r>
            <a:r>
              <a:rPr lang="en-US" sz="2800" i="1" dirty="0" err="1">
                <a:solidFill>
                  <a:srgbClr val="FF0000"/>
                </a:solidFill>
              </a:rPr>
              <a:t>listview</a:t>
            </a:r>
            <a:r>
              <a:rPr lang="en-US" sz="2800" i="1" dirty="0">
                <a:solidFill>
                  <a:srgbClr val="FF0000"/>
                </a:solidFill>
              </a:rPr>
              <a:t> with </a:t>
            </a:r>
            <a:r>
              <a:rPr lang="en-US" sz="2800" i="1" dirty="0" err="1">
                <a:solidFill>
                  <a:srgbClr val="FF0000"/>
                </a:solidFill>
              </a:rPr>
              <a:t>ArrayAdapter</a:t>
            </a:r>
            <a:endParaRPr lang="en-US" sz="2600" dirty="0">
              <a:solidFill>
                <a:srgbClr val="FF0000"/>
              </a:solidFill>
            </a:endParaRPr>
          </a:p>
          <a:p>
            <a:r>
              <a:rPr lang="en-US" sz="2600" b="1" dirty="0" err="1"/>
              <a:t>ArrayAdapter</a:t>
            </a:r>
            <a:r>
              <a:rPr lang="en-US" sz="2600" b="1" dirty="0"/>
              <a:t> adapter = new </a:t>
            </a:r>
            <a:r>
              <a:rPr lang="en-US" sz="2600" b="1" dirty="0" err="1"/>
              <a:t>ArrayAdapter</a:t>
            </a:r>
            <a:r>
              <a:rPr lang="en-US" sz="2600" b="1" dirty="0"/>
              <a:t>&lt;String&gt;(this, </a:t>
            </a:r>
            <a:r>
              <a:rPr lang="en-US" sz="2600" b="1" dirty="0" err="1">
                <a:solidFill>
                  <a:srgbClr val="FF0000"/>
                </a:solidFill>
              </a:rPr>
              <a:t>R.layout.activity_listview_textview</a:t>
            </a:r>
            <a:r>
              <a:rPr lang="en-US" sz="2600" b="1" dirty="0"/>
              <a:t>, </a:t>
            </a:r>
            <a:r>
              <a:rPr lang="en-US" sz="2600" b="1" dirty="0" err="1"/>
              <a:t>mobileArray</a:t>
            </a:r>
            <a:r>
              <a:rPr lang="en-US" sz="2600" b="1" dirty="0"/>
              <a:t>); </a:t>
            </a:r>
          </a:p>
          <a:p>
            <a:r>
              <a:rPr lang="en-US" sz="2200" b="1" dirty="0" err="1"/>
              <a:t>ListView</a:t>
            </a:r>
            <a:r>
              <a:rPr lang="en-US" sz="2200" b="1" dirty="0"/>
              <a:t> listView1 = (</a:t>
            </a:r>
            <a:r>
              <a:rPr lang="en-US" sz="2200" b="1" dirty="0" err="1"/>
              <a:t>ListView</a:t>
            </a:r>
            <a:r>
              <a:rPr lang="en-US" sz="2200" b="1" dirty="0"/>
              <a:t>)  </a:t>
            </a:r>
            <a:r>
              <a:rPr lang="en-US" sz="2200" b="1" dirty="0" err="1"/>
              <a:t>findViewById</a:t>
            </a:r>
            <a:r>
              <a:rPr lang="en-US" sz="2200" b="1" dirty="0"/>
              <a:t>(</a:t>
            </a:r>
            <a:r>
              <a:rPr lang="en-US" sz="2200" b="1" dirty="0" err="1"/>
              <a:t>R.id.mobile_list</a:t>
            </a:r>
            <a:r>
              <a:rPr lang="en-US" sz="2200" b="1" dirty="0"/>
              <a:t>); listView1.setAdapter(adapter);</a:t>
            </a:r>
          </a:p>
          <a:p>
            <a:endParaRPr lang="en-US" sz="2200" b="1" dirty="0"/>
          </a:p>
          <a:p>
            <a:endParaRPr lang="en-US" sz="2200" dirty="0"/>
          </a:p>
          <a:p>
            <a:endParaRPr lang="en-US" sz="2200" b="1" dirty="0"/>
          </a:p>
          <a:p>
            <a:endParaRPr lang="en-US" sz="2200" b="1" dirty="0"/>
          </a:p>
          <a:p>
            <a:endParaRPr lang="en-US" sz="22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change the text on </a:t>
            </a:r>
            <a:r>
              <a:rPr lang="en-US" dirty="0">
                <a:hlinkClick r:id="rId2" tooltip="Button Tutorial"/>
              </a:rPr>
              <a:t>button</a:t>
            </a:r>
            <a:r>
              <a:rPr lang="en-US" dirty="0"/>
              <a:t> click event</a:t>
            </a:r>
            <a:br>
              <a:rPr lang="en-US" dirty="0"/>
            </a:br>
            <a:r>
              <a:rPr lang="en-US" dirty="0"/>
              <a:t>activity_main.xml </a:t>
            </a:r>
          </a:p>
        </p:txBody>
      </p:sp>
      <p:sp>
        <p:nvSpPr>
          <p:cNvPr id="3" name="Content Placeholder 2"/>
          <p:cNvSpPr>
            <a:spLocks noGrp="1"/>
          </p:cNvSpPr>
          <p:nvPr>
            <p:ph idx="1"/>
          </p:nvPr>
        </p:nvSpPr>
        <p:spPr>
          <a:xfrm>
            <a:off x="457200" y="1600200"/>
            <a:ext cx="8229600" cy="5029200"/>
          </a:xfrm>
        </p:spPr>
        <p:txBody>
          <a:bodyPr>
            <a:normAutofit fontScale="62500" lnSpcReduction="20000"/>
          </a:bodyPr>
          <a:lstStyle/>
          <a:p>
            <a:r>
              <a:rPr lang="en-US" dirty="0"/>
              <a:t>&lt;</a:t>
            </a:r>
            <a:r>
              <a:rPr lang="en-US" dirty="0" err="1"/>
              <a:t>RelativeLayout</a:t>
            </a:r>
            <a:r>
              <a:rPr lang="en-US" dirty="0"/>
              <a:t> </a:t>
            </a:r>
            <a:r>
              <a:rPr lang="en-US" dirty="0" err="1"/>
              <a:t>xmlns:android</a:t>
            </a:r>
            <a:r>
              <a:rPr lang="en-US" dirty="0"/>
              <a:t>="http://schemas.android.com/apk/res/android" </a:t>
            </a:r>
            <a:r>
              <a:rPr lang="en-US" dirty="0" err="1"/>
              <a:t>xmlns:tools</a:t>
            </a:r>
            <a:r>
              <a:rPr lang="en-US" dirty="0"/>
              <a:t>="http://schemas.android.com/tools" </a:t>
            </a:r>
            <a:r>
              <a:rPr lang="en-US" dirty="0" err="1"/>
              <a:t>android:layout_width</a:t>
            </a:r>
            <a:r>
              <a:rPr lang="en-US" dirty="0"/>
              <a:t>="</a:t>
            </a:r>
            <a:r>
              <a:rPr lang="en-US" dirty="0" err="1"/>
              <a:t>match_parent</a:t>
            </a:r>
            <a:r>
              <a:rPr lang="en-US" dirty="0"/>
              <a:t>" </a:t>
            </a:r>
            <a:r>
              <a:rPr lang="en-US" dirty="0" err="1"/>
              <a:t>android:layout_height</a:t>
            </a:r>
            <a:r>
              <a:rPr lang="en-US" dirty="0"/>
              <a:t>="</a:t>
            </a:r>
            <a:r>
              <a:rPr lang="en-US" dirty="0" err="1"/>
              <a:t>match_parent</a:t>
            </a:r>
            <a:r>
              <a:rPr lang="en-US" dirty="0"/>
              <a:t>“</a:t>
            </a:r>
          </a:p>
          <a:p>
            <a:endParaRPr lang="en-US" dirty="0"/>
          </a:p>
          <a:p>
            <a:r>
              <a:rPr lang="en-US" dirty="0"/>
              <a:t>&lt;</a:t>
            </a:r>
            <a:r>
              <a:rPr lang="en-US" dirty="0" err="1"/>
              <a:t>TextView</a:t>
            </a:r>
            <a:r>
              <a:rPr lang="en-US" dirty="0"/>
              <a:t> </a:t>
            </a:r>
            <a:r>
              <a:rPr lang="en-US" dirty="0" err="1"/>
              <a:t>android:id</a:t>
            </a:r>
            <a:r>
              <a:rPr lang="en-US" dirty="0"/>
              <a:t>="@+id/</a:t>
            </a:r>
            <a:r>
              <a:rPr lang="en-US" dirty="0" err="1"/>
              <a:t>simpleTextView</a:t>
            </a:r>
            <a:r>
              <a:rPr lang="en-US" dirty="0"/>
              <a:t>" </a:t>
            </a:r>
            <a:r>
              <a:rPr lang="en-US" dirty="0" err="1"/>
              <a:t>android:layout_width</a:t>
            </a:r>
            <a:r>
              <a:rPr lang="en-US" dirty="0"/>
              <a:t>="</a:t>
            </a:r>
            <a:r>
              <a:rPr lang="en-US" dirty="0" err="1"/>
              <a:t>wrap_content</a:t>
            </a:r>
            <a:r>
              <a:rPr lang="en-US" dirty="0"/>
              <a:t>" </a:t>
            </a:r>
            <a:r>
              <a:rPr lang="en-US" dirty="0" err="1"/>
              <a:t>android:layout_height</a:t>
            </a:r>
            <a:r>
              <a:rPr lang="en-US" dirty="0"/>
              <a:t>="</a:t>
            </a:r>
            <a:r>
              <a:rPr lang="en-US" dirty="0" err="1"/>
              <a:t>wrap_content</a:t>
            </a:r>
            <a:r>
              <a:rPr lang="en-US" dirty="0"/>
              <a:t>" </a:t>
            </a:r>
            <a:r>
              <a:rPr lang="en-US" dirty="0" err="1"/>
              <a:t>android:layout_centerHorizontal</a:t>
            </a:r>
            <a:r>
              <a:rPr lang="en-US" dirty="0"/>
              <a:t>="true" </a:t>
            </a:r>
            <a:r>
              <a:rPr lang="en-US" dirty="0" err="1"/>
              <a:t>android:text</a:t>
            </a:r>
            <a:r>
              <a:rPr lang="en-US" dirty="0"/>
              <a:t>="Before Clicking" </a:t>
            </a:r>
            <a:r>
              <a:rPr lang="en-US" dirty="0" err="1"/>
              <a:t>android:textColor</a:t>
            </a:r>
            <a:r>
              <a:rPr lang="en-US" dirty="0"/>
              <a:t>="#f00" </a:t>
            </a:r>
            <a:r>
              <a:rPr lang="en-US" dirty="0" err="1"/>
              <a:t>android:textSize</a:t>
            </a:r>
            <a:r>
              <a:rPr lang="en-US" dirty="0"/>
              <a:t>="25sp" </a:t>
            </a:r>
            <a:r>
              <a:rPr lang="en-US" dirty="0" err="1"/>
              <a:t>android:textStyle</a:t>
            </a:r>
            <a:r>
              <a:rPr lang="en-US" dirty="0"/>
              <a:t>="</a:t>
            </a:r>
            <a:r>
              <a:rPr lang="en-US" dirty="0" err="1"/>
              <a:t>bold|italic</a:t>
            </a:r>
            <a:r>
              <a:rPr lang="en-US" dirty="0"/>
              <a:t>" </a:t>
            </a:r>
            <a:r>
              <a:rPr lang="en-US" dirty="0" err="1"/>
              <a:t>android:layout_marginTop</a:t>
            </a:r>
            <a:r>
              <a:rPr lang="en-US" dirty="0"/>
              <a:t>="50dp"/&gt;</a:t>
            </a:r>
          </a:p>
          <a:p>
            <a:endParaRPr lang="en-US" dirty="0"/>
          </a:p>
          <a:p>
            <a:r>
              <a:rPr lang="en-US" dirty="0"/>
              <a:t>&lt;Button </a:t>
            </a:r>
            <a:r>
              <a:rPr lang="en-US" dirty="0" err="1"/>
              <a:t>android:id</a:t>
            </a:r>
            <a:r>
              <a:rPr lang="en-US" dirty="0"/>
              <a:t>="@+id/button</a:t>
            </a:r>
          </a:p>
          <a:p>
            <a:r>
              <a:rPr lang="en-US" dirty="0"/>
              <a:t>" </a:t>
            </a:r>
            <a:r>
              <a:rPr lang="en-US" dirty="0" err="1"/>
              <a:t>android:layout_width</a:t>
            </a:r>
            <a:r>
              <a:rPr lang="en-US" dirty="0"/>
              <a:t>="</a:t>
            </a:r>
            <a:r>
              <a:rPr lang="en-US" dirty="0" err="1"/>
              <a:t>wrap_content</a:t>
            </a:r>
            <a:r>
              <a:rPr lang="en-US" dirty="0"/>
              <a:t>" </a:t>
            </a:r>
            <a:r>
              <a:rPr lang="en-US" dirty="0" err="1"/>
              <a:t>android:layout_height</a:t>
            </a:r>
            <a:r>
              <a:rPr lang="en-US" dirty="0"/>
              <a:t>="</a:t>
            </a:r>
            <a:r>
              <a:rPr lang="en-US" dirty="0" err="1"/>
              <a:t>wrap_content</a:t>
            </a:r>
            <a:r>
              <a:rPr lang="en-US" dirty="0"/>
              <a:t>“</a:t>
            </a:r>
          </a:p>
          <a:p>
            <a:r>
              <a:rPr lang="en-US" dirty="0" err="1"/>
              <a:t>android:text</a:t>
            </a:r>
            <a:r>
              <a:rPr lang="en-US" dirty="0"/>
              <a:t>="Change Text" / &gt; </a:t>
            </a:r>
          </a:p>
          <a:p>
            <a:r>
              <a:rPr lang="en-US" dirty="0"/>
              <a:t>&lt;/</a:t>
            </a:r>
            <a:r>
              <a:rPr lang="en-US" dirty="0" err="1"/>
              <a:t>RelativeLayout</a:t>
            </a:r>
            <a:r>
              <a:rPr lang="en-US" dirty="0"/>
              <a:t>&gt;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81000"/>
            <a:ext cx="9144000" cy="6172200"/>
          </a:xfrm>
        </p:spPr>
        <p:txBody>
          <a:bodyPr>
            <a:normAutofit/>
          </a:bodyPr>
          <a:lstStyle/>
          <a:p>
            <a:r>
              <a:rPr lang="en-US" sz="2400" b="1" dirty="0"/>
              <a:t>listView1.setOnItemClickListener(new </a:t>
            </a:r>
            <a:r>
              <a:rPr lang="en-US" sz="2400" b="1" dirty="0" err="1"/>
              <a:t>adapterView.OnItemClickListener</a:t>
            </a:r>
            <a:r>
              <a:rPr lang="en-US" sz="2400" b="1" dirty="0"/>
              <a:t>() {</a:t>
            </a:r>
          </a:p>
          <a:p>
            <a:br>
              <a:rPr lang="en-US" sz="2400" dirty="0"/>
            </a:br>
            <a:r>
              <a:rPr lang="en-US" sz="2400" dirty="0"/>
              <a:t>    public void </a:t>
            </a:r>
            <a:r>
              <a:rPr lang="en-US" sz="2400" dirty="0" err="1"/>
              <a:t>onItemClick</a:t>
            </a:r>
            <a:r>
              <a:rPr lang="en-US" sz="2400" dirty="0"/>
              <a:t>(</a:t>
            </a:r>
            <a:r>
              <a:rPr lang="en-US" sz="2400" dirty="0" err="1"/>
              <a:t>AdapterView</a:t>
            </a:r>
            <a:r>
              <a:rPr lang="en-US" sz="2400" dirty="0"/>
              <a:t> parent, </a:t>
            </a:r>
            <a:r>
              <a:rPr lang="en-US" sz="2400" b="1" dirty="0">
                <a:solidFill>
                  <a:srgbClr val="FF0000"/>
                </a:solidFill>
              </a:rPr>
              <a:t>View v</a:t>
            </a:r>
            <a:r>
              <a:rPr lang="en-US" sz="2400" dirty="0"/>
              <a:t>, </a:t>
            </a:r>
            <a:r>
              <a:rPr lang="en-US" sz="2400" b="1" dirty="0" err="1"/>
              <a:t>int</a:t>
            </a:r>
            <a:r>
              <a:rPr lang="en-US" sz="2400" b="1" dirty="0"/>
              <a:t> position</a:t>
            </a:r>
            <a:r>
              <a:rPr lang="en-US" sz="2400" dirty="0"/>
              <a:t>, long id) {</a:t>
            </a:r>
          </a:p>
          <a:p>
            <a:r>
              <a:rPr lang="en-US" sz="2400" b="1" dirty="0"/>
              <a:t>if(position==0) </a:t>
            </a:r>
            <a:r>
              <a:rPr lang="en-US" sz="2400" dirty="0"/>
              <a:t>{</a:t>
            </a:r>
            <a:br>
              <a:rPr lang="en-US" sz="2400" dirty="0"/>
            </a:br>
            <a:r>
              <a:rPr lang="en-US" sz="2400" dirty="0"/>
              <a:t>    </a:t>
            </a:r>
            <a:r>
              <a:rPr lang="en-US" sz="2400" dirty="0" err="1"/>
              <a:t>Toast.</a:t>
            </a:r>
            <a:r>
              <a:rPr lang="en-US" sz="2400" i="1" dirty="0" err="1"/>
              <a:t>makeText</a:t>
            </a:r>
            <a:r>
              <a:rPr lang="en-US" sz="2400" dirty="0"/>
              <a:t>(</a:t>
            </a:r>
            <a:r>
              <a:rPr lang="en-IN" sz="2400" i="1" dirty="0" err="1"/>
              <a:t>MainActivity</a:t>
            </a:r>
            <a:r>
              <a:rPr lang="en-US" sz="2400" i="1" dirty="0"/>
              <a:t>.this</a:t>
            </a:r>
            <a:r>
              <a:rPr lang="en-US" sz="2400" dirty="0"/>
              <a:t>, "you have selected first option ", </a:t>
            </a:r>
            <a:r>
              <a:rPr lang="en-US" sz="2400" dirty="0" err="1"/>
              <a:t>Toast.</a:t>
            </a:r>
            <a:r>
              <a:rPr lang="en-US" sz="2400" i="1" dirty="0" err="1"/>
              <a:t>LENGTH_SHORT</a:t>
            </a:r>
            <a:r>
              <a:rPr lang="en-US" sz="2400" dirty="0"/>
              <a:t>).show();</a:t>
            </a:r>
          </a:p>
          <a:p>
            <a:r>
              <a:rPr lang="en-US" sz="2400" dirty="0" err="1"/>
              <a:t>Toast.</a:t>
            </a:r>
            <a:r>
              <a:rPr lang="en-US" sz="2400" i="1" dirty="0" err="1"/>
              <a:t>makeText</a:t>
            </a:r>
            <a:r>
              <a:rPr lang="en-US" sz="2400" dirty="0"/>
              <a:t>(</a:t>
            </a:r>
            <a:r>
              <a:rPr lang="en-US" sz="2400" dirty="0" err="1"/>
              <a:t>getApplicationContext</a:t>
            </a:r>
            <a:r>
              <a:rPr lang="en-US" sz="2400" dirty="0"/>
              <a:t>(),</a:t>
            </a:r>
            <a:br>
              <a:rPr lang="en-US" sz="2400" dirty="0"/>
            </a:br>
            <a:r>
              <a:rPr lang="en-US" sz="2400" dirty="0"/>
              <a:t>                </a:t>
            </a:r>
            <a:r>
              <a:rPr lang="en-US" sz="2400" b="1" dirty="0">
                <a:solidFill>
                  <a:srgbClr val="FF0000"/>
                </a:solidFill>
              </a:rPr>
              <a:t>((</a:t>
            </a:r>
            <a:r>
              <a:rPr lang="en-US" sz="2400" b="1" dirty="0" err="1">
                <a:solidFill>
                  <a:srgbClr val="FF0000"/>
                </a:solidFill>
              </a:rPr>
              <a:t>TextView</a:t>
            </a:r>
            <a:r>
              <a:rPr lang="en-US" sz="2400" b="1" dirty="0">
                <a:solidFill>
                  <a:srgbClr val="FF0000"/>
                </a:solidFill>
              </a:rPr>
              <a:t>) v).</a:t>
            </a:r>
            <a:r>
              <a:rPr lang="en-US" sz="2400" b="1" dirty="0" err="1">
                <a:solidFill>
                  <a:srgbClr val="FF0000"/>
                </a:solidFill>
              </a:rPr>
              <a:t>getText</a:t>
            </a:r>
            <a:r>
              <a:rPr lang="en-US" sz="2400" b="1" dirty="0">
                <a:solidFill>
                  <a:srgbClr val="FF0000"/>
                </a:solidFill>
              </a:rPr>
              <a:t>(), </a:t>
            </a:r>
            <a:r>
              <a:rPr lang="en-US" sz="2400" dirty="0" err="1"/>
              <a:t>Toast.</a:t>
            </a:r>
            <a:r>
              <a:rPr lang="en-US" sz="2400" i="1" dirty="0" err="1"/>
              <a:t>LENGTH_SHORT</a:t>
            </a:r>
            <a:r>
              <a:rPr lang="en-US" sz="2400" dirty="0"/>
              <a:t>).show(); }</a:t>
            </a:r>
          </a:p>
          <a:p>
            <a:r>
              <a:rPr lang="en-US" sz="2400" b="1" dirty="0"/>
              <a:t>elseif(position==1) </a:t>
            </a:r>
            <a:r>
              <a:rPr lang="en-US" sz="2400" dirty="0"/>
              <a:t>{</a:t>
            </a:r>
            <a:br>
              <a:rPr lang="en-US" sz="2400" dirty="0"/>
            </a:br>
            <a:r>
              <a:rPr lang="en-US" sz="2400" dirty="0"/>
              <a:t>    </a:t>
            </a:r>
            <a:r>
              <a:rPr lang="en-US" sz="2400" dirty="0" err="1"/>
              <a:t>Toast.</a:t>
            </a:r>
            <a:r>
              <a:rPr lang="en-US" sz="2400" i="1" dirty="0" err="1"/>
              <a:t>makeText</a:t>
            </a:r>
            <a:r>
              <a:rPr lang="en-US" sz="2400" dirty="0"/>
              <a:t>(</a:t>
            </a:r>
            <a:r>
              <a:rPr lang="en-IN" sz="2400" i="1" dirty="0" err="1"/>
              <a:t>MainActivity</a:t>
            </a:r>
            <a:r>
              <a:rPr lang="en-US" sz="2400" i="1" dirty="0"/>
              <a:t>.this</a:t>
            </a:r>
            <a:r>
              <a:rPr lang="en-US" sz="2400" dirty="0"/>
              <a:t>, "you have selected second option ", </a:t>
            </a:r>
            <a:r>
              <a:rPr lang="en-US" sz="2400" dirty="0" err="1"/>
              <a:t>Toast.</a:t>
            </a:r>
            <a:r>
              <a:rPr lang="en-US" sz="2400" i="1" dirty="0" err="1"/>
              <a:t>LENGTH_SHORT</a:t>
            </a:r>
            <a:r>
              <a:rPr lang="en-US" sz="2400" dirty="0"/>
              <a:t>).show();</a:t>
            </a:r>
          </a:p>
          <a:p>
            <a:r>
              <a:rPr lang="en-US" sz="2400" dirty="0" err="1"/>
              <a:t>Toast.</a:t>
            </a:r>
            <a:r>
              <a:rPr lang="en-US" sz="2400" i="1" dirty="0" err="1"/>
              <a:t>makeText</a:t>
            </a:r>
            <a:r>
              <a:rPr lang="en-US" sz="2400" dirty="0"/>
              <a:t>(</a:t>
            </a:r>
            <a:r>
              <a:rPr lang="en-US" sz="2400" dirty="0" err="1"/>
              <a:t>getApplicationContext</a:t>
            </a:r>
            <a:r>
              <a:rPr lang="en-US" sz="2400" dirty="0"/>
              <a:t>(),</a:t>
            </a:r>
            <a:br>
              <a:rPr lang="en-US" sz="2400" dirty="0"/>
            </a:br>
            <a:r>
              <a:rPr lang="en-US" sz="2400" dirty="0"/>
              <a:t>                ((</a:t>
            </a:r>
            <a:r>
              <a:rPr lang="en-US" sz="2400" dirty="0" err="1"/>
              <a:t>TextView</a:t>
            </a:r>
            <a:r>
              <a:rPr lang="en-US" sz="2400" dirty="0"/>
              <a:t>) v).</a:t>
            </a:r>
            <a:r>
              <a:rPr lang="en-US" sz="2400" dirty="0" err="1"/>
              <a:t>getText</a:t>
            </a:r>
            <a:r>
              <a:rPr lang="en-US" sz="2400" dirty="0"/>
              <a:t>(), </a:t>
            </a:r>
            <a:r>
              <a:rPr lang="en-US" sz="2400" dirty="0" err="1"/>
              <a:t>Toast.</a:t>
            </a:r>
            <a:r>
              <a:rPr lang="en-US" sz="2400" i="1" dirty="0" err="1"/>
              <a:t>LENGTH_SHORT</a:t>
            </a:r>
            <a:r>
              <a:rPr lang="en-US" sz="2400" dirty="0"/>
              <a:t>).show(); }</a:t>
            </a:r>
          </a:p>
          <a:p>
            <a:endParaRPr lang="en-US" sz="2400" dirty="0"/>
          </a:p>
          <a:p>
            <a:endParaRPr lang="en-US" sz="2400" dirty="0"/>
          </a:p>
          <a:p>
            <a:endParaRPr lang="en-US" sz="2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Grid View</a:t>
            </a:r>
          </a:p>
        </p:txBody>
      </p:sp>
      <p:sp>
        <p:nvSpPr>
          <p:cNvPr id="3" name="Content Placeholder 2"/>
          <p:cNvSpPr>
            <a:spLocks noGrp="1"/>
          </p:cNvSpPr>
          <p:nvPr>
            <p:ph idx="1"/>
          </p:nvPr>
        </p:nvSpPr>
        <p:spPr>
          <a:xfrm>
            <a:off x="457200" y="1066800"/>
            <a:ext cx="8229600" cy="5059363"/>
          </a:xfrm>
        </p:spPr>
        <p:txBody>
          <a:bodyPr>
            <a:normAutofit/>
          </a:bodyPr>
          <a:lstStyle/>
          <a:p>
            <a:r>
              <a:rPr lang="en-US" sz="2400" dirty="0"/>
              <a:t>In android </a:t>
            </a:r>
            <a:r>
              <a:rPr lang="en-US" sz="2400" dirty="0" err="1">
                <a:hlinkClick r:id="rId2" tooltip="GridView"/>
              </a:rPr>
              <a:t>GridView</a:t>
            </a:r>
            <a:r>
              <a:rPr lang="en-US" sz="2400" dirty="0"/>
              <a:t> is a view group that display items in two dimensional scrolling grid (rows and columns), the grid items are not necessarily predetermined but they are automatically inserted to the layout using a </a:t>
            </a:r>
            <a:r>
              <a:rPr lang="en-US" sz="2400" dirty="0" err="1"/>
              <a:t>ListAdapter</a:t>
            </a:r>
            <a:r>
              <a:rPr lang="en-US" sz="2400" dirty="0"/>
              <a:t>. </a:t>
            </a:r>
          </a:p>
          <a:p>
            <a:r>
              <a:rPr lang="en-US" sz="2400" dirty="0"/>
              <a:t> An example of </a:t>
            </a:r>
            <a:r>
              <a:rPr lang="en-US" sz="2400" dirty="0" err="1"/>
              <a:t>GridView</a:t>
            </a:r>
            <a:r>
              <a:rPr lang="en-US" sz="2400" dirty="0"/>
              <a:t> is your default </a:t>
            </a:r>
            <a:r>
              <a:rPr lang="en-US" sz="2400" dirty="0">
                <a:hlinkClick r:id="rId3" tooltip="Gallery Tutorial"/>
              </a:rPr>
              <a:t>Gallery</a:t>
            </a:r>
            <a:r>
              <a:rPr lang="en-US" sz="2400" dirty="0"/>
              <a:t>, where you have number of images displayed using grid.</a:t>
            </a:r>
          </a:p>
          <a:p>
            <a:r>
              <a:rPr lang="en-US" sz="2400" b="1" dirty="0"/>
              <a:t>Adapter Is Used To Fill Data In </a:t>
            </a:r>
            <a:r>
              <a:rPr lang="en-US" sz="2400" b="1" dirty="0" err="1"/>
              <a:t>Gridview</a:t>
            </a:r>
            <a:r>
              <a:rPr lang="en-US" sz="2400" b="1" dirty="0"/>
              <a:t>:</a:t>
            </a:r>
            <a:r>
              <a:rPr lang="en-US" sz="2400" dirty="0"/>
              <a:t> To fill the data in a </a:t>
            </a:r>
            <a:r>
              <a:rPr lang="en-US" sz="2400" dirty="0" err="1"/>
              <a:t>GridView</a:t>
            </a:r>
            <a:r>
              <a:rPr lang="en-US" sz="2400" dirty="0"/>
              <a:t> we simply use </a:t>
            </a:r>
            <a:r>
              <a:rPr lang="en-US" sz="2400" dirty="0">
                <a:hlinkClick r:id="rId4" tooltip="Adapter in Android"/>
              </a:rPr>
              <a:t>adapter</a:t>
            </a:r>
            <a:r>
              <a:rPr lang="en-US" sz="2400" dirty="0"/>
              <a:t> and grid items are automatically inserted to a </a:t>
            </a:r>
            <a:r>
              <a:rPr lang="en-US" sz="2400" dirty="0" err="1"/>
              <a:t>GridView</a:t>
            </a:r>
            <a:r>
              <a:rPr lang="en-US" sz="2400" dirty="0"/>
              <a:t> using an </a:t>
            </a:r>
            <a:r>
              <a:rPr lang="en-US" sz="2400" dirty="0">
                <a:hlinkClick r:id="rId4" tooltip="Adapter in Android"/>
              </a:rPr>
              <a:t>Adapter</a:t>
            </a:r>
            <a:r>
              <a:rPr lang="en-US" sz="2400" dirty="0"/>
              <a:t> which pulls the content from a source such as an array.</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Grid View </a:t>
            </a:r>
          </a:p>
        </p:txBody>
      </p:sp>
      <p:sp>
        <p:nvSpPr>
          <p:cNvPr id="3" name="Content Placeholder 2"/>
          <p:cNvSpPr>
            <a:spLocks noGrp="1"/>
          </p:cNvSpPr>
          <p:nvPr>
            <p:ph idx="1"/>
          </p:nvPr>
        </p:nvSpPr>
        <p:spPr/>
        <p:txBody>
          <a:bodyPr/>
          <a:lstStyle/>
          <a:p>
            <a:endParaRPr lang="en-US"/>
          </a:p>
        </p:txBody>
      </p:sp>
      <p:sp>
        <p:nvSpPr>
          <p:cNvPr id="81922" name="AutoShape 2" descr="Android Gridview Example Resul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24" name="AutoShape 4" descr="Android Gridview Example Resul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1925" name="Picture 5"/>
          <p:cNvPicPr>
            <a:picLocks noChangeAspect="1" noChangeArrowheads="1"/>
          </p:cNvPicPr>
          <p:nvPr/>
        </p:nvPicPr>
        <p:blipFill>
          <a:blip r:embed="rId2"/>
          <a:srcRect/>
          <a:stretch>
            <a:fillRect/>
          </a:stretch>
        </p:blipFill>
        <p:spPr bwMode="auto">
          <a:xfrm>
            <a:off x="2286000" y="1600200"/>
            <a:ext cx="3695700" cy="4838700"/>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31838"/>
          </a:xfrm>
        </p:spPr>
        <p:txBody>
          <a:bodyPr>
            <a:normAutofit fontScale="90000"/>
          </a:bodyPr>
          <a:lstStyle/>
          <a:p>
            <a:r>
              <a:rPr lang="en-US" dirty="0"/>
              <a:t>Grid View Attributes</a:t>
            </a:r>
          </a:p>
        </p:txBody>
      </p:sp>
      <p:sp>
        <p:nvSpPr>
          <p:cNvPr id="3" name="Content Placeholder 2"/>
          <p:cNvSpPr>
            <a:spLocks noGrp="1"/>
          </p:cNvSpPr>
          <p:nvPr>
            <p:ph idx="1"/>
          </p:nvPr>
        </p:nvSpPr>
        <p:spPr>
          <a:xfrm>
            <a:off x="381000" y="685800"/>
            <a:ext cx="8229600" cy="5059363"/>
          </a:xfrm>
        </p:spPr>
        <p:txBody>
          <a:bodyPr>
            <a:noAutofit/>
          </a:bodyPr>
          <a:lstStyle/>
          <a:p>
            <a:r>
              <a:rPr lang="en-US" sz="2000" b="1" dirty="0" err="1"/>
              <a:t>numColumns</a:t>
            </a:r>
            <a:r>
              <a:rPr lang="en-US" sz="2000" b="1" dirty="0"/>
              <a:t>:</a:t>
            </a:r>
            <a:r>
              <a:rPr lang="en-US" sz="2000" dirty="0"/>
              <a:t> </a:t>
            </a:r>
            <a:r>
              <a:rPr lang="en-US" sz="2000" dirty="0" err="1"/>
              <a:t>numColumn</a:t>
            </a:r>
            <a:r>
              <a:rPr lang="en-US" sz="2000" dirty="0"/>
              <a:t> define how many columns to show. It  may be a integer value, such as “5” or </a:t>
            </a:r>
            <a:r>
              <a:rPr lang="en-US" sz="2000" b="1" dirty="0" err="1"/>
              <a:t>auto_fit.:</a:t>
            </a:r>
            <a:r>
              <a:rPr lang="en-US" sz="2000" dirty="0" err="1"/>
              <a:t>is</a:t>
            </a:r>
            <a:r>
              <a:rPr lang="en-US" sz="2000" dirty="0"/>
              <a:t> used to display as many columns as possible to fill the available space on the screen.</a:t>
            </a:r>
          </a:p>
          <a:p>
            <a:r>
              <a:rPr lang="en-US" sz="2000" b="1" dirty="0" err="1"/>
              <a:t>verticalSpacing</a:t>
            </a:r>
            <a:r>
              <a:rPr lang="en-US" sz="2000" b="1" dirty="0"/>
              <a:t>:</a:t>
            </a:r>
            <a:r>
              <a:rPr lang="en-US" sz="2000" dirty="0"/>
              <a:t> </a:t>
            </a:r>
            <a:r>
              <a:rPr lang="en-US" sz="2000" dirty="0" err="1"/>
              <a:t>verticalSpacing</a:t>
            </a:r>
            <a:r>
              <a:rPr lang="en-US" sz="2000" dirty="0"/>
              <a:t> property used to define the default vertical spacing between rows.</a:t>
            </a:r>
          </a:p>
          <a:p>
            <a:r>
              <a:rPr lang="en-US" sz="2000" b="1" dirty="0" err="1"/>
              <a:t>columnWidth</a:t>
            </a:r>
            <a:r>
              <a:rPr lang="en-US" sz="2000" b="1" dirty="0"/>
              <a:t>:</a:t>
            </a:r>
            <a:r>
              <a:rPr lang="en-US" sz="2000" dirty="0"/>
              <a:t> </a:t>
            </a:r>
            <a:r>
              <a:rPr lang="en-US" sz="2000" dirty="0" err="1"/>
              <a:t>columnWidth</a:t>
            </a:r>
            <a:r>
              <a:rPr lang="en-US" sz="2000" dirty="0"/>
              <a:t> property specifies the fixed width of each column. </a:t>
            </a:r>
          </a:p>
          <a:p>
            <a:r>
              <a:rPr lang="en-US" sz="2000" b="1" dirty="0" err="1"/>
              <a:t>android:horizontalSpacing</a:t>
            </a:r>
            <a:endParaRPr lang="en-US" sz="2000" dirty="0"/>
          </a:p>
          <a:p>
            <a:r>
              <a:rPr lang="en-US" sz="2000" dirty="0"/>
              <a:t>Defines the default horizontal spacing between columns.</a:t>
            </a:r>
          </a:p>
          <a:p>
            <a:r>
              <a:rPr lang="en-US" sz="2000" b="1" dirty="0" err="1"/>
              <a:t>listSelector</a:t>
            </a:r>
            <a:r>
              <a:rPr lang="en-US" sz="2000" b="1" dirty="0"/>
              <a:t> :</a:t>
            </a:r>
            <a:r>
              <a:rPr lang="en-US" sz="2000" dirty="0"/>
              <a:t>  </a:t>
            </a:r>
            <a:r>
              <a:rPr lang="en-US" sz="2000" dirty="0" err="1"/>
              <a:t>listSelector</a:t>
            </a:r>
            <a:r>
              <a:rPr lang="en-US" sz="2000" dirty="0"/>
              <a:t> property which define color for selected item.</a:t>
            </a:r>
          </a:p>
          <a:p>
            <a:r>
              <a:rPr lang="en-US" sz="2000" b="1" dirty="0" err="1"/>
              <a:t>android:stretchMode</a:t>
            </a:r>
            <a:endParaRPr lang="en-US" sz="2000" dirty="0"/>
          </a:p>
          <a:p>
            <a:r>
              <a:rPr lang="en-US" sz="2000" dirty="0"/>
              <a:t>Defines how columns should stretch to fill the available empty space, if any. This must be either of the values −</a:t>
            </a:r>
          </a:p>
          <a:p>
            <a:r>
              <a:rPr lang="en-US" sz="2000" dirty="0"/>
              <a:t>none − Stretching is disabled.</a:t>
            </a:r>
          </a:p>
          <a:p>
            <a:r>
              <a:rPr lang="en-US" sz="2000" dirty="0" err="1"/>
              <a:t>spacingWidth</a:t>
            </a:r>
            <a:r>
              <a:rPr lang="en-US" sz="2000" dirty="0"/>
              <a:t> − The spacing between each column is stretched.</a:t>
            </a:r>
          </a:p>
          <a:p>
            <a:r>
              <a:rPr lang="en-US" sz="2000" dirty="0" err="1"/>
              <a:t>columnWidth</a:t>
            </a:r>
            <a:r>
              <a:rPr lang="en-US" sz="2000" dirty="0"/>
              <a:t> − Each column is stretched equally.</a:t>
            </a:r>
          </a:p>
          <a:p>
            <a:r>
              <a:rPr lang="en-US" sz="2000" dirty="0" err="1"/>
              <a:t>spacingWidthUniform</a:t>
            </a:r>
            <a:r>
              <a:rPr lang="en-US" sz="2000" dirty="0"/>
              <a:t> − The spacing between each column is uniformly stretched..</a:t>
            </a:r>
          </a:p>
          <a:p>
            <a:endParaRPr lang="en-US" sz="20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Grid View Example</a:t>
            </a:r>
          </a:p>
        </p:txBody>
      </p:sp>
      <p:sp>
        <p:nvSpPr>
          <p:cNvPr id="3" name="Content Placeholder 2"/>
          <p:cNvSpPr>
            <a:spLocks noGrp="1"/>
          </p:cNvSpPr>
          <p:nvPr>
            <p:ph idx="1"/>
          </p:nvPr>
        </p:nvSpPr>
        <p:spPr/>
        <p:txBody>
          <a:bodyPr>
            <a:noAutofit/>
          </a:bodyPr>
          <a:lstStyle/>
          <a:p>
            <a:r>
              <a:rPr lang="en-US" sz="2000" dirty="0"/>
              <a:t>&lt;</a:t>
            </a:r>
            <a:r>
              <a:rPr lang="en-US" sz="2000" dirty="0" err="1"/>
              <a:t>GridView</a:t>
            </a:r>
            <a:br>
              <a:rPr lang="en-US" sz="2000" dirty="0"/>
            </a:br>
            <a:r>
              <a:rPr lang="en-US" sz="2000" dirty="0"/>
              <a:t>        </a:t>
            </a:r>
            <a:r>
              <a:rPr lang="en-US" sz="2000" dirty="0" err="1"/>
              <a:t>android:id</a:t>
            </a:r>
            <a:r>
              <a:rPr lang="en-US" sz="2000" dirty="0"/>
              <a:t>="@+id/</a:t>
            </a:r>
            <a:r>
              <a:rPr lang="en-US" sz="2000" dirty="0" err="1"/>
              <a:t>grid_view</a:t>
            </a:r>
            <a:r>
              <a:rPr lang="en-US" sz="2000" dirty="0"/>
              <a:t>"</a:t>
            </a:r>
            <a:br>
              <a:rPr lang="en-US" sz="2000" dirty="0"/>
            </a:br>
            <a:r>
              <a:rPr lang="en-US" sz="2000" dirty="0"/>
              <a:t>    </a:t>
            </a:r>
            <a:r>
              <a:rPr lang="en-US" sz="2000" dirty="0" err="1"/>
              <a:t>android:layout_width</a:t>
            </a:r>
            <a:r>
              <a:rPr lang="en-US" sz="2000" dirty="0"/>
              <a:t>="300dp"</a:t>
            </a:r>
            <a:br>
              <a:rPr lang="en-US" sz="2000" dirty="0"/>
            </a:br>
            <a:r>
              <a:rPr lang="en-US" sz="2000" dirty="0"/>
              <a:t>    </a:t>
            </a:r>
            <a:r>
              <a:rPr lang="en-US" sz="2000" dirty="0" err="1"/>
              <a:t>android:layout_height</a:t>
            </a:r>
            <a:r>
              <a:rPr lang="en-US" sz="2000" dirty="0"/>
              <a:t>="</a:t>
            </a:r>
            <a:r>
              <a:rPr lang="en-US" sz="2000" dirty="0" err="1"/>
              <a:t>wrap_content</a:t>
            </a:r>
            <a:r>
              <a:rPr lang="en-US" sz="2000" dirty="0"/>
              <a:t>"</a:t>
            </a:r>
            <a:br>
              <a:rPr lang="en-US" sz="2000" dirty="0"/>
            </a:br>
            <a:r>
              <a:rPr lang="en-US" sz="2000" dirty="0"/>
              <a:t>    </a:t>
            </a:r>
            <a:r>
              <a:rPr lang="en-US" sz="2000" dirty="0" err="1"/>
              <a:t>android:numColumns</a:t>
            </a:r>
            <a:r>
              <a:rPr lang="en-US" sz="2000" dirty="0"/>
              <a:t>="3"</a:t>
            </a:r>
            <a:br>
              <a:rPr lang="en-US" sz="2000" dirty="0"/>
            </a:br>
            <a:r>
              <a:rPr lang="en-US" sz="2000" dirty="0"/>
              <a:t>    </a:t>
            </a:r>
            <a:r>
              <a:rPr lang="en-US" sz="2000" dirty="0" err="1"/>
              <a:t>android:verticalSpacing</a:t>
            </a:r>
            <a:r>
              <a:rPr lang="en-US" sz="2000" dirty="0"/>
              <a:t>="2dp"</a:t>
            </a:r>
            <a:br>
              <a:rPr lang="en-US" sz="2000" dirty="0"/>
            </a:br>
            <a:r>
              <a:rPr lang="en-US" sz="2000" dirty="0"/>
              <a:t>    </a:t>
            </a:r>
            <a:r>
              <a:rPr lang="en-US" sz="2000" dirty="0" err="1"/>
              <a:t>android:horizontalSpacing</a:t>
            </a:r>
            <a:r>
              <a:rPr lang="en-US" sz="2000" dirty="0"/>
              <a:t>="2dp"</a:t>
            </a:r>
            <a:br>
              <a:rPr lang="en-US" sz="2000" dirty="0"/>
            </a:br>
            <a:r>
              <a:rPr lang="en-US" sz="2000" dirty="0"/>
              <a:t>    </a:t>
            </a:r>
            <a:r>
              <a:rPr lang="en-US" sz="2000" dirty="0" err="1"/>
              <a:t>android:background</a:t>
            </a:r>
            <a:r>
              <a:rPr lang="en-US" sz="2000" dirty="0"/>
              <a:t>="#ff5555"</a:t>
            </a:r>
            <a:br>
              <a:rPr lang="en-US" sz="2000" dirty="0"/>
            </a:br>
            <a:r>
              <a:rPr lang="en-US" sz="2000" dirty="0"/>
              <a:t>    </a:t>
            </a:r>
            <a:r>
              <a:rPr lang="en-US" sz="2000" dirty="0" err="1"/>
              <a:t>android:columnWidth</a:t>
            </a:r>
            <a:r>
              <a:rPr lang="en-US" sz="2000" dirty="0"/>
              <a:t>="75dp"</a:t>
            </a:r>
            <a:br>
              <a:rPr lang="en-US" sz="2000" dirty="0"/>
            </a:br>
            <a:r>
              <a:rPr lang="en-US" sz="2000" dirty="0"/>
              <a:t>    </a:t>
            </a:r>
            <a:r>
              <a:rPr lang="en-US" sz="2000" dirty="0" err="1"/>
              <a:t>android:layout_margin</a:t>
            </a:r>
            <a:r>
              <a:rPr lang="en-US" sz="2000" dirty="0"/>
              <a:t>="15dp"</a:t>
            </a:r>
            <a:br>
              <a:rPr lang="en-US" sz="2000" dirty="0"/>
            </a:br>
            <a:r>
              <a:rPr lang="en-US" sz="2000" dirty="0"/>
              <a:t>    </a:t>
            </a:r>
            <a:r>
              <a:rPr lang="en-US" sz="2000" dirty="0" err="1"/>
              <a:t>android:listSelector</a:t>
            </a:r>
            <a:r>
              <a:rPr lang="en-US" sz="2000" dirty="0"/>
              <a:t>="#0f0"/&gt;</a:t>
            </a:r>
          </a:p>
        </p:txBody>
      </p:sp>
      <p:pic>
        <p:nvPicPr>
          <p:cNvPr id="2050" name="Picture 2"/>
          <p:cNvPicPr>
            <a:picLocks noChangeAspect="1" noChangeArrowheads="1"/>
          </p:cNvPicPr>
          <p:nvPr/>
        </p:nvPicPr>
        <p:blipFill>
          <a:blip r:embed="rId2"/>
          <a:srcRect/>
          <a:stretch>
            <a:fillRect/>
          </a:stretch>
        </p:blipFill>
        <p:spPr bwMode="auto">
          <a:xfrm>
            <a:off x="5943600" y="1524000"/>
            <a:ext cx="2971800" cy="4533900"/>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Grid view example .java code</a:t>
            </a:r>
          </a:p>
        </p:txBody>
      </p:sp>
      <p:sp>
        <p:nvSpPr>
          <p:cNvPr id="3" name="Content Placeholder 2"/>
          <p:cNvSpPr>
            <a:spLocks noGrp="1"/>
          </p:cNvSpPr>
          <p:nvPr>
            <p:ph idx="1"/>
          </p:nvPr>
        </p:nvSpPr>
        <p:spPr/>
        <p:txBody>
          <a:bodyPr>
            <a:normAutofit fontScale="55000" lnSpcReduction="20000"/>
          </a:bodyPr>
          <a:lstStyle/>
          <a:p>
            <a:r>
              <a:rPr lang="en-US" dirty="0"/>
              <a:t>String[] array = </a:t>
            </a:r>
            <a:r>
              <a:rPr lang="en-US" b="1" dirty="0"/>
              <a:t>{</a:t>
            </a:r>
            <a:r>
              <a:rPr lang="en-US" dirty="0"/>
              <a:t>"</a:t>
            </a:r>
            <a:r>
              <a:rPr lang="en-US" dirty="0" err="1"/>
              <a:t>one","two","three","four","five","six","seven</a:t>
            </a:r>
            <a:r>
              <a:rPr lang="en-US" dirty="0"/>
              <a:t>"};</a:t>
            </a:r>
            <a:r>
              <a:rPr lang="en-US" b="1" dirty="0"/>
              <a:t>  </a:t>
            </a:r>
          </a:p>
          <a:p>
            <a:r>
              <a:rPr lang="en-US" b="1" dirty="0"/>
              <a:t>    </a:t>
            </a:r>
            <a:r>
              <a:rPr lang="en-US" i="1" dirty="0">
                <a:solidFill>
                  <a:srgbClr val="FF0000"/>
                </a:solidFill>
              </a:rPr>
              <a:t>//initializing an </a:t>
            </a:r>
            <a:r>
              <a:rPr lang="en-US" i="1" dirty="0" err="1">
                <a:solidFill>
                  <a:srgbClr val="FF0000"/>
                </a:solidFill>
              </a:rPr>
              <a:t>ArrayList</a:t>
            </a:r>
            <a:r>
              <a:rPr lang="en-US" i="1" dirty="0">
                <a:solidFill>
                  <a:srgbClr val="FF0000"/>
                </a:solidFill>
              </a:rPr>
              <a:t> from array</a:t>
            </a:r>
            <a:r>
              <a:rPr lang="en-US" b="1" dirty="0">
                <a:solidFill>
                  <a:srgbClr val="FF0000"/>
                </a:solidFill>
              </a:rPr>
              <a:t>   </a:t>
            </a:r>
            <a:br>
              <a:rPr lang="en-US" dirty="0"/>
            </a:br>
            <a:br>
              <a:rPr lang="en-US" i="1" dirty="0"/>
            </a:br>
            <a:br>
              <a:rPr lang="en-US" i="1" dirty="0"/>
            </a:br>
            <a:r>
              <a:rPr lang="en-US" i="1" dirty="0">
                <a:solidFill>
                  <a:srgbClr val="FF0000"/>
                </a:solidFill>
              </a:rPr>
              <a:t>//refer </a:t>
            </a:r>
            <a:r>
              <a:rPr lang="en-US" i="1" dirty="0" err="1">
                <a:solidFill>
                  <a:srgbClr val="FF0000"/>
                </a:solidFill>
              </a:rPr>
              <a:t>GridView</a:t>
            </a:r>
            <a:r>
              <a:rPr lang="en-US" i="1" dirty="0">
                <a:solidFill>
                  <a:srgbClr val="FF0000"/>
                </a:solidFill>
              </a:rPr>
              <a:t> from xml layout file</a:t>
            </a:r>
            <a:br>
              <a:rPr lang="en-US" i="1" dirty="0"/>
            </a:br>
            <a:r>
              <a:rPr lang="en-US" dirty="0" err="1"/>
              <a:t>GridView</a:t>
            </a:r>
            <a:r>
              <a:rPr lang="en-US" dirty="0"/>
              <a:t> gridview1 = (</a:t>
            </a:r>
            <a:r>
              <a:rPr lang="en-US" dirty="0" err="1"/>
              <a:t>GridView</a:t>
            </a:r>
            <a:r>
              <a:rPr lang="en-US" dirty="0"/>
              <a:t>) </a:t>
            </a:r>
            <a:r>
              <a:rPr lang="en-US" dirty="0" err="1"/>
              <a:t>findViewById</a:t>
            </a:r>
            <a:r>
              <a:rPr lang="en-US" dirty="0"/>
              <a:t>(</a:t>
            </a:r>
            <a:r>
              <a:rPr lang="en-US" dirty="0" err="1"/>
              <a:t>R.id.</a:t>
            </a:r>
            <a:r>
              <a:rPr lang="en-US" b="1" i="1" dirty="0" err="1"/>
              <a:t>grid_view</a:t>
            </a:r>
            <a:r>
              <a:rPr lang="en-US" dirty="0"/>
              <a:t>);</a:t>
            </a:r>
          </a:p>
          <a:p>
            <a:br>
              <a:rPr lang="en-US" dirty="0"/>
            </a:br>
            <a:r>
              <a:rPr lang="en-US" i="1" dirty="0">
                <a:solidFill>
                  <a:srgbClr val="FF0000"/>
                </a:solidFill>
              </a:rPr>
              <a:t>//data bind </a:t>
            </a:r>
            <a:r>
              <a:rPr lang="en-US" i="1" dirty="0" err="1">
                <a:solidFill>
                  <a:srgbClr val="FF0000"/>
                </a:solidFill>
              </a:rPr>
              <a:t>GridView</a:t>
            </a:r>
            <a:r>
              <a:rPr lang="en-US" i="1" dirty="0">
                <a:solidFill>
                  <a:srgbClr val="FF0000"/>
                </a:solidFill>
              </a:rPr>
              <a:t> with </a:t>
            </a:r>
            <a:r>
              <a:rPr lang="en-US" i="1" dirty="0" err="1">
                <a:solidFill>
                  <a:srgbClr val="FF0000"/>
                </a:solidFill>
              </a:rPr>
              <a:t>ArrayAdapter</a:t>
            </a:r>
            <a:br>
              <a:rPr lang="en-US" i="1" dirty="0"/>
            </a:br>
            <a:r>
              <a:rPr lang="en-US" dirty="0" err="1"/>
              <a:t>ArrayAdapter</a:t>
            </a:r>
            <a:r>
              <a:rPr lang="en-US" dirty="0"/>
              <a:t>&lt;String&gt; adapter = new </a:t>
            </a:r>
            <a:r>
              <a:rPr lang="en-US" dirty="0" err="1"/>
              <a:t>ArrayAdapter</a:t>
            </a:r>
            <a:r>
              <a:rPr lang="en-US" dirty="0"/>
              <a:t>&lt;String&gt;(this,</a:t>
            </a:r>
            <a:br>
              <a:rPr lang="en-US" dirty="0"/>
            </a:br>
            <a:r>
              <a:rPr lang="en-US" dirty="0"/>
              <a:t>        android.R.layout.</a:t>
            </a:r>
            <a:r>
              <a:rPr lang="en-US" b="1" i="1" dirty="0"/>
              <a:t>simple_list_item_1</a:t>
            </a:r>
            <a:r>
              <a:rPr lang="en-US" dirty="0"/>
              <a:t>, array);</a:t>
            </a:r>
          </a:p>
          <a:p>
            <a:br>
              <a:rPr lang="en-US" dirty="0"/>
            </a:br>
            <a:r>
              <a:rPr lang="en-US" dirty="0"/>
              <a:t>gridview1.setAdapter(adapter);</a:t>
            </a:r>
            <a:br>
              <a:rPr lang="en-US" dirty="0"/>
            </a:br>
            <a:r>
              <a:rPr lang="en-US" dirty="0"/>
              <a:t>gridview1.setOnItemClickListener(</a:t>
            </a:r>
            <a:r>
              <a:rPr lang="en-US" b="1" dirty="0"/>
              <a:t>new </a:t>
            </a:r>
            <a:r>
              <a:rPr lang="en-US" dirty="0" err="1"/>
              <a:t>AdapterView.OnItemClickListener</a:t>
            </a:r>
            <a:r>
              <a:rPr lang="en-US" dirty="0"/>
              <a:t>() {</a:t>
            </a:r>
            <a:br>
              <a:rPr lang="en-US" dirty="0"/>
            </a:br>
            <a:r>
              <a:rPr lang="en-US" dirty="0"/>
              <a:t>    @Override</a:t>
            </a:r>
            <a:br>
              <a:rPr lang="en-US" dirty="0"/>
            </a:br>
            <a:r>
              <a:rPr lang="en-US" dirty="0"/>
              <a:t>    </a:t>
            </a:r>
            <a:r>
              <a:rPr lang="en-US" b="1" dirty="0"/>
              <a:t>public void </a:t>
            </a:r>
            <a:r>
              <a:rPr lang="en-US" dirty="0" err="1"/>
              <a:t>onItemClick</a:t>
            </a:r>
            <a:r>
              <a:rPr lang="en-US" dirty="0"/>
              <a:t>(</a:t>
            </a:r>
            <a:r>
              <a:rPr lang="en-US" dirty="0" err="1"/>
              <a:t>AdapterView</a:t>
            </a:r>
            <a:r>
              <a:rPr lang="en-US" dirty="0"/>
              <a:t> parent View </a:t>
            </a:r>
            <a:r>
              <a:rPr lang="en-US" dirty="0" err="1"/>
              <a:t>view</a:t>
            </a:r>
            <a:r>
              <a:rPr lang="en-US" dirty="0"/>
              <a:t>, </a:t>
            </a:r>
            <a:r>
              <a:rPr lang="en-US" b="1" dirty="0" err="1"/>
              <a:t>int</a:t>
            </a:r>
            <a:r>
              <a:rPr lang="en-US" b="1" dirty="0"/>
              <a:t> </a:t>
            </a:r>
            <a:r>
              <a:rPr lang="en-US" dirty="0"/>
              <a:t>position, </a:t>
            </a:r>
            <a:r>
              <a:rPr lang="en-US" b="1" dirty="0"/>
              <a:t>long </a:t>
            </a:r>
            <a:r>
              <a:rPr lang="en-US" dirty="0"/>
              <a:t>id) {</a:t>
            </a:r>
            <a:br>
              <a:rPr lang="en-US" dirty="0"/>
            </a:br>
            <a:r>
              <a:rPr lang="en-US" dirty="0"/>
              <a:t>        </a:t>
            </a:r>
            <a:r>
              <a:rPr lang="en-US" dirty="0" err="1"/>
              <a:t>Toast.</a:t>
            </a:r>
            <a:r>
              <a:rPr lang="en-US" i="1" dirty="0" err="1"/>
              <a:t>makeText</a:t>
            </a:r>
            <a:r>
              <a:rPr lang="en-US" dirty="0"/>
              <a:t>(</a:t>
            </a:r>
            <a:r>
              <a:rPr lang="en-US" dirty="0" err="1"/>
              <a:t>getApplicationContext</a:t>
            </a:r>
            <a:r>
              <a:rPr lang="en-US" dirty="0"/>
              <a:t>(),((</a:t>
            </a:r>
            <a:r>
              <a:rPr lang="en-US" b="1" dirty="0" err="1"/>
              <a:t>TextView</a:t>
            </a:r>
            <a:r>
              <a:rPr lang="en-US" b="1" dirty="0"/>
              <a:t>) view).</a:t>
            </a:r>
            <a:r>
              <a:rPr lang="en-US" b="1" dirty="0" err="1"/>
              <a:t>getText</a:t>
            </a:r>
            <a:r>
              <a:rPr lang="en-US" b="1" dirty="0"/>
              <a:t>(), </a:t>
            </a:r>
            <a:r>
              <a:rPr lang="en-US" dirty="0" err="1"/>
              <a:t>Toast.</a:t>
            </a:r>
            <a:r>
              <a:rPr lang="en-US" i="1" dirty="0" err="1"/>
              <a:t>LENGTH_LONG</a:t>
            </a:r>
            <a:r>
              <a:rPr lang="en-US" dirty="0"/>
              <a:t>).show();</a:t>
            </a:r>
            <a:br>
              <a:rPr lang="en-US" dirty="0"/>
            </a:br>
            <a:r>
              <a:rPr lang="en-US" dirty="0"/>
              <a:t>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 Bar </a:t>
            </a:r>
          </a:p>
        </p:txBody>
      </p:sp>
      <p:sp>
        <p:nvSpPr>
          <p:cNvPr id="3" name="Content Placeholder 2"/>
          <p:cNvSpPr>
            <a:spLocks noGrp="1"/>
          </p:cNvSpPr>
          <p:nvPr>
            <p:ph idx="1"/>
          </p:nvPr>
        </p:nvSpPr>
        <p:spPr>
          <a:xfrm>
            <a:off x="457200" y="1295400"/>
            <a:ext cx="8229600" cy="5105400"/>
          </a:xfrm>
        </p:spPr>
        <p:txBody>
          <a:bodyPr>
            <a:normAutofit/>
          </a:bodyPr>
          <a:lstStyle/>
          <a:p>
            <a:r>
              <a:rPr lang="en-US" sz="2400" b="1" dirty="0"/>
              <a:t>android progress bar</a:t>
            </a:r>
            <a:r>
              <a:rPr lang="en-US" sz="2400" dirty="0"/>
              <a:t> dialog box to display the status of work being done e.g. downloading file, analyzing status of work etc.</a:t>
            </a:r>
          </a:p>
          <a:p>
            <a:r>
              <a:rPr lang="en-US" sz="2400" dirty="0"/>
              <a:t>By default, a progress bar is a spinning wheel (an indeterminate indicator). This mode is used in application when we don’t know the amount of work to be done.</a:t>
            </a:r>
          </a:p>
          <a:p>
            <a:r>
              <a:rPr lang="en-US" sz="2400" dirty="0"/>
              <a:t> To change to a horizontal progress bar, apply the progress bar’s horizontal style.</a:t>
            </a:r>
          </a:p>
        </p:txBody>
      </p:sp>
      <p:sp>
        <p:nvSpPr>
          <p:cNvPr id="1026" name="AutoShape 2" descr="ProgressBar in Androi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4953000" y="4419600"/>
            <a:ext cx="3505200" cy="1981200"/>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 of Progress Bar</a:t>
            </a:r>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sz="2000" b="1" dirty="0"/>
              <a:t> max: </a:t>
            </a:r>
            <a:r>
              <a:rPr lang="en-US" sz="2000" dirty="0"/>
              <a:t>max is an attribute used in android to define maximum value of the progress can take.</a:t>
            </a:r>
          </a:p>
          <a:p>
            <a:r>
              <a:rPr lang="en-US" sz="2000" b="1" dirty="0"/>
              <a:t>progress: </a:t>
            </a:r>
            <a:r>
              <a:rPr lang="en-US" sz="2000" dirty="0"/>
              <a:t>progress is an attribute used in android to define the default progress value between 0 and max.</a:t>
            </a:r>
          </a:p>
          <a:p>
            <a:r>
              <a:rPr lang="en-US" sz="2000" b="1" dirty="0" err="1"/>
              <a:t>progressDrawable</a:t>
            </a:r>
            <a:r>
              <a:rPr lang="en-US" sz="2000" b="1" dirty="0"/>
              <a:t>: </a:t>
            </a:r>
            <a:r>
              <a:rPr lang="en-US" sz="2000" dirty="0"/>
              <a:t>progress </a:t>
            </a:r>
            <a:r>
              <a:rPr lang="en-US" sz="2000" dirty="0" err="1"/>
              <a:t>drawable</a:t>
            </a:r>
            <a:r>
              <a:rPr lang="en-US" sz="2000" dirty="0"/>
              <a:t> is an attribute used in Android to set the custom </a:t>
            </a:r>
            <a:r>
              <a:rPr lang="en-US" sz="2000" dirty="0" err="1"/>
              <a:t>drawable</a:t>
            </a:r>
            <a:r>
              <a:rPr lang="en-US" sz="2000" dirty="0"/>
              <a:t> for the progress mode.</a:t>
            </a:r>
          </a:p>
          <a:p>
            <a:r>
              <a:rPr lang="en-US" sz="2000" b="1" dirty="0"/>
              <a:t>background:</a:t>
            </a:r>
            <a:r>
              <a:rPr lang="en-US" sz="2000" dirty="0"/>
              <a:t> background attribute is used to set the background of a Progress bar. We can set a color or a </a:t>
            </a:r>
            <a:r>
              <a:rPr lang="en-US" sz="2000" dirty="0" err="1"/>
              <a:t>drawable</a:t>
            </a:r>
            <a:r>
              <a:rPr lang="en-US" sz="2000" dirty="0"/>
              <a:t> in the background of a Progress bar.</a:t>
            </a:r>
          </a:p>
          <a:p>
            <a:r>
              <a:rPr lang="en-US" sz="2000" b="1" dirty="0"/>
              <a:t> indeterminate:</a:t>
            </a:r>
            <a:r>
              <a:rPr lang="en-US" sz="2000" dirty="0"/>
              <a:t> indeterminate attribute is used in Android to enable the indeterminate mode.</a:t>
            </a:r>
          </a:p>
          <a:p>
            <a:r>
              <a:rPr lang="en-US" sz="2000" dirty="0"/>
              <a:t>In this mode a progress bar shows a cyclic animation without an indication of progress. This mode is used in application when we don’t know the amount of work to be done. In this mode the actual working will not be shown.</a:t>
            </a:r>
          </a:p>
        </p:txBody>
      </p:sp>
      <p:pic>
        <p:nvPicPr>
          <p:cNvPr id="78850" name="Picture 2"/>
          <p:cNvPicPr>
            <a:picLocks noChangeAspect="1" noChangeArrowheads="1"/>
          </p:cNvPicPr>
          <p:nvPr/>
        </p:nvPicPr>
        <p:blipFill>
          <a:blip r:embed="rId2"/>
          <a:srcRect/>
          <a:stretch>
            <a:fillRect/>
          </a:stretch>
        </p:blipFill>
        <p:spPr bwMode="auto">
          <a:xfrm>
            <a:off x="8229600" y="1828800"/>
            <a:ext cx="2495550" cy="2133600"/>
          </a:xfrm>
          <a:prstGeom prst="rect">
            <a:avLst/>
          </a:prstGeom>
          <a:noFill/>
          <a:ln w="9525">
            <a:no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Methods Used In Progress Bar</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b="1" dirty="0" err="1"/>
              <a:t>getMax</a:t>
            </a:r>
            <a:r>
              <a:rPr lang="en-US" b="1" dirty="0"/>
              <a:t>() :</a:t>
            </a:r>
            <a:r>
              <a:rPr lang="en-US" dirty="0"/>
              <a:t>returns the maximum value of progress bar.</a:t>
            </a:r>
          </a:p>
          <a:p>
            <a:r>
              <a:rPr lang="en-US" b="1" dirty="0" err="1"/>
              <a:t>setMax</a:t>
            </a:r>
            <a:r>
              <a:rPr lang="en-US" b="1" dirty="0"/>
              <a:t>() : s</a:t>
            </a:r>
            <a:r>
              <a:rPr lang="en-US" dirty="0"/>
              <a:t>ets the max value for the Progress </a:t>
            </a:r>
            <a:endParaRPr lang="en-US" b="1" dirty="0"/>
          </a:p>
          <a:p>
            <a:r>
              <a:rPr lang="en-US" b="1" dirty="0"/>
              <a:t> </a:t>
            </a:r>
            <a:r>
              <a:rPr lang="en-US" b="1" dirty="0" err="1"/>
              <a:t>getProgress</a:t>
            </a:r>
            <a:r>
              <a:rPr lang="en-US" b="1" dirty="0"/>
              <a:t>()  : </a:t>
            </a:r>
            <a:r>
              <a:rPr lang="en-US" dirty="0"/>
              <a:t>returns current progress value.</a:t>
            </a:r>
          </a:p>
          <a:p>
            <a:r>
              <a:rPr lang="en-US" b="1" i="1" dirty="0" err="1"/>
              <a:t>setProgress</a:t>
            </a:r>
            <a:r>
              <a:rPr lang="en-US" b="1" i="1" dirty="0"/>
              <a:t>(): </a:t>
            </a:r>
            <a:r>
              <a:rPr lang="en-US" dirty="0"/>
              <a:t> update the Progress Dialog with some particular values</a:t>
            </a:r>
          </a:p>
          <a:p>
            <a:r>
              <a:rPr lang="en-US" b="1" i="1" dirty="0" err="1"/>
              <a:t>incrementProgressBy</a:t>
            </a:r>
            <a:r>
              <a:rPr lang="en-US" b="1" i="1" dirty="0"/>
              <a:t>() : </a:t>
            </a:r>
            <a:r>
              <a:rPr lang="en-US" dirty="0"/>
              <a:t> increment the progress bar by value.</a:t>
            </a:r>
          </a:p>
          <a:p>
            <a:r>
              <a:rPr lang="en-US" b="1" i="1" dirty="0" err="1"/>
              <a:t>setIndeterminate</a:t>
            </a:r>
            <a:r>
              <a:rPr lang="en-US" b="1" i="1" dirty="0"/>
              <a:t>() : </a:t>
            </a:r>
            <a:r>
              <a:rPr lang="en-US" dirty="0"/>
              <a:t>The progress indicator can either be set as determinate or indeterminate . It accepts either true or false.</a:t>
            </a:r>
            <a:endParaRPr lang="en-US" b="1" dirty="0"/>
          </a:p>
          <a:p>
            <a:pPr marL="0" indent="0" algn="l">
              <a:buNone/>
            </a:pPr>
            <a:r>
              <a:rPr lang="en-IN" sz="3100" b="1" i="1" dirty="0" err="1"/>
              <a:t>progressBar.setCancelable</a:t>
            </a:r>
            <a:r>
              <a:rPr lang="en-IN" sz="3100" b="1" i="1" dirty="0"/>
              <a:t>(true);//</a:t>
            </a:r>
            <a:r>
              <a:rPr lang="en-IN" sz="3100" dirty="0"/>
              <a:t>you can cancel it by pressing back button.</a:t>
            </a:r>
          </a:p>
          <a:p>
            <a:pPr marL="0" indent="0" algn="l">
              <a:buNone/>
            </a:pPr>
            <a:r>
              <a:rPr lang="en-IN" sz="3100" b="1" i="1" dirty="0" err="1"/>
              <a:t>progressBar.setMessage</a:t>
            </a:r>
            <a:r>
              <a:rPr lang="en-IN" sz="3100" b="1" i="1" dirty="0"/>
              <a:t>("</a:t>
            </a:r>
            <a:r>
              <a:rPr lang="en-IN" sz="3100" dirty="0"/>
              <a:t>File downloading ...");</a:t>
            </a:r>
          </a:p>
          <a:p>
            <a:pPr marL="0" indent="0" algn="l">
              <a:buNone/>
            </a:pPr>
            <a:r>
              <a:rPr lang="en-IN" sz="3100" b="1" i="1" dirty="0" err="1"/>
              <a:t>progressBar.setProgressStyle</a:t>
            </a:r>
            <a:r>
              <a:rPr lang="en-IN" sz="3100" dirty="0"/>
              <a:t>(</a:t>
            </a:r>
            <a:r>
              <a:rPr lang="en-IN" sz="3100" dirty="0" err="1"/>
              <a:t>ProgressDialog.STYLE_HORIZONTAL</a:t>
            </a:r>
            <a:r>
              <a:rPr lang="en-IN" sz="3100" dirty="0"/>
              <a:t>);</a:t>
            </a:r>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4A79502-55BC-4800-A6B2-1D5CEA9AB92F}"/>
              </a:ext>
            </a:extLst>
          </p:cNvPr>
          <p:cNvSpPr>
            <a:spLocks noGrp="1" noChangeArrowheads="1"/>
          </p:cNvSpPr>
          <p:nvPr>
            <p:ph idx="1"/>
          </p:nvPr>
        </p:nvSpPr>
        <p:spPr bwMode="auto">
          <a:xfrm>
            <a:off x="381000" y="103257"/>
            <a:ext cx="7391400" cy="68788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80"/>
                </a:solidFill>
                <a:effectLst/>
                <a:latin typeface="Consolas" panose="020B0609020204030204" pitchFamily="49" charset="0"/>
              </a:rPr>
              <a:t>public class </a:t>
            </a:r>
            <a:r>
              <a:rPr kumimoji="0" lang="en-US" altLang="en-US" sz="1800" b="0" i="0" u="none" strike="noStrike" cap="none" normalizeH="0" baseline="0" dirty="0">
                <a:ln>
                  <a:noFill/>
                </a:ln>
                <a:solidFill>
                  <a:srgbClr val="000000"/>
                </a:solidFill>
                <a:effectLst/>
                <a:latin typeface="Consolas" panose="020B0609020204030204" pitchFamily="49" charset="0"/>
              </a:rPr>
              <a:t>progressbar_example1&lt;</a:t>
            </a:r>
            <a:r>
              <a:rPr kumimoji="0" lang="en-US" altLang="en-US" sz="1800" b="0" i="0" u="none" strike="noStrike" cap="none" normalizeH="0" baseline="0" dirty="0" err="1">
                <a:ln>
                  <a:noFill/>
                </a:ln>
                <a:solidFill>
                  <a:srgbClr val="20999D"/>
                </a:solidFill>
                <a:effectLst/>
                <a:latin typeface="Consolas" panose="020B0609020204030204" pitchFamily="49" charset="0"/>
              </a:rPr>
              <a:t>ProgressDialog</a:t>
            </a:r>
            <a:r>
              <a:rPr kumimoji="0" lang="en-US" altLang="en-US" sz="1800" b="0" i="0" u="none" strike="noStrike" cap="none" normalizeH="0" baseline="0" dirty="0">
                <a:ln>
                  <a:noFill/>
                </a:ln>
                <a:solidFill>
                  <a:srgbClr val="000000"/>
                </a:solidFill>
                <a:effectLst/>
                <a:latin typeface="Consolas" panose="020B0609020204030204" pitchFamily="49" charset="0"/>
              </a:rPr>
              <a:t>&gt; </a:t>
            </a:r>
            <a:r>
              <a:rPr kumimoji="0" lang="en-US" altLang="en-US" sz="1800" b="1" i="0" u="none" strike="noStrike" cap="none" normalizeH="0" baseline="0" dirty="0">
                <a:ln>
                  <a:noFill/>
                </a:ln>
                <a:solidFill>
                  <a:srgbClr val="000080"/>
                </a:solidFill>
                <a:effectLst/>
                <a:latin typeface="Consolas" panose="020B0609020204030204" pitchFamily="49" charset="0"/>
              </a:rPr>
              <a:t>extends </a:t>
            </a:r>
            <a:r>
              <a:rPr kumimoji="0" lang="en-US" altLang="en-US" sz="1800" b="0" i="0" u="none" strike="noStrike" cap="none" normalizeH="0" baseline="0" dirty="0" err="1">
                <a:ln>
                  <a:noFill/>
                </a:ln>
                <a:solidFill>
                  <a:srgbClr val="000000"/>
                </a:solidFill>
                <a:effectLst/>
                <a:latin typeface="Consolas" panose="020B0609020204030204" pitchFamily="49" charset="0"/>
              </a:rPr>
              <a:t>AppCompatActivity</a:t>
            </a:r>
            <a:r>
              <a:rPr kumimoji="0" lang="en-US" altLang="en-US" sz="1800" b="0" i="0" u="none" strike="noStrike" cap="none" normalizeH="0" baseline="0" dirty="0">
                <a:ln>
                  <a:noFill/>
                </a:ln>
                <a:solidFill>
                  <a:srgbClr val="000000"/>
                </a:solidFill>
                <a:effectLst/>
                <a:latin typeface="Consolas" panose="020B0609020204030204" pitchFamily="49" charset="0"/>
              </a:rPr>
              <a:t> {</a:t>
            </a:r>
            <a:br>
              <a:rPr kumimoji="0" lang="en-US" altLang="en-US" sz="1800" b="0" i="0" u="none" strike="noStrike" cap="none" normalizeH="0" baseline="0" dirty="0">
                <a:ln>
                  <a:noFill/>
                </a:ln>
                <a:solidFill>
                  <a:srgbClr val="000000"/>
                </a:solidFill>
                <a:effectLst/>
                <a:latin typeface="Consolas" panose="020B0609020204030204" pitchFamily="49" charset="0"/>
              </a:rPr>
            </a:b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1" i="0" u="none" strike="noStrike" cap="none" normalizeH="0" baseline="0" dirty="0">
                <a:ln>
                  <a:noFill/>
                </a:ln>
                <a:solidFill>
                  <a:srgbClr val="000080"/>
                </a:solidFill>
                <a:effectLst/>
                <a:latin typeface="Consolas" panose="020B0609020204030204" pitchFamily="49" charset="0"/>
              </a:rPr>
              <a:t>private </a:t>
            </a:r>
            <a:r>
              <a:rPr kumimoji="0" lang="en-US" altLang="en-US" sz="1800" b="0" i="0" u="none" strike="noStrike" cap="none" normalizeH="0" baseline="0" dirty="0" err="1">
                <a:ln>
                  <a:noFill/>
                </a:ln>
                <a:solidFill>
                  <a:srgbClr val="000000"/>
                </a:solidFill>
                <a:effectLst/>
                <a:latin typeface="Consolas" panose="020B0609020204030204" pitchFamily="49" charset="0"/>
              </a:rPr>
              <a:t>ProgressBar</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1" i="0" u="none" strike="noStrike" cap="none" normalizeH="0" baseline="0" dirty="0" err="1">
                <a:ln>
                  <a:noFill/>
                </a:ln>
                <a:solidFill>
                  <a:srgbClr val="660E7A"/>
                </a:solidFill>
                <a:effectLst/>
                <a:latin typeface="Consolas" panose="020B0609020204030204" pitchFamily="49" charset="0"/>
              </a:rPr>
              <a:t>pgsBar</a:t>
            </a:r>
            <a:r>
              <a:rPr kumimoji="0" lang="en-US" altLang="en-US" sz="1800" b="0" i="0" u="none" strike="noStrike" cap="none" normalizeH="0" baseline="0" dirty="0">
                <a:ln>
                  <a:noFill/>
                </a:ln>
                <a:solidFill>
                  <a:srgbClr val="000000"/>
                </a:solidFill>
                <a:effectLst/>
                <a:latin typeface="Consolas" panose="020B0609020204030204" pitchFamily="49" charset="0"/>
              </a:rPr>
              <a:t>;</a:t>
            </a:r>
            <a:br>
              <a:rPr kumimoji="0" lang="en-US" altLang="en-US" sz="1800" b="0" i="0" u="none" strike="noStrike" cap="none" normalizeH="0" baseline="0" dirty="0">
                <a:ln>
                  <a:noFill/>
                </a:ln>
                <a:solidFill>
                  <a:srgbClr val="000000"/>
                </a:solidFill>
                <a:effectLst/>
                <a:latin typeface="Consolas" panose="020B0609020204030204" pitchFamily="49" charset="0"/>
              </a:rPr>
            </a:b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1" i="0" u="none" strike="noStrike" cap="none" normalizeH="0" baseline="0" dirty="0">
                <a:ln>
                  <a:noFill/>
                </a:ln>
                <a:solidFill>
                  <a:srgbClr val="000080"/>
                </a:solidFill>
                <a:effectLst/>
                <a:latin typeface="Consolas" panose="020B0609020204030204" pitchFamily="49" charset="0"/>
              </a:rPr>
              <a:t>private int </a:t>
            </a:r>
            <a:r>
              <a:rPr kumimoji="0" lang="en-US" altLang="en-US" sz="1800" b="1" i="0" u="none" strike="noStrike" cap="none" normalizeH="0" baseline="0" dirty="0">
                <a:ln>
                  <a:noFill/>
                </a:ln>
                <a:solidFill>
                  <a:srgbClr val="660E7A"/>
                </a:solidFill>
                <a:effectLst/>
                <a:latin typeface="Consolas" panose="020B0609020204030204" pitchFamily="49" charset="0"/>
              </a:rPr>
              <a:t>progress </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00FF"/>
                </a:solidFill>
                <a:effectLst/>
                <a:latin typeface="Consolas" panose="020B0609020204030204" pitchFamily="49" charset="0"/>
              </a:rPr>
              <a:t>0</a:t>
            </a:r>
            <a:r>
              <a:rPr kumimoji="0" lang="en-US" altLang="en-US" sz="1800" b="0" i="0" u="none" strike="noStrike" cap="none" normalizeH="0" baseline="0" dirty="0">
                <a:ln>
                  <a:noFill/>
                </a:ln>
                <a:solidFill>
                  <a:srgbClr val="000000"/>
                </a:solidFill>
                <a:effectLst/>
                <a:latin typeface="Consolas" panose="020B0609020204030204" pitchFamily="49" charset="0"/>
              </a:rPr>
              <a:t>;</a:t>
            </a:r>
            <a:br>
              <a:rPr kumimoji="0" lang="en-US" altLang="en-US" sz="1800" b="0" i="0" u="none" strike="noStrike" cap="none" normalizeH="0" baseline="0" dirty="0">
                <a:ln>
                  <a:noFill/>
                </a:ln>
                <a:solidFill>
                  <a:srgbClr val="000000"/>
                </a:solidFill>
                <a:effectLst/>
                <a:latin typeface="Consolas" panose="020B0609020204030204" pitchFamily="49" charset="0"/>
              </a:rPr>
            </a:b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1" i="0" u="none" strike="noStrike" cap="none" normalizeH="0" baseline="0" dirty="0">
                <a:ln>
                  <a:noFill/>
                </a:ln>
                <a:solidFill>
                  <a:srgbClr val="000080"/>
                </a:solidFill>
                <a:effectLst/>
                <a:latin typeface="Consolas" panose="020B0609020204030204" pitchFamily="49" charset="0"/>
              </a:rPr>
              <a:t>private </a:t>
            </a:r>
            <a:r>
              <a:rPr kumimoji="0" lang="en-US" altLang="en-US" sz="1800" b="0" i="0" u="none" strike="noStrike" cap="none" normalizeH="0" baseline="0" dirty="0" err="1">
                <a:ln>
                  <a:noFill/>
                </a:ln>
                <a:solidFill>
                  <a:srgbClr val="000000"/>
                </a:solidFill>
                <a:effectLst/>
                <a:latin typeface="Consolas" panose="020B0609020204030204" pitchFamily="49" charset="0"/>
              </a:rPr>
              <a:t>TextView</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1" i="0" u="none" strike="noStrike" cap="none" normalizeH="0" baseline="0" dirty="0" err="1">
                <a:ln>
                  <a:noFill/>
                </a:ln>
                <a:solidFill>
                  <a:srgbClr val="660E7A"/>
                </a:solidFill>
                <a:effectLst/>
                <a:latin typeface="Consolas" panose="020B0609020204030204" pitchFamily="49" charset="0"/>
              </a:rPr>
              <a:t>txtView</a:t>
            </a:r>
            <a:r>
              <a:rPr kumimoji="0" lang="en-US" altLang="en-US" sz="1800" b="0" i="0" u="none" strike="noStrike" cap="none" normalizeH="0" baseline="0" dirty="0">
                <a:ln>
                  <a:noFill/>
                </a:ln>
                <a:solidFill>
                  <a:srgbClr val="000000"/>
                </a:solidFill>
                <a:effectLst/>
                <a:latin typeface="Consolas" panose="020B0609020204030204" pitchFamily="49" charset="0"/>
              </a:rPr>
              <a:t>;</a:t>
            </a:r>
            <a:br>
              <a:rPr kumimoji="0" lang="en-US" altLang="en-US" sz="1800" b="0" i="0" u="none" strike="noStrike" cap="none" normalizeH="0" baseline="0" dirty="0">
                <a:ln>
                  <a:noFill/>
                </a:ln>
                <a:solidFill>
                  <a:srgbClr val="000000"/>
                </a:solidFill>
                <a:effectLst/>
                <a:latin typeface="Consolas" panose="020B0609020204030204" pitchFamily="49" charset="0"/>
              </a:rPr>
            </a:b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808000"/>
                </a:solidFill>
                <a:effectLst/>
                <a:latin typeface="Consolas" panose="020B0609020204030204" pitchFamily="49" charset="0"/>
              </a:rPr>
              <a:t>@Override</a:t>
            </a:r>
            <a:br>
              <a:rPr kumimoji="0" lang="en-US" altLang="en-US" sz="1800" b="0" i="0" u="none" strike="noStrike" cap="none" normalizeH="0" baseline="0" dirty="0">
                <a:ln>
                  <a:noFill/>
                </a:ln>
                <a:solidFill>
                  <a:srgbClr val="808000"/>
                </a:solidFill>
                <a:effectLst/>
                <a:latin typeface="Consolas" panose="020B0609020204030204" pitchFamily="49" charset="0"/>
              </a:rPr>
            </a:br>
            <a:r>
              <a:rPr kumimoji="0" lang="en-US" altLang="en-US" sz="1800" b="0" i="0" u="none" strike="noStrike" cap="none" normalizeH="0" baseline="0" dirty="0">
                <a:ln>
                  <a:noFill/>
                </a:ln>
                <a:solidFill>
                  <a:srgbClr val="808000"/>
                </a:solidFill>
                <a:effectLst/>
                <a:latin typeface="Consolas" panose="020B0609020204030204" pitchFamily="49" charset="0"/>
              </a:rPr>
              <a:t>    </a:t>
            </a:r>
            <a:r>
              <a:rPr kumimoji="0" lang="en-US" altLang="en-US" sz="1800" b="1" i="0" u="none" strike="noStrike" cap="none" normalizeH="0" baseline="0" dirty="0">
                <a:ln>
                  <a:noFill/>
                </a:ln>
                <a:solidFill>
                  <a:srgbClr val="000080"/>
                </a:solidFill>
                <a:effectLst/>
                <a:latin typeface="Consolas" panose="020B0609020204030204" pitchFamily="49" charset="0"/>
              </a:rPr>
              <a:t>protected void </a:t>
            </a:r>
            <a:r>
              <a:rPr kumimoji="0" lang="en-US" altLang="en-US" sz="1800" b="0" i="0" u="none" strike="noStrike" cap="none" normalizeH="0" baseline="0" dirty="0" err="1">
                <a:ln>
                  <a:noFill/>
                </a:ln>
                <a:solidFill>
                  <a:srgbClr val="000000"/>
                </a:solidFill>
                <a:effectLst/>
                <a:latin typeface="Consolas" panose="020B0609020204030204" pitchFamily="49" charset="0"/>
              </a:rPr>
              <a:t>onCreate</a:t>
            </a:r>
            <a:r>
              <a:rPr kumimoji="0" lang="en-US" altLang="en-US" sz="1800" b="0" i="0" u="none" strike="noStrike" cap="none" normalizeH="0" baseline="0" dirty="0">
                <a:ln>
                  <a:noFill/>
                </a:ln>
                <a:solidFill>
                  <a:srgbClr val="000000"/>
                </a:solidFill>
                <a:effectLst/>
                <a:latin typeface="Consolas" panose="020B0609020204030204" pitchFamily="49" charset="0"/>
              </a:rPr>
              <a:t>(Bundle </a:t>
            </a:r>
            <a:r>
              <a:rPr kumimoji="0" lang="en-US" altLang="en-US" sz="1800" b="0" i="0" u="none" strike="noStrike" cap="none" normalizeH="0" baseline="0" dirty="0" err="1">
                <a:ln>
                  <a:noFill/>
                </a:ln>
                <a:solidFill>
                  <a:srgbClr val="000000"/>
                </a:solidFill>
                <a:effectLst/>
                <a:latin typeface="Consolas" panose="020B0609020204030204" pitchFamily="49" charset="0"/>
              </a:rPr>
              <a:t>savedInstanceState</a:t>
            </a:r>
            <a:r>
              <a:rPr kumimoji="0" lang="en-US" altLang="en-US" sz="1800" b="0" i="0" u="none" strike="noStrike" cap="none" normalizeH="0" baseline="0" dirty="0">
                <a:ln>
                  <a:noFill/>
                </a:ln>
                <a:solidFill>
                  <a:srgbClr val="000000"/>
                </a:solidFill>
                <a:effectLst/>
                <a:latin typeface="Consolas" panose="020B0609020204030204" pitchFamily="49" charset="0"/>
              </a:rPr>
              <a:t>) {</a:t>
            </a:r>
            <a:br>
              <a:rPr kumimoji="0" lang="en-US" altLang="en-US" sz="1800" b="0" i="0" u="none" strike="noStrike" cap="none" normalizeH="0" baseline="0" dirty="0">
                <a:ln>
                  <a:noFill/>
                </a:ln>
                <a:solidFill>
                  <a:srgbClr val="000000"/>
                </a:solidFill>
                <a:effectLst/>
                <a:latin typeface="Consolas" panose="020B0609020204030204" pitchFamily="49" charset="0"/>
              </a:rPr>
            </a:b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1" i="0" u="none" strike="noStrike" cap="none" normalizeH="0" baseline="0" dirty="0" err="1">
                <a:ln>
                  <a:noFill/>
                </a:ln>
                <a:solidFill>
                  <a:srgbClr val="000080"/>
                </a:solidFill>
                <a:effectLst/>
                <a:latin typeface="Consolas" panose="020B0609020204030204" pitchFamily="49" charset="0"/>
              </a:rPr>
              <a:t>super</a:t>
            </a:r>
            <a:r>
              <a:rPr kumimoji="0" lang="en-US" altLang="en-US" sz="1800" b="0" i="0" u="none" strike="noStrike" cap="none" normalizeH="0" baseline="0" dirty="0" err="1">
                <a:ln>
                  <a:noFill/>
                </a:ln>
                <a:solidFill>
                  <a:srgbClr val="000000"/>
                </a:solidFill>
                <a:effectLst/>
                <a:latin typeface="Consolas" panose="020B0609020204030204" pitchFamily="49" charset="0"/>
              </a:rPr>
              <a:t>.onCreate</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err="1">
                <a:ln>
                  <a:noFill/>
                </a:ln>
                <a:solidFill>
                  <a:srgbClr val="000000"/>
                </a:solidFill>
                <a:effectLst/>
                <a:latin typeface="Consolas" panose="020B0609020204030204" pitchFamily="49" charset="0"/>
              </a:rPr>
              <a:t>savedInstanceState</a:t>
            </a:r>
            <a:r>
              <a:rPr kumimoji="0" lang="en-US" altLang="en-US" sz="1800" b="0" i="0" u="none" strike="noStrike" cap="none" normalizeH="0" baseline="0" dirty="0">
                <a:ln>
                  <a:noFill/>
                </a:ln>
                <a:solidFill>
                  <a:srgbClr val="000000"/>
                </a:solidFill>
                <a:effectLst/>
                <a:latin typeface="Consolas" panose="020B0609020204030204" pitchFamily="49" charset="0"/>
              </a:rPr>
              <a:t>);</a:t>
            </a:r>
            <a:br>
              <a:rPr kumimoji="0" lang="en-US" altLang="en-US" sz="1800" b="0" i="0" u="none" strike="noStrike" cap="none" normalizeH="0" baseline="0" dirty="0">
                <a:ln>
                  <a:noFill/>
                </a:ln>
                <a:solidFill>
                  <a:srgbClr val="000000"/>
                </a:solidFill>
                <a:effectLst/>
                <a:latin typeface="Consolas" panose="020B0609020204030204" pitchFamily="49" charset="0"/>
              </a:rPr>
            </a:b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setContentView</a:t>
            </a:r>
            <a:r>
              <a:rPr kumimoji="0" lang="en-US" altLang="en-US" sz="1800" b="0" i="0" u="none" strike="noStrike" cap="none" normalizeH="0" baseline="0" dirty="0">
                <a:ln>
                  <a:noFill/>
                </a:ln>
                <a:solidFill>
                  <a:srgbClr val="000000"/>
                </a:solidFill>
                <a:effectLst/>
                <a:latin typeface="Consolas" panose="020B0609020204030204" pitchFamily="49" charset="0"/>
              </a:rPr>
              <a:t>(R.layout.</a:t>
            </a:r>
            <a:r>
              <a:rPr kumimoji="0" lang="en-US" altLang="en-US" sz="1800" b="1" i="1" u="none" strike="noStrike" cap="none" normalizeH="0" baseline="0" dirty="0">
                <a:ln>
                  <a:noFill/>
                </a:ln>
                <a:solidFill>
                  <a:srgbClr val="660E7A"/>
                </a:solidFill>
                <a:effectLst/>
                <a:latin typeface="Consolas" panose="020B0609020204030204" pitchFamily="49" charset="0"/>
              </a:rPr>
              <a:t>activity_progressbar_example1</a:t>
            </a:r>
            <a:r>
              <a:rPr kumimoji="0" lang="en-US" altLang="en-US" sz="1800" b="0" i="0" u="none" strike="noStrike" cap="none" normalizeH="0" baseline="0" dirty="0">
                <a:ln>
                  <a:noFill/>
                </a:ln>
                <a:solidFill>
                  <a:srgbClr val="000000"/>
                </a:solidFill>
                <a:effectLst/>
                <a:latin typeface="Consolas" panose="020B0609020204030204" pitchFamily="49" charset="0"/>
              </a:rPr>
              <a:t>);</a:t>
            </a:r>
            <a:br>
              <a:rPr kumimoji="0" lang="en-US" altLang="en-US" sz="1800" b="0" i="0" u="none" strike="noStrike" cap="none" normalizeH="0" baseline="0" dirty="0">
                <a:ln>
                  <a:noFill/>
                </a:ln>
                <a:solidFill>
                  <a:srgbClr val="000000"/>
                </a:solidFill>
                <a:effectLst/>
                <a:latin typeface="Consolas" panose="020B0609020204030204" pitchFamily="49" charset="0"/>
              </a:rPr>
            </a:b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1" i="0" u="none" strike="noStrike" cap="none" normalizeH="0" baseline="0" dirty="0" err="1">
                <a:ln>
                  <a:noFill/>
                </a:ln>
                <a:solidFill>
                  <a:srgbClr val="660E7A"/>
                </a:solidFill>
                <a:effectLst/>
                <a:latin typeface="Consolas" panose="020B0609020204030204" pitchFamily="49" charset="0"/>
              </a:rPr>
              <a:t>pgsBar</a:t>
            </a:r>
            <a:r>
              <a:rPr kumimoji="0" lang="en-US" altLang="en-US" sz="1800" b="1" i="0" u="none" strike="noStrike" cap="none" normalizeH="0" baseline="0" dirty="0">
                <a:ln>
                  <a:noFill/>
                </a:ln>
                <a:solidFill>
                  <a:srgbClr val="660E7A"/>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ProgressBar</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findViewById</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err="1">
                <a:ln>
                  <a:noFill/>
                </a:ln>
                <a:solidFill>
                  <a:srgbClr val="000000"/>
                </a:solidFill>
                <a:effectLst/>
                <a:latin typeface="Consolas" panose="020B0609020204030204" pitchFamily="49" charset="0"/>
              </a:rPr>
              <a:t>R.id.</a:t>
            </a:r>
            <a:r>
              <a:rPr kumimoji="0" lang="en-US" altLang="en-US" sz="1800" b="1" i="1" u="none" strike="noStrike" cap="none" normalizeH="0" baseline="0" dirty="0" err="1">
                <a:ln>
                  <a:noFill/>
                </a:ln>
                <a:solidFill>
                  <a:srgbClr val="660E7A"/>
                </a:solidFill>
                <a:effectLst/>
                <a:latin typeface="Consolas" panose="020B0609020204030204" pitchFamily="49" charset="0"/>
              </a:rPr>
              <a:t>pBar</a:t>
            </a:r>
            <a:r>
              <a:rPr kumimoji="0" lang="en-US" altLang="en-US" sz="1800" b="0" i="0" u="none" strike="noStrike" cap="none" normalizeH="0" baseline="0" dirty="0">
                <a:ln>
                  <a:noFill/>
                </a:ln>
                <a:solidFill>
                  <a:srgbClr val="000000"/>
                </a:solidFill>
                <a:effectLst/>
                <a:latin typeface="Consolas" panose="020B0609020204030204" pitchFamily="49" charset="0"/>
              </a:rPr>
              <a:t>);</a:t>
            </a:r>
            <a:br>
              <a:rPr kumimoji="0" lang="en-US" altLang="en-US" sz="1800" b="0" i="0" u="none" strike="noStrike" cap="none" normalizeH="0" baseline="0" dirty="0">
                <a:ln>
                  <a:noFill/>
                </a:ln>
                <a:solidFill>
                  <a:srgbClr val="000000"/>
                </a:solidFill>
                <a:effectLst/>
                <a:latin typeface="Consolas" panose="020B0609020204030204" pitchFamily="49" charset="0"/>
              </a:rPr>
            </a:b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1" i="0" u="none" strike="noStrike" cap="none" normalizeH="0" baseline="0" dirty="0" err="1">
                <a:ln>
                  <a:noFill/>
                </a:ln>
                <a:solidFill>
                  <a:srgbClr val="660E7A"/>
                </a:solidFill>
                <a:effectLst/>
                <a:latin typeface="Consolas" panose="020B0609020204030204" pitchFamily="49" charset="0"/>
              </a:rPr>
              <a:t>txtView</a:t>
            </a:r>
            <a:r>
              <a:rPr kumimoji="0" lang="en-US" altLang="en-US" sz="1800" b="1" i="0" u="none" strike="noStrike" cap="none" normalizeH="0" baseline="0" dirty="0">
                <a:ln>
                  <a:noFill/>
                </a:ln>
                <a:solidFill>
                  <a:srgbClr val="660E7A"/>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TextView</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findViewById</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err="1">
                <a:ln>
                  <a:noFill/>
                </a:ln>
                <a:solidFill>
                  <a:srgbClr val="000000"/>
                </a:solidFill>
                <a:effectLst/>
                <a:latin typeface="Consolas" panose="020B0609020204030204" pitchFamily="49" charset="0"/>
              </a:rPr>
              <a:t>R.id.</a:t>
            </a:r>
            <a:r>
              <a:rPr kumimoji="0" lang="en-US" altLang="en-US" sz="1800" b="1" i="1" u="none" strike="noStrike" cap="none" normalizeH="0" baseline="0" dirty="0" err="1">
                <a:ln>
                  <a:noFill/>
                </a:ln>
                <a:solidFill>
                  <a:srgbClr val="660E7A"/>
                </a:solidFill>
                <a:effectLst/>
                <a:latin typeface="Consolas" panose="020B0609020204030204" pitchFamily="49" charset="0"/>
              </a:rPr>
              <a:t>tView</a:t>
            </a:r>
            <a:r>
              <a:rPr kumimoji="0" lang="en-US" altLang="en-US" sz="1800" b="0" i="0" u="none" strike="noStrike" cap="none" normalizeH="0" baseline="0" dirty="0">
                <a:ln>
                  <a:noFill/>
                </a:ln>
                <a:solidFill>
                  <a:srgbClr val="000000"/>
                </a:solidFill>
                <a:effectLst/>
                <a:latin typeface="Consolas" panose="020B0609020204030204" pitchFamily="49" charset="0"/>
              </a:rPr>
              <a:t>);</a:t>
            </a:r>
            <a:br>
              <a:rPr kumimoji="0" lang="en-US" altLang="en-US" sz="1800" b="0" i="0" u="none" strike="noStrike" cap="none" normalizeH="0" baseline="0" dirty="0">
                <a:ln>
                  <a:noFill/>
                </a:ln>
                <a:solidFill>
                  <a:srgbClr val="000000"/>
                </a:solidFill>
                <a:effectLst/>
                <a:latin typeface="Consolas" panose="020B0609020204030204" pitchFamily="49" charset="0"/>
              </a:rPr>
            </a:br>
            <a:r>
              <a:rPr kumimoji="0" lang="en-US" altLang="en-US" sz="1800" b="0" i="0" u="none" strike="noStrike" cap="none" normalizeH="0" baseline="0" dirty="0">
                <a:ln>
                  <a:noFill/>
                </a:ln>
                <a:solidFill>
                  <a:srgbClr val="000000"/>
                </a:solidFill>
                <a:effectLst/>
                <a:latin typeface="Consolas" panose="020B0609020204030204" pitchFamily="49" charset="0"/>
              </a:rPr>
              <a:t>        Button </a:t>
            </a:r>
            <a:r>
              <a:rPr kumimoji="0" lang="en-US" altLang="en-US" sz="1800" b="0" i="0" u="none" strike="noStrike" cap="none" normalizeH="0" baseline="0" dirty="0" err="1">
                <a:ln>
                  <a:noFill/>
                </a:ln>
                <a:solidFill>
                  <a:srgbClr val="000000"/>
                </a:solidFill>
                <a:effectLst/>
                <a:latin typeface="Consolas" panose="020B0609020204030204" pitchFamily="49" charset="0"/>
              </a:rPr>
              <a:t>btn</a:t>
            </a:r>
            <a:r>
              <a:rPr kumimoji="0" lang="en-US" altLang="en-US" sz="1800" b="0" i="0" u="none" strike="noStrike" cap="none" normalizeH="0" baseline="0" dirty="0">
                <a:ln>
                  <a:noFill/>
                </a:ln>
                <a:solidFill>
                  <a:srgbClr val="000000"/>
                </a:solidFill>
                <a:effectLst/>
                <a:latin typeface="Consolas" panose="020B0609020204030204" pitchFamily="49" charset="0"/>
              </a:rPr>
              <a:t> = (Button) </a:t>
            </a:r>
            <a:r>
              <a:rPr kumimoji="0" lang="en-US" altLang="en-US" sz="1800" b="0" i="0" u="none" strike="noStrike" cap="none" normalizeH="0" baseline="0" dirty="0" err="1">
                <a:ln>
                  <a:noFill/>
                </a:ln>
                <a:solidFill>
                  <a:srgbClr val="000000"/>
                </a:solidFill>
                <a:effectLst/>
                <a:latin typeface="Consolas" panose="020B0609020204030204" pitchFamily="49" charset="0"/>
              </a:rPr>
              <a:t>findViewById</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err="1">
                <a:ln>
                  <a:noFill/>
                </a:ln>
                <a:solidFill>
                  <a:srgbClr val="000000"/>
                </a:solidFill>
                <a:effectLst/>
                <a:latin typeface="Consolas" panose="020B0609020204030204" pitchFamily="49" charset="0"/>
              </a:rPr>
              <a:t>R.id.</a:t>
            </a:r>
            <a:r>
              <a:rPr kumimoji="0" lang="en-US" altLang="en-US" sz="1800" b="1" i="1" u="none" strike="noStrike" cap="none" normalizeH="0" baseline="0" dirty="0" err="1">
                <a:ln>
                  <a:noFill/>
                </a:ln>
                <a:solidFill>
                  <a:srgbClr val="660E7A"/>
                </a:solidFill>
                <a:effectLst/>
                <a:latin typeface="Consolas" panose="020B0609020204030204" pitchFamily="49" charset="0"/>
              </a:rPr>
              <a:t>btnShow</a:t>
            </a:r>
            <a:r>
              <a:rPr kumimoji="0" lang="en-US" altLang="en-US" sz="1800" b="0" i="0" u="none" strike="noStrike" cap="none" normalizeH="0" baseline="0" dirty="0">
                <a:ln>
                  <a:noFill/>
                </a:ln>
                <a:solidFill>
                  <a:srgbClr val="000000"/>
                </a:solidFill>
                <a:effectLst/>
                <a:latin typeface="Consolas" panose="020B0609020204030204" pitchFamily="49" charset="0"/>
              </a:rPr>
              <a:t>);</a:t>
            </a:r>
            <a:br>
              <a:rPr kumimoji="0" lang="en-US" altLang="en-US" sz="1800" b="0" i="0" u="none" strike="noStrike" cap="none" normalizeH="0" baseline="0" dirty="0">
                <a:ln>
                  <a:noFill/>
                </a:ln>
                <a:solidFill>
                  <a:srgbClr val="000000"/>
                </a:solidFill>
                <a:effectLst/>
                <a:latin typeface="Consolas" panose="020B0609020204030204" pitchFamily="49" charset="0"/>
              </a:rPr>
            </a:b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btn.setOnClickListener</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1" i="0" u="none" strike="noStrike" cap="none" normalizeH="0" baseline="0" dirty="0">
                <a:ln>
                  <a:noFill/>
                </a:ln>
                <a:solidFill>
                  <a:srgbClr val="000080"/>
                </a:solidFill>
                <a:effectLst/>
                <a:latin typeface="Consolas" panose="020B0609020204030204" pitchFamily="49" charset="0"/>
              </a:rPr>
              <a:t>new </a:t>
            </a:r>
            <a:r>
              <a:rPr kumimoji="0" lang="en-US" altLang="en-US" sz="1800" b="0" i="0" u="none" strike="noStrike" cap="none" normalizeH="0" baseline="0" dirty="0" err="1">
                <a:ln>
                  <a:noFill/>
                </a:ln>
                <a:solidFill>
                  <a:srgbClr val="000000"/>
                </a:solidFill>
                <a:effectLst/>
                <a:latin typeface="Consolas" panose="020B0609020204030204" pitchFamily="49" charset="0"/>
              </a:rPr>
              <a:t>View.OnClickListener</a:t>
            </a:r>
            <a:r>
              <a:rPr kumimoji="0" lang="en-US" altLang="en-US" sz="1800" b="0" i="0" u="none" strike="noStrike" cap="none" normalizeH="0" baseline="0" dirty="0">
                <a:ln>
                  <a:noFill/>
                </a:ln>
                <a:solidFill>
                  <a:srgbClr val="000000"/>
                </a:solidFill>
                <a:effectLst/>
                <a:latin typeface="Consolas" panose="020B0609020204030204" pitchFamily="49" charset="0"/>
              </a:rPr>
              <a:t>() {</a:t>
            </a:r>
            <a:br>
              <a:rPr kumimoji="0" lang="en-US" altLang="en-US" sz="1800" b="0" i="0" u="none" strike="noStrike" cap="none" normalizeH="0" baseline="0" dirty="0">
                <a:ln>
                  <a:noFill/>
                </a:ln>
                <a:solidFill>
                  <a:srgbClr val="000000"/>
                </a:solidFill>
                <a:effectLst/>
                <a:latin typeface="Consolas" panose="020B0609020204030204" pitchFamily="49" charset="0"/>
              </a:rPr>
            </a:b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808000"/>
                </a:solidFill>
                <a:effectLst/>
                <a:latin typeface="Consolas" panose="020B0609020204030204" pitchFamily="49" charset="0"/>
              </a:rPr>
              <a:t>@Override</a:t>
            </a:r>
            <a:br>
              <a:rPr kumimoji="0" lang="en-US" altLang="en-US" sz="1800" b="0" i="0" u="none" strike="noStrike" cap="none" normalizeH="0" baseline="0" dirty="0">
                <a:ln>
                  <a:noFill/>
                </a:ln>
                <a:solidFill>
                  <a:srgbClr val="808000"/>
                </a:solidFill>
                <a:effectLst/>
                <a:latin typeface="Consolas" panose="020B0609020204030204" pitchFamily="49" charset="0"/>
              </a:rPr>
            </a:br>
            <a:r>
              <a:rPr kumimoji="0" lang="en-US" altLang="en-US" sz="1800" b="0" i="0" u="none" strike="noStrike" cap="none" normalizeH="0" baseline="0" dirty="0">
                <a:ln>
                  <a:noFill/>
                </a:ln>
                <a:solidFill>
                  <a:srgbClr val="808000"/>
                </a:solidFill>
                <a:effectLst/>
                <a:latin typeface="Consolas" panose="020B0609020204030204" pitchFamily="49" charset="0"/>
              </a:rPr>
              <a:t>            </a:t>
            </a:r>
            <a:r>
              <a:rPr kumimoji="0" lang="en-US" altLang="en-US" sz="1800" b="1" i="0" u="none" strike="noStrike" cap="none" normalizeH="0" baseline="0" dirty="0">
                <a:ln>
                  <a:noFill/>
                </a:ln>
                <a:solidFill>
                  <a:srgbClr val="000080"/>
                </a:solidFill>
                <a:effectLst/>
                <a:latin typeface="Consolas" panose="020B0609020204030204" pitchFamily="49" charset="0"/>
              </a:rPr>
              <a:t>public void </a:t>
            </a:r>
            <a:r>
              <a:rPr kumimoji="0" lang="en-US" altLang="en-US" sz="1800" b="0" i="0" u="none" strike="noStrike" cap="none" normalizeH="0" baseline="0" dirty="0" err="1">
                <a:ln>
                  <a:noFill/>
                </a:ln>
                <a:solidFill>
                  <a:srgbClr val="000000"/>
                </a:solidFill>
                <a:effectLst/>
                <a:latin typeface="Consolas" panose="020B0609020204030204" pitchFamily="49" charset="0"/>
              </a:rPr>
              <a:t>onClick</a:t>
            </a:r>
            <a:r>
              <a:rPr kumimoji="0" lang="en-US" altLang="en-US" sz="1800" b="0" i="0" u="none" strike="noStrike" cap="none" normalizeH="0" baseline="0" dirty="0">
                <a:ln>
                  <a:noFill/>
                </a:ln>
                <a:solidFill>
                  <a:srgbClr val="000000"/>
                </a:solidFill>
                <a:effectLst/>
                <a:latin typeface="Consolas" panose="020B0609020204030204" pitchFamily="49" charset="0"/>
              </a:rPr>
              <a:t>(View v) {</a:t>
            </a:r>
            <a:br>
              <a:rPr kumimoji="0" lang="en-US" altLang="en-US" sz="1800" b="0" i="0" u="none" strike="noStrike" cap="none" normalizeH="0" baseline="0" dirty="0">
                <a:ln>
                  <a:noFill/>
                </a:ln>
                <a:solidFill>
                  <a:srgbClr val="000000"/>
                </a:solidFill>
                <a:effectLst/>
                <a:latin typeface="Consolas" panose="020B0609020204030204" pitchFamily="49" charset="0"/>
              </a:rPr>
            </a:b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1" u="none" strike="noStrike" cap="none" normalizeH="0" baseline="0" dirty="0">
                <a:ln>
                  <a:noFill/>
                </a:ln>
                <a:solidFill>
                  <a:srgbClr val="808080"/>
                </a:solidFill>
                <a:effectLst/>
                <a:latin typeface="Consolas" panose="020B0609020204030204" pitchFamily="49" charset="0"/>
              </a:rPr>
              <a:t>// call a function</a:t>
            </a:r>
            <a:br>
              <a:rPr kumimoji="0" lang="en-US" altLang="en-US" sz="1800" b="0" i="1" u="none" strike="noStrike" cap="none" normalizeH="0" baseline="0" dirty="0">
                <a:ln>
                  <a:noFill/>
                </a:ln>
                <a:solidFill>
                  <a:srgbClr val="808080"/>
                </a:solidFill>
                <a:effectLst/>
                <a:latin typeface="Consolas" panose="020B0609020204030204" pitchFamily="49" charset="0"/>
              </a:rPr>
            </a:br>
            <a:r>
              <a:rPr kumimoji="0" lang="en-US" altLang="en-US" sz="1800" b="0" i="1" u="none" strike="noStrike" cap="none" normalizeH="0" baseline="0" dirty="0">
                <a:ln>
                  <a:noFill/>
                </a:ln>
                <a:solidFill>
                  <a:srgbClr val="808080"/>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setProgressValue</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1" i="0" u="none" strike="noStrike" cap="none" normalizeH="0" baseline="0" dirty="0">
                <a:ln>
                  <a:noFill/>
                </a:ln>
                <a:solidFill>
                  <a:srgbClr val="660E7A"/>
                </a:solidFill>
                <a:effectLst/>
                <a:latin typeface="Consolas" panose="020B0609020204030204" pitchFamily="49" charset="0"/>
              </a:rPr>
              <a:t>progress</a:t>
            </a:r>
            <a:r>
              <a:rPr kumimoji="0" lang="en-US" altLang="en-US" sz="1800" b="0" i="0" u="none" strike="noStrike" cap="none" normalizeH="0" baseline="0" dirty="0">
                <a:ln>
                  <a:noFill/>
                </a:ln>
                <a:solidFill>
                  <a:srgbClr val="000000"/>
                </a:solidFill>
                <a:effectLst/>
                <a:latin typeface="Consolas" panose="020B0609020204030204" pitchFamily="49" charset="0"/>
              </a:rPr>
              <a:t>);</a:t>
            </a:r>
            <a:br>
              <a:rPr kumimoji="0" lang="en-US" altLang="en-US" sz="1800" b="0" i="0" u="none" strike="noStrike" cap="none" normalizeH="0" baseline="0" dirty="0">
                <a:ln>
                  <a:noFill/>
                </a:ln>
                <a:solidFill>
                  <a:srgbClr val="000000"/>
                </a:solidFill>
                <a:effectLst/>
                <a:latin typeface="Consolas" panose="020B0609020204030204" pitchFamily="49" charset="0"/>
              </a:rPr>
            </a:br>
            <a:r>
              <a:rPr kumimoji="0" lang="en-US" altLang="en-US" sz="1800" b="0" i="0" u="none" strike="noStrike" cap="none" normalizeH="0" baseline="0" dirty="0">
                <a:ln>
                  <a:noFill/>
                </a:ln>
                <a:solidFill>
                  <a:srgbClr val="000000"/>
                </a:solidFill>
                <a:effectLst/>
                <a:latin typeface="Consolas" panose="020B0609020204030204" pitchFamily="49" charset="0"/>
              </a:rPr>
              <a:t>            }</a:t>
            </a:r>
            <a:br>
              <a:rPr kumimoji="0" lang="en-US" altLang="en-US" sz="1800" b="0" i="0" u="none" strike="noStrike" cap="none" normalizeH="0" baseline="0" dirty="0">
                <a:ln>
                  <a:noFill/>
                </a:ln>
                <a:solidFill>
                  <a:srgbClr val="000000"/>
                </a:solidFill>
                <a:effectLst/>
                <a:latin typeface="Consolas" panose="020B0609020204030204" pitchFamily="49" charset="0"/>
              </a:rPr>
            </a:br>
            <a:br>
              <a:rPr kumimoji="0" lang="en-US" altLang="en-US" sz="1800" b="0" i="0" u="none" strike="noStrike" cap="none" normalizeH="0" baseline="0" dirty="0">
                <a:ln>
                  <a:noFill/>
                </a:ln>
                <a:solidFill>
                  <a:srgbClr val="000000"/>
                </a:solidFill>
                <a:effectLst/>
                <a:latin typeface="Consolas" panose="020B0609020204030204" pitchFamily="49" charset="0"/>
              </a:rPr>
            </a:br>
            <a:r>
              <a:rPr kumimoji="0" lang="en-US" altLang="en-US" sz="1800" b="0" i="0" u="none" strike="noStrike" cap="none" normalizeH="0" baseline="0" dirty="0">
                <a:ln>
                  <a:noFill/>
                </a:ln>
                <a:solidFill>
                  <a:srgbClr val="000000"/>
                </a:solidFill>
                <a:effectLst/>
                <a:latin typeface="Consolas" panose="020B0609020204030204" pitchFamily="49" charset="0"/>
              </a:rPr>
              <a:t>        });</a:t>
            </a:r>
            <a:br>
              <a:rPr kumimoji="0" lang="en-US" altLang="en-US" sz="1800" b="0" i="0" u="none" strike="noStrike" cap="none" normalizeH="0" baseline="0" dirty="0">
                <a:ln>
                  <a:noFill/>
                </a:ln>
                <a:solidFill>
                  <a:srgbClr val="000000"/>
                </a:solidFill>
                <a:effectLst/>
                <a:latin typeface="Consolas" panose="020B0609020204030204" pitchFamily="49" charset="0"/>
              </a:rPr>
            </a:br>
            <a:r>
              <a:rPr kumimoji="0" lang="en-US" altLang="en-US" sz="1800" b="0" i="0" u="none" strike="noStrike" cap="none" normalizeH="0" baseline="0" dirty="0">
                <a:ln>
                  <a:noFill/>
                </a:ln>
                <a:solidFill>
                  <a:srgbClr val="000000"/>
                </a:solidFill>
                <a:effectLst/>
                <a:latin typeface="Consolas" panose="020B0609020204030204" pitchFamily="49" charset="0"/>
              </a:rPr>
              <a:t>    }</a:t>
            </a:r>
            <a:br>
              <a:rPr kumimoji="0" lang="en-US" altLang="en-US" sz="1800" b="0" i="0" u="none" strike="noStrike" cap="none" normalizeH="0" baseline="0" dirty="0">
                <a:ln>
                  <a:noFill/>
                </a:ln>
                <a:solidFill>
                  <a:srgbClr val="000000"/>
                </a:solidFill>
                <a:effectLst/>
                <a:latin typeface="Consolas" panose="020B0609020204030204" pitchFamily="49" charset="0"/>
              </a:rPr>
            </a:br>
            <a:br>
              <a:rPr kumimoji="0" lang="en-US" altLang="en-US" sz="900" b="0" i="0" u="none" strike="noStrike" cap="none" normalizeH="0" baseline="0" dirty="0">
                <a:ln>
                  <a:noFill/>
                </a:ln>
                <a:solidFill>
                  <a:srgbClr val="000000"/>
                </a:solidFill>
                <a:effectLst/>
                <a:latin typeface="Consolas" panose="020B06090202040302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1358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fontScale="90000"/>
          </a:bodyPr>
          <a:lstStyle/>
          <a:p>
            <a:r>
              <a:rPr lang="en-US" dirty="0"/>
              <a:t>change the text on </a:t>
            </a:r>
            <a:r>
              <a:rPr lang="en-US" dirty="0">
                <a:hlinkClick r:id="rId2" tooltip="Button Tutorial"/>
              </a:rPr>
              <a:t>button</a:t>
            </a:r>
            <a:r>
              <a:rPr lang="en-US" dirty="0"/>
              <a:t> click event</a:t>
            </a:r>
            <a:br>
              <a:rPr lang="en-US" dirty="0"/>
            </a:br>
            <a:r>
              <a:rPr lang="en-US" dirty="0"/>
              <a:t>MainActivity.java </a:t>
            </a:r>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r>
              <a:rPr lang="en-US" sz="2400" dirty="0"/>
              <a:t>public class </a:t>
            </a:r>
            <a:r>
              <a:rPr lang="en-US" sz="2400" dirty="0" err="1"/>
              <a:t>MainActivity</a:t>
            </a:r>
            <a:r>
              <a:rPr lang="en-US" sz="2400" dirty="0"/>
              <a:t> extends </a:t>
            </a:r>
            <a:r>
              <a:rPr lang="en-US" sz="2400" dirty="0" err="1"/>
              <a:t>AppCompatActivity</a:t>
            </a:r>
            <a:r>
              <a:rPr lang="en-US" sz="2400" dirty="0"/>
              <a:t> { </a:t>
            </a:r>
          </a:p>
          <a:p>
            <a:r>
              <a:rPr lang="en-US" sz="2400" dirty="0"/>
              <a:t>@Override</a:t>
            </a:r>
          </a:p>
          <a:p>
            <a:r>
              <a:rPr lang="en-US" sz="2400" dirty="0"/>
              <a:t> </a:t>
            </a:r>
            <a:endParaRPr lang="en-US" sz="2400" dirty="0">
              <a:solidFill>
                <a:srgbClr val="FF0000"/>
              </a:solidFill>
            </a:endParaRPr>
          </a:p>
          <a:p>
            <a:r>
              <a:rPr lang="en-US" sz="2400" dirty="0" err="1"/>
              <a:t>TextView</a:t>
            </a:r>
            <a:r>
              <a:rPr lang="en-US" sz="2400" dirty="0"/>
              <a:t> </a:t>
            </a:r>
            <a:r>
              <a:rPr lang="en-US" sz="2400" dirty="0" err="1"/>
              <a:t>simpleTextView</a:t>
            </a:r>
            <a:r>
              <a:rPr lang="en-US" sz="2400" dirty="0"/>
              <a:t> = (</a:t>
            </a:r>
            <a:r>
              <a:rPr lang="en-US" sz="2400" dirty="0" err="1"/>
              <a:t>TextView</a:t>
            </a:r>
            <a:r>
              <a:rPr lang="en-US" sz="2400" dirty="0"/>
              <a:t>) </a:t>
            </a:r>
            <a:r>
              <a:rPr lang="en-US" sz="2400" dirty="0" err="1"/>
              <a:t>findViewById</a:t>
            </a:r>
            <a:r>
              <a:rPr lang="en-US" sz="2400" dirty="0"/>
              <a:t>(</a:t>
            </a:r>
            <a:r>
              <a:rPr lang="en-US" sz="2400" dirty="0" err="1"/>
              <a:t>R.id.simpleTextView</a:t>
            </a:r>
            <a:r>
              <a:rPr lang="en-US" sz="2400" dirty="0"/>
              <a:t>); </a:t>
            </a:r>
            <a:r>
              <a:rPr lang="en-US" sz="2400" dirty="0">
                <a:solidFill>
                  <a:srgbClr val="FF0000"/>
                </a:solidFill>
              </a:rPr>
              <a:t>//get the id for </a:t>
            </a:r>
            <a:r>
              <a:rPr lang="en-US" sz="2400" dirty="0" err="1">
                <a:solidFill>
                  <a:srgbClr val="FF0000"/>
                </a:solidFill>
              </a:rPr>
              <a:t>TextView</a:t>
            </a:r>
            <a:r>
              <a:rPr lang="en-US" sz="2400" dirty="0">
                <a:solidFill>
                  <a:srgbClr val="FF0000"/>
                </a:solidFill>
              </a:rPr>
              <a:t> </a:t>
            </a:r>
          </a:p>
          <a:p>
            <a:r>
              <a:rPr lang="en-US" sz="2400" dirty="0"/>
              <a:t>Button </a:t>
            </a:r>
            <a:r>
              <a:rPr lang="en-US" sz="2400" dirty="0" err="1"/>
              <a:t>changetext</a:t>
            </a:r>
            <a:r>
              <a:rPr lang="en-US" sz="2400" dirty="0"/>
              <a:t>= (Button) </a:t>
            </a:r>
            <a:r>
              <a:rPr lang="en-US" sz="2400" dirty="0" err="1"/>
              <a:t>findViewById</a:t>
            </a:r>
            <a:r>
              <a:rPr lang="en-US" sz="2400" dirty="0"/>
              <a:t>(</a:t>
            </a:r>
            <a:r>
              <a:rPr lang="en-US" sz="2400" dirty="0" err="1"/>
              <a:t>R.id.button</a:t>
            </a:r>
            <a:r>
              <a:rPr lang="en-US" sz="2400" dirty="0"/>
              <a:t>); </a:t>
            </a:r>
            <a:r>
              <a:rPr lang="en-US" sz="2400" dirty="0">
                <a:solidFill>
                  <a:srgbClr val="FF0000"/>
                </a:solidFill>
              </a:rPr>
              <a:t>//get the id for button</a:t>
            </a:r>
          </a:p>
          <a:p>
            <a:r>
              <a:rPr lang="en-US" sz="2400" dirty="0"/>
              <a:t> </a:t>
            </a:r>
            <a:r>
              <a:rPr lang="en-US" sz="2400" dirty="0" err="1"/>
              <a:t>changeText.setOnClickListener</a:t>
            </a:r>
            <a:r>
              <a:rPr lang="en-US" sz="2400" dirty="0"/>
              <a:t>(new </a:t>
            </a:r>
            <a:r>
              <a:rPr lang="en-US" sz="2400" dirty="0" err="1"/>
              <a:t>View.OnClickListener</a:t>
            </a:r>
            <a:r>
              <a:rPr lang="en-US" sz="2400" dirty="0"/>
              <a:t>() { @Override </a:t>
            </a:r>
          </a:p>
          <a:p>
            <a:r>
              <a:rPr lang="en-US" sz="2400" dirty="0"/>
              <a:t>public void </a:t>
            </a:r>
            <a:r>
              <a:rPr lang="en-US" sz="2400" dirty="0" err="1"/>
              <a:t>onClick</a:t>
            </a:r>
            <a:r>
              <a:rPr lang="en-US" sz="2400" dirty="0"/>
              <a:t>(View </a:t>
            </a:r>
            <a:r>
              <a:rPr lang="en-US" sz="2400" dirty="0" err="1"/>
              <a:t>view</a:t>
            </a:r>
            <a:r>
              <a:rPr lang="en-US" sz="2400" dirty="0"/>
              <a:t>) { </a:t>
            </a:r>
          </a:p>
          <a:p>
            <a:r>
              <a:rPr lang="en-US" sz="2400" dirty="0" err="1"/>
              <a:t>simpleTextView.setText</a:t>
            </a:r>
            <a:r>
              <a:rPr lang="en-US" sz="2400" dirty="0"/>
              <a:t>("After Clicking"); </a:t>
            </a:r>
            <a:r>
              <a:rPr lang="en-US" sz="2400" dirty="0">
                <a:solidFill>
                  <a:srgbClr val="FF0000"/>
                </a:solidFill>
              </a:rPr>
              <a:t>//set the text after clicking button</a:t>
            </a:r>
          </a:p>
          <a:p>
            <a:r>
              <a:rPr lang="en-US" sz="2400" dirty="0"/>
              <a:t> } }); </a:t>
            </a:r>
          </a:p>
          <a:p>
            <a:r>
              <a:rPr lang="en-US" sz="2400" dirty="0"/>
              <a:t>} }</a:t>
            </a:r>
          </a:p>
          <a:p>
            <a:endParaRPr lang="en-US" sz="24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164F33-7D07-4B2C-92F8-99596E066F62}"/>
              </a:ext>
            </a:extLst>
          </p:cNvPr>
          <p:cNvSpPr>
            <a:spLocks noGrp="1"/>
          </p:cNvSpPr>
          <p:nvPr>
            <p:ph idx="1"/>
          </p:nvPr>
        </p:nvSpPr>
        <p:spPr>
          <a:xfrm>
            <a:off x="457200" y="381000"/>
            <a:ext cx="8229600" cy="6248400"/>
          </a:xfrm>
        </p:spPr>
        <p:txBody>
          <a:bodyPr>
            <a:normAutofit fontScale="47500" lnSpcReduction="20000"/>
          </a:bodyPr>
          <a:lstStyle/>
          <a:p>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1" i="0" u="none" strike="noStrike" cap="none" normalizeH="0" baseline="0" dirty="0">
                <a:ln>
                  <a:noFill/>
                </a:ln>
                <a:solidFill>
                  <a:srgbClr val="000080"/>
                </a:solidFill>
                <a:effectLst/>
                <a:latin typeface="Consolas" panose="020B0609020204030204" pitchFamily="49" charset="0"/>
              </a:rPr>
              <a:t>private void </a:t>
            </a:r>
            <a:r>
              <a:rPr kumimoji="0" lang="en-US" altLang="en-US" sz="3200" b="0" i="0" u="none" strike="noStrike" cap="none" normalizeH="0" baseline="0" dirty="0" err="1">
                <a:ln>
                  <a:noFill/>
                </a:ln>
                <a:solidFill>
                  <a:srgbClr val="000000"/>
                </a:solidFill>
                <a:effectLst/>
                <a:latin typeface="Consolas" panose="020B0609020204030204" pitchFamily="49" charset="0"/>
              </a:rPr>
              <a:t>setProgressValue</a:t>
            </a:r>
            <a:r>
              <a:rPr kumimoji="0" lang="en-US" altLang="en-US" sz="3200" b="0" i="0" u="none" strike="noStrike" cap="none" normalizeH="0" baseline="0" dirty="0">
                <a:ln>
                  <a:noFill/>
                </a:ln>
                <a:solidFill>
                  <a:srgbClr val="000000"/>
                </a:solidFill>
                <a:effectLst/>
                <a:latin typeface="Consolas" panose="020B0609020204030204" pitchFamily="49" charset="0"/>
              </a:rPr>
              <a:t> ( </a:t>
            </a:r>
            <a:r>
              <a:rPr kumimoji="0" lang="en-US" altLang="en-US" sz="3200" b="1" i="0" u="none" strike="noStrike" cap="none" normalizeH="0" baseline="0" dirty="0">
                <a:ln>
                  <a:noFill/>
                </a:ln>
                <a:solidFill>
                  <a:srgbClr val="000080"/>
                </a:solidFill>
                <a:effectLst/>
                <a:latin typeface="Consolas" panose="020B0609020204030204" pitchFamily="49" charset="0"/>
              </a:rPr>
              <a:t>final int </a:t>
            </a:r>
            <a:r>
              <a:rPr kumimoji="0" lang="en-US" altLang="en-US" sz="3200" b="0" i="0" u="none" strike="noStrike" cap="none" normalizeH="0" baseline="0" dirty="0">
                <a:ln>
                  <a:noFill/>
                </a:ln>
                <a:solidFill>
                  <a:srgbClr val="000000"/>
                </a:solidFill>
                <a:effectLst/>
                <a:latin typeface="Consolas" panose="020B0609020204030204" pitchFamily="49" charset="0"/>
              </a:rPr>
              <a:t>progress) {</a:t>
            </a:r>
            <a:br>
              <a:rPr kumimoji="0" lang="en-US" altLang="en-US" sz="3200" b="0" i="0" u="none" strike="noStrike" cap="none" normalizeH="0" baseline="0" dirty="0">
                <a:ln>
                  <a:noFill/>
                </a:ln>
                <a:solidFill>
                  <a:srgbClr val="000000"/>
                </a:solidFill>
                <a:effectLst/>
                <a:latin typeface="Consolas" panose="020B0609020204030204" pitchFamily="49" charset="0"/>
              </a:rPr>
            </a:br>
            <a:br>
              <a:rPr kumimoji="0" lang="en-US" altLang="en-US" sz="3200" b="0" i="0" u="none" strike="noStrike" cap="none" normalizeH="0" baseline="0" dirty="0">
                <a:ln>
                  <a:noFill/>
                </a:ln>
                <a:solidFill>
                  <a:srgbClr val="000000"/>
                </a:solidFill>
                <a:effectLst/>
                <a:latin typeface="Consolas" panose="020B0609020204030204" pitchFamily="49" charset="0"/>
              </a:rPr>
            </a:b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1" u="none" strike="noStrike" cap="none" normalizeH="0" baseline="0" dirty="0">
                <a:ln>
                  <a:noFill/>
                </a:ln>
                <a:solidFill>
                  <a:srgbClr val="808080"/>
                </a:solidFill>
                <a:effectLst/>
                <a:latin typeface="Consolas" panose="020B0609020204030204" pitchFamily="49" charset="0"/>
              </a:rPr>
              <a:t>// set the progress</a:t>
            </a:r>
            <a:br>
              <a:rPr kumimoji="0" lang="en-US" altLang="en-US" sz="3200" b="0" i="1" u="none" strike="noStrike" cap="none" normalizeH="0" baseline="0" dirty="0">
                <a:ln>
                  <a:noFill/>
                </a:ln>
                <a:solidFill>
                  <a:srgbClr val="808080"/>
                </a:solidFill>
                <a:effectLst/>
                <a:latin typeface="Consolas" panose="020B0609020204030204" pitchFamily="49" charset="0"/>
              </a:rPr>
            </a:br>
            <a:r>
              <a:rPr kumimoji="0" lang="en-US" altLang="en-US" sz="3200" b="0" i="1" u="none" strike="noStrike" cap="none" normalizeH="0" baseline="0" dirty="0">
                <a:ln>
                  <a:noFill/>
                </a:ln>
                <a:solidFill>
                  <a:srgbClr val="808080"/>
                </a:solidFill>
                <a:effectLst/>
                <a:latin typeface="Consolas" panose="020B0609020204030204" pitchFamily="49" charset="0"/>
              </a:rPr>
              <a:t>            </a:t>
            </a:r>
            <a:r>
              <a:rPr kumimoji="0" lang="en-US" altLang="en-US" sz="3200" b="1" i="0" u="none" strike="noStrike" cap="none" normalizeH="0" baseline="0" dirty="0" err="1">
                <a:ln>
                  <a:noFill/>
                </a:ln>
                <a:solidFill>
                  <a:srgbClr val="660E7A"/>
                </a:solidFill>
                <a:effectLst/>
                <a:latin typeface="Consolas" panose="020B0609020204030204" pitchFamily="49" charset="0"/>
              </a:rPr>
              <a:t>pgsBar</a:t>
            </a:r>
            <a:r>
              <a:rPr kumimoji="0" lang="en-US" altLang="en-US" sz="3200" b="0" i="0" u="none" strike="noStrike" cap="none" normalizeH="0" baseline="0" dirty="0" err="1">
                <a:ln>
                  <a:noFill/>
                </a:ln>
                <a:solidFill>
                  <a:srgbClr val="000000"/>
                </a:solidFill>
                <a:effectLst/>
                <a:latin typeface="Consolas" panose="020B0609020204030204" pitchFamily="49" charset="0"/>
              </a:rPr>
              <a:t>.setProgress</a:t>
            </a:r>
            <a:r>
              <a:rPr kumimoji="0" lang="en-US" altLang="en-US" sz="3200" b="0" i="0" u="none" strike="noStrike" cap="none" normalizeH="0" baseline="0" dirty="0">
                <a:ln>
                  <a:noFill/>
                </a:ln>
                <a:solidFill>
                  <a:srgbClr val="000000"/>
                </a:solidFill>
                <a:effectLst/>
                <a:latin typeface="Consolas" panose="020B0609020204030204" pitchFamily="49" charset="0"/>
              </a:rPr>
              <a:t>(progress);</a:t>
            </a:r>
            <a:br>
              <a:rPr kumimoji="0" lang="en-US" altLang="en-US" sz="3200" b="0" i="0" u="none" strike="noStrike" cap="none" normalizeH="0" baseline="0" dirty="0">
                <a:ln>
                  <a:noFill/>
                </a:ln>
                <a:solidFill>
                  <a:srgbClr val="000000"/>
                </a:solidFill>
                <a:effectLst/>
                <a:latin typeface="Consolas" panose="020B0609020204030204" pitchFamily="49" charset="0"/>
              </a:rPr>
            </a:br>
            <a:br>
              <a:rPr kumimoji="0" lang="en-US" altLang="en-US" sz="3200" b="0" i="0" u="none" strike="noStrike" cap="none" normalizeH="0" baseline="0" dirty="0">
                <a:ln>
                  <a:noFill/>
                </a:ln>
                <a:solidFill>
                  <a:srgbClr val="000000"/>
                </a:solidFill>
                <a:effectLst/>
                <a:latin typeface="Consolas" panose="020B0609020204030204" pitchFamily="49" charset="0"/>
              </a:rPr>
            </a:b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1" i="0" u="none" strike="noStrike" cap="none" normalizeH="0" baseline="0" dirty="0">
                <a:ln>
                  <a:noFill/>
                </a:ln>
                <a:solidFill>
                  <a:srgbClr val="000080"/>
                </a:solidFill>
                <a:effectLst/>
                <a:latin typeface="Consolas" panose="020B0609020204030204" pitchFamily="49" charset="0"/>
              </a:rPr>
              <a:t>final int </a:t>
            </a:r>
            <a:r>
              <a:rPr kumimoji="0" lang="en-US" altLang="en-US" sz="3200" b="0" i="0" u="none" strike="noStrike" cap="none" normalizeH="0" baseline="0" dirty="0" err="1">
                <a:ln>
                  <a:noFill/>
                </a:ln>
                <a:solidFill>
                  <a:srgbClr val="000000"/>
                </a:solidFill>
                <a:effectLst/>
                <a:latin typeface="Consolas" panose="020B0609020204030204" pitchFamily="49" charset="0"/>
              </a:rPr>
              <a:t>totaltime</a:t>
            </a:r>
            <a:r>
              <a:rPr kumimoji="0" lang="en-US" altLang="en-US" sz="3200" b="0" i="0" u="none" strike="noStrike" cap="none" normalizeH="0" baseline="0" dirty="0">
                <a:ln>
                  <a:noFill/>
                </a:ln>
                <a:solidFill>
                  <a:srgbClr val="000000"/>
                </a:solidFill>
                <a:effectLst/>
                <a:latin typeface="Consolas" panose="020B0609020204030204" pitchFamily="49" charset="0"/>
              </a:rPr>
              <a:t>=</a:t>
            </a:r>
            <a:r>
              <a:rPr kumimoji="0" lang="en-US" altLang="en-US" sz="3200" b="0" i="0" u="none" strike="noStrike" cap="none" normalizeH="0" baseline="0" dirty="0">
                <a:ln>
                  <a:noFill/>
                </a:ln>
                <a:solidFill>
                  <a:srgbClr val="0000FF"/>
                </a:solidFill>
                <a:effectLst/>
                <a:latin typeface="Consolas" panose="020B0609020204030204" pitchFamily="49" charset="0"/>
              </a:rPr>
              <a:t>100</a:t>
            </a:r>
            <a:r>
              <a:rPr kumimoji="0" lang="en-US" altLang="en-US" sz="3200" b="0" i="0" u="none" strike="noStrike" cap="none" normalizeH="0" baseline="0" dirty="0">
                <a:ln>
                  <a:noFill/>
                </a:ln>
                <a:solidFill>
                  <a:srgbClr val="000000"/>
                </a:solidFill>
                <a:effectLst/>
                <a:latin typeface="Consolas" panose="020B0609020204030204" pitchFamily="49" charset="0"/>
              </a:rPr>
              <a:t>;</a:t>
            </a:r>
            <a:br>
              <a:rPr kumimoji="0" lang="en-US" altLang="en-US" sz="3200" b="0" i="0" u="none" strike="noStrike" cap="none" normalizeH="0" baseline="0" dirty="0">
                <a:ln>
                  <a:noFill/>
                </a:ln>
                <a:solidFill>
                  <a:srgbClr val="000000"/>
                </a:solidFill>
                <a:effectLst/>
                <a:latin typeface="Consolas" panose="020B0609020204030204" pitchFamily="49" charset="0"/>
              </a:rPr>
            </a:b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1" u="none" strike="noStrike" cap="none" normalizeH="0" baseline="0" dirty="0">
                <a:ln>
                  <a:noFill/>
                </a:ln>
                <a:solidFill>
                  <a:srgbClr val="808080"/>
                </a:solidFill>
                <a:effectLst/>
                <a:latin typeface="Consolas" panose="020B0609020204030204" pitchFamily="49" charset="0"/>
              </a:rPr>
              <a:t>// thread is used to change the progress value</a:t>
            </a:r>
            <a:br>
              <a:rPr kumimoji="0" lang="en-US" altLang="en-US" sz="3200" b="0" i="1" u="none" strike="noStrike" cap="none" normalizeH="0" baseline="0" dirty="0">
                <a:ln>
                  <a:noFill/>
                </a:ln>
                <a:solidFill>
                  <a:srgbClr val="808080"/>
                </a:solidFill>
                <a:effectLst/>
                <a:latin typeface="Consolas" panose="020B0609020204030204" pitchFamily="49" charset="0"/>
              </a:rPr>
            </a:br>
            <a:r>
              <a:rPr kumimoji="0" lang="en-US" altLang="en-US" sz="3200" b="0" i="1" u="none" strike="noStrike" cap="none" normalizeH="0" baseline="0" dirty="0">
                <a:ln>
                  <a:noFill/>
                </a:ln>
                <a:solidFill>
                  <a:srgbClr val="808080"/>
                </a:solidFill>
                <a:effectLst/>
                <a:latin typeface="Consolas" panose="020B0609020204030204" pitchFamily="49" charset="0"/>
              </a:rPr>
              <a:t>            </a:t>
            </a:r>
            <a:r>
              <a:rPr kumimoji="0" lang="en-US" altLang="en-US" sz="3200" b="0" i="0" u="none" strike="noStrike" cap="none" normalizeH="0" baseline="0" dirty="0">
                <a:ln>
                  <a:noFill/>
                </a:ln>
                <a:solidFill>
                  <a:srgbClr val="000000"/>
                </a:solidFill>
                <a:effectLst/>
                <a:highlight>
                  <a:srgbClr val="FFFF00"/>
                </a:highlight>
                <a:latin typeface="Consolas" panose="020B0609020204030204" pitchFamily="49" charset="0"/>
              </a:rPr>
              <a:t>Thread </a:t>
            </a:r>
            <a:r>
              <a:rPr kumimoji="0" lang="en-US" altLang="en-US" sz="3200" b="0" i="0" u="none" strike="noStrike" cap="none" normalizeH="0" baseline="0" dirty="0" err="1">
                <a:ln>
                  <a:noFill/>
                </a:ln>
                <a:solidFill>
                  <a:srgbClr val="000000"/>
                </a:solidFill>
                <a:effectLst/>
                <a:highlight>
                  <a:srgbClr val="FFFF00"/>
                </a:highlight>
                <a:latin typeface="Consolas" panose="020B0609020204030204" pitchFamily="49" charset="0"/>
              </a:rPr>
              <a:t>thread</a:t>
            </a:r>
            <a:r>
              <a:rPr kumimoji="0" lang="en-US" altLang="en-US" sz="3200" b="0" i="0" u="none" strike="noStrike" cap="none" normalizeH="0" baseline="0" dirty="0">
                <a:ln>
                  <a:noFill/>
                </a:ln>
                <a:solidFill>
                  <a:srgbClr val="000000"/>
                </a:solidFill>
                <a:effectLst/>
                <a:highlight>
                  <a:srgbClr val="FFFF00"/>
                </a:highlight>
                <a:latin typeface="Consolas" panose="020B0609020204030204" pitchFamily="49" charset="0"/>
              </a:rPr>
              <a:t> = </a:t>
            </a:r>
            <a:r>
              <a:rPr kumimoji="0" lang="en-US" altLang="en-US" sz="3200" b="1" i="0" u="none" strike="noStrike" cap="none" normalizeH="0" baseline="0" dirty="0">
                <a:ln>
                  <a:noFill/>
                </a:ln>
                <a:solidFill>
                  <a:srgbClr val="000080"/>
                </a:solidFill>
                <a:effectLst/>
                <a:highlight>
                  <a:srgbClr val="FFFF00"/>
                </a:highlight>
                <a:latin typeface="Consolas" panose="020B0609020204030204" pitchFamily="49" charset="0"/>
              </a:rPr>
              <a:t>new </a:t>
            </a:r>
            <a:r>
              <a:rPr kumimoji="0" lang="en-US" altLang="en-US" sz="3200" b="0" i="0" u="none" strike="noStrike" cap="none" normalizeH="0" baseline="0" dirty="0">
                <a:ln>
                  <a:noFill/>
                </a:ln>
                <a:solidFill>
                  <a:srgbClr val="000000"/>
                </a:solidFill>
                <a:effectLst/>
                <a:highlight>
                  <a:srgbClr val="FFFF00"/>
                </a:highlight>
                <a:latin typeface="Consolas" panose="020B0609020204030204" pitchFamily="49" charset="0"/>
              </a:rPr>
              <a:t>Thread(</a:t>
            </a:r>
            <a:r>
              <a:rPr kumimoji="0" lang="en-US" altLang="en-US" sz="3200" b="1" i="0" u="none" strike="noStrike" cap="none" normalizeH="0" baseline="0" dirty="0">
                <a:ln>
                  <a:noFill/>
                </a:ln>
                <a:solidFill>
                  <a:srgbClr val="000080"/>
                </a:solidFill>
                <a:effectLst/>
                <a:highlight>
                  <a:srgbClr val="FFFF00"/>
                </a:highlight>
                <a:latin typeface="Consolas" panose="020B0609020204030204" pitchFamily="49" charset="0"/>
              </a:rPr>
              <a:t>new </a:t>
            </a:r>
            <a:r>
              <a:rPr kumimoji="0" lang="en-US" altLang="en-US" sz="3200" b="0" i="0" u="none" strike="noStrike" cap="none" normalizeH="0" baseline="0" dirty="0">
                <a:ln>
                  <a:noFill/>
                </a:ln>
                <a:solidFill>
                  <a:srgbClr val="000000"/>
                </a:solidFill>
                <a:effectLst/>
                <a:highlight>
                  <a:srgbClr val="FFFF00"/>
                </a:highlight>
                <a:latin typeface="Consolas" panose="020B0609020204030204" pitchFamily="49" charset="0"/>
              </a:rPr>
              <a:t>Runnable() {</a:t>
            </a:r>
            <a:br>
              <a:rPr kumimoji="0" lang="en-US" altLang="en-US" sz="3200" b="0" i="0" u="none" strike="noStrike" cap="none" normalizeH="0" baseline="0" dirty="0">
                <a:ln>
                  <a:noFill/>
                </a:ln>
                <a:solidFill>
                  <a:srgbClr val="000000"/>
                </a:solidFill>
                <a:effectLst/>
                <a:highlight>
                  <a:srgbClr val="FFFF00"/>
                </a:highlight>
                <a:latin typeface="Consolas" panose="020B0609020204030204" pitchFamily="49" charset="0"/>
              </a:rPr>
            </a:b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808000"/>
                </a:solidFill>
                <a:effectLst/>
                <a:latin typeface="Consolas" panose="020B0609020204030204" pitchFamily="49" charset="0"/>
              </a:rPr>
              <a:t>@Override</a:t>
            </a:r>
            <a:br>
              <a:rPr kumimoji="0" lang="en-US" altLang="en-US" sz="3200" b="0" i="0" u="none" strike="noStrike" cap="none" normalizeH="0" baseline="0" dirty="0">
                <a:ln>
                  <a:noFill/>
                </a:ln>
                <a:solidFill>
                  <a:srgbClr val="808000"/>
                </a:solidFill>
                <a:effectLst/>
                <a:latin typeface="Consolas" panose="020B0609020204030204" pitchFamily="49" charset="0"/>
              </a:rPr>
            </a:br>
            <a:r>
              <a:rPr kumimoji="0" lang="en-US" altLang="en-US" sz="3200" b="0" i="0" u="none" strike="noStrike" cap="none" normalizeH="0" baseline="0" dirty="0">
                <a:ln>
                  <a:noFill/>
                </a:ln>
                <a:solidFill>
                  <a:srgbClr val="808000"/>
                </a:solidFill>
                <a:effectLst/>
                <a:latin typeface="Consolas" panose="020B0609020204030204" pitchFamily="49" charset="0"/>
              </a:rPr>
              <a:t>                </a:t>
            </a:r>
            <a:r>
              <a:rPr kumimoji="0" lang="en-US" altLang="en-US" sz="3200" b="1" i="0" u="none" strike="noStrike" cap="none" normalizeH="0" baseline="0" dirty="0">
                <a:ln>
                  <a:noFill/>
                </a:ln>
                <a:solidFill>
                  <a:srgbClr val="000080"/>
                </a:solidFill>
                <a:effectLst/>
                <a:latin typeface="Consolas" panose="020B0609020204030204" pitchFamily="49" charset="0"/>
              </a:rPr>
              <a:t>public void </a:t>
            </a:r>
            <a:r>
              <a:rPr kumimoji="0" lang="en-US" altLang="en-US" sz="3200" b="0" i="0" u="none" strike="noStrike" cap="none" normalizeH="0" baseline="0" dirty="0">
                <a:ln>
                  <a:noFill/>
                </a:ln>
                <a:solidFill>
                  <a:srgbClr val="000000"/>
                </a:solidFill>
                <a:effectLst/>
                <a:latin typeface="Consolas" panose="020B0609020204030204" pitchFamily="49" charset="0"/>
              </a:rPr>
              <a:t>run() { //do action for thread</a:t>
            </a:r>
            <a:br>
              <a:rPr kumimoji="0" lang="en-US" altLang="en-US" sz="3200" b="0" i="0" u="none" strike="noStrike" cap="none" normalizeH="0" baseline="0" dirty="0">
                <a:ln>
                  <a:noFill/>
                </a:ln>
                <a:solidFill>
                  <a:srgbClr val="000000"/>
                </a:solidFill>
                <a:effectLst/>
                <a:latin typeface="Consolas" panose="020B0609020204030204" pitchFamily="49" charset="0"/>
              </a:rPr>
            </a:br>
            <a:br>
              <a:rPr kumimoji="0" lang="en-US" altLang="en-US" sz="3200" b="0" i="0" u="none" strike="noStrike" cap="none" normalizeH="0" baseline="0" dirty="0">
                <a:ln>
                  <a:noFill/>
                </a:ln>
                <a:solidFill>
                  <a:srgbClr val="000000"/>
                </a:solidFill>
                <a:effectLst/>
                <a:latin typeface="Consolas" panose="020B0609020204030204" pitchFamily="49" charset="0"/>
              </a:rPr>
            </a:b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1" i="0" u="none" strike="noStrike" cap="none" normalizeH="0" baseline="0" dirty="0">
                <a:ln>
                  <a:noFill/>
                </a:ln>
                <a:solidFill>
                  <a:srgbClr val="000080"/>
                </a:solidFill>
                <a:effectLst/>
                <a:latin typeface="Consolas" panose="020B0609020204030204" pitchFamily="49" charset="0"/>
              </a:rPr>
              <a:t>int </a:t>
            </a:r>
            <a:r>
              <a:rPr kumimoji="0" lang="en-US" altLang="en-US" sz="3200" b="0" i="0" u="none" strike="noStrike" cap="none" normalizeH="0" baseline="0" dirty="0" err="1">
                <a:ln>
                  <a:noFill/>
                </a:ln>
                <a:solidFill>
                  <a:srgbClr val="000000"/>
                </a:solidFill>
                <a:effectLst/>
                <a:latin typeface="Consolas" panose="020B0609020204030204" pitchFamily="49" charset="0"/>
              </a:rPr>
              <a:t>jumptime</a:t>
            </a:r>
            <a:r>
              <a:rPr kumimoji="0" lang="en-US" altLang="en-US" sz="3200" b="0" i="0" u="none" strike="noStrike" cap="none" normalizeH="0" baseline="0" dirty="0">
                <a:ln>
                  <a:noFill/>
                </a:ln>
                <a:solidFill>
                  <a:srgbClr val="000000"/>
                </a:solidFill>
                <a:effectLst/>
                <a:latin typeface="Consolas" panose="020B0609020204030204" pitchFamily="49" charset="0"/>
              </a:rPr>
              <a:t> = </a:t>
            </a:r>
            <a:r>
              <a:rPr kumimoji="0" lang="en-US" altLang="en-US" sz="3200" b="0" i="0" u="none" strike="noStrike" cap="none" normalizeH="0" baseline="0" dirty="0">
                <a:ln>
                  <a:noFill/>
                </a:ln>
                <a:solidFill>
                  <a:srgbClr val="0000FF"/>
                </a:solidFill>
                <a:effectLst/>
                <a:latin typeface="Consolas" panose="020B0609020204030204" pitchFamily="49" charset="0"/>
              </a:rPr>
              <a:t>0</a:t>
            </a:r>
            <a:r>
              <a:rPr kumimoji="0" lang="en-US" altLang="en-US" sz="3200" b="0" i="0" u="none" strike="noStrike" cap="none" normalizeH="0" baseline="0" dirty="0">
                <a:ln>
                  <a:noFill/>
                </a:ln>
                <a:solidFill>
                  <a:srgbClr val="000000"/>
                </a:solidFill>
                <a:effectLst/>
                <a:latin typeface="Consolas" panose="020B0609020204030204" pitchFamily="49" charset="0"/>
              </a:rPr>
              <a:t>;</a:t>
            </a:r>
            <a:br>
              <a:rPr kumimoji="0" lang="en-US" altLang="en-US" sz="3200" b="0" i="0" u="none" strike="noStrike" cap="none" normalizeH="0" baseline="0" dirty="0">
                <a:ln>
                  <a:noFill/>
                </a:ln>
                <a:solidFill>
                  <a:srgbClr val="000000"/>
                </a:solidFill>
                <a:effectLst/>
                <a:latin typeface="Consolas" panose="020B0609020204030204" pitchFamily="49" charset="0"/>
              </a:rPr>
            </a:b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1" i="0" u="none" strike="noStrike" cap="none" normalizeH="0" baseline="0" dirty="0">
                <a:ln>
                  <a:noFill/>
                </a:ln>
                <a:solidFill>
                  <a:srgbClr val="000080"/>
                </a:solidFill>
                <a:effectLst/>
                <a:latin typeface="Consolas" panose="020B0609020204030204" pitchFamily="49" charset="0"/>
              </a:rPr>
              <a:t>while </a:t>
            </a:r>
            <a:r>
              <a:rPr kumimoji="0" lang="en-US" altLang="en-US" sz="3200" b="0" i="0" u="none" strike="noStrike" cap="none" normalizeH="0" baseline="0" dirty="0">
                <a:ln>
                  <a:noFill/>
                </a:ln>
                <a:solidFill>
                  <a:srgbClr val="000000"/>
                </a:solidFill>
                <a:effectLst/>
                <a:latin typeface="Consolas" panose="020B0609020204030204" pitchFamily="49" charset="0"/>
              </a:rPr>
              <a:t>(</a:t>
            </a:r>
            <a:r>
              <a:rPr kumimoji="0" lang="en-US" altLang="en-US" sz="3200" b="0" i="0" u="none" strike="noStrike" cap="none" normalizeH="0" baseline="0" dirty="0" err="1">
                <a:ln>
                  <a:noFill/>
                </a:ln>
                <a:solidFill>
                  <a:srgbClr val="000000"/>
                </a:solidFill>
                <a:effectLst/>
                <a:latin typeface="Consolas" panose="020B0609020204030204" pitchFamily="49" charset="0"/>
              </a:rPr>
              <a:t>jumptime</a:t>
            </a:r>
            <a:r>
              <a:rPr kumimoji="0" lang="en-US" altLang="en-US" sz="3200" b="0" i="0" u="none" strike="noStrike" cap="none" normalizeH="0" baseline="0" dirty="0">
                <a:ln>
                  <a:noFill/>
                </a:ln>
                <a:solidFill>
                  <a:srgbClr val="000000"/>
                </a:solidFill>
                <a:effectLst/>
                <a:latin typeface="Consolas" panose="020B0609020204030204" pitchFamily="49" charset="0"/>
              </a:rPr>
              <a:t> &lt; </a:t>
            </a:r>
            <a:r>
              <a:rPr kumimoji="0" lang="en-US" altLang="en-US" sz="3200" b="0" i="0" u="none" strike="noStrike" cap="none" normalizeH="0" baseline="0" dirty="0" err="1">
                <a:ln>
                  <a:noFill/>
                </a:ln>
                <a:solidFill>
                  <a:srgbClr val="660E7A"/>
                </a:solidFill>
                <a:effectLst/>
                <a:latin typeface="Consolas" panose="020B0609020204030204" pitchFamily="49" charset="0"/>
              </a:rPr>
              <a:t>totaltime</a:t>
            </a:r>
            <a:r>
              <a:rPr kumimoji="0" lang="en-US" altLang="en-US" sz="3200" b="0" i="0" u="none" strike="noStrike" cap="none" normalizeH="0" baseline="0" dirty="0">
                <a:ln>
                  <a:noFill/>
                </a:ln>
                <a:solidFill>
                  <a:srgbClr val="000000"/>
                </a:solidFill>
                <a:effectLst/>
                <a:latin typeface="Consolas" panose="020B0609020204030204" pitchFamily="49" charset="0"/>
              </a:rPr>
              <a:t>) {</a:t>
            </a:r>
            <a:br>
              <a:rPr kumimoji="0" lang="en-US" altLang="en-US" sz="3200" b="0" i="0" u="none" strike="noStrike" cap="none" normalizeH="0" baseline="0" dirty="0">
                <a:ln>
                  <a:noFill/>
                </a:ln>
                <a:solidFill>
                  <a:srgbClr val="000000"/>
                </a:solidFill>
                <a:effectLst/>
                <a:latin typeface="Consolas" panose="020B0609020204030204" pitchFamily="49" charset="0"/>
              </a:rPr>
            </a:b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1" i="0" u="none" strike="noStrike" cap="none" normalizeH="0" baseline="0" dirty="0">
                <a:ln>
                  <a:noFill/>
                </a:ln>
                <a:solidFill>
                  <a:srgbClr val="000080"/>
                </a:solidFill>
                <a:effectLst/>
                <a:latin typeface="Consolas" panose="020B0609020204030204" pitchFamily="49" charset="0"/>
              </a:rPr>
              <a:t>try </a:t>
            </a:r>
            <a:r>
              <a:rPr kumimoji="0" lang="en-US" altLang="en-US" sz="3200" b="0" i="0" u="none" strike="noStrike" cap="none" normalizeH="0" baseline="0" dirty="0">
                <a:ln>
                  <a:noFill/>
                </a:ln>
                <a:solidFill>
                  <a:srgbClr val="000000"/>
                </a:solidFill>
                <a:effectLst/>
                <a:latin typeface="Consolas" panose="020B0609020204030204" pitchFamily="49" charset="0"/>
              </a:rPr>
              <a:t>{</a:t>
            </a:r>
            <a:br>
              <a:rPr kumimoji="0" lang="en-US" altLang="en-US" sz="3200" b="0" i="0" u="none" strike="noStrike" cap="none" normalizeH="0" baseline="0" dirty="0">
                <a:ln>
                  <a:noFill/>
                </a:ln>
                <a:solidFill>
                  <a:srgbClr val="000000"/>
                </a:solidFill>
                <a:effectLst/>
                <a:latin typeface="Consolas" panose="020B0609020204030204" pitchFamily="49" charset="0"/>
              </a:rPr>
            </a:b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err="1">
                <a:ln>
                  <a:noFill/>
                </a:ln>
                <a:solidFill>
                  <a:srgbClr val="000000"/>
                </a:solidFill>
                <a:effectLst/>
                <a:latin typeface="Consolas" panose="020B0609020204030204" pitchFamily="49" charset="0"/>
              </a:rPr>
              <a:t>Thread.</a:t>
            </a:r>
            <a:r>
              <a:rPr kumimoji="0" lang="en-US" altLang="en-US" sz="3200" b="0" i="1" u="none" strike="noStrike" cap="none" normalizeH="0" baseline="0" dirty="0" err="1">
                <a:ln>
                  <a:noFill/>
                </a:ln>
                <a:solidFill>
                  <a:srgbClr val="000000"/>
                </a:solidFill>
                <a:effectLst/>
                <a:latin typeface="Consolas" panose="020B0609020204030204" pitchFamily="49" charset="0"/>
              </a:rPr>
              <a:t>sleep</a:t>
            </a:r>
            <a:r>
              <a:rPr kumimoji="0" lang="en-US" altLang="en-US" sz="3200" b="0" i="0" u="none" strike="noStrike" cap="none" normalizeH="0" baseline="0" dirty="0">
                <a:ln>
                  <a:noFill/>
                </a:ln>
                <a:solidFill>
                  <a:srgbClr val="000000"/>
                </a:solidFill>
                <a:effectLst/>
                <a:latin typeface="Consolas" panose="020B0609020204030204" pitchFamily="49" charset="0"/>
              </a:rPr>
              <a:t>(</a:t>
            </a:r>
            <a:r>
              <a:rPr kumimoji="0" lang="en-US" altLang="en-US" sz="3200" b="0" i="0" u="none" strike="noStrike" cap="none" normalizeH="0" baseline="0" dirty="0">
                <a:ln>
                  <a:noFill/>
                </a:ln>
                <a:solidFill>
                  <a:srgbClr val="0000FF"/>
                </a:solidFill>
                <a:effectLst/>
                <a:latin typeface="Consolas" panose="020B0609020204030204" pitchFamily="49" charset="0"/>
              </a:rPr>
              <a:t>1000</a:t>
            </a:r>
            <a:r>
              <a:rPr kumimoji="0" lang="en-US" altLang="en-US" sz="3200" b="0" i="0" u="none" strike="noStrike" cap="none" normalizeH="0" baseline="0" dirty="0">
                <a:ln>
                  <a:noFill/>
                </a:ln>
                <a:solidFill>
                  <a:srgbClr val="000000"/>
                </a:solidFill>
                <a:effectLst/>
                <a:latin typeface="Consolas" panose="020B0609020204030204" pitchFamily="49" charset="0"/>
              </a:rPr>
              <a:t>);//sleep thread for a time</a:t>
            </a:r>
            <a:br>
              <a:rPr kumimoji="0" lang="en-US" altLang="en-US" sz="3200" b="0" i="0" u="none" strike="noStrike" cap="none" normalizeH="0" baseline="0" dirty="0">
                <a:ln>
                  <a:noFill/>
                </a:ln>
                <a:solidFill>
                  <a:srgbClr val="000000"/>
                </a:solidFill>
                <a:effectLst/>
                <a:latin typeface="Consolas" panose="020B0609020204030204" pitchFamily="49" charset="0"/>
              </a:rPr>
            </a:b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err="1">
                <a:ln>
                  <a:noFill/>
                </a:ln>
                <a:solidFill>
                  <a:srgbClr val="000000"/>
                </a:solidFill>
                <a:effectLst/>
                <a:latin typeface="Consolas" panose="020B0609020204030204" pitchFamily="49" charset="0"/>
              </a:rPr>
              <a:t>jumptime</a:t>
            </a:r>
            <a:r>
              <a:rPr kumimoji="0" lang="en-US" altLang="en-US" sz="3200" b="0" i="0" u="none" strike="noStrike" cap="none" normalizeH="0" baseline="0" dirty="0">
                <a:ln>
                  <a:noFill/>
                </a:ln>
                <a:solidFill>
                  <a:srgbClr val="000000"/>
                </a:solidFill>
                <a:effectLst/>
                <a:latin typeface="Consolas" panose="020B0609020204030204" pitchFamily="49" charset="0"/>
              </a:rPr>
              <a:t> += </a:t>
            </a:r>
            <a:r>
              <a:rPr kumimoji="0" lang="en-US" altLang="en-US" sz="3200" b="0" i="0" u="none" strike="noStrike" cap="none" normalizeH="0" baseline="0" dirty="0">
                <a:ln>
                  <a:noFill/>
                </a:ln>
                <a:solidFill>
                  <a:srgbClr val="0000FF"/>
                </a:solidFill>
                <a:effectLst/>
                <a:latin typeface="Consolas" panose="020B0609020204030204" pitchFamily="49" charset="0"/>
              </a:rPr>
              <a:t>5</a:t>
            </a:r>
            <a:r>
              <a:rPr kumimoji="0" lang="en-US" altLang="en-US" sz="3200" b="0" i="0" u="none" strike="noStrike" cap="none" normalizeH="0" baseline="0" dirty="0">
                <a:ln>
                  <a:noFill/>
                </a:ln>
                <a:solidFill>
                  <a:srgbClr val="000000"/>
                </a:solidFill>
                <a:effectLst/>
                <a:latin typeface="Consolas" panose="020B0609020204030204" pitchFamily="49" charset="0"/>
              </a:rPr>
              <a:t>;</a:t>
            </a:r>
            <a:br>
              <a:rPr kumimoji="0" lang="en-US" altLang="en-US" sz="3200" b="0" i="0" u="none" strike="noStrike" cap="none" normalizeH="0" baseline="0" dirty="0">
                <a:ln>
                  <a:noFill/>
                </a:ln>
                <a:solidFill>
                  <a:srgbClr val="000000"/>
                </a:solidFill>
                <a:effectLst/>
                <a:latin typeface="Consolas" panose="020B0609020204030204" pitchFamily="49" charset="0"/>
              </a:rPr>
            </a:b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1" i="0" u="none" strike="noStrike" cap="none" normalizeH="0" baseline="0" dirty="0" err="1">
                <a:ln>
                  <a:noFill/>
                </a:ln>
                <a:solidFill>
                  <a:srgbClr val="660E7A"/>
                </a:solidFill>
                <a:effectLst/>
                <a:latin typeface="Consolas" panose="020B0609020204030204" pitchFamily="49" charset="0"/>
              </a:rPr>
              <a:t>pgsBar</a:t>
            </a:r>
            <a:r>
              <a:rPr kumimoji="0" lang="en-US" altLang="en-US" sz="3200" b="0" i="0" u="none" strike="noStrike" cap="none" normalizeH="0" baseline="0" dirty="0" err="1">
                <a:ln>
                  <a:noFill/>
                </a:ln>
                <a:solidFill>
                  <a:srgbClr val="000000"/>
                </a:solidFill>
                <a:effectLst/>
                <a:latin typeface="Consolas" panose="020B0609020204030204" pitchFamily="49" charset="0"/>
              </a:rPr>
              <a:t>.setProgress</a:t>
            </a:r>
            <a:r>
              <a:rPr kumimoji="0" lang="en-US" altLang="en-US" sz="3200" b="0" i="0" u="none" strike="noStrike" cap="none" normalizeH="0" baseline="0" dirty="0">
                <a:ln>
                  <a:noFill/>
                </a:ln>
                <a:solidFill>
                  <a:srgbClr val="000000"/>
                </a:solidFill>
                <a:effectLst/>
                <a:latin typeface="Consolas" panose="020B0609020204030204" pitchFamily="49" charset="0"/>
              </a:rPr>
              <a:t>(</a:t>
            </a:r>
            <a:r>
              <a:rPr kumimoji="0" lang="en-US" altLang="en-US" sz="3200" b="0" i="0" u="none" strike="noStrike" cap="none" normalizeH="0" baseline="0" dirty="0" err="1">
                <a:ln>
                  <a:noFill/>
                </a:ln>
                <a:solidFill>
                  <a:srgbClr val="000000"/>
                </a:solidFill>
                <a:effectLst/>
                <a:latin typeface="Consolas" panose="020B0609020204030204" pitchFamily="49" charset="0"/>
              </a:rPr>
              <a:t>jumptime</a:t>
            </a:r>
            <a:r>
              <a:rPr kumimoji="0" lang="en-US" altLang="en-US" sz="3200" b="0" i="0" u="none" strike="noStrike" cap="none" normalizeH="0" baseline="0" dirty="0">
                <a:ln>
                  <a:noFill/>
                </a:ln>
                <a:solidFill>
                  <a:srgbClr val="000000"/>
                </a:solidFill>
                <a:effectLst/>
                <a:latin typeface="Consolas" panose="020B0609020204030204" pitchFamily="49" charset="0"/>
              </a:rPr>
              <a:t>);</a:t>
            </a:r>
            <a:br>
              <a:rPr kumimoji="0" lang="en-US" altLang="en-US" sz="3200" b="0" i="0" u="none" strike="noStrike" cap="none" normalizeH="0" baseline="0" dirty="0">
                <a:ln>
                  <a:noFill/>
                </a:ln>
                <a:solidFill>
                  <a:srgbClr val="000000"/>
                </a:solidFill>
                <a:effectLst/>
                <a:latin typeface="Consolas" panose="020B0609020204030204" pitchFamily="49" charset="0"/>
              </a:rPr>
            </a:br>
            <a:r>
              <a:rPr kumimoji="0" lang="en-US" altLang="en-US" sz="3200" b="0" i="0" u="none" strike="noStrike" cap="none" normalizeH="0" baseline="0" dirty="0">
                <a:ln>
                  <a:noFill/>
                </a:ln>
                <a:solidFill>
                  <a:srgbClr val="000000"/>
                </a:solidFill>
                <a:effectLst/>
                <a:latin typeface="Consolas" panose="020B0609020204030204" pitchFamily="49" charset="0"/>
              </a:rPr>
              <a:t>                        } </a:t>
            </a:r>
          </a:p>
          <a:p>
            <a:r>
              <a:rPr kumimoji="0" lang="en-US" altLang="en-US" sz="3200" b="1" i="0" u="none" strike="noStrike" cap="none" normalizeH="0" baseline="0" dirty="0">
                <a:ln>
                  <a:noFill/>
                </a:ln>
                <a:solidFill>
                  <a:srgbClr val="000080"/>
                </a:solidFill>
                <a:effectLst/>
                <a:latin typeface="Consolas" panose="020B0609020204030204" pitchFamily="49" charset="0"/>
              </a:rPr>
              <a:t>                        catch </a:t>
            </a:r>
            <a:r>
              <a:rPr kumimoji="0" lang="en-US" altLang="en-US" sz="3200" b="0" i="0" u="none" strike="noStrike" cap="none" normalizeH="0" baseline="0" dirty="0">
                <a:ln>
                  <a:noFill/>
                </a:ln>
                <a:solidFill>
                  <a:srgbClr val="000000"/>
                </a:solidFill>
                <a:effectLst/>
                <a:latin typeface="Consolas" panose="020B0609020204030204" pitchFamily="49" charset="0"/>
              </a:rPr>
              <a:t>(</a:t>
            </a:r>
            <a:r>
              <a:rPr kumimoji="0" lang="en-US" altLang="en-US" sz="3200" b="0" i="0" u="none" strike="noStrike" cap="none" normalizeH="0" baseline="0" dirty="0" err="1">
                <a:ln>
                  <a:noFill/>
                </a:ln>
                <a:solidFill>
                  <a:srgbClr val="000000"/>
                </a:solidFill>
                <a:effectLst/>
                <a:latin typeface="Consolas" panose="020B0609020204030204" pitchFamily="49" charset="0"/>
              </a:rPr>
              <a:t>InterruptedException</a:t>
            </a:r>
            <a:r>
              <a:rPr kumimoji="0" lang="en-US" altLang="en-US" sz="3200" b="0" i="0" u="none" strike="noStrike" cap="none" normalizeH="0" baseline="0" dirty="0">
                <a:ln>
                  <a:noFill/>
                </a:ln>
                <a:solidFill>
                  <a:srgbClr val="000000"/>
                </a:solidFill>
                <a:effectLst/>
                <a:latin typeface="Consolas" panose="020B0609020204030204" pitchFamily="49" charset="0"/>
              </a:rPr>
              <a:t> e) {</a:t>
            </a:r>
            <a:br>
              <a:rPr kumimoji="0" lang="en-US" altLang="en-US" sz="3200" b="0" i="0" u="none" strike="noStrike" cap="none" normalizeH="0" baseline="0" dirty="0">
                <a:ln>
                  <a:noFill/>
                </a:ln>
                <a:solidFill>
                  <a:srgbClr val="000000"/>
                </a:solidFill>
                <a:effectLst/>
                <a:latin typeface="Consolas" panose="020B0609020204030204" pitchFamily="49" charset="0"/>
              </a:rPr>
            </a:b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err="1">
                <a:ln>
                  <a:noFill/>
                </a:ln>
                <a:solidFill>
                  <a:srgbClr val="000000"/>
                </a:solidFill>
                <a:effectLst/>
                <a:latin typeface="Consolas" panose="020B0609020204030204" pitchFamily="49" charset="0"/>
              </a:rPr>
              <a:t>e.printStackTrace</a:t>
            </a:r>
            <a:r>
              <a:rPr kumimoji="0" lang="en-US" altLang="en-US" sz="3200" b="0" i="0" u="none" strike="noStrike" cap="none" normalizeH="0" baseline="0" dirty="0">
                <a:ln>
                  <a:noFill/>
                </a:ln>
                <a:solidFill>
                  <a:srgbClr val="000000"/>
                </a:solidFill>
                <a:effectLst/>
                <a:latin typeface="Consolas" panose="020B0609020204030204" pitchFamily="49" charset="0"/>
              </a:rPr>
              <a:t>();</a:t>
            </a:r>
            <a:r>
              <a:rPr lang="en-US" dirty="0"/>
              <a:t> </a:t>
            </a:r>
            <a:r>
              <a:rPr lang="en-US" dirty="0">
                <a:solidFill>
                  <a:srgbClr val="FF0000"/>
                </a:solidFill>
              </a:rPr>
              <a:t>// prints  message of </a:t>
            </a:r>
            <a:r>
              <a:rPr lang="en-US" b="1" dirty="0">
                <a:solidFill>
                  <a:srgbClr val="FF0000"/>
                </a:solidFill>
              </a:rPr>
              <a:t>e</a:t>
            </a:r>
            <a:r>
              <a:rPr lang="en-US" dirty="0">
                <a:solidFill>
                  <a:srgbClr val="FF0000"/>
                </a:solidFill>
              </a:rPr>
              <a:t> object and    				also the line number where the exception occurred. </a:t>
            </a:r>
            <a:br>
              <a:rPr kumimoji="0" lang="en-US" altLang="en-US" sz="3200" b="0" i="0" u="none" strike="noStrike" cap="none" normalizeH="0" baseline="0" dirty="0">
                <a:ln>
                  <a:noFill/>
                </a:ln>
                <a:solidFill>
                  <a:srgbClr val="FF0000"/>
                </a:solidFill>
                <a:effectLst/>
                <a:latin typeface="Consolas" panose="020B0609020204030204" pitchFamily="49" charset="0"/>
              </a:rPr>
            </a:br>
            <a:r>
              <a:rPr kumimoji="0" lang="en-US" altLang="en-US" sz="3200" b="0" i="0" u="none" strike="noStrike" cap="none" normalizeH="0" baseline="0" dirty="0">
                <a:ln>
                  <a:noFill/>
                </a:ln>
                <a:solidFill>
                  <a:srgbClr val="000000"/>
                </a:solidFill>
                <a:effectLst/>
                <a:latin typeface="Consolas" panose="020B0609020204030204" pitchFamily="49" charset="0"/>
              </a:rPr>
              <a:t>                        }</a:t>
            </a:r>
            <a:br>
              <a:rPr kumimoji="0" lang="en-US" altLang="en-US" sz="3200" b="0" i="0" u="none" strike="noStrike" cap="none" normalizeH="0" baseline="0" dirty="0">
                <a:ln>
                  <a:noFill/>
                </a:ln>
                <a:solidFill>
                  <a:srgbClr val="000000"/>
                </a:solidFill>
                <a:effectLst/>
                <a:latin typeface="Consolas" panose="020B0609020204030204" pitchFamily="49" charset="0"/>
              </a:rPr>
            </a:br>
            <a:br>
              <a:rPr kumimoji="0" lang="en-US" altLang="en-US" sz="3200" b="0" i="0" u="none" strike="noStrike" cap="none" normalizeH="0" baseline="0" dirty="0">
                <a:ln>
                  <a:noFill/>
                </a:ln>
                <a:solidFill>
                  <a:srgbClr val="000000"/>
                </a:solidFill>
                <a:effectLst/>
                <a:latin typeface="Consolas" panose="020B0609020204030204" pitchFamily="49" charset="0"/>
              </a:rPr>
            </a:br>
            <a:r>
              <a:rPr kumimoji="0" lang="en-US" altLang="en-US" sz="3200" b="0" i="0" u="none" strike="noStrike" cap="none" normalizeH="0" baseline="0" dirty="0">
                <a:ln>
                  <a:noFill/>
                </a:ln>
                <a:solidFill>
                  <a:srgbClr val="000000"/>
                </a:solidFill>
                <a:effectLst/>
                <a:latin typeface="Consolas" panose="020B0609020204030204" pitchFamily="49" charset="0"/>
              </a:rPr>
              <a:t>                    }</a:t>
            </a:r>
            <a:br>
              <a:rPr kumimoji="0" lang="en-US" altLang="en-US" sz="3200" b="0" i="0" u="none" strike="noStrike" cap="none" normalizeH="0" baseline="0" dirty="0">
                <a:ln>
                  <a:noFill/>
                </a:ln>
                <a:solidFill>
                  <a:srgbClr val="000000"/>
                </a:solidFill>
                <a:effectLst/>
                <a:latin typeface="Consolas" panose="020B0609020204030204" pitchFamily="49" charset="0"/>
              </a:rPr>
            </a:br>
            <a:r>
              <a:rPr kumimoji="0" lang="en-US" altLang="en-US" sz="3200" b="0" i="0" u="none" strike="noStrike" cap="none" normalizeH="0" baseline="0" dirty="0">
                <a:ln>
                  <a:noFill/>
                </a:ln>
                <a:solidFill>
                  <a:srgbClr val="000000"/>
                </a:solidFill>
                <a:effectLst/>
                <a:latin typeface="Consolas" panose="020B0609020204030204" pitchFamily="49" charset="0"/>
              </a:rPr>
              <a:t>                }</a:t>
            </a:r>
            <a:br>
              <a:rPr kumimoji="0" lang="en-US" altLang="en-US" sz="3200" b="0" i="0" u="none" strike="noStrike" cap="none" normalizeH="0" baseline="0" dirty="0">
                <a:ln>
                  <a:noFill/>
                </a:ln>
                <a:solidFill>
                  <a:srgbClr val="000000"/>
                </a:solidFill>
                <a:effectLst/>
                <a:latin typeface="Consolas" panose="020B0609020204030204" pitchFamily="49" charset="0"/>
              </a:rPr>
            </a:br>
            <a:r>
              <a:rPr kumimoji="0" lang="en-US" altLang="en-US" sz="3200" b="0" i="0" u="none" strike="noStrike" cap="none" normalizeH="0" baseline="0" dirty="0">
                <a:ln>
                  <a:noFill/>
                </a:ln>
                <a:solidFill>
                  <a:srgbClr val="000000"/>
                </a:solidFill>
                <a:effectLst/>
                <a:highlight>
                  <a:srgbClr val="FFFF00"/>
                </a:highlight>
                <a:latin typeface="Consolas" panose="020B0609020204030204" pitchFamily="49" charset="0"/>
              </a:rPr>
              <a:t>            });</a:t>
            </a:r>
            <a:br>
              <a:rPr kumimoji="0" lang="en-US" altLang="en-US" sz="3200" b="0" i="0" u="none" strike="noStrike" cap="none" normalizeH="0" baseline="0" dirty="0">
                <a:ln>
                  <a:noFill/>
                </a:ln>
                <a:solidFill>
                  <a:srgbClr val="000000"/>
                </a:solidFill>
                <a:effectLst/>
                <a:latin typeface="Consolas" panose="020B0609020204030204" pitchFamily="49" charset="0"/>
              </a:rPr>
            </a:b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err="1">
                <a:ln>
                  <a:noFill/>
                </a:ln>
                <a:solidFill>
                  <a:srgbClr val="000000"/>
                </a:solidFill>
                <a:effectLst/>
                <a:latin typeface="Consolas" panose="020B0609020204030204" pitchFamily="49" charset="0"/>
              </a:rPr>
              <a:t>thread.start</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FF0000"/>
                </a:solidFill>
                <a:effectLst/>
                <a:latin typeface="Consolas" panose="020B0609020204030204" pitchFamily="49" charset="0"/>
              </a:rPr>
              <a:t>//</a:t>
            </a:r>
            <a:r>
              <a:rPr lang="en-US" b="0" i="0" dirty="0">
                <a:solidFill>
                  <a:srgbClr val="FF0000"/>
                </a:solidFill>
                <a:effectLst/>
                <a:latin typeface="verdana" panose="020B0604030504040204" pitchFamily="34" charset="0"/>
              </a:rPr>
              <a:t> used to begin the execution of thread calls the run() method of Runnable interface to execute the code specified in the run() method in a separate thread.</a:t>
            </a:r>
            <a:br>
              <a:rPr kumimoji="0" lang="en-US" altLang="en-US" sz="3200" b="0" i="0" u="none" strike="noStrike" cap="none" normalizeH="0" baseline="0" dirty="0">
                <a:ln>
                  <a:noFill/>
                </a:ln>
                <a:solidFill>
                  <a:srgbClr val="FF0000"/>
                </a:solidFill>
                <a:effectLst/>
                <a:latin typeface="Consolas" panose="020B0609020204030204" pitchFamily="49" charset="0"/>
              </a:rPr>
            </a:br>
            <a:br>
              <a:rPr kumimoji="0" lang="en-US" altLang="en-US" sz="3200" b="0" i="0" u="none" strike="noStrike" cap="none" normalizeH="0" baseline="0" dirty="0">
                <a:ln>
                  <a:noFill/>
                </a:ln>
                <a:solidFill>
                  <a:srgbClr val="000000"/>
                </a:solidFill>
                <a:effectLst/>
                <a:latin typeface="Consolas" panose="020B0609020204030204" pitchFamily="49" charset="0"/>
              </a:rPr>
            </a:br>
            <a:r>
              <a:rPr kumimoji="0" lang="en-US" altLang="en-US" sz="3200" b="0" i="0" u="none" strike="noStrike" cap="none" normalizeH="0" baseline="0" dirty="0">
                <a:ln>
                  <a:noFill/>
                </a:ln>
                <a:solidFill>
                  <a:srgbClr val="000000"/>
                </a:solidFill>
                <a:effectLst/>
                <a:latin typeface="Consolas" panose="020B0609020204030204" pitchFamily="49" charset="0"/>
              </a:rPr>
              <a:t>        }</a:t>
            </a:r>
            <a:br>
              <a:rPr kumimoji="0" lang="en-US" altLang="en-US" sz="3200" b="0" i="0" u="none" strike="noStrike" cap="none" normalizeH="0" baseline="0" dirty="0">
                <a:ln>
                  <a:noFill/>
                </a:ln>
                <a:solidFill>
                  <a:srgbClr val="000000"/>
                </a:solidFill>
                <a:effectLst/>
                <a:latin typeface="Consolas" panose="020B0609020204030204" pitchFamily="49" charset="0"/>
              </a:rPr>
            </a:br>
            <a:r>
              <a:rPr kumimoji="0" lang="en-US" altLang="en-US" sz="3200" b="0" i="0" u="none" strike="noStrike" cap="none" normalizeH="0" baseline="0" dirty="0">
                <a:ln>
                  <a:noFill/>
                </a:ln>
                <a:solidFill>
                  <a:srgbClr val="000000"/>
                </a:solidFill>
                <a:effectLst/>
                <a:latin typeface="Consolas" panose="020B0609020204030204" pitchFamily="49" charset="0"/>
              </a:rPr>
              <a:t>        }</a:t>
            </a:r>
            <a:endParaRPr lang="en-IN" dirty="0"/>
          </a:p>
        </p:txBody>
      </p:sp>
    </p:spTree>
    <p:extLst>
      <p:ext uri="{BB962C8B-B14F-4D97-AF65-F5344CB8AC3E}">
        <p14:creationId xmlns:p14="http://schemas.microsoft.com/office/powerpoint/2010/main" val="65876940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Scroll View</a:t>
            </a:r>
          </a:p>
        </p:txBody>
      </p:sp>
      <p:sp>
        <p:nvSpPr>
          <p:cNvPr id="3" name="Content Placeholder 2"/>
          <p:cNvSpPr>
            <a:spLocks noGrp="1"/>
          </p:cNvSpPr>
          <p:nvPr>
            <p:ph idx="1"/>
          </p:nvPr>
        </p:nvSpPr>
        <p:spPr/>
        <p:txBody>
          <a:bodyPr/>
          <a:lstStyle/>
          <a:p>
            <a:r>
              <a:rPr lang="en-US" dirty="0"/>
              <a:t>useful to add a vertical or horizontal scroll bars to the content which is larger than actual size of </a:t>
            </a:r>
            <a:r>
              <a:rPr lang="en-US" dirty="0">
                <a:hlinkClick r:id="rId2" tooltip="Android UI Layouts with Examples"/>
              </a:rPr>
              <a:t>layouts</a:t>
            </a:r>
            <a:r>
              <a:rPr lang="en-US" dirty="0"/>
              <a:t>.</a:t>
            </a:r>
          </a:p>
          <a:p>
            <a:r>
              <a:rPr lang="en-US" dirty="0"/>
              <a:t>In android, </a:t>
            </a:r>
            <a:r>
              <a:rPr lang="en-US" b="1" dirty="0" err="1"/>
              <a:t>ScrollView</a:t>
            </a:r>
            <a:r>
              <a:rPr lang="en-US" dirty="0"/>
              <a:t> supports only </a:t>
            </a:r>
            <a:r>
              <a:rPr lang="en-US" b="1" dirty="0"/>
              <a:t>vertical</a:t>
            </a:r>
            <a:r>
              <a:rPr lang="en-US" dirty="0"/>
              <a:t> scrolling.</a:t>
            </a:r>
          </a:p>
          <a:p>
            <a:r>
              <a:rPr lang="en-US" dirty="0"/>
              <a:t> To implement </a:t>
            </a:r>
            <a:r>
              <a:rPr lang="en-US" b="1" dirty="0"/>
              <a:t>horizontal</a:t>
            </a:r>
            <a:r>
              <a:rPr lang="en-US" dirty="0"/>
              <a:t> scrolling, then we need to use </a:t>
            </a:r>
            <a:r>
              <a:rPr lang="en-US" b="1" dirty="0" err="1"/>
              <a:t>HorizontalScrollView</a:t>
            </a:r>
            <a:r>
              <a:rPr lang="en-US" dirty="0"/>
              <a:t> component.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noAutofit/>
          </a:bodyPr>
          <a:lstStyle/>
          <a:p>
            <a:r>
              <a:rPr lang="en-US" sz="2000" dirty="0"/>
              <a:t>&lt;</a:t>
            </a:r>
            <a:r>
              <a:rPr lang="en-US" sz="2000" b="1" dirty="0" err="1"/>
              <a:t>ScrollView</a:t>
            </a:r>
            <a:r>
              <a:rPr lang="en-US" sz="2000" b="1" dirty="0"/>
              <a:t> &gt;</a:t>
            </a:r>
          </a:p>
          <a:p>
            <a:r>
              <a:rPr lang="en-US" sz="2000" b="1" dirty="0"/>
              <a:t>&lt;</a:t>
            </a:r>
            <a:r>
              <a:rPr lang="en-US" sz="2000" b="1" dirty="0" err="1"/>
              <a:t>LinearLaout</a:t>
            </a:r>
            <a:r>
              <a:rPr lang="en-US" sz="2000" b="1" dirty="0"/>
              <a:t>&gt;</a:t>
            </a:r>
            <a:endParaRPr lang="en-US" sz="2000" dirty="0"/>
          </a:p>
          <a:p>
            <a:r>
              <a:rPr lang="en-US" sz="2000" dirty="0"/>
              <a:t>&lt;</a:t>
            </a:r>
            <a:r>
              <a:rPr lang="en-US" sz="2000" b="1" dirty="0" err="1"/>
              <a:t>TextView</a:t>
            </a:r>
            <a:r>
              <a:rPr lang="en-US" sz="2000" b="1" dirty="0"/>
              <a:t> </a:t>
            </a:r>
            <a:r>
              <a:rPr lang="en-US" sz="2000" b="1" dirty="0" err="1"/>
              <a:t>android:id</a:t>
            </a:r>
            <a:r>
              <a:rPr lang="en-US" sz="2000" b="1" dirty="0"/>
              <a:t>="@+id/</a:t>
            </a:r>
            <a:r>
              <a:rPr lang="en-US" sz="2000" b="1" dirty="0" err="1"/>
              <a:t>loginscrn</a:t>
            </a:r>
            <a:r>
              <a:rPr lang="en-US" sz="2000" b="1" dirty="0"/>
              <a:t>"</a:t>
            </a:r>
            <a:br>
              <a:rPr lang="en-US" sz="2000" b="1" dirty="0"/>
            </a:br>
            <a:r>
              <a:rPr lang="en-US" sz="2000" b="1" dirty="0"/>
              <a:t>    </a:t>
            </a:r>
            <a:r>
              <a:rPr lang="en-US" sz="2000" b="1" dirty="0" err="1"/>
              <a:t>android:layout_width</a:t>
            </a:r>
            <a:r>
              <a:rPr lang="en-US" sz="2000" b="1" dirty="0"/>
              <a:t>="</a:t>
            </a:r>
            <a:r>
              <a:rPr lang="en-US" sz="2000" b="1" dirty="0" err="1"/>
              <a:t>wrap_content</a:t>
            </a:r>
            <a:r>
              <a:rPr lang="en-US" sz="2000" b="1" dirty="0"/>
              <a:t>"</a:t>
            </a:r>
            <a:br>
              <a:rPr lang="en-US" sz="2000" b="1" dirty="0"/>
            </a:br>
            <a:r>
              <a:rPr lang="en-US" sz="2000" b="1" dirty="0"/>
              <a:t>    </a:t>
            </a:r>
            <a:r>
              <a:rPr lang="en-US" sz="2000" b="1" dirty="0" err="1"/>
              <a:t>android:layout_height</a:t>
            </a:r>
            <a:r>
              <a:rPr lang="en-US" sz="2000" b="1" dirty="0"/>
              <a:t>="</a:t>
            </a:r>
            <a:r>
              <a:rPr lang="en-US" sz="2000" b="1" dirty="0" err="1"/>
              <a:t>wrap_content</a:t>
            </a:r>
            <a:r>
              <a:rPr lang="en-US" sz="2000" b="1" dirty="0"/>
              <a:t>"</a:t>
            </a:r>
            <a:br>
              <a:rPr lang="en-US" sz="2000" b="1" dirty="0"/>
            </a:br>
            <a:r>
              <a:rPr lang="en-US" sz="2000" b="1" dirty="0"/>
              <a:t>        </a:t>
            </a:r>
            <a:r>
              <a:rPr lang="en-US" sz="2000" b="1" dirty="0" err="1"/>
              <a:t>android:text</a:t>
            </a:r>
            <a:r>
              <a:rPr lang="en-US" sz="2000" b="1" dirty="0"/>
              <a:t>="</a:t>
            </a:r>
            <a:r>
              <a:rPr lang="en-US" sz="2000" b="1" dirty="0" err="1"/>
              <a:t>ScrollView</a:t>
            </a:r>
            <a:r>
              <a:rPr lang="en-US" sz="2000" b="1" dirty="0"/>
              <a:t>“ / &gt;</a:t>
            </a:r>
            <a:br>
              <a:rPr lang="en-US" sz="2000" b="1" dirty="0"/>
            </a:br>
            <a:r>
              <a:rPr lang="en-US" sz="2000" b="1" dirty="0"/>
              <a:t>    </a:t>
            </a:r>
            <a:r>
              <a:rPr lang="en-US" sz="2000" dirty="0"/>
              <a:t>&lt;</a:t>
            </a:r>
            <a:r>
              <a:rPr lang="en-US" sz="2000" b="1" dirty="0"/>
              <a:t>Button </a:t>
            </a:r>
            <a:r>
              <a:rPr lang="en-US" sz="2000" b="1" dirty="0" err="1"/>
              <a:t>android:layout_width</a:t>
            </a:r>
            <a:r>
              <a:rPr lang="en-US" sz="2000" b="1" dirty="0"/>
              <a:t>="</a:t>
            </a:r>
            <a:r>
              <a:rPr lang="en-US" sz="2000" b="1" dirty="0" err="1"/>
              <a:t>wrap_content</a:t>
            </a:r>
            <a:r>
              <a:rPr lang="en-US" sz="2000" b="1" dirty="0"/>
              <a:t>"</a:t>
            </a:r>
            <a:br>
              <a:rPr lang="en-US" sz="2000" b="1" dirty="0"/>
            </a:br>
            <a:r>
              <a:rPr lang="en-US" sz="2000" b="1" dirty="0"/>
              <a:t>    </a:t>
            </a:r>
            <a:r>
              <a:rPr lang="en-US" sz="2000" b="1" dirty="0" err="1"/>
              <a:t>android:layout_height</a:t>
            </a:r>
            <a:r>
              <a:rPr lang="en-US" sz="2000" b="1" dirty="0"/>
              <a:t>="</a:t>
            </a:r>
            <a:r>
              <a:rPr lang="en-US" sz="2000" b="1" dirty="0" err="1"/>
              <a:t>wrap_content</a:t>
            </a:r>
            <a:r>
              <a:rPr lang="en-US" sz="2000" b="1" dirty="0"/>
              <a:t>"</a:t>
            </a:r>
            <a:br>
              <a:rPr lang="en-US" sz="2000" b="1" dirty="0"/>
            </a:br>
            <a:r>
              <a:rPr lang="en-US" sz="2000" b="1" dirty="0"/>
              <a:t>    </a:t>
            </a:r>
            <a:r>
              <a:rPr lang="en-US" sz="2000" b="1" dirty="0" err="1"/>
              <a:t>android:layout_gravity</a:t>
            </a:r>
            <a:r>
              <a:rPr lang="en-US" sz="2000" b="1" dirty="0"/>
              <a:t>="center“</a:t>
            </a:r>
            <a:br>
              <a:rPr lang="en-US" sz="2000" b="1" dirty="0"/>
            </a:br>
            <a:r>
              <a:rPr lang="en-US" sz="2000" b="1" dirty="0"/>
              <a:t>    </a:t>
            </a:r>
            <a:r>
              <a:rPr lang="en-US" sz="2000" b="1" dirty="0" err="1"/>
              <a:t>android:text</a:t>
            </a:r>
            <a:r>
              <a:rPr lang="en-US" sz="2000" b="1" dirty="0"/>
              <a:t>="Button One" </a:t>
            </a:r>
            <a:r>
              <a:rPr lang="en-US" sz="2000" dirty="0"/>
              <a:t>/&gt;</a:t>
            </a:r>
          </a:p>
          <a:p>
            <a:br>
              <a:rPr lang="en-US" sz="2000" dirty="0"/>
            </a:br>
            <a:r>
              <a:rPr lang="en-US" sz="2000" dirty="0"/>
              <a:t>&lt;</a:t>
            </a:r>
            <a:r>
              <a:rPr lang="en-US" sz="2000" b="1" dirty="0"/>
              <a:t>Button </a:t>
            </a:r>
            <a:r>
              <a:rPr lang="en-US" sz="2000" b="1" dirty="0" err="1"/>
              <a:t>android:layout_width</a:t>
            </a:r>
            <a:r>
              <a:rPr lang="en-US" sz="2000" b="1" dirty="0"/>
              <a:t>="</a:t>
            </a:r>
            <a:r>
              <a:rPr lang="en-US" sz="2000" b="1" dirty="0" err="1"/>
              <a:t>wrap_content</a:t>
            </a:r>
            <a:r>
              <a:rPr lang="en-US" sz="2000" b="1" dirty="0"/>
              <a:t>"</a:t>
            </a:r>
            <a:br>
              <a:rPr lang="en-US" sz="2000" b="1" dirty="0"/>
            </a:br>
            <a:r>
              <a:rPr lang="en-US" sz="2000" b="1" dirty="0"/>
              <a:t>    </a:t>
            </a:r>
            <a:r>
              <a:rPr lang="en-US" sz="2000" b="1" dirty="0" err="1"/>
              <a:t>android:layout_height</a:t>
            </a:r>
            <a:r>
              <a:rPr lang="en-US" sz="2000" b="1" dirty="0"/>
              <a:t>="</a:t>
            </a:r>
            <a:r>
              <a:rPr lang="en-US" sz="2000" b="1" dirty="0" err="1"/>
              <a:t>wrap_content</a:t>
            </a:r>
            <a:r>
              <a:rPr lang="en-US" sz="2000" b="1" dirty="0"/>
              <a:t>"</a:t>
            </a:r>
            <a:br>
              <a:rPr lang="en-US" sz="2000" b="1" dirty="0"/>
            </a:br>
            <a:r>
              <a:rPr lang="en-US" sz="2000" b="1" dirty="0"/>
              <a:t>    </a:t>
            </a:r>
            <a:r>
              <a:rPr lang="en-US" sz="2000" b="1" dirty="0" err="1"/>
              <a:t>android:layout_gravity</a:t>
            </a:r>
            <a:r>
              <a:rPr lang="en-US" sz="2000" b="1" dirty="0"/>
              <a:t>="center“</a:t>
            </a:r>
            <a:br>
              <a:rPr lang="en-US" sz="2000" b="1" dirty="0"/>
            </a:br>
            <a:r>
              <a:rPr lang="en-US" sz="2000" b="1" dirty="0"/>
              <a:t>    </a:t>
            </a:r>
            <a:r>
              <a:rPr lang="en-US" sz="2000" b="1" dirty="0" err="1"/>
              <a:t>android:text</a:t>
            </a:r>
            <a:r>
              <a:rPr lang="en-US" sz="2000" b="1" dirty="0"/>
              <a:t>="Button Two" </a:t>
            </a:r>
            <a:r>
              <a:rPr lang="en-US" sz="2000" dirty="0"/>
              <a:t>/&gt;</a:t>
            </a:r>
          </a:p>
          <a:p>
            <a:r>
              <a:rPr lang="en-US" sz="2000" b="1" dirty="0"/>
              <a:t>&lt; / </a:t>
            </a:r>
            <a:r>
              <a:rPr lang="en-US" sz="2000" b="1" dirty="0" err="1"/>
              <a:t>LinearLaout</a:t>
            </a:r>
            <a:r>
              <a:rPr lang="en-US" sz="2000" b="1" dirty="0"/>
              <a:t>&gt;</a:t>
            </a:r>
          </a:p>
          <a:p>
            <a:r>
              <a:rPr lang="en-US" sz="2000" dirty="0"/>
              <a:t>&lt; / </a:t>
            </a:r>
            <a:r>
              <a:rPr lang="en-US" sz="2000" b="1" dirty="0" err="1"/>
              <a:t>ScrollView</a:t>
            </a:r>
            <a:r>
              <a:rPr lang="en-US" sz="2000" b="1" dirty="0"/>
              <a:t> &gt;</a:t>
            </a:r>
          </a:p>
          <a:p>
            <a:endParaRPr lang="en-US" sz="2000" dirty="0"/>
          </a:p>
          <a:p>
            <a:endParaRPr lang="en-US" sz="2000" dirty="0"/>
          </a:p>
        </p:txBody>
      </p:sp>
      <p:sp>
        <p:nvSpPr>
          <p:cNvPr id="1026" name="AutoShape 2" descr="Android Vertical ScrollView Example Resul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6324600" y="838200"/>
            <a:ext cx="2819400" cy="5562600"/>
          </a:xfrm>
          <a:prstGeom prst="rect">
            <a:avLst/>
          </a:prstGeom>
          <a:noFill/>
          <a:ln w="9525">
            <a:noFill/>
            <a:miter lim="800000"/>
            <a:headEnd/>
            <a:tailEnd/>
          </a:ln>
          <a:effec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a:t>
            </a:r>
            <a:r>
              <a:rPr lang="en-US" dirty="0" err="1"/>
              <a:t>Inflater</a:t>
            </a:r>
            <a:endParaRPr lang="en-US" dirty="0"/>
          </a:p>
        </p:txBody>
      </p:sp>
      <p:sp>
        <p:nvSpPr>
          <p:cNvPr id="3" name="Content Placeholder 2"/>
          <p:cNvSpPr>
            <a:spLocks noGrp="1"/>
          </p:cNvSpPr>
          <p:nvPr>
            <p:ph idx="1"/>
          </p:nvPr>
        </p:nvSpPr>
        <p:spPr/>
        <p:txBody>
          <a:bodyPr>
            <a:normAutofit fontScale="70000" lnSpcReduction="20000"/>
          </a:bodyPr>
          <a:lstStyle/>
          <a:p>
            <a:r>
              <a:rPr lang="en-US" dirty="0"/>
              <a:t>Inflate : to make something increase in size</a:t>
            </a:r>
          </a:p>
          <a:p>
            <a:r>
              <a:rPr lang="en-US" dirty="0"/>
              <a:t>There are two ways to create UI in android. One is static way and another is dynamic or programmatically.</a:t>
            </a:r>
          </a:p>
          <a:p>
            <a:r>
              <a:rPr lang="en-US" b="1" dirty="0"/>
              <a:t>Dynamic</a:t>
            </a:r>
            <a:r>
              <a:rPr lang="en-US" dirty="0"/>
              <a:t> way of creating a view means the view is not mentioned in our main.xml but we want to show  this in run time.</a:t>
            </a:r>
          </a:p>
          <a:p>
            <a:r>
              <a:rPr lang="en-US" b="1" dirty="0" err="1"/>
              <a:t>Eg</a:t>
            </a:r>
            <a:r>
              <a:rPr lang="en-US" b="1" dirty="0"/>
              <a:t> :  </a:t>
            </a:r>
            <a:r>
              <a:rPr lang="en-US" dirty="0"/>
              <a:t>we inflate air in a balloon with an air pump to give it a shape, </a:t>
            </a:r>
          </a:p>
          <a:p>
            <a:r>
              <a:rPr lang="en-US" dirty="0"/>
              <a:t>similarly we can inflate different views like button, edit text etc through Java code(programmatically) with the help of Layout </a:t>
            </a:r>
            <a:r>
              <a:rPr lang="en-US" dirty="0" err="1"/>
              <a:t>Inflater</a:t>
            </a:r>
            <a:r>
              <a:rPr lang="en-US" dirty="0"/>
              <a:t>. </a:t>
            </a:r>
          </a:p>
          <a:p>
            <a:r>
              <a:rPr lang="en-US" b="1" dirty="0" err="1"/>
              <a:t>LayoutInflater</a:t>
            </a:r>
            <a:r>
              <a:rPr lang="en-US" b="1" dirty="0"/>
              <a:t> </a:t>
            </a:r>
            <a:r>
              <a:rPr lang="en-US" dirty="0"/>
              <a:t>is mainly used when we have to make our layout dynamically otherwise we can always make static views in XML.</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Toast</a:t>
            </a:r>
          </a:p>
        </p:txBody>
      </p:sp>
      <p:sp>
        <p:nvSpPr>
          <p:cNvPr id="3" name="Content Placeholder 2"/>
          <p:cNvSpPr>
            <a:spLocks noGrp="1"/>
          </p:cNvSpPr>
          <p:nvPr>
            <p:ph idx="1"/>
          </p:nvPr>
        </p:nvSpPr>
        <p:spPr/>
        <p:txBody>
          <a:bodyPr>
            <a:normAutofit fontScale="92500" lnSpcReduction="20000"/>
          </a:bodyPr>
          <a:lstStyle/>
          <a:p>
            <a:r>
              <a:rPr lang="en-US" sz="2400" dirty="0"/>
              <a:t>Toast is used when we required to notify user about an operation without expecting any user input. It displays a small popup for message and automatically fades out after timeout.</a:t>
            </a:r>
          </a:p>
          <a:p>
            <a:r>
              <a:rPr lang="en-US" sz="2400" b="1" dirty="0"/>
              <a:t>Methods of Toast : </a:t>
            </a:r>
          </a:p>
          <a:p>
            <a:r>
              <a:rPr lang="en-US" sz="2400" dirty="0"/>
              <a:t>1.makeText(Context </a:t>
            </a:r>
            <a:r>
              <a:rPr lang="en-US" sz="2400" dirty="0" err="1"/>
              <a:t>context</a:t>
            </a:r>
            <a:r>
              <a:rPr lang="en-US" sz="2400" dirty="0"/>
              <a:t>, </a:t>
            </a:r>
            <a:r>
              <a:rPr lang="en-US" sz="2400" dirty="0" err="1"/>
              <a:t>CharSequence</a:t>
            </a:r>
            <a:r>
              <a:rPr lang="en-US" sz="2400" dirty="0"/>
              <a:t> text, int duration): This method is used to initiate the Toast. This method take three parameters First is for the application Context, Second is text message and last one is duration for the Toast.</a:t>
            </a:r>
          </a:p>
          <a:p>
            <a:r>
              <a:rPr lang="en-US" sz="2400" dirty="0"/>
              <a:t>2. show(): This method is used to display the Toast on the screen. </a:t>
            </a:r>
          </a:p>
          <a:p>
            <a:r>
              <a:rPr lang="en-US" sz="2400" b="1" dirty="0"/>
              <a:t>Limitation : </a:t>
            </a:r>
          </a:p>
          <a:p>
            <a:r>
              <a:rPr lang="en-US" sz="2400" dirty="0"/>
              <a:t> display information for a period of time.</a:t>
            </a:r>
          </a:p>
          <a:p>
            <a:r>
              <a:rPr lang="en-US" sz="2400" dirty="0"/>
              <a:t> It contains a message to be displayed quickly and disappears after specified period of time. </a:t>
            </a:r>
          </a:p>
          <a:p>
            <a:r>
              <a:rPr lang="en-US" sz="2400" dirty="0"/>
              <a:t>It does not block the user interaction.</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Toast</a:t>
            </a:r>
          </a:p>
        </p:txBody>
      </p:sp>
      <p:sp>
        <p:nvSpPr>
          <p:cNvPr id="3" name="Content Placeholder 2"/>
          <p:cNvSpPr>
            <a:spLocks noGrp="1"/>
          </p:cNvSpPr>
          <p:nvPr>
            <p:ph idx="1"/>
          </p:nvPr>
        </p:nvSpPr>
        <p:spPr>
          <a:xfrm>
            <a:off x="457200" y="1951037"/>
            <a:ext cx="8686800" cy="4906963"/>
          </a:xfrm>
        </p:spPr>
        <p:txBody>
          <a:bodyPr>
            <a:normAutofit/>
          </a:bodyPr>
          <a:lstStyle/>
          <a:p>
            <a:r>
              <a:rPr lang="en-US" sz="2000" dirty="0"/>
              <a:t>Toast </a:t>
            </a:r>
            <a:r>
              <a:rPr lang="en-US" sz="2000" dirty="0" err="1"/>
              <a:t>toast</a:t>
            </a:r>
            <a:r>
              <a:rPr lang="en-US" sz="2000" dirty="0"/>
              <a:t> = </a:t>
            </a:r>
            <a:r>
              <a:rPr lang="en-US" sz="2000" dirty="0" err="1"/>
              <a:t>Toast.makeText</a:t>
            </a:r>
            <a:r>
              <a:rPr lang="en-US" sz="2000" dirty="0"/>
              <a:t>(</a:t>
            </a:r>
            <a:r>
              <a:rPr lang="en-US" sz="2000" dirty="0" err="1"/>
              <a:t>getApplicationContext</a:t>
            </a:r>
            <a:r>
              <a:rPr lang="en-US" sz="2000" dirty="0"/>
              <a:t>(), "Simple Toast In Android", </a:t>
            </a:r>
            <a:r>
              <a:rPr lang="en-US" sz="2000" dirty="0" err="1"/>
              <a:t>Toast.LENGTH_LONG</a:t>
            </a:r>
            <a:r>
              <a:rPr lang="en-US" sz="2000" dirty="0"/>
              <a:t>); </a:t>
            </a:r>
            <a:r>
              <a:rPr lang="en-US" sz="2000" dirty="0">
                <a:solidFill>
                  <a:srgbClr val="FF0000"/>
                </a:solidFill>
              </a:rPr>
              <a:t>// initiate the Toast with context, message and duration for the Toast </a:t>
            </a:r>
          </a:p>
          <a:p>
            <a:r>
              <a:rPr lang="en-US" sz="2000" dirty="0" err="1"/>
              <a:t>toast.setText</a:t>
            </a:r>
            <a:r>
              <a:rPr lang="en-US" sz="2000" dirty="0"/>
              <a:t>("Changed Toast Text"); </a:t>
            </a:r>
            <a:r>
              <a:rPr lang="en-US" sz="2000" dirty="0">
                <a:solidFill>
                  <a:srgbClr val="FF0000"/>
                </a:solidFill>
              </a:rPr>
              <a:t>// set the text for the Toast </a:t>
            </a:r>
          </a:p>
          <a:p>
            <a:r>
              <a:rPr lang="en-US" sz="2000" dirty="0" err="1"/>
              <a:t>toast.show</a:t>
            </a:r>
            <a:r>
              <a:rPr lang="en-US" sz="2000" dirty="0"/>
              <a:t>(); </a:t>
            </a:r>
            <a:r>
              <a:rPr lang="en-US" sz="2000" dirty="0">
                <a:solidFill>
                  <a:srgbClr val="FF0000"/>
                </a:solidFill>
              </a:rPr>
              <a:t>// display the Toast</a:t>
            </a:r>
          </a:p>
          <a:p>
            <a:r>
              <a:rPr lang="en-US" sz="2000" dirty="0" err="1"/>
              <a:t>toast.setDuration</a:t>
            </a:r>
            <a:r>
              <a:rPr lang="en-US" sz="2000" dirty="0"/>
              <a:t>(</a:t>
            </a:r>
            <a:r>
              <a:rPr lang="en-US" sz="2000" dirty="0" err="1"/>
              <a:t>Toast.LENGTH_SHORT</a:t>
            </a:r>
            <a:r>
              <a:rPr lang="en-US" sz="2000" dirty="0"/>
              <a:t>); </a:t>
            </a:r>
            <a:r>
              <a:rPr lang="en-US" sz="2000" dirty="0">
                <a:solidFill>
                  <a:srgbClr val="FF0000"/>
                </a:solidFill>
              </a:rPr>
              <a:t>// set the duration for the Toast.</a:t>
            </a:r>
          </a:p>
        </p:txBody>
      </p:sp>
      <p:sp>
        <p:nvSpPr>
          <p:cNvPr id="1026" name="AutoShape 2" descr="Toast custom toast in Androi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B4D22-9CB7-428D-9252-DBD84BBA6CED}"/>
              </a:ext>
            </a:extLst>
          </p:cNvPr>
          <p:cNvSpPr>
            <a:spLocks noGrp="1"/>
          </p:cNvSpPr>
          <p:nvPr>
            <p:ph type="title"/>
          </p:nvPr>
        </p:nvSpPr>
        <p:spPr/>
        <p:txBody>
          <a:bodyPr/>
          <a:lstStyle/>
          <a:p>
            <a:r>
              <a:rPr lang="en-IN" dirty="0"/>
              <a:t>Custom Toast</a:t>
            </a:r>
          </a:p>
        </p:txBody>
      </p:sp>
      <p:sp>
        <p:nvSpPr>
          <p:cNvPr id="3" name="Content Placeholder 2">
            <a:extLst>
              <a:ext uri="{FF2B5EF4-FFF2-40B4-BE49-F238E27FC236}">
                <a16:creationId xmlns:a16="http://schemas.microsoft.com/office/drawing/2014/main" id="{5E34D9F1-79A1-4337-8523-20342DE610D9}"/>
              </a:ext>
            </a:extLst>
          </p:cNvPr>
          <p:cNvSpPr>
            <a:spLocks noGrp="1"/>
          </p:cNvSpPr>
          <p:nvPr>
            <p:ph idx="1"/>
          </p:nvPr>
        </p:nvSpPr>
        <p:spPr/>
        <p:txBody>
          <a:bodyPr/>
          <a:lstStyle/>
          <a:p>
            <a:pPr algn="l"/>
            <a:r>
              <a:rPr lang="en-US" sz="2000" b="0" i="0" dirty="0">
                <a:solidFill>
                  <a:srgbClr val="4E4E4E"/>
                </a:solidFill>
                <a:effectLst/>
                <a:latin typeface="Times New Roman" panose="02020603050405020304" pitchFamily="18" charset="0"/>
                <a:cs typeface="Times New Roman" panose="02020603050405020304" pitchFamily="18" charset="0"/>
              </a:rPr>
              <a:t>In android, we can customize the layout of our toast notification to change the appearance based on requirements like include images in toast notification or change the background color of toast notification, etc.</a:t>
            </a:r>
          </a:p>
          <a:p>
            <a:pPr algn="l"/>
            <a:r>
              <a:rPr lang="en-US" b="0" i="0" dirty="0">
                <a:solidFill>
                  <a:srgbClr val="4E4E4E"/>
                </a:solidFill>
                <a:effectLst/>
                <a:latin typeface="Segoe UI" panose="020B0502040204020203" pitchFamily="34" charset="0"/>
              </a:rPr>
              <a:t> </a:t>
            </a:r>
          </a:p>
          <a:p>
            <a:endParaRPr lang="en-IN" dirty="0"/>
          </a:p>
        </p:txBody>
      </p:sp>
      <p:pic>
        <p:nvPicPr>
          <p:cNvPr id="4" name="Picture 1">
            <a:extLst>
              <a:ext uri="{FF2B5EF4-FFF2-40B4-BE49-F238E27FC236}">
                <a16:creationId xmlns:a16="http://schemas.microsoft.com/office/drawing/2014/main" id="{BBC08D75-4720-45BC-90CC-ECCF37C8C034}"/>
              </a:ext>
            </a:extLst>
          </p:cNvPr>
          <p:cNvPicPr>
            <a:picLocks noChangeAspect="1" noChangeArrowheads="1"/>
          </p:cNvPicPr>
          <p:nvPr/>
        </p:nvPicPr>
        <p:blipFill>
          <a:blip r:embed="rId2"/>
          <a:srcRect/>
          <a:stretch>
            <a:fillRect/>
          </a:stretch>
        </p:blipFill>
        <p:spPr bwMode="auto">
          <a:xfrm>
            <a:off x="1905000" y="3850740"/>
            <a:ext cx="4543425" cy="1238250"/>
          </a:xfrm>
          <a:prstGeom prst="rect">
            <a:avLst/>
          </a:prstGeom>
          <a:noFill/>
          <a:ln w="9525">
            <a:noFill/>
            <a:miter lim="800000"/>
            <a:headEnd/>
            <a:tailEnd/>
          </a:ln>
          <a:effectLst/>
        </p:spPr>
      </p:pic>
    </p:spTree>
    <p:extLst>
      <p:ext uri="{BB962C8B-B14F-4D97-AF65-F5344CB8AC3E}">
        <p14:creationId xmlns:p14="http://schemas.microsoft.com/office/powerpoint/2010/main" val="6648180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Mainactivity</a:t>
            </a:r>
            <a:r>
              <a:rPr lang="en-US" dirty="0"/>
              <a:t> Example of Custom Toast</a:t>
            </a:r>
          </a:p>
        </p:txBody>
      </p:sp>
      <p:sp>
        <p:nvSpPr>
          <p:cNvPr id="3" name="Content Placeholder 2"/>
          <p:cNvSpPr>
            <a:spLocks noGrp="1"/>
          </p:cNvSpPr>
          <p:nvPr>
            <p:ph idx="1"/>
          </p:nvPr>
        </p:nvSpPr>
        <p:spPr>
          <a:xfrm>
            <a:off x="457200" y="1066800"/>
            <a:ext cx="8229600" cy="5059363"/>
          </a:xfrm>
        </p:spPr>
        <p:txBody>
          <a:bodyPr>
            <a:normAutofit fontScale="62500" lnSpcReduction="20000"/>
          </a:bodyPr>
          <a:lstStyle/>
          <a:p>
            <a:r>
              <a:rPr lang="en-US" i="1" dirty="0"/>
              <a:t>&lt;!-- Button's for simple and custom Toast --&gt;</a:t>
            </a:r>
            <a:br>
              <a:rPr lang="en-US" i="1" dirty="0"/>
            </a:br>
            <a:r>
              <a:rPr lang="en-US" i="1" dirty="0"/>
              <a:t>&lt;</a:t>
            </a:r>
            <a:r>
              <a:rPr lang="en-US" i="1" dirty="0" err="1"/>
              <a:t>Linearlayout</a:t>
            </a:r>
            <a:r>
              <a:rPr lang="en-US" i="1" dirty="0"/>
              <a:t>&gt;</a:t>
            </a:r>
          </a:p>
          <a:p>
            <a:r>
              <a:rPr lang="en-US" dirty="0"/>
              <a:t>&lt;</a:t>
            </a:r>
            <a:r>
              <a:rPr lang="en-US" b="1" dirty="0"/>
              <a:t>Button</a:t>
            </a:r>
            <a:br>
              <a:rPr lang="en-US" b="1" dirty="0"/>
            </a:br>
            <a:r>
              <a:rPr lang="en-US" b="1" dirty="0"/>
              <a:t>    </a:t>
            </a:r>
            <a:r>
              <a:rPr lang="en-US" b="1" dirty="0" err="1"/>
              <a:t>android:id</a:t>
            </a:r>
            <a:r>
              <a:rPr lang="en-US" b="1" dirty="0"/>
              <a:t>="@+id/</a:t>
            </a:r>
            <a:r>
              <a:rPr lang="en-US" b="1" dirty="0" err="1"/>
              <a:t>simpleToast</a:t>
            </a:r>
            <a:r>
              <a:rPr lang="en-US" b="1" dirty="0"/>
              <a:t>"</a:t>
            </a:r>
            <a:br>
              <a:rPr lang="en-US" b="1" dirty="0"/>
            </a:br>
            <a:r>
              <a:rPr lang="en-US" b="1" dirty="0"/>
              <a:t>    </a:t>
            </a:r>
            <a:r>
              <a:rPr lang="en-US" b="1" dirty="0" err="1"/>
              <a:t>android:layout_width</a:t>
            </a:r>
            <a:r>
              <a:rPr lang="en-US" b="1" dirty="0"/>
              <a:t>="200dp"</a:t>
            </a:r>
            <a:br>
              <a:rPr lang="en-US" b="1" dirty="0"/>
            </a:br>
            <a:r>
              <a:rPr lang="en-US" b="1" dirty="0"/>
              <a:t>    </a:t>
            </a:r>
            <a:r>
              <a:rPr lang="en-US" b="1" dirty="0" err="1"/>
              <a:t>android:layout_height</a:t>
            </a:r>
            <a:r>
              <a:rPr lang="en-US" b="1" dirty="0"/>
              <a:t>="</a:t>
            </a:r>
            <a:r>
              <a:rPr lang="en-US" b="1" dirty="0" err="1"/>
              <a:t>wrap_content</a:t>
            </a:r>
            <a:r>
              <a:rPr lang="en-US" b="1" dirty="0"/>
              <a:t>“</a:t>
            </a:r>
            <a:br>
              <a:rPr lang="en-US" b="1" dirty="0"/>
            </a:br>
            <a:r>
              <a:rPr lang="en-US" b="1" dirty="0"/>
              <a:t>    </a:t>
            </a:r>
            <a:r>
              <a:rPr lang="en-US" b="1" dirty="0" err="1"/>
              <a:t>android:text</a:t>
            </a:r>
            <a:r>
              <a:rPr lang="en-US" b="1" dirty="0"/>
              <a:t>="Simple Toast"</a:t>
            </a:r>
            <a:br>
              <a:rPr lang="en-US" b="1" dirty="0"/>
            </a:br>
            <a:r>
              <a:rPr lang="en-US" b="1" dirty="0"/>
              <a:t>    </a:t>
            </a:r>
            <a:r>
              <a:rPr lang="en-US" b="1" dirty="0" err="1"/>
              <a:t>android:textColor</a:t>
            </a:r>
            <a:r>
              <a:rPr lang="en-US" b="1" dirty="0"/>
              <a:t>="#</a:t>
            </a:r>
            <a:r>
              <a:rPr lang="en-US" b="1" dirty="0" err="1"/>
              <a:t>fff</a:t>
            </a:r>
            <a:r>
              <a:rPr lang="en-US" b="1" dirty="0"/>
              <a:t>"</a:t>
            </a:r>
            <a:br>
              <a:rPr lang="en-US" b="1" dirty="0"/>
            </a:br>
            <a:r>
              <a:rPr lang="en-US" b="1" dirty="0"/>
              <a:t>    </a:t>
            </a:r>
            <a:r>
              <a:rPr lang="en-US" b="1" dirty="0" err="1"/>
              <a:t>android:textSize</a:t>
            </a:r>
            <a:r>
              <a:rPr lang="en-US" b="1" dirty="0"/>
              <a:t>="20sp" </a:t>
            </a:r>
            <a:r>
              <a:rPr lang="en-US" dirty="0"/>
              <a:t>/&gt;</a:t>
            </a:r>
            <a:br>
              <a:rPr lang="en-US" dirty="0"/>
            </a:br>
            <a:br>
              <a:rPr lang="en-US" dirty="0"/>
            </a:br>
            <a:r>
              <a:rPr lang="en-US" dirty="0"/>
              <a:t>&lt;</a:t>
            </a:r>
            <a:r>
              <a:rPr lang="en-US" b="1" dirty="0"/>
              <a:t>Button</a:t>
            </a:r>
            <a:br>
              <a:rPr lang="en-US" b="1" dirty="0"/>
            </a:br>
            <a:r>
              <a:rPr lang="en-US" b="1" dirty="0"/>
              <a:t>    </a:t>
            </a:r>
            <a:r>
              <a:rPr lang="en-US" b="1" dirty="0" err="1"/>
              <a:t>android:id</a:t>
            </a:r>
            <a:r>
              <a:rPr lang="en-US" b="1" dirty="0"/>
              <a:t>="@+id/</a:t>
            </a:r>
            <a:r>
              <a:rPr lang="en-US" b="1" dirty="0" err="1"/>
              <a:t>customToast</a:t>
            </a:r>
            <a:r>
              <a:rPr lang="en-US" b="1" dirty="0"/>
              <a:t>"</a:t>
            </a:r>
            <a:br>
              <a:rPr lang="en-US" b="1" dirty="0"/>
            </a:br>
            <a:r>
              <a:rPr lang="en-US" b="1" dirty="0"/>
              <a:t>    </a:t>
            </a:r>
            <a:r>
              <a:rPr lang="en-US" b="1" dirty="0" err="1"/>
              <a:t>android:layout_width</a:t>
            </a:r>
            <a:r>
              <a:rPr lang="en-US" b="1" dirty="0"/>
              <a:t>="200dp"</a:t>
            </a:r>
            <a:br>
              <a:rPr lang="en-US" b="1" dirty="0"/>
            </a:br>
            <a:r>
              <a:rPr lang="en-US" b="1" dirty="0"/>
              <a:t>    </a:t>
            </a:r>
            <a:r>
              <a:rPr lang="en-US" b="1" dirty="0" err="1"/>
              <a:t>android:layout_height</a:t>
            </a:r>
            <a:r>
              <a:rPr lang="en-US" b="1" dirty="0"/>
              <a:t>="</a:t>
            </a:r>
            <a:r>
              <a:rPr lang="en-US" b="1" dirty="0" err="1"/>
              <a:t>wrap_content</a:t>
            </a:r>
            <a:r>
              <a:rPr lang="en-US" b="1" dirty="0"/>
              <a:t>“</a:t>
            </a:r>
            <a:br>
              <a:rPr lang="en-US" b="1" dirty="0"/>
            </a:br>
            <a:r>
              <a:rPr lang="en-US" b="1" dirty="0"/>
              <a:t>    </a:t>
            </a:r>
            <a:r>
              <a:rPr lang="en-US" b="1" dirty="0" err="1"/>
              <a:t>android:background</a:t>
            </a:r>
            <a:r>
              <a:rPr lang="en-US" b="1" dirty="0"/>
              <a:t>="#0f0"</a:t>
            </a:r>
            <a:br>
              <a:rPr lang="en-US" b="1" dirty="0"/>
            </a:br>
            <a:r>
              <a:rPr lang="en-US" b="1" dirty="0"/>
              <a:t>    </a:t>
            </a:r>
            <a:r>
              <a:rPr lang="en-US" b="1" dirty="0" err="1"/>
              <a:t>android:text</a:t>
            </a:r>
            <a:r>
              <a:rPr lang="en-US" b="1" dirty="0"/>
              <a:t>="Custom Toast"</a:t>
            </a:r>
            <a:br>
              <a:rPr lang="en-US" b="1" dirty="0"/>
            </a:br>
            <a:r>
              <a:rPr lang="en-US" b="1" dirty="0"/>
              <a:t>    </a:t>
            </a:r>
            <a:r>
              <a:rPr lang="en-US" b="1" dirty="0" err="1"/>
              <a:t>android:textColor</a:t>
            </a:r>
            <a:r>
              <a:rPr lang="en-US" b="1" dirty="0"/>
              <a:t>="#</a:t>
            </a:r>
            <a:r>
              <a:rPr lang="en-US" b="1" dirty="0" err="1"/>
              <a:t>fff</a:t>
            </a:r>
            <a:r>
              <a:rPr lang="en-US" b="1" dirty="0"/>
              <a:t>"</a:t>
            </a:r>
            <a:br>
              <a:rPr lang="en-US" b="1" dirty="0"/>
            </a:br>
            <a:r>
              <a:rPr lang="en-US" b="1" dirty="0"/>
              <a:t>    </a:t>
            </a:r>
            <a:r>
              <a:rPr lang="en-US" b="1" dirty="0" err="1"/>
              <a:t>android:textSize</a:t>
            </a:r>
            <a:r>
              <a:rPr lang="en-US" b="1" dirty="0"/>
              <a:t>="20sp" </a:t>
            </a:r>
            <a:r>
              <a:rPr lang="en-US" dirty="0"/>
              <a:t>/&gt;</a:t>
            </a:r>
          </a:p>
          <a:p>
            <a:r>
              <a:rPr lang="en-US" dirty="0"/>
              <a:t>&lt;/</a:t>
            </a:r>
            <a:r>
              <a:rPr lang="en-US" dirty="0" err="1"/>
              <a:t>linearlayout</a:t>
            </a:r>
            <a:r>
              <a:rPr lang="en-US" dirty="0"/>
              <a:t>&gt;</a:t>
            </a:r>
          </a:p>
        </p:txBody>
      </p:sp>
      <p:pic>
        <p:nvPicPr>
          <p:cNvPr id="5" name="Picture 4">
            <a:extLst>
              <a:ext uri="{FF2B5EF4-FFF2-40B4-BE49-F238E27FC236}">
                <a16:creationId xmlns:a16="http://schemas.microsoft.com/office/drawing/2014/main" id="{763AED1C-D8BE-4290-B5CC-38E4A9026534}"/>
              </a:ext>
            </a:extLst>
          </p:cNvPr>
          <p:cNvPicPr>
            <a:picLocks noChangeAspect="1"/>
          </p:cNvPicPr>
          <p:nvPr/>
        </p:nvPicPr>
        <p:blipFill>
          <a:blip r:embed="rId2"/>
          <a:stretch>
            <a:fillRect/>
          </a:stretch>
        </p:blipFill>
        <p:spPr>
          <a:xfrm>
            <a:off x="7696200" y="2592630"/>
            <a:ext cx="3495675" cy="3571875"/>
          </a:xfrm>
          <a:prstGeom prst="rect">
            <a:avLst/>
          </a:prstGeom>
        </p:spPr>
      </p:pic>
      <p:pic>
        <p:nvPicPr>
          <p:cNvPr id="7" name="Picture 6">
            <a:extLst>
              <a:ext uri="{FF2B5EF4-FFF2-40B4-BE49-F238E27FC236}">
                <a16:creationId xmlns:a16="http://schemas.microsoft.com/office/drawing/2014/main" id="{86D0045D-F9A9-44FE-9D55-824B7AAE720A}"/>
              </a:ext>
            </a:extLst>
          </p:cNvPr>
          <p:cNvPicPr>
            <a:picLocks noChangeAspect="1"/>
          </p:cNvPicPr>
          <p:nvPr/>
        </p:nvPicPr>
        <p:blipFill>
          <a:blip r:embed="rId3"/>
          <a:stretch>
            <a:fillRect/>
          </a:stretch>
        </p:blipFill>
        <p:spPr>
          <a:xfrm>
            <a:off x="5486400" y="2578100"/>
            <a:ext cx="2871788" cy="3548063"/>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Custom.xml (inflated layout)</a:t>
            </a:r>
          </a:p>
        </p:txBody>
      </p:sp>
      <p:sp>
        <p:nvSpPr>
          <p:cNvPr id="3" name="Content Placeholder 2"/>
          <p:cNvSpPr>
            <a:spLocks noGrp="1"/>
          </p:cNvSpPr>
          <p:nvPr>
            <p:ph idx="1"/>
          </p:nvPr>
        </p:nvSpPr>
        <p:spPr>
          <a:xfrm>
            <a:off x="381000" y="1143000"/>
            <a:ext cx="8229600" cy="5364163"/>
          </a:xfrm>
        </p:spPr>
        <p:txBody>
          <a:bodyPr>
            <a:normAutofit fontScale="70000" lnSpcReduction="20000"/>
          </a:bodyPr>
          <a:lstStyle/>
          <a:p>
            <a:r>
              <a:rPr lang="en-US" dirty="0"/>
              <a:t>&lt;</a:t>
            </a:r>
            <a:r>
              <a:rPr lang="en-US" dirty="0" err="1"/>
              <a:t>LinearLayout</a:t>
            </a:r>
            <a:r>
              <a:rPr lang="en-US" dirty="0"/>
              <a:t> </a:t>
            </a:r>
            <a:r>
              <a:rPr lang="en-US" dirty="0" err="1"/>
              <a:t>xmlns:android</a:t>
            </a:r>
            <a:r>
              <a:rPr lang="en-US" dirty="0"/>
              <a:t>="http://schemas.android.com/apk/res/android"</a:t>
            </a:r>
            <a:br>
              <a:rPr lang="en-US" dirty="0"/>
            </a:br>
            <a:r>
              <a:rPr lang="en-US" b="1" dirty="0"/>
              <a:t>    </a:t>
            </a:r>
            <a:r>
              <a:rPr lang="en-US" b="1" dirty="0" err="1">
                <a:highlight>
                  <a:srgbClr val="FFFF00"/>
                </a:highlight>
              </a:rPr>
              <a:t>android:id</a:t>
            </a:r>
            <a:r>
              <a:rPr lang="en-US" b="1" dirty="0">
                <a:highlight>
                  <a:srgbClr val="FFFF00"/>
                </a:highlight>
              </a:rPr>
              <a:t>="@+id/</a:t>
            </a:r>
            <a:r>
              <a:rPr lang="en-US" b="1" dirty="0" err="1">
                <a:highlight>
                  <a:srgbClr val="FFFF00"/>
                </a:highlight>
              </a:rPr>
              <a:t>custom_toast_layout</a:t>
            </a:r>
            <a:r>
              <a:rPr lang="en-US" b="1" dirty="0">
                <a:highlight>
                  <a:srgbClr val="FFFF00"/>
                </a:highlight>
              </a:rPr>
              <a:t>“  </a:t>
            </a:r>
            <a:r>
              <a:rPr lang="en-US" b="1" dirty="0">
                <a:solidFill>
                  <a:srgbClr val="FF0000"/>
                </a:solidFill>
              </a:rPr>
              <a:t>// view group id</a:t>
            </a:r>
            <a:br>
              <a:rPr lang="en-US" dirty="0"/>
            </a:br>
            <a:r>
              <a:rPr lang="en-US" dirty="0"/>
              <a:t>    </a:t>
            </a:r>
            <a:r>
              <a:rPr lang="en-US" dirty="0" err="1"/>
              <a:t>android:orientation</a:t>
            </a:r>
            <a:r>
              <a:rPr lang="en-US" dirty="0"/>
              <a:t>=“vertical"</a:t>
            </a:r>
            <a:br>
              <a:rPr lang="en-US" dirty="0"/>
            </a:br>
            <a:r>
              <a:rPr lang="en-US" dirty="0"/>
              <a:t>    </a:t>
            </a:r>
            <a:r>
              <a:rPr lang="en-US" dirty="0" err="1"/>
              <a:t>android:layout_width</a:t>
            </a:r>
            <a:r>
              <a:rPr lang="en-US" dirty="0"/>
              <a:t>="</a:t>
            </a:r>
            <a:r>
              <a:rPr lang="en-US" dirty="0" err="1"/>
              <a:t>match_parent</a:t>
            </a:r>
            <a:r>
              <a:rPr lang="en-US" dirty="0"/>
              <a:t>"</a:t>
            </a:r>
            <a:br>
              <a:rPr lang="en-US" dirty="0"/>
            </a:br>
            <a:r>
              <a:rPr lang="en-US" dirty="0"/>
              <a:t>    </a:t>
            </a:r>
            <a:r>
              <a:rPr lang="en-US" dirty="0" err="1"/>
              <a:t>android:layout_height</a:t>
            </a:r>
            <a:r>
              <a:rPr lang="en-US" dirty="0"/>
              <a:t>="</a:t>
            </a:r>
            <a:r>
              <a:rPr lang="en-US" dirty="0" err="1"/>
              <a:t>match_parent</a:t>
            </a:r>
            <a:r>
              <a:rPr lang="en-US" dirty="0"/>
              <a:t>“ /&gt;</a:t>
            </a:r>
            <a:br>
              <a:rPr lang="en-US" dirty="0"/>
            </a:br>
            <a:br>
              <a:rPr lang="en-US" dirty="0"/>
            </a:br>
            <a:r>
              <a:rPr lang="en-US" dirty="0"/>
              <a:t>    &lt;</a:t>
            </a:r>
            <a:r>
              <a:rPr lang="en-US" dirty="0" err="1"/>
              <a:t>ImageView</a:t>
            </a:r>
            <a:r>
              <a:rPr lang="en-US" dirty="0"/>
              <a:t> </a:t>
            </a:r>
            <a:r>
              <a:rPr lang="en-US" dirty="0" err="1"/>
              <a:t>android:src</a:t>
            </a:r>
            <a:r>
              <a:rPr lang="en-US" dirty="0"/>
              <a:t>="@drawable/download"</a:t>
            </a:r>
            <a:br>
              <a:rPr lang="en-US" dirty="0"/>
            </a:br>
            <a:r>
              <a:rPr lang="en-US" dirty="0"/>
              <a:t>        </a:t>
            </a:r>
            <a:r>
              <a:rPr lang="en-US" dirty="0" err="1"/>
              <a:t>android:layout_width</a:t>
            </a:r>
            <a:r>
              <a:rPr lang="en-US" dirty="0"/>
              <a:t>="</a:t>
            </a:r>
            <a:r>
              <a:rPr lang="en-US" dirty="0" err="1"/>
              <a:t>wrap_content</a:t>
            </a:r>
            <a:r>
              <a:rPr lang="en-US" dirty="0"/>
              <a:t>"</a:t>
            </a:r>
            <a:br>
              <a:rPr lang="en-US" dirty="0"/>
            </a:br>
            <a:r>
              <a:rPr lang="en-US" dirty="0"/>
              <a:t>        </a:t>
            </a:r>
            <a:r>
              <a:rPr lang="en-US" dirty="0" err="1"/>
              <a:t>android:layout_height</a:t>
            </a:r>
            <a:r>
              <a:rPr lang="en-US" dirty="0"/>
              <a:t>="</a:t>
            </a:r>
            <a:r>
              <a:rPr lang="en-US" dirty="0" err="1"/>
              <a:t>wrap_content</a:t>
            </a:r>
            <a:r>
              <a:rPr lang="en-US" dirty="0"/>
              <a:t>"</a:t>
            </a:r>
            <a:br>
              <a:rPr lang="en-US" dirty="0"/>
            </a:br>
            <a:r>
              <a:rPr lang="en-US" dirty="0"/>
              <a:t>        </a:t>
            </a:r>
            <a:r>
              <a:rPr lang="en-US" dirty="0" err="1"/>
              <a:t>android:id</a:t>
            </a:r>
            <a:r>
              <a:rPr lang="en-US" dirty="0"/>
              <a:t>="@+id/</a:t>
            </a:r>
            <a:r>
              <a:rPr lang="en-US" dirty="0" err="1"/>
              <a:t>custom_img</a:t>
            </a:r>
            <a:r>
              <a:rPr lang="en-US" dirty="0"/>
              <a:t>"/&gt;</a:t>
            </a:r>
          </a:p>
          <a:p>
            <a:br>
              <a:rPr lang="en-US" dirty="0"/>
            </a:br>
            <a:r>
              <a:rPr lang="en-US" dirty="0"/>
              <a:t>    &lt;</a:t>
            </a:r>
            <a:r>
              <a:rPr lang="en-US" dirty="0" err="1"/>
              <a:t>TextView</a:t>
            </a:r>
            <a:r>
              <a:rPr lang="en-US" dirty="0"/>
              <a:t> </a:t>
            </a:r>
            <a:r>
              <a:rPr lang="en-US" dirty="0" err="1"/>
              <a:t>android:id</a:t>
            </a:r>
            <a:r>
              <a:rPr lang="en-US" dirty="0"/>
              <a:t>="@+id/</a:t>
            </a:r>
            <a:r>
              <a:rPr lang="en-US" dirty="0" err="1"/>
              <a:t>txtvw</a:t>
            </a:r>
            <a:r>
              <a:rPr lang="en-US" dirty="0"/>
              <a:t>"</a:t>
            </a:r>
            <a:br>
              <a:rPr lang="en-US" dirty="0"/>
            </a:br>
            <a:r>
              <a:rPr lang="en-US" dirty="0"/>
              <a:t>        </a:t>
            </a:r>
            <a:r>
              <a:rPr lang="en-US" dirty="0" err="1"/>
              <a:t>android:layout_width</a:t>
            </a:r>
            <a:r>
              <a:rPr lang="en-US" dirty="0"/>
              <a:t>="</a:t>
            </a:r>
            <a:r>
              <a:rPr lang="en-US" dirty="0" err="1"/>
              <a:t>wrap_content</a:t>
            </a:r>
            <a:r>
              <a:rPr lang="en-US" dirty="0"/>
              <a:t>"</a:t>
            </a:r>
            <a:br>
              <a:rPr lang="en-US" dirty="0"/>
            </a:br>
            <a:r>
              <a:rPr lang="en-US" dirty="0"/>
              <a:t>        </a:t>
            </a:r>
            <a:r>
              <a:rPr lang="en-US" dirty="0" err="1"/>
              <a:t>android:layout_height</a:t>
            </a:r>
            <a:r>
              <a:rPr lang="en-US" dirty="0"/>
              <a:t>="</a:t>
            </a:r>
            <a:r>
              <a:rPr lang="en-US" dirty="0" err="1"/>
              <a:t>wrap_content</a:t>
            </a:r>
            <a:r>
              <a:rPr lang="en-US" dirty="0"/>
              <a:t>“</a:t>
            </a:r>
            <a:br>
              <a:rPr lang="en-US" dirty="0"/>
            </a:br>
            <a:r>
              <a:rPr lang="en-US" dirty="0"/>
              <a:t> /&gt;</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Mainactivity</a:t>
            </a:r>
            <a:r>
              <a:rPr lang="en-US" dirty="0"/>
              <a:t> . Java code</a:t>
            </a:r>
          </a:p>
        </p:txBody>
      </p:sp>
      <p:sp>
        <p:nvSpPr>
          <p:cNvPr id="3" name="Content Placeholder 2"/>
          <p:cNvSpPr>
            <a:spLocks noGrp="1"/>
          </p:cNvSpPr>
          <p:nvPr>
            <p:ph idx="1"/>
          </p:nvPr>
        </p:nvSpPr>
        <p:spPr>
          <a:xfrm>
            <a:off x="457200" y="1143000"/>
            <a:ext cx="8229600" cy="4983163"/>
          </a:xfrm>
        </p:spPr>
        <p:txBody>
          <a:bodyPr>
            <a:noAutofit/>
          </a:bodyPr>
          <a:lstStyle/>
          <a:p>
            <a:r>
              <a:rPr lang="en-US" sz="2000" dirty="0"/>
              <a:t>Button </a:t>
            </a:r>
            <a:r>
              <a:rPr lang="en-US" sz="2000" b="1" dirty="0" err="1"/>
              <a:t>simpleToast</a:t>
            </a:r>
            <a:r>
              <a:rPr lang="en-US" sz="2000" dirty="0"/>
              <a:t>, </a:t>
            </a:r>
            <a:r>
              <a:rPr lang="en-US" sz="2000" b="1" dirty="0" err="1"/>
              <a:t>customToast</a:t>
            </a:r>
            <a:r>
              <a:rPr lang="en-US" sz="2000" dirty="0"/>
              <a:t>;</a:t>
            </a:r>
          </a:p>
          <a:p>
            <a:r>
              <a:rPr lang="en-US" sz="2000" i="1" dirty="0">
                <a:solidFill>
                  <a:srgbClr val="FF0000"/>
                </a:solidFill>
              </a:rPr>
              <a:t>// get the reference of Button's</a:t>
            </a:r>
            <a:br>
              <a:rPr lang="en-US" sz="2000" i="1" dirty="0"/>
            </a:br>
            <a:r>
              <a:rPr lang="en-US" sz="2000" b="1" dirty="0" err="1"/>
              <a:t>simpleToast</a:t>
            </a:r>
            <a:r>
              <a:rPr lang="en-US" sz="2000" b="1" dirty="0"/>
              <a:t> </a:t>
            </a:r>
            <a:r>
              <a:rPr lang="en-US" sz="2000" dirty="0"/>
              <a:t>= (Button) </a:t>
            </a:r>
            <a:r>
              <a:rPr lang="en-US" sz="2000" dirty="0" err="1"/>
              <a:t>findViewById</a:t>
            </a:r>
            <a:r>
              <a:rPr lang="en-US" sz="2000" dirty="0"/>
              <a:t>(</a:t>
            </a:r>
            <a:r>
              <a:rPr lang="en-US" sz="2000" dirty="0" err="1"/>
              <a:t>R.id.</a:t>
            </a:r>
            <a:r>
              <a:rPr lang="en-US" sz="2000" b="1" i="1" dirty="0" err="1"/>
              <a:t>simpleToast</a:t>
            </a:r>
            <a:r>
              <a:rPr lang="en-US" sz="2000" dirty="0"/>
              <a:t>);</a:t>
            </a:r>
            <a:br>
              <a:rPr lang="en-US" sz="2000" dirty="0"/>
            </a:br>
            <a:r>
              <a:rPr lang="en-US" sz="2000" b="1" dirty="0" err="1"/>
              <a:t>customToast</a:t>
            </a:r>
            <a:r>
              <a:rPr lang="en-US" sz="2000" b="1" dirty="0"/>
              <a:t> </a:t>
            </a:r>
            <a:r>
              <a:rPr lang="en-US" sz="2000" dirty="0"/>
              <a:t>= (Button) </a:t>
            </a:r>
            <a:r>
              <a:rPr lang="en-US" sz="2000" dirty="0" err="1"/>
              <a:t>findViewById</a:t>
            </a:r>
            <a:r>
              <a:rPr lang="en-US" sz="2000" dirty="0"/>
              <a:t>(</a:t>
            </a:r>
            <a:r>
              <a:rPr lang="en-US" sz="2000" dirty="0" err="1"/>
              <a:t>R.id.</a:t>
            </a:r>
            <a:r>
              <a:rPr lang="en-US" sz="2000" b="1" i="1" dirty="0" err="1"/>
              <a:t>customToast</a:t>
            </a:r>
            <a:r>
              <a:rPr lang="en-US" sz="2000" dirty="0"/>
              <a:t>);</a:t>
            </a:r>
          </a:p>
          <a:p>
            <a:br>
              <a:rPr lang="en-US" sz="2000" dirty="0"/>
            </a:br>
            <a:r>
              <a:rPr lang="en-US" sz="2000" i="1" dirty="0">
                <a:solidFill>
                  <a:srgbClr val="FF0000"/>
                </a:solidFill>
              </a:rPr>
              <a:t>// perform </a:t>
            </a:r>
            <a:r>
              <a:rPr lang="en-US" sz="2000" i="1" dirty="0" err="1">
                <a:solidFill>
                  <a:srgbClr val="FF0000"/>
                </a:solidFill>
              </a:rPr>
              <a:t>setOnClickListener</a:t>
            </a:r>
            <a:r>
              <a:rPr lang="en-US" sz="2000" i="1" dirty="0">
                <a:solidFill>
                  <a:srgbClr val="FF0000"/>
                </a:solidFill>
              </a:rPr>
              <a:t> event on simple Toast Button</a:t>
            </a:r>
            <a:br>
              <a:rPr lang="en-US" sz="2000" i="1" dirty="0"/>
            </a:br>
            <a:r>
              <a:rPr lang="en-US" sz="2000" b="1" dirty="0" err="1"/>
              <a:t>simpleToast</a:t>
            </a:r>
            <a:r>
              <a:rPr lang="en-US" sz="2000" dirty="0" err="1"/>
              <a:t>.setOnClickListener</a:t>
            </a:r>
            <a:r>
              <a:rPr lang="en-US" sz="2000" dirty="0"/>
              <a:t>(</a:t>
            </a:r>
            <a:r>
              <a:rPr lang="en-US" sz="2000" b="1" dirty="0"/>
              <a:t>new </a:t>
            </a:r>
            <a:r>
              <a:rPr lang="en-US" sz="2000" dirty="0" err="1"/>
              <a:t>View.OnClickListener</a:t>
            </a:r>
            <a:r>
              <a:rPr lang="en-US" sz="2000" dirty="0"/>
              <a:t>() {</a:t>
            </a:r>
            <a:br>
              <a:rPr lang="en-US" sz="2000" dirty="0"/>
            </a:br>
            <a:r>
              <a:rPr lang="en-US" sz="2000" dirty="0"/>
              <a:t>    @Override</a:t>
            </a:r>
            <a:br>
              <a:rPr lang="en-US" sz="2000" dirty="0"/>
            </a:br>
            <a:r>
              <a:rPr lang="en-US" sz="2000" dirty="0"/>
              <a:t>    </a:t>
            </a:r>
            <a:r>
              <a:rPr lang="en-US" sz="2000" b="1" dirty="0"/>
              <a:t>public void </a:t>
            </a:r>
            <a:r>
              <a:rPr lang="en-US" sz="2000" dirty="0" err="1"/>
              <a:t>onClick</a:t>
            </a:r>
            <a:r>
              <a:rPr lang="en-US" sz="2000" dirty="0"/>
              <a:t>(View v) {</a:t>
            </a:r>
            <a:br>
              <a:rPr lang="en-US" sz="2000" dirty="0"/>
            </a:br>
            <a:r>
              <a:rPr lang="en-US" sz="2000" dirty="0"/>
              <a:t>        </a:t>
            </a:r>
            <a:r>
              <a:rPr lang="en-US" sz="2000" i="1" dirty="0">
                <a:solidFill>
                  <a:srgbClr val="FF0000"/>
                </a:solidFill>
              </a:rPr>
              <a:t>// initiate a Toast with message and duration</a:t>
            </a:r>
            <a:br>
              <a:rPr lang="en-US" sz="2000" i="1" dirty="0"/>
            </a:br>
            <a:r>
              <a:rPr lang="en-US" sz="2000" i="1" dirty="0"/>
              <a:t>        </a:t>
            </a:r>
            <a:r>
              <a:rPr lang="en-US" sz="2000" dirty="0"/>
              <a:t>Toast </a:t>
            </a:r>
            <a:r>
              <a:rPr lang="en-US" sz="2000" dirty="0" err="1"/>
              <a:t>toast</a:t>
            </a:r>
            <a:r>
              <a:rPr lang="en-US" sz="2000" dirty="0"/>
              <a:t> = </a:t>
            </a:r>
            <a:r>
              <a:rPr lang="en-US" sz="2000" dirty="0" err="1"/>
              <a:t>Toast.</a:t>
            </a:r>
            <a:r>
              <a:rPr lang="en-US" sz="2000" i="1" dirty="0" err="1"/>
              <a:t>makeText</a:t>
            </a:r>
            <a:r>
              <a:rPr lang="en-US" sz="2000" dirty="0"/>
              <a:t>(</a:t>
            </a:r>
            <a:r>
              <a:rPr lang="en-US" sz="2000" dirty="0" err="1"/>
              <a:t>getApplicationContext</a:t>
            </a:r>
            <a:r>
              <a:rPr lang="en-US" sz="2000" dirty="0"/>
              <a:t>(), </a:t>
            </a:r>
            <a:r>
              <a:rPr lang="en-US" sz="2000" b="1" dirty="0"/>
              <a:t>"Simple Toast In Android"</a:t>
            </a:r>
            <a:r>
              <a:rPr lang="en-US" sz="2000" dirty="0"/>
              <a:t>, </a:t>
            </a:r>
            <a:r>
              <a:rPr lang="en-US" sz="2000" dirty="0" err="1"/>
              <a:t>Toast.</a:t>
            </a:r>
            <a:r>
              <a:rPr lang="en-US" sz="2000" b="1" i="1" dirty="0" err="1"/>
              <a:t>LENGTH_LONG</a:t>
            </a:r>
            <a:r>
              <a:rPr lang="en-US" sz="2000" dirty="0"/>
              <a:t>); </a:t>
            </a:r>
            <a:br>
              <a:rPr lang="en-US" sz="2000" i="1" dirty="0"/>
            </a:br>
            <a:br>
              <a:rPr lang="en-US" sz="2000" i="1" dirty="0"/>
            </a:br>
            <a:r>
              <a:rPr lang="en-US" sz="2000" i="1" dirty="0"/>
              <a:t>        </a:t>
            </a:r>
            <a:r>
              <a:rPr lang="en-US" sz="2000" dirty="0" err="1"/>
              <a:t>toast.show</a:t>
            </a:r>
            <a:r>
              <a:rPr lang="en-US" sz="2000" dirty="0"/>
              <a:t>(); </a:t>
            </a:r>
            <a:r>
              <a:rPr lang="en-US" sz="2000" i="1" dirty="0"/>
              <a:t>// display the Toast</a:t>
            </a:r>
            <a:br>
              <a:rPr lang="en-US" sz="2000" i="1" dirty="0"/>
            </a:b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 Text Attributes</a:t>
            </a:r>
          </a:p>
        </p:txBody>
      </p:sp>
      <p:sp>
        <p:nvSpPr>
          <p:cNvPr id="3" name="Content Placeholder 2"/>
          <p:cNvSpPr>
            <a:spLocks noGrp="1"/>
          </p:cNvSpPr>
          <p:nvPr>
            <p:ph idx="1"/>
          </p:nvPr>
        </p:nvSpPr>
        <p:spPr/>
        <p:txBody>
          <a:bodyPr>
            <a:normAutofit fontScale="77500" lnSpcReduction="20000"/>
          </a:bodyPr>
          <a:lstStyle/>
          <a:p>
            <a:pPr fontAlgn="t"/>
            <a:r>
              <a:rPr lang="en-US" b="1" dirty="0" err="1"/>
              <a:t>android:autoText</a:t>
            </a:r>
            <a:endParaRPr lang="en-US" dirty="0"/>
          </a:p>
          <a:p>
            <a:pPr fontAlgn="t"/>
            <a:r>
              <a:rPr lang="en-US" dirty="0"/>
              <a:t>If set, specifies that this </a:t>
            </a:r>
            <a:r>
              <a:rPr lang="en-US" dirty="0" err="1"/>
              <a:t>TextView</a:t>
            </a:r>
            <a:r>
              <a:rPr lang="en-US" dirty="0"/>
              <a:t> has a textual input method and automatically corrects some common spelling errors.</a:t>
            </a:r>
          </a:p>
          <a:p>
            <a:pPr fontAlgn="t"/>
            <a:r>
              <a:rPr lang="en-US" dirty="0"/>
              <a:t>2</a:t>
            </a:r>
            <a:r>
              <a:rPr lang="en-US" b="1" dirty="0"/>
              <a:t>android:drawableBottom</a:t>
            </a:r>
            <a:endParaRPr lang="en-US" dirty="0"/>
          </a:p>
          <a:p>
            <a:pPr fontAlgn="t"/>
            <a:r>
              <a:rPr lang="en-US" dirty="0"/>
              <a:t>This is the </a:t>
            </a:r>
            <a:r>
              <a:rPr lang="en-US" dirty="0" err="1"/>
              <a:t>drawable</a:t>
            </a:r>
            <a:r>
              <a:rPr lang="en-US" dirty="0"/>
              <a:t> to be drawn below the text.</a:t>
            </a:r>
          </a:p>
          <a:p>
            <a:pPr fontAlgn="t"/>
            <a:r>
              <a:rPr lang="en-US" dirty="0"/>
              <a:t>3</a:t>
            </a:r>
            <a:r>
              <a:rPr lang="en-US" b="1" dirty="0"/>
              <a:t>android:drawableRight</a:t>
            </a:r>
            <a:endParaRPr lang="en-US" dirty="0"/>
          </a:p>
          <a:p>
            <a:pPr fontAlgn="t"/>
            <a:r>
              <a:rPr lang="en-US" dirty="0"/>
              <a:t>This is the </a:t>
            </a:r>
            <a:r>
              <a:rPr lang="en-US" dirty="0" err="1"/>
              <a:t>drawable</a:t>
            </a:r>
            <a:r>
              <a:rPr lang="en-US" dirty="0"/>
              <a:t> to be drawn to the right of the text.</a:t>
            </a:r>
          </a:p>
          <a:p>
            <a:pPr fontAlgn="t"/>
            <a:r>
              <a:rPr lang="en-US" b="1" dirty="0" err="1"/>
              <a:t>Android:maxlength</a:t>
            </a:r>
            <a:r>
              <a:rPr lang="en-US" b="1" dirty="0"/>
              <a:t>=5</a:t>
            </a:r>
          </a:p>
          <a:p>
            <a:pPr fontAlgn="t"/>
            <a:r>
              <a:rPr lang="en-US" dirty="0"/>
              <a:t>Set maximum length</a:t>
            </a:r>
          </a:p>
          <a:p>
            <a:pPr fontAlgn="t"/>
            <a:r>
              <a:rPr lang="en-US" b="1" dirty="0" err="1"/>
              <a:t>android:digits</a:t>
            </a:r>
            <a:r>
              <a:rPr lang="en-US" b="1" dirty="0"/>
              <a:t>="012345“</a:t>
            </a:r>
          </a:p>
          <a:p>
            <a:pPr fontAlgn="t"/>
            <a:r>
              <a:rPr lang="en-US" dirty="0"/>
              <a:t>to accept numeric  only.</a:t>
            </a:r>
          </a:p>
          <a:p>
            <a:pPr fontAlgn="t"/>
            <a:endParaRPr lang="en-US" dirty="0"/>
          </a:p>
          <a:p>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86800" cy="6553200"/>
          </a:xfrm>
        </p:spPr>
        <p:txBody>
          <a:bodyPr>
            <a:noAutofit/>
          </a:bodyPr>
          <a:lstStyle/>
          <a:p>
            <a:r>
              <a:rPr lang="en-US" sz="1800" i="1" dirty="0">
                <a:solidFill>
                  <a:srgbClr val="FF0000"/>
                </a:solidFill>
              </a:rPr>
              <a:t>// perform </a:t>
            </a:r>
            <a:r>
              <a:rPr lang="en-US" sz="1800" i="1" dirty="0" err="1">
                <a:solidFill>
                  <a:srgbClr val="FF0000"/>
                </a:solidFill>
              </a:rPr>
              <a:t>setOnClickListener</a:t>
            </a:r>
            <a:r>
              <a:rPr lang="en-US" sz="1800" i="1" dirty="0">
                <a:solidFill>
                  <a:srgbClr val="FF0000"/>
                </a:solidFill>
              </a:rPr>
              <a:t> event on custom Toast Button</a:t>
            </a:r>
            <a:br>
              <a:rPr lang="en-US" sz="1800" i="1" dirty="0">
                <a:solidFill>
                  <a:srgbClr val="FF0000"/>
                </a:solidFill>
              </a:rPr>
            </a:br>
            <a:r>
              <a:rPr lang="en-US" sz="1800" i="1" dirty="0"/>
              <a:t>        </a:t>
            </a:r>
            <a:r>
              <a:rPr lang="en-US" sz="1800" b="1" dirty="0" err="1"/>
              <a:t>customToast</a:t>
            </a:r>
            <a:r>
              <a:rPr lang="en-US" sz="1800" dirty="0" err="1"/>
              <a:t>.setOnClickListener</a:t>
            </a:r>
            <a:r>
              <a:rPr lang="en-US" sz="1800" dirty="0"/>
              <a:t>(</a:t>
            </a:r>
            <a:r>
              <a:rPr lang="en-US" sz="1800" b="1" dirty="0"/>
              <a:t>new </a:t>
            </a:r>
            <a:r>
              <a:rPr lang="en-US" sz="1800" dirty="0" err="1"/>
              <a:t>View.OnClickListener</a:t>
            </a:r>
            <a:r>
              <a:rPr lang="en-US" sz="1800" dirty="0"/>
              <a:t>() {</a:t>
            </a:r>
            <a:br>
              <a:rPr lang="en-US" sz="1800" dirty="0"/>
            </a:br>
            <a:r>
              <a:rPr lang="en-US" sz="1800" dirty="0"/>
              <a:t>            @Override</a:t>
            </a:r>
            <a:br>
              <a:rPr lang="en-US" sz="1800" dirty="0"/>
            </a:br>
            <a:r>
              <a:rPr lang="en-US" sz="1800" dirty="0"/>
              <a:t>            </a:t>
            </a:r>
            <a:r>
              <a:rPr lang="en-US" sz="1800" b="1" dirty="0"/>
              <a:t>public void </a:t>
            </a:r>
            <a:r>
              <a:rPr lang="en-US" sz="1800" dirty="0" err="1"/>
              <a:t>onClick</a:t>
            </a:r>
            <a:r>
              <a:rPr lang="en-US" sz="1800" dirty="0"/>
              <a:t>(View v) {</a:t>
            </a:r>
          </a:p>
          <a:p>
            <a:br>
              <a:rPr lang="en-US" sz="1800" dirty="0"/>
            </a:br>
            <a:r>
              <a:rPr lang="en-US" sz="1800" dirty="0"/>
              <a:t>                </a:t>
            </a:r>
            <a:r>
              <a:rPr lang="en-US" sz="1800" i="1" dirty="0">
                <a:solidFill>
                  <a:srgbClr val="FF0000"/>
                </a:solidFill>
              </a:rPr>
              <a:t>//  created an instance of </a:t>
            </a:r>
            <a:r>
              <a:rPr lang="en-US" sz="1800" i="1" dirty="0" err="1">
                <a:solidFill>
                  <a:srgbClr val="FF0000"/>
                </a:solidFill>
              </a:rPr>
              <a:t>LayoutInflater</a:t>
            </a:r>
            <a:br>
              <a:rPr lang="en-US" sz="1800" i="1" dirty="0"/>
            </a:br>
            <a:r>
              <a:rPr lang="en-US" sz="1800" i="1" dirty="0"/>
              <a:t>                </a:t>
            </a:r>
            <a:r>
              <a:rPr lang="en-US" sz="1800" dirty="0" err="1"/>
              <a:t>LayoutInflater</a:t>
            </a:r>
            <a:r>
              <a:rPr lang="en-US" sz="1800" dirty="0"/>
              <a:t> inflater = </a:t>
            </a:r>
            <a:r>
              <a:rPr lang="en-US" sz="1800" dirty="0" err="1"/>
              <a:t>getLayoutInflater</a:t>
            </a:r>
            <a:r>
              <a:rPr lang="en-US" sz="1800" dirty="0"/>
              <a:t>();</a:t>
            </a:r>
          </a:p>
          <a:p>
            <a:endParaRPr lang="en-US" sz="1800" dirty="0"/>
          </a:p>
          <a:p>
            <a:r>
              <a:rPr lang="en-US" sz="1800" dirty="0">
                <a:solidFill>
                  <a:srgbClr val="FF0000"/>
                </a:solidFill>
              </a:rPr>
              <a:t>// The inflate() method: i</a:t>
            </a:r>
            <a:r>
              <a:rPr lang="en-US" sz="1800" i="1" dirty="0">
                <a:solidFill>
                  <a:srgbClr val="FF0000"/>
                </a:solidFill>
              </a:rPr>
              <a:t>nflate the layout from xml and</a:t>
            </a:r>
            <a:r>
              <a:rPr lang="en-US" sz="1800" dirty="0">
                <a:solidFill>
                  <a:srgbClr val="FF0000"/>
                </a:solidFill>
              </a:rPr>
              <a:t> has two arguments first one is the resource layout (XML file) which we want to inflate, second is the </a:t>
            </a:r>
            <a:r>
              <a:rPr lang="en-US" sz="1800" dirty="0" err="1">
                <a:solidFill>
                  <a:srgbClr val="FF0000"/>
                </a:solidFill>
              </a:rPr>
              <a:t>ViewGroup</a:t>
            </a:r>
            <a:r>
              <a:rPr lang="en-US" sz="1800" dirty="0">
                <a:solidFill>
                  <a:srgbClr val="FF0000"/>
                </a:solidFill>
              </a:rPr>
              <a:t> to be the parent of the inflated layout. </a:t>
            </a:r>
            <a:r>
              <a:rPr lang="en-US" sz="1800" dirty="0" err="1">
                <a:solidFill>
                  <a:srgbClr val="FF0000"/>
                </a:solidFill>
              </a:rPr>
              <a:t>ie</a:t>
            </a:r>
            <a:r>
              <a:rPr lang="en-US" sz="1800" dirty="0">
                <a:solidFill>
                  <a:srgbClr val="FF0000"/>
                </a:solidFill>
              </a:rPr>
              <a:t> : linear layout id name (view group)</a:t>
            </a:r>
          </a:p>
          <a:p>
            <a:r>
              <a:rPr lang="en-US" sz="1800" dirty="0">
                <a:solidFill>
                  <a:srgbClr val="FF0000"/>
                </a:solidFill>
              </a:rPr>
              <a:t>//First parameter is the layout resource ID and the second is the root View and this inflated layout will help us to find the View objects in the layout. </a:t>
            </a:r>
          </a:p>
          <a:p>
            <a:pPr marL="0" indent="0">
              <a:buNone/>
            </a:pPr>
            <a:r>
              <a:rPr lang="en-US" sz="1800" dirty="0">
                <a:solidFill>
                  <a:srgbClr val="FF0000"/>
                </a:solidFill>
              </a:rPr>
              <a:t>   </a:t>
            </a:r>
            <a:r>
              <a:rPr lang="en-US" sz="1800" dirty="0"/>
              <a:t>      View layout = </a:t>
            </a:r>
            <a:r>
              <a:rPr lang="en-US" sz="1800" dirty="0" err="1"/>
              <a:t>inflater.inflate</a:t>
            </a:r>
            <a:r>
              <a:rPr lang="en-US" sz="1800" dirty="0"/>
              <a:t>(</a:t>
            </a:r>
            <a:r>
              <a:rPr lang="en-US" sz="1800" dirty="0" err="1"/>
              <a:t>R.layout.</a:t>
            </a:r>
            <a:r>
              <a:rPr lang="en-US" sz="1800" b="1" i="1" dirty="0" err="1"/>
              <a:t>custom</a:t>
            </a:r>
            <a:r>
              <a:rPr lang="en-US" sz="1800" dirty="0"/>
              <a:t>,(</a:t>
            </a:r>
            <a:r>
              <a:rPr lang="en-US" sz="1800" dirty="0" err="1"/>
              <a:t>ViewGroup</a:t>
            </a:r>
            <a:r>
              <a:rPr lang="en-US" sz="1800" dirty="0"/>
              <a:t>) </a:t>
            </a:r>
            <a:r>
              <a:rPr lang="en-US" sz="1800" dirty="0" err="1"/>
              <a:t>findViewById</a:t>
            </a:r>
            <a:r>
              <a:rPr lang="en-US" sz="1800" dirty="0"/>
              <a:t>(</a:t>
            </a:r>
            <a:r>
              <a:rPr lang="en-US" sz="1800" dirty="0" err="1"/>
              <a:t>R.id.</a:t>
            </a:r>
            <a:r>
              <a:rPr lang="en-US" sz="1800" b="1" i="1" dirty="0" err="1"/>
              <a:t>custom_toast_layout</a:t>
            </a:r>
            <a:r>
              <a:rPr lang="en-US" sz="1800" dirty="0"/>
              <a:t>));</a:t>
            </a:r>
            <a:br>
              <a:rPr lang="en-US" sz="1800" dirty="0"/>
            </a:br>
            <a:br>
              <a:rPr lang="en-US" sz="1800" dirty="0"/>
            </a:br>
            <a:r>
              <a:rPr lang="en-US" sz="1800" dirty="0">
                <a:solidFill>
                  <a:srgbClr val="FF0000"/>
                </a:solidFill>
              </a:rPr>
              <a:t>                </a:t>
            </a:r>
            <a:r>
              <a:rPr lang="en-US" sz="1800" i="1" dirty="0">
                <a:solidFill>
                  <a:srgbClr val="FF0000"/>
                </a:solidFill>
              </a:rPr>
              <a:t>// get the reference of </a:t>
            </a:r>
            <a:r>
              <a:rPr lang="en-US" sz="1800" i="1" dirty="0" err="1">
                <a:solidFill>
                  <a:srgbClr val="FF0000"/>
                </a:solidFill>
              </a:rPr>
              <a:t>TextView</a:t>
            </a:r>
            <a:r>
              <a:rPr lang="en-US" sz="1800" i="1" dirty="0">
                <a:solidFill>
                  <a:srgbClr val="FF0000"/>
                </a:solidFill>
              </a:rPr>
              <a:t> and </a:t>
            </a:r>
            <a:r>
              <a:rPr lang="en-US" sz="1800" i="1" dirty="0" err="1">
                <a:solidFill>
                  <a:srgbClr val="FF0000"/>
                </a:solidFill>
              </a:rPr>
              <a:t>ImageVIew</a:t>
            </a:r>
            <a:r>
              <a:rPr lang="en-US" sz="1800" i="1" dirty="0">
                <a:solidFill>
                  <a:srgbClr val="FF0000"/>
                </a:solidFill>
              </a:rPr>
              <a:t> from inflated layout </a:t>
            </a:r>
            <a:br>
              <a:rPr lang="en-US" sz="1800" i="1" dirty="0">
                <a:solidFill>
                  <a:srgbClr val="FF0000"/>
                </a:solidFill>
              </a:rPr>
            </a:br>
            <a:r>
              <a:rPr lang="en-US" sz="1800" i="1" dirty="0"/>
              <a:t>                </a:t>
            </a:r>
            <a:r>
              <a:rPr lang="en-US" sz="1800" dirty="0" err="1"/>
              <a:t>TextView</a:t>
            </a:r>
            <a:r>
              <a:rPr lang="en-US" sz="1800" dirty="0"/>
              <a:t> </a:t>
            </a:r>
            <a:r>
              <a:rPr lang="en-US" sz="1800" dirty="0" err="1"/>
              <a:t>toastTextView</a:t>
            </a:r>
            <a:r>
              <a:rPr lang="en-US" sz="1800" dirty="0"/>
              <a:t> = (</a:t>
            </a:r>
            <a:r>
              <a:rPr lang="en-US" sz="1800" dirty="0" err="1"/>
              <a:t>TextView</a:t>
            </a:r>
            <a:r>
              <a:rPr lang="en-US" sz="1800" dirty="0"/>
              <a:t>) </a:t>
            </a:r>
            <a:r>
              <a:rPr lang="en-US" sz="1800" b="1" dirty="0" err="1"/>
              <a:t>layout</a:t>
            </a:r>
            <a:r>
              <a:rPr lang="en-US" sz="1800" dirty="0" err="1"/>
              <a:t>.findViewById</a:t>
            </a:r>
            <a:r>
              <a:rPr lang="en-US" sz="1800" dirty="0"/>
              <a:t>(</a:t>
            </a:r>
            <a:r>
              <a:rPr lang="en-US" sz="1800" dirty="0" err="1"/>
              <a:t>R.id.</a:t>
            </a:r>
            <a:r>
              <a:rPr lang="en-US" sz="1800" b="1" i="1" dirty="0" err="1"/>
              <a:t>txtvw</a:t>
            </a:r>
            <a:r>
              <a:rPr lang="en-US" sz="1800" dirty="0"/>
              <a:t>);  </a:t>
            </a:r>
          </a:p>
          <a:p>
            <a:pPr marL="0" indent="0">
              <a:buNone/>
            </a:pPr>
            <a:r>
              <a:rPr lang="en-US" sz="1800" dirty="0"/>
              <a:t> </a:t>
            </a:r>
            <a:r>
              <a:rPr lang="en-US" sz="1800" dirty="0" err="1"/>
              <a:t>ImageView</a:t>
            </a:r>
            <a:r>
              <a:rPr lang="en-US" sz="1800" dirty="0"/>
              <a:t> </a:t>
            </a:r>
            <a:r>
              <a:rPr lang="en-US" sz="1800" dirty="0" err="1"/>
              <a:t>toastImageView</a:t>
            </a:r>
            <a:r>
              <a:rPr lang="en-US" sz="1800" dirty="0"/>
              <a:t> = (</a:t>
            </a:r>
            <a:r>
              <a:rPr lang="en-US" sz="1800" dirty="0" err="1"/>
              <a:t>ImageView</a:t>
            </a:r>
            <a:r>
              <a:rPr lang="en-US" sz="1800" dirty="0"/>
              <a:t>) </a:t>
            </a:r>
            <a:r>
              <a:rPr lang="en-US" sz="1800" b="1" dirty="0" err="1"/>
              <a:t>layout</a:t>
            </a:r>
            <a:r>
              <a:rPr lang="en-US" sz="1800" dirty="0" err="1"/>
              <a:t>.findViewById</a:t>
            </a:r>
            <a:r>
              <a:rPr lang="en-US" sz="1800" dirty="0"/>
              <a:t>(</a:t>
            </a:r>
            <a:r>
              <a:rPr lang="en-US" sz="1800" dirty="0" err="1"/>
              <a:t>R.id.</a:t>
            </a:r>
            <a:r>
              <a:rPr lang="en-US" sz="1800" b="1" i="1" dirty="0" err="1"/>
              <a:t>custom_img</a:t>
            </a:r>
            <a:r>
              <a:rPr lang="en-US" sz="1800" dirty="0"/>
              <a:t>);</a:t>
            </a:r>
          </a:p>
          <a:p>
            <a:r>
              <a:rPr lang="en-US" sz="1800" dirty="0"/>
              <a:t>                       	</a:t>
            </a:r>
            <a:br>
              <a:rPr lang="en-US" sz="1800" dirty="0"/>
            </a:br>
            <a:endParaRPr lang="en-US" sz="18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3477A-93F8-4E8C-BAF2-7B40E848D92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5BD065D-9E09-4739-8559-CB26EF352682}"/>
              </a:ext>
            </a:extLst>
          </p:cNvPr>
          <p:cNvSpPr>
            <a:spLocks noGrp="1"/>
          </p:cNvSpPr>
          <p:nvPr>
            <p:ph idx="1"/>
          </p:nvPr>
        </p:nvSpPr>
        <p:spPr/>
        <p:txBody>
          <a:bodyPr>
            <a:normAutofit fontScale="77500" lnSpcReduction="20000"/>
          </a:bodyPr>
          <a:lstStyle/>
          <a:p>
            <a:r>
              <a:rPr lang="en-US" sz="3200" dirty="0">
                <a:solidFill>
                  <a:srgbClr val="FF0000"/>
                </a:solidFill>
              </a:rPr>
              <a:t> </a:t>
            </a:r>
            <a:r>
              <a:rPr lang="en-US" sz="3200" i="1" dirty="0">
                <a:solidFill>
                  <a:srgbClr val="FF0000"/>
                </a:solidFill>
              </a:rPr>
              <a:t>// set the text in the </a:t>
            </a:r>
            <a:r>
              <a:rPr lang="en-US" sz="3200" i="1" dirty="0" err="1">
                <a:solidFill>
                  <a:srgbClr val="FF0000"/>
                </a:solidFill>
              </a:rPr>
              <a:t>TextView</a:t>
            </a:r>
            <a:br>
              <a:rPr lang="en-US" sz="3200" i="1" dirty="0"/>
            </a:br>
            <a:r>
              <a:rPr lang="en-US" sz="3200" i="1" dirty="0"/>
              <a:t>                </a:t>
            </a:r>
            <a:r>
              <a:rPr lang="en-US" sz="3200" dirty="0" err="1"/>
              <a:t>toastTextView.setText</a:t>
            </a:r>
            <a:r>
              <a:rPr lang="en-US" sz="3200" dirty="0"/>
              <a:t>(</a:t>
            </a:r>
            <a:r>
              <a:rPr lang="en-US" sz="3200" b="1" dirty="0"/>
              <a:t>"Custom Toast In Android"</a:t>
            </a:r>
            <a:r>
              <a:rPr lang="en-US" sz="3200" dirty="0"/>
              <a:t>);</a:t>
            </a:r>
          </a:p>
          <a:p>
            <a:r>
              <a:rPr lang="en-US" sz="3200" dirty="0"/>
              <a:t>               </a:t>
            </a:r>
            <a:r>
              <a:rPr lang="en-US" sz="3200" dirty="0" err="1"/>
              <a:t>toastImageView.setImageResource</a:t>
            </a:r>
            <a:r>
              <a:rPr lang="en-US" sz="3200" dirty="0"/>
              <a:t>(</a:t>
            </a:r>
            <a:r>
              <a:rPr lang="en-US" sz="3200" dirty="0" err="1"/>
              <a:t>R.drawable.ic_launcher</a:t>
            </a:r>
            <a:r>
              <a:rPr lang="en-US" sz="3200" dirty="0"/>
              <a:t>);</a:t>
            </a:r>
          </a:p>
          <a:p>
            <a:r>
              <a:rPr lang="en-US" sz="3200" i="1" dirty="0">
                <a:solidFill>
                  <a:srgbClr val="FF0000"/>
                </a:solidFill>
              </a:rPr>
              <a:t>// create a new Toast using context</a:t>
            </a:r>
            <a:br>
              <a:rPr lang="en-US" sz="3200" i="1" dirty="0"/>
            </a:br>
            <a:r>
              <a:rPr lang="en-US" sz="3200" i="1" dirty="0"/>
              <a:t>               </a:t>
            </a:r>
            <a:r>
              <a:rPr lang="en-US" sz="3200" dirty="0"/>
              <a:t>Toast </a:t>
            </a:r>
            <a:r>
              <a:rPr lang="en-US" sz="3200" dirty="0" err="1"/>
              <a:t>toast</a:t>
            </a:r>
            <a:r>
              <a:rPr lang="en-US" sz="3200" dirty="0"/>
              <a:t> = </a:t>
            </a:r>
            <a:r>
              <a:rPr lang="en-US" sz="3200" b="1" dirty="0"/>
              <a:t>new </a:t>
            </a:r>
            <a:r>
              <a:rPr lang="en-US" sz="3200" dirty="0"/>
              <a:t>Toast(</a:t>
            </a:r>
            <a:r>
              <a:rPr lang="en-US" sz="3200" dirty="0" err="1"/>
              <a:t>getApplicationContext</a:t>
            </a:r>
            <a:r>
              <a:rPr lang="en-US" sz="3200" dirty="0"/>
              <a:t>()); </a:t>
            </a:r>
            <a:br>
              <a:rPr lang="en-US" sz="3200" dirty="0"/>
            </a:br>
            <a:r>
              <a:rPr lang="en-US" sz="3200" i="1" dirty="0"/>
              <a:t>                </a:t>
            </a:r>
            <a:r>
              <a:rPr lang="en-US" sz="3200" dirty="0" err="1"/>
              <a:t>toast.setDuration</a:t>
            </a:r>
            <a:r>
              <a:rPr lang="en-US" sz="3200" dirty="0"/>
              <a:t>(</a:t>
            </a:r>
            <a:r>
              <a:rPr lang="en-US" sz="3200" dirty="0" err="1"/>
              <a:t>Toast.</a:t>
            </a:r>
            <a:r>
              <a:rPr lang="en-US" sz="3200" b="1" i="1" dirty="0" err="1"/>
              <a:t>LENGTH_LONG</a:t>
            </a:r>
            <a:r>
              <a:rPr lang="en-US" sz="3200" dirty="0"/>
              <a:t>);</a:t>
            </a:r>
            <a:br>
              <a:rPr lang="en-US" sz="3200" dirty="0"/>
            </a:br>
            <a:r>
              <a:rPr lang="en-US" sz="3200" dirty="0"/>
              <a:t>                </a:t>
            </a:r>
            <a:r>
              <a:rPr lang="en-US" sz="3200" dirty="0" err="1"/>
              <a:t>toast.setView</a:t>
            </a:r>
            <a:r>
              <a:rPr lang="en-US" sz="3200" dirty="0"/>
              <a:t>(layout);   </a:t>
            </a:r>
            <a:r>
              <a:rPr lang="en-US" sz="3200" dirty="0">
                <a:solidFill>
                  <a:srgbClr val="FF0000"/>
                </a:solidFill>
              </a:rPr>
              <a:t>// set the view for the Toast. In this method we pass the inflated layout which we inflate using inflate() method.</a:t>
            </a:r>
            <a:br>
              <a:rPr lang="en-US" sz="3200" dirty="0"/>
            </a:br>
            <a:r>
              <a:rPr lang="en-US" sz="3200" dirty="0"/>
              <a:t>                </a:t>
            </a:r>
            <a:r>
              <a:rPr lang="en-US" sz="3200" dirty="0" err="1"/>
              <a:t>toast.show</a:t>
            </a:r>
            <a:r>
              <a:rPr lang="en-US" sz="3200" dirty="0"/>
              <a:t>(); </a:t>
            </a:r>
            <a:br>
              <a:rPr lang="en-US" sz="3200" dirty="0"/>
            </a:br>
            <a:endParaRPr lang="en-IN" dirty="0"/>
          </a:p>
        </p:txBody>
      </p:sp>
    </p:spTree>
    <p:extLst>
      <p:ext uri="{BB962C8B-B14F-4D97-AF65-F5344CB8AC3E}">
        <p14:creationId xmlns:p14="http://schemas.microsoft.com/office/powerpoint/2010/main" val="350102564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Picker</a:t>
            </a:r>
          </a:p>
        </p:txBody>
      </p:sp>
      <p:sp>
        <p:nvSpPr>
          <p:cNvPr id="3" name="Content Placeholder 2"/>
          <p:cNvSpPr>
            <a:spLocks noGrp="1"/>
          </p:cNvSpPr>
          <p:nvPr>
            <p:ph idx="1"/>
          </p:nvPr>
        </p:nvSpPr>
        <p:spPr/>
        <p:txBody>
          <a:bodyPr/>
          <a:lstStyle/>
          <a:p>
            <a:r>
              <a:rPr lang="en-US" b="1" dirty="0"/>
              <a:t>Android </a:t>
            </a:r>
            <a:r>
              <a:rPr lang="en-US" b="1" dirty="0" err="1"/>
              <a:t>TimePicker</a:t>
            </a:r>
            <a:r>
              <a:rPr lang="en-US" dirty="0"/>
              <a:t> widget is used to select date. It allows you to select time by hour and minute.</a:t>
            </a:r>
          </a:p>
        </p:txBody>
      </p:sp>
      <p:sp>
        <p:nvSpPr>
          <p:cNvPr id="4098" name="AutoShape 2" descr="DatePicker Example in Android Studi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1" name="AutoShape 5" descr="setSpinnerShown in DatePicker Androi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02" name="Picture 6"/>
          <p:cNvPicPr>
            <a:picLocks noChangeAspect="1" noChangeArrowheads="1"/>
          </p:cNvPicPr>
          <p:nvPr/>
        </p:nvPicPr>
        <p:blipFill>
          <a:blip r:embed="rId2"/>
          <a:srcRect/>
          <a:stretch>
            <a:fillRect/>
          </a:stretch>
        </p:blipFill>
        <p:spPr bwMode="auto">
          <a:xfrm>
            <a:off x="2514600" y="2819400"/>
            <a:ext cx="6172200" cy="3657600"/>
          </a:xfrm>
          <a:prstGeom prst="rect">
            <a:avLst/>
          </a:prstGeom>
          <a:noFill/>
          <a:ln w="9525">
            <a:noFill/>
            <a:miter lim="800000"/>
            <a:headEnd/>
            <a:tailEnd/>
          </a:ln>
          <a:effec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Attributes of </a:t>
            </a:r>
            <a:r>
              <a:rPr lang="en-US" b="1" dirty="0" err="1"/>
              <a:t>DatePicker</a:t>
            </a:r>
            <a:br>
              <a:rPr lang="en-US" dirty="0"/>
            </a:br>
            <a:endParaRPr lang="en-US" dirty="0"/>
          </a:p>
        </p:txBody>
      </p:sp>
      <p:sp>
        <p:nvSpPr>
          <p:cNvPr id="3" name="Content Placeholder 2"/>
          <p:cNvSpPr>
            <a:spLocks noGrp="1"/>
          </p:cNvSpPr>
          <p:nvPr>
            <p:ph idx="1"/>
          </p:nvPr>
        </p:nvSpPr>
        <p:spPr/>
        <p:txBody>
          <a:bodyPr/>
          <a:lstStyle/>
          <a:p>
            <a:r>
              <a:rPr lang="en-US" b="1" dirty="0" err="1"/>
              <a:t>DatePickerMode</a:t>
            </a:r>
            <a:r>
              <a:rPr lang="en-US" b="1" dirty="0"/>
              <a:t>:</a:t>
            </a:r>
            <a:r>
              <a:rPr lang="en-US" dirty="0"/>
              <a:t> This attribute is used to set the Date Picker in mode either spinner or calendar. </a:t>
            </a:r>
          </a:p>
          <a:p>
            <a:r>
              <a:rPr lang="en-US" dirty="0"/>
              <a:t>Default mode is calendar</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Methods of </a:t>
            </a:r>
            <a:r>
              <a:rPr lang="en-US" b="1" dirty="0" err="1"/>
              <a:t>DatePicker</a:t>
            </a:r>
            <a:br>
              <a:rPr lang="en-US" dirty="0"/>
            </a:br>
            <a:endParaRPr lang="en-US" dirty="0"/>
          </a:p>
        </p:txBody>
      </p:sp>
      <p:sp>
        <p:nvSpPr>
          <p:cNvPr id="3" name="Content Placeholder 2"/>
          <p:cNvSpPr>
            <a:spLocks noGrp="1"/>
          </p:cNvSpPr>
          <p:nvPr>
            <p:ph idx="1"/>
          </p:nvPr>
        </p:nvSpPr>
        <p:spPr>
          <a:xfrm>
            <a:off x="457200" y="838200"/>
            <a:ext cx="8229600" cy="5287963"/>
          </a:xfrm>
        </p:spPr>
        <p:txBody>
          <a:bodyPr>
            <a:noAutofit/>
          </a:bodyPr>
          <a:lstStyle/>
          <a:p>
            <a:r>
              <a:rPr lang="en-US" sz="1800" b="1" dirty="0"/>
              <a:t>1. </a:t>
            </a:r>
            <a:r>
              <a:rPr lang="en-US" sz="1800" b="1" dirty="0" err="1"/>
              <a:t>setSpinnersShown</a:t>
            </a:r>
            <a:r>
              <a:rPr lang="en-US" sz="1800" b="1" dirty="0"/>
              <a:t>(</a:t>
            </a:r>
            <a:r>
              <a:rPr lang="en-US" sz="1800" b="1" dirty="0" err="1"/>
              <a:t>boolean</a:t>
            </a:r>
            <a:r>
              <a:rPr lang="en-US" sz="1800" b="1" dirty="0"/>
              <a:t> shown):</a:t>
            </a:r>
            <a:endParaRPr lang="en-US" sz="1800" dirty="0"/>
          </a:p>
          <a:p>
            <a:r>
              <a:rPr lang="en-US" sz="1800" dirty="0"/>
              <a:t>This method is used to set whether the spinner of the date picker in shown or not. True indicates spinner is shown, false value indicates spinner is not shown. Default value is true.</a:t>
            </a:r>
          </a:p>
          <a:p>
            <a:r>
              <a:rPr lang="en-US" sz="1800" dirty="0" err="1"/>
              <a:t>Eg</a:t>
            </a:r>
            <a:r>
              <a:rPr lang="en-US" sz="1800" dirty="0"/>
              <a:t> : </a:t>
            </a:r>
            <a:r>
              <a:rPr lang="en-US" sz="1800" dirty="0" err="1"/>
              <a:t>DatePicker</a:t>
            </a:r>
            <a:r>
              <a:rPr lang="en-US" sz="1800" dirty="0"/>
              <a:t> </a:t>
            </a:r>
            <a:r>
              <a:rPr lang="en-US" sz="1800" dirty="0" err="1"/>
              <a:t>simpleDatePicker</a:t>
            </a:r>
            <a:r>
              <a:rPr lang="en-US" sz="1800" dirty="0"/>
              <a:t> = (</a:t>
            </a:r>
            <a:r>
              <a:rPr lang="en-US" sz="1800" dirty="0" err="1"/>
              <a:t>DatePicker</a:t>
            </a:r>
            <a:r>
              <a:rPr lang="en-US" sz="1800" dirty="0"/>
              <a:t>)</a:t>
            </a:r>
            <a:r>
              <a:rPr lang="en-US" sz="1800" dirty="0" err="1"/>
              <a:t>findViewById</a:t>
            </a:r>
            <a:r>
              <a:rPr lang="en-US" sz="1800" dirty="0"/>
              <a:t>(</a:t>
            </a:r>
            <a:r>
              <a:rPr lang="en-US" sz="1800" dirty="0" err="1"/>
              <a:t>R.id.simpleDatePicker</a:t>
            </a:r>
            <a:r>
              <a:rPr lang="en-US" sz="1800" dirty="0"/>
              <a:t>);</a:t>
            </a:r>
          </a:p>
          <a:p>
            <a:r>
              <a:rPr lang="en-US" sz="1800" dirty="0"/>
              <a:t> </a:t>
            </a:r>
            <a:r>
              <a:rPr lang="en-US" sz="1800" dirty="0">
                <a:solidFill>
                  <a:srgbClr val="FF0000"/>
                </a:solidFill>
              </a:rPr>
              <a:t>// initiate a date picker </a:t>
            </a:r>
          </a:p>
          <a:p>
            <a:r>
              <a:rPr lang="en-US" sz="1800" dirty="0" err="1"/>
              <a:t>simpleDatePicker.setSpinnersShown</a:t>
            </a:r>
            <a:r>
              <a:rPr lang="en-US" sz="1800" dirty="0"/>
              <a:t>(false); </a:t>
            </a:r>
            <a:r>
              <a:rPr lang="en-US" sz="1800" dirty="0">
                <a:solidFill>
                  <a:srgbClr val="FF0000"/>
                </a:solidFill>
              </a:rPr>
              <a:t>// set false value for the spinner</a:t>
            </a:r>
          </a:p>
          <a:p>
            <a:r>
              <a:rPr lang="en-US" sz="1800" b="1" dirty="0"/>
              <a:t>2. </a:t>
            </a:r>
            <a:r>
              <a:rPr lang="en-US" sz="1800" b="1" dirty="0" err="1"/>
              <a:t>getDayOfMonth</a:t>
            </a:r>
            <a:r>
              <a:rPr lang="en-US" sz="1800" b="1" dirty="0"/>
              <a:t>():</a:t>
            </a:r>
            <a:endParaRPr lang="en-US" sz="1800" dirty="0"/>
          </a:p>
          <a:p>
            <a:r>
              <a:rPr lang="en-US" sz="1800" dirty="0"/>
              <a:t>This method is used to get the selected day of the month from a </a:t>
            </a:r>
            <a:r>
              <a:rPr lang="en-US" sz="1800" dirty="0">
                <a:hlinkClick r:id="rId2" tooltip="Date Picker Tutorial"/>
              </a:rPr>
              <a:t>date picker</a:t>
            </a:r>
            <a:r>
              <a:rPr lang="en-US" sz="1800" dirty="0"/>
              <a:t>.  This method returns an integer value.</a:t>
            </a:r>
          </a:p>
          <a:p>
            <a:r>
              <a:rPr lang="en-US" sz="1800" dirty="0" err="1"/>
              <a:t>Eg</a:t>
            </a:r>
            <a:r>
              <a:rPr lang="en-US" sz="1800" dirty="0"/>
              <a:t> : </a:t>
            </a:r>
            <a:r>
              <a:rPr lang="en-US" sz="1800" dirty="0" err="1"/>
              <a:t>DatePicker</a:t>
            </a:r>
            <a:r>
              <a:rPr lang="en-US" sz="1800" dirty="0"/>
              <a:t> </a:t>
            </a:r>
            <a:r>
              <a:rPr lang="en-US" sz="1800" dirty="0" err="1"/>
              <a:t>simpleDatePicker</a:t>
            </a:r>
            <a:r>
              <a:rPr lang="en-US" sz="1800" dirty="0"/>
              <a:t> = (</a:t>
            </a:r>
            <a:r>
              <a:rPr lang="en-US" sz="1800" dirty="0" err="1"/>
              <a:t>DatePicker</a:t>
            </a:r>
            <a:r>
              <a:rPr lang="en-US" sz="1800" dirty="0"/>
              <a:t>) </a:t>
            </a:r>
            <a:r>
              <a:rPr lang="en-US" sz="1800" dirty="0" err="1"/>
              <a:t>findViewById</a:t>
            </a:r>
            <a:r>
              <a:rPr lang="en-US" sz="1800" dirty="0"/>
              <a:t>(</a:t>
            </a:r>
            <a:r>
              <a:rPr lang="en-US" sz="1800" dirty="0" err="1"/>
              <a:t>R.id.simpleDatePicker</a:t>
            </a:r>
            <a:r>
              <a:rPr lang="en-US" sz="1800" dirty="0"/>
              <a:t>);</a:t>
            </a:r>
          </a:p>
          <a:p>
            <a:r>
              <a:rPr lang="en-US" sz="1800" dirty="0"/>
              <a:t> </a:t>
            </a:r>
            <a:r>
              <a:rPr lang="en-US" sz="1800" dirty="0">
                <a:solidFill>
                  <a:srgbClr val="FF0000"/>
                </a:solidFill>
              </a:rPr>
              <a:t>// initiate a date picker</a:t>
            </a:r>
          </a:p>
          <a:p>
            <a:r>
              <a:rPr lang="en-US" sz="1800" dirty="0"/>
              <a:t> </a:t>
            </a:r>
            <a:r>
              <a:rPr lang="en-US" sz="1800" dirty="0" err="1"/>
              <a:t>int</a:t>
            </a:r>
            <a:r>
              <a:rPr lang="en-US" sz="1800" dirty="0"/>
              <a:t> day = </a:t>
            </a:r>
            <a:r>
              <a:rPr lang="en-US" sz="1800" dirty="0" err="1"/>
              <a:t>simpleDatePicker.getDayOfMonth</a:t>
            </a:r>
            <a:r>
              <a:rPr lang="en-US" sz="1800" dirty="0"/>
              <a:t>(); </a:t>
            </a:r>
            <a:r>
              <a:rPr lang="en-US" sz="1800" dirty="0">
                <a:solidFill>
                  <a:srgbClr val="FF0000"/>
                </a:solidFill>
              </a:rPr>
              <a:t>// get the selected day of the month</a:t>
            </a:r>
          </a:p>
          <a:p>
            <a:endParaRPr lang="en-US" sz="1800" dirty="0"/>
          </a:p>
          <a:p>
            <a:endParaRPr lang="en-US" sz="1800" dirty="0"/>
          </a:p>
          <a:p>
            <a:endParaRPr lang="en-US" sz="18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a:t>3. </a:t>
            </a:r>
            <a:r>
              <a:rPr lang="en-US" b="1" dirty="0" err="1"/>
              <a:t>getMonth</a:t>
            </a:r>
            <a:r>
              <a:rPr lang="en-US" b="1" dirty="0"/>
              <a:t>():</a:t>
            </a:r>
            <a:endParaRPr lang="en-US" dirty="0"/>
          </a:p>
          <a:p>
            <a:r>
              <a:rPr lang="en-US" dirty="0"/>
              <a:t>This method is used to get the selected month from a date picker.  </a:t>
            </a:r>
          </a:p>
          <a:p>
            <a:r>
              <a:rPr lang="en-US" b="1" dirty="0"/>
              <a:t>4. </a:t>
            </a:r>
            <a:r>
              <a:rPr lang="en-US" b="1" dirty="0" err="1"/>
              <a:t>getYear</a:t>
            </a:r>
            <a:r>
              <a:rPr lang="en-US" b="1" dirty="0"/>
              <a:t>():</a:t>
            </a:r>
            <a:endParaRPr lang="en-US" dirty="0"/>
          </a:p>
          <a:p>
            <a:r>
              <a:rPr lang="en-US" dirty="0"/>
              <a:t>This method is used to get the selected year from a date picker. </a:t>
            </a:r>
          </a:p>
          <a:p>
            <a:r>
              <a:rPr lang="en-US" b="1" dirty="0"/>
              <a:t>5. </a:t>
            </a:r>
            <a:r>
              <a:rPr lang="en-US" b="1" dirty="0" err="1"/>
              <a:t>getFirstDayOfWeek</a:t>
            </a:r>
            <a:r>
              <a:rPr lang="en-US" b="1" dirty="0"/>
              <a:t>():</a:t>
            </a:r>
            <a:endParaRPr lang="en-US" dirty="0"/>
          </a:p>
          <a:p>
            <a:r>
              <a:rPr lang="en-US" dirty="0"/>
              <a:t>This method is used to get the first day of the week. </a:t>
            </a:r>
          </a:p>
          <a:p>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Picker example</a:t>
            </a:r>
          </a:p>
        </p:txBody>
      </p:sp>
      <p:sp>
        <p:nvSpPr>
          <p:cNvPr id="3" name="Content Placeholder 2"/>
          <p:cNvSpPr>
            <a:spLocks noGrp="1"/>
          </p:cNvSpPr>
          <p:nvPr>
            <p:ph idx="1"/>
          </p:nvPr>
        </p:nvSpPr>
        <p:spPr>
          <a:xfrm>
            <a:off x="457200" y="1600200"/>
            <a:ext cx="8534400" cy="5029200"/>
          </a:xfrm>
        </p:spPr>
        <p:txBody>
          <a:bodyPr>
            <a:normAutofit/>
          </a:bodyPr>
          <a:lstStyle/>
          <a:p>
            <a:r>
              <a:rPr lang="en-US" sz="2200" dirty="0"/>
              <a:t>&lt;</a:t>
            </a:r>
            <a:r>
              <a:rPr lang="en-US" sz="2200" dirty="0" err="1"/>
              <a:t>LinearLayout</a:t>
            </a:r>
            <a:r>
              <a:rPr lang="en-US" sz="2200" dirty="0"/>
              <a:t>&gt;</a:t>
            </a:r>
          </a:p>
          <a:p>
            <a:r>
              <a:rPr lang="en-US" sz="2200" dirty="0"/>
              <a:t>&lt;</a:t>
            </a:r>
            <a:r>
              <a:rPr lang="en-US" sz="2200" dirty="0" err="1"/>
              <a:t>DatePicker</a:t>
            </a:r>
            <a:br>
              <a:rPr lang="en-US" sz="2200" dirty="0"/>
            </a:br>
            <a:r>
              <a:rPr lang="en-US" sz="2200" dirty="0"/>
              <a:t>    </a:t>
            </a:r>
            <a:r>
              <a:rPr lang="en-US" sz="2200" dirty="0" err="1"/>
              <a:t>android:id</a:t>
            </a:r>
            <a:r>
              <a:rPr lang="en-US" sz="2200" dirty="0"/>
              <a:t>="@+id/</a:t>
            </a:r>
            <a:r>
              <a:rPr lang="en-US" sz="2200" dirty="0" err="1"/>
              <a:t>simpleDatePicker</a:t>
            </a:r>
            <a:r>
              <a:rPr lang="en-US" sz="2200" dirty="0"/>
              <a:t>"</a:t>
            </a:r>
            <a:br>
              <a:rPr lang="en-US" sz="2200" dirty="0"/>
            </a:br>
            <a:r>
              <a:rPr lang="en-US" sz="2200" dirty="0"/>
              <a:t>    </a:t>
            </a:r>
            <a:r>
              <a:rPr lang="en-US" sz="2200" dirty="0" err="1"/>
              <a:t>android:layout_width</a:t>
            </a:r>
            <a:r>
              <a:rPr lang="en-US" sz="2200" dirty="0"/>
              <a:t>="</a:t>
            </a:r>
            <a:r>
              <a:rPr lang="en-US" sz="2200" dirty="0" err="1"/>
              <a:t>wrap_content</a:t>
            </a:r>
            <a:r>
              <a:rPr lang="en-US" sz="2200" dirty="0"/>
              <a:t>"</a:t>
            </a:r>
            <a:br>
              <a:rPr lang="en-US" sz="2200" dirty="0"/>
            </a:br>
            <a:r>
              <a:rPr lang="en-US" sz="2200" dirty="0"/>
              <a:t>    </a:t>
            </a:r>
            <a:r>
              <a:rPr lang="en-US" sz="2200" dirty="0" err="1"/>
              <a:t>android:layout_height</a:t>
            </a:r>
            <a:r>
              <a:rPr lang="en-US" sz="2200" dirty="0"/>
              <a:t>="</a:t>
            </a:r>
            <a:r>
              <a:rPr lang="en-US" sz="2200" dirty="0" err="1"/>
              <a:t>wrap_content</a:t>
            </a:r>
            <a:r>
              <a:rPr lang="en-US" sz="2200" dirty="0"/>
              <a:t>“</a:t>
            </a:r>
            <a:br>
              <a:rPr lang="en-US" sz="2200" dirty="0"/>
            </a:br>
            <a:r>
              <a:rPr lang="en-US" sz="2200" b="1" dirty="0"/>
              <a:t>    </a:t>
            </a:r>
            <a:r>
              <a:rPr lang="en-US" sz="2200" b="1" dirty="0" err="1"/>
              <a:t>android:datePickerMode</a:t>
            </a:r>
            <a:r>
              <a:rPr lang="en-US" sz="2200" b="1" dirty="0"/>
              <a:t>="spinner"</a:t>
            </a:r>
            <a:br>
              <a:rPr lang="en-US" sz="2200" dirty="0"/>
            </a:br>
            <a:r>
              <a:rPr lang="en-US" sz="2200" dirty="0"/>
              <a:t>     /&gt;</a:t>
            </a:r>
            <a:br>
              <a:rPr lang="en-US" sz="2200" dirty="0"/>
            </a:br>
            <a:br>
              <a:rPr lang="en-US" sz="2200" dirty="0"/>
            </a:br>
            <a:r>
              <a:rPr lang="en-US" sz="2200" dirty="0"/>
              <a:t>&lt;Button</a:t>
            </a:r>
            <a:br>
              <a:rPr lang="en-US" sz="2200" dirty="0"/>
            </a:br>
            <a:r>
              <a:rPr lang="en-US" sz="2200" dirty="0"/>
              <a:t>    </a:t>
            </a:r>
            <a:r>
              <a:rPr lang="en-US" sz="2200" dirty="0" err="1"/>
              <a:t>android:id</a:t>
            </a:r>
            <a:r>
              <a:rPr lang="en-US" sz="2200" dirty="0"/>
              <a:t>="@+id/</a:t>
            </a:r>
            <a:r>
              <a:rPr lang="en-US" sz="2200" dirty="0" err="1"/>
              <a:t>submitButton</a:t>
            </a:r>
            <a:r>
              <a:rPr lang="en-US" sz="2200" dirty="0"/>
              <a:t>"</a:t>
            </a:r>
            <a:br>
              <a:rPr lang="en-US" sz="2200" dirty="0"/>
            </a:br>
            <a:r>
              <a:rPr lang="en-US" sz="2200" dirty="0"/>
              <a:t>    </a:t>
            </a:r>
            <a:r>
              <a:rPr lang="en-US" sz="2200" dirty="0" err="1"/>
              <a:t>android:layout_width</a:t>
            </a:r>
            <a:r>
              <a:rPr lang="en-US" sz="2200" dirty="0"/>
              <a:t>="200dp“</a:t>
            </a:r>
            <a:br>
              <a:rPr lang="en-US" sz="2200" dirty="0"/>
            </a:br>
            <a:r>
              <a:rPr lang="en-US" sz="2200" dirty="0"/>
              <a:t>    </a:t>
            </a:r>
            <a:r>
              <a:rPr lang="en-US" sz="2200" dirty="0" err="1"/>
              <a:t>android:text</a:t>
            </a:r>
            <a:r>
              <a:rPr lang="en-US" sz="2200" dirty="0"/>
              <a:t>="SUBMIT“ /&gt;</a:t>
            </a:r>
          </a:p>
          <a:p>
            <a:r>
              <a:rPr lang="en-US" sz="2200" dirty="0"/>
              <a:t>&lt;/</a:t>
            </a:r>
            <a:r>
              <a:rPr lang="en-US" sz="2200" dirty="0" err="1"/>
              <a:t>LinearLayout</a:t>
            </a:r>
            <a:r>
              <a:rPr lang="en-US" sz="2200" dirty="0"/>
              <a:t>&gt;</a:t>
            </a:r>
          </a:p>
          <a:p>
            <a:endParaRPr lang="en-US" dirty="0"/>
          </a:p>
        </p:txBody>
      </p:sp>
      <p:pic>
        <p:nvPicPr>
          <p:cNvPr id="2049" name="Picture 1"/>
          <p:cNvPicPr>
            <a:picLocks noChangeAspect="1" noChangeArrowheads="1"/>
          </p:cNvPicPr>
          <p:nvPr/>
        </p:nvPicPr>
        <p:blipFill>
          <a:blip r:embed="rId2"/>
          <a:srcRect/>
          <a:stretch>
            <a:fillRect/>
          </a:stretch>
        </p:blipFill>
        <p:spPr bwMode="auto">
          <a:xfrm>
            <a:off x="5715000" y="1752600"/>
            <a:ext cx="3048000" cy="4257675"/>
          </a:xfrm>
          <a:prstGeom prst="rect">
            <a:avLst/>
          </a:prstGeom>
          <a:noFill/>
          <a:ln w="9525">
            <a:noFill/>
            <a:miter lim="800000"/>
            <a:headEnd/>
            <a:tailEnd/>
          </a:ln>
          <a:effec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Picker .java code</a:t>
            </a:r>
          </a:p>
        </p:txBody>
      </p:sp>
      <p:sp>
        <p:nvSpPr>
          <p:cNvPr id="3" name="Content Placeholder 2"/>
          <p:cNvSpPr>
            <a:spLocks noGrp="1"/>
          </p:cNvSpPr>
          <p:nvPr>
            <p:ph idx="1"/>
          </p:nvPr>
        </p:nvSpPr>
        <p:spPr>
          <a:xfrm>
            <a:off x="457200" y="1143000"/>
            <a:ext cx="8229600" cy="4983163"/>
          </a:xfrm>
        </p:spPr>
        <p:txBody>
          <a:bodyPr>
            <a:normAutofit fontScale="62500" lnSpcReduction="20000"/>
          </a:bodyPr>
          <a:lstStyle/>
          <a:p>
            <a:r>
              <a:rPr lang="en-US" dirty="0" err="1"/>
              <a:t>DatePicker</a:t>
            </a:r>
            <a:r>
              <a:rPr lang="en-US" dirty="0"/>
              <a:t> </a:t>
            </a:r>
            <a:r>
              <a:rPr lang="en-US" dirty="0" err="1"/>
              <a:t>simpleDatePicker</a:t>
            </a:r>
            <a:r>
              <a:rPr lang="en-US" dirty="0"/>
              <a:t>;</a:t>
            </a:r>
            <a:br>
              <a:rPr lang="en-US" dirty="0"/>
            </a:br>
            <a:r>
              <a:rPr lang="en-US" dirty="0"/>
              <a:t>Button submit;</a:t>
            </a:r>
          </a:p>
          <a:p>
            <a:r>
              <a:rPr lang="en-US" i="1" dirty="0">
                <a:solidFill>
                  <a:srgbClr val="FF0000"/>
                </a:solidFill>
              </a:rPr>
              <a:t>// initiate the date picker and a button</a:t>
            </a:r>
            <a:br>
              <a:rPr lang="en-US" i="1" dirty="0"/>
            </a:br>
            <a:r>
              <a:rPr lang="en-US" dirty="0" err="1"/>
              <a:t>simpleDatePicker</a:t>
            </a:r>
            <a:r>
              <a:rPr lang="en-US" dirty="0"/>
              <a:t> = (</a:t>
            </a:r>
            <a:r>
              <a:rPr lang="en-US" dirty="0" err="1"/>
              <a:t>DatePicker</a:t>
            </a:r>
            <a:r>
              <a:rPr lang="en-US" dirty="0"/>
              <a:t>) </a:t>
            </a:r>
            <a:r>
              <a:rPr lang="en-US" dirty="0" err="1"/>
              <a:t>findViewById</a:t>
            </a:r>
            <a:r>
              <a:rPr lang="en-US" dirty="0"/>
              <a:t>(</a:t>
            </a:r>
            <a:r>
              <a:rPr lang="en-US" dirty="0" err="1"/>
              <a:t>R.id.</a:t>
            </a:r>
            <a:r>
              <a:rPr lang="en-US" i="1" dirty="0" err="1"/>
              <a:t>simpleDatePicker</a:t>
            </a:r>
            <a:r>
              <a:rPr lang="en-US" dirty="0"/>
              <a:t>);</a:t>
            </a:r>
            <a:br>
              <a:rPr lang="en-US" dirty="0"/>
            </a:br>
            <a:r>
              <a:rPr lang="en-US" dirty="0"/>
              <a:t>submit = (Button) </a:t>
            </a:r>
            <a:r>
              <a:rPr lang="en-US" dirty="0" err="1"/>
              <a:t>findViewById</a:t>
            </a:r>
            <a:r>
              <a:rPr lang="en-US" dirty="0"/>
              <a:t>(</a:t>
            </a:r>
            <a:r>
              <a:rPr lang="en-US" dirty="0" err="1"/>
              <a:t>R.id.</a:t>
            </a:r>
            <a:r>
              <a:rPr lang="en-US" i="1" dirty="0" err="1"/>
              <a:t>submitButton</a:t>
            </a:r>
            <a:r>
              <a:rPr lang="en-US" dirty="0"/>
              <a:t>);</a:t>
            </a:r>
          </a:p>
          <a:p>
            <a:br>
              <a:rPr lang="en-US" dirty="0"/>
            </a:br>
            <a:r>
              <a:rPr lang="en-US" i="1" dirty="0">
                <a:solidFill>
                  <a:srgbClr val="FF0000"/>
                </a:solidFill>
              </a:rPr>
              <a:t>// perform click event on submit button</a:t>
            </a:r>
            <a:br>
              <a:rPr lang="en-US" i="1" dirty="0"/>
            </a:br>
            <a:r>
              <a:rPr lang="en-US" dirty="0" err="1"/>
              <a:t>submit.setOnClickListener</a:t>
            </a:r>
            <a:r>
              <a:rPr lang="en-US" dirty="0"/>
              <a:t>(new </a:t>
            </a:r>
            <a:r>
              <a:rPr lang="en-US" dirty="0" err="1"/>
              <a:t>View.OnClickListener</a:t>
            </a:r>
            <a:r>
              <a:rPr lang="en-US" dirty="0"/>
              <a:t>() {</a:t>
            </a:r>
            <a:br>
              <a:rPr lang="en-US" dirty="0"/>
            </a:br>
            <a:r>
              <a:rPr lang="en-US" dirty="0"/>
              <a:t>    @Override</a:t>
            </a:r>
            <a:br>
              <a:rPr lang="en-US" dirty="0"/>
            </a:br>
            <a:r>
              <a:rPr lang="en-US" dirty="0"/>
              <a:t>    public void </a:t>
            </a:r>
            <a:r>
              <a:rPr lang="en-US" dirty="0" err="1"/>
              <a:t>onClick</a:t>
            </a:r>
            <a:r>
              <a:rPr lang="en-US" dirty="0"/>
              <a:t>(View v) {</a:t>
            </a:r>
          </a:p>
          <a:p>
            <a:br>
              <a:rPr lang="en-US" dirty="0"/>
            </a:br>
            <a:r>
              <a:rPr lang="en-US" dirty="0"/>
              <a:t>        </a:t>
            </a:r>
            <a:r>
              <a:rPr lang="en-US" i="1" dirty="0">
                <a:solidFill>
                  <a:srgbClr val="FF0000"/>
                </a:solidFill>
              </a:rPr>
              <a:t>// get the values for day of month , month and year from a date picker</a:t>
            </a:r>
            <a:br>
              <a:rPr lang="en-US" i="1" dirty="0">
                <a:solidFill>
                  <a:srgbClr val="FF0000"/>
                </a:solidFill>
              </a:rPr>
            </a:br>
            <a:r>
              <a:rPr lang="en-US" i="1" dirty="0"/>
              <a:t>        </a:t>
            </a:r>
            <a:r>
              <a:rPr lang="en-US" dirty="0"/>
              <a:t>String day = "Day = " + </a:t>
            </a:r>
            <a:r>
              <a:rPr lang="en-US" b="1" dirty="0" err="1"/>
              <a:t>simpleDatePicker.getDayOfMonth</a:t>
            </a:r>
            <a:r>
              <a:rPr lang="en-US" b="1" dirty="0"/>
              <a:t>();</a:t>
            </a:r>
            <a:br>
              <a:rPr lang="en-US" dirty="0"/>
            </a:br>
            <a:r>
              <a:rPr lang="en-US" dirty="0"/>
              <a:t>        String month = "Month = " </a:t>
            </a:r>
            <a:r>
              <a:rPr lang="en-US" b="1" dirty="0"/>
              <a:t>+ (</a:t>
            </a:r>
            <a:r>
              <a:rPr lang="en-US" b="1" dirty="0" err="1"/>
              <a:t>simpleDatePicker.getMonth</a:t>
            </a:r>
            <a:r>
              <a:rPr lang="en-US" b="1" dirty="0"/>
              <a:t>() + 1);</a:t>
            </a:r>
            <a:br>
              <a:rPr lang="en-US" dirty="0"/>
            </a:br>
            <a:r>
              <a:rPr lang="en-US" dirty="0"/>
              <a:t>        String year = "Year = " + </a:t>
            </a:r>
            <a:r>
              <a:rPr lang="en-US" b="1" dirty="0" err="1"/>
              <a:t>simpleDatePicker.getYear</a:t>
            </a:r>
            <a:r>
              <a:rPr lang="en-US" b="1" dirty="0"/>
              <a:t>();</a:t>
            </a:r>
          </a:p>
          <a:p>
            <a:br>
              <a:rPr lang="en-US" dirty="0"/>
            </a:br>
            <a:r>
              <a:rPr lang="en-US" dirty="0">
                <a:solidFill>
                  <a:srgbClr val="FF0000"/>
                </a:solidFill>
              </a:rPr>
              <a:t>        </a:t>
            </a:r>
            <a:r>
              <a:rPr lang="en-US" i="1" dirty="0">
                <a:solidFill>
                  <a:srgbClr val="FF0000"/>
                </a:solidFill>
              </a:rPr>
              <a:t>// display the values by using a toast</a:t>
            </a:r>
            <a:br>
              <a:rPr lang="en-US" i="1" dirty="0"/>
            </a:br>
            <a:r>
              <a:rPr lang="en-US" i="1" dirty="0"/>
              <a:t>        </a:t>
            </a:r>
            <a:r>
              <a:rPr lang="en-US" dirty="0" err="1"/>
              <a:t>Toast.</a:t>
            </a:r>
            <a:r>
              <a:rPr lang="en-US" i="1" dirty="0" err="1"/>
              <a:t>makeText</a:t>
            </a:r>
            <a:r>
              <a:rPr lang="en-US" dirty="0"/>
              <a:t>(</a:t>
            </a:r>
            <a:r>
              <a:rPr lang="en-US" dirty="0" err="1"/>
              <a:t>getApplicationContext</a:t>
            </a:r>
            <a:r>
              <a:rPr lang="en-US" dirty="0"/>
              <a:t>(), day + "\n" + month + "\n" + year, </a:t>
            </a:r>
            <a:r>
              <a:rPr lang="en-US" dirty="0" err="1"/>
              <a:t>Toast.</a:t>
            </a:r>
            <a:r>
              <a:rPr lang="en-US" i="1" dirty="0" err="1"/>
              <a:t>LENGTH_LONG</a:t>
            </a:r>
            <a:r>
              <a:rPr lang="en-US" dirty="0"/>
              <a:t>).show();</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AEF0-806E-4E3A-82EE-ED2894F53D21}"/>
              </a:ext>
            </a:extLst>
          </p:cNvPr>
          <p:cNvSpPr>
            <a:spLocks noGrp="1"/>
          </p:cNvSpPr>
          <p:nvPr>
            <p:ph type="title"/>
          </p:nvPr>
        </p:nvSpPr>
        <p:spPr/>
        <p:txBody>
          <a:bodyPr/>
          <a:lstStyle/>
          <a:p>
            <a:r>
              <a:rPr lang="en-US" dirty="0"/>
              <a:t>Time Picker</a:t>
            </a:r>
          </a:p>
        </p:txBody>
      </p:sp>
      <p:sp>
        <p:nvSpPr>
          <p:cNvPr id="3" name="Content Placeholder 2">
            <a:extLst>
              <a:ext uri="{FF2B5EF4-FFF2-40B4-BE49-F238E27FC236}">
                <a16:creationId xmlns:a16="http://schemas.microsoft.com/office/drawing/2014/main" id="{907C3940-7D05-403A-8AD8-9DAA02DFD0A4}"/>
              </a:ext>
            </a:extLst>
          </p:cNvPr>
          <p:cNvSpPr>
            <a:spLocks noGrp="1"/>
          </p:cNvSpPr>
          <p:nvPr>
            <p:ph idx="1"/>
          </p:nvPr>
        </p:nvSpPr>
        <p:spPr/>
        <p:txBody>
          <a:bodyPr>
            <a:normAutofit lnSpcReduction="10000"/>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&lt;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TimePicker</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android:id</a:t>
            </a:r>
            <a:r>
              <a:rPr lang="en-IN" sz="1800" dirty="0">
                <a:effectLst/>
                <a:latin typeface="Calibri" panose="020F0502020204030204" pitchFamily="34" charset="0"/>
                <a:ea typeface="Calibri" panose="020F0502020204030204" pitchFamily="34" charset="0"/>
                <a:cs typeface="Times New Roman" panose="02020603050405020304" pitchFamily="18" charset="0"/>
              </a:rPr>
              <a:t>="@+id/t1"</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android:layout_width</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wrap_content</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android:layout_height</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wrap_content</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android:timePickerMode</a:t>
            </a:r>
            <a:r>
              <a:rPr lang="en-IN" sz="1800" dirty="0">
                <a:effectLst/>
                <a:latin typeface="Calibri" panose="020F0502020204030204" pitchFamily="34" charset="0"/>
                <a:ea typeface="Calibri" panose="020F0502020204030204" pitchFamily="34" charset="0"/>
                <a:cs typeface="Times New Roman" panose="02020603050405020304" pitchFamily="18" charset="0"/>
              </a:rPr>
              <a:t>="spinner"</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android:layout_gravity</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center</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/&gt;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&lt;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TextView</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android:layout_width</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wrap_content</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android:layout_height</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wrap_content</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android:text</a:t>
            </a:r>
            <a:r>
              <a:rPr lang="en-IN" sz="1800" dirty="0">
                <a:effectLst/>
                <a:latin typeface="Calibri" panose="020F0502020204030204" pitchFamily="34" charset="0"/>
                <a:ea typeface="Calibri" panose="020F0502020204030204" pitchFamily="34" charset="0"/>
                <a:cs typeface="Times New Roman" panose="02020603050405020304" pitchFamily="18" charset="0"/>
              </a:rPr>
              <a:t>="AM/PM"</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android:textSize</a:t>
            </a:r>
            <a:r>
              <a:rPr lang="en-IN" sz="1800" dirty="0">
                <a:effectLst/>
                <a:latin typeface="Calibri" panose="020F0502020204030204" pitchFamily="34" charset="0"/>
                <a:ea typeface="Calibri" panose="020F0502020204030204" pitchFamily="34" charset="0"/>
                <a:cs typeface="Times New Roman" panose="02020603050405020304" pitchFamily="18" charset="0"/>
              </a:rPr>
              <a:t>="25dp"</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android:textStyle</a:t>
            </a:r>
            <a:r>
              <a:rPr lang="en-IN" sz="1800" dirty="0">
                <a:effectLst/>
                <a:latin typeface="Calibri" panose="020F0502020204030204" pitchFamily="34" charset="0"/>
                <a:ea typeface="Calibri" panose="020F0502020204030204" pitchFamily="34" charset="0"/>
                <a:cs typeface="Times New Roman" panose="02020603050405020304" pitchFamily="18" charset="0"/>
              </a:rPr>
              <a:t>="bold"</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android:layout_gravity</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center</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/&gt;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4" name="Picture 3">
            <a:extLst>
              <a:ext uri="{FF2B5EF4-FFF2-40B4-BE49-F238E27FC236}">
                <a16:creationId xmlns:a16="http://schemas.microsoft.com/office/drawing/2014/main" id="{E48A34D7-C7DA-4BF2-9964-AD33EAB1B711}"/>
              </a:ext>
            </a:extLst>
          </p:cNvPr>
          <p:cNvPicPr>
            <a:picLocks noChangeAspect="1"/>
          </p:cNvPicPr>
          <p:nvPr/>
        </p:nvPicPr>
        <p:blipFill>
          <a:blip r:embed="rId2"/>
          <a:stretch>
            <a:fillRect/>
          </a:stretch>
        </p:blipFill>
        <p:spPr>
          <a:xfrm>
            <a:off x="5638800" y="2514600"/>
            <a:ext cx="2371725" cy="1635760"/>
          </a:xfrm>
          <a:prstGeom prst="rect">
            <a:avLst/>
          </a:prstGeom>
        </p:spPr>
      </p:pic>
    </p:spTree>
    <p:extLst>
      <p:ext uri="{BB962C8B-B14F-4D97-AF65-F5344CB8AC3E}">
        <p14:creationId xmlns:p14="http://schemas.microsoft.com/office/powerpoint/2010/main" val="24678688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1E595-392E-477A-91BA-A4D13F930F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B3F0DB1-4D27-40EF-8B4B-5973922A591C}"/>
              </a:ext>
            </a:extLst>
          </p:cNvPr>
          <p:cNvSpPr>
            <a:spLocks noGrp="1"/>
          </p:cNvSpPr>
          <p:nvPr>
            <p:ph idx="1"/>
          </p:nvPr>
        </p:nvSpPr>
        <p:spPr/>
        <p:txBody>
          <a:bodyPr/>
          <a:lstStyle/>
          <a:p>
            <a:r>
              <a:rPr lang="en-GB" sz="1800" b="1" dirty="0">
                <a:latin typeface="Calibri" panose="020F0502020204030204" pitchFamily="34" charset="0"/>
                <a:ea typeface="Calibri" panose="020F0502020204030204" pitchFamily="34" charset="0"/>
                <a:cs typeface="Times New Roman" panose="02020603050405020304" pitchFamily="18" charset="0"/>
              </a:rPr>
              <a:t>D</a:t>
            </a:r>
            <a:r>
              <a:rPr lang="en-GB" sz="1800" b="1" dirty="0">
                <a:effectLst/>
                <a:latin typeface="Calibri" panose="020F0502020204030204" pitchFamily="34" charset="0"/>
                <a:ea typeface="Calibri" panose="020F0502020204030204" pitchFamily="34" charset="0"/>
                <a:cs typeface="Times New Roman" panose="02020603050405020304" pitchFamily="18" charset="0"/>
              </a:rPr>
              <a:t>isplay the time picker in 24 Hours format :</a:t>
            </a:r>
          </a:p>
          <a:p>
            <a:r>
              <a:rPr lang="en-IN" sz="1800" dirty="0" err="1">
                <a:effectLst/>
                <a:latin typeface="Calibri" panose="020F0502020204030204" pitchFamily="34" charset="0"/>
                <a:ea typeface="Calibri" panose="020F0502020204030204" pitchFamily="34" charset="0"/>
                <a:cs typeface="Times New Roman" panose="02020603050405020304" pitchFamily="18" charset="0"/>
              </a:rPr>
              <a:t>TimePicker</a:t>
            </a:r>
            <a:r>
              <a:rPr lang="en-IN" sz="1800" dirty="0">
                <a:effectLst/>
                <a:latin typeface="Calibri" panose="020F0502020204030204" pitchFamily="34" charset="0"/>
                <a:ea typeface="Calibri" panose="020F0502020204030204" pitchFamily="34" charset="0"/>
                <a:cs typeface="Times New Roman" panose="02020603050405020304" pitchFamily="18" charset="0"/>
              </a:rPr>
              <a:t> t1 =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TimePicker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findViewById</a:t>
            </a:r>
            <a:r>
              <a:rPr lang="en-IN" sz="1800" dirty="0">
                <a:effectLst/>
                <a:latin typeface="Calibri" panose="020F0502020204030204" pitchFamily="34" charset="0"/>
                <a:ea typeface="Calibri" panose="020F0502020204030204" pitchFamily="34" charset="0"/>
                <a:cs typeface="Times New Roman" panose="02020603050405020304" pitchFamily="18" charset="0"/>
              </a:rPr>
              <a:t>(R.id.</a:t>
            </a:r>
            <a:r>
              <a:rPr lang="en-IN" sz="1800" i="1" dirty="0">
                <a:effectLst/>
                <a:latin typeface="Calibri" panose="020F0502020204030204" pitchFamily="34" charset="0"/>
                <a:ea typeface="Calibri" panose="020F0502020204030204" pitchFamily="34" charset="0"/>
                <a:cs typeface="Times New Roman" panose="02020603050405020304" pitchFamily="18" charset="0"/>
              </a:rPr>
              <a:t>t1</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t1.setIs24HourView(true);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651227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7232</TotalTime>
  <Words>10936</Words>
  <Application>Microsoft Office PowerPoint</Application>
  <PresentationFormat>On-screen Show (4:3)</PresentationFormat>
  <Paragraphs>694</Paragraphs>
  <Slides>99</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99</vt:i4>
      </vt:variant>
    </vt:vector>
  </HeadingPairs>
  <TitlesOfParts>
    <vt:vector size="113" baseType="lpstr">
      <vt:lpstr>-apple-system</vt:lpstr>
      <vt:lpstr>Arial</vt:lpstr>
      <vt:lpstr>Calibri</vt:lpstr>
      <vt:lpstr>Calibri</vt:lpstr>
      <vt:lpstr>Consolas</vt:lpstr>
      <vt:lpstr>Courier New</vt:lpstr>
      <vt:lpstr>erdana</vt:lpstr>
      <vt:lpstr>libre_franklinregular</vt:lpstr>
      <vt:lpstr>Menlo</vt:lpstr>
      <vt:lpstr>Segoe UI</vt:lpstr>
      <vt:lpstr>Times New Roman</vt:lpstr>
      <vt:lpstr>Times New Roman</vt:lpstr>
      <vt:lpstr>Verdana</vt:lpstr>
      <vt:lpstr>Office Theme</vt:lpstr>
      <vt:lpstr>UNIT – IV </vt:lpstr>
      <vt:lpstr>Text view attributes</vt:lpstr>
      <vt:lpstr>PowerPoint Presentation</vt:lpstr>
      <vt:lpstr>PowerPoint Presentation</vt:lpstr>
      <vt:lpstr>Text size - units</vt:lpstr>
      <vt:lpstr>Sample example of TextView</vt:lpstr>
      <vt:lpstr>change the text on button click event activity_main.xml </vt:lpstr>
      <vt:lpstr>change the text on button click event MainActivity.java </vt:lpstr>
      <vt:lpstr>Edit Text Attributes</vt:lpstr>
      <vt:lpstr>Edit Text</vt:lpstr>
      <vt:lpstr>Java source code to set and get text</vt:lpstr>
      <vt:lpstr>.Java code to insert EditText in layout</vt:lpstr>
      <vt:lpstr>EditText  example ….</vt:lpstr>
      <vt:lpstr>PowerPoint Presentation</vt:lpstr>
      <vt:lpstr>PowerPoint Presentation</vt:lpstr>
      <vt:lpstr>PowerPoint Presentation</vt:lpstr>
      <vt:lpstr>PowerPoint Presentation</vt:lpstr>
      <vt:lpstr>MainActivity.java code</vt:lpstr>
      <vt:lpstr>PowerPoint Presentation</vt:lpstr>
      <vt:lpstr>AutoCompleteText View</vt:lpstr>
      <vt:lpstr>AutoCompleteTextView Attributes</vt:lpstr>
      <vt:lpstr>PowerPoint Presentation</vt:lpstr>
      <vt:lpstr>PowerPoint Presentation</vt:lpstr>
      <vt:lpstr>PowerPoint Presentation</vt:lpstr>
      <vt:lpstr>Example:</vt:lpstr>
      <vt:lpstr>PowerPoint Presentation</vt:lpstr>
      <vt:lpstr>MainActivity.java code</vt:lpstr>
      <vt:lpstr>Button </vt:lpstr>
      <vt:lpstr>Button Example…</vt:lpstr>
      <vt:lpstr>PowerPoint Presentation</vt:lpstr>
      <vt:lpstr>MainActivity.java  button example</vt:lpstr>
      <vt:lpstr>Image Button</vt:lpstr>
      <vt:lpstr>PowerPoint Presentation</vt:lpstr>
      <vt:lpstr>Image Button Example</vt:lpstr>
      <vt:lpstr>Activity_main.XML file</vt:lpstr>
      <vt:lpstr>PowerPoint Presentation</vt:lpstr>
      <vt:lpstr>Toggle Button</vt:lpstr>
      <vt:lpstr>Toggle Attributes</vt:lpstr>
      <vt:lpstr>PowerPoint Presentation</vt:lpstr>
      <vt:lpstr>Bluetooth is in ON or OFF </vt:lpstr>
      <vt:lpstr>PowerPoint Presentation</vt:lpstr>
      <vt:lpstr>PowerPoint Presentation</vt:lpstr>
      <vt:lpstr>Toggle Button Example1 .XML code</vt:lpstr>
      <vt:lpstr>PowerPoint Presentation</vt:lpstr>
      <vt:lpstr>Toggle Button Example1 .JAVA code</vt:lpstr>
      <vt:lpstr>Use of string builder to display </vt:lpstr>
      <vt:lpstr>PowerPoint Presentation</vt:lpstr>
      <vt:lpstr>Radio Button</vt:lpstr>
      <vt:lpstr>Radio Button Example 1</vt:lpstr>
      <vt:lpstr>PowerPoint Presentation</vt:lpstr>
      <vt:lpstr>PowerPoint Presentation</vt:lpstr>
      <vt:lpstr>PowerPoint Presentation</vt:lpstr>
      <vt:lpstr>PowerPoint Presentation</vt:lpstr>
      <vt:lpstr>Check Box</vt:lpstr>
      <vt:lpstr>Check box example 1</vt:lpstr>
      <vt:lpstr>PowerPoint Presentation</vt:lpstr>
      <vt:lpstr>PowerPoint Presentation</vt:lpstr>
      <vt:lpstr>Exampe 2:Toast When CheckBox is Checked/UnChecked  and also Toast All CheckBox on Button Click</vt:lpstr>
      <vt:lpstr>PowerPoint Presentation</vt:lpstr>
      <vt:lpstr>PowerPoint Presentation</vt:lpstr>
      <vt:lpstr>PowerPoint Presentation</vt:lpstr>
      <vt:lpstr>Adapter</vt:lpstr>
      <vt:lpstr>Adapter</vt:lpstr>
      <vt:lpstr>ArrayAdapter </vt:lpstr>
      <vt:lpstr>List View</vt:lpstr>
      <vt:lpstr>List View Attributes</vt:lpstr>
      <vt:lpstr>List View Example 1</vt:lpstr>
      <vt:lpstr>List View Example</vt:lpstr>
      <vt:lpstr>List view example .Java code</vt:lpstr>
      <vt:lpstr>PowerPoint Presentation</vt:lpstr>
      <vt:lpstr>Grid View</vt:lpstr>
      <vt:lpstr>Grid View </vt:lpstr>
      <vt:lpstr>Grid View Attributes</vt:lpstr>
      <vt:lpstr>Grid View Example</vt:lpstr>
      <vt:lpstr>Grid view example .java code</vt:lpstr>
      <vt:lpstr>Progress Bar </vt:lpstr>
      <vt:lpstr>Attributes of Progress Bar</vt:lpstr>
      <vt:lpstr>Methods Used In Progress Bar </vt:lpstr>
      <vt:lpstr>PowerPoint Presentation</vt:lpstr>
      <vt:lpstr>PowerPoint Presentation</vt:lpstr>
      <vt:lpstr>Scroll View</vt:lpstr>
      <vt:lpstr>PowerPoint Presentation</vt:lpstr>
      <vt:lpstr>Layout Inflater</vt:lpstr>
      <vt:lpstr>Toast</vt:lpstr>
      <vt:lpstr>Simple Toast</vt:lpstr>
      <vt:lpstr>Custom Toast</vt:lpstr>
      <vt:lpstr>Mainactivity Example of Custom Toast</vt:lpstr>
      <vt:lpstr>Custom.xml (inflated layout)</vt:lpstr>
      <vt:lpstr>Mainactivity . Java code</vt:lpstr>
      <vt:lpstr>PowerPoint Presentation</vt:lpstr>
      <vt:lpstr>PowerPoint Presentation</vt:lpstr>
      <vt:lpstr>Date Picker</vt:lpstr>
      <vt:lpstr>Attributes of DatePicker </vt:lpstr>
      <vt:lpstr>Methods of DatePicker </vt:lpstr>
      <vt:lpstr>PowerPoint Presentation</vt:lpstr>
      <vt:lpstr>Date  Picker example</vt:lpstr>
      <vt:lpstr>Date  Picker .java code</vt:lpstr>
      <vt:lpstr>Time Picker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IV</dc:title>
  <dc:creator>ayesha</dc:creator>
  <cp:lastModifiedBy>Shafaque Julaha</cp:lastModifiedBy>
  <cp:revision>134</cp:revision>
  <dcterms:created xsi:type="dcterms:W3CDTF">2006-08-16T00:00:00Z</dcterms:created>
  <dcterms:modified xsi:type="dcterms:W3CDTF">2022-03-17T09:33:26Z</dcterms:modified>
</cp:coreProperties>
</file>