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12" r:id="rId6"/>
    <p:sldId id="302" r:id="rId7"/>
    <p:sldId id="307" r:id="rId8"/>
    <p:sldId id="308" r:id="rId9"/>
    <p:sldId id="303" r:id="rId10"/>
    <p:sldId id="304" r:id="rId11"/>
    <p:sldId id="305" r:id="rId12"/>
    <p:sldId id="309" r:id="rId13"/>
    <p:sldId id="311" r:id="rId14"/>
    <p:sldId id="313" r:id="rId15"/>
    <p:sldId id="314" r:id="rId16"/>
    <p:sldId id="315" r:id="rId17"/>
    <p:sldId id="30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73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0743" y="1203522"/>
            <a:ext cx="3214307" cy="2901694"/>
          </a:xfrm>
        </p:spPr>
        <p:txBody>
          <a:bodyPr anchor="b"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Tic-Tac-Toe: Understanding the Minimax Algorithm</a:t>
            </a:r>
            <a:endParaRPr lang="en-US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4B7DB-977D-AD94-EBC5-B39D58302601}"/>
              </a:ext>
            </a:extLst>
          </p:cNvPr>
          <p:cNvSpPr txBox="1"/>
          <p:nvPr/>
        </p:nvSpPr>
        <p:spPr>
          <a:xfrm>
            <a:off x="0" y="5186813"/>
            <a:ext cx="69816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Adithya Vardhan.A-BL.EN.U4CSE21007</a:t>
            </a:r>
          </a:p>
          <a:p>
            <a:pPr algn="just"/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Ganugapati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Sai Geethika -BL.EN.U4CSE21058</a:t>
            </a:r>
          </a:p>
          <a:p>
            <a:pPr algn="just"/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Maganti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Akshita Uma Sai -BL.EN.U4CSE21118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3BC7D1-7860-9555-5E9C-4F9C2A1B9FB1}"/>
              </a:ext>
            </a:extLst>
          </p:cNvPr>
          <p:cNvSpPr txBox="1"/>
          <p:nvPr/>
        </p:nvSpPr>
        <p:spPr>
          <a:xfrm>
            <a:off x="267866" y="147907"/>
            <a:ext cx="10891157" cy="6848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0   # Draw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minimax(board, depth,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is_maximizing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check_winner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(PLAYER_X):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1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check_winner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(PLAYER_O):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-1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is_board_full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0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is_maximizing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best_score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float('-inf')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range(9):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board[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== '-':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board[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PLAYER_X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score = minimax(board, depth + 1, False)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board[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'-'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best_score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max(score,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best_score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best_score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best_score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float('inf')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range(9):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board[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== '-':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board[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PLAYER_O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score = minimax(board, depth + 1, True)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board[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'-'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best_score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min(score,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best_score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best_score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432328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A4EC1A-5CB1-6EDA-7E9C-9C81C036BFD2}"/>
              </a:ext>
            </a:extLst>
          </p:cNvPr>
          <p:cNvSpPr txBox="1"/>
          <p:nvPr/>
        </p:nvSpPr>
        <p:spPr>
          <a:xfrm>
            <a:off x="217714" y="117693"/>
            <a:ext cx="11756571" cy="7048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find_best_move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best_score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float('-inf')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best_move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-1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range(9):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board[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== '-':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board[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PLAYER_X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score = minimax(board, 0, False)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board[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'-'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score &gt;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best_score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best_score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score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best_move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best_move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play_game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True: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print_board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check_winner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(PLAYER_X):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print("You lose!")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break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check_winner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(PLAYER_O):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print("You win!")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break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is_board_full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print("It's a draw!")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break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48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10441D-EC7A-2899-1B47-8E2A348BC5F1}"/>
              </a:ext>
            </a:extLst>
          </p:cNvPr>
          <p:cNvSpPr txBox="1"/>
          <p:nvPr/>
        </p:nvSpPr>
        <p:spPr>
          <a:xfrm>
            <a:off x="410547" y="721320"/>
            <a:ext cx="1207070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= int(input("Enter your move (0-8): "))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move &lt; 0 or move &gt; 8 or board[move] != '-':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print("Invalid move. Try again.")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continue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board[move] = PLAYER_O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is_board_full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print("It's a draw!")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break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print("AI is thinking...")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ai_move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find_best_move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board[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ai_move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PLAYER_X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print_board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range(0, 9, 3):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print(board[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board[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+ 1], board[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+ 2])</a:t>
            </a:r>
          </a:p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Start the game</a:t>
            </a:r>
          </a:p>
          <a:p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play_game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44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068D1E-311A-10C0-3018-9A85F8D18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363" y="534524"/>
            <a:ext cx="6919457" cy="560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83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EEF7AC-5DA6-5A69-7BBC-C961D4B9D436}"/>
              </a:ext>
            </a:extLst>
          </p:cNvPr>
          <p:cNvSpPr txBox="1"/>
          <p:nvPr/>
        </p:nvSpPr>
        <p:spPr>
          <a:xfrm>
            <a:off x="2610239" y="529126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Scope: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8ACB9-A5B4-9DAF-8FA2-63D41A62FA3E}"/>
              </a:ext>
            </a:extLst>
          </p:cNvPr>
          <p:cNvSpPr txBox="1"/>
          <p:nvPr/>
        </p:nvSpPr>
        <p:spPr>
          <a:xfrm>
            <a:off x="653143" y="1305342"/>
            <a:ext cx="1090748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Summarizes contributions and intelligent mathematical techniques.</a:t>
            </a:r>
          </a:p>
          <a:p>
            <a:pPr lvl="1"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Highlights winning strategy through Alpha-Beta Minimax flow.</a:t>
            </a:r>
          </a:p>
          <a:p>
            <a:pPr lvl="1"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Emphasizes mathematical analysis in strategic play for broader applications.</a:t>
            </a:r>
          </a:p>
          <a:p>
            <a:pPr algn="just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Suggests extension to more complex games like chess.</a:t>
            </a:r>
          </a:p>
          <a:p>
            <a:pPr lvl="1"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Explores avenues for enhancing efficiency and adaptability of Tic-Tac-Toe algorithm.</a:t>
            </a:r>
          </a:p>
          <a:p>
            <a:pPr lvl="1"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Encourages further research in game theory, mathematics, and computational efficiency.</a:t>
            </a:r>
          </a:p>
          <a:p>
            <a:pPr lvl="1"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Lays foundation for advancing strategies in various combinatorial games.</a:t>
            </a:r>
          </a:p>
        </p:txBody>
      </p:sp>
    </p:spTree>
    <p:extLst>
      <p:ext uri="{BB962C8B-B14F-4D97-AF65-F5344CB8AC3E}">
        <p14:creationId xmlns:p14="http://schemas.microsoft.com/office/powerpoint/2010/main" val="345072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83C014-725D-B364-950C-E2B9C65B1741}"/>
              </a:ext>
            </a:extLst>
          </p:cNvPr>
          <p:cNvSpPr txBox="1"/>
          <p:nvPr/>
        </p:nvSpPr>
        <p:spPr>
          <a:xfrm>
            <a:off x="2862166" y="753338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97537-E0F6-BF50-EBB0-1C50FF763A41}"/>
              </a:ext>
            </a:extLst>
          </p:cNvPr>
          <p:cNvSpPr txBox="1"/>
          <p:nvPr/>
        </p:nvSpPr>
        <p:spPr>
          <a:xfrm>
            <a:off x="492967" y="1734235"/>
            <a:ext cx="1120606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evolution of games, transitioning from traditional to modern computer-based games.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Spotlight on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zaminamina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board game, a traditional Ghanaian game akin to Tic-Tac-Toe, played with noughts and crosses.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Unveiling the mathematical concepts behind Tic-Tac-Toe, with a specific emphasis on its potential for educational benefits, especially for children.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Outlining key conditions for combinatorial games, including two players, no chance devices, perfect information, and a conclusive end.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Brief mention of the Minimax Algorithm as a key focus for strategic analysis in understanding the Tic-Tac-Toe game.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21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2B2477-6F75-A278-0553-3056AEDEEA46}"/>
              </a:ext>
            </a:extLst>
          </p:cNvPr>
          <p:cNvSpPr txBox="1"/>
          <p:nvPr/>
        </p:nvSpPr>
        <p:spPr>
          <a:xfrm>
            <a:off x="503853" y="1987422"/>
            <a:ext cx="1101945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Unravel mathematical foundations of Tic-Tac-Toe, specifically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Zaminamina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draft.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Investigate symmetry, moves, and combinations across various game boards.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Minimax algorithm for decision-making in game theory.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understanding of mathematics in the sport for broader applications.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2193BB-502F-8090-5FAE-3EC8D2113CEF}"/>
              </a:ext>
            </a:extLst>
          </p:cNvPr>
          <p:cNvSpPr txBox="1"/>
          <p:nvPr/>
        </p:nvSpPr>
        <p:spPr>
          <a:xfrm>
            <a:off x="2767305" y="995657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47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24F67D-4666-0A20-2E30-C83298278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23" y="937716"/>
            <a:ext cx="4465707" cy="38255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A6FD0E-9F5C-2E72-25DB-9DDEE20DC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071" y="1198973"/>
            <a:ext cx="4082067" cy="34583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CE67A9-EF86-6808-1EE7-F46C62F44EA8}"/>
              </a:ext>
            </a:extLst>
          </p:cNvPr>
          <p:cNvSpPr txBox="1"/>
          <p:nvPr/>
        </p:nvSpPr>
        <p:spPr>
          <a:xfrm>
            <a:off x="-67645" y="4905183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Gomoku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29733-7FE6-2AC0-A32E-4E4D94EC2070}"/>
              </a:ext>
            </a:extLst>
          </p:cNvPr>
          <p:cNvSpPr txBox="1"/>
          <p:nvPr/>
        </p:nvSpPr>
        <p:spPr>
          <a:xfrm>
            <a:off x="6029909" y="4799195"/>
            <a:ext cx="61302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SOS 8x8 board game</a:t>
            </a:r>
          </a:p>
        </p:txBody>
      </p:sp>
    </p:spTree>
    <p:extLst>
      <p:ext uri="{BB962C8B-B14F-4D97-AF65-F5344CB8AC3E}">
        <p14:creationId xmlns:p14="http://schemas.microsoft.com/office/powerpoint/2010/main" val="53244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5C542-D79B-077C-D768-D36CF8AA1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91" y="1019552"/>
            <a:ext cx="3164528" cy="316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03DB7F-C633-B077-D667-9881CA557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439" y="1146817"/>
            <a:ext cx="2946590" cy="2692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26AB06-BC85-C027-6950-88D665708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401" y="1362183"/>
            <a:ext cx="2514818" cy="24843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E7D202-A28D-56F1-229B-9D42C6505453}"/>
              </a:ext>
            </a:extLst>
          </p:cNvPr>
          <p:cNvSpPr txBox="1"/>
          <p:nvPr/>
        </p:nvSpPr>
        <p:spPr>
          <a:xfrm>
            <a:off x="-524122" y="4189152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Notakto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6F11A4-10DD-03E8-BB9B-2EDFCC1BE6E6}"/>
              </a:ext>
            </a:extLst>
          </p:cNvPr>
          <p:cNvSpPr txBox="1"/>
          <p:nvPr/>
        </p:nvSpPr>
        <p:spPr>
          <a:xfrm>
            <a:off x="3285903" y="4126395"/>
            <a:ext cx="63588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Scrabble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B343B6-84AF-FCD6-1995-A7ED0BDA379B}"/>
              </a:ext>
            </a:extLst>
          </p:cNvPr>
          <p:cNvSpPr txBox="1"/>
          <p:nvPr/>
        </p:nvSpPr>
        <p:spPr>
          <a:xfrm>
            <a:off x="6864998" y="4063638"/>
            <a:ext cx="63588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Ultimate Tic-Tac-Toe</a:t>
            </a:r>
          </a:p>
        </p:txBody>
      </p:sp>
    </p:spTree>
    <p:extLst>
      <p:ext uri="{BB962C8B-B14F-4D97-AF65-F5344CB8AC3E}">
        <p14:creationId xmlns:p14="http://schemas.microsoft.com/office/powerpoint/2010/main" val="15034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5572FC-C3AF-37CC-23CC-38AD4EAED65E}"/>
              </a:ext>
            </a:extLst>
          </p:cNvPr>
          <p:cNvSpPr txBox="1"/>
          <p:nvPr/>
        </p:nvSpPr>
        <p:spPr>
          <a:xfrm>
            <a:off x="1342053" y="1727252"/>
            <a:ext cx="950789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Tic-Tac-Toe Brute Force Flow: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Utilizes exhaustive computational power.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Explores all options without optimization.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Tic-Tac-Toe Alpha-Beta Flow: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Applies Alpha-Beta Minimax algorithm for efficiency.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Prunes decision tree branches not contributing to the goal state.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Optimizes space and time utilization for winning multiple games.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E5FBC-042C-E8AC-5A41-9B3F296573ED}"/>
              </a:ext>
            </a:extLst>
          </p:cNvPr>
          <p:cNvSpPr txBox="1"/>
          <p:nvPr/>
        </p:nvSpPr>
        <p:spPr>
          <a:xfrm>
            <a:off x="2582247" y="818375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Strategy</a:t>
            </a:r>
            <a:endParaRPr lang="en-US" sz="3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342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C36796-57C7-8D84-552D-DD185376033D}"/>
              </a:ext>
            </a:extLst>
          </p:cNvPr>
          <p:cNvSpPr txBox="1"/>
          <p:nvPr/>
        </p:nvSpPr>
        <p:spPr>
          <a:xfrm>
            <a:off x="709127" y="2788003"/>
            <a:ext cx="1047827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representation of the Tic-Tac-Toe board.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player moves and track the game state.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Incorporate game loop for continuous play until a win, loss, or draw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45DC6-25C7-836E-AC09-9071B3CF211D}"/>
              </a:ext>
            </a:extLst>
          </p:cNvPr>
          <p:cNvSpPr txBox="1"/>
          <p:nvPr/>
        </p:nvSpPr>
        <p:spPr>
          <a:xfrm>
            <a:off x="2536759" y="512769"/>
            <a:ext cx="68230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3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FA6DDD-CDA3-9292-DF55-5BBB2F445A8A}"/>
              </a:ext>
            </a:extLst>
          </p:cNvPr>
          <p:cNvSpPr txBox="1"/>
          <p:nvPr/>
        </p:nvSpPr>
        <p:spPr>
          <a:xfrm>
            <a:off x="940059" y="2084285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Tic-Tac-Toe Game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2209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4F42F9-F6B1-FA5F-E98E-7F056D436319}"/>
              </a:ext>
            </a:extLst>
          </p:cNvPr>
          <p:cNvSpPr txBox="1"/>
          <p:nvPr/>
        </p:nvSpPr>
        <p:spPr>
          <a:xfrm>
            <a:off x="653143" y="1443841"/>
            <a:ext cx="1116874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Brute Force Flow: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Exhaustive exploration of all possible moves.</a:t>
            </a:r>
          </a:p>
          <a:p>
            <a:pPr lvl="1" algn="just"/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Alpha-Beta Minimax Flow: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Strategically prunes unnecessary decision tree branches.</a:t>
            </a:r>
          </a:p>
          <a:p>
            <a:pPr lvl="2" algn="just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efficient decision-making in Tic-Tac-Toe.</a:t>
            </a:r>
          </a:p>
          <a:p>
            <a:pPr algn="just"/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Simulation and Analysis: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Implements Brute Force and Alpha-Beta Minimax algorithms.</a:t>
            </a:r>
          </a:p>
          <a:p>
            <a:pPr lvl="1" algn="just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Analyzes various game scenarios for insights into algorithm effectiveness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90E7CF-E4FC-6813-D654-8684306EFAB6}"/>
              </a:ext>
            </a:extLst>
          </p:cNvPr>
          <p:cNvSpPr txBox="1"/>
          <p:nvPr/>
        </p:nvSpPr>
        <p:spPr>
          <a:xfrm>
            <a:off x="2675554" y="501134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Algorithmic Approaches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629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EFA2-A73D-8F9E-70E9-F9E7F733DD20}"/>
              </a:ext>
            </a:extLst>
          </p:cNvPr>
          <p:cNvSpPr txBox="1">
            <a:spLocks/>
          </p:cNvSpPr>
          <p:nvPr/>
        </p:nvSpPr>
        <p:spPr>
          <a:xfrm>
            <a:off x="4530945" y="165304"/>
            <a:ext cx="2802916" cy="907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20D241-E63D-C3DB-6B8D-71A6D8FF9DE9}"/>
              </a:ext>
            </a:extLst>
          </p:cNvPr>
          <p:cNvSpPr txBox="1"/>
          <p:nvPr/>
        </p:nvSpPr>
        <p:spPr>
          <a:xfrm>
            <a:off x="343677" y="825579"/>
            <a:ext cx="11504645" cy="6032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board = ['-'] * 9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PLAYER_X = 'X'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PLAYER_O = 'O'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WINNING_COMBINATIONS = [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[0, 1, 2], [3, 4, 5], [6, 7, 8],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[0, 3, 6], [1, 4, 7], [2, 5, 8],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[0, 4, 8], [2, 4, 6]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check_winner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(player):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combination in WINNING_COMBINATIONS: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all(board[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== player for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combination):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True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False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is_board_full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'-' not in board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evaluate_board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check_winner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(PLAYER_X):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1  # X wins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check_winner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(PLAYER_O):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-1  # O wins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143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{6A384FE0-5FBD-4C80-90F1-74B67C376605}tf22712842_win32</Template>
  <TotalTime>88</TotalTime>
  <Words>1078</Words>
  <Application>Microsoft Office PowerPoint</Application>
  <PresentationFormat>Widescreen</PresentationFormat>
  <Paragraphs>147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Franklin Gothic Book</vt:lpstr>
      <vt:lpstr>Times New Roman</vt:lpstr>
      <vt:lpstr>Custom</vt:lpstr>
      <vt:lpstr>Tic-Tac-Toe: Understanding the Minimax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Tic-Tac-Toe: Understanding the Minimax Algorithm</dc:title>
  <dc:creator>AdityaVardhan Alluri</dc:creator>
  <cp:lastModifiedBy>AdityaVardhan Alluri</cp:lastModifiedBy>
  <cp:revision>3</cp:revision>
  <dcterms:created xsi:type="dcterms:W3CDTF">2023-12-12T17:22:35Z</dcterms:created>
  <dcterms:modified xsi:type="dcterms:W3CDTF">2023-12-14T15:59:41Z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