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aleway"/>
      <p:regular r:id="rId22"/>
      <p:bold r:id="rId23"/>
      <p:italic r:id="rId24"/>
      <p:boldItalic r:id="rId25"/>
    </p:embeddedFont>
    <p:embeddedFont>
      <p:font typeface="Robo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regular.fntdata"/><Relationship Id="rId21" Type="http://schemas.openxmlformats.org/officeDocument/2006/relationships/slide" Target="slides/slide16.xml"/><Relationship Id="rId24" Type="http://schemas.openxmlformats.org/officeDocument/2006/relationships/font" Target="fonts/Raleway-italic.fntdata"/><Relationship Id="rId23" Type="http://schemas.openxmlformats.org/officeDocument/2006/relationships/font" Target="fonts/Raleway-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font" Target="fonts/Raleway-boldItalic.fntdata"/><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c4343173f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c4343173f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c4343173f7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c4343173f7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c4343173f7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c4343173f7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c4343173f7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c4343173f7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c4343173f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c4343173f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c4343173f7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c4343173f7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c4343173f7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c4343173f7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c4343173f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c4343173f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c4343173f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c4343173f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c4343173f7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c4343173f7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4343173f7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4343173f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4343173f7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4343173f7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c4343173f7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c4343173f7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4343173f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4343173f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c4343173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c4343173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230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6000"/>
              <a:t>GIF MALWARE DETECTION PROJECT</a:t>
            </a:r>
            <a:endParaRPr sz="6000"/>
          </a:p>
        </p:txBody>
      </p:sp>
      <p:sp>
        <p:nvSpPr>
          <p:cNvPr id="59" name="Google Shape;59;p13"/>
          <p:cNvSpPr txBox="1"/>
          <p:nvPr>
            <p:ph idx="1" type="subTitle"/>
          </p:nvPr>
        </p:nvSpPr>
        <p:spPr>
          <a:xfrm>
            <a:off x="3171150" y="31947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NAME : XYZ</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MALWARE IN GIF</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212121"/>
                </a:solidFill>
              </a:rPr>
              <a:t>Malware in GIF files refers to malicious software embedded within Graphics Interchange Format images. GIFs can conceal executable code, exploit vulnerabilities, or serve as carriers for various types of malware, including viruses, worms, trojans, and ransomware. Malicious GIFs pose significant threats to digital security by compromising data integrity, stealing sensitive information, or disrupting operations. They can be distributed through email attachments, malicious websites, or disguised as harmless files. Detecting and mitigating malware in GIFs is essential for safeguarding digital assets and protecting computer systems and networks from evolving cyber threats.</a:t>
            </a:r>
            <a:endParaRPr>
              <a:solidFill>
                <a:srgbClr val="21212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3"/>
          <p:cNvPicPr preferRelativeResize="0"/>
          <p:nvPr/>
        </p:nvPicPr>
        <p:blipFill>
          <a:blip r:embed="rId3">
            <a:alphaModFix/>
          </a:blip>
          <a:stretch>
            <a:fillRect/>
          </a:stretch>
        </p:blipFill>
        <p:spPr>
          <a:xfrm>
            <a:off x="1581300" y="666750"/>
            <a:ext cx="5238750" cy="3810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a:t>
            </a:r>
            <a:endParaRPr/>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212121"/>
                </a:solidFill>
              </a:rPr>
              <a:t>Observation reveals GIF files' susceptibility to malware embedding, given their widespread use and ability to contain executable code. Static analysis can uncover known malware signatures, while dynamic analysis observes runtime behavior. Machine learning aids in identifying subtle malware indicators, and ensemble techniques enhance detection accuracy. Evaluating the methodology ensures effectiveness against evolving threats, emphasizing proactive cybersecurity measures.</a:t>
            </a:r>
            <a:endParaRPr>
              <a:solidFill>
                <a:srgbClr val="21212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METHODOLOGY</a:t>
            </a:r>
            <a:endParaRPr/>
          </a:p>
        </p:txBody>
      </p:sp>
      <p:sp>
        <p:nvSpPr>
          <p:cNvPr id="131" name="Google Shape;13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212121"/>
                </a:solidFill>
              </a:rPr>
              <a:t>The methodology employs static and dynamic analysis, machine learning, and ensemble techniques to detect malware in GIF files. It involves preprocessing data, extracting features, and evaluating performance metrics to ensure effectiveness. Through static analysis, known malware signatures are identified, while dynamic analysis observes runtime behavior. Machine learning aids in identifying subtle malware indicators, and ensemble techniques enhance detection accuracy. Evaluation of the methodology ensures its effectiveness against evolving threats, emphasizing the importance of proactive cybersecurity measures.</a:t>
            </a:r>
            <a:endParaRPr>
              <a:solidFill>
                <a:srgbClr val="21212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CONCLUSION</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212121"/>
                </a:solidFill>
              </a:rPr>
              <a:t>In conclusion, the methodology offers a comprehensive approach to detecting malware in GIF files, safeguarding digital assets against evolving threats. By combining multiple detection methods and leveraging advanced techniques, it enhances detection accuracy and reliability, underscoring the importance of proactive cybersecurity measures. The effectiveness of the methodology is validated through evaluation against diverse datasets and real-world scenarios. As malware threats continue to evolve, continuous refinement and adaptation of detection strategies are essential to stay ahead of emerging risks. Ultimately, the methodology serves as a critical defense mechanism in maintaining the security and integrity of computer systems and networks.</a:t>
            </a:r>
            <a:endParaRPr>
              <a:solidFill>
                <a:srgbClr val="21212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REFERENCES</a:t>
            </a:r>
            <a:endParaRPr/>
          </a:p>
        </p:txBody>
      </p:sp>
      <p:sp>
        <p:nvSpPr>
          <p:cNvPr id="143" name="Google Shape;143;p27"/>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rgbClr val="212121"/>
                </a:solidFill>
                <a:latin typeface="Roboto"/>
                <a:ea typeface="Roboto"/>
                <a:cs typeface="Roboto"/>
                <a:sym typeface="Roboto"/>
              </a:rPr>
              <a:t>1. Sahoo, P. K., et al. (2019). "Malware Detection Techniques: A Brief Review."</a:t>
            </a:r>
            <a:endParaRPr sz="1400">
              <a:solidFill>
                <a:srgbClr val="212121"/>
              </a:solidFill>
              <a:latin typeface="Roboto"/>
              <a:ea typeface="Roboto"/>
              <a:cs typeface="Roboto"/>
              <a:sym typeface="Roboto"/>
            </a:endParaRPr>
          </a:p>
          <a:p>
            <a:pPr indent="0" lvl="0" marL="0" rtl="0" algn="l">
              <a:spcBef>
                <a:spcPts val="1200"/>
              </a:spcBef>
              <a:spcAft>
                <a:spcPts val="0"/>
              </a:spcAft>
              <a:buNone/>
            </a:pPr>
            <a:r>
              <a:rPr lang="en-GB" sz="1400">
                <a:solidFill>
                  <a:srgbClr val="212121"/>
                </a:solidFill>
                <a:latin typeface="Roboto"/>
                <a:ea typeface="Roboto"/>
                <a:cs typeface="Roboto"/>
                <a:sym typeface="Roboto"/>
              </a:rPr>
              <a:t>2. Cheng, Y., et al. (2018). "Detecting Hidden Malware in Executable Files."</a:t>
            </a:r>
            <a:endParaRPr sz="1400">
              <a:solidFill>
                <a:srgbClr val="212121"/>
              </a:solidFill>
              <a:latin typeface="Roboto"/>
              <a:ea typeface="Roboto"/>
              <a:cs typeface="Roboto"/>
              <a:sym typeface="Roboto"/>
            </a:endParaRPr>
          </a:p>
          <a:p>
            <a:pPr indent="0" lvl="0" marL="0" rtl="0" algn="l">
              <a:spcBef>
                <a:spcPts val="1200"/>
              </a:spcBef>
              <a:spcAft>
                <a:spcPts val="0"/>
              </a:spcAft>
              <a:buNone/>
            </a:pPr>
            <a:r>
              <a:rPr lang="en-GB" sz="1400">
                <a:solidFill>
                  <a:srgbClr val="212121"/>
                </a:solidFill>
                <a:latin typeface="Roboto"/>
                <a:ea typeface="Roboto"/>
                <a:cs typeface="Roboto"/>
                <a:sym typeface="Roboto"/>
              </a:rPr>
              <a:t>3. Patel, J., et al. (2020). "Machine Learning Approaches for Malware Detection."</a:t>
            </a:r>
            <a:endParaRPr sz="1400">
              <a:solidFill>
                <a:srgbClr val="212121"/>
              </a:solidFill>
              <a:latin typeface="Roboto"/>
              <a:ea typeface="Roboto"/>
              <a:cs typeface="Roboto"/>
              <a:sym typeface="Roboto"/>
            </a:endParaRPr>
          </a:p>
          <a:p>
            <a:pPr indent="0" lvl="0" marL="0" rtl="0" algn="l">
              <a:spcBef>
                <a:spcPts val="1200"/>
              </a:spcBef>
              <a:spcAft>
                <a:spcPts val="0"/>
              </a:spcAft>
              <a:buNone/>
            </a:pPr>
            <a:r>
              <a:rPr lang="en-GB" sz="1400">
                <a:solidFill>
                  <a:srgbClr val="212121"/>
                </a:solidFill>
                <a:latin typeface="Roboto"/>
                <a:ea typeface="Roboto"/>
                <a:cs typeface="Roboto"/>
                <a:sym typeface="Roboto"/>
              </a:rPr>
              <a:t>4. Alzahrani, A., et al. (2017). "Static and Dynamic Analysis for Android Malware Detection."</a:t>
            </a:r>
            <a:endParaRPr sz="1400">
              <a:solidFill>
                <a:srgbClr val="212121"/>
              </a:solidFill>
              <a:latin typeface="Roboto"/>
              <a:ea typeface="Roboto"/>
              <a:cs typeface="Roboto"/>
              <a:sym typeface="Roboto"/>
            </a:endParaRPr>
          </a:p>
          <a:p>
            <a:pPr indent="0" lvl="0" marL="0" rtl="0" algn="l">
              <a:spcBef>
                <a:spcPts val="1200"/>
              </a:spcBef>
              <a:spcAft>
                <a:spcPts val="0"/>
              </a:spcAft>
              <a:buNone/>
            </a:pPr>
            <a:r>
              <a:rPr lang="en-GB" sz="1400">
                <a:solidFill>
                  <a:srgbClr val="212121"/>
                </a:solidFill>
                <a:latin typeface="Roboto"/>
                <a:ea typeface="Roboto"/>
                <a:cs typeface="Roboto"/>
                <a:sym typeface="Roboto"/>
              </a:rPr>
              <a:t>5. Ahmed, M. A., et al. (2021). "Recent Trends in Malware Detection Techniques."</a:t>
            </a:r>
            <a:endParaRPr sz="1400">
              <a:solidFill>
                <a:srgbClr val="212121"/>
              </a:solidFill>
              <a:latin typeface="Roboto"/>
              <a:ea typeface="Roboto"/>
              <a:cs typeface="Roboto"/>
              <a:sym typeface="Roboto"/>
            </a:endParaRPr>
          </a:p>
          <a:p>
            <a:pPr indent="0" lvl="0" marL="0" rtl="0" algn="l">
              <a:spcBef>
                <a:spcPts val="1200"/>
              </a:spcBef>
              <a:spcAft>
                <a:spcPts val="1200"/>
              </a:spcAft>
              <a:buNone/>
            </a:pPr>
            <a:r>
              <a:t/>
            </a:r>
            <a:endParaRPr sz="1400">
              <a:solidFill>
                <a:srgbClr val="21212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0" name="Google Shape;150;p28"/>
          <p:cNvPicPr preferRelativeResize="0"/>
          <p:nvPr/>
        </p:nvPicPr>
        <p:blipFill>
          <a:blip r:embed="rId3">
            <a:alphaModFix/>
          </a:blip>
          <a:stretch>
            <a:fillRect/>
          </a:stretch>
        </p:blipFill>
        <p:spPr>
          <a:xfrm>
            <a:off x="237650" y="0"/>
            <a:ext cx="87018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793225" y="154864"/>
            <a:ext cx="7252424" cy="48337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CONTENT</a:t>
            </a:r>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212121"/>
              </a:buClr>
              <a:buSzPts val="1800"/>
              <a:buAutoNum type="arabicPeriod"/>
            </a:pPr>
            <a:r>
              <a:rPr lang="en-GB">
                <a:solidFill>
                  <a:srgbClr val="212121"/>
                </a:solidFill>
              </a:rPr>
              <a:t>Introduction</a:t>
            </a:r>
            <a:endParaRPr>
              <a:solidFill>
                <a:srgbClr val="212121"/>
              </a:solidFill>
            </a:endParaRPr>
          </a:p>
          <a:p>
            <a:pPr indent="-342900" lvl="0" marL="457200" rtl="0" algn="l">
              <a:spcBef>
                <a:spcPts val="0"/>
              </a:spcBef>
              <a:spcAft>
                <a:spcPts val="0"/>
              </a:spcAft>
              <a:buClr>
                <a:srgbClr val="212121"/>
              </a:buClr>
              <a:buSzPts val="1800"/>
              <a:buAutoNum type="arabicPeriod"/>
            </a:pPr>
            <a:r>
              <a:rPr lang="en-GB">
                <a:solidFill>
                  <a:srgbClr val="212121"/>
                </a:solidFill>
              </a:rPr>
              <a:t>Abstract</a:t>
            </a:r>
            <a:endParaRPr>
              <a:solidFill>
                <a:srgbClr val="212121"/>
              </a:solidFill>
            </a:endParaRPr>
          </a:p>
          <a:p>
            <a:pPr indent="-342900" lvl="0" marL="457200" rtl="0" algn="l">
              <a:spcBef>
                <a:spcPts val="0"/>
              </a:spcBef>
              <a:spcAft>
                <a:spcPts val="0"/>
              </a:spcAft>
              <a:buClr>
                <a:srgbClr val="212121"/>
              </a:buClr>
              <a:buSzPts val="1800"/>
              <a:buAutoNum type="arabicPeriod"/>
            </a:pPr>
            <a:r>
              <a:rPr lang="en-GB">
                <a:solidFill>
                  <a:srgbClr val="212121"/>
                </a:solidFill>
              </a:rPr>
              <a:t>Malware</a:t>
            </a:r>
            <a:endParaRPr>
              <a:solidFill>
                <a:srgbClr val="212121"/>
              </a:solidFill>
            </a:endParaRPr>
          </a:p>
          <a:p>
            <a:pPr indent="-342900" lvl="0" marL="457200" rtl="0" algn="l">
              <a:spcBef>
                <a:spcPts val="0"/>
              </a:spcBef>
              <a:spcAft>
                <a:spcPts val="0"/>
              </a:spcAft>
              <a:buClr>
                <a:srgbClr val="212121"/>
              </a:buClr>
              <a:buSzPts val="1800"/>
              <a:buAutoNum type="arabicPeriod"/>
            </a:pPr>
            <a:r>
              <a:rPr lang="en-GB">
                <a:solidFill>
                  <a:srgbClr val="212121"/>
                </a:solidFill>
              </a:rPr>
              <a:t>GIF</a:t>
            </a:r>
            <a:endParaRPr>
              <a:solidFill>
                <a:srgbClr val="212121"/>
              </a:solidFill>
            </a:endParaRPr>
          </a:p>
          <a:p>
            <a:pPr indent="-342900" lvl="0" marL="457200" rtl="0" algn="l">
              <a:spcBef>
                <a:spcPts val="0"/>
              </a:spcBef>
              <a:spcAft>
                <a:spcPts val="0"/>
              </a:spcAft>
              <a:buClr>
                <a:srgbClr val="212121"/>
              </a:buClr>
              <a:buSzPts val="1800"/>
              <a:buAutoNum type="arabicPeriod"/>
            </a:pPr>
            <a:r>
              <a:rPr lang="en-GB">
                <a:solidFill>
                  <a:srgbClr val="212121"/>
                </a:solidFill>
              </a:rPr>
              <a:t>Malware in GIF</a:t>
            </a:r>
            <a:endParaRPr>
              <a:solidFill>
                <a:srgbClr val="212121"/>
              </a:solidFill>
            </a:endParaRPr>
          </a:p>
          <a:p>
            <a:pPr indent="-342900" lvl="0" marL="457200" rtl="0" algn="l">
              <a:spcBef>
                <a:spcPts val="0"/>
              </a:spcBef>
              <a:spcAft>
                <a:spcPts val="0"/>
              </a:spcAft>
              <a:buClr>
                <a:srgbClr val="212121"/>
              </a:buClr>
              <a:buSzPts val="1800"/>
              <a:buAutoNum type="arabicPeriod"/>
            </a:pPr>
            <a:r>
              <a:rPr lang="en-GB">
                <a:solidFill>
                  <a:srgbClr val="212121"/>
                </a:solidFill>
              </a:rPr>
              <a:t>Observation</a:t>
            </a:r>
            <a:endParaRPr>
              <a:solidFill>
                <a:srgbClr val="212121"/>
              </a:solidFill>
            </a:endParaRPr>
          </a:p>
          <a:p>
            <a:pPr indent="-342900" lvl="0" marL="457200" rtl="0" algn="l">
              <a:spcBef>
                <a:spcPts val="0"/>
              </a:spcBef>
              <a:spcAft>
                <a:spcPts val="0"/>
              </a:spcAft>
              <a:buClr>
                <a:srgbClr val="212121"/>
              </a:buClr>
              <a:buSzPts val="1800"/>
              <a:buAutoNum type="arabicPeriod"/>
            </a:pPr>
            <a:r>
              <a:rPr lang="en-GB">
                <a:solidFill>
                  <a:srgbClr val="212121"/>
                </a:solidFill>
              </a:rPr>
              <a:t>Methodology</a:t>
            </a:r>
            <a:endParaRPr>
              <a:solidFill>
                <a:srgbClr val="212121"/>
              </a:solidFill>
            </a:endParaRPr>
          </a:p>
          <a:p>
            <a:pPr indent="-342900" lvl="0" marL="457200" rtl="0" algn="l">
              <a:spcBef>
                <a:spcPts val="0"/>
              </a:spcBef>
              <a:spcAft>
                <a:spcPts val="0"/>
              </a:spcAft>
              <a:buClr>
                <a:srgbClr val="212121"/>
              </a:buClr>
              <a:buSzPts val="1800"/>
              <a:buAutoNum type="arabicPeriod"/>
            </a:pPr>
            <a:r>
              <a:rPr lang="en-GB">
                <a:solidFill>
                  <a:srgbClr val="212121"/>
                </a:solidFill>
              </a:rPr>
              <a:t>Conclusion</a:t>
            </a:r>
            <a:endParaRPr>
              <a:solidFill>
                <a:srgbClr val="212121"/>
              </a:solidFill>
            </a:endParaRPr>
          </a:p>
          <a:p>
            <a:pPr indent="-342900" lvl="0" marL="457200" rtl="0" algn="l">
              <a:spcBef>
                <a:spcPts val="0"/>
              </a:spcBef>
              <a:spcAft>
                <a:spcPts val="0"/>
              </a:spcAft>
              <a:buClr>
                <a:srgbClr val="212121"/>
              </a:buClr>
              <a:buSzPts val="1800"/>
              <a:buAutoNum type="arabicPeriod"/>
            </a:pPr>
            <a:r>
              <a:rPr lang="en-GB">
                <a:solidFill>
                  <a:srgbClr val="212121"/>
                </a:solidFill>
              </a:rPr>
              <a:t>References</a:t>
            </a:r>
            <a:endParaRPr>
              <a:solidFill>
                <a:srgbClr val="21212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ABSTRACT</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000000"/>
                </a:solidFill>
              </a:rPr>
              <a:t>F</a:t>
            </a:r>
            <a:r>
              <a:rPr lang="en-GB">
                <a:solidFill>
                  <a:srgbClr val="000000"/>
                </a:solidFill>
              </a:rPr>
              <a:t>or detecting malware in GIF files offers a systematic approach to safeguard digital assets from potential threats posed by malicious GIFs. Beginning with an overview of GIF files, the methodology involves understanding the file format, preprocessing data, and extracting features. It employs static analysis to detect known malware signatures, dynamic analysis to observe runtime behavior, and machine learning algorithms for enhanced detection. Ensemble techniques combine multiple methods for improved accuracy. Evaluation and validation processes ensure the effectiveness of the methodology. This approach underscores the importance of proactive measures in combating evolving cybersecurity threats in the digital landscape.</a:t>
            </a:r>
            <a:endParaRPr>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311700" y="504825"/>
            <a:ext cx="8520601" cy="4133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212121"/>
                </a:solidFill>
              </a:rPr>
              <a:t>The introduction sets the stage for understanding the methodology for detecting malware in GIF files. Malware poses a significant threat to digital security, and GIF files, a common image format, can serve as vectors for malware dissemination. This introduction highlights the importance of detecting and mitigating malware risks associated with GIF files. It emphasizes the need for a systematic approach to cybersecurity, especially in the face of evolving malware threats. The methodology aims to provide a comprehensive framework for identifying potential indicators of malware within GIF files, ensuring the protection of digital assets and maintaining the integrity of computer systems and networks.</a:t>
            </a:r>
            <a:endParaRPr>
              <a:solidFill>
                <a:srgbClr val="21212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MALWARE</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212121"/>
                </a:solidFill>
              </a:rPr>
              <a:t>Malware, a portmanteau of "malicious software," encompasses a broad category of software programs designed with nefarious intent. It includes viruses, worms, trojans, ransomware, and spyware, among others. Malware poses significant risks to individuals, businesses, and organizations worldwide by compromising data integrity, stealing sensitive information, disrupting operations, and causing financial or reputational harm. It can be distributed through various means, including email attachments, malicious websites, or disguised as harmless files like images or documents. Detecting and mitigating malware is crucial for safeguarding digital assets and ensuring the security of computer systems and networks against evolving cyber threats.</a:t>
            </a:r>
            <a:endParaRPr>
              <a:solidFill>
                <a:srgbClr val="21212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2" name="Google Shape;102;p20"/>
          <p:cNvPicPr preferRelativeResize="0"/>
          <p:nvPr/>
        </p:nvPicPr>
        <p:blipFill>
          <a:blip r:embed="rId3">
            <a:alphaModFix/>
          </a:blip>
          <a:stretch>
            <a:fillRect/>
          </a:stretch>
        </p:blipFill>
        <p:spPr>
          <a:xfrm>
            <a:off x="154781" y="163450"/>
            <a:ext cx="8834438"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GIF</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en-GB">
                <a:solidFill>
                  <a:srgbClr val="212121"/>
                </a:solidFill>
              </a:rPr>
              <a:t>Malware, a portmanteau of "malicious software," encompasses a broad category of software programs designed with nefarious intent. It includes viruses, worms, trojans, ransomware, and spyware, among others. Malware poses significant risks to individuals, businesses, and organizations worldwide by compromising data integrity, stealing sensitive information, disrupting operations, and causing financial or reputational harm. It can be distributed through various means, including email attachments, malicious websites, or disguised as harmless files like images or documents. Detecting and mitigating malware is crucial for safeguarding digital assets and ensuring the security of computer systems and networks against evolving cyber threats.</a:t>
            </a:r>
            <a:endParaRPr>
              <a:solidFill>
                <a:srgbClr val="21212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