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2" r:id="rId5"/>
    <p:sldId id="299" r:id="rId6"/>
    <p:sldId id="261" r:id="rId7"/>
    <p:sldId id="297" r:id="rId8"/>
    <p:sldId id="298" r:id="rId9"/>
    <p:sldId id="276" r:id="rId10"/>
    <p:sldId id="293" r:id="rId11"/>
    <p:sldId id="295" r:id="rId12"/>
    <p:sldId id="300" r:id="rId13"/>
    <p:sldId id="301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400"/>
    <a:srgbClr val="446992"/>
    <a:srgbClr val="AEC2D8"/>
    <a:srgbClr val="98432A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39" autoAdjust="0"/>
  </p:normalViewPr>
  <p:slideViewPr>
    <p:cSldViewPr snapToGrid="0" showGuides="1">
      <p:cViewPr varScale="1">
        <p:scale>
          <a:sx n="78" d="100"/>
          <a:sy n="78" d="100"/>
        </p:scale>
        <p:origin x="878" y="67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746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9380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8182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292" y="731520"/>
            <a:ext cx="5029200" cy="32918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168533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0894" y="4172084"/>
            <a:ext cx="4912598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6721E85-C7DE-A05F-D33D-97CAF161E33A}"/>
              </a:ext>
            </a:extLst>
          </p:cNvPr>
          <p:cNvSpPr/>
          <p:nvPr userDrawn="1"/>
        </p:nvSpPr>
        <p:spPr>
          <a:xfrm>
            <a:off x="0" y="2860787"/>
            <a:ext cx="2004570" cy="3676532"/>
          </a:xfrm>
          <a:custGeom>
            <a:avLst/>
            <a:gdLst>
              <a:gd name="connsiteX0" fmla="*/ 417538 w 2004570"/>
              <a:gd name="connsiteY0" fmla="*/ 0 h 3676532"/>
              <a:gd name="connsiteX1" fmla="*/ 2004570 w 2004570"/>
              <a:gd name="connsiteY1" fmla="*/ 925683 h 3676532"/>
              <a:gd name="connsiteX2" fmla="*/ 2004570 w 2004570"/>
              <a:gd name="connsiteY2" fmla="*/ 2763949 h 3676532"/>
              <a:gd name="connsiteX3" fmla="*/ 413202 w 2004570"/>
              <a:gd name="connsiteY3" fmla="*/ 3676532 h 3676532"/>
              <a:gd name="connsiteX4" fmla="*/ 0 w 2004570"/>
              <a:gd name="connsiteY4" fmla="*/ 3439338 h 3676532"/>
              <a:gd name="connsiteX5" fmla="*/ 0 w 2004570"/>
              <a:gd name="connsiteY5" fmla="*/ 24107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570" h="3676532">
                <a:moveTo>
                  <a:pt x="417538" y="0"/>
                </a:moveTo>
                <a:lnTo>
                  <a:pt x="2004570" y="925683"/>
                </a:lnTo>
                <a:lnTo>
                  <a:pt x="2004570" y="2763949"/>
                </a:lnTo>
                <a:lnTo>
                  <a:pt x="413202" y="3676532"/>
                </a:lnTo>
                <a:lnTo>
                  <a:pt x="0" y="3439338"/>
                </a:lnTo>
                <a:lnTo>
                  <a:pt x="0" y="2410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657773" y="5253270"/>
            <a:ext cx="1710765" cy="1621875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275432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76" y="1499616"/>
            <a:ext cx="7955280" cy="133502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FF81D2-C0B4-3B82-8DF6-D10CC07C44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65576" y="3108960"/>
            <a:ext cx="4572000" cy="3108960"/>
          </a:xfrm>
        </p:spPr>
        <p:txBody>
          <a:bodyPr/>
          <a:lstStyle>
            <a:lvl1pPr marL="512064" indent="-512064">
              <a:buFont typeface="+mj-lt"/>
              <a:buAutoNum type="arabicPeriod"/>
              <a:defRPr sz="1800"/>
            </a:lvl1pPr>
            <a:lvl2pPr marL="1097280" indent="-512064">
              <a:buFont typeface="+mj-lt"/>
              <a:buAutoNum type="alphaLcPeriod"/>
              <a:defRPr sz="1800"/>
            </a:lvl2pPr>
            <a:lvl3pPr marL="1645920" indent="-512064">
              <a:buFont typeface="+mj-lt"/>
              <a:buAutoNum type="romanLcPeriod"/>
              <a:defRPr sz="1800"/>
            </a:lvl3pPr>
            <a:lvl4pPr marL="2194560" indent="-512064">
              <a:buFont typeface="+mj-lt"/>
              <a:buAutoNum type="arabicParenR"/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90F721-56C7-251D-948D-11769609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3108960"/>
            <a:ext cx="3017520" cy="31089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4E8A0-C02C-2322-50C1-50080A793F84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>
          <a:xfrm>
            <a:off x="3465576" y="621792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2">
            <a:extLst>
              <a:ext uri="{FF2B5EF4-FFF2-40B4-BE49-F238E27FC236}">
                <a16:creationId xmlns:a16="http://schemas.microsoft.com/office/drawing/2014/main" id="{0750FD92-E143-4402-D455-30DC417CBDBE}"/>
              </a:ext>
            </a:extLst>
          </p:cNvPr>
          <p:cNvSpPr/>
          <p:nvPr userDrawn="1"/>
        </p:nvSpPr>
        <p:spPr>
          <a:xfrm>
            <a:off x="1198465" y="958947"/>
            <a:ext cx="1544735" cy="174369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B13E9E2-D67B-E75B-D60D-CE3782A4FC67}"/>
              </a:ext>
            </a:extLst>
          </p:cNvPr>
          <p:cNvSpPr/>
          <p:nvPr userDrawn="1"/>
        </p:nvSpPr>
        <p:spPr>
          <a:xfrm>
            <a:off x="326738" y="0"/>
            <a:ext cx="1544359" cy="1254845"/>
          </a:xfrm>
          <a:custGeom>
            <a:avLst/>
            <a:gdLst>
              <a:gd name="connsiteX0" fmla="*/ 0 w 1544359"/>
              <a:gd name="connsiteY0" fmla="*/ 0 h 1254845"/>
              <a:gd name="connsiteX1" fmla="*/ 1544359 w 1544359"/>
              <a:gd name="connsiteY1" fmla="*/ 0 h 1254845"/>
              <a:gd name="connsiteX2" fmla="*/ 1543519 w 1544359"/>
              <a:gd name="connsiteY2" fmla="*/ 822090 h 1254845"/>
              <a:gd name="connsiteX3" fmla="*/ 772206 w 1544359"/>
              <a:gd name="connsiteY3" fmla="*/ 1254845 h 1254845"/>
              <a:gd name="connsiteX4" fmla="*/ 0 w 1544359"/>
              <a:gd name="connsiteY4" fmla="*/ 822027 h 125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59" h="1254845">
                <a:moveTo>
                  <a:pt x="0" y="0"/>
                </a:moveTo>
                <a:lnTo>
                  <a:pt x="1544359" y="0"/>
                </a:lnTo>
                <a:lnTo>
                  <a:pt x="1543519" y="822090"/>
                </a:lnTo>
                <a:lnTo>
                  <a:pt x="772206" y="1254845"/>
                </a:lnTo>
                <a:lnTo>
                  <a:pt x="0" y="8220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Hexagon 21">
            <a:extLst>
              <a:ext uri="{FF2B5EF4-FFF2-40B4-BE49-F238E27FC236}">
                <a16:creationId xmlns:a16="http://schemas.microsoft.com/office/drawing/2014/main" id="{AA088CB3-68C2-8BF7-640B-511D7AD708D4}"/>
              </a:ext>
            </a:extLst>
          </p:cNvPr>
          <p:cNvSpPr/>
          <p:nvPr userDrawn="1"/>
        </p:nvSpPr>
        <p:spPr>
          <a:xfrm>
            <a:off x="2757266" y="2493385"/>
            <a:ext cx="1467568" cy="1305975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rgbClr val="D8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Hexagon 28">
            <a:extLst>
              <a:ext uri="{FF2B5EF4-FFF2-40B4-BE49-F238E27FC236}">
                <a16:creationId xmlns:a16="http://schemas.microsoft.com/office/drawing/2014/main" id="{E4EF439B-1CC3-CA39-B62A-E54F83ED70D2}"/>
              </a:ext>
            </a:extLst>
          </p:cNvPr>
          <p:cNvSpPr/>
          <p:nvPr userDrawn="1"/>
        </p:nvSpPr>
        <p:spPr>
          <a:xfrm>
            <a:off x="396269" y="251164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Hexagon 21">
            <a:extLst>
              <a:ext uri="{FF2B5EF4-FFF2-40B4-BE49-F238E27FC236}">
                <a16:creationId xmlns:a16="http://schemas.microsoft.com/office/drawing/2014/main" id="{A38FF139-88E9-67A9-6010-4EDFB851076B}"/>
              </a:ext>
            </a:extLst>
          </p:cNvPr>
          <p:cNvSpPr/>
          <p:nvPr userDrawn="1"/>
        </p:nvSpPr>
        <p:spPr>
          <a:xfrm>
            <a:off x="5150156" y="5261378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Hexagon 21">
            <a:extLst>
              <a:ext uri="{FF2B5EF4-FFF2-40B4-BE49-F238E27FC236}">
                <a16:creationId xmlns:a16="http://schemas.microsoft.com/office/drawing/2014/main" id="{99956147-4454-5EA6-FC9C-94C08EE35F28}"/>
              </a:ext>
            </a:extLst>
          </p:cNvPr>
          <p:cNvSpPr/>
          <p:nvPr userDrawn="1"/>
        </p:nvSpPr>
        <p:spPr>
          <a:xfrm>
            <a:off x="3948599" y="3206642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0" y="731520"/>
            <a:ext cx="5394960" cy="2103120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35040" y="3108960"/>
            <a:ext cx="5394960" cy="18797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0"/>
            <a:ext cx="4206240" cy="237744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3CCCCFD-E0FE-BDB7-CF9D-FCA345E6BA5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394325" y="3429000"/>
            <a:ext cx="3475038" cy="2378075"/>
          </a:xfrm>
        </p:spPr>
        <p:txBody>
          <a:bodyPr anchor="ctr"/>
          <a:lstStyle>
            <a:lvl1pPr marL="347472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4C8F37E-3F74-F3FA-C9D8-7083DF2BBECC}"/>
              </a:ext>
            </a:extLst>
          </p:cNvPr>
          <p:cNvSpPr/>
          <p:nvPr userDrawn="1"/>
        </p:nvSpPr>
        <p:spPr>
          <a:xfrm>
            <a:off x="7325349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B905CE6-1C2F-E053-4D14-6B86F4EFDC10}"/>
              </a:ext>
            </a:extLst>
          </p:cNvPr>
          <p:cNvSpPr/>
          <p:nvPr userDrawn="1"/>
        </p:nvSpPr>
        <p:spPr>
          <a:xfrm>
            <a:off x="9416816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0B2D3BF4-495E-23C2-9911-15BC9E0D8EA7}"/>
              </a:ext>
            </a:extLst>
          </p:cNvPr>
          <p:cNvSpPr/>
          <p:nvPr userDrawn="1"/>
        </p:nvSpPr>
        <p:spPr>
          <a:xfrm>
            <a:off x="1571157" y="505838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2629C19-89EB-BC19-9230-7F7675E16EFF}"/>
              </a:ext>
            </a:extLst>
          </p:cNvPr>
          <p:cNvSpPr/>
          <p:nvPr userDrawn="1"/>
        </p:nvSpPr>
        <p:spPr>
          <a:xfrm>
            <a:off x="521034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8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464" y="731520"/>
            <a:ext cx="5029200" cy="3291840"/>
          </a:xfrm>
        </p:spPr>
        <p:txBody>
          <a:bodyPr anchor="b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7336" y="4172084"/>
            <a:ext cx="4910328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" name="Freeform: Shape 5">
            <a:extLst>
              <a:ext uri="{FF2B5EF4-FFF2-40B4-BE49-F238E27FC236}">
                <a16:creationId xmlns:a16="http://schemas.microsoft.com/office/drawing/2014/main" id="{B17C1EC9-3787-8D41-B5F1-BF16FD5C7ACB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E945D8B2-8BED-B43F-8D56-AB19D0D29970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3853EA5E-735A-20F3-684A-C0AD030EC2D4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75DB4848-0824-8316-ED27-44DF37AD6F3D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8784B377-2FE4-4091-C29F-46938ECFA73E}"/>
              </a:ext>
            </a:extLst>
          </p:cNvPr>
          <p:cNvCxnSpPr/>
          <p:nvPr userDrawn="1"/>
        </p:nvCxnSpPr>
        <p:spPr>
          <a:xfrm>
            <a:off x="5998709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1204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0F9CA-E84D-E159-524A-398712EC6AFE}"/>
              </a:ext>
            </a:extLst>
          </p:cNvPr>
          <p:cNvGrpSpPr/>
          <p:nvPr userDrawn="1"/>
        </p:nvGrpSpPr>
        <p:grpSpPr>
          <a:xfrm>
            <a:off x="879765" y="-10376"/>
            <a:ext cx="10794247" cy="1864808"/>
            <a:chOff x="879765" y="-10376"/>
            <a:chExt cx="10794247" cy="1864808"/>
          </a:xfrm>
        </p:grpSpPr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7674207A-3643-0D40-E3B5-F11FCACBAA74}"/>
                </a:ext>
              </a:extLst>
            </p:cNvPr>
            <p:cNvSpPr/>
            <p:nvPr/>
          </p:nvSpPr>
          <p:spPr>
            <a:xfrm>
              <a:off x="8893126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9619B847-88FE-63C2-96AC-161C08F5934F}"/>
                </a:ext>
              </a:extLst>
            </p:cNvPr>
            <p:cNvSpPr/>
            <p:nvPr/>
          </p:nvSpPr>
          <p:spPr>
            <a:xfrm>
              <a:off x="5985740" y="345168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28172F9-6711-D31B-2F7B-A4ECDEAB360C}"/>
                </a:ext>
              </a:extLst>
            </p:cNvPr>
            <p:cNvSpPr/>
            <p:nvPr/>
          </p:nvSpPr>
          <p:spPr>
            <a:xfrm>
              <a:off x="5255120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732E38F-F657-48F0-5783-63C7EDB52F87}"/>
                </a:ext>
              </a:extLst>
            </p:cNvPr>
            <p:cNvSpPr/>
            <p:nvPr/>
          </p:nvSpPr>
          <p:spPr>
            <a:xfrm>
              <a:off x="6710252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601F8F38-CEFA-8374-19C9-69BA4F7D10DF}"/>
                </a:ext>
              </a:extLst>
            </p:cNvPr>
            <p:cNvSpPr/>
            <p:nvPr/>
          </p:nvSpPr>
          <p:spPr>
            <a:xfrm>
              <a:off x="1610385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659428E-002A-3B5E-D9E8-A2B206826D40}"/>
                </a:ext>
              </a:extLst>
            </p:cNvPr>
            <p:cNvSpPr/>
            <p:nvPr/>
          </p:nvSpPr>
          <p:spPr>
            <a:xfrm>
              <a:off x="879765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3F6BB30-EA63-53B6-1493-0B0220BC1FF8}"/>
                </a:ext>
              </a:extLst>
            </p:cNvPr>
            <p:cNvSpPr/>
            <p:nvPr/>
          </p:nvSpPr>
          <p:spPr>
            <a:xfrm>
              <a:off x="2336512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B6E5B6F-28D6-E7F3-B009-0B5623E38F22}"/>
                </a:ext>
              </a:extLst>
            </p:cNvPr>
            <p:cNvSpPr/>
            <p:nvPr/>
          </p:nvSpPr>
          <p:spPr>
            <a:xfrm>
              <a:off x="8160084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817D92F-B8AA-2300-DC90-9AA1D5E54408}"/>
                </a:ext>
              </a:extLst>
            </p:cNvPr>
            <p:cNvSpPr/>
            <p:nvPr/>
          </p:nvSpPr>
          <p:spPr>
            <a:xfrm>
              <a:off x="9615216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2">
              <a:extLst>
                <a:ext uri="{FF2B5EF4-FFF2-40B4-BE49-F238E27FC236}">
                  <a16:creationId xmlns:a16="http://schemas.microsoft.com/office/drawing/2014/main" id="{F40AC1C2-6632-AEFE-E7DF-2E1BB06D857A}"/>
                </a:ext>
              </a:extLst>
            </p:cNvPr>
            <p:cNvSpPr/>
            <p:nvPr/>
          </p:nvSpPr>
          <p:spPr>
            <a:xfrm>
              <a:off x="10342958" y="32052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87168"/>
            <a:ext cx="4572000" cy="338328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0" y="2487168"/>
            <a:ext cx="5029200" cy="33832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00400"/>
            <a:ext cx="5029200" cy="2743200"/>
          </a:xfrm>
        </p:spPr>
        <p:txBody>
          <a:bodyPr anchor="t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0" name="Picture Placeholder 31">
            <a:extLst>
              <a:ext uri="{FF2B5EF4-FFF2-40B4-BE49-F238E27FC236}">
                <a16:creationId xmlns:a16="http://schemas.microsoft.com/office/drawing/2014/main" id="{373D33A6-83B0-5538-2873-8856E4E6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5">
              <a:alpha val="30000"/>
            </a:schemeClr>
          </a:solidFill>
        </p:spPr>
      </p:pic>
      <p:sp>
        <p:nvSpPr>
          <p:cNvPr id="7" name="Content placeholder 47">
            <a:extLst>
              <a:ext uri="{FF2B5EF4-FFF2-40B4-BE49-F238E27FC236}">
                <a16:creationId xmlns:a16="http://schemas.microsoft.com/office/drawing/2014/main" id="{3944D979-8121-82AA-A130-38072F1EA83F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1872" y="2240280"/>
            <a:ext cx="5029200" cy="760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5" name="Freeform: Shape 25">
            <a:extLst>
              <a:ext uri="{FF2B5EF4-FFF2-40B4-BE49-F238E27FC236}">
                <a16:creationId xmlns:a16="http://schemas.microsoft.com/office/drawing/2014/main" id="{8A1DBD66-3066-DF70-EF94-95DF0D7A6503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D2CC929C-40BF-4EF5-7910-7F657CAF8CA9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66E94398-47F0-267C-6791-5C30B1CEF496}"/>
              </a:ext>
            </a:extLst>
          </p:cNvPr>
          <p:cNvCxnSpPr/>
          <p:nvPr userDrawn="1"/>
        </p:nvCxnSpPr>
        <p:spPr>
          <a:xfrm>
            <a:off x="1142663" y="2282891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77926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663440" cy="1737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A93C-2947-B6E4-C693-7C485DDC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731520"/>
            <a:ext cx="5486400" cy="17373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A3F288-990F-014E-F099-1E3091477CA7}"/>
              </a:ext>
            </a:extLst>
          </p:cNvPr>
          <p:cNvSpPr>
            <a:spLocks noGrp="1"/>
          </p:cNvSpPr>
          <p:nvPr>
            <p:ph idx="30"/>
          </p:nvPr>
        </p:nvSpPr>
        <p:spPr>
          <a:xfrm>
            <a:off x="914400" y="2743200"/>
            <a:ext cx="8348472" cy="33741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393192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17990C-ED42-30BE-0501-F9C5B4A4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931920" cy="26517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C62875-1B1B-E814-6549-162A8DBF8929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745002" y="0"/>
            <a:ext cx="6446999" cy="6858000"/>
          </a:xfrm>
          <a:custGeom>
            <a:avLst/>
            <a:gdLst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802" y="480395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reeform: Shape 19">
            <a:extLst>
              <a:ext uri="{FF2B5EF4-FFF2-40B4-BE49-F238E27FC236}">
                <a16:creationId xmlns:a16="http://schemas.microsoft.com/office/drawing/2014/main" id="{9D307BA6-8A60-85D7-CC8B-894256DC4B90}"/>
              </a:ext>
            </a:extLst>
          </p:cNvPr>
          <p:cNvSpPr/>
          <p:nvPr userDrawn="1"/>
        </p:nvSpPr>
        <p:spPr>
          <a:xfrm>
            <a:off x="8517470" y="2248218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>
            <a:off x="9578882" y="460803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>
            <a:off x="9522496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>
            <a:off x="11034052" y="3709992"/>
            <a:ext cx="117318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60704"/>
            <a:ext cx="7132320" cy="177393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4C76-4814-6AFA-CEFD-F82B9ED9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2F254A-B4C7-D072-FEB9-22F9A2B0CA64}"/>
              </a:ext>
            </a:extLst>
          </p:cNvPr>
          <p:cNvSpPr>
            <a:spLocks noGrp="1"/>
          </p:cNvSpPr>
          <p:nvPr>
            <p:ph idx="56"/>
          </p:nvPr>
        </p:nvSpPr>
        <p:spPr>
          <a:xfrm>
            <a:off x="475488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DBF4DF-D0B4-1DA6-0271-5D4033A9C19C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47">
            <a:extLst>
              <a:ext uri="{FF2B5EF4-FFF2-40B4-BE49-F238E27FC236}">
                <a16:creationId xmlns:a16="http://schemas.microsoft.com/office/drawing/2014/main" id="{117BCD91-6BBA-AACD-3424-C3A4E5C1AB1D}"/>
              </a:ext>
            </a:extLst>
          </p:cNvPr>
          <p:cNvSpPr>
            <a:spLocks noGrp="1" noChangeAspect="1"/>
          </p:cNvSpPr>
          <p:nvPr>
            <p:ph type="pic" sz="quarter" idx="48"/>
          </p:nvPr>
        </p:nvSpPr>
        <p:spPr>
          <a:xfrm>
            <a:off x="914400" y="539496"/>
            <a:ext cx="5025207" cy="577900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pic>
        <p:nvPicPr>
          <p:cNvPr id="7" name="Shape 33">
            <a:extLst>
              <a:ext uri="{FF2B5EF4-FFF2-40B4-BE49-F238E27FC236}">
                <a16:creationId xmlns:a16="http://schemas.microsoft.com/office/drawing/2014/main" id="{78B6A20E-2402-E586-7E92-A2C0D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010" y="4038403"/>
            <a:ext cx="1438713" cy="1645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20E24AA2-A4D8-FFB3-C801-0E57990B8CB6}"/>
              </a:ext>
            </a:extLst>
          </p:cNvPr>
          <p:cNvSpPr/>
          <p:nvPr userDrawn="1"/>
        </p:nvSpPr>
        <p:spPr>
          <a:xfrm>
            <a:off x="1360235" y="5541405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1FEC53F3-5030-5BCF-54CA-ABB14457C073}"/>
              </a:ext>
            </a:extLst>
          </p:cNvPr>
          <p:cNvSpPr/>
          <p:nvPr userDrawn="1"/>
        </p:nvSpPr>
        <p:spPr>
          <a:xfrm>
            <a:off x="5429027" y="393334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74" r:id="rId3"/>
    <p:sldLayoutId id="2147483670" r:id="rId4"/>
    <p:sldLayoutId id="2147483669" r:id="rId5"/>
    <p:sldLayoutId id="2147483655" r:id="rId6"/>
    <p:sldLayoutId id="2147483651" r:id="rId7"/>
    <p:sldLayoutId id="2147483662" r:id="rId8"/>
    <p:sldLayoutId id="2147483653" r:id="rId9"/>
    <p:sldLayoutId id="2147483663" r:id="rId10"/>
    <p:sldLayoutId id="21474836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Chicken&amp;page=2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allpaperflare.com/bird-rooster-hdr-chicken-animal-chinese-symbol-red-farm-wallpaper-wjdl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xhere.com/en/photo/112782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wallpaperflare.com/chicken-rooster-brahma-feathers-hen-chick-natural-farm-wallpaper-zuhh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fried-chicken-and-fries-chicken-legs-close-up-three-plate-wallpaper-qag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09" y="373626"/>
            <a:ext cx="6065337" cy="3798458"/>
          </a:xfrm>
        </p:spPr>
        <p:txBody>
          <a:bodyPr lIns="0" anchor="b" anchorCtr="0">
            <a:normAutofit fontScale="90000"/>
          </a:bodyPr>
          <a:lstStyle/>
          <a:p>
            <a:r>
              <a:rPr lang="en-US" dirty="0"/>
              <a:t>Transfer Learning Based Classification of Poultry Diseases for Enhanced Health Management</a:t>
            </a:r>
            <a:br>
              <a:rPr lang="en-US" dirty="0"/>
            </a:b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0894" y="4172084"/>
            <a:ext cx="4912598" cy="914400"/>
          </a:xfrm>
        </p:spPr>
        <p:txBody>
          <a:bodyPr>
            <a:normAutofit/>
          </a:bodyPr>
          <a:lstStyle/>
          <a:p>
            <a:r>
              <a:rPr lang="en-US" sz="2400" dirty="0"/>
              <a:t>K.PAVITHRA,S.MOHAMMED ADIL</a:t>
            </a:r>
          </a:p>
        </p:txBody>
      </p:sp>
      <p:pic>
        <p:nvPicPr>
          <p:cNvPr id="5" name="Picture Placeholder 4" descr="A rooster and chickens in a field&#10;&#10;AI-generated content may be incorrect.">
            <a:extLst>
              <a:ext uri="{FF2B5EF4-FFF2-40B4-BE49-F238E27FC236}">
                <a16:creationId xmlns:a16="http://schemas.microsoft.com/office/drawing/2014/main" id="{E3BDECF1-7F29-9225-118B-1E0EBB6FE7E6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6518" r="65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3B77-5FAE-5E55-FC4C-33FEF7AB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3" y="3428999"/>
            <a:ext cx="4540537" cy="2647335"/>
          </a:xfrm>
        </p:spPr>
        <p:txBody>
          <a:bodyPr/>
          <a:lstStyle/>
          <a:p>
            <a:r>
              <a:rPr lang="en-IN" dirty="0"/>
              <a:t>Advantages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FDBB4-83F4-0E6A-F484-0CDF944021CA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886632" y="3429000"/>
            <a:ext cx="4385187" cy="2883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• Fast and cost-effective disease detection</a:t>
            </a:r>
          </a:p>
          <a:p>
            <a:pPr marL="0" indent="0">
              <a:buNone/>
            </a:pPr>
            <a:r>
              <a:rPr lang="en-US" sz="2800" dirty="0"/>
              <a:t>• Reduces dependency on manual diagnosis</a:t>
            </a:r>
          </a:p>
          <a:p>
            <a:pPr marL="0" indent="0">
              <a:buNone/>
            </a:pPr>
            <a:r>
              <a:rPr lang="en-US" sz="2800" dirty="0"/>
              <a:t>• Accessible to non-experts</a:t>
            </a:r>
          </a:p>
          <a:p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E42D3-0E7E-66AD-1C27-9E403B57968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95681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0" y="731520"/>
            <a:ext cx="5394960" cy="2103120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518787" y="3217115"/>
            <a:ext cx="5157020" cy="2318446"/>
          </a:xfrm>
        </p:spPr>
        <p:txBody>
          <a:bodyPr>
            <a:noAutofit/>
          </a:bodyPr>
          <a:lstStyle/>
          <a:p>
            <a:r>
              <a:rPr lang="en-US" sz="2400" dirty="0"/>
              <a:t>• A working system to classify poultry diseases</a:t>
            </a:r>
          </a:p>
          <a:p>
            <a:r>
              <a:rPr lang="en-US" sz="2400" dirty="0"/>
              <a:t>• Combines AI with an easy-to-use interface</a:t>
            </a:r>
          </a:p>
          <a:p>
            <a:r>
              <a:rPr lang="en-US" sz="2400" dirty="0"/>
              <a:t>• Encourages smarter poultry management</a:t>
            </a: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021C-3CEB-0FBA-DA89-C9C82E74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0"/>
            <a:ext cx="4206240" cy="2377440"/>
          </a:xfrm>
        </p:spPr>
        <p:txBody>
          <a:bodyPr anchor="t" anchorCtr="0"/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46B3-AFD9-641E-7CBF-9A783646B36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041058" y="2927554"/>
            <a:ext cx="5250425" cy="3119285"/>
          </a:xfrm>
        </p:spPr>
        <p:txBody>
          <a:bodyPr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Automated disease detection</a:t>
            </a:r>
            <a:r>
              <a:rPr lang="en-US" dirty="0"/>
              <a:t> through image analysis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Reduced veterinary costs</a:t>
            </a:r>
            <a:r>
              <a:rPr lang="en-US" dirty="0"/>
              <a:t> and improved efficiency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Enhanced animal welfare</a:t>
            </a:r>
            <a:r>
              <a:rPr lang="en-US" dirty="0"/>
              <a:t> through early intervention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Sustainable farming practices</a:t>
            </a:r>
            <a:r>
              <a:rPr lang="en-US" dirty="0"/>
              <a:t> with data-driven decisions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59569-83D5-A20B-653C-B9D6C8D9816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8508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2487168"/>
            <a:ext cx="3185651" cy="3383280"/>
          </a:xfrm>
          <a:noFill/>
        </p:spPr>
        <p:txBody>
          <a:bodyPr anchor="t" anchorCtr="0">
            <a:noAutofit/>
          </a:bodyPr>
          <a:lstStyle/>
          <a:p>
            <a:r>
              <a:rPr lang="en-IN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110" y="2487168"/>
            <a:ext cx="5987845" cy="533930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Classify poultry diseases using a deep learning model.</a:t>
            </a:r>
          </a:p>
          <a:p>
            <a:pPr marL="0" indent="0">
              <a:buNone/>
            </a:pPr>
            <a:r>
              <a:rPr lang="en-US" sz="2400" dirty="0"/>
              <a:t>• Build an interactive web application with </a:t>
            </a:r>
            <a:r>
              <a:rPr lang="en-US" sz="2400" dirty="0" err="1"/>
              <a:t>Streamlit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• Leverage transfer learning for high accuracy with minimal training data.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AF3B-CC38-C6F7-1058-2FC5EE48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A73C-F597-27B7-8F29-D6406DC4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832" y="-212378"/>
            <a:ext cx="5029200" cy="2885239"/>
          </a:xfrm>
        </p:spPr>
        <p:txBody>
          <a:bodyPr lIns="0" anchor="b" anchorCtr="0"/>
          <a:lstStyle/>
          <a:p>
            <a:r>
              <a:rPr lang="en-IN" dirty="0"/>
              <a:t>Key Challenges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0503-C2C6-37F4-4636-9B4A8A3DE4E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96000" y="2458066"/>
            <a:ext cx="5891684" cy="4505442"/>
          </a:xfrm>
        </p:spPr>
        <p:txBody>
          <a:bodyPr>
            <a:normAutofit/>
          </a:bodyPr>
          <a:lstStyle/>
          <a:p>
            <a:r>
              <a:rPr lang="en-US" sz="2000" dirty="0"/>
              <a:t>• </a:t>
            </a:r>
            <a:r>
              <a:rPr lang="en-US" sz="2000" b="1" dirty="0"/>
              <a:t>Late Detection:</a:t>
            </a:r>
            <a:r>
              <a:rPr lang="en-US" sz="2000" dirty="0"/>
              <a:t> Symptoms often appear after significant spread</a:t>
            </a:r>
          </a:p>
          <a:p>
            <a:r>
              <a:rPr lang="en-US" sz="2000" dirty="0"/>
              <a:t>• </a:t>
            </a:r>
            <a:r>
              <a:rPr lang="en-US" sz="2000" b="1" dirty="0"/>
              <a:t>Human Error:</a:t>
            </a:r>
            <a:r>
              <a:rPr lang="en-US" sz="2000" dirty="0"/>
              <a:t> Subjective assessment leads to misdiagnosis</a:t>
            </a:r>
          </a:p>
          <a:p>
            <a:r>
              <a:rPr lang="en-US" sz="2000" dirty="0"/>
              <a:t>• </a:t>
            </a:r>
            <a:r>
              <a:rPr lang="en-US" sz="2000" b="1" dirty="0"/>
              <a:t>Resource Intensive:</a:t>
            </a:r>
            <a:r>
              <a:rPr lang="en-US" sz="2000" dirty="0"/>
              <a:t> Requires extensive veterinary expertise</a:t>
            </a:r>
          </a:p>
          <a:p>
            <a:r>
              <a:rPr lang="en-US" sz="2000" dirty="0"/>
              <a:t>• </a:t>
            </a:r>
            <a:r>
              <a:rPr lang="en-US" sz="2000" b="1" dirty="0"/>
              <a:t>Economic Impact:</a:t>
            </a:r>
            <a:r>
              <a:rPr lang="en-US" sz="2000" dirty="0"/>
              <a:t> Disease outbreaks cost industry $4.2 billion annually</a:t>
            </a:r>
          </a:p>
          <a:p>
            <a:r>
              <a:rPr lang="en-US" sz="2000" dirty="0"/>
              <a:t>• </a:t>
            </a:r>
            <a:r>
              <a:rPr lang="en-US" sz="2000" b="1" dirty="0"/>
              <a:t>Scalability Issues:</a:t>
            </a:r>
            <a:r>
              <a:rPr lang="en-US" sz="2000" dirty="0"/>
              <a:t> Difficult to monitor large flocks effectively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011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61EC-5F42-6AB8-DF35-480F0702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3" y="422787"/>
            <a:ext cx="3903408" cy="1494503"/>
          </a:xfrm>
        </p:spPr>
        <p:txBody>
          <a:bodyPr lIns="0" anchor="t" anchorCtr="0"/>
          <a:lstStyle/>
          <a:p>
            <a:r>
              <a:rPr lang="en-IN" dirty="0"/>
              <a:t>Targeted Diseases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99339-FABF-04A2-4090-C38B947B2B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1872" y="-1543666"/>
            <a:ext cx="6908734" cy="6666271"/>
          </a:xfrm>
        </p:spPr>
        <p:txBody>
          <a:bodyPr anchor="b" anchorCtr="0">
            <a:normAutofit/>
          </a:bodyPr>
          <a:lstStyle/>
          <a:p>
            <a:r>
              <a:rPr lang="en-IN" sz="2800" dirty="0"/>
              <a:t>• Healthy</a:t>
            </a:r>
          </a:p>
          <a:p>
            <a:r>
              <a:rPr lang="en-IN" sz="2800" dirty="0"/>
              <a:t>• Newcastle Disease</a:t>
            </a:r>
          </a:p>
          <a:p>
            <a:r>
              <a:rPr lang="en-IN" sz="2800" dirty="0"/>
              <a:t>• Salmonella</a:t>
            </a:r>
          </a:p>
          <a:p>
            <a:r>
              <a:rPr lang="en-IN" sz="2800" dirty="0"/>
              <a:t>• Coccidiosis</a:t>
            </a:r>
          </a:p>
          <a:p>
            <a:endParaRPr lang="en-US" sz="2800" dirty="0"/>
          </a:p>
        </p:txBody>
      </p:sp>
      <p:pic>
        <p:nvPicPr>
          <p:cNvPr id="7" name="Picture Placeholder 6" descr="A group of chickens in a field">
            <a:extLst>
              <a:ext uri="{FF2B5EF4-FFF2-40B4-BE49-F238E27FC236}">
                <a16:creationId xmlns:a16="http://schemas.microsoft.com/office/drawing/2014/main" id="{7FCBEE12-3BEB-95E6-8A08-443DFF02B67D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099" r="200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3508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3931920" cy="1697048"/>
          </a:xfrm>
        </p:spPr>
        <p:txBody>
          <a:bodyPr anchor="b" anchorCtr="0"/>
          <a:lstStyle/>
          <a:p>
            <a:r>
              <a:rPr lang="en-IN" dirty="0"/>
              <a:t>Methodology Overview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3108960"/>
            <a:ext cx="4945625" cy="3203350"/>
          </a:xfrm>
        </p:spPr>
        <p:txBody>
          <a:bodyPr>
            <a:normAutofit/>
          </a:bodyPr>
          <a:lstStyle/>
          <a:p>
            <a:r>
              <a:rPr lang="en-US" sz="2400" dirty="0"/>
              <a:t> Data collection and preprocessing</a:t>
            </a:r>
          </a:p>
          <a:p>
            <a:r>
              <a:rPr lang="en-US" sz="2400" dirty="0"/>
              <a:t> Model creation using   MobileNetV2</a:t>
            </a:r>
          </a:p>
          <a:p>
            <a:r>
              <a:rPr lang="en-US" sz="2400" dirty="0"/>
              <a:t> Training and validation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Streamlit</a:t>
            </a:r>
            <a:r>
              <a:rPr lang="en-US" sz="2400" dirty="0"/>
              <a:t> app deployment</a:t>
            </a:r>
          </a:p>
          <a:p>
            <a:endParaRPr lang="en-US" sz="2400" dirty="0"/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6B3DA3-995E-263F-F271-D0DCB60A6118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6</a:t>
            </a:fld>
            <a:endParaRPr lang="en-US" altLang="zh-CN" noProof="0" dirty="0"/>
          </a:p>
        </p:txBody>
      </p:sp>
      <p:pic>
        <p:nvPicPr>
          <p:cNvPr id="7" name="Picture Placeholder 6" descr="A group of chickens standing around&#10;&#10;AI-generated content may be incorrect.">
            <a:extLst>
              <a:ext uri="{FF2B5EF4-FFF2-40B4-BE49-F238E27FC236}">
                <a16:creationId xmlns:a16="http://schemas.microsoft.com/office/drawing/2014/main" id="{F7D50DFE-5D6F-3EDB-915A-BBC62DB39A36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751" r="187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2880"/>
            <a:ext cx="7132320" cy="1390281"/>
          </a:xfrm>
        </p:spPr>
        <p:txBody>
          <a:bodyPr/>
          <a:lstStyle/>
          <a:p>
            <a:r>
              <a:rPr lang="en-IN" dirty="0"/>
              <a:t>Transfer Learning Architecture</a:t>
            </a:r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5" y="2359742"/>
            <a:ext cx="3793285" cy="3400978"/>
          </a:xfrm>
        </p:spPr>
        <p:txBody>
          <a:bodyPr>
            <a:normAutofit/>
          </a:bodyPr>
          <a:lstStyle/>
          <a:p>
            <a:r>
              <a:rPr lang="en-US" sz="2400" dirty="0"/>
              <a:t>• MobileNetV2 used as the base model (ImageNet weights).</a:t>
            </a:r>
          </a:p>
          <a:p>
            <a:r>
              <a:rPr lang="en-US" sz="2400" dirty="0"/>
              <a:t>• Added </a:t>
            </a:r>
            <a:r>
              <a:rPr lang="en-US" sz="2400" dirty="0" err="1"/>
              <a:t>GlobalAveragePooling</a:t>
            </a:r>
            <a:r>
              <a:rPr lang="en-US" sz="2400" dirty="0"/>
              <a:t> and Dense layers.</a:t>
            </a:r>
          </a:p>
          <a:p>
            <a:r>
              <a:rPr lang="en-US" sz="2400" dirty="0"/>
              <a:t>• Final layer: </a:t>
            </a:r>
            <a:r>
              <a:rPr lang="en-US" sz="2400" dirty="0" err="1"/>
              <a:t>Softmax</a:t>
            </a:r>
            <a:r>
              <a:rPr lang="en-US" sz="2400" dirty="0"/>
              <a:t> for multi-class classification.</a:t>
            </a:r>
          </a:p>
          <a:p>
            <a:endParaRPr lang="en-US" sz="2400" dirty="0"/>
          </a:p>
        </p:txBody>
      </p:sp>
      <p:pic>
        <p:nvPicPr>
          <p:cNvPr id="4" name="Content Placeholder 3" descr="A group of chickens behind a fence">
            <a:extLst>
              <a:ext uri="{FF2B5EF4-FFF2-40B4-BE49-F238E27FC236}">
                <a16:creationId xmlns:a16="http://schemas.microsoft.com/office/drawing/2014/main" id="{E1CB475F-3AF8-823A-FE5F-C412946C19CA}"/>
              </a:ext>
            </a:extLst>
          </p:cNvPr>
          <p:cNvPicPr>
            <a:picLocks noGrp="1" noChangeAspect="1"/>
          </p:cNvPicPr>
          <p:nvPr>
            <p:ph idx="56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54563" y="2261419"/>
            <a:ext cx="3602856" cy="3483065"/>
          </a:xfrm>
        </p:spPr>
      </p:pic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22DE72-77CB-CB24-A4D1-2FAC47307AC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76" y="737420"/>
            <a:ext cx="7955280" cy="747251"/>
          </a:xfrm>
        </p:spPr>
        <p:txBody>
          <a:bodyPr anchor="b" anchorCtr="0"/>
          <a:lstStyle/>
          <a:p>
            <a:r>
              <a:rPr lang="en-IN" dirty="0"/>
              <a:t>Dataset Structure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65576" y="2054942"/>
            <a:ext cx="4572000" cy="4162978"/>
          </a:xfrm>
        </p:spPr>
        <p:txBody>
          <a:bodyPr>
            <a:noAutofit/>
          </a:bodyPr>
          <a:lstStyle/>
          <a:p>
            <a:r>
              <a:rPr lang="en-IN" sz="2400" dirty="0"/>
              <a:t>Folder Structure:</a:t>
            </a:r>
          </a:p>
          <a:p>
            <a:r>
              <a:rPr lang="en-IN" sz="2400" dirty="0"/>
              <a:t>data/train/</a:t>
            </a:r>
          </a:p>
          <a:p>
            <a:r>
              <a:rPr lang="en-IN" sz="2400" dirty="0"/>
              <a:t>├── Healthy/</a:t>
            </a:r>
          </a:p>
          <a:p>
            <a:r>
              <a:rPr lang="en-IN" sz="2400" dirty="0"/>
              <a:t>├── Newcastle Disease/</a:t>
            </a:r>
          </a:p>
          <a:p>
            <a:r>
              <a:rPr lang="en-IN" sz="2400" dirty="0"/>
              <a:t>├── Coccidiosis/</a:t>
            </a:r>
          </a:p>
          <a:p>
            <a:r>
              <a:rPr lang="en-IN" sz="2400" dirty="0"/>
              <a:t>└── Salmonella/</a:t>
            </a:r>
          </a:p>
          <a:p>
            <a:endParaRPr lang="en-IN" sz="2400" dirty="0"/>
          </a:p>
          <a:p>
            <a:r>
              <a:rPr lang="en-IN" sz="2400" dirty="0"/>
              <a:t>Images resized to 224x224 and normalized.</a:t>
            </a:r>
          </a:p>
          <a:p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8F3A52-B1EA-8EAC-CA45-54C9B918B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7846142" y="1966452"/>
            <a:ext cx="3982064" cy="349545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E4D147-B48C-ADE3-3FEF-627D467699A2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8</a:t>
            </a:fld>
            <a:endParaRPr lang="en-US" altLang="zh-CN" noProof="0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D039-E038-1F1A-2C9C-6249EFA6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2" y="-963560"/>
            <a:ext cx="5947350" cy="2812026"/>
          </a:xfrm>
        </p:spPr>
        <p:txBody>
          <a:bodyPr>
            <a:normAutofit/>
          </a:bodyPr>
          <a:lstStyle/>
          <a:p>
            <a:r>
              <a:rPr lang="en-IN" dirty="0" err="1"/>
              <a:t>Streamlit</a:t>
            </a:r>
            <a:r>
              <a:rPr lang="en-IN" dirty="0"/>
              <a:t>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A6F82-4993-2EE4-6487-373410F6105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0894" y="2274457"/>
            <a:ext cx="4912598" cy="4234497"/>
          </a:xfrm>
        </p:spPr>
        <p:txBody>
          <a:bodyPr>
            <a:normAutofit/>
          </a:bodyPr>
          <a:lstStyle/>
          <a:p>
            <a:r>
              <a:rPr lang="en-US" sz="2800" dirty="0"/>
              <a:t>• Upload image via web UI</a:t>
            </a:r>
          </a:p>
          <a:p>
            <a:r>
              <a:rPr lang="en-US" sz="2800" dirty="0"/>
              <a:t>• Model makes real-time prediction</a:t>
            </a:r>
          </a:p>
          <a:p>
            <a:r>
              <a:rPr lang="en-US" sz="2800" dirty="0"/>
              <a:t>• Result and confidence displayed</a:t>
            </a:r>
          </a:p>
          <a:p>
            <a:r>
              <a:rPr lang="en-US" sz="2800" dirty="0"/>
              <a:t>• Simple and interactive interface</a:t>
            </a:r>
          </a:p>
          <a:p>
            <a:endParaRPr lang="en-IN" sz="2800" dirty="0"/>
          </a:p>
        </p:txBody>
      </p:sp>
      <p:pic>
        <p:nvPicPr>
          <p:cNvPr id="6" name="Picture Placeholder 5" descr="A group of chickens standing around&#10;&#10;AI-generated content may be incorrect.">
            <a:extLst>
              <a:ext uri="{FF2B5EF4-FFF2-40B4-BE49-F238E27FC236}">
                <a16:creationId xmlns:a16="http://schemas.microsoft.com/office/drawing/2014/main" id="{02376785-0230-8995-05DB-E4EC4DAB0BBE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092" r="210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88453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6">
      <a:majorFont>
        <a:latin typeface="Posterama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9027928_win32_EF_v4" id="{FA821E7E-D625-4DCD-A30E-3216B54C8383}" vid="{DE28BE6C-8054-44B2-A92D-A1CAFC256BD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DB3C62-858A-4A01-AFEF-21E0BB8CE2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897CAE-455D-42C9-A951-0C21BC122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58</TotalTime>
  <Words>303</Words>
  <Application>Microsoft Office PowerPoint</Application>
  <PresentationFormat>Widescreen</PresentationFormat>
  <Paragraphs>67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等线</vt:lpstr>
      <vt:lpstr>Abadi</vt:lpstr>
      <vt:lpstr>Arial</vt:lpstr>
      <vt:lpstr>Calibri</vt:lpstr>
      <vt:lpstr>Posterama</vt:lpstr>
      <vt:lpstr>Posterama Text SemiBold</vt:lpstr>
      <vt:lpstr>Custom</vt:lpstr>
      <vt:lpstr>Transfer Learning Based Classification of Poultry Diseases for Enhanced Health Management  </vt:lpstr>
      <vt:lpstr>Introduction </vt:lpstr>
      <vt:lpstr>Objective</vt:lpstr>
      <vt:lpstr>Key Challenges </vt:lpstr>
      <vt:lpstr>Targeted Diseases</vt:lpstr>
      <vt:lpstr>Methodology Overview</vt:lpstr>
      <vt:lpstr>Transfer Learning Architecture</vt:lpstr>
      <vt:lpstr>Dataset Structure</vt:lpstr>
      <vt:lpstr>Streamlit Application</vt:lpstr>
      <vt:lpstr>Advantages of the System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Pavithra Kopuru</dc:creator>
  <cp:lastModifiedBy>Pavithra Kopuru</cp:lastModifiedBy>
  <cp:revision>2</cp:revision>
  <dcterms:created xsi:type="dcterms:W3CDTF">2025-07-16T13:08:30Z</dcterms:created>
  <dcterms:modified xsi:type="dcterms:W3CDTF">2025-07-16T14:07:21Z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