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8.jpeg" ContentType="image/jpeg"/>
  <Override PartName="/ppt/media/image27.jpeg" ContentType="image/jpeg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8.jpeg" ContentType="image/jpeg"/>
  <Override PartName="/ppt/media/image9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5.jpeg" ContentType="image/jpeg"/>
  <Override PartName="/ppt/media/image16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4600" spc="-1" strike="noStrike">
                <a:solidFill>
                  <a:srgbClr val="d16207"/>
                </a:solidFill>
                <a:latin typeface="Cambria"/>
              </a:rPr>
              <a:t>Click to move the slide</a:t>
            </a:r>
            <a:endParaRPr b="0" lang="en-US" sz="4600" spc="-1" strike="noStrike">
              <a:solidFill>
                <a:srgbClr val="d16207"/>
              </a:solidFill>
              <a:latin typeface="Cambria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243AB0FD-7EEE-4B95-A5DC-86A28DD5B9F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26F0F153-0F2F-4095-B294-F6E94F7F65F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593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8E197870-D126-4288-9F07-FB47523F886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596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1C7EDBAC-AAA1-4C63-9B74-5B183519BC9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599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387ED8B9-7343-4434-9969-E763A82794F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02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AF1706AF-61FB-43A2-A201-D8CBB94E5E7B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05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8F19F512-2F51-4CBC-BB88-7C06C28DE9F0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08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098EDD84-7407-46AB-930E-F6B439E83F00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11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B1DF62C0-581D-4AA3-BE10-DF32D260CE52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14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AB13E29C-AA2A-414B-B89B-5A7ADCBEBA24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17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CCD71BF4-5208-49E5-8241-0C321C01EFD3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20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A995C3C4-EB90-497A-A78C-B07234D962CC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23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EC9FDD89-016E-422E-86A9-C4F4256081FC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26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298278D3-A486-4DCC-BCD0-930C6F84FDB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29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334645A0-01DE-4B88-8A3D-2B8A2017857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32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28DF607C-C06B-4D43-A9B8-7D706EC58D6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35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>
            <a:noAutofit/>
          </a:bodyPr>
          <a:p>
            <a:pPr>
              <a:spcBef>
                <a:spcPts val="448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Same bracket issue as last slide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D859A36B-2299-49CF-8217-5AE091112DD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38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1EBB53D7-42D4-437F-A7F1-DABE76C36BA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41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9E3B6386-FB74-4845-B9CA-91817ADC997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44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6E5EB4FC-DD98-4AE2-A1E4-37E6C8CC9BE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47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071CB94F-2FD7-43C4-808C-D04EAE53DED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50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4280C194-8F13-4671-A0B9-057756AF404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53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65CCFBB0-147F-4DCA-AE61-70351E1269B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56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1243DDF5-503D-4E53-A249-5BDC2B5F3E37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59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1666C0AC-72E5-4196-B2A3-6C869003AB46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62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78A125EF-D3EE-4FD6-B0B7-A5F7A71A185E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65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2BF32668-DEFC-4FF8-928E-79F4A526670F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68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415D7AE4-FE42-4FAB-82D6-7D4D8A879C85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71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28AF0D61-D174-4968-B0F6-B9B041C2B37A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74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7BFFC0D1-AD27-4328-9ACB-8CC3DF7EBFB0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77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CA9D11FE-858C-4DC7-B3B8-215D9D349AB5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80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2C54527C-36C3-421E-AA83-BEBEFE972184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83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47502AD4-58DF-48A0-87EA-37C1316D8201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86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93D08866-A44D-4B31-A530-69E5268CAA23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89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D83F9BF1-4150-401B-AF92-95709F8EB15E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92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686C0666-0A89-4746-8CE1-CAFD87E3D43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590" name="TextShape 3"/>
          <p:cNvSpPr txBox="1"/>
          <p:nvPr/>
        </p:nvSpPr>
        <p:spPr>
          <a:xfrm>
            <a:off x="701280" y="4416120"/>
            <a:ext cx="56070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rgbClr val="d1620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Line 2"/>
          <p:cNvSpPr/>
          <p:nvPr/>
        </p:nvSpPr>
        <p:spPr>
          <a:xfrm>
            <a:off x="8801280" y="0"/>
            <a:ext cx="37800" cy="7010280"/>
          </a:xfrm>
          <a:prstGeom prst="line">
            <a:avLst/>
          </a:prstGeom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6840" y="274320"/>
            <a:ext cx="762012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4600" spc="-1" strike="noStrike">
                <a:solidFill>
                  <a:srgbClr val="d16207"/>
                </a:solidFill>
                <a:latin typeface="Cambria"/>
              </a:rPr>
              <a:t>Click to edit the title text format</a:t>
            </a:r>
            <a:endParaRPr b="0" lang="en-US" sz="4600" spc="-1" strike="noStrike">
              <a:solidFill>
                <a:srgbClr val="d16207"/>
              </a:solidFill>
              <a:latin typeface="Cambr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6840" y="1599840"/>
            <a:ext cx="7620120" cy="480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228600">
              <a:spcBef>
                <a:spcPts val="550"/>
              </a:spcBef>
              <a:buClr>
                <a:srgbClr val="51a6c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spcBef>
                <a:spcPts val="499"/>
              </a:spcBef>
              <a:buClr>
                <a:srgbClr val="51c2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04760" indent="-228600">
              <a:spcBef>
                <a:spcPts val="448"/>
              </a:spcBef>
              <a:buClr>
                <a:srgbClr val="7ec2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279440" indent="-228600">
              <a:spcBef>
                <a:spcPts val="400"/>
              </a:spcBef>
              <a:buClr>
                <a:srgbClr val="e1dc5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1554120" indent="-228600">
              <a:spcBef>
                <a:spcPts val="349"/>
              </a:spcBef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5" marL="1554120" indent="-228600">
              <a:spcBef>
                <a:spcPts val="349"/>
              </a:spcBef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6" marL="1554120" indent="-228600">
              <a:spcBef>
                <a:spcPts val="349"/>
              </a:spcBef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dt"/>
          </p:nvPr>
        </p:nvSpPr>
        <p:spPr>
          <a:xfrm rot="16200000">
            <a:off x="7551720" y="1646280"/>
            <a:ext cx="2438640" cy="36504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&lt;date/time&gt;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ftr"/>
          </p:nvPr>
        </p:nvSpPr>
        <p:spPr>
          <a:xfrm rot="16200000">
            <a:off x="7587360" y="4048920"/>
            <a:ext cx="2367000" cy="36504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sldNum"/>
          </p:nvPr>
        </p:nvSpPr>
        <p:spPr>
          <a:xfrm>
            <a:off x="8551800" y="5668920"/>
            <a:ext cx="508320" cy="35568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1B4A5F30-9DF5-40EC-A9CE-FA1C81370EF3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rgbClr val="d1620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2"/>
          <p:cNvSpPr/>
          <p:nvPr/>
        </p:nvSpPr>
        <p:spPr>
          <a:xfrm>
            <a:off x="8801280" y="0"/>
            <a:ext cx="37800" cy="7010280"/>
          </a:xfrm>
          <a:prstGeom prst="line">
            <a:avLst/>
          </a:prstGeom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6840" y="274320"/>
            <a:ext cx="762012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4600" spc="-1" strike="noStrike">
                <a:solidFill>
                  <a:srgbClr val="d16207"/>
                </a:solidFill>
                <a:latin typeface="Cambria"/>
              </a:rPr>
              <a:t>Click to edit the title text format</a:t>
            </a:r>
            <a:endParaRPr b="0" lang="en-US" sz="4600" spc="-1" strike="noStrike">
              <a:solidFill>
                <a:srgbClr val="d16207"/>
              </a:solidFill>
              <a:latin typeface="Cambri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6840" y="1599840"/>
            <a:ext cx="7620120" cy="480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228600">
              <a:spcBef>
                <a:spcPts val="550"/>
              </a:spcBef>
              <a:buClr>
                <a:srgbClr val="51a6c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spcBef>
                <a:spcPts val="499"/>
              </a:spcBef>
              <a:buClr>
                <a:srgbClr val="51c2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04760" indent="-228600">
              <a:spcBef>
                <a:spcPts val="448"/>
              </a:spcBef>
              <a:buClr>
                <a:srgbClr val="7ec2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279440" indent="-228600">
              <a:spcBef>
                <a:spcPts val="400"/>
              </a:spcBef>
              <a:buClr>
                <a:srgbClr val="e1dc5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1554120" indent="-228600">
              <a:spcBef>
                <a:spcPts val="349"/>
              </a:spcBef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5" marL="1554120" indent="-228600">
              <a:spcBef>
                <a:spcPts val="349"/>
              </a:spcBef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6" marL="1554120" indent="-228600">
              <a:spcBef>
                <a:spcPts val="349"/>
              </a:spcBef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dt"/>
          </p:nvPr>
        </p:nvSpPr>
        <p:spPr>
          <a:xfrm rot="16200000">
            <a:off x="7551720" y="1646280"/>
            <a:ext cx="2438640" cy="36504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ftr"/>
          </p:nvPr>
        </p:nvSpPr>
        <p:spPr>
          <a:xfrm rot="16200000">
            <a:off x="7587360" y="4048920"/>
            <a:ext cx="2367000" cy="36504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Free powerpoint template: www.brainybetty.com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sldNum"/>
          </p:nvPr>
        </p:nvSpPr>
        <p:spPr>
          <a:xfrm>
            <a:off x="8551800" y="5668920"/>
            <a:ext cx="508320" cy="35568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062F3EF5-F6C7-4465-8B6C-F8493C31573D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>
            <a:noAutofit/>
          </a:bodyPr>
          <a:p>
            <a:pPr rtl="1">
              <a:lnSpc>
                <a:spcPct val="100000"/>
              </a:lnSpc>
            </a:pPr>
            <a:r>
              <a:rPr b="0" lang="ar-SA" sz="4000" spc="-97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ar-SA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 rtl="1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 rtl="1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7" marL="3456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ar-SA" sz="2000" spc="-1" strike="noStrike">
              <a:solidFill>
                <a:srgbClr val="292934"/>
              </a:solidFill>
              <a:latin typeface="Arial"/>
            </a:endParaRPr>
          </a:p>
          <a:p>
            <a:pPr lvl="8" marL="3888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ar-SA" sz="1800" spc="-1" strike="noStrike">
              <a:solidFill>
                <a:srgbClr val="292934"/>
              </a:solidFill>
              <a:latin typeface="Arial"/>
            </a:endParaRPr>
          </a:p>
          <a:p>
            <a:pPr lvl="9" marL="4320000" indent="-216000" algn="r" rtl="1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ar-SA" sz="1600" spc="-1" strike="noStrike">
              <a:solidFill>
                <a:srgbClr val="292934"/>
              </a:solidFill>
              <a:latin typeface="Arial"/>
            </a:endParaRPr>
          </a:p>
          <a:p>
            <a:pPr lvl="9" marL="4320000" indent="-216000" algn="r" rtl="1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ar-SA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 rtl="1">
              <a:lnSpc>
                <a:spcPct val="100000"/>
              </a:lnSpc>
            </a:pPr>
            <a:fld id="{8D5D7848-7983-4141-81EA-0793E3CEB330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3/27/19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Eman Alkatheery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 rtl="1">
              <a:lnSpc>
                <a:spcPct val="100000"/>
              </a:lnSpc>
            </a:pPr>
            <a:fld id="{E8DEE908-A8BC-4803-BC54-FCFF5E51521F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feginewbanner2 copy"/>
          <p:cNvPicPr/>
          <p:nvPr/>
        </p:nvPicPr>
        <p:blipFill>
          <a:blip r:embed="rId2"/>
          <a:stretch/>
        </p:blipFill>
        <p:spPr>
          <a:xfrm>
            <a:off x="0" y="-12600"/>
            <a:ext cx="9144000" cy="1076400"/>
          </a:xfrm>
          <a:prstGeom prst="rect">
            <a:avLst/>
          </a:prstGeom>
          <a:ln>
            <a:noFill/>
          </a:ln>
        </p:spPr>
      </p:pic>
      <p:pic>
        <p:nvPicPr>
          <p:cNvPr id="168" name="Picture 3" descr="btn_chapter_contents"/>
          <p:cNvPicPr/>
          <p:nvPr/>
        </p:nvPicPr>
        <p:blipFill>
          <a:blip r:embed="rId3"/>
          <a:stretch/>
        </p:blipFill>
        <p:spPr>
          <a:xfrm>
            <a:off x="7962840" y="185760"/>
            <a:ext cx="990720" cy="3333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8458200" y="6477120"/>
            <a:ext cx="6858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 algn="ctr">
              <a:spcBef>
                <a:spcPts val="9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DD9D0D93-735F-4C92-8E72-CA49519F441D}" type="slidenum">
              <a:rPr b="1" i="1" lang="en-US" sz="1600" spc="-1" strike="noStrike">
                <a:latin typeface="Arial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" descr="feginewbanner2 copy"/>
          <p:cNvPicPr/>
          <p:nvPr/>
        </p:nvPicPr>
        <p:blipFill>
          <a:blip r:embed="rId2"/>
          <a:stretch/>
        </p:blipFill>
        <p:spPr>
          <a:xfrm>
            <a:off x="0" y="-12600"/>
            <a:ext cx="9144000" cy="1076400"/>
          </a:xfrm>
          <a:prstGeom prst="rect">
            <a:avLst/>
          </a:prstGeom>
          <a:ln>
            <a:noFill/>
          </a:ln>
        </p:spPr>
      </p:pic>
      <p:pic>
        <p:nvPicPr>
          <p:cNvPr id="209" name="Picture 3" descr="btn_chapter_contents"/>
          <p:cNvPicPr/>
          <p:nvPr/>
        </p:nvPicPr>
        <p:blipFill>
          <a:blip r:embed="rId3"/>
          <a:stretch/>
        </p:blipFill>
        <p:spPr>
          <a:xfrm>
            <a:off x="7962840" y="185760"/>
            <a:ext cx="990720" cy="333360"/>
          </a:xfrm>
          <a:prstGeom prst="rect">
            <a:avLst/>
          </a:prstGeom>
          <a:ln>
            <a:noFill/>
          </a:ln>
        </p:spPr>
      </p:pic>
      <p:sp>
        <p:nvSpPr>
          <p:cNvPr id="210" name="CustomShape 1"/>
          <p:cNvSpPr/>
          <p:nvPr/>
        </p:nvSpPr>
        <p:spPr>
          <a:xfrm>
            <a:off x="8458200" y="6477120"/>
            <a:ext cx="6858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 algn="ctr">
              <a:spcBef>
                <a:spcPts val="9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8E853EB3-1CB0-474F-A75F-7928064F10DE}" type="slidenum">
              <a:rPr b="1" i="1" lang="en-US" sz="1600" spc="-1" strike="noStrike">
                <a:latin typeface="Arial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449600" y="3244680"/>
            <a:ext cx="2448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449600" y="3244680"/>
            <a:ext cx="2448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0515600" cy="7886880"/>
          </a:xfrm>
          <a:prstGeom prst="rect">
            <a:avLst/>
          </a:prstGeom>
          <a:ln>
            <a:noFill/>
          </a:ln>
        </p:spPr>
      </p:pic>
      <p:sp>
        <p:nvSpPr>
          <p:cNvPr id="259" name="TextShape 3"/>
          <p:cNvSpPr txBox="1"/>
          <p:nvPr/>
        </p:nvSpPr>
        <p:spPr>
          <a:xfrm>
            <a:off x="533520" y="347472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Georgia"/>
              </a:rPr>
              <a:t>Clause</a:t>
            </a:r>
            <a:endParaRPr b="0" lang="en-US" sz="3600" spc="-1" strike="noStrike">
              <a:solidFill>
                <a:srgbClr val="d16207"/>
              </a:solidFill>
              <a:latin typeface="Camb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922320" y="2336760"/>
            <a:ext cx="7370640" cy="1201680"/>
          </a:xfrm>
          <a:custGeom>
            <a:avLst/>
            <a:gdLst/>
            <a:ahLst/>
            <a:rect l="0" t="0" r="r" b="b"/>
            <a:pathLst>
              <a:path w="20476" h="3339">
                <a:moveTo>
                  <a:pt x="556" y="0"/>
                </a:moveTo>
                <a:cubicBezTo>
                  <a:pt x="278" y="0"/>
                  <a:pt x="0" y="278"/>
                  <a:pt x="0" y="556"/>
                </a:cubicBezTo>
                <a:lnTo>
                  <a:pt x="0" y="2782"/>
                </a:lnTo>
                <a:cubicBezTo>
                  <a:pt x="0" y="3060"/>
                  <a:pt x="278" y="3338"/>
                  <a:pt x="556" y="3338"/>
                </a:cubicBezTo>
                <a:lnTo>
                  <a:pt x="19918" y="3338"/>
                </a:lnTo>
                <a:cubicBezTo>
                  <a:pt x="20196" y="3338"/>
                  <a:pt x="20475" y="3060"/>
                  <a:pt x="20475" y="2782"/>
                </a:cubicBezTo>
                <a:lnTo>
                  <a:pt x="20475" y="556"/>
                </a:lnTo>
                <a:cubicBezTo>
                  <a:pt x="20475" y="278"/>
                  <a:pt x="20196" y="0"/>
                  <a:pt x="19918" y="0"/>
                </a:cubicBezTo>
                <a:lnTo>
                  <a:pt x="556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14-1 NOUN CLAUSES: 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421920" y="1349280"/>
            <a:ext cx="50133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(a) We know  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her parents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535320" y="4300560"/>
            <a:ext cx="70905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(b) We know  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where her parents live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2896560" y="1739880"/>
            <a:ext cx="23997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(noun phrase)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1131840" y="907920"/>
            <a:ext cx="32958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      v                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7"/>
          <p:cNvSpPr/>
          <p:nvPr/>
        </p:nvSpPr>
        <p:spPr>
          <a:xfrm rot="16200000">
            <a:off x="4005000" y="281880"/>
            <a:ext cx="304920" cy="2610000"/>
          </a:xfrm>
          <a:custGeom>
            <a:avLst/>
            <a:gdLst/>
            <a:ahLst/>
            <a:rect l="0" t="0" r="r" b="b"/>
            <a:pathLst>
              <a:path w="849" h="7252">
                <a:moveTo>
                  <a:pt x="0" y="0"/>
                </a:moveTo>
                <a:cubicBezTo>
                  <a:pt x="424" y="0"/>
                  <a:pt x="848" y="302"/>
                  <a:pt x="848" y="604"/>
                </a:cubicBezTo>
                <a:lnTo>
                  <a:pt x="848" y="6646"/>
                </a:lnTo>
                <a:cubicBezTo>
                  <a:pt x="848" y="6948"/>
                  <a:pt x="424" y="7251"/>
                  <a:pt x="0" y="7251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8"/>
          <p:cNvSpPr/>
          <p:nvPr/>
        </p:nvSpPr>
        <p:spPr>
          <a:xfrm>
            <a:off x="922320" y="5261040"/>
            <a:ext cx="7400880" cy="1201680"/>
          </a:xfrm>
          <a:custGeom>
            <a:avLst/>
            <a:gdLst/>
            <a:ahLst/>
            <a:rect l="0" t="0" r="r" b="b"/>
            <a:pathLst>
              <a:path w="20560" h="3339">
                <a:moveTo>
                  <a:pt x="556" y="0"/>
                </a:moveTo>
                <a:cubicBezTo>
                  <a:pt x="278" y="0"/>
                  <a:pt x="0" y="278"/>
                  <a:pt x="0" y="556"/>
                </a:cubicBezTo>
                <a:lnTo>
                  <a:pt x="0" y="2782"/>
                </a:lnTo>
                <a:cubicBezTo>
                  <a:pt x="0" y="3060"/>
                  <a:pt x="278" y="3338"/>
                  <a:pt x="556" y="3338"/>
                </a:cubicBezTo>
                <a:lnTo>
                  <a:pt x="20002" y="3338"/>
                </a:lnTo>
                <a:cubicBezTo>
                  <a:pt x="20280" y="3338"/>
                  <a:pt x="20559" y="3060"/>
                  <a:pt x="20559" y="2782"/>
                </a:cubicBezTo>
                <a:lnTo>
                  <a:pt x="20559" y="556"/>
                </a:lnTo>
                <a:cubicBezTo>
                  <a:pt x="20559" y="278"/>
                  <a:pt x="20280" y="0"/>
                  <a:pt x="20002" y="0"/>
                </a:cubicBezTo>
                <a:lnTo>
                  <a:pt x="556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9"/>
          <p:cNvSpPr/>
          <p:nvPr/>
        </p:nvSpPr>
        <p:spPr>
          <a:xfrm>
            <a:off x="1155240" y="5553000"/>
            <a:ext cx="1604160" cy="6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clause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10"/>
          <p:cNvSpPr/>
          <p:nvPr/>
        </p:nvSpPr>
        <p:spPr>
          <a:xfrm>
            <a:off x="3875760" y="4699080"/>
            <a:ext cx="23403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(noun clause)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11"/>
          <p:cNvSpPr/>
          <p:nvPr/>
        </p:nvSpPr>
        <p:spPr>
          <a:xfrm>
            <a:off x="1191960" y="3807000"/>
            <a:ext cx="40852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      v                      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12"/>
          <p:cNvSpPr/>
          <p:nvPr/>
        </p:nvSpPr>
        <p:spPr>
          <a:xfrm rot="16200000">
            <a:off x="5121000" y="2150640"/>
            <a:ext cx="390600" cy="4705200"/>
          </a:xfrm>
          <a:custGeom>
            <a:avLst/>
            <a:gdLst/>
            <a:ahLst/>
            <a:rect l="0" t="0" r="r" b="b"/>
            <a:pathLst>
              <a:path w="1087" h="13072">
                <a:moveTo>
                  <a:pt x="0" y="0"/>
                </a:moveTo>
                <a:cubicBezTo>
                  <a:pt x="543" y="0"/>
                  <a:pt x="1086" y="544"/>
                  <a:pt x="1086" y="1089"/>
                </a:cubicBezTo>
                <a:lnTo>
                  <a:pt x="1086" y="11981"/>
                </a:lnTo>
                <a:cubicBezTo>
                  <a:pt x="1086" y="12526"/>
                  <a:pt x="543" y="13071"/>
                  <a:pt x="0" y="13071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3"/>
          <p:cNvSpPr/>
          <p:nvPr/>
        </p:nvSpPr>
        <p:spPr>
          <a:xfrm>
            <a:off x="3164040" y="2421000"/>
            <a:ext cx="5402160" cy="4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80000"/>
              </a:lnSpc>
              <a:spcBef>
                <a:spcPts val="199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group of related words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14"/>
          <p:cNvSpPr/>
          <p:nvPr/>
        </p:nvSpPr>
        <p:spPr>
          <a:xfrm>
            <a:off x="3363840" y="5345280"/>
            <a:ext cx="4959360" cy="4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80000"/>
              </a:lnSpc>
              <a:spcBef>
                <a:spcPts val="199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group of related words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15"/>
          <p:cNvSpPr/>
          <p:nvPr/>
        </p:nvSpPr>
        <p:spPr>
          <a:xfrm>
            <a:off x="1165320" y="2619360"/>
            <a:ext cx="17208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2248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phrase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16"/>
          <p:cNvSpPr/>
          <p:nvPr/>
        </p:nvSpPr>
        <p:spPr>
          <a:xfrm>
            <a:off x="3186000" y="2892600"/>
            <a:ext cx="49593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99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 subject &amp; verb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17"/>
          <p:cNvSpPr/>
          <p:nvPr/>
        </p:nvSpPr>
        <p:spPr>
          <a:xfrm>
            <a:off x="3363840" y="5808600"/>
            <a:ext cx="49593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99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has a subject &amp; verb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314360" y="3270240"/>
            <a:ext cx="6826320" cy="1122480"/>
          </a:xfrm>
          <a:custGeom>
            <a:avLst/>
            <a:gdLst/>
            <a:ahLst/>
            <a:rect l="0" t="0" r="r" b="b"/>
            <a:pathLst>
              <a:path w="18964" h="3119">
                <a:moveTo>
                  <a:pt x="519" y="0"/>
                </a:moveTo>
                <a:cubicBezTo>
                  <a:pt x="259" y="0"/>
                  <a:pt x="0" y="259"/>
                  <a:pt x="0" y="519"/>
                </a:cubicBezTo>
                <a:lnTo>
                  <a:pt x="0" y="2599"/>
                </a:lnTo>
                <a:cubicBezTo>
                  <a:pt x="0" y="2858"/>
                  <a:pt x="259" y="3118"/>
                  <a:pt x="519" y="3118"/>
                </a:cubicBezTo>
                <a:lnTo>
                  <a:pt x="18443" y="3118"/>
                </a:lnTo>
                <a:cubicBezTo>
                  <a:pt x="18703" y="3118"/>
                  <a:pt x="18963" y="2858"/>
                  <a:pt x="18963" y="2599"/>
                </a:cubicBezTo>
                <a:lnTo>
                  <a:pt x="18963" y="519"/>
                </a:lnTo>
                <a:cubicBezTo>
                  <a:pt x="18963" y="259"/>
                  <a:pt x="18703" y="0"/>
                  <a:pt x="18443" y="0"/>
                </a:cubicBezTo>
                <a:lnTo>
                  <a:pt x="519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14-1 NOUN CLAUSES: 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21200" y="1908000"/>
            <a:ext cx="68875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(c) We know 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where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 her parents live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4651200" y="1046160"/>
            <a:ext cx="4064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 rot="16200000">
            <a:off x="4944960" y="-352080"/>
            <a:ext cx="308160" cy="4416480"/>
          </a:xfrm>
          <a:custGeom>
            <a:avLst/>
            <a:gdLst/>
            <a:ahLst/>
            <a:rect l="0" t="0" r="r" b="b"/>
            <a:pathLst>
              <a:path w="858" h="12270">
                <a:moveTo>
                  <a:pt x="0" y="0"/>
                </a:moveTo>
                <a:cubicBezTo>
                  <a:pt x="428" y="0"/>
                  <a:pt x="857" y="511"/>
                  <a:pt x="857" y="1022"/>
                </a:cubicBezTo>
                <a:lnTo>
                  <a:pt x="857" y="11246"/>
                </a:lnTo>
                <a:cubicBezTo>
                  <a:pt x="857" y="11757"/>
                  <a:pt x="428" y="12269"/>
                  <a:pt x="0" y="12269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6"/>
          <p:cNvSpPr/>
          <p:nvPr/>
        </p:nvSpPr>
        <p:spPr>
          <a:xfrm>
            <a:off x="5299560" y="1563840"/>
            <a:ext cx="17168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          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1312560" y="3560760"/>
            <a:ext cx="68299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noun clause               subject  +  verb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8"/>
          <p:cNvSpPr/>
          <p:nvPr/>
        </p:nvSpPr>
        <p:spPr>
          <a:xfrm>
            <a:off x="4015800" y="3270240"/>
            <a:ext cx="8359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9"/>
          <p:cNvSpPr/>
          <p:nvPr/>
        </p:nvSpPr>
        <p:spPr>
          <a:xfrm>
            <a:off x="4118040" y="3736800"/>
            <a:ext cx="739800" cy="262080"/>
          </a:xfrm>
          <a:custGeom>
            <a:avLst/>
            <a:gdLst/>
            <a:ahLst/>
            <a:rect l="0" t="0" r="r" b="b"/>
            <a:pathLst>
              <a:path w="2057" h="730">
                <a:moveTo>
                  <a:pt x="0" y="182"/>
                </a:moveTo>
                <a:lnTo>
                  <a:pt x="1542" y="182"/>
                </a:lnTo>
                <a:lnTo>
                  <a:pt x="1542" y="0"/>
                </a:lnTo>
                <a:lnTo>
                  <a:pt x="2056" y="364"/>
                </a:lnTo>
                <a:lnTo>
                  <a:pt x="1542" y="729"/>
                </a:lnTo>
                <a:lnTo>
                  <a:pt x="1542" y="546"/>
                </a:lnTo>
                <a:lnTo>
                  <a:pt x="0" y="546"/>
                </a:lnTo>
                <a:lnTo>
                  <a:pt x="0" y="1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0"/>
          <p:cNvSpPr/>
          <p:nvPr/>
        </p:nvSpPr>
        <p:spPr>
          <a:xfrm>
            <a:off x="1127520" y="1563840"/>
            <a:ext cx="13784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       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11"/>
          <p:cNvSpPr/>
          <p:nvPr/>
        </p:nvSpPr>
        <p:spPr>
          <a:xfrm>
            <a:off x="3727440" y="2320920"/>
            <a:ext cx="35226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74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(noun clause)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3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nodeType="after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8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nodeType="afterEffect" fill="hold" presetClass="entr" presetID="38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o>
                                        <p:strVal val="-45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56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552600" y="4295880"/>
            <a:ext cx="7753320" cy="2158920"/>
          </a:xfrm>
          <a:custGeom>
            <a:avLst/>
            <a:gdLst/>
            <a:ahLst/>
            <a:rect l="0" t="0" r="r" b="b"/>
            <a:pathLst>
              <a:path w="21539" h="5999">
                <a:moveTo>
                  <a:pt x="999" y="0"/>
                </a:moveTo>
                <a:cubicBezTo>
                  <a:pt x="499" y="0"/>
                  <a:pt x="0" y="499"/>
                  <a:pt x="0" y="999"/>
                </a:cubicBezTo>
                <a:lnTo>
                  <a:pt x="0" y="4998"/>
                </a:lnTo>
                <a:cubicBezTo>
                  <a:pt x="0" y="5498"/>
                  <a:pt x="499" y="5998"/>
                  <a:pt x="999" y="5998"/>
                </a:cubicBezTo>
                <a:lnTo>
                  <a:pt x="20538" y="5998"/>
                </a:lnTo>
                <a:cubicBezTo>
                  <a:pt x="21038" y="5998"/>
                  <a:pt x="21538" y="5498"/>
                  <a:pt x="21538" y="4998"/>
                </a:cubicBezTo>
                <a:lnTo>
                  <a:pt x="21538" y="999"/>
                </a:lnTo>
                <a:cubicBezTo>
                  <a:pt x="21538" y="499"/>
                  <a:pt x="21038" y="0"/>
                  <a:pt x="20538" y="0"/>
                </a:cubicBezTo>
                <a:lnTo>
                  <a:pt x="999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14-1 NOUN CLAUSES: 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20840" y="1219320"/>
            <a:ext cx="69778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(d) We know 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where her parents live</a:t>
            </a:r>
            <a:r>
              <a:rPr b="0" lang="en-US" sz="3200" spc="-1" strike="noStrike">
                <a:solidFill>
                  <a:srgbClr val="2b8525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3688200" y="1695600"/>
            <a:ext cx="234036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(noun clause)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4817160" y="4400640"/>
            <a:ext cx="32130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question word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3836880" y="4975200"/>
            <a:ext cx="825480" cy="579600"/>
          </a:xfrm>
          <a:custGeom>
            <a:avLst/>
            <a:gdLst/>
            <a:ahLst/>
            <a:rect l="0" t="0" r="r" b="b"/>
            <a:pathLst>
              <a:path w="2295" h="1612">
                <a:moveTo>
                  <a:pt x="0" y="402"/>
                </a:moveTo>
                <a:lnTo>
                  <a:pt x="1720" y="402"/>
                </a:lnTo>
                <a:lnTo>
                  <a:pt x="1720" y="0"/>
                </a:lnTo>
                <a:lnTo>
                  <a:pt x="2294" y="805"/>
                </a:lnTo>
                <a:lnTo>
                  <a:pt x="1720" y="1611"/>
                </a:lnTo>
                <a:lnTo>
                  <a:pt x="1720" y="1208"/>
                </a:lnTo>
                <a:lnTo>
                  <a:pt x="0" y="1208"/>
                </a:lnTo>
                <a:lnTo>
                  <a:pt x="0" y="40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7"/>
          <p:cNvSpPr/>
          <p:nvPr/>
        </p:nvSpPr>
        <p:spPr>
          <a:xfrm>
            <a:off x="782640" y="4689360"/>
            <a:ext cx="3003120" cy="10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noun clauses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can begin with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Freeform 8"/>
          <p:cNvSpPr/>
          <p:nvPr/>
        </p:nvSpPr>
        <p:spPr>
          <a:xfrm>
            <a:off x="2917800" y="1709640"/>
            <a:ext cx="1181520" cy="360"/>
          </a:xfrm>
          <a:custGeom>
            <a:avLst/>
            <a:gdLst/>
            <a:ahLst/>
            <a:rect l="0" t="0" r="r" b="b"/>
            <a:pathLst>
              <a:path w="3282" h="1">
                <a:moveTo>
                  <a:pt x="0" y="0"/>
                </a:moveTo>
                <a:lnTo>
                  <a:pt x="3281" y="0"/>
                </a:ln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</p:sp>
      <p:sp>
        <p:nvSpPr>
          <p:cNvPr id="313" name="CustomShape 9"/>
          <p:cNvSpPr/>
          <p:nvPr/>
        </p:nvSpPr>
        <p:spPr>
          <a:xfrm>
            <a:off x="420840" y="2085840"/>
            <a:ext cx="60494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(e) I wonder 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if they will visit us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3180240" y="2562120"/>
            <a:ext cx="234036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(noun clause)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Freeform 11"/>
          <p:cNvSpPr/>
          <p:nvPr/>
        </p:nvSpPr>
        <p:spPr>
          <a:xfrm>
            <a:off x="2701800" y="2576520"/>
            <a:ext cx="397440" cy="360"/>
          </a:xfrm>
          <a:custGeom>
            <a:avLst/>
            <a:gdLst/>
            <a:ahLst/>
            <a:rect l="0" t="0" r="r" b="b"/>
            <a:pathLst>
              <a:path w="1104" h="1">
                <a:moveTo>
                  <a:pt x="0" y="0"/>
                </a:moveTo>
                <a:lnTo>
                  <a:pt x="1103" y="0"/>
                </a:ln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</p:sp>
      <p:sp>
        <p:nvSpPr>
          <p:cNvPr id="316" name="CustomShape 12"/>
          <p:cNvSpPr/>
          <p:nvPr/>
        </p:nvSpPr>
        <p:spPr>
          <a:xfrm>
            <a:off x="547920" y="3025800"/>
            <a:ext cx="79470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(f) I think  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that they will try to come soon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13"/>
          <p:cNvSpPr/>
          <p:nvPr/>
        </p:nvSpPr>
        <p:spPr>
          <a:xfrm>
            <a:off x="3197880" y="3502080"/>
            <a:ext cx="234036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(noun clause)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Freeform 14"/>
          <p:cNvSpPr/>
          <p:nvPr/>
        </p:nvSpPr>
        <p:spPr>
          <a:xfrm>
            <a:off x="2408400" y="3516480"/>
            <a:ext cx="819360" cy="360"/>
          </a:xfrm>
          <a:custGeom>
            <a:avLst/>
            <a:gdLst/>
            <a:ahLst/>
            <a:rect l="0" t="0" r="r" b="b"/>
            <a:pathLst>
              <a:path w="2276" h="1">
                <a:moveTo>
                  <a:pt x="0" y="0"/>
                </a:moveTo>
                <a:lnTo>
                  <a:pt x="2275" y="0"/>
                </a:ln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</p:sp>
      <p:sp>
        <p:nvSpPr>
          <p:cNvPr id="319" name="CustomShape 15"/>
          <p:cNvSpPr/>
          <p:nvPr/>
        </p:nvSpPr>
        <p:spPr>
          <a:xfrm>
            <a:off x="4867200" y="5079960"/>
            <a:ext cx="28749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if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whether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16"/>
          <p:cNvSpPr/>
          <p:nvPr/>
        </p:nvSpPr>
        <p:spPr>
          <a:xfrm>
            <a:off x="4878360" y="5746680"/>
            <a:ext cx="11494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that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12" descr="shutterstock_1231107"/>
          <p:cNvPicPr/>
          <p:nvPr/>
        </p:nvPicPr>
        <p:blipFill>
          <a:blip r:embed="rId1"/>
          <a:stretch/>
        </p:blipFill>
        <p:spPr>
          <a:xfrm>
            <a:off x="135000" y="2932200"/>
            <a:ext cx="2388960" cy="3465360"/>
          </a:xfrm>
          <a:prstGeom prst="rect">
            <a:avLst/>
          </a:prstGeom>
          <a:ln>
            <a:noFill/>
          </a:ln>
        </p:spPr>
      </p:pic>
      <p:sp>
        <p:nvSpPr>
          <p:cNvPr id="322" name="CustomShape 1"/>
          <p:cNvSpPr/>
          <p:nvPr/>
        </p:nvSpPr>
        <p:spPr>
          <a:xfrm>
            <a:off x="2587680" y="1231920"/>
            <a:ext cx="3600360" cy="2433600"/>
          </a:xfrm>
          <a:prstGeom prst="wedgeRoundRectCallout">
            <a:avLst>
              <a:gd name="adj1" fmla="val -75662"/>
              <a:gd name="adj2" fmla="val 36365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14-1 LET’S PRACTICE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6811920" y="1627200"/>
            <a:ext cx="1670040" cy="1353960"/>
          </a:xfrm>
          <a:custGeom>
            <a:avLst/>
            <a:gdLst/>
            <a:ahLst/>
            <a:rect l="0" t="0" r="r" b="b"/>
            <a:pathLst>
              <a:path w="4641" h="3763">
                <a:moveTo>
                  <a:pt x="627" y="0"/>
                </a:moveTo>
                <a:cubicBezTo>
                  <a:pt x="313" y="0"/>
                  <a:pt x="0" y="313"/>
                  <a:pt x="0" y="627"/>
                </a:cubicBezTo>
                <a:lnTo>
                  <a:pt x="0" y="3135"/>
                </a:lnTo>
                <a:cubicBezTo>
                  <a:pt x="0" y="3448"/>
                  <a:pt x="313" y="3762"/>
                  <a:pt x="627" y="3762"/>
                </a:cubicBezTo>
                <a:lnTo>
                  <a:pt x="4013" y="3762"/>
                </a:lnTo>
                <a:cubicBezTo>
                  <a:pt x="4326" y="3762"/>
                  <a:pt x="4640" y="3448"/>
                  <a:pt x="4640" y="3135"/>
                </a:cubicBezTo>
                <a:lnTo>
                  <a:pt x="4640" y="627"/>
                </a:lnTo>
                <a:cubicBezTo>
                  <a:pt x="4640" y="313"/>
                  <a:pt x="4326" y="0"/>
                  <a:pt x="4013" y="0"/>
                </a:cubicBezTo>
                <a:lnTo>
                  <a:pt x="627" y="0"/>
                </a:lnTo>
              </a:path>
            </a:pathLst>
          </a:custGeom>
          <a:solidFill>
            <a:srgbClr val="ffff99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phrase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clause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2856960" y="1376280"/>
            <a:ext cx="3153960" cy="228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Hi. Nice to see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you again. I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remember</a:t>
            </a:r>
            <a:r>
              <a:rPr b="0" lang="en-US" sz="3600" spc="-1" strike="noStrike">
                <a:solidFill>
                  <a:srgbClr val="2b8525"/>
                </a:solidFill>
                <a:latin typeface="Arial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n-US" sz="3600" spc="-1" strike="noStrike">
                <a:solidFill>
                  <a:srgbClr val="800080"/>
                </a:solidFill>
                <a:latin typeface="Arial"/>
              </a:rPr>
              <a:t>your name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4442760" y="3948120"/>
            <a:ext cx="31068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noun _______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5596560" y="3940200"/>
            <a:ext cx="15796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phrase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10" descr="shutterstock_1231107"/>
          <p:cNvPicPr/>
          <p:nvPr/>
        </p:nvPicPr>
        <p:blipFill>
          <a:blip r:embed="rId1"/>
          <a:stretch/>
        </p:blipFill>
        <p:spPr>
          <a:xfrm>
            <a:off x="135000" y="2932200"/>
            <a:ext cx="2388960" cy="3465360"/>
          </a:xfrm>
          <a:prstGeom prst="rect">
            <a:avLst/>
          </a:prstGeom>
          <a:ln>
            <a:noFill/>
          </a:ln>
        </p:spPr>
      </p:pic>
      <p:sp>
        <p:nvSpPr>
          <p:cNvPr id="329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14-1 LET’S PRACTICE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6811920" y="1627200"/>
            <a:ext cx="1670040" cy="1353960"/>
          </a:xfrm>
          <a:custGeom>
            <a:avLst/>
            <a:gdLst/>
            <a:ahLst/>
            <a:rect l="0" t="0" r="r" b="b"/>
            <a:pathLst>
              <a:path w="4641" h="3763">
                <a:moveTo>
                  <a:pt x="627" y="0"/>
                </a:moveTo>
                <a:cubicBezTo>
                  <a:pt x="313" y="0"/>
                  <a:pt x="0" y="313"/>
                  <a:pt x="0" y="627"/>
                </a:cubicBezTo>
                <a:lnTo>
                  <a:pt x="0" y="3135"/>
                </a:lnTo>
                <a:cubicBezTo>
                  <a:pt x="0" y="3448"/>
                  <a:pt x="313" y="3762"/>
                  <a:pt x="627" y="3762"/>
                </a:cubicBezTo>
                <a:lnTo>
                  <a:pt x="4013" y="3762"/>
                </a:lnTo>
                <a:cubicBezTo>
                  <a:pt x="4326" y="3762"/>
                  <a:pt x="4640" y="3448"/>
                  <a:pt x="4640" y="3135"/>
                </a:cubicBezTo>
                <a:lnTo>
                  <a:pt x="4640" y="627"/>
                </a:lnTo>
                <a:cubicBezTo>
                  <a:pt x="4640" y="313"/>
                  <a:pt x="4326" y="0"/>
                  <a:pt x="4013" y="0"/>
                </a:cubicBezTo>
                <a:lnTo>
                  <a:pt x="627" y="0"/>
                </a:lnTo>
              </a:path>
            </a:pathLst>
          </a:custGeom>
          <a:solidFill>
            <a:srgbClr val="ffff99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phrase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clause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1982520" y="1376280"/>
            <a:ext cx="333072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Hi. I remember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n-US" sz="3600" spc="-1" strike="noStrike">
                <a:solidFill>
                  <a:srgbClr val="800080"/>
                </a:solidFill>
                <a:latin typeface="Arial"/>
              </a:rPr>
              <a:t>when we met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3706200" y="3745080"/>
            <a:ext cx="31068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noun _______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4860000" y="3753000"/>
            <a:ext cx="1503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clause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1841400" y="1231920"/>
            <a:ext cx="3600720" cy="1523880"/>
          </a:xfrm>
          <a:prstGeom prst="wedgeRoundRectCallout">
            <a:avLst>
              <a:gd name="adj1" fmla="val -53439"/>
              <a:gd name="adj2" fmla="val 82708"/>
              <a:gd name="adj3" fmla="val 16667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162080" y="304920"/>
            <a:ext cx="714384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14-2 NOUN CLAUSES THAT BEGIN WITH A QUESTION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 WORD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36" name="Picture 7" descr="shutterstock_2009798"/>
          <p:cNvPicPr/>
          <p:nvPr/>
        </p:nvPicPr>
        <p:blipFill>
          <a:blip r:embed="rId1"/>
          <a:stretch/>
        </p:blipFill>
        <p:spPr>
          <a:xfrm>
            <a:off x="981000" y="3736800"/>
            <a:ext cx="3133800" cy="280836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  <p:sp>
        <p:nvSpPr>
          <p:cNvPr id="337" name="CustomShape 2"/>
          <p:cNvSpPr/>
          <p:nvPr/>
        </p:nvSpPr>
        <p:spPr>
          <a:xfrm>
            <a:off x="2673360" y="1355760"/>
            <a:ext cx="5978520" cy="2682360"/>
          </a:xfrm>
          <a:prstGeom prst="cloudCallout">
            <a:avLst>
              <a:gd name="adj1" fmla="val -30763"/>
              <a:gd name="adj2" fmla="val 42199"/>
            </a:avLst>
          </a:prstGeom>
          <a:solidFill>
            <a:srgbClr val="3300eb">
              <a:alpha val="34000"/>
            </a:srgb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omic Sans MS"/>
              </a:rPr>
              <a:t>I wonder what he is thinking about.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977760" y="5278320"/>
            <a:ext cx="6661440" cy="1052640"/>
          </a:xfrm>
          <a:custGeom>
            <a:avLst/>
            <a:gdLst/>
            <a:ahLst/>
            <a:rect l="0" t="0" r="r" b="b"/>
            <a:pathLst>
              <a:path w="18505" h="2926">
                <a:moveTo>
                  <a:pt x="487" y="0"/>
                </a:moveTo>
                <a:cubicBezTo>
                  <a:pt x="243" y="0"/>
                  <a:pt x="0" y="243"/>
                  <a:pt x="0" y="487"/>
                </a:cubicBezTo>
                <a:lnTo>
                  <a:pt x="0" y="2437"/>
                </a:lnTo>
                <a:cubicBezTo>
                  <a:pt x="0" y="2681"/>
                  <a:pt x="243" y="2925"/>
                  <a:pt x="487" y="2925"/>
                </a:cubicBezTo>
                <a:lnTo>
                  <a:pt x="18017" y="2925"/>
                </a:lnTo>
                <a:cubicBezTo>
                  <a:pt x="18260" y="2925"/>
                  <a:pt x="18504" y="2681"/>
                  <a:pt x="18504" y="2437"/>
                </a:cubicBezTo>
                <a:lnTo>
                  <a:pt x="18504" y="487"/>
                </a:lnTo>
                <a:cubicBezTo>
                  <a:pt x="18504" y="243"/>
                  <a:pt x="18260" y="0"/>
                  <a:pt x="18017" y="0"/>
                </a:cubicBezTo>
                <a:lnTo>
                  <a:pt x="487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"/>
          <p:cNvSpPr/>
          <p:nvPr/>
        </p:nvSpPr>
        <p:spPr>
          <a:xfrm>
            <a:off x="1162080" y="304920"/>
            <a:ext cx="714384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14-2 NOUN CLAUSES THAT BEGIN WITH A QUESTION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 WORD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12680" y="1170000"/>
            <a:ext cx="44625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Arial"/>
              </a:rPr>
              <a:t>INFORMATION QUESTION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-446400" y="1670040"/>
            <a:ext cx="10100520" cy="350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342720" indent="-342720">
              <a:buClr>
                <a:srgbClr val="000000"/>
              </a:buClr>
              <a:buFont typeface="StarSymbol"/>
              <a:buAutoNum type="alphaLcParenR"/>
            </a:pPr>
            <a:r>
              <a:rPr b="0" lang="en-US" sz="2800" spc="-1" strike="noStrike">
                <a:latin typeface="Arial"/>
              </a:rPr>
              <a:t>Where 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does she work</a:t>
            </a:r>
            <a:r>
              <a:rPr b="0" lang="en-US" sz="2800" spc="-1" strike="noStrike">
                <a:latin typeface="Arial"/>
              </a:rPr>
              <a:t> ? </a:t>
            </a:r>
            <a:endParaRPr b="0" lang="en-US" sz="2800" spc="-1" strike="noStrike">
              <a:latin typeface="Arial"/>
            </a:endParaRPr>
          </a:p>
          <a:p>
            <a:pPr lvl="4" marL="217152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(b) I wonder </a:t>
            </a:r>
            <a:r>
              <a:rPr b="0" i="1" lang="en-US" sz="2800" spc="-1" strike="noStrike">
                <a:solidFill>
                  <a:srgbClr val="2b8525"/>
                </a:solidFill>
                <a:latin typeface="Arial"/>
              </a:rPr>
              <a:t>where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 she works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2720" indent="-3427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(c) When 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did he call</a:t>
            </a:r>
            <a:r>
              <a:rPr b="0" lang="en-US" sz="2800" spc="-1" strike="noStrike">
                <a:latin typeface="Arial"/>
              </a:rPr>
              <a:t>?    </a:t>
            </a:r>
            <a:endParaRPr b="0" lang="en-US" sz="2800" spc="-1" strike="noStrike">
              <a:latin typeface="Arial"/>
            </a:endParaRPr>
          </a:p>
          <a:p>
            <a:pPr marL="342720" indent="-3427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(d) Do you know </a:t>
            </a:r>
            <a:r>
              <a:rPr b="0" i="1" lang="en-US" sz="2800" spc="-1" strike="noStrike">
                <a:solidFill>
                  <a:srgbClr val="2b8525"/>
                </a:solidFill>
                <a:latin typeface="Arial"/>
              </a:rPr>
              <a:t>when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 he called</a:t>
            </a:r>
            <a:r>
              <a:rPr b="0" lang="en-US" sz="2800" spc="-1" strike="noStrike">
                <a:latin typeface="Arial"/>
              </a:rPr>
              <a:t>?</a:t>
            </a:r>
            <a:endParaRPr b="0" lang="en-US" sz="2800" spc="-1" strike="noStrike">
              <a:latin typeface="Arial"/>
            </a:endParaRPr>
          </a:p>
          <a:p>
            <a:pPr marL="342720" indent="-3427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(e) What 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did they do</a:t>
            </a:r>
            <a:r>
              <a:rPr b="0" lang="en-US" sz="2800" spc="-1" strike="noStrike">
                <a:latin typeface="Arial"/>
              </a:rPr>
              <a:t>?    </a:t>
            </a:r>
            <a:endParaRPr b="0" lang="en-US" sz="2800" spc="-1" strike="noStrike">
              <a:latin typeface="Arial"/>
            </a:endParaRPr>
          </a:p>
          <a:p>
            <a:pPr marL="342720" indent="-3427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(f) Please tell me </a:t>
            </a:r>
            <a:r>
              <a:rPr b="0" i="1" lang="en-US" sz="2800" spc="-1" strike="noStrike">
                <a:solidFill>
                  <a:srgbClr val="2b8525"/>
                </a:solidFill>
                <a:latin typeface="Arial"/>
              </a:rPr>
              <a:t>what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 they did</a:t>
            </a:r>
            <a:r>
              <a:rPr b="0" lang="en-US" sz="2800" spc="-1" strike="noStrike"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2720" indent="-3427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(g) Why 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is she sad</a:t>
            </a:r>
            <a:r>
              <a:rPr b="0" lang="en-US" sz="2800" spc="-1" strike="noStrike">
                <a:latin typeface="Arial"/>
              </a:rPr>
              <a:t>? </a:t>
            </a:r>
            <a:endParaRPr b="0" lang="en-US" sz="2800" spc="-1" strike="noStrike">
              <a:latin typeface="Arial"/>
            </a:endParaRPr>
          </a:p>
          <a:p>
            <a:pPr marL="342720" indent="-3427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(h) I don’t know </a:t>
            </a:r>
            <a:r>
              <a:rPr b="0" i="1" lang="en-US" sz="2800" spc="-1" strike="noStrike">
                <a:solidFill>
                  <a:srgbClr val="2b8525"/>
                </a:solidFill>
                <a:latin typeface="Arial"/>
              </a:rPr>
              <a:t>why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 she is sad</a:t>
            </a:r>
            <a:r>
              <a:rPr b="0" lang="en-US" sz="2800" spc="-1" strike="noStrike"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2" name="CustomShape 5"/>
          <p:cNvSpPr/>
          <p:nvPr/>
        </p:nvSpPr>
        <p:spPr>
          <a:xfrm>
            <a:off x="2321280" y="5486400"/>
            <a:ext cx="39628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usual word order          noun clause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6"/>
          <p:cNvSpPr/>
          <p:nvPr/>
        </p:nvSpPr>
        <p:spPr>
          <a:xfrm>
            <a:off x="4368960" y="5702400"/>
            <a:ext cx="739440" cy="261720"/>
          </a:xfrm>
          <a:custGeom>
            <a:avLst/>
            <a:gdLst/>
            <a:ahLst/>
            <a:rect l="0" t="0" r="r" b="b"/>
            <a:pathLst>
              <a:path w="2056" h="728">
                <a:moveTo>
                  <a:pt x="0" y="181"/>
                </a:moveTo>
                <a:lnTo>
                  <a:pt x="1541" y="181"/>
                </a:lnTo>
                <a:lnTo>
                  <a:pt x="1541" y="0"/>
                </a:lnTo>
                <a:lnTo>
                  <a:pt x="2055" y="363"/>
                </a:lnTo>
                <a:lnTo>
                  <a:pt x="1541" y="727"/>
                </a:lnTo>
                <a:lnTo>
                  <a:pt x="1541" y="546"/>
                </a:lnTo>
                <a:lnTo>
                  <a:pt x="0" y="546"/>
                </a:lnTo>
                <a:lnTo>
                  <a:pt x="0" y="1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7"/>
          <p:cNvSpPr/>
          <p:nvPr/>
        </p:nvSpPr>
        <p:spPr>
          <a:xfrm>
            <a:off x="4253040" y="5429160"/>
            <a:ext cx="880920" cy="82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8"/>
          <p:cNvSpPr/>
          <p:nvPr/>
        </p:nvSpPr>
        <p:spPr>
          <a:xfrm>
            <a:off x="5217480" y="1547640"/>
            <a:ext cx="2628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Arial"/>
              </a:rPr>
              <a:t>NOUN CLAUSE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6" name="CustomShape 9"/>
          <p:cNvSpPr/>
          <p:nvPr/>
        </p:nvSpPr>
        <p:spPr>
          <a:xfrm>
            <a:off x="838800" y="5398920"/>
            <a:ext cx="68187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latin typeface="Arial"/>
              </a:rPr>
              <a:t>INCORRECT:</a:t>
            </a:r>
            <a:r>
              <a:rPr b="0" lang="en-US" sz="2800" spc="-1" strike="noStrike">
                <a:latin typeface="Arial"/>
              </a:rPr>
              <a:t> </a:t>
            </a:r>
            <a:r>
              <a:rPr b="0" i="1" lang="en-US" sz="2800" spc="-1" strike="noStrike">
                <a:latin typeface="Arial"/>
              </a:rPr>
              <a:t>I don’t know why is she sad.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7" name="CustomShape 10"/>
          <p:cNvSpPr/>
          <p:nvPr/>
        </p:nvSpPr>
        <p:spPr>
          <a:xfrm>
            <a:off x="5419800" y="5302080"/>
            <a:ext cx="830160" cy="76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4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500"/>
                            </p:stCondLst>
                            <p:childTnLst>
                              <p:par>
                                <p:cTn id="196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1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8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1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527040" y="4572000"/>
            <a:ext cx="7778880" cy="1457640"/>
          </a:xfrm>
          <a:custGeom>
            <a:avLst/>
            <a:gdLst/>
            <a:ahLst/>
            <a:rect l="0" t="0" r="r" b="b"/>
            <a:pathLst>
              <a:path w="21610" h="4051">
                <a:moveTo>
                  <a:pt x="675" y="0"/>
                </a:moveTo>
                <a:cubicBezTo>
                  <a:pt x="337" y="0"/>
                  <a:pt x="0" y="337"/>
                  <a:pt x="0" y="675"/>
                </a:cubicBezTo>
                <a:lnTo>
                  <a:pt x="0" y="3375"/>
                </a:lnTo>
                <a:cubicBezTo>
                  <a:pt x="0" y="3712"/>
                  <a:pt x="337" y="4050"/>
                  <a:pt x="675" y="4050"/>
                </a:cubicBezTo>
                <a:lnTo>
                  <a:pt x="20934" y="4050"/>
                </a:lnTo>
                <a:cubicBezTo>
                  <a:pt x="21271" y="4050"/>
                  <a:pt x="21609" y="3712"/>
                  <a:pt x="21609" y="3375"/>
                </a:cubicBezTo>
                <a:lnTo>
                  <a:pt x="21609" y="675"/>
                </a:lnTo>
                <a:cubicBezTo>
                  <a:pt x="21609" y="337"/>
                  <a:pt x="21271" y="0"/>
                  <a:pt x="20934" y="0"/>
                </a:cubicBezTo>
                <a:lnTo>
                  <a:pt x="675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"/>
          <p:cNvSpPr/>
          <p:nvPr/>
        </p:nvSpPr>
        <p:spPr>
          <a:xfrm>
            <a:off x="1162080" y="304920"/>
            <a:ext cx="714384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14-2 NOUN CLAUSES THAT BEGIN WITH A QUESTION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 WORD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724680" y="1258920"/>
            <a:ext cx="25257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Arial"/>
              </a:rPr>
              <a:t>INFORMATION</a:t>
            </a:r>
            <a:endParaRPr b="0" lang="en-US" sz="24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Arial"/>
              </a:rPr>
              <a:t>QUESTION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176040" y="2344680"/>
            <a:ext cx="4059360" cy="180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371160" indent="-3711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(i)</a:t>
            </a:r>
            <a:r>
              <a:rPr b="1" lang="en-US" sz="2800" spc="-1" strike="noStrike">
                <a:solidFill>
                  <a:srgbClr val="0101ff"/>
                </a:solidFill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Who</a:t>
            </a:r>
            <a:r>
              <a:rPr b="0" lang="en-US" sz="2800" spc="-1" strike="noStrike">
                <a:solidFill>
                  <a:srgbClr val="0101ff"/>
                </a:solidFill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wants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to go?     </a:t>
            </a:r>
            <a:endParaRPr b="0" lang="en-US" sz="2800" spc="-1" strike="noStrike">
              <a:latin typeface="Arial"/>
            </a:endParaRPr>
          </a:p>
          <a:p>
            <a:pPr marL="371160" indent="-37116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371160" indent="-37116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5600160" y="4610160"/>
            <a:ext cx="258660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no change in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word order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3" name="CustomShape 6"/>
          <p:cNvSpPr/>
          <p:nvPr/>
        </p:nvSpPr>
        <p:spPr>
          <a:xfrm>
            <a:off x="4781160" y="1258920"/>
            <a:ext cx="262800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Arial"/>
              </a:rPr>
              <a:t>NOUN CLAUSE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560880" y="4610160"/>
            <a:ext cx="361692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when a </a:t>
            </a:r>
            <a:r>
              <a:rPr b="1" i="1" lang="en-US" sz="2800" spc="-1" strike="noStrike">
                <a:latin typeface="Arial"/>
              </a:rPr>
              <a:t>question</a:t>
            </a:r>
            <a:r>
              <a:rPr b="1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800" spc="-1" strike="noStrike">
                <a:latin typeface="Arial"/>
              </a:rPr>
              <a:t>word</a:t>
            </a:r>
            <a:r>
              <a:rPr b="1" lang="en-US" sz="2800" spc="-1" strike="noStrike">
                <a:latin typeface="Arial"/>
              </a:rPr>
              <a:t> is the subject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5" name="CustomShape 8"/>
          <p:cNvSpPr/>
          <p:nvPr/>
        </p:nvSpPr>
        <p:spPr>
          <a:xfrm>
            <a:off x="4494240" y="5212080"/>
            <a:ext cx="739800" cy="262080"/>
          </a:xfrm>
          <a:custGeom>
            <a:avLst/>
            <a:gdLst/>
            <a:ahLst/>
            <a:rect l="0" t="0" r="r" b="b"/>
            <a:pathLst>
              <a:path w="2057" h="730">
                <a:moveTo>
                  <a:pt x="0" y="182"/>
                </a:moveTo>
                <a:lnTo>
                  <a:pt x="1542" y="182"/>
                </a:lnTo>
                <a:lnTo>
                  <a:pt x="1542" y="0"/>
                </a:lnTo>
                <a:lnTo>
                  <a:pt x="2056" y="364"/>
                </a:lnTo>
                <a:lnTo>
                  <a:pt x="1542" y="729"/>
                </a:lnTo>
                <a:lnTo>
                  <a:pt x="1542" y="546"/>
                </a:lnTo>
                <a:lnTo>
                  <a:pt x="0" y="546"/>
                </a:lnTo>
                <a:lnTo>
                  <a:pt x="0" y="1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9"/>
          <p:cNvSpPr/>
          <p:nvPr/>
        </p:nvSpPr>
        <p:spPr>
          <a:xfrm>
            <a:off x="6226200" y="2036880"/>
            <a:ext cx="4032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spcBef>
                <a:spcPts val="17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7" name="CustomShape 10"/>
          <p:cNvSpPr/>
          <p:nvPr/>
        </p:nvSpPr>
        <p:spPr>
          <a:xfrm>
            <a:off x="6073920" y="2881440"/>
            <a:ext cx="5554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spcBef>
                <a:spcPts val="17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8" name="CustomShape 11"/>
          <p:cNvSpPr/>
          <p:nvPr/>
        </p:nvSpPr>
        <p:spPr>
          <a:xfrm>
            <a:off x="3559680" y="2362320"/>
            <a:ext cx="58251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371160" indent="-3711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(j) I wonder </a:t>
            </a:r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who wants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 </a:t>
            </a:r>
            <a:r>
              <a:rPr b="0" i="1" lang="en-US" sz="2800" spc="-1" strike="noStrike">
                <a:latin typeface="Arial"/>
              </a:rPr>
              <a:t>to go</a:t>
            </a:r>
            <a:r>
              <a:rPr b="0" lang="en-US" sz="2800" spc="-1" strike="noStrike"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9" name="CustomShape 12"/>
          <p:cNvSpPr/>
          <p:nvPr/>
        </p:nvSpPr>
        <p:spPr>
          <a:xfrm>
            <a:off x="171360" y="3139920"/>
            <a:ext cx="435924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(k) </a:t>
            </a:r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What’s</a:t>
            </a:r>
            <a:r>
              <a:rPr b="0" lang="en-US" sz="2800" spc="-1" strike="noStrike"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going on</a:t>
            </a:r>
            <a:r>
              <a:rPr b="0" lang="en-US" sz="2800" spc="-1" strike="noStrike">
                <a:latin typeface="Arial"/>
              </a:rPr>
              <a:t>?</a:t>
            </a:r>
            <a:r>
              <a:rPr b="0" lang="en-US" sz="1800" spc="-1" strike="noStrike">
                <a:latin typeface="Arial"/>
              </a:rPr>
              <a:t>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13"/>
          <p:cNvSpPr/>
          <p:nvPr/>
        </p:nvSpPr>
        <p:spPr>
          <a:xfrm>
            <a:off x="3999240" y="3189240"/>
            <a:ext cx="482868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(l) Tell me </a:t>
            </a:r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what’s going on</a:t>
            </a:r>
            <a:r>
              <a:rPr b="0" lang="en-US" sz="2800" spc="-1" strike="noStrike"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14-2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1670400" y="2438280"/>
            <a:ext cx="57110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where the bridge was built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1024920" y="1370160"/>
            <a:ext cx="28461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600" spc="-1" strike="noStrike">
                <a:solidFill>
                  <a:srgbClr val="2b8525"/>
                </a:solidFill>
                <a:latin typeface="Arial"/>
              </a:rPr>
              <a:t>noun clause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4957200" y="1370160"/>
            <a:ext cx="20840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600" spc="-1" strike="noStrike">
                <a:solidFill>
                  <a:srgbClr val="0101ff"/>
                </a:solidFill>
                <a:latin typeface="Arial"/>
              </a:rPr>
              <a:t>question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5" name="CustomShape 5"/>
          <p:cNvSpPr/>
          <p:nvPr/>
        </p:nvSpPr>
        <p:spPr>
          <a:xfrm>
            <a:off x="7153560" y="1181160"/>
            <a:ext cx="56160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5400" spc="-1" strike="noStrike">
                <a:solidFill>
                  <a:srgbClr val="dc303d"/>
                </a:solidFill>
                <a:latin typeface="Arial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66" name="CustomShape 6"/>
          <p:cNvSpPr/>
          <p:nvPr/>
        </p:nvSpPr>
        <p:spPr>
          <a:xfrm>
            <a:off x="3912480" y="1492200"/>
            <a:ext cx="9284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7" name="CustomShape 7"/>
          <p:cNvSpPr/>
          <p:nvPr/>
        </p:nvSpPr>
        <p:spPr>
          <a:xfrm>
            <a:off x="1006560" y="1389240"/>
            <a:ext cx="2855880" cy="660240"/>
          </a:xfrm>
          <a:custGeom>
            <a:avLst/>
            <a:gdLst/>
            <a:ahLst/>
            <a:rect l="0" t="0" r="r" b="b"/>
            <a:pathLst>
              <a:path w="7935" h="1835">
                <a:moveTo>
                  <a:pt x="305" y="0"/>
                </a:moveTo>
                <a:cubicBezTo>
                  <a:pt x="152" y="0"/>
                  <a:pt x="0" y="152"/>
                  <a:pt x="0" y="305"/>
                </a:cubicBezTo>
                <a:lnTo>
                  <a:pt x="0" y="1529"/>
                </a:lnTo>
                <a:cubicBezTo>
                  <a:pt x="0" y="1681"/>
                  <a:pt x="152" y="1834"/>
                  <a:pt x="305" y="1834"/>
                </a:cubicBezTo>
                <a:lnTo>
                  <a:pt x="7628" y="1834"/>
                </a:lnTo>
                <a:cubicBezTo>
                  <a:pt x="7781" y="1834"/>
                  <a:pt x="7934" y="1681"/>
                  <a:pt x="7934" y="1529"/>
                </a:cubicBezTo>
                <a:lnTo>
                  <a:pt x="7934" y="305"/>
                </a:lnTo>
                <a:cubicBezTo>
                  <a:pt x="7934" y="152"/>
                  <a:pt x="7781" y="0"/>
                  <a:pt x="7628" y="0"/>
                </a:cubicBezTo>
                <a:lnTo>
                  <a:pt x="305" y="0"/>
                </a:ln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68" name="Picture 14" descr="shutterstock_6178060"/>
          <p:cNvPicPr/>
          <p:nvPr/>
        </p:nvPicPr>
        <p:blipFill>
          <a:blip r:embed="rId1"/>
          <a:stretch/>
        </p:blipFill>
        <p:spPr>
          <a:xfrm>
            <a:off x="2428920" y="3749040"/>
            <a:ext cx="4160880" cy="283824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0" dur="indefinite" restart="never" nodeType="tmRoot">
          <p:childTnLst>
            <p:seq>
              <p:cTn id="261" dur="indefinite" nodeType="mainSeq">
                <p:childTnLst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7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14-2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2081880" y="2438280"/>
            <a:ext cx="57110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where the bridge was built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024920" y="1370160"/>
            <a:ext cx="28461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600" spc="-1" strike="noStrike">
                <a:solidFill>
                  <a:srgbClr val="2b8525"/>
                </a:solidFill>
                <a:latin typeface="Arial"/>
              </a:rPr>
              <a:t>noun clause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4957200" y="1370160"/>
            <a:ext cx="20840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600" spc="-1" strike="noStrike">
                <a:solidFill>
                  <a:srgbClr val="0101ff"/>
                </a:solidFill>
                <a:latin typeface="Arial"/>
              </a:rPr>
              <a:t>question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7153560" y="1181160"/>
            <a:ext cx="56160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5400" spc="-1" strike="noStrike">
                <a:solidFill>
                  <a:srgbClr val="dc303d"/>
                </a:solidFill>
                <a:latin typeface="Arial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74" name="CustomShape 6"/>
          <p:cNvSpPr/>
          <p:nvPr/>
        </p:nvSpPr>
        <p:spPr>
          <a:xfrm>
            <a:off x="3912480" y="1492200"/>
            <a:ext cx="9284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CustomShape 7"/>
          <p:cNvSpPr/>
          <p:nvPr/>
        </p:nvSpPr>
        <p:spPr>
          <a:xfrm>
            <a:off x="1006560" y="1389240"/>
            <a:ext cx="2855880" cy="660240"/>
          </a:xfrm>
          <a:custGeom>
            <a:avLst/>
            <a:gdLst/>
            <a:ahLst/>
            <a:rect l="0" t="0" r="r" b="b"/>
            <a:pathLst>
              <a:path w="7935" h="1835">
                <a:moveTo>
                  <a:pt x="305" y="0"/>
                </a:moveTo>
                <a:cubicBezTo>
                  <a:pt x="152" y="0"/>
                  <a:pt x="0" y="152"/>
                  <a:pt x="0" y="305"/>
                </a:cubicBezTo>
                <a:lnTo>
                  <a:pt x="0" y="1529"/>
                </a:lnTo>
                <a:cubicBezTo>
                  <a:pt x="0" y="1681"/>
                  <a:pt x="152" y="1834"/>
                  <a:pt x="305" y="1834"/>
                </a:cubicBezTo>
                <a:lnTo>
                  <a:pt x="7628" y="1834"/>
                </a:lnTo>
                <a:cubicBezTo>
                  <a:pt x="7781" y="1834"/>
                  <a:pt x="7934" y="1681"/>
                  <a:pt x="7934" y="1529"/>
                </a:cubicBezTo>
                <a:lnTo>
                  <a:pt x="7934" y="305"/>
                </a:lnTo>
                <a:cubicBezTo>
                  <a:pt x="7934" y="152"/>
                  <a:pt x="7781" y="0"/>
                  <a:pt x="7628" y="0"/>
                </a:cubicBezTo>
                <a:lnTo>
                  <a:pt x="305" y="0"/>
                </a:ln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76" name="Picture 14" descr="shutterstock_6178060"/>
          <p:cNvPicPr/>
          <p:nvPr/>
        </p:nvPicPr>
        <p:blipFill>
          <a:blip r:embed="rId1"/>
          <a:stretch/>
        </p:blipFill>
        <p:spPr>
          <a:xfrm>
            <a:off x="2651760" y="3745440"/>
            <a:ext cx="4160880" cy="283824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4" dur="indefinite" restart="never" nodeType="tmRoot">
          <p:childTnLst>
            <p:seq>
              <p:cTn id="275" dur="indefinite" nodeType="mainSeq">
                <p:childTnLst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1" dur="2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2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2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457200" y="182880"/>
            <a:ext cx="9046800" cy="67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algn="ctr"/>
            <a:r>
              <a:rPr b="0" lang="en-US" sz="2600" spc="-1" strike="noStrike" u="sng">
                <a:solidFill>
                  <a:srgbClr val="000000"/>
                </a:solidFill>
                <a:uFillTx/>
                <a:latin typeface="Georgia"/>
                <a:ea typeface="Georgia"/>
              </a:rPr>
              <a:t>Clause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A clause is a structure that has a subject and a verb. There are two kinds of clauses: independent and dependent.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An independent clause is a main clause and expresses a complete thought. It is a sentence.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A dependent clause is not a complete sentence. It must be part of an independent clause. 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022200" y="2438280"/>
            <a:ext cx="43635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who built the bridge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1024920" y="1370160"/>
            <a:ext cx="28461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600" spc="-1" strike="noStrike">
                <a:solidFill>
                  <a:srgbClr val="2b8525"/>
                </a:solidFill>
                <a:latin typeface="Arial"/>
              </a:rPr>
              <a:t>noun clause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4957200" y="1370160"/>
            <a:ext cx="20840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600" spc="-1" strike="noStrike">
                <a:solidFill>
                  <a:srgbClr val="0101ff"/>
                </a:solidFill>
                <a:latin typeface="Arial"/>
              </a:rPr>
              <a:t>question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7153560" y="1181160"/>
            <a:ext cx="56160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5400" spc="-1" strike="noStrike">
                <a:solidFill>
                  <a:srgbClr val="dc303d"/>
                </a:solidFill>
                <a:latin typeface="Arial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3912480" y="1492200"/>
            <a:ext cx="9284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2" name="CustomShape 6"/>
          <p:cNvSpPr/>
          <p:nvPr/>
        </p:nvSpPr>
        <p:spPr>
          <a:xfrm>
            <a:off x="4943520" y="1389240"/>
            <a:ext cx="2163600" cy="660240"/>
          </a:xfrm>
          <a:custGeom>
            <a:avLst/>
            <a:gdLst/>
            <a:ahLst/>
            <a:rect l="0" t="0" r="r" b="b"/>
            <a:pathLst>
              <a:path w="6012" h="1835">
                <a:moveTo>
                  <a:pt x="305" y="0"/>
                </a:moveTo>
                <a:cubicBezTo>
                  <a:pt x="152" y="0"/>
                  <a:pt x="0" y="152"/>
                  <a:pt x="0" y="305"/>
                </a:cubicBezTo>
                <a:lnTo>
                  <a:pt x="0" y="1529"/>
                </a:lnTo>
                <a:cubicBezTo>
                  <a:pt x="0" y="1681"/>
                  <a:pt x="152" y="1834"/>
                  <a:pt x="305" y="1834"/>
                </a:cubicBezTo>
                <a:lnTo>
                  <a:pt x="5705" y="1834"/>
                </a:lnTo>
                <a:cubicBezTo>
                  <a:pt x="5858" y="1834"/>
                  <a:pt x="6011" y="1681"/>
                  <a:pt x="6011" y="1529"/>
                </a:cubicBezTo>
                <a:lnTo>
                  <a:pt x="6011" y="305"/>
                </a:lnTo>
                <a:cubicBezTo>
                  <a:pt x="6011" y="152"/>
                  <a:pt x="5858" y="0"/>
                  <a:pt x="5705" y="0"/>
                </a:cubicBezTo>
                <a:lnTo>
                  <a:pt x="305" y="0"/>
                </a:ln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7"/>
          <p:cNvSpPr/>
          <p:nvPr/>
        </p:nvSpPr>
        <p:spPr>
          <a:xfrm>
            <a:off x="1006560" y="1389240"/>
            <a:ext cx="2855880" cy="660240"/>
          </a:xfrm>
          <a:custGeom>
            <a:avLst/>
            <a:gdLst/>
            <a:ahLst/>
            <a:rect l="0" t="0" r="r" b="b"/>
            <a:pathLst>
              <a:path w="7935" h="1835">
                <a:moveTo>
                  <a:pt x="305" y="0"/>
                </a:moveTo>
                <a:cubicBezTo>
                  <a:pt x="152" y="0"/>
                  <a:pt x="0" y="152"/>
                  <a:pt x="0" y="305"/>
                </a:cubicBezTo>
                <a:lnTo>
                  <a:pt x="0" y="1529"/>
                </a:lnTo>
                <a:cubicBezTo>
                  <a:pt x="0" y="1681"/>
                  <a:pt x="152" y="1834"/>
                  <a:pt x="305" y="1834"/>
                </a:cubicBezTo>
                <a:lnTo>
                  <a:pt x="7628" y="1834"/>
                </a:lnTo>
                <a:cubicBezTo>
                  <a:pt x="7781" y="1834"/>
                  <a:pt x="7934" y="1681"/>
                  <a:pt x="7934" y="1529"/>
                </a:cubicBezTo>
                <a:lnTo>
                  <a:pt x="7934" y="305"/>
                </a:lnTo>
                <a:cubicBezTo>
                  <a:pt x="7934" y="152"/>
                  <a:pt x="7781" y="0"/>
                  <a:pt x="7628" y="0"/>
                </a:cubicBezTo>
                <a:lnTo>
                  <a:pt x="305" y="0"/>
                </a:ln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8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14-2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5" name="CustomShape 9"/>
          <p:cNvSpPr/>
          <p:nvPr/>
        </p:nvSpPr>
        <p:spPr>
          <a:xfrm>
            <a:off x="2938680" y="3990960"/>
            <a:ext cx="630828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I know </a:t>
            </a:r>
            <a:r>
              <a:rPr b="1" lang="en-US" sz="3600" spc="-1" strike="noStrike">
                <a:solidFill>
                  <a:srgbClr val="2b8525"/>
                </a:solidFill>
                <a:latin typeface="Arial"/>
              </a:rPr>
              <a:t>who built the bridge</a:t>
            </a:r>
            <a:r>
              <a:rPr b="0" lang="en-US" sz="3600" spc="-1" strike="noStrike">
                <a:latin typeface="Arial"/>
              </a:rPr>
              <a:t>.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600" spc="-1" strike="noStrike">
              <a:latin typeface="Arial"/>
            </a:endParaRPr>
          </a:p>
          <a:p>
            <a:pPr/>
            <a:r>
              <a:rPr b="1" lang="en-US" sz="1800" spc="-1" strike="noStrike">
                <a:solidFill>
                  <a:srgbClr val="0101ff"/>
                </a:solidFill>
                <a:latin typeface="Arial"/>
              </a:rPr>
              <a:t>Who built the bridge?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10"/>
          <p:cNvSpPr/>
          <p:nvPr/>
        </p:nvSpPr>
        <p:spPr>
          <a:xfrm>
            <a:off x="140760" y="3990960"/>
            <a:ext cx="29984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600" spc="-1" strike="noStrike">
                <a:solidFill>
                  <a:srgbClr val="2b8525"/>
                </a:solidFill>
                <a:latin typeface="Arial"/>
              </a:rPr>
              <a:t>noun clause: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7" name="CustomShape 11"/>
          <p:cNvSpPr/>
          <p:nvPr/>
        </p:nvSpPr>
        <p:spPr>
          <a:xfrm>
            <a:off x="875520" y="5027760"/>
            <a:ext cx="22366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600" spc="-1" strike="noStrike">
                <a:solidFill>
                  <a:srgbClr val="0101ff"/>
                </a:solidFill>
                <a:latin typeface="Arial"/>
              </a:rPr>
              <a:t>question: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88" name="Picture 18" descr="shutterstock_6178060"/>
          <p:cNvPicPr/>
          <p:nvPr/>
        </p:nvPicPr>
        <p:blipFill>
          <a:blip r:embed="rId1"/>
          <a:stretch/>
        </p:blipFill>
        <p:spPr>
          <a:xfrm>
            <a:off x="2428920" y="3657600"/>
            <a:ext cx="4160880" cy="283824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8" dur="indefinite" restart="never" nodeType="tmRoot">
          <p:childTnLst>
            <p:seq>
              <p:cTn id="289" dur="indefinite" nodeType="mainSeq">
                <p:childTnLst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after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7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8" dur="2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9" dur="2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2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3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4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022200" y="2438280"/>
            <a:ext cx="43635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who built the bridge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1024920" y="1370160"/>
            <a:ext cx="28461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600" spc="-1" strike="noStrike">
                <a:solidFill>
                  <a:srgbClr val="2b8525"/>
                </a:solidFill>
                <a:latin typeface="Arial"/>
              </a:rPr>
              <a:t>noun clause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957200" y="1370160"/>
            <a:ext cx="20840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600" spc="-1" strike="noStrike">
                <a:solidFill>
                  <a:srgbClr val="0101ff"/>
                </a:solidFill>
                <a:latin typeface="Arial"/>
              </a:rPr>
              <a:t>question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2" name="CustomShape 4"/>
          <p:cNvSpPr/>
          <p:nvPr/>
        </p:nvSpPr>
        <p:spPr>
          <a:xfrm>
            <a:off x="7153560" y="1181160"/>
            <a:ext cx="56160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5400" spc="-1" strike="noStrike">
                <a:solidFill>
                  <a:srgbClr val="dc303d"/>
                </a:solidFill>
                <a:latin typeface="Arial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3912480" y="1492200"/>
            <a:ext cx="9284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4" name="CustomShape 6"/>
          <p:cNvSpPr/>
          <p:nvPr/>
        </p:nvSpPr>
        <p:spPr>
          <a:xfrm>
            <a:off x="4943520" y="1389240"/>
            <a:ext cx="2163600" cy="660240"/>
          </a:xfrm>
          <a:custGeom>
            <a:avLst/>
            <a:gdLst/>
            <a:ahLst/>
            <a:rect l="0" t="0" r="r" b="b"/>
            <a:pathLst>
              <a:path w="6012" h="1835">
                <a:moveTo>
                  <a:pt x="305" y="0"/>
                </a:moveTo>
                <a:cubicBezTo>
                  <a:pt x="152" y="0"/>
                  <a:pt x="0" y="152"/>
                  <a:pt x="0" y="305"/>
                </a:cubicBezTo>
                <a:lnTo>
                  <a:pt x="0" y="1529"/>
                </a:lnTo>
                <a:cubicBezTo>
                  <a:pt x="0" y="1681"/>
                  <a:pt x="152" y="1834"/>
                  <a:pt x="305" y="1834"/>
                </a:cubicBezTo>
                <a:lnTo>
                  <a:pt x="5705" y="1834"/>
                </a:lnTo>
                <a:cubicBezTo>
                  <a:pt x="5858" y="1834"/>
                  <a:pt x="6011" y="1681"/>
                  <a:pt x="6011" y="1529"/>
                </a:cubicBezTo>
                <a:lnTo>
                  <a:pt x="6011" y="305"/>
                </a:lnTo>
                <a:cubicBezTo>
                  <a:pt x="6011" y="152"/>
                  <a:pt x="5858" y="0"/>
                  <a:pt x="5705" y="0"/>
                </a:cubicBezTo>
                <a:lnTo>
                  <a:pt x="305" y="0"/>
                </a:ln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7"/>
          <p:cNvSpPr/>
          <p:nvPr/>
        </p:nvSpPr>
        <p:spPr>
          <a:xfrm>
            <a:off x="1006560" y="1389240"/>
            <a:ext cx="2855880" cy="660240"/>
          </a:xfrm>
          <a:custGeom>
            <a:avLst/>
            <a:gdLst/>
            <a:ahLst/>
            <a:rect l="0" t="0" r="r" b="b"/>
            <a:pathLst>
              <a:path w="7935" h="1835">
                <a:moveTo>
                  <a:pt x="305" y="0"/>
                </a:moveTo>
                <a:cubicBezTo>
                  <a:pt x="152" y="0"/>
                  <a:pt x="0" y="152"/>
                  <a:pt x="0" y="305"/>
                </a:cubicBezTo>
                <a:lnTo>
                  <a:pt x="0" y="1529"/>
                </a:lnTo>
                <a:cubicBezTo>
                  <a:pt x="0" y="1681"/>
                  <a:pt x="152" y="1834"/>
                  <a:pt x="305" y="1834"/>
                </a:cubicBezTo>
                <a:lnTo>
                  <a:pt x="7628" y="1834"/>
                </a:lnTo>
                <a:cubicBezTo>
                  <a:pt x="7781" y="1834"/>
                  <a:pt x="7934" y="1681"/>
                  <a:pt x="7934" y="1529"/>
                </a:cubicBezTo>
                <a:lnTo>
                  <a:pt x="7934" y="305"/>
                </a:lnTo>
                <a:cubicBezTo>
                  <a:pt x="7934" y="152"/>
                  <a:pt x="7781" y="0"/>
                  <a:pt x="7628" y="0"/>
                </a:cubicBezTo>
                <a:lnTo>
                  <a:pt x="305" y="0"/>
                </a:ln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8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14-2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7" name="CustomShape 9"/>
          <p:cNvSpPr/>
          <p:nvPr/>
        </p:nvSpPr>
        <p:spPr>
          <a:xfrm>
            <a:off x="2938680" y="3990960"/>
            <a:ext cx="630828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I know </a:t>
            </a:r>
            <a:r>
              <a:rPr b="1" lang="en-US" sz="3600" spc="-1" strike="noStrike">
                <a:solidFill>
                  <a:srgbClr val="2b8525"/>
                </a:solidFill>
                <a:latin typeface="Arial"/>
              </a:rPr>
              <a:t>who built the bridge</a:t>
            </a:r>
            <a:r>
              <a:rPr b="0" lang="en-US" sz="3600" spc="-1" strike="noStrike">
                <a:latin typeface="Arial"/>
              </a:rPr>
              <a:t>.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600" spc="-1" strike="noStrike">
              <a:latin typeface="Arial"/>
            </a:endParaRPr>
          </a:p>
          <a:p>
            <a:pPr/>
            <a:r>
              <a:rPr b="1" lang="en-US" sz="1800" spc="-1" strike="noStrike">
                <a:solidFill>
                  <a:srgbClr val="0101ff"/>
                </a:solidFill>
                <a:latin typeface="Arial"/>
              </a:rPr>
              <a:t>Who built the bridge?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CustomShape 10"/>
          <p:cNvSpPr/>
          <p:nvPr/>
        </p:nvSpPr>
        <p:spPr>
          <a:xfrm>
            <a:off x="140760" y="3990960"/>
            <a:ext cx="29984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600" spc="-1" strike="noStrike">
                <a:solidFill>
                  <a:srgbClr val="2b8525"/>
                </a:solidFill>
                <a:latin typeface="Arial"/>
              </a:rPr>
              <a:t>noun clause: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9" name="CustomShape 11"/>
          <p:cNvSpPr/>
          <p:nvPr/>
        </p:nvSpPr>
        <p:spPr>
          <a:xfrm>
            <a:off x="875520" y="5027760"/>
            <a:ext cx="22366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600" spc="-1" strike="noStrike">
                <a:solidFill>
                  <a:srgbClr val="0101ff"/>
                </a:solidFill>
                <a:latin typeface="Arial"/>
              </a:rPr>
              <a:t>question: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00" name="Picture 18" descr="shutterstock_6178060"/>
          <p:cNvPicPr/>
          <p:nvPr/>
        </p:nvPicPr>
        <p:blipFill>
          <a:blip r:embed="rId1"/>
          <a:stretch/>
        </p:blipFill>
        <p:spPr>
          <a:xfrm>
            <a:off x="2651760" y="3931920"/>
            <a:ext cx="4160880" cy="283824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7" dur="indefinite" restart="never" nodeType="tmRoot">
          <p:childTnLst>
            <p:seq>
              <p:cTn id="318" dur="indefinite" nodeType="mainSeq">
                <p:childTnLst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after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" dur="2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7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9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nodeType="with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"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3" dur="2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2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2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14-3 NOUN CLAUSES WITH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WHO, WHAT, WHOSE +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1413000" y="1623960"/>
            <a:ext cx="6345000" cy="76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00eb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mic Sans MS"/>
              </a:rPr>
              <a:t>Whose suitcase is this?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Picture 9" descr="shutterstock_3427073"/>
          <p:cNvPicPr/>
          <p:nvPr/>
        </p:nvPicPr>
        <p:blipFill>
          <a:blip r:embed="rId1"/>
          <a:stretch/>
        </p:blipFill>
        <p:spPr>
          <a:xfrm>
            <a:off x="3474720" y="3291840"/>
            <a:ext cx="2090520" cy="312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277920" y="4368960"/>
            <a:ext cx="3924360" cy="1280880"/>
          </a:xfrm>
          <a:custGeom>
            <a:avLst/>
            <a:gdLst/>
            <a:ahLst/>
            <a:rect l="0" t="0" r="r" b="b"/>
            <a:pathLst>
              <a:path w="10903" h="3560">
                <a:moveTo>
                  <a:pt x="593" y="0"/>
                </a:moveTo>
                <a:cubicBezTo>
                  <a:pt x="296" y="0"/>
                  <a:pt x="0" y="296"/>
                  <a:pt x="0" y="593"/>
                </a:cubicBezTo>
                <a:lnTo>
                  <a:pt x="0" y="2965"/>
                </a:lnTo>
                <a:cubicBezTo>
                  <a:pt x="0" y="3262"/>
                  <a:pt x="296" y="3559"/>
                  <a:pt x="593" y="3559"/>
                </a:cubicBezTo>
                <a:lnTo>
                  <a:pt x="10308" y="3559"/>
                </a:lnTo>
                <a:cubicBezTo>
                  <a:pt x="10605" y="3559"/>
                  <a:pt x="10902" y="3262"/>
                  <a:pt x="10902" y="2965"/>
                </a:cubicBezTo>
                <a:lnTo>
                  <a:pt x="10902" y="593"/>
                </a:lnTo>
                <a:cubicBezTo>
                  <a:pt x="10902" y="296"/>
                  <a:pt x="10605" y="0"/>
                  <a:pt x="10308" y="0"/>
                </a:cubicBezTo>
                <a:lnTo>
                  <a:pt x="593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14-3 NOUN CLAUSES WITH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WHO, WHAT, WHOSE +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-38880" y="2395440"/>
            <a:ext cx="91234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(a) Who 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is that actor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?      (b) Tell me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who 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that actor is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1312560" y="1185840"/>
            <a:ext cx="64778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QUESTION                             NOUN CLAUSE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 rot="16200000">
            <a:off x="7556400" y="1656720"/>
            <a:ext cx="307800" cy="1679760"/>
          </a:xfrm>
          <a:custGeom>
            <a:avLst/>
            <a:gdLst/>
            <a:ahLst/>
            <a:rect l="0" t="0" r="r" b="b"/>
            <a:pathLst>
              <a:path w="857" h="4668">
                <a:moveTo>
                  <a:pt x="0" y="0"/>
                </a:moveTo>
                <a:cubicBezTo>
                  <a:pt x="428" y="0"/>
                  <a:pt x="856" y="194"/>
                  <a:pt x="856" y="388"/>
                </a:cubicBezTo>
                <a:lnTo>
                  <a:pt x="856" y="4278"/>
                </a:lnTo>
                <a:cubicBezTo>
                  <a:pt x="856" y="4472"/>
                  <a:pt x="428" y="4667"/>
                  <a:pt x="0" y="4667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6"/>
          <p:cNvSpPr/>
          <p:nvPr/>
        </p:nvSpPr>
        <p:spPr>
          <a:xfrm>
            <a:off x="1399680" y="1828800"/>
            <a:ext cx="3848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CustomShape 7"/>
          <p:cNvSpPr/>
          <p:nvPr/>
        </p:nvSpPr>
        <p:spPr>
          <a:xfrm rot="16200000">
            <a:off x="1401840" y="2343240"/>
            <a:ext cx="308160" cy="333360"/>
          </a:xfrm>
          <a:custGeom>
            <a:avLst/>
            <a:gdLst/>
            <a:ahLst/>
            <a:rect l="0" t="0" r="r" b="b"/>
            <a:pathLst>
              <a:path w="858" h="928">
                <a:moveTo>
                  <a:pt x="0" y="0"/>
                </a:moveTo>
                <a:cubicBezTo>
                  <a:pt x="428" y="0"/>
                  <a:pt x="857" y="38"/>
                  <a:pt x="857" y="77"/>
                </a:cubicBezTo>
                <a:lnTo>
                  <a:pt x="857" y="849"/>
                </a:lnTo>
                <a:cubicBezTo>
                  <a:pt x="857" y="888"/>
                  <a:pt x="428" y="927"/>
                  <a:pt x="0" y="927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8"/>
          <p:cNvSpPr/>
          <p:nvPr/>
        </p:nvSpPr>
        <p:spPr>
          <a:xfrm rot="16200000">
            <a:off x="2490840" y="1649520"/>
            <a:ext cx="309600" cy="1719360"/>
          </a:xfrm>
          <a:custGeom>
            <a:avLst/>
            <a:gdLst/>
            <a:ahLst/>
            <a:rect l="0" t="0" r="r" b="b"/>
            <a:pathLst>
              <a:path w="862" h="4778">
                <a:moveTo>
                  <a:pt x="0" y="0"/>
                </a:moveTo>
                <a:cubicBezTo>
                  <a:pt x="430" y="0"/>
                  <a:pt x="861" y="199"/>
                  <a:pt x="861" y="398"/>
                </a:cubicBezTo>
                <a:lnTo>
                  <a:pt x="861" y="4378"/>
                </a:lnTo>
                <a:cubicBezTo>
                  <a:pt x="861" y="4577"/>
                  <a:pt x="430" y="4777"/>
                  <a:pt x="0" y="4777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9"/>
          <p:cNvSpPr/>
          <p:nvPr/>
        </p:nvSpPr>
        <p:spPr>
          <a:xfrm rot="16200000">
            <a:off x="8615160" y="2317680"/>
            <a:ext cx="308160" cy="333360"/>
          </a:xfrm>
          <a:custGeom>
            <a:avLst/>
            <a:gdLst/>
            <a:ahLst/>
            <a:rect l="0" t="0" r="r" b="b"/>
            <a:pathLst>
              <a:path w="858" h="928">
                <a:moveTo>
                  <a:pt x="0" y="0"/>
                </a:moveTo>
                <a:cubicBezTo>
                  <a:pt x="428" y="0"/>
                  <a:pt x="857" y="38"/>
                  <a:pt x="857" y="77"/>
                </a:cubicBezTo>
                <a:lnTo>
                  <a:pt x="857" y="849"/>
                </a:lnTo>
                <a:cubicBezTo>
                  <a:pt x="857" y="888"/>
                  <a:pt x="428" y="927"/>
                  <a:pt x="0" y="927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0"/>
          <p:cNvSpPr/>
          <p:nvPr/>
        </p:nvSpPr>
        <p:spPr>
          <a:xfrm>
            <a:off x="8587800" y="1828800"/>
            <a:ext cx="3848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11"/>
          <p:cNvSpPr/>
          <p:nvPr/>
        </p:nvSpPr>
        <p:spPr>
          <a:xfrm>
            <a:off x="-5760" y="3575160"/>
            <a:ext cx="91666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(c) Whose dog 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is this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?     (d) Tell me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whose </a:t>
            </a:r>
            <a:r>
              <a:rPr b="0" i="1" lang="en-US" sz="2800" spc="-1" strike="noStrike">
                <a:solidFill>
                  <a:srgbClr val="2b8525"/>
                </a:solidFill>
                <a:latin typeface="Arial"/>
              </a:rPr>
              <a:t>dog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 this is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12"/>
          <p:cNvSpPr/>
          <p:nvPr/>
        </p:nvSpPr>
        <p:spPr>
          <a:xfrm rot="16200000">
            <a:off x="8115840" y="3351960"/>
            <a:ext cx="308160" cy="649080"/>
          </a:xfrm>
          <a:custGeom>
            <a:avLst/>
            <a:gdLst/>
            <a:ahLst/>
            <a:rect l="0" t="0" r="r" b="b"/>
            <a:pathLst>
              <a:path w="858" h="1805">
                <a:moveTo>
                  <a:pt x="0" y="0"/>
                </a:moveTo>
                <a:cubicBezTo>
                  <a:pt x="428" y="0"/>
                  <a:pt x="857" y="75"/>
                  <a:pt x="857" y="150"/>
                </a:cubicBezTo>
                <a:lnTo>
                  <a:pt x="857" y="1653"/>
                </a:lnTo>
                <a:cubicBezTo>
                  <a:pt x="857" y="1728"/>
                  <a:pt x="428" y="1804"/>
                  <a:pt x="0" y="1804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3"/>
          <p:cNvSpPr/>
          <p:nvPr/>
        </p:nvSpPr>
        <p:spPr>
          <a:xfrm>
            <a:off x="2450520" y="2943360"/>
            <a:ext cx="3848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14"/>
          <p:cNvSpPr/>
          <p:nvPr/>
        </p:nvSpPr>
        <p:spPr>
          <a:xfrm rot="16200000">
            <a:off x="2481120" y="3496680"/>
            <a:ext cx="307800" cy="333360"/>
          </a:xfrm>
          <a:custGeom>
            <a:avLst/>
            <a:gdLst/>
            <a:ahLst/>
            <a:rect l="0" t="0" r="r" b="b"/>
            <a:pathLst>
              <a:path w="857" h="928">
                <a:moveTo>
                  <a:pt x="0" y="0"/>
                </a:moveTo>
                <a:cubicBezTo>
                  <a:pt x="428" y="0"/>
                  <a:pt x="856" y="38"/>
                  <a:pt x="856" y="77"/>
                </a:cubicBezTo>
                <a:lnTo>
                  <a:pt x="856" y="849"/>
                </a:lnTo>
                <a:cubicBezTo>
                  <a:pt x="856" y="888"/>
                  <a:pt x="428" y="927"/>
                  <a:pt x="0" y="927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5"/>
          <p:cNvSpPr/>
          <p:nvPr/>
        </p:nvSpPr>
        <p:spPr>
          <a:xfrm rot="16200000">
            <a:off x="3005640" y="3331080"/>
            <a:ext cx="330480" cy="668520"/>
          </a:xfrm>
          <a:custGeom>
            <a:avLst/>
            <a:gdLst/>
            <a:ahLst/>
            <a:rect l="0" t="0" r="r" b="b"/>
            <a:pathLst>
              <a:path w="920" h="1859">
                <a:moveTo>
                  <a:pt x="0" y="0"/>
                </a:moveTo>
                <a:cubicBezTo>
                  <a:pt x="459" y="0"/>
                  <a:pt x="919" y="77"/>
                  <a:pt x="919" y="154"/>
                </a:cubicBezTo>
                <a:lnTo>
                  <a:pt x="919" y="1703"/>
                </a:lnTo>
                <a:cubicBezTo>
                  <a:pt x="919" y="1780"/>
                  <a:pt x="459" y="1858"/>
                  <a:pt x="0" y="1858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6"/>
          <p:cNvSpPr/>
          <p:nvPr/>
        </p:nvSpPr>
        <p:spPr>
          <a:xfrm rot="16200000">
            <a:off x="8672400" y="3496680"/>
            <a:ext cx="307800" cy="333360"/>
          </a:xfrm>
          <a:custGeom>
            <a:avLst/>
            <a:gdLst/>
            <a:ahLst/>
            <a:rect l="0" t="0" r="r" b="b"/>
            <a:pathLst>
              <a:path w="857" h="928">
                <a:moveTo>
                  <a:pt x="0" y="0"/>
                </a:moveTo>
                <a:cubicBezTo>
                  <a:pt x="428" y="0"/>
                  <a:pt x="856" y="38"/>
                  <a:pt x="856" y="77"/>
                </a:cubicBezTo>
                <a:lnTo>
                  <a:pt x="856" y="849"/>
                </a:lnTo>
                <a:cubicBezTo>
                  <a:pt x="856" y="888"/>
                  <a:pt x="428" y="927"/>
                  <a:pt x="0" y="927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7"/>
          <p:cNvSpPr/>
          <p:nvPr/>
        </p:nvSpPr>
        <p:spPr>
          <a:xfrm>
            <a:off x="7997400" y="3008160"/>
            <a:ext cx="3848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18"/>
          <p:cNvSpPr/>
          <p:nvPr/>
        </p:nvSpPr>
        <p:spPr>
          <a:xfrm>
            <a:off x="2415600" y="1828800"/>
            <a:ext cx="3848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19"/>
          <p:cNvSpPr/>
          <p:nvPr/>
        </p:nvSpPr>
        <p:spPr>
          <a:xfrm>
            <a:off x="7559280" y="1828800"/>
            <a:ext cx="3848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20"/>
          <p:cNvSpPr/>
          <p:nvPr/>
        </p:nvSpPr>
        <p:spPr>
          <a:xfrm>
            <a:off x="2519280" y="4506840"/>
            <a:ext cx="161784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noun 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pronoun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ustomShape 21"/>
          <p:cNvSpPr/>
          <p:nvPr/>
        </p:nvSpPr>
        <p:spPr>
          <a:xfrm>
            <a:off x="280080" y="4519440"/>
            <a:ext cx="195912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main verb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be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CustomShape 22"/>
          <p:cNvSpPr/>
          <p:nvPr/>
        </p:nvSpPr>
        <p:spPr>
          <a:xfrm>
            <a:off x="4983120" y="4282920"/>
            <a:ext cx="3990960" cy="1293840"/>
          </a:xfrm>
          <a:custGeom>
            <a:avLst/>
            <a:gdLst/>
            <a:ahLst/>
            <a:rect l="0" t="0" r="r" b="b"/>
            <a:pathLst>
              <a:path w="11088" h="3596">
                <a:moveTo>
                  <a:pt x="599" y="0"/>
                </a:moveTo>
                <a:cubicBezTo>
                  <a:pt x="299" y="0"/>
                  <a:pt x="0" y="299"/>
                  <a:pt x="0" y="599"/>
                </a:cubicBezTo>
                <a:lnTo>
                  <a:pt x="0" y="2995"/>
                </a:lnTo>
                <a:cubicBezTo>
                  <a:pt x="0" y="3295"/>
                  <a:pt x="299" y="3595"/>
                  <a:pt x="599" y="3595"/>
                </a:cubicBezTo>
                <a:lnTo>
                  <a:pt x="10487" y="3595"/>
                </a:lnTo>
                <a:cubicBezTo>
                  <a:pt x="10787" y="3595"/>
                  <a:pt x="11087" y="3295"/>
                  <a:pt x="11087" y="2995"/>
                </a:cubicBezTo>
                <a:lnTo>
                  <a:pt x="11087" y="599"/>
                </a:lnTo>
                <a:cubicBezTo>
                  <a:pt x="11087" y="299"/>
                  <a:pt x="10787" y="0"/>
                  <a:pt x="10487" y="0"/>
                </a:cubicBezTo>
                <a:lnTo>
                  <a:pt x="599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3"/>
          <p:cNvSpPr/>
          <p:nvPr/>
        </p:nvSpPr>
        <p:spPr>
          <a:xfrm>
            <a:off x="5024520" y="4421160"/>
            <a:ext cx="161784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noun 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pronoun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CustomShape 24"/>
          <p:cNvSpPr/>
          <p:nvPr/>
        </p:nvSpPr>
        <p:spPr>
          <a:xfrm>
            <a:off x="7038000" y="4446720"/>
            <a:ext cx="195912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main verb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be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25"/>
          <p:cNvSpPr/>
          <p:nvPr/>
        </p:nvSpPr>
        <p:spPr>
          <a:xfrm>
            <a:off x="2081160" y="4711680"/>
            <a:ext cx="666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2248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+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26"/>
          <p:cNvSpPr/>
          <p:nvPr/>
        </p:nvSpPr>
        <p:spPr>
          <a:xfrm>
            <a:off x="6713640" y="4705200"/>
            <a:ext cx="809640" cy="57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7"/>
          <p:cNvSpPr/>
          <p:nvPr/>
        </p:nvSpPr>
        <p:spPr>
          <a:xfrm>
            <a:off x="6635880" y="4610160"/>
            <a:ext cx="666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2248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+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CustomShape 28"/>
          <p:cNvSpPr/>
          <p:nvPr/>
        </p:nvSpPr>
        <p:spPr>
          <a:xfrm>
            <a:off x="2903040" y="2943360"/>
            <a:ext cx="3848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29"/>
          <p:cNvSpPr/>
          <p:nvPr/>
        </p:nvSpPr>
        <p:spPr>
          <a:xfrm>
            <a:off x="8500680" y="2995560"/>
            <a:ext cx="49752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55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000"/>
                            </p:stCondLst>
                            <p:childTnLst>
                              <p:par>
                                <p:cTn id="35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2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000"/>
                            </p:stCondLst>
                            <p:childTnLst>
                              <p:par>
                                <p:cTn id="36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6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000"/>
                            </p:stCondLst>
                            <p:childTnLst>
                              <p:par>
                                <p:cTn id="36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000"/>
                            </p:stCondLst>
                            <p:childTnLst>
                              <p:par>
                                <p:cTn id="37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3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000"/>
                            </p:stCondLst>
                            <p:childTnLst>
                              <p:par>
                                <p:cTn id="37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4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000"/>
                            </p:stCondLst>
                            <p:childTnLst>
                              <p:par>
                                <p:cTn id="38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91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000"/>
                            </p:stCondLst>
                            <p:childTnLst>
                              <p:par>
                                <p:cTn id="3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2000"/>
                            </p:stCondLst>
                            <p:childTnLst>
                              <p:par>
                                <p:cTn id="39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98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3000"/>
                            </p:stCondLst>
                            <p:childTnLst>
                              <p:par>
                                <p:cTn id="40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05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4000"/>
                            </p:stCondLst>
                            <p:childTnLst>
                              <p:par>
                                <p:cTn id="40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16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1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2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32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14-3 NOUN CLAUSES WITH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WHO, WHAT, WHOSE +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-45000" y="2262240"/>
            <a:ext cx="91832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(e) </a:t>
            </a:r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Who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is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 there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?           (f) Tell me </a:t>
            </a:r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who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is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out there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1320480" y="1252440"/>
            <a:ext cx="64778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QUESTION                             NOUN CLAUSE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 rot="16200000">
            <a:off x="6558480" y="1975320"/>
            <a:ext cx="295560" cy="763560"/>
          </a:xfrm>
          <a:custGeom>
            <a:avLst/>
            <a:gdLst/>
            <a:ahLst/>
            <a:rect l="0" t="0" r="r" b="b"/>
            <a:pathLst>
              <a:path w="823" h="2123">
                <a:moveTo>
                  <a:pt x="0" y="0"/>
                </a:moveTo>
                <a:cubicBezTo>
                  <a:pt x="411" y="0"/>
                  <a:pt x="822" y="88"/>
                  <a:pt x="822" y="176"/>
                </a:cubicBezTo>
                <a:lnTo>
                  <a:pt x="822" y="1945"/>
                </a:lnTo>
                <a:cubicBezTo>
                  <a:pt x="822" y="2033"/>
                  <a:pt x="411" y="2122"/>
                  <a:pt x="0" y="2122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5"/>
          <p:cNvSpPr/>
          <p:nvPr/>
        </p:nvSpPr>
        <p:spPr>
          <a:xfrm>
            <a:off x="1399680" y="1695600"/>
            <a:ext cx="3848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6"/>
          <p:cNvSpPr/>
          <p:nvPr/>
        </p:nvSpPr>
        <p:spPr>
          <a:xfrm rot="16200000">
            <a:off x="1455840" y="2212560"/>
            <a:ext cx="307800" cy="327240"/>
          </a:xfrm>
          <a:custGeom>
            <a:avLst/>
            <a:gdLst/>
            <a:ahLst/>
            <a:rect l="0" t="0" r="r" b="b"/>
            <a:pathLst>
              <a:path w="857" h="911">
                <a:moveTo>
                  <a:pt x="0" y="0"/>
                </a:moveTo>
                <a:cubicBezTo>
                  <a:pt x="428" y="0"/>
                  <a:pt x="856" y="37"/>
                  <a:pt x="856" y="75"/>
                </a:cubicBezTo>
                <a:lnTo>
                  <a:pt x="856" y="834"/>
                </a:lnTo>
                <a:cubicBezTo>
                  <a:pt x="856" y="872"/>
                  <a:pt x="428" y="910"/>
                  <a:pt x="0" y="910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7"/>
          <p:cNvSpPr/>
          <p:nvPr/>
        </p:nvSpPr>
        <p:spPr>
          <a:xfrm rot="16200000">
            <a:off x="830880" y="1962720"/>
            <a:ext cx="309600" cy="825480"/>
          </a:xfrm>
          <a:custGeom>
            <a:avLst/>
            <a:gdLst/>
            <a:ahLst/>
            <a:rect l="0" t="0" r="r" b="b"/>
            <a:pathLst>
              <a:path w="862" h="2295">
                <a:moveTo>
                  <a:pt x="0" y="0"/>
                </a:moveTo>
                <a:cubicBezTo>
                  <a:pt x="430" y="0"/>
                  <a:pt x="861" y="95"/>
                  <a:pt x="861" y="191"/>
                </a:cubicBezTo>
                <a:lnTo>
                  <a:pt x="861" y="2102"/>
                </a:lnTo>
                <a:cubicBezTo>
                  <a:pt x="861" y="2198"/>
                  <a:pt x="430" y="2294"/>
                  <a:pt x="0" y="2294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8"/>
          <p:cNvSpPr/>
          <p:nvPr/>
        </p:nvSpPr>
        <p:spPr>
          <a:xfrm rot="16200000">
            <a:off x="7142040" y="2184480"/>
            <a:ext cx="308160" cy="333360"/>
          </a:xfrm>
          <a:custGeom>
            <a:avLst/>
            <a:gdLst/>
            <a:ahLst/>
            <a:rect l="0" t="0" r="r" b="b"/>
            <a:pathLst>
              <a:path w="858" h="928">
                <a:moveTo>
                  <a:pt x="0" y="0"/>
                </a:moveTo>
                <a:cubicBezTo>
                  <a:pt x="428" y="0"/>
                  <a:pt x="857" y="38"/>
                  <a:pt x="857" y="77"/>
                </a:cubicBezTo>
                <a:lnTo>
                  <a:pt x="857" y="849"/>
                </a:lnTo>
                <a:cubicBezTo>
                  <a:pt x="857" y="888"/>
                  <a:pt x="428" y="927"/>
                  <a:pt x="0" y="927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9"/>
          <p:cNvSpPr/>
          <p:nvPr/>
        </p:nvSpPr>
        <p:spPr>
          <a:xfrm>
            <a:off x="7089120" y="1695600"/>
            <a:ext cx="3848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ustomShape 10"/>
          <p:cNvSpPr/>
          <p:nvPr/>
        </p:nvSpPr>
        <p:spPr>
          <a:xfrm>
            <a:off x="-27720" y="3405240"/>
            <a:ext cx="885672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(g) </a:t>
            </a:r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Whose dog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is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 here?   (h) Tell me </a:t>
            </a:r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whose dog is</a:t>
            </a:r>
            <a:r>
              <a:rPr b="0" i="1" lang="en-US" sz="2800" spc="-1" strike="noStrike">
                <a:solidFill>
                  <a:srgbClr val="0101ff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0" i="1" lang="en-US" sz="2800" spc="-1" strike="noStrike">
                <a:solidFill>
                  <a:srgbClr val="0101ff"/>
                </a:solidFill>
                <a:latin typeface="Arial"/>
              </a:rPr>
              <a:t>                                                   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in here</a:t>
            </a:r>
            <a:r>
              <a:rPr b="0" i="1" lang="en-US" sz="2800" spc="-1" strike="noStrike">
                <a:solidFill>
                  <a:srgbClr val="0101ff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11"/>
          <p:cNvSpPr/>
          <p:nvPr/>
        </p:nvSpPr>
        <p:spPr>
          <a:xfrm rot="16200000">
            <a:off x="7192800" y="2558520"/>
            <a:ext cx="306360" cy="1919520"/>
          </a:xfrm>
          <a:custGeom>
            <a:avLst/>
            <a:gdLst/>
            <a:ahLst/>
            <a:rect l="0" t="0" r="r" b="b"/>
            <a:pathLst>
              <a:path w="852" h="5334">
                <a:moveTo>
                  <a:pt x="0" y="0"/>
                </a:moveTo>
                <a:cubicBezTo>
                  <a:pt x="425" y="0"/>
                  <a:pt x="851" y="222"/>
                  <a:pt x="851" y="444"/>
                </a:cubicBezTo>
                <a:lnTo>
                  <a:pt x="851" y="4888"/>
                </a:lnTo>
                <a:cubicBezTo>
                  <a:pt x="851" y="5110"/>
                  <a:pt x="425" y="5333"/>
                  <a:pt x="0" y="5333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2"/>
          <p:cNvSpPr/>
          <p:nvPr/>
        </p:nvSpPr>
        <p:spPr>
          <a:xfrm>
            <a:off x="1474920" y="2838600"/>
            <a:ext cx="519120" cy="15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 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13"/>
          <p:cNvSpPr/>
          <p:nvPr/>
        </p:nvSpPr>
        <p:spPr>
          <a:xfrm rot="16200000">
            <a:off x="2613600" y="3356280"/>
            <a:ext cx="304920" cy="325440"/>
          </a:xfrm>
          <a:custGeom>
            <a:avLst/>
            <a:gdLst/>
            <a:ahLst/>
            <a:rect l="0" t="0" r="r" b="b"/>
            <a:pathLst>
              <a:path w="849" h="906">
                <a:moveTo>
                  <a:pt x="0" y="0"/>
                </a:moveTo>
                <a:cubicBezTo>
                  <a:pt x="424" y="0"/>
                  <a:pt x="848" y="37"/>
                  <a:pt x="848" y="75"/>
                </a:cubicBezTo>
                <a:lnTo>
                  <a:pt x="848" y="829"/>
                </a:lnTo>
                <a:cubicBezTo>
                  <a:pt x="848" y="867"/>
                  <a:pt x="424" y="905"/>
                  <a:pt x="0" y="905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4"/>
          <p:cNvSpPr/>
          <p:nvPr/>
        </p:nvSpPr>
        <p:spPr>
          <a:xfrm rot="16200000">
            <a:off x="1413360" y="2523240"/>
            <a:ext cx="308160" cy="1989000"/>
          </a:xfrm>
          <a:custGeom>
            <a:avLst/>
            <a:gdLst/>
            <a:ahLst/>
            <a:rect l="0" t="0" r="r" b="b"/>
            <a:pathLst>
              <a:path w="858" h="5527">
                <a:moveTo>
                  <a:pt x="0" y="0"/>
                </a:moveTo>
                <a:cubicBezTo>
                  <a:pt x="428" y="0"/>
                  <a:pt x="857" y="230"/>
                  <a:pt x="857" y="460"/>
                </a:cubicBezTo>
                <a:lnTo>
                  <a:pt x="857" y="5065"/>
                </a:lnTo>
                <a:cubicBezTo>
                  <a:pt x="857" y="5295"/>
                  <a:pt x="428" y="5526"/>
                  <a:pt x="0" y="5526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5"/>
          <p:cNvSpPr/>
          <p:nvPr/>
        </p:nvSpPr>
        <p:spPr>
          <a:xfrm rot="16200000">
            <a:off x="8382600" y="3345120"/>
            <a:ext cx="307800" cy="347760"/>
          </a:xfrm>
          <a:custGeom>
            <a:avLst/>
            <a:gdLst/>
            <a:ahLst/>
            <a:rect l="0" t="0" r="r" b="b"/>
            <a:pathLst>
              <a:path w="857" h="968">
                <a:moveTo>
                  <a:pt x="0" y="0"/>
                </a:moveTo>
                <a:cubicBezTo>
                  <a:pt x="428" y="0"/>
                  <a:pt x="856" y="40"/>
                  <a:pt x="856" y="80"/>
                </a:cubicBezTo>
                <a:lnTo>
                  <a:pt x="856" y="886"/>
                </a:lnTo>
                <a:cubicBezTo>
                  <a:pt x="856" y="926"/>
                  <a:pt x="428" y="967"/>
                  <a:pt x="0" y="967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6"/>
          <p:cNvSpPr/>
          <p:nvPr/>
        </p:nvSpPr>
        <p:spPr>
          <a:xfrm>
            <a:off x="7151760" y="2838600"/>
            <a:ext cx="323640" cy="25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 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CustomShape 17"/>
          <p:cNvSpPr/>
          <p:nvPr/>
        </p:nvSpPr>
        <p:spPr>
          <a:xfrm>
            <a:off x="739440" y="1695600"/>
            <a:ext cx="3848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18"/>
          <p:cNvSpPr/>
          <p:nvPr/>
        </p:nvSpPr>
        <p:spPr>
          <a:xfrm>
            <a:off x="6479640" y="1695600"/>
            <a:ext cx="3848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CustomShape 19"/>
          <p:cNvSpPr/>
          <p:nvPr/>
        </p:nvSpPr>
        <p:spPr>
          <a:xfrm>
            <a:off x="2205000" y="4789440"/>
            <a:ext cx="5087880" cy="1284480"/>
          </a:xfrm>
          <a:custGeom>
            <a:avLst/>
            <a:gdLst/>
            <a:ahLst/>
            <a:rect l="0" t="0" r="r" b="b"/>
            <a:pathLst>
              <a:path w="14135" h="3570">
                <a:moveTo>
                  <a:pt x="594" y="0"/>
                </a:moveTo>
                <a:cubicBezTo>
                  <a:pt x="297" y="0"/>
                  <a:pt x="0" y="297"/>
                  <a:pt x="0" y="594"/>
                </a:cubicBezTo>
                <a:lnTo>
                  <a:pt x="0" y="2974"/>
                </a:lnTo>
                <a:cubicBezTo>
                  <a:pt x="0" y="3271"/>
                  <a:pt x="297" y="3569"/>
                  <a:pt x="594" y="3569"/>
                </a:cubicBezTo>
                <a:lnTo>
                  <a:pt x="13539" y="3569"/>
                </a:lnTo>
                <a:cubicBezTo>
                  <a:pt x="13836" y="3569"/>
                  <a:pt x="14134" y="3271"/>
                  <a:pt x="14134" y="2974"/>
                </a:cubicBezTo>
                <a:lnTo>
                  <a:pt x="14134" y="594"/>
                </a:lnTo>
                <a:cubicBezTo>
                  <a:pt x="14134" y="297"/>
                  <a:pt x="13836" y="0"/>
                  <a:pt x="13539" y="0"/>
                </a:cubicBezTo>
                <a:lnTo>
                  <a:pt x="594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20"/>
          <p:cNvSpPr/>
          <p:nvPr/>
        </p:nvSpPr>
        <p:spPr>
          <a:xfrm>
            <a:off x="5124600" y="4964040"/>
            <a:ext cx="186012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main verb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i="1" lang="en-US" sz="2800" spc="-1" strike="noStrike">
                <a:solidFill>
                  <a:srgbClr val="0101ff"/>
                </a:solidFill>
                <a:latin typeface="Arial"/>
              </a:rPr>
              <a:t>be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21"/>
          <p:cNvSpPr/>
          <p:nvPr/>
        </p:nvSpPr>
        <p:spPr>
          <a:xfrm>
            <a:off x="2362680" y="4964040"/>
            <a:ext cx="241200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prepositional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phrase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CustomShape 22"/>
          <p:cNvSpPr/>
          <p:nvPr/>
        </p:nvSpPr>
        <p:spPr>
          <a:xfrm>
            <a:off x="3354480" y="4440240"/>
            <a:ext cx="2654280" cy="19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23"/>
          <p:cNvSpPr/>
          <p:nvPr/>
        </p:nvSpPr>
        <p:spPr>
          <a:xfrm>
            <a:off x="4778280" y="5246640"/>
            <a:ext cx="654120" cy="57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4"/>
          <p:cNvSpPr/>
          <p:nvPr/>
        </p:nvSpPr>
        <p:spPr>
          <a:xfrm>
            <a:off x="4694400" y="5213520"/>
            <a:ext cx="666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2248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+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CustomShape 25"/>
          <p:cNvSpPr/>
          <p:nvPr/>
        </p:nvSpPr>
        <p:spPr>
          <a:xfrm>
            <a:off x="2241000" y="2838600"/>
            <a:ext cx="7232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CustomShape 26"/>
          <p:cNvSpPr/>
          <p:nvPr/>
        </p:nvSpPr>
        <p:spPr>
          <a:xfrm>
            <a:off x="8211600" y="2838600"/>
            <a:ext cx="49752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5" dur="indefinite" restart="never" nodeType="tmRoot">
          <p:childTnLst>
            <p:seq>
              <p:cTn id="436" dur="indefinite" nodeType="mainSeq">
                <p:childTnLst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44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4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4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51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2000"/>
                            </p:stCondLst>
                            <p:childTnLst>
                              <p:par>
                                <p:cTn id="45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55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3000"/>
                            </p:stCondLst>
                            <p:childTnLst>
                              <p:par>
                                <p:cTn id="45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3000"/>
                            </p:stCondLst>
                            <p:childTnLst>
                              <p:par>
                                <p:cTn id="46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62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4000"/>
                            </p:stCondLst>
                            <p:childTnLst>
                              <p:par>
                                <p:cTn id="46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73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1000"/>
                            </p:stCondLst>
                            <p:childTnLst>
                              <p:par>
                                <p:cTn id="47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000"/>
                            </p:stCondLst>
                            <p:childTnLst>
                              <p:par>
                                <p:cTn id="47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80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2000"/>
                            </p:stCondLst>
                            <p:childTnLst>
                              <p:par>
                                <p:cTn id="48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2000"/>
                            </p:stCondLst>
                            <p:childTnLst>
                              <p:par>
                                <p:cTn id="48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8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3000"/>
                            </p:stCondLst>
                            <p:childTnLst>
                              <p:par>
                                <p:cTn id="48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3000"/>
                            </p:stCondLst>
                            <p:childTnLst>
                              <p:par>
                                <p:cTn id="49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94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4000"/>
                            </p:stCondLst>
                            <p:childTnLst>
                              <p:par>
                                <p:cTn id="49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0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10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nodeType="with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3" dur="2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4" dur="2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5" dur="2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6"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14-3 LET’S PRACTICE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726840" y="1239840"/>
            <a:ext cx="27990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Who’s calling?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801000" y="1817640"/>
            <a:ext cx="57754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tell me  ____________.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3550680" y="1803240"/>
            <a:ext cx="24836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who’s calling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3" name="Picture 10" descr="shutterstock_5075194"/>
          <p:cNvPicPr/>
          <p:nvPr/>
        </p:nvPicPr>
        <p:blipFill>
          <a:blip r:embed="rId1"/>
          <a:stretch/>
        </p:blipFill>
        <p:spPr>
          <a:xfrm>
            <a:off x="2041560" y="2789280"/>
            <a:ext cx="4959360" cy="331164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7" dur="indefinite" restart="never" nodeType="tmRoot">
          <p:childTnLst>
            <p:seq>
              <p:cTn id="518" dur="indefinite" nodeType="mainSeq">
                <p:childTnLst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14-3 LET’S PRACTICE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725400" y="1239840"/>
            <a:ext cx="40867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Whose house is that?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799920" y="1817640"/>
            <a:ext cx="59108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wonder  _________________.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2545920" y="1803240"/>
            <a:ext cx="37713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whose house that 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8" name="Picture 10" descr="shutterstock_1601403"/>
          <p:cNvPicPr/>
          <p:nvPr/>
        </p:nvPicPr>
        <p:blipFill>
          <a:blip r:embed="rId1"/>
          <a:stretch/>
        </p:blipFill>
        <p:spPr>
          <a:xfrm>
            <a:off x="2319480" y="3130560"/>
            <a:ext cx="4552920" cy="304020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3" dur="indefinite" restart="never" nodeType="tmRoot">
          <p:childTnLst>
            <p:seq>
              <p:cTn id="524" dur="indefinite" nodeType="mainSeq">
                <p:childTnLst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14-3 LET’S PRACTICE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383400" y="1239840"/>
            <a:ext cx="52815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Who will join us for a picnic?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393120" y="1817640"/>
            <a:ext cx="78739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don’t know  _______________________.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CustomShape 4"/>
          <p:cNvSpPr/>
          <p:nvPr/>
        </p:nvSpPr>
        <p:spPr>
          <a:xfrm>
            <a:off x="2763000" y="1803240"/>
            <a:ext cx="49662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who will join us for a picnic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3" name="Picture 11" descr="shutterstock_704897"/>
          <p:cNvPicPr/>
          <p:nvPr/>
        </p:nvPicPr>
        <p:blipFill>
          <a:blip r:embed="rId1"/>
          <a:stretch/>
        </p:blipFill>
        <p:spPr>
          <a:xfrm>
            <a:off x="2038320" y="2886120"/>
            <a:ext cx="4992840" cy="326556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9" dur="indefinite" restart="never" nodeType="tmRoot">
          <p:childTnLst>
            <p:seq>
              <p:cTn id="530" dur="indefinite" nodeType="mainSeq">
                <p:childTnLst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1160640" y="301680"/>
            <a:ext cx="714348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14-4 NOUN CLAUSES THAT BEGIN WITH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IF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OR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WHETHER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392040" y="1268280"/>
            <a:ext cx="8304120" cy="14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00eb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mic Sans MS"/>
              </a:rPr>
              <a:t>I don’t know if Geneva is the capital of Switzerland or not.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6" name="Picture 7" descr="shutterstock_3053993"/>
          <p:cNvPicPr/>
          <p:nvPr/>
        </p:nvPicPr>
        <p:blipFill>
          <a:blip r:embed="rId1"/>
          <a:stretch/>
        </p:blipFill>
        <p:spPr>
          <a:xfrm>
            <a:off x="2376360" y="3540600"/>
            <a:ext cx="4484880" cy="276876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160640" y="4206960"/>
            <a:ext cx="7143480" cy="1485720"/>
          </a:xfrm>
          <a:custGeom>
            <a:avLst/>
            <a:gdLst/>
            <a:ahLst/>
            <a:rect l="0" t="0" r="r" b="b"/>
            <a:pathLst>
              <a:path w="19845" h="4129">
                <a:moveTo>
                  <a:pt x="687" y="0"/>
                </a:moveTo>
                <a:cubicBezTo>
                  <a:pt x="343" y="0"/>
                  <a:pt x="0" y="344"/>
                  <a:pt x="0" y="688"/>
                </a:cubicBezTo>
                <a:lnTo>
                  <a:pt x="0" y="3440"/>
                </a:lnTo>
                <a:cubicBezTo>
                  <a:pt x="0" y="3784"/>
                  <a:pt x="343" y="4128"/>
                  <a:pt x="687" y="4128"/>
                </a:cubicBezTo>
                <a:lnTo>
                  <a:pt x="19156" y="4128"/>
                </a:lnTo>
                <a:cubicBezTo>
                  <a:pt x="19500" y="4128"/>
                  <a:pt x="19844" y="3784"/>
                  <a:pt x="19844" y="3440"/>
                </a:cubicBezTo>
                <a:lnTo>
                  <a:pt x="19844" y="688"/>
                </a:lnTo>
                <a:cubicBezTo>
                  <a:pt x="19844" y="344"/>
                  <a:pt x="19500" y="0"/>
                  <a:pt x="19156" y="0"/>
                </a:cubicBezTo>
                <a:lnTo>
                  <a:pt x="687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"/>
          <p:cNvSpPr/>
          <p:nvPr/>
        </p:nvSpPr>
        <p:spPr>
          <a:xfrm>
            <a:off x="1160640" y="301680"/>
            <a:ext cx="714348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14-4 NOUN CLAUSES THAT BEGIN WITH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IF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OR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WHETHER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-82080" y="1827360"/>
            <a:ext cx="9306360" cy="175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3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(a) Is Alice  friendly?     (b)  I wonder 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if Alice is friendly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(c) Does Al dance?       (d) Do you know 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if Al dances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(e) Did class end early? (f) I wonder 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if class ended early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1370880" y="4098960"/>
            <a:ext cx="6548040" cy="145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4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yes/no questions          noun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40000"/>
              </a:lnSpc>
            </a:pP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     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if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introduces the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CustomShape 5"/>
          <p:cNvSpPr/>
          <p:nvPr/>
        </p:nvSpPr>
        <p:spPr>
          <a:xfrm>
            <a:off x="4705200" y="4471920"/>
            <a:ext cx="739800" cy="262080"/>
          </a:xfrm>
          <a:custGeom>
            <a:avLst/>
            <a:gdLst/>
            <a:ahLst/>
            <a:rect l="0" t="0" r="r" b="b"/>
            <a:pathLst>
              <a:path w="2057" h="730">
                <a:moveTo>
                  <a:pt x="0" y="182"/>
                </a:moveTo>
                <a:lnTo>
                  <a:pt x="1542" y="182"/>
                </a:lnTo>
                <a:lnTo>
                  <a:pt x="1542" y="0"/>
                </a:lnTo>
                <a:lnTo>
                  <a:pt x="2056" y="364"/>
                </a:lnTo>
                <a:lnTo>
                  <a:pt x="1542" y="729"/>
                </a:lnTo>
                <a:lnTo>
                  <a:pt x="1542" y="546"/>
                </a:lnTo>
                <a:lnTo>
                  <a:pt x="0" y="546"/>
                </a:lnTo>
                <a:lnTo>
                  <a:pt x="0" y="1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6"/>
          <p:cNvSpPr/>
          <p:nvPr/>
        </p:nvSpPr>
        <p:spPr>
          <a:xfrm>
            <a:off x="363600" y="1252440"/>
            <a:ext cx="71164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YES/NO QUESTION                      NOUN CLAUSE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5" dur="indefinite" restart="never" nodeType="tmRoot">
          <p:childTnLst>
            <p:seq>
              <p:cTn id="536" dur="indefinite" nodeType="mainSeq">
                <p:childTnLst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4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53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56" dur="10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61" dur="500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57200" y="182880"/>
            <a:ext cx="9046800" cy="67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There are three types of sub-ordinate clause.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Noun clause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Adjective Clause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Adverb Clause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Noun clause comes after following subordinating clause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that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what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if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whether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how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whom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whose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who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whom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why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however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Whatever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whoever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1160640" y="301680"/>
            <a:ext cx="714348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14-4 NOUN CLAUSES THAT BEGIN WITH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IF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OR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WHETHER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-41040" y="1646280"/>
            <a:ext cx="79434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(g) I don’t know </a:t>
            </a:r>
            <a:r>
              <a:rPr b="1" i="1" lang="en-US" sz="3200" spc="-1" strike="noStrike">
                <a:solidFill>
                  <a:srgbClr val="0101ff"/>
                </a:solidFill>
                <a:latin typeface="Arial"/>
              </a:rPr>
              <a:t>if </a:t>
            </a:r>
            <a:r>
              <a:rPr b="0" i="1" lang="en-US" sz="3200" spc="-1" strike="noStrike">
                <a:solidFill>
                  <a:srgbClr val="0101ff"/>
                </a:solidFill>
                <a:latin typeface="Arial"/>
              </a:rPr>
              <a:t>class ended early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3200" spc="-1" strike="noStrike">
                <a:solidFill>
                  <a:srgbClr val="0101ff"/>
                </a:solidFill>
                <a:latin typeface="Arial"/>
              </a:rPr>
              <a:t>or not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1386000" y="2857680"/>
            <a:ext cx="5983200" cy="1090440"/>
          </a:xfrm>
          <a:custGeom>
            <a:avLst/>
            <a:gdLst/>
            <a:ahLst/>
            <a:rect l="0" t="0" r="r" b="b"/>
            <a:pathLst>
              <a:path w="16622" h="3031">
                <a:moveTo>
                  <a:pt x="505" y="0"/>
                </a:moveTo>
                <a:cubicBezTo>
                  <a:pt x="252" y="0"/>
                  <a:pt x="0" y="252"/>
                  <a:pt x="0" y="505"/>
                </a:cubicBezTo>
                <a:lnTo>
                  <a:pt x="0" y="2525"/>
                </a:lnTo>
                <a:cubicBezTo>
                  <a:pt x="0" y="2777"/>
                  <a:pt x="252" y="3030"/>
                  <a:pt x="505" y="3030"/>
                </a:cubicBezTo>
                <a:lnTo>
                  <a:pt x="16116" y="3030"/>
                </a:lnTo>
                <a:cubicBezTo>
                  <a:pt x="16368" y="3030"/>
                  <a:pt x="16621" y="2777"/>
                  <a:pt x="16621" y="2525"/>
                </a:cubicBezTo>
                <a:lnTo>
                  <a:pt x="16621" y="505"/>
                </a:lnTo>
                <a:cubicBezTo>
                  <a:pt x="16621" y="252"/>
                  <a:pt x="16368" y="0"/>
                  <a:pt x="16116" y="0"/>
                </a:cubicBezTo>
                <a:lnTo>
                  <a:pt x="505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4"/>
          <p:cNvSpPr/>
          <p:nvPr/>
        </p:nvSpPr>
        <p:spPr>
          <a:xfrm>
            <a:off x="1813320" y="2995560"/>
            <a:ext cx="512172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4000" spc="-1" strike="noStrike">
                <a:solidFill>
                  <a:srgbClr val="0101ff"/>
                </a:solidFill>
                <a:latin typeface="Arial"/>
              </a:rPr>
              <a:t>if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  +  clause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 +  </a:t>
            </a:r>
            <a:r>
              <a:rPr b="1" i="1" lang="en-US" sz="4000" spc="-1" strike="noStrike">
                <a:solidFill>
                  <a:srgbClr val="0101ff"/>
                </a:solidFill>
                <a:latin typeface="Arial"/>
              </a:rPr>
              <a:t>or not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2" dur="indefinite" restart="never" nodeType="tmRoot">
          <p:childTnLst>
            <p:seq>
              <p:cTn id="563" dur="indefinite" nodeType="mainSeq">
                <p:childTnLst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68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500"/>
                            </p:stCondLst>
                            <p:childTnLst>
                              <p:par>
                                <p:cTn id="57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7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2232000" y="3417840"/>
            <a:ext cx="4668840" cy="1077840"/>
          </a:xfrm>
          <a:custGeom>
            <a:avLst/>
            <a:gdLst/>
            <a:ahLst/>
            <a:rect l="0" t="0" r="r" b="b"/>
            <a:pathLst>
              <a:path w="12971" h="2995">
                <a:moveTo>
                  <a:pt x="499" y="0"/>
                </a:moveTo>
                <a:cubicBezTo>
                  <a:pt x="249" y="0"/>
                  <a:pt x="0" y="249"/>
                  <a:pt x="0" y="499"/>
                </a:cubicBezTo>
                <a:lnTo>
                  <a:pt x="0" y="2495"/>
                </a:lnTo>
                <a:cubicBezTo>
                  <a:pt x="0" y="2744"/>
                  <a:pt x="249" y="2994"/>
                  <a:pt x="499" y="2994"/>
                </a:cubicBezTo>
                <a:lnTo>
                  <a:pt x="12470" y="2994"/>
                </a:lnTo>
                <a:cubicBezTo>
                  <a:pt x="12720" y="2994"/>
                  <a:pt x="12970" y="2744"/>
                  <a:pt x="12970" y="2495"/>
                </a:cubicBezTo>
                <a:lnTo>
                  <a:pt x="12970" y="499"/>
                </a:lnTo>
                <a:cubicBezTo>
                  <a:pt x="12970" y="249"/>
                  <a:pt x="12720" y="0"/>
                  <a:pt x="12470" y="0"/>
                </a:cubicBezTo>
                <a:lnTo>
                  <a:pt x="499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2"/>
          <p:cNvSpPr/>
          <p:nvPr/>
        </p:nvSpPr>
        <p:spPr>
          <a:xfrm>
            <a:off x="2757960" y="3581280"/>
            <a:ext cx="386604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4000" spc="-1" strike="noStrike">
                <a:solidFill>
                  <a:srgbClr val="0101ff"/>
                </a:solidFill>
                <a:latin typeface="Arial"/>
              </a:rPr>
              <a:t>if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i="1" lang="en-US" sz="4000" spc="-1" strike="noStrike">
                <a:solidFill>
                  <a:srgbClr val="0101ff"/>
                </a:solidFill>
                <a:latin typeface="Arial"/>
              </a:rPr>
              <a:t>whether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1160640" y="301680"/>
            <a:ext cx="714348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14-4 NOUN CLAUSES THAT BEGIN WITH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IF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OR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WHETHER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-51840" y="2368440"/>
            <a:ext cx="92541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(h) I don’t know </a:t>
            </a:r>
            <a:r>
              <a:rPr b="1" i="1" lang="en-US" sz="3200" spc="-1" strike="noStrike">
                <a:solidFill>
                  <a:srgbClr val="0101ff"/>
                </a:solidFill>
                <a:latin typeface="Arial"/>
              </a:rPr>
              <a:t>whether </a:t>
            </a:r>
            <a:r>
              <a:rPr b="0" i="1" lang="en-US" sz="3200" spc="-1" strike="noStrike">
                <a:solidFill>
                  <a:srgbClr val="0101ff"/>
                </a:solidFill>
                <a:latin typeface="Arial"/>
              </a:rPr>
              <a:t>class ended early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3200" spc="-1" strike="noStrike">
                <a:solidFill>
                  <a:srgbClr val="0101ff"/>
                </a:solidFill>
                <a:latin typeface="Arial"/>
              </a:rPr>
              <a:t>or not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CustomShape 5"/>
          <p:cNvSpPr/>
          <p:nvPr/>
        </p:nvSpPr>
        <p:spPr>
          <a:xfrm>
            <a:off x="-63000" y="1668600"/>
            <a:ext cx="79434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(g) I don’t know </a:t>
            </a:r>
            <a:r>
              <a:rPr b="1" i="1" lang="en-US" sz="3200" spc="-1" strike="noStrike">
                <a:solidFill>
                  <a:srgbClr val="0101ff"/>
                </a:solidFill>
                <a:latin typeface="Arial"/>
              </a:rPr>
              <a:t>if </a:t>
            </a:r>
            <a:r>
              <a:rPr b="0" i="1" lang="en-US" sz="3200" spc="-1" strike="noStrike">
                <a:solidFill>
                  <a:srgbClr val="0101ff"/>
                </a:solidFill>
                <a:latin typeface="Arial"/>
              </a:rPr>
              <a:t>class ended early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3200" spc="-1" strike="noStrike">
                <a:solidFill>
                  <a:srgbClr val="0101ff"/>
                </a:solidFill>
                <a:latin typeface="Arial"/>
              </a:rPr>
              <a:t>or not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3" dur="indefinite" restart="never" nodeType="tmRoot">
          <p:childTnLst>
            <p:seq>
              <p:cTn id="574" dur="indefinite" nodeType="mainSeq">
                <p:childTnLst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2" dur="2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14-4 LET’S PRACTICE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154440" y="1114560"/>
            <a:ext cx="48074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Is that a good restaurant?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60200" y="1797120"/>
            <a:ext cx="28414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NOUN CLAUSE: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CustomShape 4"/>
          <p:cNvSpPr/>
          <p:nvPr/>
        </p:nvSpPr>
        <p:spPr>
          <a:xfrm>
            <a:off x="152280" y="2428920"/>
            <a:ext cx="79441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 you know _______________________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CustomShape 5"/>
          <p:cNvSpPr/>
          <p:nvPr/>
        </p:nvSpPr>
        <p:spPr>
          <a:xfrm>
            <a:off x="2704320" y="2428920"/>
            <a:ext cx="51001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that is a good restaurant?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7" name="Picture 9" descr="shutterstock_427468"/>
          <p:cNvPicPr/>
          <p:nvPr/>
        </p:nvPicPr>
        <p:blipFill>
          <a:blip r:embed="rId1"/>
          <a:stretch/>
        </p:blipFill>
        <p:spPr>
          <a:xfrm>
            <a:off x="2717640" y="3197160"/>
            <a:ext cx="3684600" cy="347976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3" dur="indefinite" restart="never" nodeType="tmRoot">
          <p:childTnLst>
            <p:seq>
              <p:cTn id="584" dur="indefinite" nodeType="mainSeq">
                <p:childTnLst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675360" y="3132000"/>
            <a:ext cx="21675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______________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14-4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1619280" y="1114560"/>
            <a:ext cx="4429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Will we go to the Gaudi Museum again?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1748160" y="2428920"/>
            <a:ext cx="4752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Do you know _______________________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3561480" y="2428920"/>
            <a:ext cx="2870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if we will go to the Gaudi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3" name="CustomShape 6"/>
          <p:cNvSpPr/>
          <p:nvPr/>
        </p:nvSpPr>
        <p:spPr>
          <a:xfrm>
            <a:off x="681840" y="3139920"/>
            <a:ext cx="201816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Museum again?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4" name="Picture 14" descr="shutterstock_507536"/>
          <p:cNvPicPr/>
          <p:nvPr/>
        </p:nvPicPr>
        <p:blipFill>
          <a:blip r:embed="rId1"/>
          <a:stretch/>
        </p:blipFill>
        <p:spPr>
          <a:xfrm>
            <a:off x="4402080" y="3139920"/>
            <a:ext cx="2584440" cy="344520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9" dur="indefinite" restart="never" nodeType="tmRoot">
          <p:childTnLst>
            <p:seq>
              <p:cTn id="590" dur="indefinite" nodeType="mainSeq">
                <p:childTnLst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686880" y="3441600"/>
            <a:ext cx="1788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___________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14-4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1367640" y="1139760"/>
            <a:ext cx="35542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Will your friend pass his exam?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08" name="CustomShape 4"/>
          <p:cNvSpPr/>
          <p:nvPr/>
        </p:nvSpPr>
        <p:spPr>
          <a:xfrm>
            <a:off x="1416240" y="2733840"/>
            <a:ext cx="36763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 wonder __________________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9" name="CustomShape 5"/>
          <p:cNvSpPr/>
          <p:nvPr/>
        </p:nvSpPr>
        <p:spPr>
          <a:xfrm>
            <a:off x="2686320" y="2733840"/>
            <a:ext cx="2577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if your friend will pass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0" name="CustomShape 6"/>
          <p:cNvSpPr/>
          <p:nvPr/>
        </p:nvSpPr>
        <p:spPr>
          <a:xfrm>
            <a:off x="614880" y="3427560"/>
            <a:ext cx="137376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his exam.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1" name="Picture 14" descr="shutterstock_2217865"/>
          <p:cNvPicPr/>
          <p:nvPr/>
        </p:nvPicPr>
        <p:blipFill>
          <a:blip r:embed="rId1"/>
          <a:stretch/>
        </p:blipFill>
        <p:spPr>
          <a:xfrm>
            <a:off x="6265800" y="2206800"/>
            <a:ext cx="2125800" cy="318276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7" dur="indefinite" restart="never" nodeType="tmRoot">
          <p:childTnLst>
            <p:seq>
              <p:cTn id="598" dur="indefinite" nodeType="mainSeq">
                <p:childTnLst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1160640" y="304920"/>
            <a:ext cx="7143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14-5 NOUN CLAUSES THAT BEGIN WITH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560520" y="1370160"/>
            <a:ext cx="7959600" cy="14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00eb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omic Sans MS"/>
              </a:rPr>
              <a:t>I was sad when I found </a:t>
            </a:r>
            <a:endParaRPr b="0" lang="en-US" sz="44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omic Sans MS"/>
              </a:rPr>
              <a:t>out that my friend was ill.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4" name="Picture 7" descr="shutterstock_7406773"/>
          <p:cNvPicPr/>
          <p:nvPr/>
        </p:nvPicPr>
        <p:blipFill>
          <a:blip r:embed="rId1"/>
          <a:stretch/>
        </p:blipFill>
        <p:spPr>
          <a:xfrm>
            <a:off x="3241440" y="3931920"/>
            <a:ext cx="2519280" cy="309744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770400" y="4480560"/>
            <a:ext cx="7642080" cy="2001960"/>
          </a:xfrm>
          <a:custGeom>
            <a:avLst/>
            <a:gdLst/>
            <a:ahLst/>
            <a:rect l="0" t="0" r="r" b="b"/>
            <a:pathLst>
              <a:path w="21230" h="5563">
                <a:moveTo>
                  <a:pt x="927" y="0"/>
                </a:moveTo>
                <a:cubicBezTo>
                  <a:pt x="463" y="0"/>
                  <a:pt x="0" y="463"/>
                  <a:pt x="0" y="927"/>
                </a:cubicBezTo>
                <a:lnTo>
                  <a:pt x="0" y="4635"/>
                </a:lnTo>
                <a:cubicBezTo>
                  <a:pt x="0" y="5098"/>
                  <a:pt x="463" y="5562"/>
                  <a:pt x="927" y="5562"/>
                </a:cubicBezTo>
                <a:lnTo>
                  <a:pt x="20302" y="5562"/>
                </a:lnTo>
                <a:cubicBezTo>
                  <a:pt x="20765" y="5562"/>
                  <a:pt x="21229" y="5098"/>
                  <a:pt x="21229" y="4635"/>
                </a:cubicBezTo>
                <a:lnTo>
                  <a:pt x="21229" y="927"/>
                </a:lnTo>
                <a:cubicBezTo>
                  <a:pt x="21229" y="463"/>
                  <a:pt x="20765" y="0"/>
                  <a:pt x="20302" y="0"/>
                </a:cubicBezTo>
                <a:lnTo>
                  <a:pt x="927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2"/>
          <p:cNvSpPr/>
          <p:nvPr/>
        </p:nvSpPr>
        <p:spPr>
          <a:xfrm>
            <a:off x="1160640" y="304920"/>
            <a:ext cx="7143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14-5 NOUN CLAUSES THAT BEGIN WITH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1852560" y="1457280"/>
            <a:ext cx="5110560" cy="19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(a)  I  know   </a:t>
            </a:r>
            <a:r>
              <a:rPr b="1" i="1" lang="en-US" sz="1800" spc="-1" strike="noStrike">
                <a:solidFill>
                  <a:srgbClr val="800080"/>
                </a:solidFill>
                <a:latin typeface="Arial"/>
              </a:rPr>
              <a:t>that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solidFill>
                  <a:srgbClr val="800080"/>
                </a:solidFill>
                <a:latin typeface="Arial"/>
              </a:rPr>
              <a:t>you are a good friend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(b) She hopes </a:t>
            </a:r>
            <a:r>
              <a:rPr b="1" i="1" lang="en-US" sz="1800" spc="-1" strike="noStrike">
                <a:solidFill>
                  <a:srgbClr val="800080"/>
                </a:solidFill>
                <a:latin typeface="Arial"/>
              </a:rPr>
              <a:t>that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solidFill>
                  <a:srgbClr val="800080"/>
                </a:solidFill>
                <a:latin typeface="Arial"/>
              </a:rPr>
              <a:t>she can go to college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(c) Jane heard </a:t>
            </a:r>
            <a:r>
              <a:rPr b="1" i="1" lang="en-US" sz="1800" spc="-1" strike="noStrike">
                <a:solidFill>
                  <a:srgbClr val="800080"/>
                </a:solidFill>
                <a:latin typeface="Arial"/>
              </a:rPr>
              <a:t>that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solidFill>
                  <a:srgbClr val="800080"/>
                </a:solidFill>
                <a:latin typeface="Arial"/>
              </a:rPr>
              <a:t>the exam is difficult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(d) We discovered </a:t>
            </a:r>
            <a:r>
              <a:rPr b="1" i="1" lang="en-US" sz="1800" spc="-1" strike="noStrike">
                <a:solidFill>
                  <a:srgbClr val="800080"/>
                </a:solidFill>
                <a:latin typeface="Arial"/>
              </a:rPr>
              <a:t>that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solidFill>
                  <a:srgbClr val="800080"/>
                </a:solidFill>
                <a:latin typeface="Arial"/>
              </a:rPr>
              <a:t>our house was robbed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18" name="CustomShape 4"/>
          <p:cNvSpPr/>
          <p:nvPr/>
        </p:nvSpPr>
        <p:spPr>
          <a:xfrm>
            <a:off x="711360" y="1085760"/>
            <a:ext cx="5112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9" name="CustomShape 5"/>
          <p:cNvSpPr/>
          <p:nvPr/>
        </p:nvSpPr>
        <p:spPr>
          <a:xfrm rot="16200000">
            <a:off x="715680" y="1429920"/>
            <a:ext cx="307800" cy="190800"/>
          </a:xfrm>
          <a:custGeom>
            <a:avLst/>
            <a:gdLst/>
            <a:ahLst/>
            <a:rect l="0" t="0" r="r" b="b"/>
            <a:pathLst>
              <a:path w="857" h="532">
                <a:moveTo>
                  <a:pt x="0" y="0"/>
                </a:moveTo>
                <a:cubicBezTo>
                  <a:pt x="428" y="0"/>
                  <a:pt x="856" y="22"/>
                  <a:pt x="856" y="44"/>
                </a:cubicBezTo>
                <a:lnTo>
                  <a:pt x="856" y="486"/>
                </a:lnTo>
                <a:cubicBezTo>
                  <a:pt x="856" y="508"/>
                  <a:pt x="428" y="531"/>
                  <a:pt x="0" y="531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6"/>
          <p:cNvSpPr/>
          <p:nvPr/>
        </p:nvSpPr>
        <p:spPr>
          <a:xfrm>
            <a:off x="1126440" y="1064520"/>
            <a:ext cx="5112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1" name="CustomShape 7"/>
          <p:cNvSpPr/>
          <p:nvPr/>
        </p:nvSpPr>
        <p:spPr>
          <a:xfrm rot="16200000">
            <a:off x="1080360" y="1205280"/>
            <a:ext cx="307800" cy="457200"/>
          </a:xfrm>
          <a:custGeom>
            <a:avLst/>
            <a:gdLst/>
            <a:ahLst/>
            <a:rect l="0" t="0" r="r" b="b"/>
            <a:pathLst>
              <a:path w="857" h="1272">
                <a:moveTo>
                  <a:pt x="0" y="0"/>
                </a:moveTo>
                <a:cubicBezTo>
                  <a:pt x="428" y="0"/>
                  <a:pt x="856" y="52"/>
                  <a:pt x="856" y="105"/>
                </a:cubicBezTo>
                <a:lnTo>
                  <a:pt x="856" y="1165"/>
                </a:lnTo>
                <a:cubicBezTo>
                  <a:pt x="856" y="1218"/>
                  <a:pt x="428" y="1271"/>
                  <a:pt x="0" y="1271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8"/>
          <p:cNvSpPr/>
          <p:nvPr/>
        </p:nvSpPr>
        <p:spPr>
          <a:xfrm rot="16200000">
            <a:off x="2909160" y="165960"/>
            <a:ext cx="307800" cy="2652120"/>
          </a:xfrm>
          <a:custGeom>
            <a:avLst/>
            <a:gdLst/>
            <a:ahLst/>
            <a:rect l="0" t="0" r="r" b="b"/>
            <a:pathLst>
              <a:path w="857" h="7368">
                <a:moveTo>
                  <a:pt x="0" y="0"/>
                </a:moveTo>
                <a:cubicBezTo>
                  <a:pt x="428" y="0"/>
                  <a:pt x="856" y="307"/>
                  <a:pt x="856" y="614"/>
                </a:cubicBezTo>
                <a:lnTo>
                  <a:pt x="856" y="6753"/>
                </a:lnTo>
                <a:cubicBezTo>
                  <a:pt x="856" y="7060"/>
                  <a:pt x="428" y="7367"/>
                  <a:pt x="0" y="7367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9"/>
          <p:cNvSpPr/>
          <p:nvPr/>
        </p:nvSpPr>
        <p:spPr>
          <a:xfrm>
            <a:off x="4618440" y="1092240"/>
            <a:ext cx="52308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CustomShape 10"/>
          <p:cNvSpPr/>
          <p:nvPr/>
        </p:nvSpPr>
        <p:spPr>
          <a:xfrm>
            <a:off x="2442960" y="4565520"/>
            <a:ext cx="3909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1800" spc="-1" strike="noStrike">
                <a:solidFill>
                  <a:srgbClr val="800080"/>
                </a:solidFill>
                <a:latin typeface="Arial"/>
              </a:rPr>
              <a:t>that</a:t>
            </a:r>
            <a:r>
              <a:rPr b="1" lang="en-US" sz="1800" spc="-1" strike="noStrike">
                <a:latin typeface="Arial"/>
              </a:rPr>
              <a:t>-clause                object of verb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CustomShape 11"/>
          <p:cNvSpPr/>
          <p:nvPr/>
        </p:nvSpPr>
        <p:spPr>
          <a:xfrm>
            <a:off x="3369960" y="5029200"/>
            <a:ext cx="1019160" cy="262080"/>
          </a:xfrm>
          <a:custGeom>
            <a:avLst/>
            <a:gdLst/>
            <a:ahLst/>
            <a:rect l="0" t="0" r="r" b="b"/>
            <a:pathLst>
              <a:path w="2833" h="730">
                <a:moveTo>
                  <a:pt x="0" y="182"/>
                </a:moveTo>
                <a:lnTo>
                  <a:pt x="2124" y="182"/>
                </a:lnTo>
                <a:lnTo>
                  <a:pt x="2124" y="0"/>
                </a:lnTo>
                <a:lnTo>
                  <a:pt x="2832" y="364"/>
                </a:lnTo>
                <a:lnTo>
                  <a:pt x="2124" y="729"/>
                </a:lnTo>
                <a:lnTo>
                  <a:pt x="2124" y="546"/>
                </a:lnTo>
                <a:lnTo>
                  <a:pt x="0" y="546"/>
                </a:lnTo>
                <a:lnTo>
                  <a:pt x="0" y="1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2"/>
          <p:cNvSpPr/>
          <p:nvPr/>
        </p:nvSpPr>
        <p:spPr>
          <a:xfrm>
            <a:off x="2818440" y="5238720"/>
            <a:ext cx="28702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mental activity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6" dur="indefinite" restart="never" nodeType="tmRoot">
          <p:childTnLst>
            <p:seq>
              <p:cTn id="607" dur="indefinite" nodeType="mainSeq">
                <p:childTnLst>
                  <p:par>
                    <p:cTn id="608" fill="hold">
                      <p:stCondLst>
                        <p:cond delay="0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15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00"/>
                            </p:stCondLst>
                            <p:childTnLst>
                              <p:par>
                                <p:cTn id="61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500"/>
                            </p:stCondLst>
                            <p:childTnLst>
                              <p:par>
                                <p:cTn id="62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22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1000"/>
                            </p:stCondLst>
                            <p:childTnLst>
                              <p:par>
                                <p:cTn id="62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26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1500"/>
                            </p:stCondLst>
                            <p:childTnLst>
                              <p:par>
                                <p:cTn id="62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48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51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000"/>
                            </p:stCondLst>
                            <p:childTnLst>
                              <p:par>
                                <p:cTn id="653" nodeType="after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5" dur="2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6" dur="2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2919240" y="3028680"/>
            <a:ext cx="2841480" cy="903240"/>
          </a:xfrm>
          <a:custGeom>
            <a:avLst/>
            <a:gdLst/>
            <a:ahLst/>
            <a:rect l="0" t="0" r="r" b="b"/>
            <a:pathLst>
              <a:path w="7895" h="251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2091"/>
                </a:lnTo>
                <a:cubicBezTo>
                  <a:pt x="0" y="2300"/>
                  <a:pt x="209" y="2510"/>
                  <a:pt x="418" y="2510"/>
                </a:cubicBezTo>
                <a:lnTo>
                  <a:pt x="7475" y="2510"/>
                </a:lnTo>
                <a:cubicBezTo>
                  <a:pt x="7684" y="2510"/>
                  <a:pt x="7894" y="2300"/>
                  <a:pt x="7894" y="2091"/>
                </a:cubicBezTo>
                <a:lnTo>
                  <a:pt x="7894" y="418"/>
                </a:lnTo>
                <a:cubicBezTo>
                  <a:pt x="7894" y="209"/>
                  <a:pt x="7684" y="0"/>
                  <a:pt x="7475" y="0"/>
                </a:cubicBezTo>
                <a:lnTo>
                  <a:pt x="418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2"/>
          <p:cNvSpPr/>
          <p:nvPr/>
        </p:nvSpPr>
        <p:spPr>
          <a:xfrm>
            <a:off x="1160640" y="4157640"/>
            <a:ext cx="7143480" cy="1508040"/>
          </a:xfrm>
          <a:custGeom>
            <a:avLst/>
            <a:gdLst/>
            <a:ahLst/>
            <a:rect l="0" t="0" r="r" b="b"/>
            <a:pathLst>
              <a:path w="19845" h="4191">
                <a:moveTo>
                  <a:pt x="698" y="0"/>
                </a:moveTo>
                <a:cubicBezTo>
                  <a:pt x="349" y="0"/>
                  <a:pt x="0" y="349"/>
                  <a:pt x="0" y="698"/>
                </a:cubicBezTo>
                <a:lnTo>
                  <a:pt x="0" y="3491"/>
                </a:lnTo>
                <a:cubicBezTo>
                  <a:pt x="0" y="3840"/>
                  <a:pt x="349" y="4190"/>
                  <a:pt x="698" y="4190"/>
                </a:cubicBezTo>
                <a:lnTo>
                  <a:pt x="19145" y="4190"/>
                </a:lnTo>
                <a:cubicBezTo>
                  <a:pt x="19494" y="4190"/>
                  <a:pt x="19844" y="3840"/>
                  <a:pt x="19844" y="3491"/>
                </a:cubicBezTo>
                <a:lnTo>
                  <a:pt x="19844" y="698"/>
                </a:lnTo>
                <a:cubicBezTo>
                  <a:pt x="19844" y="349"/>
                  <a:pt x="19494" y="0"/>
                  <a:pt x="19145" y="0"/>
                </a:cubicBezTo>
                <a:lnTo>
                  <a:pt x="698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3"/>
          <p:cNvSpPr/>
          <p:nvPr/>
        </p:nvSpPr>
        <p:spPr>
          <a:xfrm>
            <a:off x="1160640" y="304920"/>
            <a:ext cx="7143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14-5 NOUN CLAUSES THAT BEGIN WITH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1734480" y="1616040"/>
            <a:ext cx="4165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(e)</a:t>
            </a:r>
            <a:r>
              <a:rPr b="0" i="1" lang="en-US" sz="1800" spc="-1" strike="noStrike">
                <a:solidFill>
                  <a:srgbClr val="dc303d"/>
                </a:solidFill>
                <a:latin typeface="Arial"/>
              </a:rPr>
              <a:t> </a:t>
            </a:r>
            <a:r>
              <a:rPr b="0" i="1" lang="en-US" sz="1800" spc="-1" strike="noStrike">
                <a:latin typeface="Arial"/>
              </a:rPr>
              <a:t>I know</a:t>
            </a:r>
            <a:r>
              <a:rPr b="0" lang="en-US" sz="1800" spc="-1" strike="noStrike"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800080"/>
                </a:solidFill>
                <a:latin typeface="Arial"/>
              </a:rPr>
              <a:t>that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latin typeface="Arial"/>
              </a:rPr>
              <a:t>you are a good friend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CustomShape 5"/>
          <p:cNvSpPr/>
          <p:nvPr/>
        </p:nvSpPr>
        <p:spPr>
          <a:xfrm>
            <a:off x="1438560" y="4400640"/>
            <a:ext cx="10188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600" spc="-1" strike="noStrike">
                <a:solidFill>
                  <a:srgbClr val="dc303d"/>
                </a:solidFill>
                <a:latin typeface="Arial"/>
              </a:rPr>
              <a:t>that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2" name="CustomShape 6"/>
          <p:cNvSpPr/>
          <p:nvPr/>
        </p:nvSpPr>
        <p:spPr>
          <a:xfrm>
            <a:off x="4160880" y="4433760"/>
            <a:ext cx="3591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often omitted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CustomShape 7"/>
          <p:cNvSpPr/>
          <p:nvPr/>
        </p:nvSpPr>
        <p:spPr>
          <a:xfrm>
            <a:off x="2838600" y="4651200"/>
            <a:ext cx="1188720" cy="262080"/>
          </a:xfrm>
          <a:custGeom>
            <a:avLst/>
            <a:gdLst/>
            <a:ahLst/>
            <a:rect l="0" t="0" r="r" b="b"/>
            <a:pathLst>
              <a:path w="3304" h="730">
                <a:moveTo>
                  <a:pt x="0" y="182"/>
                </a:moveTo>
                <a:lnTo>
                  <a:pt x="2477" y="182"/>
                </a:lnTo>
                <a:lnTo>
                  <a:pt x="2477" y="0"/>
                </a:lnTo>
                <a:lnTo>
                  <a:pt x="3303" y="364"/>
                </a:lnTo>
                <a:lnTo>
                  <a:pt x="2477" y="729"/>
                </a:lnTo>
                <a:lnTo>
                  <a:pt x="2477" y="546"/>
                </a:lnTo>
                <a:lnTo>
                  <a:pt x="0" y="546"/>
                </a:lnTo>
                <a:lnTo>
                  <a:pt x="0" y="1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8"/>
          <p:cNvSpPr/>
          <p:nvPr/>
        </p:nvSpPr>
        <p:spPr>
          <a:xfrm>
            <a:off x="1675440" y="2182680"/>
            <a:ext cx="392652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(f)  </a:t>
            </a:r>
            <a:r>
              <a:rPr b="0" i="1" lang="en-US" sz="1800" spc="-1" strike="noStrike">
                <a:latin typeface="Arial"/>
              </a:rPr>
              <a:t>I know</a:t>
            </a:r>
            <a:r>
              <a:rPr b="0" i="1" lang="en-US" sz="1800" spc="-1" strike="noStrike">
                <a:solidFill>
                  <a:srgbClr val="dc303d"/>
                </a:solidFill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dc303d"/>
                </a:solidFill>
                <a:latin typeface="Arial"/>
              </a:rPr>
              <a:t>Ø </a:t>
            </a:r>
            <a:r>
              <a:rPr b="0" i="1" lang="en-US" sz="1800" spc="-1" strike="noStrike">
                <a:latin typeface="Arial"/>
              </a:rPr>
              <a:t>you are a good friend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CustomShape 9"/>
          <p:cNvSpPr/>
          <p:nvPr/>
        </p:nvSpPr>
        <p:spPr>
          <a:xfrm>
            <a:off x="3659400" y="2978640"/>
            <a:ext cx="1856880" cy="77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 algn="ctr">
              <a:lnSpc>
                <a:spcPct val="8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same</a:t>
            </a:r>
            <a:endParaRPr b="0" lang="en-US" sz="2800" spc="-1" strike="noStrike">
              <a:latin typeface="Arial"/>
            </a:endParaRPr>
          </a:p>
          <a:p>
            <a:pPr marL="216000" indent="-216000" algn="ctr">
              <a:lnSpc>
                <a:spcPct val="8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meaning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6" name="CustomShape 10"/>
          <p:cNvSpPr/>
          <p:nvPr/>
        </p:nvSpPr>
        <p:spPr>
          <a:xfrm>
            <a:off x="3034440" y="3028680"/>
            <a:ext cx="257400" cy="774720"/>
          </a:xfrm>
          <a:custGeom>
            <a:avLst/>
            <a:gdLst/>
            <a:ahLst/>
            <a:rect l="0" t="0" r="r" b="b"/>
            <a:pathLst>
              <a:path w="717" h="2154">
                <a:moveTo>
                  <a:pt x="0" y="428"/>
                </a:moveTo>
                <a:lnTo>
                  <a:pt x="358" y="0"/>
                </a:lnTo>
                <a:lnTo>
                  <a:pt x="716" y="428"/>
                </a:lnTo>
                <a:lnTo>
                  <a:pt x="537" y="428"/>
                </a:lnTo>
                <a:lnTo>
                  <a:pt x="537" y="1724"/>
                </a:lnTo>
                <a:lnTo>
                  <a:pt x="716" y="1724"/>
                </a:lnTo>
                <a:lnTo>
                  <a:pt x="358" y="2153"/>
                </a:lnTo>
                <a:lnTo>
                  <a:pt x="0" y="1724"/>
                </a:lnTo>
                <a:lnTo>
                  <a:pt x="179" y="1724"/>
                </a:lnTo>
                <a:lnTo>
                  <a:pt x="179" y="428"/>
                </a:lnTo>
                <a:lnTo>
                  <a:pt x="0" y="428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11"/>
          <p:cNvSpPr/>
          <p:nvPr/>
        </p:nvSpPr>
        <p:spPr>
          <a:xfrm>
            <a:off x="4132440" y="4913280"/>
            <a:ext cx="40273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spcBef>
                <a:spcPts val="17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especially in speaking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7" dur="indefinite" restart="never" nodeType="tmRoot">
          <p:childTnLst>
            <p:seq>
              <p:cTn id="658" dur="indefinite" nodeType="mainSeq">
                <p:childTnLst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nodeType="clickEffect" fill="hold" presetClass="path" presetID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5139 L 0.00069 0.18264 E">
                                      <p:cBhvr>
                                        <p:cTn id="666" dur="2000" fill="hold"/>
                                        <p:tgtEl>
                                          <p:spTgt spid="53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6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0" dur="2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4000"/>
                            </p:stCondLst>
                            <p:childTnLst>
                              <p:par>
                                <p:cTn id="67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4" dur="2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7" dur="2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85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88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9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1000"/>
                            </p:stCondLst>
                            <p:childTnLst>
                              <p:par>
                                <p:cTn id="693" nodeType="afterEffect" fill="hold" presetClass="entr" presetID="3" presetSubtype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95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14-5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1560600" y="1468440"/>
            <a:ext cx="19332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800" spc="-1" strike="noStrike">
                <a:solidFill>
                  <a:srgbClr val="0101ff"/>
                </a:solidFill>
                <a:latin typeface="Arial"/>
              </a:rPr>
              <a:t>CORRECT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4858200" y="1468440"/>
            <a:ext cx="22885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800" spc="-1" strike="noStrike">
                <a:solidFill>
                  <a:srgbClr val="800080"/>
                </a:solidFill>
                <a:latin typeface="Arial"/>
              </a:rPr>
              <a:t>INCORRECT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7153560" y="1181160"/>
            <a:ext cx="56160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5400" spc="-1" strike="noStrike">
                <a:solidFill>
                  <a:srgbClr val="dc303d"/>
                </a:solidFill>
                <a:latin typeface="Arial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42" name="CustomShape 5"/>
          <p:cNvSpPr/>
          <p:nvPr/>
        </p:nvSpPr>
        <p:spPr>
          <a:xfrm>
            <a:off x="3815280" y="1488960"/>
            <a:ext cx="9284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3" name="CustomShape 6"/>
          <p:cNvSpPr/>
          <p:nvPr/>
        </p:nvSpPr>
        <p:spPr>
          <a:xfrm>
            <a:off x="488880" y="2173320"/>
            <a:ext cx="9144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 hope that you can come to dinner tomorrow.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44" name="Picture 14" descr="shutterstock_329965"/>
          <p:cNvPicPr/>
          <p:nvPr/>
        </p:nvPicPr>
        <p:blipFill>
          <a:blip r:embed="rId1"/>
          <a:stretch/>
        </p:blipFill>
        <p:spPr>
          <a:xfrm>
            <a:off x="3232080" y="2925720"/>
            <a:ext cx="2486160" cy="374328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6" dur="indefinite" restart="never" nodeType="tmRoot">
          <p:childTnLst>
            <p:seq>
              <p:cTn id="697" dur="indefinite" nodeType="mainSeq">
                <p:childTnLst>
                  <p:par>
                    <p:cTn id="698" fill="hold">
                      <p:stCondLst>
                        <p:cond delay="0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nodeType="after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2" dur="2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3" dur="2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4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6" dur="2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7" dur="2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8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0" dur="2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1" dur="2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2000"/>
                            </p:stCondLst>
                            <p:childTnLst>
                              <p:par>
                                <p:cTn id="71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14-5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1560600" y="1468440"/>
            <a:ext cx="19332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800" spc="-1" strike="noStrike">
                <a:solidFill>
                  <a:srgbClr val="0101ff"/>
                </a:solidFill>
                <a:latin typeface="Arial"/>
              </a:rPr>
              <a:t>CORRECT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4858200" y="1468440"/>
            <a:ext cx="22885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800" spc="-1" strike="noStrike">
                <a:solidFill>
                  <a:srgbClr val="800080"/>
                </a:solidFill>
                <a:latin typeface="Arial"/>
              </a:rPr>
              <a:t>INCORRECT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8" name="CustomShape 4"/>
          <p:cNvSpPr/>
          <p:nvPr/>
        </p:nvSpPr>
        <p:spPr>
          <a:xfrm>
            <a:off x="7153560" y="1181160"/>
            <a:ext cx="56160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5400" spc="-1" strike="noStrike">
                <a:solidFill>
                  <a:srgbClr val="dc303d"/>
                </a:solidFill>
                <a:latin typeface="Arial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49" name="CustomShape 5"/>
          <p:cNvSpPr/>
          <p:nvPr/>
        </p:nvSpPr>
        <p:spPr>
          <a:xfrm>
            <a:off x="3815280" y="1488960"/>
            <a:ext cx="9284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0" name="CustomShape 6"/>
          <p:cNvSpPr/>
          <p:nvPr/>
        </p:nvSpPr>
        <p:spPr>
          <a:xfrm>
            <a:off x="488880" y="2173320"/>
            <a:ext cx="9144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 hope that you can come to dinner tomorrow.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51" name="Picture 14" descr="shutterstock_329965"/>
          <p:cNvPicPr/>
          <p:nvPr/>
        </p:nvPicPr>
        <p:blipFill>
          <a:blip r:embed="rId1"/>
          <a:stretch/>
        </p:blipFill>
        <p:spPr>
          <a:xfrm>
            <a:off x="3232080" y="2925720"/>
            <a:ext cx="2486160" cy="374328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3" dur="indefinite" restart="never" nodeType="tmRoot">
          <p:childTnLst>
            <p:seq>
              <p:cTn id="724" dur="indefinite" nodeType="mainSeq">
                <p:childTnLst>
                  <p:par>
                    <p:cTn id="725" fill="hold">
                      <p:stCondLst>
                        <p:cond delay="0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after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9" dur="2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0" dur="2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1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3" dur="2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4" dur="2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5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7" dur="2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8" dur="2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2000"/>
                            </p:stCondLst>
                            <p:childTnLst>
                              <p:par>
                                <p:cTn id="74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57200" y="182880"/>
            <a:ext cx="9046800" cy="67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r>
              <a:rPr b="0" lang="en-US" sz="2600" spc="-1" strike="noStrike" u="sng">
                <a:solidFill>
                  <a:srgbClr val="000000"/>
                </a:solidFill>
                <a:uFillTx/>
                <a:latin typeface="Georgia"/>
                <a:ea typeface="Georgia"/>
              </a:rPr>
              <a:t>Position of Noun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1. Subject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2. Object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3. After preposition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4. Complement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I expect </a:t>
            </a: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that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 I shall get a prize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I know </a:t>
            </a: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that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 she left for dance class in the morning.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I know what?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14-5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795240" y="2173320"/>
            <a:ext cx="8659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 hope you can come to dinner tomorrow.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1560600" y="1468440"/>
            <a:ext cx="19332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800" spc="-1" strike="noStrike">
                <a:solidFill>
                  <a:srgbClr val="0101ff"/>
                </a:solidFill>
                <a:latin typeface="Arial"/>
              </a:rPr>
              <a:t>CORRECT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858200" y="1468440"/>
            <a:ext cx="22885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800" spc="-1" strike="noStrike">
                <a:solidFill>
                  <a:srgbClr val="800080"/>
                </a:solidFill>
                <a:latin typeface="Arial"/>
              </a:rPr>
              <a:t>INCORRECT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6" name="CustomShape 5"/>
          <p:cNvSpPr/>
          <p:nvPr/>
        </p:nvSpPr>
        <p:spPr>
          <a:xfrm>
            <a:off x="7153560" y="1181160"/>
            <a:ext cx="56160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5400" spc="-1" strike="noStrike">
                <a:solidFill>
                  <a:srgbClr val="dc303d"/>
                </a:solidFill>
                <a:latin typeface="Arial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57" name="CustomShape 6"/>
          <p:cNvSpPr/>
          <p:nvPr/>
        </p:nvSpPr>
        <p:spPr>
          <a:xfrm>
            <a:off x="3696480" y="1488960"/>
            <a:ext cx="9284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OR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58" name="Picture 10" descr="shutterstock_329965"/>
          <p:cNvPicPr/>
          <p:nvPr/>
        </p:nvPicPr>
        <p:blipFill>
          <a:blip r:embed="rId1"/>
          <a:stretch/>
        </p:blipFill>
        <p:spPr>
          <a:xfrm>
            <a:off x="3198960" y="2925720"/>
            <a:ext cx="2485800" cy="374328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0" dur="indefinite" restart="never" nodeType="tmRoot">
          <p:childTnLst>
            <p:seq>
              <p:cTn id="751" dur="indefinite" nodeType="mainSeq">
                <p:childTnLst>
                  <p:par>
                    <p:cTn id="752" fill="hold">
                      <p:stCondLst>
                        <p:cond delay="0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nodeType="after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6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7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8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0" dur="2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1" dur="2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2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4" dur="2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5" dur="2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2000"/>
                            </p:stCondLst>
                            <p:childTnLst>
                              <p:par>
                                <p:cTn id="76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14-6 OTHER USES OF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THAT-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CLAUSES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674640" y="1324080"/>
            <a:ext cx="7805880" cy="13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00eb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omic Sans MS"/>
              </a:rPr>
              <a:t>She was disappointed that she failed the test.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61" name="Picture 6" descr="shutterstock_2336448"/>
          <p:cNvPicPr/>
          <p:nvPr/>
        </p:nvPicPr>
        <p:blipFill>
          <a:blip r:embed="rId1"/>
          <a:stretch/>
        </p:blipFill>
        <p:spPr>
          <a:xfrm>
            <a:off x="3521160" y="2930400"/>
            <a:ext cx="2332080" cy="350388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973080" y="4214880"/>
            <a:ext cx="7583400" cy="1781280"/>
          </a:xfrm>
          <a:custGeom>
            <a:avLst/>
            <a:gdLst/>
            <a:ahLst/>
            <a:rect l="0" t="0" r="r" b="b"/>
            <a:pathLst>
              <a:path w="21067" h="4950">
                <a:moveTo>
                  <a:pt x="824" y="0"/>
                </a:moveTo>
                <a:cubicBezTo>
                  <a:pt x="412" y="0"/>
                  <a:pt x="0" y="412"/>
                  <a:pt x="0" y="824"/>
                </a:cubicBezTo>
                <a:lnTo>
                  <a:pt x="0" y="4124"/>
                </a:lnTo>
                <a:cubicBezTo>
                  <a:pt x="0" y="4536"/>
                  <a:pt x="412" y="4949"/>
                  <a:pt x="824" y="4949"/>
                </a:cubicBezTo>
                <a:lnTo>
                  <a:pt x="20241" y="4949"/>
                </a:lnTo>
                <a:cubicBezTo>
                  <a:pt x="20653" y="4949"/>
                  <a:pt x="21066" y="4536"/>
                  <a:pt x="21066" y="4124"/>
                </a:cubicBezTo>
                <a:lnTo>
                  <a:pt x="21066" y="824"/>
                </a:lnTo>
                <a:cubicBezTo>
                  <a:pt x="21066" y="412"/>
                  <a:pt x="20653" y="0"/>
                  <a:pt x="20241" y="0"/>
                </a:cubicBezTo>
                <a:lnTo>
                  <a:pt x="824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14-6 OTHER USES OF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THAT-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CLAUSES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1832040" y="1071720"/>
            <a:ext cx="5409360" cy="19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(a) I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’m</a:t>
            </a:r>
            <a:r>
              <a:rPr b="0" lang="en-US" sz="1800" spc="-1" strike="noStrike"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certain that</a:t>
            </a:r>
            <a:r>
              <a:rPr b="0" lang="en-US" sz="1800" spc="-1" strike="noStrike">
                <a:latin typeface="Arial"/>
              </a:rPr>
              <a:t> you will like this class.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(b) I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’m</a:t>
            </a:r>
            <a:r>
              <a:rPr b="0" lang="en-US" sz="1800" spc="-1" strike="noStrike"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happy that</a:t>
            </a:r>
            <a:r>
              <a:rPr b="0" lang="en-US" sz="1800" spc="-1" strike="noStrike">
                <a:latin typeface="Arial"/>
              </a:rPr>
              <a:t> you joined us.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(c) You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are fortunate that</a:t>
            </a:r>
            <a:r>
              <a:rPr b="0" lang="en-US" sz="1800" spc="-1" strike="noStrike">
                <a:latin typeface="Arial"/>
              </a:rPr>
              <a:t> the weather was good.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(d) She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was surprised that</a:t>
            </a:r>
            <a:r>
              <a:rPr b="0" lang="en-US" sz="1800" spc="-1" strike="noStrike">
                <a:latin typeface="Arial"/>
              </a:rPr>
              <a:t> he proposed.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1203480" y="4403880"/>
            <a:ext cx="5375160" cy="137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certain expressions:</a:t>
            </a:r>
            <a:endParaRPr b="0" lang="en-US" sz="2800" spc="-1" strike="noStrike">
              <a:latin typeface="Arial"/>
            </a:endParaRPr>
          </a:p>
          <a:p>
            <a:pPr/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be</a:t>
            </a:r>
            <a:r>
              <a:rPr b="1" lang="en-US" sz="2800" spc="-1" strike="noStrike">
                <a:latin typeface="Arial"/>
              </a:rPr>
              <a:t> + 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adjective</a:t>
            </a:r>
            <a:r>
              <a:rPr b="1" lang="en-US" sz="2800" spc="-1" strike="noStrike">
                <a:latin typeface="Arial"/>
              </a:rPr>
              <a:t> </a:t>
            </a:r>
            <a:r>
              <a:rPr b="1" lang="en-US" sz="1800" spc="-1" strike="noStrike">
                <a:latin typeface="Arial"/>
              </a:rPr>
              <a:t>OR</a:t>
            </a:r>
            <a:endParaRPr b="0" lang="en-US" sz="1800" spc="-1" strike="noStrike">
              <a:latin typeface="Arial"/>
            </a:endParaRPr>
          </a:p>
          <a:p>
            <a:pPr/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be</a:t>
            </a:r>
            <a:r>
              <a:rPr b="1" lang="en-US" sz="2800" spc="-1" strike="noStrike">
                <a:latin typeface="Arial"/>
              </a:rPr>
              <a:t> + </a:t>
            </a:r>
            <a:r>
              <a:rPr b="1" i="1" lang="en-US" sz="2800" spc="-1" strike="noStrike">
                <a:solidFill>
                  <a:srgbClr val="2b8525"/>
                </a:solidFill>
                <a:latin typeface="Arial"/>
              </a:rPr>
              <a:t>past participle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6" name="CustomShape 5"/>
          <p:cNvSpPr/>
          <p:nvPr/>
        </p:nvSpPr>
        <p:spPr>
          <a:xfrm>
            <a:off x="5686200" y="4767120"/>
            <a:ext cx="2594520" cy="6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600" spc="-1" strike="noStrike">
                <a:solidFill>
                  <a:srgbClr val="2b8525"/>
                </a:solidFill>
                <a:latin typeface="Arial"/>
              </a:rPr>
              <a:t>that</a:t>
            </a:r>
            <a:r>
              <a:rPr b="1" lang="en-US" sz="3600" spc="-1" strike="noStrike">
                <a:latin typeface="Arial"/>
              </a:rPr>
              <a:t>-clause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7" name="CustomShape 6"/>
          <p:cNvSpPr/>
          <p:nvPr/>
        </p:nvSpPr>
        <p:spPr>
          <a:xfrm>
            <a:off x="5008680" y="4778280"/>
            <a:ext cx="5205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spcBef>
                <a:spcPts val="22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latin typeface="Arial"/>
              </a:rPr>
              <a:t>+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7" dur="indefinite" restart="never" nodeType="tmRoot">
          <p:childTnLst>
            <p:seq>
              <p:cTn id="778" dur="indefinite" nodeType="mainSeq">
                <p:childTnLst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5" dur="2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14-6 OTHER USES OF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THAT-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CLAUSES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1723680" y="1071720"/>
            <a:ext cx="5093640" cy="86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(e) </a:t>
            </a:r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It is true that</a:t>
            </a:r>
            <a:r>
              <a:rPr b="0" lang="en-US" sz="1800" spc="-1" strike="noStrike">
                <a:latin typeface="Arial"/>
              </a:rPr>
              <a:t> cancer is a serious disease.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(f) </a:t>
            </a:r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It is a fact that</a:t>
            </a:r>
            <a:r>
              <a:rPr b="0" lang="en-US" sz="1800" spc="-1" strike="noStrike">
                <a:latin typeface="Arial"/>
              </a:rPr>
              <a:t> cancer is a serious disease.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185760" y="3116160"/>
            <a:ext cx="9415440" cy="1717920"/>
          </a:xfrm>
          <a:custGeom>
            <a:avLst/>
            <a:gdLst/>
            <a:ahLst/>
            <a:rect l="0" t="0" r="r" b="b"/>
            <a:pathLst>
              <a:path w="26155" h="4774">
                <a:moveTo>
                  <a:pt x="795" y="0"/>
                </a:moveTo>
                <a:cubicBezTo>
                  <a:pt x="397" y="0"/>
                  <a:pt x="0" y="397"/>
                  <a:pt x="0" y="795"/>
                </a:cubicBezTo>
                <a:lnTo>
                  <a:pt x="0" y="3977"/>
                </a:lnTo>
                <a:cubicBezTo>
                  <a:pt x="0" y="4375"/>
                  <a:pt x="397" y="4773"/>
                  <a:pt x="795" y="4773"/>
                </a:cubicBezTo>
                <a:lnTo>
                  <a:pt x="25359" y="4773"/>
                </a:lnTo>
                <a:cubicBezTo>
                  <a:pt x="25756" y="4773"/>
                  <a:pt x="26154" y="4375"/>
                  <a:pt x="26154" y="3977"/>
                </a:cubicBezTo>
                <a:lnTo>
                  <a:pt x="26154" y="795"/>
                </a:lnTo>
                <a:cubicBezTo>
                  <a:pt x="26154" y="397"/>
                  <a:pt x="25756" y="0"/>
                  <a:pt x="25359" y="0"/>
                </a:cubicBezTo>
                <a:lnTo>
                  <a:pt x="795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marL="216000" indent="-216000" algn="ctr">
              <a:spcBef>
                <a:spcPts val="19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6319800" y="3405240"/>
            <a:ext cx="268128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two common 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expressions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72" name="CustomShape 5"/>
          <p:cNvSpPr/>
          <p:nvPr/>
        </p:nvSpPr>
        <p:spPr>
          <a:xfrm>
            <a:off x="3309840" y="3571920"/>
            <a:ext cx="252432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that</a:t>
            </a:r>
            <a:r>
              <a:rPr b="1" lang="en-US" sz="1800" spc="-1" strike="noStrike">
                <a:latin typeface="Arial"/>
              </a:rPr>
              <a:t>-clause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CustomShape 6"/>
          <p:cNvSpPr/>
          <p:nvPr/>
        </p:nvSpPr>
        <p:spPr>
          <a:xfrm>
            <a:off x="417600" y="3238560"/>
            <a:ext cx="3003480" cy="89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998"/>
              </a:spcBef>
            </a:pPr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It is true</a:t>
            </a:r>
            <a:r>
              <a:rPr b="0" lang="en-US" sz="1800" spc="-1" strike="noStrike">
                <a:latin typeface="Arial"/>
              </a:rPr>
              <a:t>…</a:t>
            </a:r>
            <a:endParaRPr b="0" lang="en-US" sz="1800" spc="-1" strike="noStrike">
              <a:latin typeface="Arial"/>
            </a:endParaRPr>
          </a:p>
          <a:p>
            <a:pPr>
              <a:spcBef>
                <a:spcPts val="1998"/>
              </a:spcBef>
            </a:pPr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It is a fact</a:t>
            </a:r>
            <a:r>
              <a:rPr b="0" lang="en-US" sz="1800" spc="-1" strike="noStrike">
                <a:latin typeface="Arial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4" name="CustomShape 7"/>
          <p:cNvSpPr/>
          <p:nvPr/>
        </p:nvSpPr>
        <p:spPr>
          <a:xfrm>
            <a:off x="2757600" y="3527280"/>
            <a:ext cx="55224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spcBef>
                <a:spcPts val="24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75" name="CustomShape 8"/>
          <p:cNvSpPr/>
          <p:nvPr/>
        </p:nvSpPr>
        <p:spPr>
          <a:xfrm>
            <a:off x="5732640" y="3571920"/>
            <a:ext cx="56664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spcBef>
                <a:spcPts val="24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=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06" dur="indefinite" restart="never" nodeType="tmRoot">
          <p:childTnLst>
            <p:seq>
              <p:cTn id="807" dur="indefinite" nodeType="mainSeq">
                <p:childTnLst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5" dur="2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57200" y="182880"/>
            <a:ext cx="9046800" cy="67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r>
              <a:rPr b="1" lang="en-US" sz="3000" spc="-1" strike="noStrike">
                <a:solidFill>
                  <a:srgbClr val="ff3333"/>
                </a:solidFill>
                <a:latin typeface="Georgia"/>
                <a:ea typeface="Georgia"/>
              </a:rPr>
              <a:t>Hasan</a:t>
            </a:r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 plays </a:t>
            </a:r>
            <a:r>
              <a:rPr b="1" lang="en-US" sz="3000" spc="-1" strike="noStrike">
                <a:solidFill>
                  <a:srgbClr val="ff3333"/>
                </a:solidFill>
                <a:latin typeface="Georgia"/>
                <a:ea typeface="Georgia"/>
              </a:rPr>
              <a:t>football</a:t>
            </a:r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.</a:t>
            </a:r>
            <a:endParaRPr b="0" lang="en-US" sz="3000" spc="-1" strike="noStrike">
              <a:latin typeface="Arial"/>
            </a:endParaRPr>
          </a:p>
          <a:p>
            <a:r>
              <a:rPr b="1" lang="en-US" sz="3000" spc="-1" strike="noStrike">
                <a:solidFill>
                  <a:srgbClr val="ff3333"/>
                </a:solidFill>
                <a:latin typeface="Georgia"/>
                <a:ea typeface="Georgia"/>
              </a:rPr>
              <a:t>Hasan</a:t>
            </a:r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 is a </a:t>
            </a:r>
            <a:r>
              <a:rPr b="1" lang="en-US" sz="3000" spc="-1" strike="noStrike">
                <a:solidFill>
                  <a:srgbClr val="ff3333"/>
                </a:solidFill>
                <a:latin typeface="Georgia"/>
                <a:ea typeface="Georgia"/>
              </a:rPr>
              <a:t>student</a:t>
            </a:r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.</a:t>
            </a:r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He lives </a:t>
            </a:r>
            <a:r>
              <a:rPr b="0" i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in</a:t>
            </a:r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lang="en-US" sz="3000" spc="-1" strike="noStrike">
                <a:solidFill>
                  <a:srgbClr val="ff3333"/>
                </a:solidFill>
                <a:latin typeface="Georgia"/>
                <a:ea typeface="Georgia"/>
              </a:rPr>
              <a:t>Dhaka</a:t>
            </a:r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.</a:t>
            </a:r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He is going </a:t>
            </a:r>
            <a:r>
              <a:rPr b="0" i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to</a:t>
            </a:r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lang="en-US" sz="3000" spc="-1" strike="noStrike">
                <a:solidFill>
                  <a:srgbClr val="ff3333"/>
                </a:solidFill>
                <a:latin typeface="Georgia"/>
                <a:ea typeface="Georgia"/>
              </a:rPr>
              <a:t>market</a:t>
            </a:r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.</a:t>
            </a:r>
            <a:endParaRPr b="0" lang="en-US" sz="3000" spc="-1" strike="noStrike">
              <a:latin typeface="Arial"/>
            </a:endParaRPr>
          </a:p>
          <a:p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Here Hasan, football and student are noun.</a:t>
            </a:r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Hasan is a </a:t>
            </a: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subject</a:t>
            </a:r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Football is a </a:t>
            </a: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object</a:t>
            </a:r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Student is </a:t>
            </a: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complement.</a:t>
            </a:r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Noun comes after preposition.</a:t>
            </a:r>
            <a:endParaRPr b="0" lang="en-US" sz="3000" spc="-1" strike="noStrike">
              <a:latin typeface="Arial"/>
            </a:endParaRPr>
          </a:p>
          <a:p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These are the place where a noun clause can be found. However, there are many exceptions. 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57200" y="182880"/>
            <a:ext cx="9046800" cy="67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I know </a:t>
            </a:r>
            <a:r>
              <a:rPr b="1" lang="en-US" sz="2600" spc="-1" strike="noStrike">
                <a:solidFill>
                  <a:srgbClr val="ff3333"/>
                </a:solidFill>
                <a:latin typeface="Georgia"/>
                <a:ea typeface="Georgia"/>
              </a:rPr>
              <a:t>where he lives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.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I know </a:t>
            </a:r>
            <a:r>
              <a:rPr b="1" lang="en-US" sz="2600" spc="-1" strike="noStrike">
                <a:solidFill>
                  <a:srgbClr val="ff3333"/>
                </a:solidFill>
                <a:latin typeface="Georgia"/>
                <a:ea typeface="Georgia"/>
              </a:rPr>
              <a:t>that he will come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.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This is </a:t>
            </a:r>
            <a:r>
              <a:rPr b="1" lang="en-US" sz="2600" spc="-1" strike="noStrike">
                <a:solidFill>
                  <a:srgbClr val="ff3333"/>
                </a:solidFill>
                <a:latin typeface="Georgia"/>
                <a:ea typeface="Georgia"/>
              </a:rPr>
              <a:t>what I want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. 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solidFill>
                  <a:srgbClr val="ff3333"/>
                </a:solidFill>
                <a:latin typeface="Georgia"/>
                <a:ea typeface="Georgia"/>
              </a:rPr>
              <a:t>Where he said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 is not correct.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sngStrike">
                <a:solidFill>
                  <a:srgbClr val="000000"/>
                </a:solidFill>
                <a:latin typeface="Georgia"/>
                <a:ea typeface="Georgia"/>
              </a:rPr>
              <a:t>I shall go </a:t>
            </a:r>
            <a:r>
              <a:rPr b="1" lang="en-US" sz="2600" spc="-1" strike="sngStrike">
                <a:solidFill>
                  <a:srgbClr val="ff3333"/>
                </a:solidFill>
                <a:latin typeface="Georgia"/>
                <a:ea typeface="Georgia"/>
              </a:rPr>
              <a:t>where he lives</a:t>
            </a:r>
            <a:r>
              <a:rPr b="0" lang="en-US" sz="2600" spc="-1" strike="sngStrike">
                <a:solidFill>
                  <a:srgbClr val="000000"/>
                </a:solidFill>
                <a:latin typeface="Georgia"/>
                <a:ea typeface="Georgia"/>
              </a:rPr>
              <a:t>.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 This is adverb clause.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I know </a:t>
            </a: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it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.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I know </a:t>
            </a: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it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.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It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 is  not correct.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sngStrike">
                <a:solidFill>
                  <a:srgbClr val="000000"/>
                </a:solidFill>
                <a:latin typeface="Georgia"/>
                <a:ea typeface="Georgia"/>
              </a:rPr>
              <a:t>I shall go </a:t>
            </a:r>
            <a:r>
              <a:rPr b="1" lang="en-US" sz="2600" spc="-1" strike="sngStrike">
                <a:solidFill>
                  <a:srgbClr val="000000"/>
                </a:solidFill>
                <a:latin typeface="Georgia"/>
                <a:ea typeface="Georgia"/>
              </a:rPr>
              <a:t>it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.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You know what? If you get answer then it is noun clause.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57200" y="182880"/>
            <a:ext cx="9046800" cy="67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Georgia"/>
              </a:rPr>
              <a:t>She does not know </a:t>
            </a:r>
            <a:r>
              <a:rPr b="1" lang="en-US" sz="2400" spc="-1" strike="noStrike">
                <a:solidFill>
                  <a:srgbClr val="000000"/>
                </a:solidFill>
                <a:latin typeface="Georgia"/>
                <a:ea typeface="Georgia"/>
              </a:rPr>
              <a:t>where he went</a:t>
            </a: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Georgia"/>
              </a:rPr>
              <a:t>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Georgia"/>
              </a:rPr>
              <a:t>Noun clause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Georgia"/>
                <a:ea typeface="Georgia"/>
              </a:rPr>
              <a:t>Whatever you do</a:t>
            </a: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Georgia"/>
              </a:rPr>
              <a:t>, do it well.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Georgia"/>
                <a:ea typeface="Georgia"/>
              </a:rPr>
              <a:t>What route we take</a:t>
            </a: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Georgia"/>
              </a:rPr>
              <a:t> is our choice.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Georgia"/>
              </a:rPr>
              <a:t>As subject of a verb.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Georgia"/>
              </a:rPr>
              <a:t>Jim wants to know </a:t>
            </a:r>
            <a:r>
              <a:rPr b="1" lang="en-US" sz="2400" spc="-1" strike="noStrike">
                <a:solidFill>
                  <a:srgbClr val="000000"/>
                </a:solidFill>
                <a:latin typeface="Georgia"/>
                <a:ea typeface="Georgia"/>
              </a:rPr>
              <a:t>where his friends are</a:t>
            </a: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Georgia"/>
              </a:rPr>
              <a:t>.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Georgia"/>
              </a:rPr>
              <a:t>As object of an infinitive.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My belief is </a:t>
            </a:r>
            <a:r>
              <a:rPr b="1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that we will win</a:t>
            </a:r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.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Complement of a verb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Sometimes people wish </a:t>
            </a:r>
            <a:r>
              <a:rPr b="1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that they could go back in time</a:t>
            </a:r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. 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Georgia"/>
                <a:ea typeface="Georgia"/>
              </a:rPr>
              <a:t>object of a verb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274320" y="533520"/>
            <a:ext cx="8350560" cy="807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ar-SA" sz="4000" spc="-97" strike="noStrike">
                <a:solidFill>
                  <a:srgbClr val="d2533c"/>
                </a:solidFill>
                <a:latin typeface="Arial"/>
              </a:rPr>
              <a:t>Types of Noun Clauses</a:t>
            </a:r>
            <a:endParaRPr b="0" lang="ar-SA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107640" y="1611000"/>
            <a:ext cx="8964000" cy="505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spcBef>
                <a:spcPts val="581"/>
              </a:spcBef>
            </a:pPr>
            <a:r>
              <a:rPr b="1" lang="ar-SA" sz="2900" spc="-1" strike="noStrike">
                <a:solidFill>
                  <a:srgbClr val="292934"/>
                </a:solidFill>
                <a:latin typeface="Arial"/>
              </a:rPr>
              <a:t>1. That clauses.</a:t>
            </a:r>
            <a:endParaRPr b="0" lang="ar-SA" sz="2900" spc="-1" strike="noStrike">
              <a:solidFill>
                <a:srgbClr val="292934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581"/>
              </a:spcBef>
            </a:pPr>
            <a:r>
              <a:rPr b="0" lang="ar-SA" sz="2900" spc="-1" strike="noStrike">
                <a:solidFill>
                  <a:srgbClr val="292934"/>
                </a:solidFill>
                <a:latin typeface="Arial"/>
              </a:rPr>
              <a:t>It begins with (that).</a:t>
            </a:r>
            <a:endParaRPr b="0" lang="ar-SA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1" lang="ar-SA" sz="2900" spc="-1" strike="noStrike">
                <a:solidFill>
                  <a:srgbClr val="292934"/>
                </a:solidFill>
                <a:latin typeface="Arial"/>
              </a:rPr>
              <a:t>Example</a:t>
            </a:r>
            <a:r>
              <a:rPr b="0" lang="ar-SA" sz="2900" spc="-1" strike="noStrike">
                <a:solidFill>
                  <a:srgbClr val="292934"/>
                </a:solidFill>
                <a:latin typeface="Arial"/>
              </a:rPr>
              <a:t>: She thought </a:t>
            </a:r>
            <a:r>
              <a:rPr b="0" lang="ar-SA" sz="2900" spc="-1" strike="noStrike" u="sng">
                <a:solidFill>
                  <a:srgbClr val="292934"/>
                </a:solidFill>
                <a:uFillTx/>
                <a:latin typeface="Arial"/>
              </a:rPr>
              <a:t>that the exam was cancelled.</a:t>
            </a:r>
            <a:endParaRPr b="0" lang="ar-SA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ar-SA" sz="2900" spc="-1" strike="noStrike">
              <a:solidFill>
                <a:srgbClr val="292934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581"/>
              </a:spcBef>
            </a:pPr>
            <a:r>
              <a:rPr b="1" lang="ar-SA" sz="2900" spc="-1" strike="noStrike">
                <a:solidFill>
                  <a:srgbClr val="292934"/>
                </a:solidFill>
                <a:latin typeface="Arial"/>
              </a:rPr>
              <a:t>2. Subjunctive clauses.</a:t>
            </a:r>
            <a:endParaRPr b="0" lang="ar-SA" sz="2900" spc="-1" strike="noStrike">
              <a:solidFill>
                <a:srgbClr val="292934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581"/>
              </a:spcBef>
            </a:pPr>
            <a:r>
              <a:rPr b="0" lang="ar-SA" sz="2900" spc="-1" strike="noStrike">
                <a:solidFill>
                  <a:srgbClr val="292934"/>
                </a:solidFill>
                <a:latin typeface="Arial"/>
              </a:rPr>
              <a:t>It begins with (that). However, the verb of the noun clause is in the subjunctive mode.</a:t>
            </a:r>
            <a:endParaRPr b="0" lang="ar-SA" sz="2900" spc="-1" strike="noStrike">
              <a:solidFill>
                <a:srgbClr val="292934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581"/>
              </a:spcBef>
            </a:pPr>
            <a:r>
              <a:rPr b="1" lang="ar-SA" sz="2900" spc="-1" strike="noStrike">
                <a:solidFill>
                  <a:srgbClr val="292934"/>
                </a:solidFill>
                <a:latin typeface="Arial"/>
              </a:rPr>
              <a:t>Example</a:t>
            </a:r>
            <a:r>
              <a:rPr b="0" lang="ar-SA" sz="2900" spc="-1" strike="noStrike">
                <a:solidFill>
                  <a:srgbClr val="292934"/>
                </a:solidFill>
                <a:latin typeface="Arial"/>
              </a:rPr>
              <a:t>: It is urgent</a:t>
            </a:r>
            <a:r>
              <a:rPr b="0" lang="ar-SA" sz="2900" spc="-1" strike="noStrike" u="sng">
                <a:solidFill>
                  <a:srgbClr val="292934"/>
                </a:solidFill>
                <a:uFillTx/>
                <a:latin typeface="Arial"/>
              </a:rPr>
              <a:t> that Ali submit the report today.</a:t>
            </a:r>
            <a:endParaRPr b="0" lang="ar-SA" sz="29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14-1 NOUN CLAUSES: 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25520" y="1654200"/>
            <a:ext cx="8383680" cy="76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00eb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mic Sans MS"/>
              </a:rPr>
              <a:t>I wonder where my mother is.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Picture 7" descr="shutterstock_6256522"/>
          <p:cNvPicPr/>
          <p:nvPr/>
        </p:nvPicPr>
        <p:blipFill>
          <a:blip r:embed="rId1"/>
          <a:stretch/>
        </p:blipFill>
        <p:spPr>
          <a:xfrm>
            <a:off x="2330280" y="3090960"/>
            <a:ext cx="4478400" cy="3019320"/>
          </a:xfrm>
          <a:prstGeom prst="rect">
            <a:avLst/>
          </a:prstGeom>
          <a:ln w="28440">
            <a:solidFill>
              <a:srgbClr val="2b8525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</TotalTime>
  <Application>LibreOffice/6.2.1.2$Linux_X86_64 LibreOffice_project/7bcb35dc3024a62dea0caee87020152d1ee96e71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2019-03-26T21:28:41Z</dcterms:modified>
  <cp:revision>1199</cp:revision>
  <dc:subject/>
  <dc:title/>
</cp:coreProperties>
</file>