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1002960" y="694800"/>
            <a:ext cx="4846680" cy="342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700" spc="-1" strike="noStrike">
                <a:solidFill>
                  <a:srgbClr val="333333"/>
                </a:solidFill>
                <a:latin typeface="Open Sans"/>
              </a:rPr>
              <a:t>Click to move the slide</a:t>
            </a:r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hdr"/>
          </p:nvPr>
        </p:nvSpPr>
        <p:spPr>
          <a:xfrm>
            <a:off x="0" y="0"/>
            <a:ext cx="2975040" cy="45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latin typeface="Times New Roman"/>
                <a:ea typeface="DejaVu Sans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dt"/>
          </p:nvPr>
        </p:nvSpPr>
        <p:spPr>
          <a:xfrm>
            <a:off x="3881520" y="0"/>
            <a:ext cx="2975040" cy="455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r>
              <a:rPr b="0" lang="en-US" sz="1400" spc="-1" strike="noStrike"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ftr"/>
          </p:nvPr>
        </p:nvSpPr>
        <p:spPr>
          <a:xfrm>
            <a:off x="0" y="8686800"/>
            <a:ext cx="2975040" cy="4557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5040" cy="4557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BC964A8-CE1D-437D-940A-F57855668916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37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56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58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60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6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/>
            <a:fld id="{2615E64E-8570-4B0A-BE83-53F1B91F7E7B}" type="slidenum">
              <a:rPr b="0" lang="en-US" sz="1200" spc="-1" strike="noStrike">
                <a:solidFill>
                  <a:srgbClr val="000000"/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4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37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44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46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48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50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52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52320" y="770040"/>
            <a:ext cx="5551560" cy="2943000"/>
          </a:xfrm>
          <a:prstGeom prst="rect">
            <a:avLst/>
          </a:prstGeom>
        </p:spPr>
      </p:sp>
      <p:sp>
        <p:nvSpPr>
          <p:cNvPr id="354" name="CustomShape 2"/>
          <p:cNvSpPr/>
          <p:nvPr/>
        </p:nvSpPr>
        <p:spPr>
          <a:xfrm>
            <a:off x="652320" y="4002120"/>
            <a:ext cx="5551560" cy="430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4512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7240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71748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34512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597240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717480" y="3722400"/>
            <a:ext cx="7770960" cy="605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4512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7240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71748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34512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597240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717480" y="3722400"/>
            <a:ext cx="7770960" cy="605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4512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97240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71748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34512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597240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717480" y="3722400"/>
            <a:ext cx="7770960" cy="605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34512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97240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71748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34512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597240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717480" y="3722400"/>
            <a:ext cx="7770960" cy="605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717480" y="3722400"/>
            <a:ext cx="7770960" cy="6050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34512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5972400" y="535572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71748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34512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5972400" y="7433280"/>
            <a:ext cx="250200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99440" y="743328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99440" y="5355720"/>
            <a:ext cx="379188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7480" y="7433280"/>
            <a:ext cx="7770960" cy="189684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89360" y="-2668320"/>
            <a:ext cx="9326880" cy="9519840"/>
            <a:chOff x="-189360" y="-2668320"/>
            <a:chExt cx="9326880" cy="9519840"/>
          </a:xfrm>
        </p:grpSpPr>
        <p:sp>
          <p:nvSpPr>
            <p:cNvPr id="1" name="CustomShape 2"/>
            <p:cNvSpPr/>
            <p:nvPr/>
          </p:nvSpPr>
          <p:spPr>
            <a:xfrm>
              <a:off x="0" y="477720"/>
              <a:ext cx="9137520" cy="114804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0"/>
              <a:ext cx="1770120" cy="6851520"/>
            </a:xfrm>
            <a:prstGeom prst="rect">
              <a:avLst/>
            </a:prstGeom>
            <a:blipFill rotWithShape="0">
              <a:blip r:embed="rId2"/>
              <a:tile/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" name="Group 4"/>
            <p:cNvGrpSpPr/>
            <p:nvPr/>
          </p:nvGrpSpPr>
          <p:grpSpPr>
            <a:xfrm>
              <a:off x="-189360" y="-2668320"/>
              <a:ext cx="9164520" cy="4520880"/>
              <a:chOff x="-189360" y="-2668320"/>
              <a:chExt cx="9164520" cy="4520880"/>
            </a:xfrm>
          </p:grpSpPr>
          <p:sp>
            <p:nvSpPr>
              <p:cNvPr id="4" name="CustomShape 5"/>
              <p:cNvSpPr/>
              <p:nvPr/>
            </p:nvSpPr>
            <p:spPr>
              <a:xfrm rot="21060000">
                <a:off x="-134640" y="883080"/>
                <a:ext cx="1775520" cy="835560"/>
              </a:xfrm>
              <a:custGeom>
                <a:avLst/>
                <a:gdLst/>
                <a:ahLst/>
                <a:rect l="l" t="t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f5ebc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rot="21060000">
                <a:off x="1840320" y="-2144520"/>
                <a:ext cx="6935040" cy="3097080"/>
              </a:xfrm>
              <a:custGeom>
                <a:avLst/>
                <a:gdLst/>
                <a:ahLst/>
                <a:rect l="l" t="t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rgbClr val="0066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" name="Group 7"/>
              <p:cNvGrpSpPr/>
              <p:nvPr/>
            </p:nvGrpSpPr>
            <p:grpSpPr>
              <a:xfrm>
                <a:off x="1575720" y="-104040"/>
                <a:ext cx="314280" cy="932040"/>
                <a:chOff x="1575720" y="-104040"/>
                <a:chExt cx="314280" cy="93204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575720" y="-104040"/>
                  <a:ext cx="314280" cy="932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6600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1735920" y="143640"/>
                  <a:ext cx="73080" cy="2268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66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1625760" y="12240"/>
                  <a:ext cx="73080" cy="2268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" name="CustomShape 11"/>
                <p:cNvSpPr/>
                <p:nvPr/>
              </p:nvSpPr>
              <p:spPr>
                <a:xfrm>
                  <a:off x="1625760" y="279000"/>
                  <a:ext cx="73080" cy="221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66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" name="CustomShape 12"/>
                <p:cNvSpPr/>
                <p:nvPr/>
              </p:nvSpPr>
              <p:spPr>
                <a:xfrm>
                  <a:off x="1698840" y="366840"/>
                  <a:ext cx="71280" cy="2214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66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>
                  <a:off x="1801080" y="338040"/>
                  <a:ext cx="72720" cy="2268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>
                  <a:off x="1721520" y="559440"/>
                  <a:ext cx="71280" cy="2206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" name="CustomShape 15"/>
                <p:cNvSpPr/>
                <p:nvPr/>
              </p:nvSpPr>
              <p:spPr>
                <a:xfrm>
                  <a:off x="1625760" y="513720"/>
                  <a:ext cx="73080" cy="2206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" name="CustomShape 16"/>
                <p:cNvSpPr/>
                <p:nvPr/>
              </p:nvSpPr>
              <p:spPr>
                <a:xfrm>
                  <a:off x="1715040" y="-86400"/>
                  <a:ext cx="72720" cy="2206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rect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6" name="CustomShape 17"/>
            <p:cNvSpPr/>
            <p:nvPr/>
          </p:nvSpPr>
          <p:spPr>
            <a:xfrm>
              <a:off x="676440" y="1881360"/>
              <a:ext cx="1106280" cy="497016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1154160" y="456840"/>
            <a:ext cx="7765920" cy="113652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85800" y="1980720"/>
            <a:ext cx="7765920" cy="4108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 Narrow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 Narrow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 Narrow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dt"/>
          </p:nvPr>
        </p:nvSpPr>
        <p:spPr>
          <a:xfrm>
            <a:off x="685800" y="6248520"/>
            <a:ext cx="189864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r>
              <a:rPr b="0" lang="zh-TW" sz="2400" spc="-1" strike="noStrike">
                <a:solidFill>
                  <a:srgbClr val="000000"/>
                </a:solidFill>
                <a:latin typeface="Georgia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8936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r>
              <a:rPr b="0" lang="zh-TW" sz="2400" spc="-1" strike="noStrike">
                <a:solidFill>
                  <a:srgbClr val="000000"/>
                </a:solidFill>
                <a:latin typeface="Georgia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89864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/>
            <a:fld id="{1208A501-6E5C-4B80-9159-C070D1916152}" type="slidenum">
              <a:rPr b="0" lang="zh-TW" sz="2400" spc="-1" strike="noStrike">
                <a:solidFill>
                  <a:srgbClr val="000000"/>
                </a:solidFill>
                <a:latin typeface="Georgia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0" y="0"/>
            <a:ext cx="9137520" cy="6851520"/>
            <a:chOff x="0" y="0"/>
            <a:chExt cx="9137520" cy="6851520"/>
          </a:xfrm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37520" cy="6851520"/>
              <a:chOff x="0" y="0"/>
              <a:chExt cx="9137520" cy="6851520"/>
            </a:xfrm>
          </p:grpSpPr>
          <p:sp>
            <p:nvSpPr>
              <p:cNvPr id="60" name="CustomShape 3"/>
              <p:cNvSpPr/>
              <p:nvPr/>
            </p:nvSpPr>
            <p:spPr>
              <a:xfrm>
                <a:off x="0" y="1981080"/>
                <a:ext cx="9137520" cy="1746360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CustomShape 4"/>
              <p:cNvSpPr/>
              <p:nvPr/>
            </p:nvSpPr>
            <p:spPr>
              <a:xfrm>
                <a:off x="0" y="0"/>
                <a:ext cx="1770120" cy="6851520"/>
              </a:xfrm>
              <a:prstGeom prst="rect">
                <a:avLst/>
              </a:prstGeom>
              <a:blipFill rotWithShape="0">
                <a:blip r:embed="rId2"/>
                <a:tile/>
              </a:blip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" name="CustomShape 5"/>
            <p:cNvSpPr/>
            <p:nvPr/>
          </p:nvSpPr>
          <p:spPr>
            <a:xfrm>
              <a:off x="1295280" y="4114800"/>
              <a:ext cx="1106640" cy="27367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roup 6"/>
          <p:cNvGrpSpPr/>
          <p:nvPr/>
        </p:nvGrpSpPr>
        <p:grpSpPr>
          <a:xfrm>
            <a:off x="-165600" y="-1155240"/>
            <a:ext cx="9163800" cy="4520520"/>
            <a:chOff x="-165600" y="-1155240"/>
            <a:chExt cx="9163800" cy="4520520"/>
          </a:xfrm>
        </p:grpSpPr>
        <p:sp>
          <p:nvSpPr>
            <p:cNvPr id="64" name="CustomShape 7"/>
            <p:cNvSpPr/>
            <p:nvPr/>
          </p:nvSpPr>
          <p:spPr>
            <a:xfrm rot="21060000">
              <a:off x="-110880" y="2394720"/>
              <a:ext cx="1777320" cy="836640"/>
            </a:xfrm>
            <a:custGeom>
              <a:avLst/>
              <a:gdLst/>
              <a:ahLst/>
              <a:rect l="l" t="t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f5ebc1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8"/>
            <p:cNvSpPr/>
            <p:nvPr/>
          </p:nvSpPr>
          <p:spPr>
            <a:xfrm rot="21060000">
              <a:off x="1861920" y="-631800"/>
              <a:ext cx="6936840" cy="3093840"/>
            </a:xfrm>
            <a:custGeom>
              <a:avLst/>
              <a:gdLst/>
              <a:ahLst/>
              <a:rect l="l" t="t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6" name="Group 9"/>
            <p:cNvGrpSpPr/>
            <p:nvPr/>
          </p:nvGrpSpPr>
          <p:grpSpPr>
            <a:xfrm>
              <a:off x="1591200" y="1254960"/>
              <a:ext cx="475560" cy="1406520"/>
              <a:chOff x="1591200" y="1254960"/>
              <a:chExt cx="475560" cy="1406520"/>
            </a:xfrm>
          </p:grpSpPr>
          <p:sp>
            <p:nvSpPr>
              <p:cNvPr id="67" name="CustomShape 10"/>
              <p:cNvSpPr/>
              <p:nvPr/>
            </p:nvSpPr>
            <p:spPr>
              <a:xfrm>
                <a:off x="1591200" y="1254960"/>
                <a:ext cx="475560" cy="1406520"/>
              </a:xfrm>
              <a:prstGeom prst="ellipse">
                <a:avLst/>
              </a:prstGeom>
              <a:gradFill rotWithShape="0">
                <a:gsLst>
                  <a:gs pos="0">
                    <a:srgbClr val="006600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CustomShape 11"/>
              <p:cNvSpPr/>
              <p:nvPr/>
            </p:nvSpPr>
            <p:spPr>
              <a:xfrm>
                <a:off x="1829880" y="163044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66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CustomShape 12"/>
              <p:cNvSpPr/>
              <p:nvPr/>
            </p:nvSpPr>
            <p:spPr>
              <a:xfrm>
                <a:off x="1663920" y="143208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CustomShape 13"/>
              <p:cNvSpPr/>
              <p:nvPr/>
            </p:nvSpPr>
            <p:spPr>
              <a:xfrm>
                <a:off x="1663920" y="182880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66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CustomShape 14"/>
              <p:cNvSpPr/>
              <p:nvPr/>
            </p:nvSpPr>
            <p:spPr>
              <a:xfrm>
                <a:off x="1777680" y="196416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66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CustomShape 15"/>
              <p:cNvSpPr/>
              <p:nvPr/>
            </p:nvSpPr>
            <p:spPr>
              <a:xfrm>
                <a:off x="1930320" y="1922040"/>
                <a:ext cx="10872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CustomShape 16"/>
              <p:cNvSpPr/>
              <p:nvPr/>
            </p:nvSpPr>
            <p:spPr>
              <a:xfrm>
                <a:off x="1806840" y="225180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" name="CustomShape 17"/>
              <p:cNvSpPr/>
              <p:nvPr/>
            </p:nvSpPr>
            <p:spPr>
              <a:xfrm>
                <a:off x="1663920" y="218484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CustomShape 18"/>
              <p:cNvSpPr/>
              <p:nvPr/>
            </p:nvSpPr>
            <p:spPr>
              <a:xfrm>
                <a:off x="1802160" y="1275840"/>
                <a:ext cx="110160" cy="33912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rect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6" name="PlaceHolder 19"/>
          <p:cNvSpPr>
            <a:spLocks noGrp="1"/>
          </p:cNvSpPr>
          <p:nvPr>
            <p:ph type="title"/>
          </p:nvPr>
        </p:nvSpPr>
        <p:spPr>
          <a:xfrm>
            <a:off x="1828800" y="2133360"/>
            <a:ext cx="7308720" cy="159372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7" name="PlaceHolder 20"/>
          <p:cNvSpPr>
            <a:spLocks noGrp="1"/>
          </p:cNvSpPr>
          <p:nvPr>
            <p:ph type="dt"/>
          </p:nvPr>
        </p:nvSpPr>
        <p:spPr>
          <a:xfrm>
            <a:off x="1371600" y="6248520"/>
            <a:ext cx="189864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210960">
              <a:lnSpc>
                <a:spcPct val="100000"/>
              </a:lnSpc>
            </a:pPr>
            <a:r>
              <a:rPr b="0" lang="zh-TW" sz="1400" spc="-1" strike="noStrike"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21"/>
          <p:cNvSpPr>
            <a:spLocks noGrp="1"/>
          </p:cNvSpPr>
          <p:nvPr>
            <p:ph type="ftr"/>
          </p:nvPr>
        </p:nvSpPr>
        <p:spPr>
          <a:xfrm>
            <a:off x="3733560" y="6248520"/>
            <a:ext cx="288900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210960" algn="ctr">
              <a:lnSpc>
                <a:spcPct val="100000"/>
              </a:lnSpc>
            </a:pPr>
            <a:r>
              <a:rPr b="0" lang="zh-TW" sz="1400" spc="-1" strike="noStrike"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22"/>
          <p:cNvSpPr>
            <a:spLocks noGrp="1"/>
          </p:cNvSpPr>
          <p:nvPr>
            <p:ph type="sldNum"/>
          </p:nvPr>
        </p:nvSpPr>
        <p:spPr>
          <a:xfrm>
            <a:off x="7086600" y="6248520"/>
            <a:ext cx="1898640" cy="450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5640" indent="-210960" algn="r">
              <a:lnSpc>
                <a:spcPct val="100000"/>
              </a:lnSpc>
            </a:pPr>
            <a:fld id="{50AAC242-0276-4A62-AD81-A7E89F593388}" type="slidenum">
              <a:rPr b="0" lang="zh-TW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4440" cy="4376880"/>
          </a:xfrm>
          <a:prstGeom prst="rect">
            <a:avLst/>
          </a:prstGeom>
        </p:spPr>
        <p:txBody>
          <a:bodyPr lIns="0" rIns="0" tIns="28440" bIns="0">
            <a:normAutofit/>
          </a:bodyPr>
          <a:p>
            <a:pPr marL="342720" indent="-342720">
              <a:spcBef>
                <a:spcPts val="1423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113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84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286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4920" cy="114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4760"/>
          </a:xfrm>
          <a:prstGeom prst="rect">
            <a:avLst/>
          </a:prstGeom>
          <a:ln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6840" y="260280"/>
            <a:ext cx="7343640" cy="99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3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6840" y="1653840"/>
            <a:ext cx="8224920" cy="3971880"/>
          </a:xfrm>
          <a:prstGeom prst="rect">
            <a:avLst/>
          </a:prstGeom>
        </p:spPr>
        <p:txBody>
          <a:bodyPr lIns="0" rIns="0" tIns="25920" bIns="0">
            <a:normAutofit/>
          </a:bodyPr>
          <a:p>
            <a:pPr marL="342720" indent="-342720">
              <a:spcAft>
                <a:spcPts val="1287"/>
              </a:spcAft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Times New Roman"/>
            </a:endParaRPr>
          </a:p>
          <a:p>
            <a:pPr lvl="1" marL="742680" indent="-285480">
              <a:spcAft>
                <a:spcPts val="1023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5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Aft>
                <a:spcPts val="774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Aft>
                <a:spcPts val="510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/>
          </p:nvPr>
        </p:nvSpPr>
        <p:spPr>
          <a:xfrm>
            <a:off x="456840" y="6246360"/>
            <a:ext cx="2125800" cy="468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n-US" sz="1400" spc="-1" strike="noStrike"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ftr"/>
          </p:nvPr>
        </p:nvSpPr>
        <p:spPr>
          <a:xfrm>
            <a:off x="3126960" y="6246360"/>
            <a:ext cx="2894040" cy="468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3000"/>
              </a:lnSpc>
            </a:pPr>
            <a:r>
              <a:rPr b="0" lang="en-US" sz="1400" spc="-1" strike="noStrike"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/>
          </p:nvPr>
        </p:nvSpPr>
        <p:spPr>
          <a:xfrm>
            <a:off x="6555960" y="6246360"/>
            <a:ext cx="2125800" cy="468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fld id="{3FBA5F71-8EDE-4398-A8FE-0FA04D79BF7B}" type="slidenum">
              <a:rPr b="0" lang="en-US" sz="1400" spc="-1" strike="noStrike"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17480" y="3722400"/>
            <a:ext cx="7770960" cy="13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7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en-US" sz="37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17480" y="5355720"/>
            <a:ext cx="7770960" cy="3976920"/>
          </a:xfrm>
          <a:prstGeom prst="rect">
            <a:avLst/>
          </a:prstGeom>
        </p:spPr>
        <p:txBody>
          <a:bodyPr lIns="0" rIns="0" tIns="5760" bIns="0">
            <a:normAutofit/>
          </a:bodyPr>
          <a:p>
            <a:pPr marL="342720" indent="-342720">
              <a:spcAft>
                <a:spcPts val="1712"/>
              </a:spcAft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1" marL="742680" indent="-285480">
              <a:spcAft>
                <a:spcPts val="1361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2" marL="1143000" indent="-228600">
              <a:spcAft>
                <a:spcPts val="1012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3" marL="1600200" indent="-228600">
              <a:spcAft>
                <a:spcPts val="675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4" marL="2057400" indent="-228600">
              <a:spcAft>
                <a:spcPts val="337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5" marL="2057400" indent="-228600">
              <a:spcAft>
                <a:spcPts val="337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  <a:p>
            <a:pPr lvl="6" marL="2057400" indent="-228600">
              <a:spcAft>
                <a:spcPts val="337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22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en-US" sz="22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56840" y="6246720"/>
            <a:ext cx="2128680" cy="471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8000"/>
              </a:lnSpc>
            </a:pPr>
            <a:r>
              <a:rPr b="0" lang="en-US" sz="1400" spc="-1" strike="noStrike">
                <a:latin typeface="Open Sans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3127320" y="6246720"/>
            <a:ext cx="2897280" cy="471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lnSpc>
                <a:spcPct val="98000"/>
              </a:lnSpc>
            </a:pPr>
            <a:r>
              <a:rPr b="0" lang="en-US" sz="1400" spc="-1" strike="noStrike">
                <a:latin typeface="Open Sans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6556320" y="6246720"/>
            <a:ext cx="2129040" cy="471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8000"/>
              </a:lnSpc>
            </a:pPr>
            <a:fld id="{4BA73B2F-E2D1-42D0-907B-64A8FEF5B6D4}" type="slidenum">
              <a:rPr b="0" lang="en-US" sz="1400" spc="-1" strike="noStrike">
                <a:latin typeface="Open Sans"/>
                <a:ea typeface="DejaVu Sans"/>
              </a:rPr>
              <a:t>&lt;number&gt;</a:t>
            </a:fld>
            <a:r>
              <a:rPr b="0" lang="en-US" sz="1400" spc="-1" strike="noStrike">
                <a:latin typeface="Open Sans"/>
                <a:ea typeface="DejaVu Sans"/>
              </a:rPr>
              <a:t> / 21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0" y="2678040"/>
            <a:ext cx="457200" cy="979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718920" y="533880"/>
            <a:ext cx="6870600" cy="4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11111"/>
                </a:solidFill>
                <a:latin typeface="Georgia"/>
              </a:rPr>
              <a:t>Verbals- What Are They, Even?</a:t>
            </a:r>
            <a:endParaRPr b="1" lang="en-US" sz="30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85800" y="1828800"/>
            <a:ext cx="7696080" cy="365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38040" indent="-338040">
              <a:lnSpc>
                <a:spcPct val="90000"/>
              </a:lnSpc>
              <a:spcBef>
                <a:spcPts val="1225"/>
              </a:spcBef>
              <a:spcAft>
                <a:spcPts val="573"/>
              </a:spcAft>
              <a:buClr>
                <a:srgbClr val="00b200"/>
              </a:buClr>
              <a:buFont typeface="Comic Sans MS"/>
              <a:buChar char="•"/>
            </a:pPr>
            <a:r>
              <a:rPr b="0" lang="en-US" sz="2000" spc="-1" strike="noStrike">
                <a:solidFill>
                  <a:srgbClr val="111111"/>
                </a:solidFill>
                <a:latin typeface="Georgia"/>
              </a:rPr>
              <a:t>A verbal is a noun or an adjective formed from a verb.</a:t>
            </a:r>
            <a:endParaRPr b="0" lang="en-US" sz="2000" spc="-1" strike="noStrike">
              <a:solidFill>
                <a:srgbClr val="333333"/>
              </a:solidFill>
              <a:latin typeface="Open Sans"/>
            </a:endParaRPr>
          </a:p>
          <a:p>
            <a:pPr marL="338040" indent="-338040">
              <a:lnSpc>
                <a:spcPct val="90000"/>
              </a:lnSpc>
              <a:spcBef>
                <a:spcPts val="1225"/>
              </a:spcBef>
              <a:spcAft>
                <a:spcPts val="573"/>
              </a:spcAft>
              <a:buClr>
                <a:srgbClr val="ff0000"/>
              </a:buClr>
              <a:buFont typeface="Comic Sans MS"/>
              <a:buChar char="•"/>
            </a:pPr>
            <a:r>
              <a:rPr b="0" lang="en-US" sz="2000" spc="-1" strike="noStrike">
                <a:solidFill>
                  <a:srgbClr val="111111"/>
                </a:solidFill>
                <a:latin typeface="Georgia"/>
              </a:rPr>
              <a:t>There are three kinds of verbals: gerunds, participles, and infinitives.</a:t>
            </a:r>
            <a:endParaRPr b="0" lang="en-US" sz="2000" spc="-1" strike="noStrike">
              <a:solidFill>
                <a:srgbClr val="333333"/>
              </a:solidFill>
              <a:latin typeface="Open Sans"/>
            </a:endParaRPr>
          </a:p>
          <a:p>
            <a:pPr marL="338040" indent="-338040">
              <a:lnSpc>
                <a:spcPct val="90000"/>
              </a:lnSpc>
              <a:spcBef>
                <a:spcPts val="1225"/>
              </a:spcBef>
              <a:spcAft>
                <a:spcPts val="573"/>
              </a:spcAft>
              <a:buClr>
                <a:srgbClr val="ffb800"/>
              </a:buClr>
              <a:buFont typeface="Comic Sans MS"/>
              <a:buChar char="•"/>
            </a:pPr>
            <a:r>
              <a:rPr b="0" lang="en-US" sz="2000" spc="-1" strike="noStrike">
                <a:solidFill>
                  <a:srgbClr val="111111"/>
                </a:solidFill>
                <a:latin typeface="Georgia"/>
              </a:rPr>
              <a:t>Verbals express an action or state of being.</a:t>
            </a:r>
            <a:endParaRPr b="0" lang="en-US" sz="2000" spc="-1" strike="noStrike">
              <a:solidFill>
                <a:srgbClr val="333333"/>
              </a:solidFill>
              <a:latin typeface="Open Sans"/>
            </a:endParaRPr>
          </a:p>
          <a:p>
            <a:pPr marL="338040" indent="-338040">
              <a:lnSpc>
                <a:spcPct val="90000"/>
              </a:lnSpc>
              <a:spcBef>
                <a:spcPts val="1225"/>
              </a:spcBef>
              <a:spcAft>
                <a:spcPts val="573"/>
              </a:spcAft>
              <a:buClr>
                <a:srgbClr val="703dff"/>
              </a:buClr>
              <a:buFont typeface="Comic Sans MS"/>
              <a:buChar char="•"/>
            </a:pPr>
            <a:r>
              <a:rPr b="0" lang="en-US" sz="2000" spc="-1" strike="noStrike">
                <a:solidFill>
                  <a:srgbClr val="111111"/>
                </a:solidFill>
                <a:latin typeface="Georgia"/>
              </a:rPr>
              <a:t>The difference between verbals and other nouns and adjectives is that verbals can take their own objects even though they are not verbs.</a:t>
            </a:r>
            <a:endParaRPr b="0" lang="en-US" sz="2000" spc="-1" strike="noStrike">
              <a:solidFill>
                <a:srgbClr val="333333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158760"/>
            <a:ext cx="822960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Key Questions to Determine Noun Functions in Gerunds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229600" cy="45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What? + the main verb = subject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Example: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Jerry the money on Friday night proved a major mistake.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Proved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 is the main verb. </a:t>
            </a:r>
            <a:r>
              <a:rPr b="1" i="1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Mistake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is the direct object.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What?  + </a:t>
            </a: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Proved a mistake=Giving Jerry the money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The gerund phrase is the subject of the main sentence.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158760"/>
            <a:ext cx="8229600" cy="11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Key Questions to Determine Noun Functions in Gerunds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1371600"/>
            <a:ext cx="8229600" cy="525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Subject + verb + what? = direct object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31640" indent="-320760">
              <a:lnSpc>
                <a:spcPct val="10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We can’t afford making the same mistake.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We + can afford +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What?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 = </a:t>
            </a: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direct object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Answer: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697"/>
              </a:spcBef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Making the same mistake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is the direct object of the sentence.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380880"/>
            <a:ext cx="8229600" cy="10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When do we use gerunds? </a:t>
            </a:r>
            <a:endParaRPr b="0" lang="en-US" sz="3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7200" y="1447920"/>
            <a:ext cx="8229600" cy="50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To describe activities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1" i="1" lang="en-US" sz="22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Running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 is exhausting and frustrating. 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(Running = simple subject)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 love </a:t>
            </a:r>
            <a:r>
              <a:rPr b="1" i="1" lang="en-US" sz="22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swimming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 in the summer time.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(swimming = direct object)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My job is </a:t>
            </a:r>
            <a:r>
              <a:rPr b="1" i="1" lang="en-US" sz="22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reading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(reading = predicate nominative)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 thanked my English teacher for </a:t>
            </a:r>
            <a:r>
              <a:rPr b="1" i="1" lang="en-US" sz="2200" spc="-1" strike="noStrike">
                <a:solidFill>
                  <a:srgbClr val="800000"/>
                </a:solidFill>
                <a:latin typeface="Times New Roman"/>
                <a:ea typeface="Droid Sans Fallback"/>
              </a:rPr>
              <a:t>teaching</a:t>
            </a: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 me about gerunds.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(teaching = object of prepositional phrase)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80000"/>
              </a:lnSpc>
              <a:spcBef>
                <a:spcPts val="550"/>
              </a:spcBef>
            </a:pP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They aren’t typically used to describe people or objects.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74800" y="685800"/>
            <a:ext cx="6835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Participles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066680" y="2209680"/>
            <a:ext cx="70106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"/>
          <p:cNvSpPr/>
          <p:nvPr/>
        </p:nvSpPr>
        <p:spPr>
          <a:xfrm>
            <a:off x="936720" y="2125800"/>
            <a:ext cx="767376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"/>
          <p:cNvSpPr/>
          <p:nvPr/>
        </p:nvSpPr>
        <p:spPr>
          <a:xfrm>
            <a:off x="1127160" y="1871640"/>
            <a:ext cx="7559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What are participles?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273" name="Table 5"/>
          <p:cNvGraphicFramePr/>
          <p:nvPr/>
        </p:nvGraphicFramePr>
        <p:xfrm>
          <a:off x="762120" y="3352680"/>
          <a:ext cx="8154000" cy="3038040"/>
        </p:xfrm>
        <a:graphic>
          <a:graphicData uri="http://schemas.openxmlformats.org/drawingml/2006/table">
            <a:tbl>
              <a:tblPr/>
              <a:tblGrid>
                <a:gridCol w="2038320"/>
                <a:gridCol w="2038680"/>
                <a:gridCol w="2038680"/>
                <a:gridCol w="2038680"/>
              </a:tblGrid>
              <a:tr h="1456560"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Infinitive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past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Present 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Participle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Past 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Participle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9040"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boring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82800"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interested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interesting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5588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interested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4" name="CustomShape 6"/>
          <p:cNvSpPr/>
          <p:nvPr/>
        </p:nvSpPr>
        <p:spPr>
          <a:xfrm>
            <a:off x="1165320" y="2658960"/>
            <a:ext cx="74451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Look at the verb table below and find out the answers.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5638680" y="1905120"/>
            <a:ext cx="3505320" cy="1371600"/>
          </a:xfrm>
          <a:prstGeom prst="wedgeRoundRectCallout">
            <a:avLst>
              <a:gd name="adj1" fmla="val -46828"/>
              <a:gd name="adj2" fmla="val 145486"/>
              <a:gd name="adj3" fmla="val 16667"/>
            </a:avLst>
          </a:prstGeom>
          <a:solidFill>
            <a:srgbClr val="a16dd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8"/>
          <p:cNvSpPr/>
          <p:nvPr/>
        </p:nvSpPr>
        <p:spPr>
          <a:xfrm>
            <a:off x="6019920" y="2209680"/>
            <a:ext cx="27432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End  with -ing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dur="indefinite" fill="hold">
                      <p:stCondLst>
                        <p:cond delay="indefinite"/>
                      </p:stCondLst>
                      <p:childTnLst>
                        <p:par>
                          <p:cTn id="10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4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6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dur="indefinite" fill="hold">
                      <p:stCondLst>
                        <p:cond delay="indefinite"/>
                      </p:stCondLst>
                      <p:childTnLst>
                        <p:par>
                          <p:cTn id="10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9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dur="indefinite" fill="hold">
                      <p:stCondLst>
                        <p:cond delay="indefinite"/>
                      </p:stCondLst>
                      <p:childTnLst>
                        <p:par>
                          <p:cTn id="1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15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774800" y="685800"/>
            <a:ext cx="6835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8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Participles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1066680" y="2209680"/>
            <a:ext cx="70106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936720" y="2125800"/>
            <a:ext cx="767376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1127160" y="1871640"/>
            <a:ext cx="7559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What are participles?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281" name="Table 5"/>
          <p:cNvGraphicFramePr/>
          <p:nvPr/>
        </p:nvGraphicFramePr>
        <p:xfrm>
          <a:off x="762120" y="3352680"/>
          <a:ext cx="8154000" cy="3139200"/>
        </p:xfrm>
        <a:graphic>
          <a:graphicData uri="http://schemas.openxmlformats.org/drawingml/2006/table">
            <a:tbl>
              <a:tblPr/>
              <a:tblGrid>
                <a:gridCol w="2038320"/>
                <a:gridCol w="2038680"/>
                <a:gridCol w="2038680"/>
                <a:gridCol w="2038680"/>
              </a:tblGrid>
              <a:tr h="1480680"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Infinitive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past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Present 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Participle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Past 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Participle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1880"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boring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bored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17000"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interested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interesting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168120" bIns="46800">
                      <a:noAutofit/>
                    </a:bodyPr>
                    <a:p>
                      <a:pPr>
                        <a:lnSpc>
                          <a:spcPct val="88000"/>
                        </a:lnSpc>
                        <a:spcBef>
                          <a:spcPts val="697"/>
                        </a:spcBef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interested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2" name="CustomShape 6"/>
          <p:cNvSpPr/>
          <p:nvPr/>
        </p:nvSpPr>
        <p:spPr>
          <a:xfrm>
            <a:off x="1165320" y="2658960"/>
            <a:ext cx="74451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Look at the verb table below and find out the answers.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4114800" y="1752480"/>
            <a:ext cx="3048120" cy="1295640"/>
          </a:xfrm>
          <a:prstGeom prst="wedgeRoundRectCallout">
            <a:avLst>
              <a:gd name="adj1" fmla="val 63175"/>
              <a:gd name="adj2" fmla="val 161152"/>
              <a:gd name="adj3" fmla="val 16667"/>
            </a:avLst>
          </a:prstGeom>
          <a:solidFill>
            <a:srgbClr val="a16dd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8"/>
          <p:cNvSpPr/>
          <p:nvPr/>
        </p:nvSpPr>
        <p:spPr>
          <a:xfrm>
            <a:off x="4251240" y="1871640"/>
            <a:ext cx="2759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End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Times New Roman"/>
              </a:rPr>
              <a:t>with -ed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dur="indefinite" fill="hold">
                      <p:stCondLst>
                        <p:cond delay="indefinite"/>
                      </p:stCondLst>
                      <p:childTnLst>
                        <p:par>
                          <p:cTn id="12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23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889280" y="652320"/>
            <a:ext cx="72547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Participles used as adjectives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990720" y="1752480"/>
            <a:ext cx="2568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Examples 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838080" y="2514600"/>
            <a:ext cx="77122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boring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teacher talked for hours.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746280" y="2938320"/>
            <a:ext cx="7102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b.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bored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students fell asleep.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669960" y="4233960"/>
            <a:ext cx="76359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 read an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interesting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magazine yesterday.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593640" y="4767120"/>
            <a:ext cx="733104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7"/>
          <p:cNvSpPr/>
          <p:nvPr/>
        </p:nvSpPr>
        <p:spPr>
          <a:xfrm>
            <a:off x="593640" y="4843440"/>
            <a:ext cx="82454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b.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The magazine receives a lot of support from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interested</a:t>
            </a:r>
            <a:r>
              <a:rPr b="1" lang="en-US" sz="2400" spc="-1" strike="noStrike">
                <a:solidFill>
                  <a:srgbClr val="d4876c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d4876c"/>
                </a:solidFill>
                <a:latin typeface="Times New Roman"/>
              </a:rPr>
              <a:t>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readers.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3276720" y="1447920"/>
            <a:ext cx="4952880" cy="1143000"/>
          </a:xfrm>
          <a:prstGeom prst="wedgeRoundRectCallout">
            <a:avLst>
              <a:gd name="adj1" fmla="val -58717"/>
              <a:gd name="adj2" fmla="val 52638"/>
              <a:gd name="adj3" fmla="val 16667"/>
            </a:avLst>
          </a:prstGeom>
          <a:solidFill>
            <a:srgbClr val="a16dd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>
            <a:off x="3962520" y="1523880"/>
            <a:ext cx="365760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Present participles are usually active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4" name="CustomShape 10"/>
          <p:cNvSpPr/>
          <p:nvPr/>
        </p:nvSpPr>
        <p:spPr>
          <a:xfrm>
            <a:off x="4267080" y="3352680"/>
            <a:ext cx="4038840" cy="1143000"/>
          </a:xfrm>
          <a:prstGeom prst="wedgeRoundRectCallout">
            <a:avLst>
              <a:gd name="adj1" fmla="val -93592"/>
              <a:gd name="adj2" fmla="val -55138"/>
              <a:gd name="adj3" fmla="val 16667"/>
            </a:avLst>
          </a:prstGeom>
          <a:solidFill>
            <a:srgbClr val="a16dd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1"/>
          <p:cNvSpPr/>
          <p:nvPr/>
        </p:nvSpPr>
        <p:spPr>
          <a:xfrm>
            <a:off x="4648320" y="3395520"/>
            <a:ext cx="342900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Times New Roman"/>
              </a:rPr>
              <a:t>Past participles are usually passive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012680" y="2049480"/>
            <a:ext cx="35593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More examples: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60400" y="2590920"/>
            <a:ext cx="759780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  It was an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exciting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concert.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3b.  The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excited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fans screamed during the concert.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46280" y="4005360"/>
            <a:ext cx="763560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a.  Many young people experience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troubling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situations.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4b.  The Samaritan Befrienders Hong Kong receives calls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troubled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young people. 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193840" y="728640"/>
            <a:ext cx="66452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Participle Phrases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50840" y="1947960"/>
            <a:ext cx="51976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What is a participle phrase?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974880" y="2709720"/>
            <a:ext cx="755964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 participle phrase is made up of </a:t>
            </a:r>
            <a:r>
              <a:rPr b="1" lang="en-US" sz="3200" spc="-1" strike="noStrike">
                <a:solidFill>
                  <a:srgbClr val="a16ddf"/>
                </a:solidFill>
                <a:latin typeface="Times New Roman"/>
              </a:rPr>
              <a:t>a participle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+ </a:t>
            </a:r>
            <a:r>
              <a:rPr b="1" lang="en-US" sz="3200" spc="-1" strike="noStrike">
                <a:solidFill>
                  <a:srgbClr val="ff5050"/>
                </a:solidFill>
                <a:latin typeface="Times New Roman"/>
              </a:rPr>
              <a:t>object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/ </a:t>
            </a:r>
            <a:r>
              <a:rPr b="1" lang="en-US" sz="3200" spc="-1" strike="noStrike">
                <a:solidFill>
                  <a:srgbClr val="ff5050"/>
                </a:solidFill>
                <a:latin typeface="Times New Roman"/>
              </a:rPr>
              <a:t>meaningful expression.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012680" y="3962520"/>
            <a:ext cx="264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Times New Roman"/>
              </a:rPr>
              <a:t>Example 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746280" y="4462560"/>
            <a:ext cx="527364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We get calls from young people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16ddf"/>
                </a:solidFill>
                <a:latin typeface="Times New Roman"/>
              </a:rPr>
              <a:t>worried </a:t>
            </a:r>
            <a:r>
              <a:rPr b="1" lang="en-US" sz="2800" spc="-1" strike="noStrike">
                <a:solidFill>
                  <a:srgbClr val="ff5050"/>
                </a:solidFill>
                <a:latin typeface="Times New Roman"/>
              </a:rPr>
              <a:t>about relationships.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715000" y="3809880"/>
            <a:ext cx="3048120" cy="1905120"/>
          </a:xfrm>
          <a:prstGeom prst="wedgeRoundRectCallout">
            <a:avLst>
              <a:gd name="adj1" fmla="val -70625"/>
              <a:gd name="adj2" fmla="val 20166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"/>
          <p:cNvSpPr/>
          <p:nvPr/>
        </p:nvSpPr>
        <p:spPr>
          <a:xfrm>
            <a:off x="5851440" y="3929040"/>
            <a:ext cx="268308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participle phrase describing the noun before, ie. young people.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dur="indefinite" fill="hold">
                      <p:stCondLst>
                        <p:cond delay="indefinite"/>
                      </p:stCondLst>
                      <p:childTnLst>
                        <p:par>
                          <p:cTn id="1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1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dur="indefinite" fill="hold">
                      <p:stCondLst>
                        <p:cond delay="indefinite"/>
                      </p:stCondLst>
                      <p:childTnLst>
                        <p:par>
                          <p:cTn id="13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7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9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dur="indefinite" fill="hold">
                      <p:stCondLst>
                        <p:cond delay="indefinite"/>
                      </p:stCondLst>
                      <p:childTnLst>
                        <p:par>
                          <p:cTn id="14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42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dur="indefinite" fill="hold">
                      <p:stCondLst>
                        <p:cond delay="indefinite"/>
                      </p:stCondLst>
                      <p:childTnLst>
                        <p:par>
                          <p:cTn id="14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48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0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dur="indefinite" fill="hold">
                      <p:stCondLst>
                        <p:cond delay="indefinite"/>
                      </p:stCondLst>
                      <p:childTnLst>
                        <p:par>
                          <p:cTn id="15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5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dur="indefinite" fill="hold">
                      <p:stCondLst>
                        <p:cond delay="indefinite"/>
                      </p:stCondLst>
                      <p:childTnLst>
                        <p:par>
                          <p:cTn id="1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8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dur="indefinite" fill="hold">
                      <p:stCondLst>
                        <p:cond delay="indefinite"/>
                      </p:stCondLst>
                      <p:childTnLst>
                        <p:par>
                          <p:cTn id="16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64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6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050840" y="1566720"/>
            <a:ext cx="336888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More examples 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69960" y="2023920"/>
            <a:ext cx="7407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zh-TW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a.  Look at the boy.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1b.  Look at the boy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climbing the tree.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555480" y="3344760"/>
            <a:ext cx="782640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zh-TW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a.  The man has missed the bus.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2b.  The man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running down the street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has missed the bus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479520" y="5021280"/>
            <a:ext cx="835956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zh-TW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a.  The fans stood up and danced.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3b.  The fans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, excited by the concert,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stood up and danced.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4648320" y="762120"/>
            <a:ext cx="2895480" cy="1447560"/>
          </a:xfrm>
          <a:prstGeom prst="wedgeRoundRectCallout">
            <a:avLst>
              <a:gd name="adj1" fmla="val -67268"/>
              <a:gd name="adj2" fmla="val 69078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"/>
          <p:cNvSpPr/>
          <p:nvPr/>
        </p:nvSpPr>
        <p:spPr>
          <a:xfrm>
            <a:off x="4708440" y="804960"/>
            <a:ext cx="260676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phrase begins with a present participle. </a:t>
            </a:r>
            <a:r>
              <a:rPr b="1" lang="en-US" sz="2400" spc="-1" strike="noStrike">
                <a:solidFill>
                  <a:srgbClr val="a16ddf"/>
                </a:solidFill>
                <a:latin typeface="Times New Roman"/>
              </a:rPr>
              <a:t>(Active</a:t>
            </a:r>
            <a:r>
              <a:rPr b="0" lang="en-US" sz="2400" spc="-1" strike="noStrike">
                <a:solidFill>
                  <a:srgbClr val="a16ddf"/>
                </a:solidFill>
                <a:latin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5029200" y="4267080"/>
            <a:ext cx="3581280" cy="1143000"/>
          </a:xfrm>
          <a:prstGeom prst="wedgeRoundRectCallout">
            <a:avLst>
              <a:gd name="adj1" fmla="val -97342"/>
              <a:gd name="adj2" fmla="val 78194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>
            <a:off x="5241960" y="4309920"/>
            <a:ext cx="35211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phrase begins with a past participle. </a:t>
            </a:r>
            <a:r>
              <a:rPr b="1" lang="en-US" sz="2400" spc="-1" strike="noStrike">
                <a:solidFill>
                  <a:srgbClr val="a16ddf"/>
                </a:solidFill>
                <a:latin typeface="Times New Roman"/>
              </a:rPr>
              <a:t>(Passive</a:t>
            </a:r>
            <a:r>
              <a:rPr b="0" lang="en-US" sz="2400" spc="-1" strike="noStrike">
                <a:solidFill>
                  <a:srgbClr val="a16ddf"/>
                </a:solidFill>
                <a:latin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dur="indefinite" fill="hold">
                      <p:stCondLst>
                        <p:cond delay="indefinite"/>
                      </p:stCondLst>
                      <p:childTnLst>
                        <p:par>
                          <p:cTn id="17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71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dur="indefinite" fill="hold">
                      <p:stCondLst>
                        <p:cond delay="indefinite"/>
                      </p:stCondLst>
                      <p:childTnLst>
                        <p:par>
                          <p:cTn id="17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77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9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dur="indefinite" fill="hold">
                      <p:stCondLst>
                        <p:cond delay="indefinite"/>
                      </p:stCondLst>
                      <p:childTnLst>
                        <p:par>
                          <p:cTn id="18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82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4" dur="5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dur="indefinite" fill="hold">
                      <p:stCondLst>
                        <p:cond delay="indefinite"/>
                      </p:stCondLst>
                      <p:childTnLst>
                        <p:par>
                          <p:cTn id="18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87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9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dur="indefinite" fill="hold">
                      <p:stCondLst>
                        <p:cond delay="indefinite"/>
                      </p:stCondLst>
                      <p:childTnLst>
                        <p:par>
                          <p:cTn id="19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92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4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dur="indefinite" fill="hold">
                      <p:stCondLst>
                        <p:cond delay="indefinite"/>
                      </p:stCondLst>
                      <p:childTnLst>
                        <p:par>
                          <p:cTn id="19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97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9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dur="indefinite" fill="hold">
                      <p:stCondLst>
                        <p:cond delay="indefinite"/>
                      </p:stCondLst>
                      <p:childTnLst>
                        <p:par>
                          <p:cTn id="20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2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4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dur="indefinite" fill="hold">
                      <p:stCondLst>
                        <p:cond delay="indefinite"/>
                      </p:stCondLst>
                      <p:childTnLst>
                        <p:par>
                          <p:cTn id="20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7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dur="indefinite" fill="hold">
                      <p:stCondLst>
                        <p:cond delay="indefinite"/>
                      </p:stCondLst>
                      <p:childTnLst>
                        <p:par>
                          <p:cTn id="21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1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5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dur="indefinite" fill="hold">
                      <p:stCondLst>
                        <p:cond delay="indefinite"/>
                      </p:stCondLst>
                      <p:childTnLst>
                        <p:par>
                          <p:cTn id="21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18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dur="indefinite" fill="hold">
                      <p:stCondLst>
                        <p:cond delay="indefinite"/>
                      </p:stCondLst>
                      <p:childTnLst>
                        <p:par>
                          <p:cTn id="22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24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6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889280" y="652320"/>
            <a:ext cx="67212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Participle phrases as adverbs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936720" y="2049480"/>
            <a:ext cx="75214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We can use participle phrases to </a:t>
            </a:r>
            <a:r>
              <a:rPr b="1" lang="en-US" sz="2800" spc="-1" strike="noStrike">
                <a:solidFill>
                  <a:srgbClr val="ff5050"/>
                </a:solidFill>
                <a:latin typeface="Times New Roman"/>
              </a:rPr>
              <a:t>join two ideas together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2460600" y="2971800"/>
            <a:ext cx="17305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998"/>
              </a:spcBef>
            </a:pPr>
            <a:r>
              <a:rPr b="1" i="1" lang="en-US" sz="3200" spc="-1" strike="noStrike">
                <a:solidFill>
                  <a:srgbClr val="a16ddf"/>
                </a:solidFill>
                <a:latin typeface="Times New Roman"/>
              </a:rPr>
              <a:t>HOW?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914400" y="3581280"/>
            <a:ext cx="23018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Examples 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822240" y="4233960"/>
            <a:ext cx="755964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457200" indent="-451080">
              <a:lnSpc>
                <a:spcPct val="100000"/>
              </a:lnSpc>
            </a:pPr>
            <a:r>
              <a:rPr b="1" lang="en-US" sz="2800" spc="-1" strike="noStrike">
                <a:solidFill>
                  <a:srgbClr val="ff5050"/>
                </a:solidFill>
                <a:latin typeface="Times New Roman"/>
              </a:rPr>
              <a:t>Feeling upset and confused,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the girl called the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457200" indent="-45108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  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Samaritans Befrienders Hong Kong.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4267080" y="2743200"/>
            <a:ext cx="3810240" cy="1523880"/>
          </a:xfrm>
          <a:prstGeom prst="wedgeRoundRectCallout">
            <a:avLst>
              <a:gd name="adj1" fmla="val -98500"/>
              <a:gd name="adj2" fmla="val 57083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7"/>
          <p:cNvSpPr/>
          <p:nvPr/>
        </p:nvSpPr>
        <p:spPr>
          <a:xfrm>
            <a:off x="4441680" y="2971800"/>
            <a:ext cx="34830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8"/>
          <p:cNvSpPr/>
          <p:nvPr/>
        </p:nvSpPr>
        <p:spPr>
          <a:xfrm>
            <a:off x="4479840" y="2938320"/>
            <a:ext cx="33688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An adverbial phrase </a:t>
            </a:r>
            <a:r>
              <a:rPr b="1" lang="en-US" sz="2800" spc="-1" strike="noStrike">
                <a:solidFill>
                  <a:srgbClr val="a16ddf"/>
                </a:solidFill>
                <a:latin typeface="Times New Roman"/>
              </a:rPr>
              <a:t>giving a reason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2" name="CustomShape 9"/>
          <p:cNvSpPr/>
          <p:nvPr/>
        </p:nvSpPr>
        <p:spPr>
          <a:xfrm>
            <a:off x="3581280" y="5257800"/>
            <a:ext cx="4419720" cy="1295280"/>
          </a:xfrm>
          <a:prstGeom prst="wedgeRoundRectCallout">
            <a:avLst>
              <a:gd name="adj1" fmla="val -97125"/>
              <a:gd name="adj2" fmla="val -92523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0"/>
          <p:cNvSpPr/>
          <p:nvPr/>
        </p:nvSpPr>
        <p:spPr>
          <a:xfrm>
            <a:off x="3657600" y="5486400"/>
            <a:ext cx="41306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Who feel upset &amp; confused?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16ddf"/>
                </a:solidFill>
                <a:latin typeface="Times New Roman"/>
              </a:rPr>
              <a:t>The girl in the main course.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dur="indefinite" fill="hold">
                      <p:stCondLst>
                        <p:cond delay="indefinite"/>
                      </p:stCondLst>
                      <p:childTnLst>
                        <p:par>
                          <p:cTn id="2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1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3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dur="indefinite" fill="hold">
                      <p:stCondLst>
                        <p:cond delay="indefinite"/>
                      </p:stCondLst>
                      <p:childTnLst>
                        <p:par>
                          <p:cTn id="23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6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dur="indefinite" fill="hold">
                      <p:stCondLst>
                        <p:cond delay="indefinite"/>
                      </p:stCondLst>
                      <p:childTnLst>
                        <p:par>
                          <p:cTn id="24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42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dur="indefinite" fill="hold">
                      <p:stCondLst>
                        <p:cond delay="indefinite"/>
                      </p:stCondLst>
                      <p:childTnLst>
                        <p:par>
                          <p:cTn id="24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48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0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dur="indefinite" fill="hold">
                      <p:stCondLst>
                        <p:cond delay="indefinite"/>
                      </p:stCondLst>
                      <p:childTnLst>
                        <p:par>
                          <p:cTn id="25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5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dur="indefinite" fill="hold">
                      <p:stCondLst>
                        <p:cond delay="indefinite"/>
                      </p:stCondLst>
                      <p:childTnLst>
                        <p:par>
                          <p:cTn id="2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8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dur="indefinite" fill="hold">
                      <p:stCondLst>
                        <p:cond delay="indefinite"/>
                      </p:stCondLst>
                      <p:childTnLst>
                        <p:par>
                          <p:cTn id="26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64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6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dur="indefinite" fill="hold">
                      <p:stCondLst>
                        <p:cond delay="indefinite"/>
                      </p:stCondLst>
                      <p:childTnLst>
                        <p:par>
                          <p:cTn id="26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69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dur="indefinite" fill="hold">
                      <p:stCondLst>
                        <p:cond delay="indefinite"/>
                      </p:stCondLst>
                      <p:childTnLst>
                        <p:par>
                          <p:cTn id="27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75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dur="indefinite" fill="hold">
                      <p:stCondLst>
                        <p:cond delay="indefinite"/>
                      </p:stCondLst>
                      <p:childTnLst>
                        <p:par>
                          <p:cTn id="27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80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122400"/>
            <a:ext cx="7543800" cy="12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The Infinitive Phrase</a:t>
            </a:r>
            <a:endParaRPr b="0" lang="en-US" sz="5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719360"/>
            <a:ext cx="8229600" cy="44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To get a medical degree is her goal.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00"/>
                </a:solidFill>
                <a:latin typeface="Georgia"/>
                <a:ea typeface="Noto Sans CJK SC Regular"/>
              </a:rPr>
              <a:t>To get a medical degree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 is her goal.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31640" indent="-318960">
              <a:lnSpc>
                <a:spcPct val="100000"/>
              </a:lnSpc>
              <a:spcBef>
                <a:spcPts val="748"/>
              </a:spcBef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We have time to walk to the game.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We have time </a:t>
            </a:r>
            <a:r>
              <a:rPr b="0" lang="en-US" sz="2400" spc="-1" strike="noStrike">
                <a:solidFill>
                  <a:srgbClr val="ff0066"/>
                </a:solidFill>
                <a:latin typeface="Georgia"/>
                <a:ea typeface="Noto Sans CJK SC Regular"/>
              </a:rPr>
              <a:t>to walk to the game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31640" indent="-318960">
              <a:lnSpc>
                <a:spcPct val="100000"/>
              </a:lnSpc>
              <a:spcBef>
                <a:spcPts val="748"/>
              </a:spcBef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He is eager to give Cory the award.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26960" indent="-322200">
              <a:lnSpc>
                <a:spcPct val="100000"/>
              </a:lnSpc>
              <a:spcBef>
                <a:spcPts val="7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He is eager </a:t>
            </a:r>
            <a:r>
              <a:rPr b="0" lang="en-US" sz="2400" spc="-1" strike="noStrike">
                <a:solidFill>
                  <a:srgbClr val="ff3300"/>
                </a:solidFill>
                <a:latin typeface="Georgia"/>
                <a:ea typeface="Noto Sans CJK SC Regular"/>
              </a:rPr>
              <a:t>to give Cory the award</a:t>
            </a:r>
            <a:r>
              <a:rPr b="0" lang="en-US" sz="2400" spc="-1" strike="noStrike">
                <a:solidFill>
                  <a:srgbClr val="000000"/>
                </a:solidFill>
                <a:latin typeface="Georgia"/>
                <a:ea typeface="Noto Sans CJK SC Regular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31640" indent="-318960">
              <a:lnSpc>
                <a:spcPct val="100000"/>
              </a:lnSpc>
              <a:spcBef>
                <a:spcPts val="748"/>
              </a:spcBef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31640" indent="-318960">
              <a:lnSpc>
                <a:spcPct val="100000"/>
              </a:lnSpc>
              <a:spcBef>
                <a:spcPts val="748"/>
              </a:spcBef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746280" y="1566720"/>
            <a:ext cx="2682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More examples :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93640" y="2100240"/>
            <a:ext cx="740736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1a. 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The girl felt upset and confused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  She called the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Samaritan Befrienders Hong Kong.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1b. 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Feeling upset and confused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, the girl called the  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Samaritan Befrienders Hong Kong.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4114800" y="533520"/>
            <a:ext cx="2819520" cy="1295280"/>
          </a:xfrm>
          <a:prstGeom prst="wedgeRoundRectCallout">
            <a:avLst>
              <a:gd name="adj1" fmla="val -37611"/>
              <a:gd name="adj2" fmla="val 148162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4251240" y="728640"/>
            <a:ext cx="29876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Notice the changes made.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dur="indefinite" fill="hold">
                      <p:stCondLst>
                        <p:cond delay="indefinite"/>
                      </p:stCondLst>
                      <p:childTnLst>
                        <p:par>
                          <p:cTn id="28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87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dur="indefinite" fill="hold">
                      <p:stCondLst>
                        <p:cond delay="indefinite"/>
                      </p:stCondLst>
                      <p:childTnLst>
                        <p:par>
                          <p:cTn id="29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5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dur="indefinite" fill="hold">
                      <p:stCondLst>
                        <p:cond delay="indefinite"/>
                      </p:stCondLst>
                      <p:childTnLst>
                        <p:par>
                          <p:cTn id="29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8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0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dur="indefinite" fill="hold">
                      <p:stCondLst>
                        <p:cond delay="indefinite"/>
                      </p:stCondLst>
                      <p:childTnLst>
                        <p:par>
                          <p:cTn id="30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5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dur="indefinite" fill="hold">
                      <p:stCondLst>
                        <p:cond delay="indefinite"/>
                      </p:stCondLst>
                      <p:childTnLst>
                        <p:par>
                          <p:cTn id="30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8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0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dur="indefinite" fill="hold">
                      <p:stCondLst>
                        <p:cond delay="indefinite"/>
                      </p:stCondLst>
                      <p:childTnLst>
                        <p:par>
                          <p:cTn id="31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3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dur="indefinite" fill="hold">
                      <p:stCondLst>
                        <p:cond delay="indefinite"/>
                      </p:stCondLst>
                      <p:childTnLst>
                        <p:par>
                          <p:cTn id="31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9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60400" y="2125800"/>
            <a:ext cx="805500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457200" indent="-451080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2a. Ellen listened to the girl. 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She wished she could help her.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57200" indent="-451080">
              <a:lnSpc>
                <a:spcPct val="100000"/>
              </a:lnSpc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2b. Ellen listened to the girl,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wishing she could help her.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2666880" y="609480"/>
            <a:ext cx="5334120" cy="1067040"/>
          </a:xfrm>
          <a:prstGeom prst="wedgeRoundRectCallout">
            <a:avLst>
              <a:gd name="adj1" fmla="val 9254"/>
              <a:gd name="adj2" fmla="val 99254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"/>
          <p:cNvSpPr/>
          <p:nvPr/>
        </p:nvSpPr>
        <p:spPr>
          <a:xfrm>
            <a:off x="3124080" y="762120"/>
            <a:ext cx="46483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participle phrase joining </a:t>
            </a:r>
            <a:r>
              <a:rPr b="1" lang="en-US" sz="2400" spc="-1" strike="noStrike">
                <a:solidFill>
                  <a:srgbClr val="a16ddf"/>
                </a:solidFill>
                <a:latin typeface="Times New Roman"/>
              </a:rPr>
              <a:t>2 actions which happen together</a:t>
            </a:r>
            <a:r>
              <a:rPr b="0" lang="en-US" sz="2400" spc="-1" strike="noStrike">
                <a:solidFill>
                  <a:srgbClr val="a16ddf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593640" y="4691160"/>
            <a:ext cx="78645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zh-TW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zh-TW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a.  He was injured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when he was crossing the road.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3b.  He was injured </a:t>
            </a:r>
            <a:r>
              <a:rPr b="1" lang="en-US" sz="2400" spc="-1" strike="noStrike">
                <a:solidFill>
                  <a:srgbClr val="ff5050"/>
                </a:solidFill>
                <a:latin typeface="Times New Roman"/>
              </a:rPr>
              <a:t>crossing the road.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2895480" y="3200400"/>
            <a:ext cx="5562720" cy="1066680"/>
          </a:xfrm>
          <a:prstGeom prst="wedgeRoundRectCallout">
            <a:avLst>
              <a:gd name="adj1" fmla="val -27740"/>
              <a:gd name="adj2" fmla="val 128870"/>
              <a:gd name="adj3" fmla="val 16667"/>
            </a:avLst>
          </a:prstGeom>
          <a:solidFill>
            <a:srgbClr val="f5ebc1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"/>
          <p:cNvSpPr/>
          <p:nvPr/>
        </p:nvSpPr>
        <p:spPr>
          <a:xfrm>
            <a:off x="2955960" y="3395520"/>
            <a:ext cx="55785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 participle phrase joining </a:t>
            </a:r>
            <a:r>
              <a:rPr b="1" lang="en-US" sz="2400" spc="-1" strike="noStrike">
                <a:solidFill>
                  <a:srgbClr val="a16ddf"/>
                </a:solidFill>
                <a:latin typeface="Times New Roman"/>
              </a:rPr>
              <a:t>2 actions, one of which happens during the other.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2" dur="indefinite" restart="never" nodeType="tmRoot">
          <p:childTnLst>
            <p:seq>
              <p:cTn id="323" dur="indefinite" nodeType="mainSeq">
                <p:childTnLst>
                  <p:par>
                    <p:cTn id="324" dur="indefinite" fill="hold">
                      <p:stCondLst>
                        <p:cond delay="indefinite"/>
                      </p:stCondLst>
                      <p:childTnLst>
                        <p:par>
                          <p:cTn id="32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26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8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dur="indefinite" fill="hold">
                      <p:stCondLst>
                        <p:cond delay="indefinite"/>
                      </p:stCondLst>
                      <p:childTnLst>
                        <p:par>
                          <p:cTn id="3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31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3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dur="indefinite" fill="hold">
                      <p:stCondLst>
                        <p:cond delay="indefinite"/>
                      </p:stCondLst>
                      <p:childTnLst>
                        <p:par>
                          <p:cTn id="33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36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dur="indefinite" fill="hold">
                      <p:stCondLst>
                        <p:cond delay="indefinite"/>
                      </p:stCondLst>
                      <p:childTnLst>
                        <p:par>
                          <p:cTn id="34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42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4" dur="5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dur="indefinite" fill="hold">
                      <p:stCondLst>
                        <p:cond delay="indefinite"/>
                      </p:stCondLst>
                      <p:childTnLst>
                        <p:par>
                          <p:cTn id="34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47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9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dur="indefinite" fill="hold">
                      <p:stCondLst>
                        <p:cond delay="indefinite"/>
                      </p:stCondLst>
                      <p:childTnLst>
                        <p:par>
                          <p:cTn id="35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2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4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dur="indefinite" fill="hold">
                      <p:stCondLst>
                        <p:cond delay="indefinite"/>
                      </p:stCondLst>
                      <p:childTnLst>
                        <p:par>
                          <p:cTn id="35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7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dur="indefinite" fill="hold">
                      <p:stCondLst>
                        <p:cond delay="indefinite"/>
                      </p:stCondLst>
                      <p:childTnLst>
                        <p:par>
                          <p:cTn id="36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3" dur="indefinite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5" dur="5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31520" y="365760"/>
            <a:ext cx="8321040" cy="57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 u="sng">
                <a:solidFill>
                  <a:srgbClr val="111111"/>
                </a:solidFill>
                <a:uFillTx/>
                <a:latin typeface="Georgia"/>
                <a:ea typeface="Georgia"/>
              </a:rPr>
              <a:t>Dangling Modifier/Misplaced</a:t>
            </a:r>
            <a:endParaRPr b="0" lang="en-US" sz="30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A word or phrase that describes another word or phrase.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After stealing the TV, the police caught the thief.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After sealing the TV, The thief was caught by the police. 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Returning to her room, several pieces of jewelery were missing.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Returning to her room, she found that  several pieces of jewelery were missing.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Having finished the assignment, the TV was turned on.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Having finished the assignment, Jill turned on the TV.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Having arrived late for practice, a written excuse was needed.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Georgia"/>
              </a:rPr>
              <a:t>Having arrived late for practice, the team captain needed a written excuse.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1189080"/>
            <a:ext cx="906624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215640" indent="-198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215640" indent="-198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215640" indent="-1983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096920" y="639720"/>
            <a:ext cx="8407440" cy="630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Examples of infinitives: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run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walk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cook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understand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make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Milon wanted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eat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cookies.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Listening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to music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 makes me happy.</a:t>
            </a: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1447920"/>
            <a:ext cx="7772400" cy="146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111111"/>
                </a:solidFill>
                <a:latin typeface="Times New Roman"/>
                <a:ea typeface="Droid Sans Fallback"/>
              </a:rPr>
              <a:t>Gerunds</a:t>
            </a:r>
            <a:endParaRPr b="0" lang="en-US" sz="3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371600" y="3203640"/>
            <a:ext cx="6400800" cy="175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roid Sans Fallback"/>
              </a:rPr>
              <a:t>(Sounds like a verb, but acts like a noun)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158760"/>
            <a:ext cx="822960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457200" y="1600200"/>
            <a:ext cx="8229600" cy="45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38040" algn="ctr">
              <a:lnSpc>
                <a:spcPct val="90000"/>
              </a:lnSpc>
              <a:spcBef>
                <a:spcPts val="799"/>
              </a:spcBef>
            </a:pPr>
            <a:r>
              <a:rPr b="1" lang="en-US" sz="2900" spc="-1" strike="noStrike">
                <a:solidFill>
                  <a:srgbClr val="111111"/>
                </a:solidFill>
                <a:latin typeface="Times New Roman"/>
                <a:ea typeface="Droid Sans Fallback"/>
              </a:rPr>
              <a:t>Gerunds always end in –ing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31640" indent="-320760">
              <a:lnSpc>
                <a:spcPct val="9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They are used in the sentence as nouns and in every way that any other noun can be used: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Swimming is a good exercise. (subject)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Jane does not enjoy cooking. (direct object)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  <a:p>
            <a:pPr lvl="1" marL="860400" indent="-32076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After eating, relax for a while. (object of preposition)</a:t>
            </a:r>
            <a:endParaRPr b="0" lang="en-US" sz="25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158760"/>
            <a:ext cx="822960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111111"/>
                </a:solidFill>
                <a:latin typeface="Times New Roman"/>
                <a:ea typeface="Droid Sans Fallback"/>
              </a:rPr>
              <a:t>Gerund Phrases</a:t>
            </a:r>
            <a:endParaRPr b="0" lang="en-US" sz="3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9600" cy="45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Gerunds can have a direct object.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To find out whether or not the gerund has a direct object, begin with the gerund and ask the following question: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31640" indent="-32076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Gerund + whom/what? = direct object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158760"/>
            <a:ext cx="822960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111111"/>
                </a:solidFill>
                <a:latin typeface="Times New Roman"/>
                <a:ea typeface="Droid Sans Fallback"/>
              </a:rPr>
              <a:t>Gerund Phrases</a:t>
            </a:r>
            <a:endParaRPr b="0" lang="en-US" sz="3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57200" y="1600200"/>
            <a:ext cx="8229600" cy="45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Example: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the money proved a mistake.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+ What? = money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Money is the direct object of the gerund.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9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dur="indefinite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15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48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23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56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by="(-#ppt_w*2)">
                                      <p:cBhvr additive="repl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calcmode="lin" valueType="num" by="(#ppt_w*0.50)">
                                      <p:cBhvr additive="repl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(-#ppt_h/2)" to="(#ppt_y)">
                                      <p:cBhvr additive="repl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1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" dur="indefinite" nodeType="clickEffect" fill="hold" presetClass="entr" presetID="21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4)" transition="in">
                                      <p:cBhvr additive="repl">
                                        <p:cTn id="34" dur="20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158760"/>
            <a:ext cx="8229600" cy="12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57200" y="1600200"/>
            <a:ext cx="8229600" cy="453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Gerund phrases can also have indirect objects: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To find out whether or not the gerund phrase has an indirect object, begin with the gerund, locate the direct object, then ask the question </a:t>
            </a:r>
            <a:r>
              <a:rPr b="1" i="1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to/for whom/what?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dur="indefinite" fill="hold">
                      <p:stCondLst>
                        <p:cond delay="indefinite"/>
                      </p:stCondLst>
                      <p:childTnLst>
                        <p:par>
                          <p:cTn id="3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9" dur="indefinite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41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dur="indefinite" fill="hold">
                      <p:stCondLst>
                        <p:cond delay="indefinite"/>
                      </p:stCondLst>
                      <p:childTnLst>
                        <p:par>
                          <p:cTn id="4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3" presetSubtype="16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46" dur="2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dur="indefinite" fill="hold">
                      <p:stCondLst>
                        <p:cond delay="indefinite"/>
                      </p:stCondLst>
                      <p:childTnLst>
                        <p:par>
                          <p:cTn id="4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7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51" dur="8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0,-1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2" dur="8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rgb(0,-125,120)"/>
                                          </p:val>
                                        </p:tav>
                                        <p:tav tm="50000">
                                          <p:val>
                                            <p:strVal val="rgb(0,-1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158760"/>
            <a:ext cx="8229600" cy="90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533520" y="1066680"/>
            <a:ext cx="8229600" cy="548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Example: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Jerry the money proved a mistake.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+ what = money (direct object)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342720" indent="-33804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Giving money </a:t>
            </a:r>
            <a:r>
              <a:rPr b="1" i="1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to/for whom? = Jerry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28400" indent="-3236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Jerry is the indirect object of the gerund phrase.</a:t>
            </a: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  <a:p>
            <a:pPr marL="431640" indent="-320760">
              <a:lnSpc>
                <a:spcPct val="100000"/>
              </a:lnSpc>
              <a:spcBef>
                <a:spcPts val="799"/>
              </a:spcBef>
            </a:pPr>
            <a:endParaRPr b="0" lang="en-US" sz="29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>
                <p:childTnLst>
                  <p:par>
                    <p:cTn id="56" dur="indefinite" fill="hold">
                      <p:stCondLst>
                        <p:cond delay="indefinite"/>
                      </p:stCondLst>
                      <p:childTnLst>
                        <p:par>
                          <p:cTn id="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8" dur="indefinite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dur="indefinite" fill="hold">
                      <p:stCondLst>
                        <p:cond delay="indefinite"/>
                      </p:stCondLst>
                      <p:childTnLst>
                        <p:par>
                          <p:cTn id="6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3" dur="indefinite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65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dur="indefinite" fill="hold">
                      <p:stCondLst>
                        <p:cond delay="indefinite"/>
                      </p:stCondLst>
                      <p:childTnLst>
                        <p:par>
                          <p:cTn id="6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dur="indefinite" fill="hold">
                      <p:stCondLst>
                        <p:cond delay="indefinite"/>
                      </p:stCondLst>
                      <p:childTnLst>
                        <p:par>
                          <p:cTn id="7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1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dur="indefinite" fill="hold">
                      <p:stCondLst>
                        <p:cond delay="indefinite"/>
                      </p:stCondLst>
                      <p:childTnLst>
                        <p:par>
                          <p:cTn id="8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8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dur="indefinite" fill="hold">
                      <p:stCondLst>
                        <p:cond delay="indefinite"/>
                      </p:stCondLst>
                      <p:childTnLst>
                        <p:par>
                          <p:cTn id="8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5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LibreOffice/6.2.1.2$Linux_X86_64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2019-03-27T12:21:01Z</dcterms:created>
  <dc:creator/>
  <dc:description/>
  <dc:language>en-US</dc:language>
  <cp:lastModifiedBy/>
  <dcterms:modified xsi:type="dcterms:W3CDTF">2019-03-27T12:59:01Z</dcterms:modified>
  <cp:revision>15</cp:revision>
  <dc:subject/>
  <dc:title>PowerPoint 簡報</dc:title>
</cp:coreProperties>
</file>