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7"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38"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9"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0" name="PlaceHolder 5"/>
          <p:cNvSpPr>
            <a:spLocks noGrp="1"/>
          </p:cNvSpPr>
          <p:nvPr>
            <p:ph type="sldNum"/>
          </p:nvPr>
        </p:nvSpPr>
        <p:spPr>
          <a:xfrm>
            <a:off x="4278960" y="10157400"/>
            <a:ext cx="3280680" cy="534240"/>
          </a:xfrm>
          <a:prstGeom prst="rect">
            <a:avLst/>
          </a:prstGeom>
        </p:spPr>
        <p:txBody>
          <a:bodyPr lIns="0" rIns="0" tIns="0" bIns="0" anchor="b"/>
          <a:p>
            <a:pPr algn="r"/>
            <a:fld id="{EFE6597D-B317-4811-A6D4-96B4C95DC7A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755640" y="5078520"/>
            <a:ext cx="6045480" cy="480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2" name="PlaceHolder 2"/>
          <p:cNvSpPr>
            <a:spLocks noGrp="1"/>
          </p:cNvSpPr>
          <p:nvPr>
            <p:ph type="body"/>
          </p:nvPr>
        </p:nvSpPr>
        <p:spPr>
          <a:xfrm>
            <a:off x="756000" y="5078520"/>
            <a:ext cx="6045840" cy="4809600"/>
          </a:xfrm>
          <a:prstGeom prst="rect">
            <a:avLst/>
          </a:prstGeom>
        </p:spPr>
        <p:txBody>
          <a:bodyPr lIns="0" rIns="0" tIns="91440" bIns="91440"/>
          <a:p>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755640" y="5078520"/>
            <a:ext cx="6045480" cy="480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4" name="PlaceHolder 2"/>
          <p:cNvSpPr>
            <a:spLocks noGrp="1"/>
          </p:cNvSpPr>
          <p:nvPr>
            <p:ph type="body"/>
          </p:nvPr>
        </p:nvSpPr>
        <p:spPr>
          <a:xfrm>
            <a:off x="756000" y="5078520"/>
            <a:ext cx="6045840" cy="4809600"/>
          </a:xfrm>
          <a:prstGeom prst="rect">
            <a:avLst/>
          </a:prstGeom>
        </p:spPr>
        <p:txBody>
          <a:bodyPr lIns="0" rIns="0" tIns="91440" bIns="91440"/>
          <a:p>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755640" y="5078520"/>
            <a:ext cx="6045480" cy="480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6" name="PlaceHolder 2"/>
          <p:cNvSpPr>
            <a:spLocks noGrp="1"/>
          </p:cNvSpPr>
          <p:nvPr>
            <p:ph type="body"/>
          </p:nvPr>
        </p:nvSpPr>
        <p:spPr>
          <a:xfrm>
            <a:off x="756000" y="5078520"/>
            <a:ext cx="6045840" cy="4809600"/>
          </a:xfrm>
          <a:prstGeom prst="rect">
            <a:avLst/>
          </a:prstGeom>
        </p:spPr>
        <p:txBody>
          <a:bodyPr lIns="0" rIns="0" tIns="91440" bIns="91440"/>
          <a:p>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755640" y="5078520"/>
            <a:ext cx="6045480" cy="480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8" name="PlaceHolder 2"/>
          <p:cNvSpPr>
            <a:spLocks noGrp="1"/>
          </p:cNvSpPr>
          <p:nvPr>
            <p:ph type="body"/>
          </p:nvPr>
        </p:nvSpPr>
        <p:spPr>
          <a:xfrm>
            <a:off x="756000" y="5078520"/>
            <a:ext cx="6045840" cy="4809600"/>
          </a:xfrm>
          <a:prstGeom prst="rect">
            <a:avLst/>
          </a:prstGeom>
        </p:spPr>
        <p:txBody>
          <a:bodyPr lIns="0" rIns="0" tIns="91440" bIns="91440"/>
          <a:p>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755640" y="5078520"/>
            <a:ext cx="6045480" cy="480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60" name="PlaceHolder 2"/>
          <p:cNvSpPr>
            <a:spLocks noGrp="1"/>
          </p:cNvSpPr>
          <p:nvPr>
            <p:ph type="body"/>
          </p:nvPr>
        </p:nvSpPr>
        <p:spPr>
          <a:xfrm>
            <a:off x="756000" y="5078520"/>
            <a:ext cx="6045840" cy="4809600"/>
          </a:xfrm>
          <a:prstGeom prst="rect">
            <a:avLst/>
          </a:prstGeom>
        </p:spPr>
        <p:txBody>
          <a:bodyPr lIns="0" rIns="0" tIns="91440" bIns="91440"/>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r>
              <a:rPr b="0" lang="en-US" sz="1400" spc="-1" strike="noStrike">
                <a:solidFill>
                  <a:srgbClr val="000000"/>
                </a:solidFill>
                <a:uFill>
                  <a:solidFill>
                    <a:srgbClr val="ffffff"/>
                  </a:solidFill>
                </a:uFill>
                <a:latin typeface="Arial"/>
              </a:rPr>
              <a:t>Click to edit the title text format</a:t>
            </a:r>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56480" y="1188720"/>
            <a:ext cx="9066960" cy="6215400"/>
          </a:xfrm>
          <a:prstGeom prst="rect">
            <a:avLst/>
          </a:prstGeom>
          <a:noFill/>
          <a:ln>
            <a:noFill/>
          </a:ln>
        </p:spPr>
        <p:style>
          <a:lnRef idx="0"/>
          <a:fillRef idx="0"/>
          <a:effectRef idx="0"/>
          <a:fontRef idx="minor"/>
        </p:style>
        <p:txBody>
          <a:bodyPr lIns="0" rIns="0" tIns="7200" bIns="0"/>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p:txBody>
      </p:sp>
      <p:sp>
        <p:nvSpPr>
          <p:cNvPr id="42" name="CustomShape 2"/>
          <p:cNvSpPr/>
          <p:nvPr/>
        </p:nvSpPr>
        <p:spPr>
          <a:xfrm>
            <a:off x="437760" y="194400"/>
            <a:ext cx="9066960" cy="675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7200" bIns="0"/>
          <a:p>
            <a:pPr algn="ctr">
              <a:lnSpc>
                <a:spcPct val="93000"/>
              </a:lnSpc>
            </a:pPr>
            <a:r>
              <a:rPr b="0" lang="en-US" sz="2800" spc="-1" strike="noStrike" u="sng">
                <a:solidFill>
                  <a:srgbClr val="000000"/>
                </a:solidFill>
                <a:uFill>
                  <a:solidFill>
                    <a:srgbClr val="ffffff"/>
                  </a:solidFill>
                </a:uFill>
                <a:latin typeface="Georgia"/>
                <a:ea typeface="Georgia"/>
              </a:rPr>
              <a:t>Voice</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gn="ctr">
              <a:lnSpc>
                <a:spcPct val="115000"/>
              </a:lnSpc>
            </a:pPr>
            <a:r>
              <a:rPr b="0" lang="en-US" sz="2200" spc="-1" strike="noStrike">
                <a:solidFill>
                  <a:srgbClr val="000000"/>
                </a:solidFill>
                <a:uFill>
                  <a:solidFill>
                    <a:srgbClr val="ffffff"/>
                  </a:solidFill>
                </a:uFill>
                <a:latin typeface="Georgia"/>
                <a:ea typeface="Georgia"/>
              </a:rPr>
              <a:t>Thomson, Sir Joseph John (1846-1940)</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British physicist and mathematician and head of a group of researchers at Cavendish Laboratory in Cambridge. Thomson discovered the electron. He is regarded as the founder of modern physics.</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gn="ctr">
              <a:lnSpc>
                <a:spcPct val="115000"/>
              </a:lnSpc>
            </a:pPr>
            <a:r>
              <a:rPr b="0" lang="en-US" sz="2200" spc="-1" strike="noStrike" u="sng">
                <a:solidFill>
                  <a:srgbClr val="000000"/>
                </a:solidFill>
                <a:uFill>
                  <a:solidFill>
                    <a:srgbClr val="ffffff"/>
                  </a:solidFill>
                </a:uFill>
                <a:latin typeface="Georgia"/>
                <a:ea typeface="Georgia"/>
              </a:rPr>
              <a:t>Electron</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A subatomic participle and one of the basic constituents of matter. The electron was discovered in 1897 by Thomson. It is found in all atoms and contains the smallest known negative electrical charge. </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56480" y="1188720"/>
            <a:ext cx="9066960" cy="6215400"/>
          </a:xfrm>
          <a:prstGeom prst="rect">
            <a:avLst/>
          </a:prstGeom>
          <a:noFill/>
          <a:ln>
            <a:noFill/>
          </a:ln>
        </p:spPr>
        <p:style>
          <a:lnRef idx="0"/>
          <a:fillRef idx="0"/>
          <a:effectRef idx="0"/>
          <a:fontRef idx="minor"/>
        </p:style>
        <p:txBody>
          <a:bodyPr lIns="0" rIns="0" tIns="7200" bIns="0"/>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p:txBody>
      </p:sp>
      <p:sp>
        <p:nvSpPr>
          <p:cNvPr id="44" name="CustomShape 2"/>
          <p:cNvSpPr/>
          <p:nvPr/>
        </p:nvSpPr>
        <p:spPr>
          <a:xfrm>
            <a:off x="437760" y="194400"/>
            <a:ext cx="9066960" cy="675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7200" bIns="0"/>
          <a:p>
            <a:pPr>
              <a:lnSpc>
                <a:spcPct val="115000"/>
              </a:lnSpc>
            </a:pPr>
            <a:r>
              <a:rPr b="0" lang="en-US" sz="2200" spc="-1" strike="noStrike">
                <a:solidFill>
                  <a:srgbClr val="000000"/>
                </a:solidFill>
                <a:uFill>
                  <a:solidFill>
                    <a:srgbClr val="ffffff"/>
                  </a:solidFill>
                </a:uFill>
                <a:latin typeface="Georgia"/>
                <a:ea typeface="Georgia"/>
              </a:rPr>
              <a:t>Thomson discovered the electron.</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The electron was discovered by Thomson.</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The electron was discovered at Cambridge.</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The man was arrested.</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My car was stolen. // We do not know who stole my car.</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Mistakes have been made.</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This book must be returned to the library by the date above.</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James bond was created by Ian Fleming.</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1. Verbs which can not be passive: An intransitive verb can not be passive.</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2. Some state verbs can not be passive.</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The baby is smiling. </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Peter has a guitar. </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456480" y="1188720"/>
            <a:ext cx="9066960" cy="6215400"/>
          </a:xfrm>
          <a:prstGeom prst="rect">
            <a:avLst/>
          </a:prstGeom>
          <a:noFill/>
          <a:ln>
            <a:noFill/>
          </a:ln>
        </p:spPr>
        <p:style>
          <a:lnRef idx="0"/>
          <a:fillRef idx="0"/>
          <a:effectRef idx="0"/>
          <a:fontRef idx="minor"/>
        </p:style>
        <p:txBody>
          <a:bodyPr lIns="0" rIns="0" tIns="7200" bIns="0"/>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p:txBody>
      </p:sp>
      <p:sp>
        <p:nvSpPr>
          <p:cNvPr id="46" name="CustomShape 2"/>
          <p:cNvSpPr/>
          <p:nvPr/>
        </p:nvSpPr>
        <p:spPr>
          <a:xfrm>
            <a:off x="437760" y="194400"/>
            <a:ext cx="9066960" cy="675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7200" bIns="0"/>
          <a:p>
            <a:pPr>
              <a:lnSpc>
                <a:spcPct val="115000"/>
              </a:lnSpc>
            </a:pPr>
            <a:r>
              <a:rPr b="0" lang="en-US" sz="2200" spc="-1" strike="noStrike">
                <a:solidFill>
                  <a:srgbClr val="000000"/>
                </a:solidFill>
                <a:uFill>
                  <a:solidFill>
                    <a:srgbClr val="ffffff"/>
                  </a:solidFill>
                </a:uFill>
                <a:latin typeface="Georgia"/>
                <a:ea typeface="Georgia"/>
              </a:rPr>
              <a:t>We usually use following verbs in the passive pattern.</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allow</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ask</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award</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bring</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buy </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charge</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deny</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feed</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find</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give</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grant</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offer</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send</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sell</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show</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promise</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456480" y="1188720"/>
            <a:ext cx="9066960" cy="6215400"/>
          </a:xfrm>
          <a:prstGeom prst="rect">
            <a:avLst/>
          </a:prstGeom>
          <a:noFill/>
          <a:ln>
            <a:noFill/>
          </a:ln>
        </p:spPr>
        <p:style>
          <a:lnRef idx="0"/>
          <a:fillRef idx="0"/>
          <a:effectRef idx="0"/>
          <a:fontRef idx="minor"/>
        </p:style>
        <p:txBody>
          <a:bodyPr lIns="0" rIns="0" tIns="7200" bIns="0"/>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p:txBody>
      </p:sp>
      <p:sp>
        <p:nvSpPr>
          <p:cNvPr id="48" name="CustomShape 2"/>
          <p:cNvSpPr/>
          <p:nvPr/>
        </p:nvSpPr>
        <p:spPr>
          <a:xfrm>
            <a:off x="437760" y="194400"/>
            <a:ext cx="9066960" cy="675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7200" bIns="0"/>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I play football.</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Football is played by me.</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I am playing football.</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Football is being by me.</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I have played football.</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Football has been played by me.</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I can play football.</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Football can be played by me.</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u="sng">
                <a:solidFill>
                  <a:srgbClr val="000000"/>
                </a:solidFill>
                <a:uFill>
                  <a:solidFill>
                    <a:srgbClr val="ffffff"/>
                  </a:solidFill>
                </a:uFill>
                <a:latin typeface="Georgia"/>
                <a:ea typeface="Georgia"/>
              </a:rPr>
              <a:t>Modal Verb</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He can drive a car.</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A car can be driven by him.</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I should buy this watch.</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A watch should be bought by me.</a:t>
            </a:r>
            <a:endParaRPr b="0" lang="en-US"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a:off x="456480" y="1188720"/>
            <a:ext cx="9066960" cy="6215400"/>
          </a:xfrm>
          <a:prstGeom prst="rect">
            <a:avLst/>
          </a:prstGeom>
          <a:noFill/>
          <a:ln>
            <a:noFill/>
          </a:ln>
        </p:spPr>
        <p:style>
          <a:lnRef idx="0"/>
          <a:fillRef idx="0"/>
          <a:effectRef idx="0"/>
          <a:fontRef idx="minor"/>
        </p:style>
        <p:txBody>
          <a:bodyPr lIns="0" rIns="0" tIns="7200" bIns="0"/>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marL="215640" indent="-206280">
              <a:lnSpc>
                <a:spcPct val="98000"/>
              </a:lnSpc>
            </a:pPr>
            <a:r>
              <a:rPr b="0" lang="en-US" sz="28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p:txBody>
      </p:sp>
      <p:sp>
        <p:nvSpPr>
          <p:cNvPr id="50" name="CustomShape 2"/>
          <p:cNvSpPr/>
          <p:nvPr/>
        </p:nvSpPr>
        <p:spPr>
          <a:xfrm>
            <a:off x="437760" y="194400"/>
            <a:ext cx="9066960" cy="675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7200" bIns="0"/>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u="sng">
                <a:solidFill>
                  <a:srgbClr val="000000"/>
                </a:solidFill>
                <a:uFill>
                  <a:solidFill>
                    <a:srgbClr val="ffffff"/>
                  </a:solidFill>
                </a:uFill>
                <a:latin typeface="Georgia"/>
                <a:ea typeface="Georgia"/>
              </a:rPr>
              <a:t>Modal Verb</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He can drive a car.</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A car can be driven by him.</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I should buy this watch.</a:t>
            </a:r>
            <a:endParaRPr b="0" lang="en-US" sz="1800" spc="-1" strike="noStrike">
              <a:solidFill>
                <a:srgbClr val="000000"/>
              </a:solidFill>
              <a:uFill>
                <a:solidFill>
                  <a:srgbClr val="ffffff"/>
                </a:solidFill>
              </a:uFill>
              <a:latin typeface="Arial"/>
            </a:endParaRPr>
          </a:p>
          <a:p>
            <a:pPr>
              <a:lnSpc>
                <a:spcPct val="115000"/>
              </a:lnSpc>
            </a:pPr>
            <a:r>
              <a:rPr b="0" lang="en-US" sz="2200" spc="-1" strike="noStrike">
                <a:solidFill>
                  <a:srgbClr val="000000"/>
                </a:solidFill>
                <a:uFill>
                  <a:solidFill>
                    <a:srgbClr val="ffffff"/>
                  </a:solidFill>
                </a:uFill>
                <a:latin typeface="Georgia"/>
                <a:ea typeface="Georgia"/>
              </a:rPr>
              <a:t>A watch should be bought by me.</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2019-03-10T12:10:35Z</dcterms:modified>
  <cp:revision>1010</cp:revision>
  <dc:subject/>
  <dc:title/>
</cp:coreProperties>
</file>