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0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18.png" ContentType="image/png"/>
  <Override PartName="/ppt/media/image7.emf" ContentType="image/x-emf"/>
  <Override PartName="/ppt/media/image9.png" ContentType="image/png"/>
  <Override PartName="/ppt/media/image8.png" ContentType="image/png"/>
  <Override PartName="/ppt/media/image10.emf" ContentType="image/x-e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6621925-CDBE-42AB-945B-06CA8D5719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707760" y="4470120"/>
            <a:ext cx="5670360" cy="42339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707760" y="4470120"/>
            <a:ext cx="5670360" cy="42339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07760" y="4470120"/>
            <a:ext cx="5670360" cy="42339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707760" y="4470120"/>
            <a:ext cx="5670360" cy="42339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45484CCF-4145-4222-8401-E351A5DB77C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oker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Joker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66334D01-E619-44C9-A165-11F4146D020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oker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Joker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F164BDE1-73AB-4D9E-8205-F78C89EE1AD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oker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Joker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FEA9C537-6975-48FE-AB43-C70069BB1AD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oker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Joker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37528DB1-897A-4E15-9B93-5E2BF448218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oker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Joker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C61158AE-FC2A-4EA6-9F73-2F36FB91AE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16C1C171-957D-47ED-9416-B852DB3FBDE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ED753500-C92D-4B99-BFE7-51CF6057D39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8EAF5234-47F3-4FAA-B59F-3688E86FFBD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CustomShape 2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37EA4DF2-84FB-4BF0-84A2-CDE30E5B8B3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228600" y="1371600"/>
            <a:ext cx="533520" cy="4572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0" y="1371600"/>
            <a:ext cx="228600" cy="54864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228600" y="1374840"/>
            <a:ext cx="914400" cy="91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5"/>
          <p:cNvSpPr/>
          <p:nvPr/>
        </p:nvSpPr>
        <p:spPr>
          <a:xfrm>
            <a:off x="685800" y="1378080"/>
            <a:ext cx="152280" cy="7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6"/>
          <p:cNvSpPr>
            <a:spLocks noGrp="1"/>
          </p:cNvSpPr>
          <p:nvPr>
            <p:ph type="title"/>
          </p:nvPr>
        </p:nvSpPr>
        <p:spPr>
          <a:xfrm>
            <a:off x="0" y="226800"/>
            <a:ext cx="4570920" cy="84168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342720" indent="-342720"/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1" i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228600" y="1371600"/>
            <a:ext cx="533520" cy="4572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0" y="1371600"/>
            <a:ext cx="228600" cy="54864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228600" y="1374840"/>
            <a:ext cx="914400" cy="91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685800" y="1378080"/>
            <a:ext cx="152280" cy="7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6"/>
          <p:cNvSpPr>
            <a:spLocks noGrp="1"/>
          </p:cNvSpPr>
          <p:nvPr>
            <p:ph type="title"/>
          </p:nvPr>
        </p:nvSpPr>
        <p:spPr>
          <a:xfrm>
            <a:off x="1601280" y="267840"/>
            <a:ext cx="5942520" cy="7592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0" y="1371600"/>
            <a:ext cx="9144000" cy="1143000"/>
          </a:xfrm>
          <a:prstGeom prst="rect">
            <a:avLst/>
          </a:prstGeom>
          <a:solidFill>
            <a:srgbClr val="fcf4df"/>
          </a:solidFill>
          <a:ln w="28440">
            <a:solidFill>
              <a:srgbClr val="000000"/>
            </a:solidFill>
            <a:miter/>
          </a:ln>
          <a:effectLst>
            <a:outerShdw dist="77353" dir="4837521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04920" y="1434960"/>
            <a:ext cx="898560" cy="1008360"/>
          </a:xfrm>
          <a:prstGeom prst="rect">
            <a:avLst/>
          </a:prstGeom>
          <a:ln>
            <a:noFill/>
          </a:ln>
          <a:effectLst>
            <a:outerShdw dist="40186" dir="9703641">
              <a:srgbClr val="808080"/>
            </a:outerShdw>
          </a:effectLst>
        </p:spPr>
      </p:pic>
      <p:sp>
        <p:nvSpPr>
          <p:cNvPr id="121" name="PlaceHolder 8"/>
          <p:cNvSpPr>
            <a:spLocks noGrp="1"/>
          </p:cNvSpPr>
          <p:nvPr>
            <p:ph type="body"/>
          </p:nvPr>
        </p:nvSpPr>
        <p:spPr>
          <a:xfrm>
            <a:off x="1294920" y="1403280"/>
            <a:ext cx="7620120" cy="106704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228600" y="1371600"/>
            <a:ext cx="533520" cy="4572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0" y="1371600"/>
            <a:ext cx="228600" cy="5486400"/>
          </a:xfrm>
          <a:prstGeom prst="rect">
            <a:avLst/>
          </a:prstGeom>
          <a:solidFill>
            <a:srgbClr val="e5e5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228600" y="1374840"/>
            <a:ext cx="914400" cy="91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685800" y="1378080"/>
            <a:ext cx="152280" cy="7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6"/>
          <p:cNvSpPr>
            <a:spLocks noGrp="1"/>
          </p:cNvSpPr>
          <p:nvPr>
            <p:ph type="title"/>
          </p:nvPr>
        </p:nvSpPr>
        <p:spPr>
          <a:xfrm>
            <a:off x="1601280" y="267840"/>
            <a:ext cx="5942520" cy="7592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0" y="1371600"/>
            <a:ext cx="9144000" cy="1143000"/>
          </a:xfrm>
          <a:prstGeom prst="rect">
            <a:avLst/>
          </a:prstGeom>
          <a:solidFill>
            <a:srgbClr val="fcf4df"/>
          </a:solidFill>
          <a:ln w="28440">
            <a:solidFill>
              <a:srgbClr val="000000"/>
            </a:solidFill>
            <a:miter/>
          </a:ln>
          <a:effectLst>
            <a:outerShdw dist="77353" dir="4837521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04920" y="1434960"/>
            <a:ext cx="898560" cy="1008360"/>
          </a:xfrm>
          <a:prstGeom prst="rect">
            <a:avLst/>
          </a:prstGeom>
          <a:ln>
            <a:noFill/>
          </a:ln>
          <a:effectLst>
            <a:outerShdw dist="40186" dir="9703641">
              <a:srgbClr val="808080"/>
            </a:outerShdw>
          </a:effectLst>
        </p:spPr>
      </p:pic>
      <p:sp>
        <p:nvSpPr>
          <p:cNvPr id="164" name="PlaceHolder 8"/>
          <p:cNvSpPr>
            <a:spLocks noGrp="1"/>
          </p:cNvSpPr>
          <p:nvPr>
            <p:ph type="body"/>
          </p:nvPr>
        </p:nvSpPr>
        <p:spPr>
          <a:xfrm>
            <a:off x="1294920" y="1403280"/>
            <a:ext cx="7620120" cy="106704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Our car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broke down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we had to push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Tuhin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grew up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a small town.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are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looking into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Hasan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gave up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smoking.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Scientists who carry out controversial research are often criticized in the media.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Our car stopped functioning and we had to push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Hasan stopped smoking.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are investigating the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Tuhin was live in a small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07640" y="-3960"/>
            <a:ext cx="9858960" cy="7559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733920" y="4419720"/>
            <a:ext cx="5105160" cy="1676160"/>
          </a:xfrm>
          <a:custGeom>
            <a:avLst/>
            <a:gdLst/>
            <a:ahLst/>
            <a:rect l="0" t="0" r="r" b="b"/>
            <a:pathLst>
              <a:path w="15806" h="4658">
                <a:moveTo>
                  <a:pt x="1623" y="0"/>
                </a:moveTo>
                <a:lnTo>
                  <a:pt x="1623" y="774"/>
                </a:lnTo>
                <a:lnTo>
                  <a:pt x="0" y="1424"/>
                </a:lnTo>
                <a:lnTo>
                  <a:pt x="1623" y="1933"/>
                </a:lnTo>
                <a:lnTo>
                  <a:pt x="1623" y="2723"/>
                </a:lnTo>
                <a:lnTo>
                  <a:pt x="1623" y="3303"/>
                </a:lnTo>
                <a:lnTo>
                  <a:pt x="1623" y="3882"/>
                </a:lnTo>
                <a:lnTo>
                  <a:pt x="1623" y="4657"/>
                </a:lnTo>
                <a:lnTo>
                  <a:pt x="3980" y="4657"/>
                </a:lnTo>
                <a:lnTo>
                  <a:pt x="5746" y="4657"/>
                </a:lnTo>
                <a:lnTo>
                  <a:pt x="7512" y="4657"/>
                </a:lnTo>
                <a:lnTo>
                  <a:pt x="9915" y="4657"/>
                </a:lnTo>
                <a:lnTo>
                  <a:pt x="11681" y="4657"/>
                </a:lnTo>
                <a:lnTo>
                  <a:pt x="13447" y="4657"/>
                </a:lnTo>
                <a:lnTo>
                  <a:pt x="15805" y="4657"/>
                </a:lnTo>
                <a:lnTo>
                  <a:pt x="15805" y="3882"/>
                </a:lnTo>
                <a:lnTo>
                  <a:pt x="15805" y="3303"/>
                </a:lnTo>
                <a:lnTo>
                  <a:pt x="15805" y="2723"/>
                </a:lnTo>
                <a:lnTo>
                  <a:pt x="15805" y="1933"/>
                </a:lnTo>
                <a:lnTo>
                  <a:pt x="15805" y="1353"/>
                </a:lnTo>
                <a:lnTo>
                  <a:pt x="15805" y="774"/>
                </a:lnTo>
                <a:lnTo>
                  <a:pt x="15805" y="0"/>
                </a:lnTo>
                <a:lnTo>
                  <a:pt x="13447" y="0"/>
                </a:lnTo>
                <a:lnTo>
                  <a:pt x="11681" y="0"/>
                </a:lnTo>
                <a:lnTo>
                  <a:pt x="9915" y="0"/>
                </a:lnTo>
                <a:lnTo>
                  <a:pt x="7512" y="0"/>
                </a:lnTo>
                <a:lnTo>
                  <a:pt x="5746" y="0"/>
                </a:lnTo>
                <a:lnTo>
                  <a:pt x="3980" y="0"/>
                </a:lnTo>
                <a:lnTo>
                  <a:pt x="1623" y="0"/>
                </a:lnTo>
              </a:path>
            </a:pathLst>
          </a:custGeom>
          <a:solidFill>
            <a:srgbClr val="ffffff"/>
          </a:solidFill>
          <a:ln w="28440">
            <a:solidFill>
              <a:srgbClr val="000000"/>
            </a:solidFill>
            <a:miter/>
          </a:ln>
          <a:effectLst>
            <a:outerShdw dist="17819" dir="2700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752480"/>
            <a:ext cx="5334120" cy="1676520"/>
          </a:xfrm>
          <a:custGeom>
            <a:avLst/>
            <a:gdLst/>
            <a:ahLst/>
            <a:rect l="0" t="0" r="r" b="b"/>
            <a:pathLst>
              <a:path w="16212" h="4659">
                <a:moveTo>
                  <a:pt x="0" y="0"/>
                </a:moveTo>
                <a:lnTo>
                  <a:pt x="0" y="774"/>
                </a:lnTo>
                <a:lnTo>
                  <a:pt x="0" y="1354"/>
                </a:lnTo>
                <a:lnTo>
                  <a:pt x="0" y="1934"/>
                </a:lnTo>
                <a:lnTo>
                  <a:pt x="0" y="2723"/>
                </a:lnTo>
                <a:lnTo>
                  <a:pt x="0" y="3303"/>
                </a:lnTo>
                <a:lnTo>
                  <a:pt x="0" y="3883"/>
                </a:lnTo>
                <a:lnTo>
                  <a:pt x="0" y="4658"/>
                </a:lnTo>
                <a:lnTo>
                  <a:pt x="2462" y="4658"/>
                </a:lnTo>
                <a:lnTo>
                  <a:pt x="4308" y="4658"/>
                </a:lnTo>
                <a:lnTo>
                  <a:pt x="6153" y="4658"/>
                </a:lnTo>
                <a:lnTo>
                  <a:pt x="8664" y="4658"/>
                </a:lnTo>
                <a:lnTo>
                  <a:pt x="10509" y="4658"/>
                </a:lnTo>
                <a:lnTo>
                  <a:pt x="12355" y="4658"/>
                </a:lnTo>
                <a:lnTo>
                  <a:pt x="14817" y="4658"/>
                </a:lnTo>
                <a:lnTo>
                  <a:pt x="14817" y="3883"/>
                </a:lnTo>
                <a:lnTo>
                  <a:pt x="14817" y="3303"/>
                </a:lnTo>
                <a:lnTo>
                  <a:pt x="14817" y="2723"/>
                </a:lnTo>
                <a:lnTo>
                  <a:pt x="14817" y="1934"/>
                </a:lnTo>
                <a:lnTo>
                  <a:pt x="16211" y="1204"/>
                </a:lnTo>
                <a:lnTo>
                  <a:pt x="14817" y="774"/>
                </a:lnTo>
                <a:lnTo>
                  <a:pt x="14817" y="0"/>
                </a:lnTo>
                <a:lnTo>
                  <a:pt x="12355" y="0"/>
                </a:lnTo>
                <a:lnTo>
                  <a:pt x="10509" y="0"/>
                </a:lnTo>
                <a:lnTo>
                  <a:pt x="8664" y="0"/>
                </a:lnTo>
                <a:lnTo>
                  <a:pt x="6153" y="0"/>
                </a:lnTo>
                <a:lnTo>
                  <a:pt x="4308" y="0"/>
                </a:lnTo>
                <a:lnTo>
                  <a:pt x="246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28440">
            <a:solidFill>
              <a:srgbClr val="000000"/>
            </a:solidFill>
            <a:miter/>
          </a:ln>
          <a:effectLst>
            <a:outerShdw dist="17819" dir="2700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4924440" y="1828800"/>
            <a:ext cx="76212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4"/>
          <p:cNvSpPr txBox="1"/>
          <p:nvPr/>
        </p:nvSpPr>
        <p:spPr>
          <a:xfrm>
            <a:off x="1317240" y="269280"/>
            <a:ext cx="6509520" cy="759240"/>
          </a:xfrm>
          <a:prstGeom prst="rect">
            <a:avLst/>
          </a:prstGeom>
          <a:solidFill>
            <a:srgbClr val="696aab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6800" bIns="4680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 Phone Help Line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6248520" y="1447920"/>
            <a:ext cx="2363760" cy="2438280"/>
          </a:xfrm>
          <a:prstGeom prst="rect">
            <a:avLst/>
          </a:prstGeom>
          <a:ln>
            <a:noFill/>
          </a:ln>
        </p:spPr>
      </p:pic>
      <p:sp>
        <p:nvSpPr>
          <p:cNvPr id="229" name="CustomShape 5"/>
          <p:cNvSpPr/>
          <p:nvPr/>
        </p:nvSpPr>
        <p:spPr>
          <a:xfrm>
            <a:off x="698400" y="2124000"/>
            <a:ext cx="45720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304920" y="3736800"/>
            <a:ext cx="2895480" cy="2827440"/>
          </a:xfrm>
          <a:prstGeom prst="rect">
            <a:avLst/>
          </a:prstGeom>
          <a:ln>
            <a:noFill/>
          </a:ln>
        </p:spPr>
      </p:pic>
      <p:sp>
        <p:nvSpPr>
          <p:cNvPr id="231" name="CustomShape 6"/>
          <p:cNvSpPr/>
          <p:nvPr/>
        </p:nvSpPr>
        <p:spPr>
          <a:xfrm>
            <a:off x="1393920" y="2130480"/>
            <a:ext cx="139680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7"/>
          <p:cNvSpPr/>
          <p:nvPr/>
        </p:nvSpPr>
        <p:spPr>
          <a:xfrm>
            <a:off x="2971800" y="2730600"/>
            <a:ext cx="857160" cy="30456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8"/>
          <p:cNvSpPr/>
          <p:nvPr/>
        </p:nvSpPr>
        <p:spPr>
          <a:xfrm>
            <a:off x="453960" y="1778040"/>
            <a:ext cx="5362560" cy="16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my first cell phone.  I’m trying to figure it out.  I looked over the directions, but I’m still confused.  When I make a phone call, all the buttons on the phone light up, and I don’t know what to do.  Help!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6162840" y="4495680"/>
            <a:ext cx="78084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0"/>
          <p:cNvSpPr/>
          <p:nvPr/>
        </p:nvSpPr>
        <p:spPr>
          <a:xfrm>
            <a:off x="6807240" y="4809960"/>
            <a:ext cx="52056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1"/>
          <p:cNvSpPr/>
          <p:nvPr/>
        </p:nvSpPr>
        <p:spPr>
          <a:xfrm>
            <a:off x="7772400" y="4800600"/>
            <a:ext cx="33336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2"/>
          <p:cNvSpPr/>
          <p:nvPr/>
        </p:nvSpPr>
        <p:spPr>
          <a:xfrm>
            <a:off x="5816520" y="5410080"/>
            <a:ext cx="101304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3"/>
          <p:cNvSpPr/>
          <p:nvPr/>
        </p:nvSpPr>
        <p:spPr>
          <a:xfrm>
            <a:off x="7773840" y="5416560"/>
            <a:ext cx="56376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4"/>
          <p:cNvSpPr/>
          <p:nvPr/>
        </p:nvSpPr>
        <p:spPr>
          <a:xfrm>
            <a:off x="3836880" y="5715000"/>
            <a:ext cx="480960" cy="304920"/>
          </a:xfrm>
          <a:prstGeom prst="rect">
            <a:avLst/>
          </a:prstGeom>
          <a:solidFill>
            <a:srgbClr val="ffcc66">
              <a:alpha val="8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5"/>
          <p:cNvSpPr/>
          <p:nvPr/>
        </p:nvSpPr>
        <p:spPr>
          <a:xfrm>
            <a:off x="3784680" y="4444920"/>
            <a:ext cx="5029200" cy="161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time I want to call up someone on this cell phone, the phone cuts me off.  I just heard a strange sound.  I’m afraid this phone is going to blow up!  Please help me out!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680080" y="4981680"/>
            <a:ext cx="2625840" cy="442800"/>
          </a:xfrm>
          <a:prstGeom prst="rect">
            <a:avLst/>
          </a:prstGeom>
          <a:solidFill>
            <a:srgbClr val="f0b8e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2"/>
          <p:cNvSpPr txBox="1"/>
          <p:nvPr/>
        </p:nvSpPr>
        <p:spPr>
          <a:xfrm>
            <a:off x="803160" y="267840"/>
            <a:ext cx="7537680" cy="759240"/>
          </a:xfrm>
          <a:prstGeom prst="rect">
            <a:avLst/>
          </a:prstGeom>
          <a:solidFill>
            <a:srgbClr val="696aab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6800" bIns="4680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Transitive Phrasal Verbs 1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409760" y="1371600"/>
            <a:ext cx="7696080" cy="10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transitive phrasal verbs are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separable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 This means that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noun objects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go after the particle or between the verb and the particle.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52280" y="2438280"/>
            <a:ext cx="3117960" cy="4191120"/>
          </a:xfrm>
          <a:prstGeom prst="rect">
            <a:avLst/>
          </a:prstGeom>
          <a:ln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6289560" y="3375000"/>
            <a:ext cx="2625840" cy="442800"/>
          </a:xfrm>
          <a:prstGeom prst="rect">
            <a:avLst/>
          </a:prstGeom>
          <a:solidFill>
            <a:srgbClr val="f0b8e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6526080" y="3886200"/>
            <a:ext cx="2057400" cy="609480"/>
          </a:xfrm>
          <a:custGeom>
            <a:avLst/>
            <a:gdLst/>
            <a:ahLst/>
            <a:rect l="0" t="0" r="r" b="b"/>
            <a:pathLst>
              <a:path w="5716" h="1695">
                <a:moveTo>
                  <a:pt x="5715" y="564"/>
                </a:moveTo>
                <a:lnTo>
                  <a:pt x="5715" y="1694"/>
                </a:lnTo>
                <a:lnTo>
                  <a:pt x="0" y="1694"/>
                </a:lnTo>
                <a:lnTo>
                  <a:pt x="0" y="564"/>
                </a:lnTo>
                <a:lnTo>
                  <a:pt x="2143" y="564"/>
                </a:lnTo>
                <a:lnTo>
                  <a:pt x="2143" y="282"/>
                </a:lnTo>
                <a:lnTo>
                  <a:pt x="1428" y="282"/>
                </a:lnTo>
                <a:lnTo>
                  <a:pt x="2857" y="0"/>
                </a:lnTo>
                <a:lnTo>
                  <a:pt x="4287" y="282"/>
                </a:lnTo>
                <a:lnTo>
                  <a:pt x="3572" y="282"/>
                </a:lnTo>
                <a:lnTo>
                  <a:pt x="3572" y="564"/>
                </a:lnTo>
                <a:lnTo>
                  <a:pt x="5715" y="564"/>
                </a:lnTo>
              </a:path>
            </a:pathLst>
          </a:custGeom>
          <a:solidFill>
            <a:srgbClr val="9999ff">
              <a:alpha val="70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noun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3144960" y="4952880"/>
            <a:ext cx="609588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can’t </a:t>
            </a:r>
            <a:r>
              <a:rPr b="1" lang="en-US" sz="2700" spc="-1" strike="noStrike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</a:t>
            </a:r>
            <a:r>
              <a:rPr b="1" i="1" lang="en-US" sz="2700" spc="-1" strike="noStrike">
                <a:solidFill>
                  <a:srgbClr val="4f56a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instructions </a:t>
            </a:r>
            <a:r>
              <a:rPr b="1" lang="en-US" sz="2700" spc="-1" strike="noStrike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5908680" y="5486400"/>
            <a:ext cx="2057400" cy="609480"/>
          </a:xfrm>
          <a:custGeom>
            <a:avLst/>
            <a:gdLst/>
            <a:ahLst/>
            <a:rect l="0" t="0" r="r" b="b"/>
            <a:pathLst>
              <a:path w="5716" h="1695">
                <a:moveTo>
                  <a:pt x="5715" y="564"/>
                </a:moveTo>
                <a:lnTo>
                  <a:pt x="5715" y="1694"/>
                </a:lnTo>
                <a:lnTo>
                  <a:pt x="0" y="1694"/>
                </a:lnTo>
                <a:lnTo>
                  <a:pt x="0" y="564"/>
                </a:lnTo>
                <a:lnTo>
                  <a:pt x="2143" y="564"/>
                </a:lnTo>
                <a:lnTo>
                  <a:pt x="2143" y="282"/>
                </a:lnTo>
                <a:lnTo>
                  <a:pt x="1428" y="282"/>
                </a:lnTo>
                <a:lnTo>
                  <a:pt x="2857" y="0"/>
                </a:lnTo>
                <a:lnTo>
                  <a:pt x="4287" y="282"/>
                </a:lnTo>
                <a:lnTo>
                  <a:pt x="3572" y="282"/>
                </a:lnTo>
                <a:lnTo>
                  <a:pt x="3572" y="564"/>
                </a:lnTo>
                <a:lnTo>
                  <a:pt x="5715" y="564"/>
                </a:lnTo>
              </a:path>
            </a:pathLst>
          </a:custGeom>
          <a:solidFill>
            <a:srgbClr val="9999ff">
              <a:alpha val="70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noun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3124080" y="3352680"/>
            <a:ext cx="601992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can’t </a:t>
            </a:r>
            <a:r>
              <a:rPr b="1" lang="en-US" sz="2700" spc="-1" strike="noStrike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out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instructions.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8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4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4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4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nodeType="afterEffect" fill="hold" presetClass="entr" presetID="5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4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9" dur="4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4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4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820160" y="267840"/>
            <a:ext cx="5501160" cy="759240"/>
          </a:xfrm>
          <a:prstGeom prst="rect">
            <a:avLst/>
          </a:prstGeom>
          <a:solidFill>
            <a:srgbClr val="696aab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6800" bIns="4680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Careful!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447920" y="1523880"/>
            <a:ext cx="73911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direct object is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pronoun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it must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between the verb and the particle.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5275440" y="2971800"/>
            <a:ext cx="3298680" cy="350532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838080" y="3657600"/>
            <a:ext cx="3048120" cy="1676520"/>
          </a:xfrm>
          <a:custGeom>
            <a:avLst/>
            <a:gdLst/>
            <a:ahLst/>
            <a:rect l="0" t="0" r="r" b="b"/>
            <a:pathLst>
              <a:path w="12575" h="4659">
                <a:moveTo>
                  <a:pt x="0" y="0"/>
                </a:moveTo>
                <a:lnTo>
                  <a:pt x="0" y="774"/>
                </a:lnTo>
                <a:lnTo>
                  <a:pt x="0" y="1354"/>
                </a:lnTo>
                <a:lnTo>
                  <a:pt x="0" y="1934"/>
                </a:lnTo>
                <a:lnTo>
                  <a:pt x="0" y="2723"/>
                </a:lnTo>
                <a:lnTo>
                  <a:pt x="0" y="3303"/>
                </a:lnTo>
                <a:lnTo>
                  <a:pt x="0" y="3883"/>
                </a:lnTo>
                <a:lnTo>
                  <a:pt x="0" y="4658"/>
                </a:lnTo>
                <a:lnTo>
                  <a:pt x="1407" y="4658"/>
                </a:lnTo>
                <a:lnTo>
                  <a:pt x="2461" y="4658"/>
                </a:lnTo>
                <a:lnTo>
                  <a:pt x="3516" y="4658"/>
                </a:lnTo>
                <a:lnTo>
                  <a:pt x="4951" y="4658"/>
                </a:lnTo>
                <a:lnTo>
                  <a:pt x="6006" y="4658"/>
                </a:lnTo>
                <a:lnTo>
                  <a:pt x="7060" y="4658"/>
                </a:lnTo>
                <a:lnTo>
                  <a:pt x="8468" y="4658"/>
                </a:lnTo>
                <a:lnTo>
                  <a:pt x="8468" y="3883"/>
                </a:lnTo>
                <a:lnTo>
                  <a:pt x="8468" y="3303"/>
                </a:lnTo>
                <a:lnTo>
                  <a:pt x="8468" y="2723"/>
                </a:lnTo>
                <a:lnTo>
                  <a:pt x="8468" y="1934"/>
                </a:lnTo>
                <a:lnTo>
                  <a:pt x="12574" y="1526"/>
                </a:lnTo>
                <a:lnTo>
                  <a:pt x="8468" y="774"/>
                </a:lnTo>
                <a:lnTo>
                  <a:pt x="8468" y="0"/>
                </a:lnTo>
                <a:lnTo>
                  <a:pt x="7060" y="0"/>
                </a:lnTo>
                <a:lnTo>
                  <a:pt x="6006" y="0"/>
                </a:lnTo>
                <a:lnTo>
                  <a:pt x="4951" y="0"/>
                </a:lnTo>
                <a:lnTo>
                  <a:pt x="3516" y="0"/>
                </a:lnTo>
                <a:lnTo>
                  <a:pt x="2461" y="0"/>
                </a:lnTo>
                <a:lnTo>
                  <a:pt x="140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28440">
            <a:solidFill>
              <a:srgbClr val="000000"/>
            </a:solidFill>
            <a:miter/>
          </a:ln>
          <a:effectLst>
            <a:outerShdw dist="17819" dir="2700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1079640" y="3976560"/>
            <a:ext cx="31240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US" sz="2800" spc="-1" strike="noStrike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turned off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2535120" y="4568760"/>
            <a:ext cx="304920" cy="457200"/>
          </a:xfrm>
          <a:prstGeom prst="rect">
            <a:avLst/>
          </a:prstGeom>
          <a:solidFill>
            <a:srgbClr val="f0b8e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1079640" y="4543560"/>
            <a:ext cx="28954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US" sz="2800" spc="-1" strike="noStrike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turned</a:t>
            </a:r>
            <a:r>
              <a:rPr b="0" lang="en-US" sz="2800" spc="-1" strike="noStrike">
                <a:solidFill>
                  <a:srgbClr val="4f56a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en-US" sz="2800" spc="-1" strike="noStrike">
                <a:solidFill>
                  <a:srgbClr val="4f56a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1" strike="noStrike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25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25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5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5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nodeType="afterEffect" fill="hold" presetClass="entr" presetID="5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2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2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1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256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256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256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56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1040" y="267840"/>
            <a:ext cx="4488480" cy="759240"/>
          </a:xfrm>
          <a:prstGeom prst="rect">
            <a:avLst/>
          </a:prstGeom>
          <a:solidFill>
            <a:srgbClr val="696aab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6800" bIns="4680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 4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524480" y="1565280"/>
            <a:ext cx="419076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2720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 week the photocopy machine </a:t>
            </a:r>
            <a:r>
              <a:rPr b="1" lang="en-US" sz="2400" spc="-1" strike="noStrike">
                <a:solidFill>
                  <a:srgbClr val="4f56a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 out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toner.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990720" y="2895480"/>
            <a:ext cx="2133360" cy="73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66">
              <a:alpha val="89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close down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 operating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33920" y="2895480"/>
            <a:ext cx="21333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66">
              <a:alpha val="89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 around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fun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976320" y="4041720"/>
            <a:ext cx="2147760" cy="73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66">
              <a:alpha val="89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 back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a 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3733920" y="4038480"/>
            <a:ext cx="2133360" cy="73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66">
              <a:alpha val="89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 out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 completely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990720" y="5261040"/>
            <a:ext cx="2133360" cy="73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66">
              <a:alpha val="89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blow up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3733920" y="5257800"/>
            <a:ext cx="21333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66">
              <a:alpha val="89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 up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457200" y="2971800"/>
            <a:ext cx="457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0"/>
          <p:cNvSpPr/>
          <p:nvPr/>
        </p:nvSpPr>
        <p:spPr>
          <a:xfrm>
            <a:off x="3200400" y="2971800"/>
            <a:ext cx="457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1"/>
          <p:cNvSpPr/>
          <p:nvPr/>
        </p:nvSpPr>
        <p:spPr>
          <a:xfrm>
            <a:off x="457200" y="4114800"/>
            <a:ext cx="457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2"/>
          <p:cNvSpPr/>
          <p:nvPr/>
        </p:nvSpPr>
        <p:spPr>
          <a:xfrm>
            <a:off x="3200400" y="4114800"/>
            <a:ext cx="457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3"/>
          <p:cNvSpPr/>
          <p:nvPr/>
        </p:nvSpPr>
        <p:spPr>
          <a:xfrm>
            <a:off x="457200" y="5334120"/>
            <a:ext cx="457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4"/>
          <p:cNvSpPr/>
          <p:nvPr/>
        </p:nvSpPr>
        <p:spPr>
          <a:xfrm>
            <a:off x="3200400" y="5334120"/>
            <a:ext cx="457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5"/>
          <p:cNvSpPr/>
          <p:nvPr/>
        </p:nvSpPr>
        <p:spPr>
          <a:xfrm>
            <a:off x="609480" y="1523880"/>
            <a:ext cx="17528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2286000" y="1527120"/>
            <a:ext cx="23623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66">
              <a:alpha val="89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out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have enough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7"/>
          <p:cNvSpPr/>
          <p:nvPr/>
        </p:nvSpPr>
        <p:spPr>
          <a:xfrm>
            <a:off x="4635360" y="152280"/>
            <a:ext cx="4419720" cy="10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intransitive phrasal verbs to describe your experiences with different forms of technology.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6058080" y="2590920"/>
            <a:ext cx="2943000" cy="39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1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"/>
                                      </p:to>
                                    </p:anim>
                                    <p:anim calcmode="lin" valueType="num">
                                      <p:cBhvr additive="sum">
                                        <p:cTn id="1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down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back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aside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forward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in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around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456480" y="78840"/>
            <a:ext cx="7680600" cy="73245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Security is being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stepped up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deal with the increase in violence.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chairman was forced to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down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due to ill health.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Thousands of Albanian protesters call for govt to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down.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should </a:t>
            </a:r>
            <a:r>
              <a:rPr b="1" lang="en-US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back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try to see how our customers will view the scheme.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back // Look at something from a different perspective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politician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step around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question.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" y="1066680"/>
            <a:ext cx="4038480" cy="556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464832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81" dur="indefinite" restart="never" nodeType="tmRoot">
          <p:childTnLst>
            <p:seq>
              <p:cTn id="182" nodeType="mainSeq">
                <p:childTnLst>
                  <p:par>
                    <p:cTn id="183" fill="freeze">
                      <p:stCondLst>
                        <p:cond delay="0"/>
                      </p:stCondLst>
                      <p:childTnLst>
                        <p:par>
                          <p:cTn id="184" fill="freeze">
                            <p:stCondLst>
                              <p:cond delay="0"/>
                            </p:stCondLst>
                            <p:childTnLst>
                              <p:par>
                                <p:cTn id="18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freeze">
                      <p:stCondLst>
                        <p:cond delay="indefinite"/>
                      </p:stCondLst>
                      <p:childTnLst>
                        <p:par>
                          <p:cTn id="188" fill="freeze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freeze">
                      <p:stCondLst>
                        <p:cond delay="indefinite"/>
                      </p:stCondLst>
                      <p:childTnLst>
                        <p:par>
                          <p:cTn id="192" fill="freeze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freeze">
                      <p:stCondLst>
                        <p:cond delay="indefinite"/>
                      </p:stCondLst>
                      <p:childTnLst>
                        <p:par>
                          <p:cTn id="196" fill="freeze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freeze">
                      <p:stCondLst>
                        <p:cond delay="indefinite"/>
                      </p:stCondLst>
                      <p:childTnLst>
                        <p:par>
                          <p:cTn id="200" fill="freeze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freeze">
                      <p:stCondLst>
                        <p:cond delay="indefinite"/>
                      </p:stCondLst>
                      <p:childTnLst>
                        <p:par>
                          <p:cTn id="204" fill="freeze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freeze">
                      <p:stCondLst>
                        <p:cond delay="indefinite"/>
                      </p:stCondLst>
                      <p:childTnLst>
                        <p:par>
                          <p:cTn id="208" fill="freeze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freeze">
                      <p:stCondLst>
                        <p:cond delay="indefinite"/>
                      </p:stCondLst>
                      <p:childTnLst>
                        <p:par>
                          <p:cTn id="212" fill="freeze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freeze">
                      <p:stCondLst>
                        <p:cond delay="indefinite"/>
                      </p:stCondLst>
                      <p:childTnLst>
                        <p:par>
                          <p:cTn id="216" fill="freeze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5720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464832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speak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19" dur="indefinite" restart="never" nodeType="tmRoot">
          <p:childTnLst>
            <p:seq>
              <p:cTn id="220" nodeType="mainSeq">
                <p:childTnLst>
                  <p:par>
                    <p:cTn id="221" fill="freeze">
                      <p:stCondLst>
                        <p:cond delay="0"/>
                      </p:stCondLst>
                      <p:childTnLst>
                        <p:par>
                          <p:cTn id="222" fill="freeze">
                            <p:stCondLst>
                              <p:cond delay="0"/>
                            </p:stCondLst>
                            <p:childTnLst>
                              <p:par>
                                <p:cTn id="2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freeze">
                      <p:stCondLst>
                        <p:cond delay="indefinite"/>
                      </p:stCondLst>
                      <p:childTnLst>
                        <p:par>
                          <p:cTn id="226" fill="freeze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freeze">
                      <p:stCondLst>
                        <p:cond delay="indefinite"/>
                      </p:stCondLst>
                      <p:childTnLst>
                        <p:par>
                          <p:cTn id="230" fill="freeze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freeze">
                      <p:stCondLst>
                        <p:cond delay="indefinite"/>
                      </p:stCondLst>
                      <p:childTnLst>
                        <p:par>
                          <p:cTn id="234" fill="freeze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freeze">
                      <p:stCondLst>
                        <p:cond delay="indefinite"/>
                      </p:stCondLst>
                      <p:childTnLst>
                        <p:par>
                          <p:cTn id="238" fill="freeze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freeze">
                      <p:stCondLst>
                        <p:cond delay="indefinite"/>
                      </p:stCondLst>
                      <p:childTnLst>
                        <p:par>
                          <p:cTn id="242" fill="freeze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freeze">
                      <p:stCondLst>
                        <p:cond delay="indefinite"/>
                      </p:stCondLst>
                      <p:childTnLst>
                        <p:par>
                          <p:cTn id="246" fill="freeze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freeze">
                      <p:stCondLst>
                        <p:cond delay="indefinite"/>
                      </p:stCondLst>
                      <p:childTnLst>
                        <p:par>
                          <p:cTn id="250" fill="freeze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freeze">
                      <p:stCondLst>
                        <p:cond delay="indefinite"/>
                      </p:stCondLst>
                      <p:childTnLst>
                        <p:par>
                          <p:cTn id="254" fill="freeze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freeze">
                      <p:stCondLst>
                        <p:cond delay="indefinite"/>
                      </p:stCondLst>
                      <p:childTnLst>
                        <p:par>
                          <p:cTn id="258" fill="freeze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freeze">
                      <p:stCondLst>
                        <p:cond delay="indefinite"/>
                      </p:stCondLst>
                      <p:childTnLst>
                        <p:par>
                          <p:cTn id="262" fill="freeze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freeze">
                      <p:stCondLst>
                        <p:cond delay="indefinite"/>
                      </p:stCondLst>
                      <p:childTnLst>
                        <p:par>
                          <p:cTn id="266" fill="freeze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freeze">
                      <p:stCondLst>
                        <p:cond delay="indefinite"/>
                      </p:stCondLst>
                      <p:childTnLst>
                        <p:par>
                          <p:cTn id="270" fill="freeze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freeze">
                      <p:stCondLst>
                        <p:cond delay="indefinite"/>
                      </p:stCondLst>
                      <p:childTnLst>
                        <p:par>
                          <p:cTn id="274" fill="freeze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freeze">
                      <p:stCondLst>
                        <p:cond delay="indefinite"/>
                      </p:stCondLst>
                      <p:childTnLst>
                        <p:par>
                          <p:cTn id="278" fill="freeze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freeze">
                      <p:stCondLst>
                        <p:cond delay="indefinite"/>
                      </p:stCondLst>
                      <p:childTnLst>
                        <p:par>
                          <p:cTn id="282" fill="freeze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freeze">
                      <p:stCondLst>
                        <p:cond delay="indefinite"/>
                      </p:stCondLst>
                      <p:childTnLst>
                        <p:par>
                          <p:cTn id="286" fill="freeze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freeze">
                      <p:stCondLst>
                        <p:cond delay="indefinite"/>
                      </p:stCondLst>
                      <p:childTnLst>
                        <p:par>
                          <p:cTn id="290" fill="freeze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freeze">
                      <p:stCondLst>
                        <p:cond delay="indefinite"/>
                      </p:stCondLst>
                      <p:childTnLst>
                        <p:par>
                          <p:cTn id="294" fill="freeze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freeze">
                      <p:stCondLst>
                        <p:cond delay="indefinite"/>
                      </p:stCondLst>
                      <p:childTnLst>
                        <p:par>
                          <p:cTn id="298" fill="freeze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freeze">
                      <p:stCondLst>
                        <p:cond delay="indefinite"/>
                      </p:stCondLst>
                      <p:childTnLst>
                        <p:par>
                          <p:cTn id="302" fill="freeze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Phrasal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phrasal verb consists of a verb together with a preposition or adverb that modifies the sense of the same 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Transitive Phrasal verbs take any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Intransitive Phrasal Verbs do not take any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phrasal verb    =    a verb     +     a particle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example: 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put off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Put  =  verb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off  =  particle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put off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my trip. =  I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postponed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my trip.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464832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05" dur="indefinite" restart="never" nodeType="tmRoot">
          <p:childTnLst>
            <p:seq>
              <p:cTn id="306" nodeType="mainSeq">
                <p:childTnLst>
                  <p:par>
                    <p:cTn id="307" fill="freeze">
                      <p:stCondLst>
                        <p:cond delay="0"/>
                      </p:stCondLst>
                      <p:childTnLst>
                        <p:par>
                          <p:cTn id="308" fill="freeze">
                            <p:stCondLst>
                              <p:cond delay="0"/>
                            </p:stCondLst>
                            <p:childTnLst>
                              <p:par>
                                <p:cTn id="30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freeze">
                      <p:stCondLst>
                        <p:cond delay="indefinite"/>
                      </p:stCondLst>
                      <p:childTnLst>
                        <p:par>
                          <p:cTn id="312" fill="freeze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freeze">
                      <p:stCondLst>
                        <p:cond delay="indefinite"/>
                      </p:stCondLst>
                      <p:childTnLst>
                        <p:par>
                          <p:cTn id="316" fill="freeze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freeze">
                      <p:stCondLst>
                        <p:cond delay="indefinite"/>
                      </p:stCondLst>
                      <p:childTnLst>
                        <p:par>
                          <p:cTn id="320" fill="freeze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1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freeze">
                      <p:stCondLst>
                        <p:cond delay="indefinite"/>
                      </p:stCondLst>
                      <p:childTnLst>
                        <p:par>
                          <p:cTn id="324" fill="freeze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freeze">
                      <p:stCondLst>
                        <p:cond delay="indefinite"/>
                      </p:stCondLst>
                      <p:childTnLst>
                        <p:par>
                          <p:cTn id="328" fill="freeze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freeze">
                      <p:stCondLst>
                        <p:cond delay="indefinite"/>
                      </p:stCondLst>
                      <p:childTnLst>
                        <p:par>
                          <p:cTn id="3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freeze">
                      <p:stCondLst>
                        <p:cond delay="indefinite"/>
                      </p:stCondLst>
                      <p:childTnLst>
                        <p:par>
                          <p:cTn id="336" fill="freeze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freeze">
                      <p:stCondLst>
                        <p:cond delay="indefinite"/>
                      </p:stCondLst>
                      <p:childTnLst>
                        <p:par>
                          <p:cTn id="340" fill="freeze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freeze">
                      <p:stCondLst>
                        <p:cond delay="indefinite"/>
                      </p:stCondLst>
                      <p:childTnLst>
                        <p:par>
                          <p:cTn id="344" fill="freeze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freeze">
                      <p:stCondLst>
                        <p:cond delay="indefinite"/>
                      </p:stCondLst>
                      <p:childTnLst>
                        <p:par>
                          <p:cTn id="348" fill="freeze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freeze">
                      <p:stCondLst>
                        <p:cond delay="indefinite"/>
                      </p:stCondLst>
                      <p:childTnLst>
                        <p:par>
                          <p:cTn id="352" fill="freeze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45720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464832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55" dur="indefinite" restart="never" nodeType="tmRoot">
          <p:childTnLst>
            <p:seq>
              <p:cTn id="356" nodeType="mainSeq">
                <p:childTnLst>
                  <p:par>
                    <p:cTn id="357" fill="freeze">
                      <p:stCondLst>
                        <p:cond delay="0"/>
                      </p:stCondLst>
                      <p:childTnLst>
                        <p:par>
                          <p:cTn id="358" fill="freeze">
                            <p:stCondLst>
                              <p:cond delay="0"/>
                            </p:stCondLst>
                            <p:childTnLst>
                              <p:par>
                                <p:cTn id="35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freeze">
                      <p:stCondLst>
                        <p:cond delay="indefinite"/>
                      </p:stCondLst>
                      <p:childTnLst>
                        <p:par>
                          <p:cTn id="362" fill="freeze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freeze">
                      <p:stCondLst>
                        <p:cond delay="indefinite"/>
                      </p:stCondLst>
                      <p:childTnLst>
                        <p:par>
                          <p:cTn id="366" fill="freeze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freeze">
                      <p:stCondLst>
                        <p:cond delay="indefinite"/>
                      </p:stCondLst>
                      <p:childTnLst>
                        <p:par>
                          <p:cTn id="370" fill="freeze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freeze">
                      <p:stCondLst>
                        <p:cond delay="indefinite"/>
                      </p:stCondLst>
                      <p:childTnLst>
                        <p:par>
                          <p:cTn id="374" fill="freeze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freeze">
                      <p:stCondLst>
                        <p:cond delay="indefinite"/>
                      </p:stCondLst>
                      <p:childTnLst>
                        <p:par>
                          <p:cTn id="378" fill="freeze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freeze">
                      <p:stCondLst>
                        <p:cond delay="indefinite"/>
                      </p:stCondLst>
                      <p:childTnLst>
                        <p:par>
                          <p:cTn id="382" fill="freeze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freeze">
                      <p:stCondLst>
                        <p:cond delay="indefinite"/>
                      </p:stCondLst>
                      <p:childTnLst>
                        <p:par>
                          <p:cTn id="386" fill="freeze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freeze">
                      <p:stCondLst>
                        <p:cond delay="indefinite"/>
                      </p:stCondLst>
                      <p:childTnLst>
                        <p:par>
                          <p:cTn id="390" fill="freeze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freeze">
                      <p:stCondLst>
                        <p:cond delay="indefinite"/>
                      </p:stCondLst>
                      <p:childTnLst>
                        <p:par>
                          <p:cTn id="394" fill="freeze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5720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464832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97" dur="indefinite" restart="never" nodeType="tmRoot">
          <p:childTnLst>
            <p:seq>
              <p:cTn id="398" nodeType="mainSeq">
                <p:childTnLst>
                  <p:par>
                    <p:cTn id="399" fill="freeze">
                      <p:stCondLst>
                        <p:cond delay="0"/>
                      </p:stCondLst>
                      <p:childTnLst>
                        <p:par>
                          <p:cTn id="400" fill="freeze">
                            <p:stCondLst>
                              <p:cond delay="0"/>
                            </p:stCondLst>
                            <p:childTnLst>
                              <p:par>
                                <p:cTn id="40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freeze">
                      <p:stCondLst>
                        <p:cond delay="indefinite"/>
                      </p:stCondLst>
                      <p:childTnLst>
                        <p:par>
                          <p:cTn id="404" fill="freeze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freeze">
                      <p:stCondLst>
                        <p:cond delay="indefinite"/>
                      </p:stCondLst>
                      <p:childTnLst>
                        <p:par>
                          <p:cTn id="408" fill="freeze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freeze">
                      <p:stCondLst>
                        <p:cond delay="indefinite"/>
                      </p:stCondLst>
                      <p:childTnLst>
                        <p:par>
                          <p:cTn id="412" fill="freeze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freeze">
                      <p:stCondLst>
                        <p:cond delay="indefinite"/>
                      </p:stCondLst>
                      <p:childTnLst>
                        <p:par>
                          <p:cTn id="416" fill="freeze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freeze">
                      <p:stCondLst>
                        <p:cond delay="indefinite"/>
                      </p:stCondLst>
                      <p:childTnLst>
                        <p:par>
                          <p:cTn id="420" fill="freeze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freeze">
                      <p:stCondLst>
                        <p:cond delay="indefinite"/>
                      </p:stCondLst>
                      <p:childTnLst>
                        <p:par>
                          <p:cTn id="424" fill="freeze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freeze">
                      <p:stCondLst>
                        <p:cond delay="indefinite"/>
                      </p:stCondLst>
                      <p:childTnLst>
                        <p:par>
                          <p:cTn id="428" fill="freeze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45720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464832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431" dur="indefinite" restart="never" nodeType="tmRoot">
          <p:childTnLst>
            <p:seq>
              <p:cTn id="432" nodeType="mainSeq">
                <p:childTnLst>
                  <p:par>
                    <p:cTn id="433" fill="freeze">
                      <p:stCondLst>
                        <p:cond delay="0"/>
                      </p:stCondLst>
                      <p:childTnLst>
                        <p:par>
                          <p:cTn id="434" fill="freeze">
                            <p:stCondLst>
                              <p:cond delay="0"/>
                            </p:stCondLst>
                            <p:childTnLst>
                              <p:par>
                                <p:cTn id="43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freeze">
                      <p:stCondLst>
                        <p:cond delay="indefinite"/>
                      </p:stCondLst>
                      <p:childTnLst>
                        <p:par>
                          <p:cTn id="438" fill="freeze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freeze">
                      <p:stCondLst>
                        <p:cond delay="indefinite"/>
                      </p:stCondLst>
                      <p:childTnLst>
                        <p:par>
                          <p:cTn id="442" fill="freeze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freeze">
                      <p:stCondLst>
                        <p:cond delay="indefinite"/>
                      </p:stCondLst>
                      <p:childTnLst>
                        <p:par>
                          <p:cTn id="446" fill="freeze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freeze">
                      <p:stCondLst>
                        <p:cond delay="indefinite"/>
                      </p:stCondLst>
                      <p:childTnLst>
                        <p:par>
                          <p:cTn id="450" fill="freeze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freeze">
                      <p:stCondLst>
                        <p:cond delay="indefinite"/>
                      </p:stCondLst>
                      <p:childTnLst>
                        <p:par>
                          <p:cTn id="454" fill="freeze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5720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464832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457" dur="indefinite" restart="never" nodeType="tmRoot">
          <p:childTnLst>
            <p:seq>
              <p:cTn id="458" nodeType="mainSeq">
                <p:childTnLst>
                  <p:par>
                    <p:cTn id="459" fill="freeze">
                      <p:stCondLst>
                        <p:cond delay="0"/>
                      </p:stCondLst>
                      <p:childTnLst>
                        <p:par>
                          <p:cTn id="460" fill="freeze">
                            <p:stCondLst>
                              <p:cond delay="0"/>
                            </p:stCondLst>
                            <p:childTnLst>
                              <p:par>
                                <p:cTn id="4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freeze">
                      <p:stCondLst>
                        <p:cond delay="indefinite"/>
                      </p:stCondLst>
                      <p:childTnLst>
                        <p:par>
                          <p:cTn id="464" fill="freeze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freeze">
                      <p:stCondLst>
                        <p:cond delay="indefinite"/>
                      </p:stCondLst>
                      <p:childTnLst>
                        <p:par>
                          <p:cTn id="468" fill="freeze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freeze">
                      <p:stCondLst>
                        <p:cond delay="indefinite"/>
                      </p:stCondLst>
                      <p:childTnLst>
                        <p:par>
                          <p:cTn id="472" fill="freeze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7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freeze">
                      <p:stCondLst>
                        <p:cond delay="indefinite"/>
                      </p:stCondLst>
                      <p:childTnLst>
                        <p:par>
                          <p:cTn id="476" fill="freeze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freeze">
                      <p:stCondLst>
                        <p:cond delay="indefinite"/>
                      </p:stCondLst>
                      <p:childTnLst>
                        <p:par>
                          <p:cTn id="480" fill="freeze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freeze">
                      <p:stCondLst>
                        <p:cond delay="indefinite"/>
                      </p:stCondLst>
                      <p:childTnLst>
                        <p:par>
                          <p:cTn id="484" fill="freeze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freeze">
                      <p:stCondLst>
                        <p:cond delay="indefinite"/>
                      </p:stCondLst>
                      <p:childTnLst>
                        <p:par>
                          <p:cTn id="488" fill="freeze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freeze">
                      <p:stCondLst>
                        <p:cond delay="indefinite"/>
                      </p:stCondLst>
                      <p:childTnLst>
                        <p:par>
                          <p:cTn id="492" fill="freeze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1295280"/>
            <a:ext cx="8229600" cy="483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 algn="ctr"/>
            <a:r>
              <a:rPr b="1" lang="en-US" sz="7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 algn="ctr"/>
            <a:r>
              <a:rPr b="1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 algn="ctr"/>
            <a:r>
              <a:rPr b="1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Word Phrasal Verbs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495" dur="indefinite" restart="never" nodeType="tmRoot">
          <p:childTnLst>
            <p:seq>
              <p:cTn id="496" dur="indefinite" nodeType="mainSeq">
                <p:childTnLst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6840" y="380520"/>
            <a:ext cx="4040280" cy="83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6840" y="1371240"/>
            <a:ext cx="4040280" cy="518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 along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fool around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together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along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through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hang around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 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4644720" y="380520"/>
            <a:ext cx="4041720" cy="83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4644720" y="1371240"/>
            <a:ext cx="4041720" cy="518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tear 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05" dur="indefinite" restart="never" nodeType="tmRoot">
          <p:childTnLst>
            <p:seq>
              <p:cTn id="506" nodeType="mainSeq">
                <p:childTnLst>
                  <p:par>
                    <p:cTn id="507" fill="freeze">
                      <p:stCondLst>
                        <p:cond delay="indefinite"/>
                      </p:stCondLst>
                      <p:childTnLst>
                        <p:par>
                          <p:cTn id="508" fill="freeze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freeze">
                      <p:stCondLst>
                        <p:cond delay="indefinite"/>
                      </p:stCondLst>
                      <p:childTnLst>
                        <p:par>
                          <p:cTn id="512" fill="freeze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freeze">
                      <p:stCondLst>
                        <p:cond delay="indefinite"/>
                      </p:stCondLst>
                      <p:childTnLst>
                        <p:par>
                          <p:cTn id="516" fill="freeze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freeze">
                      <p:stCondLst>
                        <p:cond delay="indefinite"/>
                      </p:stCondLst>
                      <p:childTnLst>
                        <p:par>
                          <p:cTn id="520" fill="freeze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3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freeze">
                      <p:stCondLst>
                        <p:cond delay="indefinite"/>
                      </p:stCondLst>
                      <p:childTnLst>
                        <p:par>
                          <p:cTn id="524" fill="freeze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freeze">
                      <p:stCondLst>
                        <p:cond delay="indefinite"/>
                      </p:stCondLst>
                      <p:childTnLst>
                        <p:par>
                          <p:cTn id="528" fill="freeze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freeze">
                      <p:stCondLst>
                        <p:cond delay="indefinite"/>
                      </p:stCondLst>
                      <p:childTnLst>
                        <p:par>
                          <p:cTn id="532" fill="freeze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freeze">
                      <p:stCondLst>
                        <p:cond delay="indefinite"/>
                      </p:stCondLst>
                      <p:childTnLst>
                        <p:par>
                          <p:cTn id="536" fill="freeze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freeze">
                      <p:stCondLst>
                        <p:cond delay="indefinite"/>
                      </p:stCondLst>
                      <p:childTnLst>
                        <p:par>
                          <p:cTn id="540" fill="freeze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freeze">
                      <p:stCondLst>
                        <p:cond delay="indefinite"/>
                      </p:stCondLst>
                      <p:childTnLst>
                        <p:par>
                          <p:cTn id="544" fill="freeze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freeze">
                      <p:stCondLst>
                        <p:cond delay="indefinite"/>
                      </p:stCondLst>
                      <p:childTnLst>
                        <p:par>
                          <p:cTn id="548" fill="freeze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freeze">
                      <p:stCondLst>
                        <p:cond delay="indefinite"/>
                      </p:stCondLst>
                      <p:childTnLst>
                        <p:par>
                          <p:cTn id="552" fill="freeze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freeze">
                      <p:stCondLst>
                        <p:cond delay="indefinite"/>
                      </p:stCondLst>
                      <p:childTnLst>
                        <p:par>
                          <p:cTn id="556" fill="freeze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freeze">
                      <p:stCondLst>
                        <p:cond delay="indefinite"/>
                      </p:stCondLst>
                      <p:childTnLst>
                        <p:par>
                          <p:cTn id="560" fill="freeze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6840" y="380520"/>
            <a:ext cx="4040280" cy="83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56840" y="1371240"/>
            <a:ext cx="4040280" cy="518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 over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back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over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644720" y="380520"/>
            <a:ext cx="4041720" cy="83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4644720" y="1371240"/>
            <a:ext cx="4041720" cy="518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back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 away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63" dur="indefinite" restart="never" nodeType="tmRoot">
          <p:childTnLst>
            <p:seq>
              <p:cTn id="564" nodeType="mainSeq">
                <p:childTnLst>
                  <p:par>
                    <p:cTn id="565" fill="freeze">
                      <p:stCondLst>
                        <p:cond delay="indefinite"/>
                      </p:stCondLst>
                      <p:childTnLst>
                        <p:par>
                          <p:cTn id="566" fill="freeze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freeze">
                      <p:stCondLst>
                        <p:cond delay="indefinite"/>
                      </p:stCondLst>
                      <p:childTnLst>
                        <p:par>
                          <p:cTn id="570" fill="freeze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freeze">
                      <p:stCondLst>
                        <p:cond delay="indefinite"/>
                      </p:stCondLst>
                      <p:childTnLst>
                        <p:par>
                          <p:cTn id="574" fill="freeze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freeze">
                      <p:stCondLst>
                        <p:cond delay="indefinite"/>
                      </p:stCondLst>
                      <p:childTnLst>
                        <p:par>
                          <p:cTn id="578" fill="freeze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freeze">
                      <p:stCondLst>
                        <p:cond delay="indefinite"/>
                      </p:stCondLst>
                      <p:childTnLst>
                        <p:par>
                          <p:cTn id="582" fill="freeze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freeze">
                      <p:stCondLst>
                        <p:cond delay="indefinite"/>
                      </p:stCondLst>
                      <p:childTnLst>
                        <p:par>
                          <p:cTn id="586" fill="freeze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freeze">
                      <p:stCondLst>
                        <p:cond delay="indefinite"/>
                      </p:stCondLst>
                      <p:childTnLst>
                        <p:par>
                          <p:cTn id="590" fill="freeze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freeze">
                      <p:stCondLst>
                        <p:cond delay="indefinite"/>
                      </p:stCondLst>
                      <p:childTnLst>
                        <p:par>
                          <p:cTn id="594" fill="freeze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318960"/>
            <a:ext cx="8229600" cy="70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lang="en-US" sz="4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out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45720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ask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blow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break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cross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figure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fill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4648320" y="1066320"/>
            <a:ext cx="403848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help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point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put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take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throw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97" dur="indefinite" restart="never" nodeType="tmRoot">
          <p:childTnLst>
            <p:seq>
              <p:cTn id="598" nodeType="mainSeq">
                <p:childTnLst>
                  <p:par>
                    <p:cTn id="599" fill="freeze">
                      <p:stCondLst>
                        <p:cond delay="0"/>
                      </p:stCondLst>
                      <p:childTnLst>
                        <p:par>
                          <p:cTn id="600" fill="freeze">
                            <p:stCondLst>
                              <p:cond delay="0"/>
                            </p:stCondLst>
                            <p:childTnLst>
                              <p:par>
                                <p:cTn id="60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freeze">
                      <p:stCondLst>
                        <p:cond delay="indefinite"/>
                      </p:stCondLst>
                      <p:childTnLst>
                        <p:par>
                          <p:cTn id="604" fill="freeze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freeze">
                      <p:stCondLst>
                        <p:cond delay="indefinite"/>
                      </p:stCondLst>
                      <p:childTnLst>
                        <p:par>
                          <p:cTn id="608" fill="freeze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freeze">
                      <p:stCondLst>
                        <p:cond delay="indefinite"/>
                      </p:stCondLst>
                      <p:childTnLst>
                        <p:par>
                          <p:cTn id="612" fill="freeze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freeze">
                      <p:stCondLst>
                        <p:cond delay="indefinite"/>
                      </p:stCondLst>
                      <p:childTnLst>
                        <p:par>
                          <p:cTn id="616" fill="freeze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freeze">
                      <p:stCondLst>
                        <p:cond delay="indefinite"/>
                      </p:stCondLst>
                      <p:childTnLst>
                        <p:par>
                          <p:cTn id="620" fill="freeze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freeze">
                      <p:stCondLst>
                        <p:cond delay="indefinite"/>
                      </p:stCondLst>
                      <p:childTnLst>
                        <p:par>
                          <p:cTn id="624" fill="freeze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freeze">
                      <p:stCondLst>
                        <p:cond delay="indefinite"/>
                      </p:stCondLst>
                      <p:childTnLst>
                        <p:par>
                          <p:cTn id="628" fill="freeze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freeze">
                      <p:stCondLst>
                        <p:cond delay="indefinite"/>
                      </p:stCondLst>
                      <p:childTnLst>
                        <p:par>
                          <p:cTn id="632" fill="freeze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freeze">
                      <p:stCondLst>
                        <p:cond delay="indefinite"/>
                      </p:stCondLst>
                      <p:childTnLst>
                        <p:par>
                          <p:cTn id="636" fill="freeze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Common Phrasal verb that we use regularly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after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of my parents.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care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of my parents.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pen has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run out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run out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of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mother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passed away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last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mother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died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last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time to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shop around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for the best deal.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wife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stood by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him during the war.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will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back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later.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can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figure out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how to do this.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government has promised to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uphold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principles of democracy.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freedom of the press must be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upheld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don't know how he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puts up with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their constant complaining.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Japanese footballers did not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give in.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should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carry out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your duty properly.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Dr Carter is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carrying out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research on early Christian art.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important to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point out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that it is not only major factor.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Let's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put off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meeting until Friday.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Let's postpone the meeting until Friday.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off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your shoes when you enter the temple.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remove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your shoes when you enter the temple.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+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off</a:t>
            </a:r>
            <a:r>
              <a:rPr b="1" lang="en-US" sz="2400" spc="-1" strike="noStrike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=  postpone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put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+</a:t>
            </a:r>
            <a:r>
              <a:rPr b="0" lang="en-US" sz="2400" spc="-1" strike="noStrike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= to cover your body with clothes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+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= to return something to its original place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+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away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= to put something in its original place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 </a:t>
            </a:r>
            <a:r>
              <a:rPr b="1" lang="en-US" sz="24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ran into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my teacher at the movies last night.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run + into = meet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He </a:t>
            </a:r>
            <a:r>
              <a:rPr b="1" lang="en-US" sz="24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ran away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when he was 15.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run + away = leave home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 phrasal verbs have more than one meaning.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keep on = to 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keep on = not to remove something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off = remove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off = leave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two kinds of phrasal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separable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inseparable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going to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on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project.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going to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project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Separable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phrasal verb is said to be separable when a noun or pronoun object can come between the verb and the particle that make up the phrasal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turn off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TV.  // the tv is a 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turn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it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off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 // it is a 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Tea companies have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put up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prices.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Tea companies have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put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prices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 phrasal verbs have more than one meaning.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keep on = to 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keep on = not to remove something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off = remove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off = leave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 out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 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Adverbs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 together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 away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She was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looking for 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her books when he arrived.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07640" y="-3960"/>
            <a:ext cx="9858960" cy="7559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2019-03-17T10:25:38Z</dcterms:created>
  <dc:creator/>
  <dc:description/>
  <dc:language>en-US</dc:language>
  <cp:lastModifiedBy/>
  <dcterms:modified xsi:type="dcterms:W3CDTF">2019-03-18T10:36:59Z</dcterms:modified>
  <cp:revision>205</cp:revision>
  <dc:subject/>
  <dc:title/>
</cp:coreProperties>
</file>