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_rels/notesSlide45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8.jpeg" ContentType="image/jpeg"/>
  <Override PartName="/ppt/media/image17.jpeg" ContentType="image/jpeg"/>
  <Override PartName="/ppt/media/image15.png" ContentType="image/png"/>
  <Override PartName="/ppt/media/image14.jpeg" ContentType="image/jpeg"/>
  <Override PartName="/ppt/media/image13.jpeg" ContentType="image/jpeg"/>
  <Override PartName="/ppt/media/image12.jpeg" ContentType="image/jpeg"/>
  <Override PartName="/ppt/media/image11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9.jpeg" ContentType="image/jpeg"/>
  <Override PartName="/ppt/media/image1.png" ContentType="image/png"/>
  <Override PartName="/ppt/media/image16.jpeg" ContentType="image/jpeg"/>
  <Override PartName="/ppt/media/image5.png" ContentType="image/png"/>
  <Override PartName="/ppt/media/image6.png" ContentType="image/png"/>
  <Override PartName="/ppt/media/image9.jpeg" ContentType="image/jpeg"/>
  <Override PartName="/ppt/media/image7.png" ContentType="image/png"/>
  <Override PartName="/ppt/media/image10.jpeg" ContentType="image/jpeg"/>
  <Override PartName="/ppt/media/image8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6694DD6-CF1F-4895-8874-F7C9EDC1290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755640" y="5078520"/>
            <a:ext cx="6046560" cy="48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2920" y="301680"/>
            <a:ext cx="906912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ctr"/>
          <a:p>
            <a:pPr algn="ctr"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2920" y="1768320"/>
            <a:ext cx="90691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 anchor="ctr"/>
          <a:p>
            <a:pPr algn="ctr">
              <a:lnSpc>
                <a:spcPct val="93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Noun: Name, Place, Things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2920" y="549360"/>
            <a:ext cx="9069120" cy="59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Auxilary Verbs or Helping Verbs: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Am, is, are, was, were, have, had, shall, will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Modal Verbs: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Can, must, may, might, should,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Transitive Verbs: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Which required an object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Like, want, eat. write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want a pen.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writes a book.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Hansa kicked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 ball.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2920" y="549360"/>
            <a:ext cx="9069120" cy="59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Intransitive Verbs: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It does not take an object.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Cry, smile, live, die, sleep, sit,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baby is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crying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kids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smiled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man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laughed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loudly.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is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sleeping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thief climbed and then escaped.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thief climbed over the wall and then escaped.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Intransitive verbs which can not be changed into passive voice.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2920" y="549360"/>
            <a:ext cx="9069120" cy="59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1" lang="en-US" sz="3200" spc="-1" strike="noStrike" u="sng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Finite and non-finite verbs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When a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verb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has a subject and a tense, it can be referred to as a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finite verb.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Simply, if we can trace the tense from verb it is called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Finite Verbs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, otherwise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non-finite verbs.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gives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me to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eat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gave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me to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eat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will give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me to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eat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wanted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to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find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 solution.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2920" y="549360"/>
            <a:ext cx="9069120" cy="59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1" lang="en-US" sz="3200" spc="-1" strike="noStrike" u="sng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Regular verbs and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Regular verbs form their past and past participle forms by adding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–ed.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Walk   – walked  – walked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Dance – danced – danced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Paint   – painted – painted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Work  – worked  – worked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 u="sng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Irregular verbs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put – put     – 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Go  – went  – gone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3280" y="109440"/>
            <a:ext cx="9096120" cy="7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0" anchor="ctr"/>
          <a:p>
            <a:pPr algn="ctr">
              <a:lnSpc>
                <a:spcPct val="98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Adverb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56840" y="1188720"/>
            <a:ext cx="9069120" cy="621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Provide information about verbs, adjectives, even whole sentence.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Answer following question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98000"/>
              </a:lnSpc>
              <a:buClr>
                <a:srgbClr val="000000"/>
              </a:buClr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98000"/>
              </a:lnSpc>
              <a:buClr>
                <a:srgbClr val="000000"/>
              </a:buClr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98000"/>
              </a:lnSpc>
              <a:buClr>
                <a:srgbClr val="000000"/>
              </a:buClr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98000"/>
              </a:lnSpc>
              <a:buClr>
                <a:srgbClr val="000000"/>
              </a:buClr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How much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98000"/>
              </a:lnSpc>
              <a:buClr>
                <a:srgbClr val="000000"/>
              </a:buClr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How often … etc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ate the sandwich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quickly.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(How)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went to school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yesterday.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(When)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You can park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here.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(Where)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sometimes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drink coffee in the morning (How often)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3280" y="109440"/>
            <a:ext cx="9096120" cy="7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0" anchor="ctr"/>
          <a:p>
            <a:pPr algn="ctr">
              <a:lnSpc>
                <a:spcPct val="98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Types of Adverbs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56840" y="1188720"/>
            <a:ext cx="9069120" cy="621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55760" y="1189080"/>
            <a:ext cx="9069120" cy="621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1. Adverbs of Degree or Manner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Really, Very, Extremely, Absolutely, Loudly, quietly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2. Adverbs of Place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Here, There, Somewhere, nearby, upstairs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3. Adverbs of Frequency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meet him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daily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She is calling me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again and again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4. Adverbs of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will go to school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tomorrow.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am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still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waiting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for my friend.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6840" y="1188720"/>
            <a:ext cx="9069120" cy="621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55760" y="1189080"/>
            <a:ext cx="9069120" cy="621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Opinion: Fortunately, Personally, Sadly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Generally added by ‘ly’.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Friendly, Lovely are adjectives not adverb.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Position: Beginning, Middle, and 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Fortunately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, I have a car.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often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go to park.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laughs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loudly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6840" y="1188720"/>
            <a:ext cx="9069120" cy="621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38120" y="731880"/>
            <a:ext cx="9069120" cy="621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4800" algn="ctr">
              <a:lnSpc>
                <a:spcPct val="93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Adjective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 Adjective modifies or describes noun or pronoun.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Types of Adjectives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1. Determiners: My, Our, Her,  a/an, the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2. Descriptive Adjective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Beautiful, cold, tall, short, red, blue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That’s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my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car.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have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car.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8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window is broken.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2920" y="549360"/>
            <a:ext cx="9069120" cy="59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 marL="342720" indent="-334800" algn="ctr">
              <a:lnSpc>
                <a:spcPct val="93000"/>
              </a:lnSpc>
            </a:pPr>
            <a:r>
              <a:rPr b="0" lang="en-US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Preposition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2057400" y="2179800"/>
            <a:ext cx="5713200" cy="403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2920" y="549360"/>
            <a:ext cx="9069120" cy="59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177920" y="182520"/>
            <a:ext cx="7234200" cy="437976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365040" y="4664160"/>
            <a:ext cx="9416880" cy="228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Day               ——————  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Time             ——————  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Year/month   ——————  in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2920" y="301680"/>
            <a:ext cx="906912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ctr"/>
          <a:p>
            <a:pPr algn="ctr"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Kinds of 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2920" y="1767960"/>
            <a:ext cx="9069120" cy="563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1) Proper 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 particular person, place, or thing, e.g. Steven, Africa, London, Monday. In written English, proper nouns begin with capital letters.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15720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15720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2) Common 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15720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That refers to people or things in general, e.g. boy, country, bridge, city,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2920" y="549360"/>
            <a:ext cx="9069120" cy="59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65040" y="182520"/>
            <a:ext cx="9416880" cy="698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5640" indent="-213840">
              <a:lnSpc>
                <a:spcPct val="93000"/>
              </a:lnSpc>
            </a:pPr>
            <a:r>
              <a:rPr b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'at' for Specific time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84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start work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8 o'clock.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840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84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feel good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morning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84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feel bad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evening.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84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feel good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night.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840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84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started his job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January 12, 2018.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84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started his job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January 2018.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84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started his job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1st of January 2000.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840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84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Jane is waiting for you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bus stop.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84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shop is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end of the street.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84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When will you arrive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office?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84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Do you work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an office?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2920" y="549360"/>
            <a:ext cx="9069120" cy="59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65040" y="365040"/>
            <a:ext cx="9416880" cy="658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am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 taxi.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am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car.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am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train.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am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plain.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am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bus.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ride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 motorcycle.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ride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 horse.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ride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an elephant.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at, in or 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at for a POINT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for an ENCLOSED SPACE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 for a SURFACE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2920" y="549360"/>
            <a:ext cx="9069120" cy="59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1641600" y="549360"/>
            <a:ext cx="6768720" cy="621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2920" y="549360"/>
            <a:ext cx="9069120" cy="59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1417680" y="457200"/>
            <a:ext cx="7267320" cy="664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2920" y="549360"/>
            <a:ext cx="9069120" cy="59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279440" y="1279440"/>
            <a:ext cx="6751440" cy="31064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ball went over the wall and then under the table.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468440" y="5183280"/>
            <a:ext cx="675936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731880" y="554040"/>
            <a:ext cx="5119560" cy="3408120"/>
          </a:xfrm>
          <a:prstGeom prst="rect">
            <a:avLst/>
          </a:prstGeom>
          <a:ln>
            <a:noFill/>
          </a:ln>
        </p:spPr>
      </p:pic>
      <p:sp>
        <p:nvSpPr>
          <p:cNvPr id="155" name="CustomShape 2"/>
          <p:cNvSpPr/>
          <p:nvPr/>
        </p:nvSpPr>
        <p:spPr>
          <a:xfrm>
            <a:off x="549360" y="1768320"/>
            <a:ext cx="9016560" cy="545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57200" y="4114800"/>
            <a:ext cx="9507240" cy="373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8000"/>
              </a:lnSpc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Towards is used to describe direction.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98000"/>
              </a:lnSpc>
              <a:buClr>
                <a:srgbClr val="1c1c1c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dog is running towards 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98000"/>
              </a:lnSpc>
              <a:buClr>
                <a:srgbClr val="1c1c1c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kicked the ball towards the goal.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98000"/>
              </a:lnSpc>
              <a:buClr>
                <a:srgbClr val="1c1c1c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Peter was carrying a suitcase and walking towards        his friends.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2920" y="549360"/>
            <a:ext cx="9069120" cy="59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1468440" y="5183280"/>
            <a:ext cx="675936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cup is on the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1373040" y="919080"/>
            <a:ext cx="6305400" cy="420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2920" y="549360"/>
            <a:ext cx="9069120" cy="59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468440" y="5183280"/>
            <a:ext cx="675936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2011320" y="919080"/>
            <a:ext cx="6305400" cy="4200480"/>
          </a:xfrm>
          <a:prstGeom prst="rect">
            <a:avLst/>
          </a:prstGeom>
          <a:ln>
            <a:noFill/>
          </a:ln>
        </p:spPr>
      </p:pic>
      <p:sp>
        <p:nvSpPr>
          <p:cNvPr id="163" name="CustomShape 3"/>
          <p:cNvSpPr/>
          <p:nvPr/>
        </p:nvSpPr>
        <p:spPr>
          <a:xfrm>
            <a:off x="503280" y="5121360"/>
            <a:ext cx="927864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ball is going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through 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box.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2920" y="549360"/>
            <a:ext cx="9069120" cy="59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1468440" y="5183280"/>
            <a:ext cx="675936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2651040" y="554040"/>
            <a:ext cx="4981320" cy="602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2920" y="549360"/>
            <a:ext cx="9069120" cy="59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468440" y="5183280"/>
            <a:ext cx="675936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3"/>
          <p:cNvSpPr/>
          <p:nvPr/>
        </p:nvSpPr>
        <p:spPr>
          <a:xfrm>
            <a:off x="457200" y="457200"/>
            <a:ext cx="9324720" cy="475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5640" indent="-21384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rat got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into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box.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840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84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bird ran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away from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cat and escaped.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840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84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cat is moving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around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box.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840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84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frog jumped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over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box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840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840">
              <a:lnSpc>
                <a:spcPct val="93000"/>
              </a:lnSpc>
              <a:buClr>
                <a:srgbClr val="000000"/>
              </a:buClr>
              <a:buFont typeface="Georgia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snake goes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through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 tunnel.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2920" y="549360"/>
            <a:ext cx="9069120" cy="59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 marL="431640" indent="-315720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3) Collective nouns Collective nouns refer to groups of people or things, e.g. audience, family, government, team, jury.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15720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15720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4) Abstract 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15720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which refers to ideas, qualities, and conditions - things that cannot be seen or touched  e.g. truth, danger, happiness, time, friendship.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2920" y="549360"/>
            <a:ext cx="9069120" cy="59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468440" y="5183280"/>
            <a:ext cx="675936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balloon is above the table.(No movement, fixed)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2103480" y="1220760"/>
            <a:ext cx="4752720" cy="316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2920" y="549360"/>
            <a:ext cx="9069120" cy="59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468440" y="5183280"/>
            <a:ext cx="675936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balloon is above the table.(No movement, fixed)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2103480" y="1220760"/>
            <a:ext cx="4752720" cy="316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02920" y="549360"/>
            <a:ext cx="9069120" cy="59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1468440" y="5183280"/>
            <a:ext cx="675936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man is walking across the field.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2103480" y="1220760"/>
            <a:ext cx="5942880" cy="395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2920" y="549360"/>
            <a:ext cx="9069120" cy="59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468440" y="5183280"/>
            <a:ext cx="675936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1920240" y="1098720"/>
            <a:ext cx="6126120" cy="4079880"/>
          </a:xfrm>
          <a:prstGeom prst="rect">
            <a:avLst/>
          </a:prstGeom>
          <a:ln>
            <a:noFill/>
          </a:ln>
        </p:spPr>
      </p:pic>
      <p:sp>
        <p:nvSpPr>
          <p:cNvPr id="182" name="TextShape 3"/>
          <p:cNvSpPr txBox="1"/>
          <p:nvPr/>
        </p:nvSpPr>
        <p:spPr>
          <a:xfrm>
            <a:off x="731520" y="5212080"/>
            <a:ext cx="8412480" cy="56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man is walking through the jungle.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6840" y="1188720"/>
            <a:ext cx="9069120" cy="621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438120" y="731880"/>
            <a:ext cx="9069120" cy="621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4800">
              <a:lnSpc>
                <a:spcPct val="93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Phrase Prepositions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Groups of words used with the force of a single preposition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according 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along with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away from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course 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front 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order 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place 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case 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 algn="ctr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56840" y="1188720"/>
            <a:ext cx="9069120" cy="621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438120" y="731880"/>
            <a:ext cx="9069120" cy="621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480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Example: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order to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avoid litigation, he accepted the offer.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There is a big tree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front of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his house.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56840" y="1188720"/>
            <a:ext cx="9069120" cy="621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438120" y="731880"/>
            <a:ext cx="9069120" cy="621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4800" algn="ctr">
              <a:lnSpc>
                <a:spcPct val="93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Why Parts of speech important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You can’t explain unless you master 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Parts of speech.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0" lang="en-US" sz="36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My have a pen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have a pen.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6840" y="1188720"/>
            <a:ext cx="9069120" cy="621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438120" y="731880"/>
            <a:ext cx="9069120" cy="621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4800" algn="ctr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To vs For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To is used when it is related to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Transfer or Movement.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For is used to explain a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motive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/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reason.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8040" indent="-336240">
              <a:lnSpc>
                <a:spcPct val="93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went to London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to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learn English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8040" indent="-336240">
              <a:lnSpc>
                <a:spcPct val="93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went to market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to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buy apples.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8040" indent="-336240">
              <a:lnSpc>
                <a:spcPct val="93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went to market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for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apples.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8040" indent="-336240">
              <a:lnSpc>
                <a:spcPct val="93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made a cake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for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Hasan.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8040" indent="-336240">
              <a:lnSpc>
                <a:spcPct val="93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gave the cake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to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Hasan.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56840" y="1188720"/>
            <a:ext cx="9069120" cy="621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38120" y="731880"/>
            <a:ext cx="9069120" cy="621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4800" algn="ctr">
              <a:lnSpc>
                <a:spcPct val="93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Conjunction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 algn="ctr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Conjunctions are words that link other words, phrases, or clauses together.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Join: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Words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Phrases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Clauses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List of conjunctions :</a:t>
            </a: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and,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through,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after,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because,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why,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where,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when,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unless, than, that, if, till, until, as, so, yet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56840" y="1188720"/>
            <a:ext cx="9069120" cy="621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438120" y="731880"/>
            <a:ext cx="9069120" cy="621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480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And  -  Similar Ideas or Equal Rank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But   -  Contrasting Ideas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Or    -  Choice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Peter came to my birthday.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Brown came to my birthday.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White did not come to my birthday.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Peter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and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Brown came to my birthday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but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White did not.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God made the country.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Man made the town.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God made the country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and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man made the town. (Similar)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work quickly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and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carefully. (Similar)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Birds fly.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Fish swim.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Birds fly and fish swim. (Equally important)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2920" y="549360"/>
            <a:ext cx="9069120" cy="59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5) Material 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It is the name of material from which different things can be made e.g. milk, gold, wood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6) Countable 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Those that can be countable: Pen, Paper, Table,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7) Uncountable 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Those that can’t be countable: Water, Sugar, Hair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56840" y="1188720"/>
            <a:ext cx="9069120" cy="621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38120" y="731880"/>
            <a:ext cx="9069120" cy="621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480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could not go to school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because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I was sick. (Reason)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She must weep,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or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she will die. (Choice)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finished first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though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(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যদিও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) he began late.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Since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you say so, I must believe it.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he is is young and energetic, he can do this task easily.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is energetic, enthusiastic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and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adventurous.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is generous, kind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and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altruist.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8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56840" y="1188720"/>
            <a:ext cx="9069120" cy="621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438120" y="731880"/>
            <a:ext cx="9069120" cy="621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3"/>
          <p:cNvSpPr/>
          <p:nvPr/>
        </p:nvSpPr>
        <p:spPr>
          <a:xfrm>
            <a:off x="548640" y="640080"/>
            <a:ext cx="9158400" cy="678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Classification of Conjunction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1. Coordinating Conjunction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And, or, but, so, yet, for, not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2. Subordinating Conjunctions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because, after, , although, if, etc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3. Correlative Conjunction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Either, or, neither … nor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4. Conjunctive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However, Therefore, In addition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56840" y="1188720"/>
            <a:ext cx="9069120" cy="621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438120" y="731880"/>
            <a:ext cx="9069120" cy="621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1.a) </a:t>
            </a:r>
            <a:r>
              <a:rPr b="1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After</a:t>
            </a: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he gets home from work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,</a:t>
            </a: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he likes to play badminton.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b) He likes to play badminton </a:t>
            </a:r>
            <a:r>
              <a:rPr b="1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after</a:t>
            </a: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he gets home from work.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2. a) </a:t>
            </a:r>
            <a:r>
              <a:rPr b="1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Because</a:t>
            </a: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we have an exam tomorrow, we are going to study all night.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b) We are going to study all night </a:t>
            </a:r>
            <a:r>
              <a:rPr b="1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because</a:t>
            </a: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we have an exam tomorrow.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Independent clause  + Dependent Clause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Dependent Clause    + Independent clause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 comma is inserted if dependent clause at the first.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56840" y="1188720"/>
            <a:ext cx="9069120" cy="621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38120" y="731880"/>
            <a:ext cx="9069120" cy="621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How to write well?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1. Organize similar ideas and combine all the information in one sentence.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Combined this into a single sentence.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There were three men. They were poor. One day they found a bag in the jungle. The bag contained money.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It had been lost by some traveller.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6840" y="1188720"/>
            <a:ext cx="9069120" cy="621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38120" y="731880"/>
            <a:ext cx="9069120" cy="621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One day three poor men found a bag of money in the jungle, which had been lost by some traveller.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6840" y="1188720"/>
            <a:ext cx="9069120" cy="621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38120" y="731880"/>
            <a:ext cx="9069120" cy="621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Interjection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Wow 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Eww !  Opposite of WOW 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Hurray! I won the racec.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Argh! This car does not work.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Oops! I forgot to take the keys.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2920" y="549360"/>
            <a:ext cx="9069120" cy="59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Pronoun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 word that is used instead of noun is called Pronoun.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Kinds of Pronoun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1. Personal pronoun: I, you, we, 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We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are playing football.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Possessive Pronouns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Possessive Pronouns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2. Reflexive pronoun: myself, yourself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hurt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herself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3. Relative pronoun: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man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who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drive the car is my uncle.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2920" y="549360"/>
            <a:ext cx="9069120" cy="59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4. Demonstrative Pronouns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This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is Tanzina.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5. Interrogative Pronouns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What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is your name?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6. Indefinite pronoun: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Anybody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can do it if they try.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2920" y="549360"/>
            <a:ext cx="9069120" cy="59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7. Distributive Pronouns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Each 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boy was given a prize.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8. Reciprocal Pronouns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They hate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each other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Peter and Harry help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one another.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2920" y="301680"/>
            <a:ext cx="906912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0" anchor="ctr"/>
          <a:p>
            <a:pPr algn="ctr">
              <a:lnSpc>
                <a:spcPct val="98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Verb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2920" y="1767960"/>
            <a:ext cx="9069120" cy="563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Verbs are the action words in a sentence that describe what the subject is doing.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Verbs are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state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or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State Verbs or Non-action Verbs: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9520" indent="-20772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have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 car.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9520" indent="-20772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have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two brothers and one sister.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9520" indent="-20772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Hasan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 boy.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9520" indent="-20772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from France.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9520" indent="-20772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book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on the table.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9520" indent="-20772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Hasan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likes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to play football.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State verbs can not be used in -ing(Continuous) forms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2920" y="549360"/>
            <a:ext cx="9069120" cy="59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Action Verbs: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boys are playing in the field.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is playing football.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Julia is eating noodles.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sng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am having a large family.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sng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is liking to play football.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 u="sng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No continuous form for state verbs.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2019-02-11T10:03:17Z</dcterms:created>
  <dc:creator/>
  <dc:description/>
  <dc:language>en-US</dc:language>
  <cp:lastModifiedBy/>
  <dcterms:modified xsi:type="dcterms:W3CDTF">2019-02-16T22:15:05Z</dcterms:modified>
  <cp:revision>697</cp:revision>
  <dc:subject/>
  <dc:title/>
</cp:coreProperties>
</file>