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9197A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9199" y="2605037"/>
            <a:ext cx="54096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935" y="2123391"/>
            <a:ext cx="16216128" cy="706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9197A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858" y="4489771"/>
            <a:ext cx="1088898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4590" marR="5080" indent="-2422525">
              <a:lnSpc>
                <a:spcPct val="100000"/>
              </a:lnSpc>
              <a:spcBef>
                <a:spcPts val="100"/>
              </a:spcBef>
            </a:pPr>
            <a:r>
              <a:rPr sz="9000" spc="-45" dirty="0"/>
              <a:t>N</a:t>
            </a:r>
            <a:r>
              <a:rPr sz="9000" spc="-204" dirty="0"/>
              <a:t>e</a:t>
            </a:r>
            <a:r>
              <a:rPr sz="9000" spc="-95" dirty="0"/>
              <a:t>t</a:t>
            </a:r>
            <a:r>
              <a:rPr sz="9000" spc="-315" dirty="0"/>
              <a:t>w</a:t>
            </a:r>
            <a:r>
              <a:rPr sz="9000" spc="160" dirty="0"/>
              <a:t>o</a:t>
            </a:r>
            <a:r>
              <a:rPr sz="9000" spc="-240" dirty="0"/>
              <a:t>r</a:t>
            </a:r>
            <a:r>
              <a:rPr sz="9000" spc="35" dirty="0"/>
              <a:t>k</a:t>
            </a:r>
            <a:r>
              <a:rPr sz="9000" spc="-580" dirty="0"/>
              <a:t> </a:t>
            </a:r>
            <a:r>
              <a:rPr sz="9000" spc="-155" dirty="0"/>
              <a:t>P</a:t>
            </a:r>
            <a:r>
              <a:rPr sz="9000" spc="-204" dirty="0"/>
              <a:t>e</a:t>
            </a:r>
            <a:r>
              <a:rPr sz="9000" spc="-120" dirty="0"/>
              <a:t>n</a:t>
            </a:r>
            <a:r>
              <a:rPr sz="9000" spc="-204" dirty="0"/>
              <a:t>e</a:t>
            </a:r>
            <a:r>
              <a:rPr sz="9000" spc="-95" dirty="0"/>
              <a:t>t</a:t>
            </a:r>
            <a:r>
              <a:rPr sz="9000" spc="-555" dirty="0"/>
              <a:t>r</a:t>
            </a:r>
            <a:r>
              <a:rPr sz="9000" spc="135" dirty="0"/>
              <a:t>a</a:t>
            </a:r>
            <a:r>
              <a:rPr sz="9000" spc="-95" dirty="0"/>
              <a:t>t</a:t>
            </a:r>
            <a:r>
              <a:rPr sz="9000" spc="-150" dirty="0"/>
              <a:t>i</a:t>
            </a:r>
            <a:r>
              <a:rPr sz="9000" spc="160" dirty="0"/>
              <a:t>o</a:t>
            </a:r>
            <a:r>
              <a:rPr sz="9000" spc="-85" dirty="0"/>
              <a:t>n  </a:t>
            </a:r>
            <a:r>
              <a:rPr sz="9000" spc="-1145" dirty="0"/>
              <a:t>T</a:t>
            </a:r>
            <a:r>
              <a:rPr sz="9000" spc="-204" dirty="0"/>
              <a:t>e</a:t>
            </a:r>
            <a:r>
              <a:rPr sz="9000" spc="470" dirty="0"/>
              <a:t>s</a:t>
            </a:r>
            <a:r>
              <a:rPr sz="9000" spc="-95" dirty="0"/>
              <a:t>t</a:t>
            </a:r>
            <a:r>
              <a:rPr sz="9000" spc="-150" dirty="0"/>
              <a:t>i</a:t>
            </a:r>
            <a:r>
              <a:rPr sz="9000" spc="-120" dirty="0"/>
              <a:t>n</a:t>
            </a:r>
            <a:r>
              <a:rPr sz="9000" spc="440" dirty="0"/>
              <a:t>g</a:t>
            </a:r>
            <a:r>
              <a:rPr sz="9000" spc="-580" dirty="0"/>
              <a:t> </a:t>
            </a:r>
            <a:r>
              <a:rPr sz="9000" spc="-1145" dirty="0"/>
              <a:t>T</a:t>
            </a:r>
            <a:r>
              <a:rPr sz="9000" spc="160" dirty="0"/>
              <a:t>oo</a:t>
            </a:r>
            <a:r>
              <a:rPr sz="9000" spc="15" dirty="0"/>
              <a:t>l</a:t>
            </a:r>
            <a:endParaRPr sz="9000"/>
          </a:p>
        </p:txBody>
      </p:sp>
      <p:sp>
        <p:nvSpPr>
          <p:cNvPr id="3" name="object 3"/>
          <p:cNvSpPr txBox="1"/>
          <p:nvPr/>
        </p:nvSpPr>
        <p:spPr>
          <a:xfrm>
            <a:off x="9237918" y="3644880"/>
            <a:ext cx="18542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370" dirty="0">
                <a:solidFill>
                  <a:srgbClr val="A2C799"/>
                </a:solidFill>
                <a:latin typeface="Webdings"/>
                <a:cs typeface="Webdings"/>
              </a:rPr>
              <a:t></a:t>
            </a:r>
            <a:endParaRPr sz="2000">
              <a:latin typeface="Webdings"/>
              <a:cs typeface="Web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</a:t>
            </a:r>
            <a:r>
              <a:rPr spc="-275" dirty="0"/>
              <a:t>r</a:t>
            </a:r>
            <a:r>
              <a:rPr spc="85" dirty="0"/>
              <a:t>o</a:t>
            </a:r>
            <a:r>
              <a:rPr spc="70" dirty="0"/>
              <a:t>b</a:t>
            </a:r>
            <a:r>
              <a:rPr spc="-15" dirty="0"/>
              <a:t>l</a:t>
            </a:r>
            <a:r>
              <a:rPr spc="-110" dirty="0"/>
              <a:t>e</a:t>
            </a:r>
            <a:r>
              <a:rPr spc="-70" dirty="0"/>
              <a:t>m</a:t>
            </a:r>
            <a:r>
              <a:rPr spc="-310" dirty="0"/>
              <a:t> </a:t>
            </a:r>
            <a:r>
              <a:rPr spc="290" dirty="0"/>
              <a:t>S</a:t>
            </a:r>
            <a:r>
              <a:rPr spc="-114" dirty="0"/>
              <a:t>t</a:t>
            </a:r>
            <a:r>
              <a:rPr spc="70" dirty="0"/>
              <a:t>a</a:t>
            </a:r>
            <a:r>
              <a:rPr spc="-145" dirty="0"/>
              <a:t>t</a:t>
            </a:r>
            <a:r>
              <a:rPr spc="-110" dirty="0"/>
              <a:t>e</a:t>
            </a:r>
            <a:r>
              <a:rPr spc="-70" dirty="0"/>
              <a:t>m</a:t>
            </a:r>
            <a:r>
              <a:rPr spc="-110" dirty="0"/>
              <a:t>e</a:t>
            </a:r>
            <a:r>
              <a:rPr spc="-65" dirty="0"/>
              <a:t>n</a:t>
            </a:r>
            <a:r>
              <a:rPr spc="-5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708" y="3841553"/>
            <a:ext cx="1603565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835" marR="5080" indent="-826769">
              <a:lnSpc>
                <a:spcPct val="144900"/>
              </a:lnSpc>
              <a:spcBef>
                <a:spcPts val="95"/>
              </a:spcBef>
              <a:tabLst>
                <a:tab pos="2138045" algn="l"/>
                <a:tab pos="3673475" algn="l"/>
                <a:tab pos="5090795" algn="l"/>
                <a:tab pos="5445125" algn="l"/>
                <a:tab pos="7807325" algn="l"/>
                <a:tab pos="8161655" algn="l"/>
                <a:tab pos="9106535" algn="l"/>
                <a:tab pos="10169525" algn="l"/>
                <a:tab pos="12177395" algn="l"/>
                <a:tab pos="12767945" algn="l"/>
                <a:tab pos="13949044" algn="l"/>
                <a:tab pos="14775815" algn="l"/>
                <a:tab pos="1536636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W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W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K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,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B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,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,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,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  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Y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Q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,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Y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V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B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1708" y="4962745"/>
            <a:ext cx="139096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19145" algn="l"/>
                <a:tab pos="5208905" algn="l"/>
                <a:tab pos="6153785" algn="l"/>
                <a:tab pos="6862445" algn="l"/>
                <a:tab pos="8279765" algn="l"/>
                <a:tab pos="10169525" algn="l"/>
                <a:tab pos="1300416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K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W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X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Y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.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Y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9854" y="4803578"/>
            <a:ext cx="71774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14950">
              <a:lnSpc>
                <a:spcPct val="147700"/>
              </a:lnSpc>
              <a:spcBef>
                <a:spcPts val="100"/>
              </a:spcBef>
              <a:tabLst>
                <a:tab pos="2138045" algn="l"/>
                <a:tab pos="3791585" algn="l"/>
                <a:tab pos="520890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X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  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V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V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728" y="5308403"/>
            <a:ext cx="847598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5585">
              <a:lnSpc>
                <a:spcPct val="144900"/>
              </a:lnSpc>
              <a:spcBef>
                <a:spcPts val="95"/>
              </a:spcBef>
              <a:tabLst>
                <a:tab pos="1665605" algn="l"/>
                <a:tab pos="2610485" algn="l"/>
                <a:tab pos="2846705" algn="l"/>
                <a:tab pos="3555365" algn="l"/>
                <a:tab pos="4736465" algn="l"/>
                <a:tab pos="544512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V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V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  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,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5918" y="5794179"/>
            <a:ext cx="1320101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33060">
              <a:lnSpc>
                <a:spcPct val="144900"/>
              </a:lnSpc>
              <a:spcBef>
                <a:spcPts val="95"/>
              </a:spcBef>
              <a:tabLst>
                <a:tab pos="956944" algn="l"/>
                <a:tab pos="3082925" algn="l"/>
                <a:tab pos="5445125" algn="l"/>
                <a:tab pos="7334884" algn="l"/>
                <a:tab pos="8043545" algn="l"/>
                <a:tab pos="1016952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B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Y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Y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  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	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	P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0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	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5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8752" y="6429595"/>
            <a:ext cx="56419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2925" algn="l"/>
                <a:tab pos="4027804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V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Y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.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B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64262" y="5794179"/>
            <a:ext cx="2334895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6220">
              <a:lnSpc>
                <a:spcPct val="144900"/>
              </a:lnSpc>
              <a:spcBef>
                <a:spcPts val="95"/>
              </a:spcBef>
              <a:tabLst>
                <a:tab pos="720725" algn="l"/>
                <a:tab pos="956944" algn="l"/>
                <a:tab pos="119316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  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-</a:t>
            </a:r>
            <a:endParaRPr sz="2200">
              <a:latin typeface="Lucida Console"/>
              <a:cs typeface="Lucida Console"/>
            </a:endParaRPr>
          </a:p>
          <a:p>
            <a:pPr marL="485140">
              <a:lnSpc>
                <a:spcPct val="100000"/>
              </a:lnSpc>
              <a:spcBef>
                <a:spcPts val="1185"/>
              </a:spcBef>
              <a:tabLst>
                <a:tab pos="119316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9728" y="6765728"/>
            <a:ext cx="1131125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5585">
              <a:lnSpc>
                <a:spcPct val="144900"/>
              </a:lnSpc>
              <a:spcBef>
                <a:spcPts val="95"/>
              </a:spcBef>
              <a:tabLst>
                <a:tab pos="2138045" algn="l"/>
                <a:tab pos="2846705" algn="l"/>
                <a:tab pos="4264025" algn="l"/>
                <a:tab pos="4736465" algn="l"/>
                <a:tab pos="6862445" algn="l"/>
                <a:tab pos="8043545" algn="l"/>
                <a:tab pos="8988425" algn="l"/>
                <a:tab pos="9460865" algn="l"/>
                <a:tab pos="9697085" algn="l"/>
                <a:tab pos="1040574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V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,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B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Y  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V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V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Y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L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38279" y="6765728"/>
            <a:ext cx="4460875" cy="99695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U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M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Z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D</a:t>
            </a:r>
            <a:endParaRPr sz="2200">
              <a:latin typeface="Lucida Console"/>
              <a:cs typeface="Lucida Console"/>
            </a:endParaRPr>
          </a:p>
          <a:p>
            <a:pPr marL="248920">
              <a:lnSpc>
                <a:spcPct val="100000"/>
              </a:lnSpc>
              <a:spcBef>
                <a:spcPts val="1185"/>
              </a:spcBef>
              <a:tabLst>
                <a:tab pos="1193165" algn="l"/>
                <a:tab pos="1665605" algn="l"/>
                <a:tab pos="261048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F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W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C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H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4678" y="7896445"/>
            <a:ext cx="540575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0725" algn="l"/>
                <a:tab pos="3555365" algn="l"/>
              </a:tabLst>
            </a:pP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P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R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A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O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dirty="0">
                <a:solidFill>
                  <a:srgbClr val="9A81BC"/>
                </a:solidFill>
                <a:latin typeface="Lucida Console"/>
                <a:cs typeface="Lucida Console"/>
              </a:rPr>
              <a:t>	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E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S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T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I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N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G</a:t>
            </a:r>
            <a:r>
              <a:rPr sz="2200" spc="-910" dirty="0">
                <a:solidFill>
                  <a:srgbClr val="9A81BC"/>
                </a:solidFill>
                <a:latin typeface="Lucida Console"/>
                <a:cs typeface="Lucida Console"/>
              </a:rPr>
              <a:t> </a:t>
            </a:r>
            <a:r>
              <a:rPr sz="2200" spc="110" dirty="0">
                <a:solidFill>
                  <a:srgbClr val="9A81BC"/>
                </a:solidFill>
                <a:latin typeface="Lucida Console"/>
                <a:cs typeface="Lucida Console"/>
              </a:rPr>
              <a:t>.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8037" y="979577"/>
            <a:ext cx="18542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370" dirty="0">
                <a:solidFill>
                  <a:srgbClr val="A2C799"/>
                </a:solidFill>
                <a:latin typeface="Webdings"/>
                <a:cs typeface="Webdings"/>
              </a:rPr>
              <a:t></a:t>
            </a:r>
            <a:endParaRPr sz="2000">
              <a:latin typeface="Webdings"/>
              <a:cs typeface="Webding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299" y="905417"/>
            <a:ext cx="3691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M</a:t>
            </a:r>
            <a:r>
              <a:rPr spc="-110" dirty="0"/>
              <a:t>e</a:t>
            </a:r>
            <a:r>
              <a:rPr spc="-55" dirty="0"/>
              <a:t>t</a:t>
            </a:r>
            <a:r>
              <a:rPr spc="-80" dirty="0"/>
              <a:t>h</a:t>
            </a:r>
            <a:r>
              <a:rPr spc="85" dirty="0"/>
              <a:t>o</a:t>
            </a:r>
            <a:r>
              <a:rPr spc="90" dirty="0"/>
              <a:t>d</a:t>
            </a:r>
            <a:r>
              <a:rPr spc="85" dirty="0"/>
              <a:t>o</a:t>
            </a:r>
            <a:r>
              <a:rPr spc="-15" dirty="0"/>
              <a:t>l</a:t>
            </a:r>
            <a:r>
              <a:rPr spc="85" dirty="0"/>
              <a:t>o</a:t>
            </a:r>
            <a:r>
              <a:rPr spc="235" dirty="0"/>
              <a:t>g</a:t>
            </a:r>
            <a:r>
              <a:rPr spc="-8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299" y="2437946"/>
            <a:ext cx="15379065" cy="6402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5505" algn="l"/>
              </a:tabLst>
            </a:pP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T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H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E</a:t>
            </a:r>
            <a:r>
              <a:rPr sz="1650" dirty="0">
                <a:solidFill>
                  <a:srgbClr val="9A81BC"/>
                </a:solidFill>
                <a:latin typeface="Courier New"/>
                <a:cs typeface="Courier New"/>
              </a:rPr>
              <a:t>	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O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B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J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E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C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T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I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V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E</a:t>
            </a:r>
            <a:endParaRPr sz="1650">
              <a:latin typeface="Courier New"/>
              <a:cs typeface="Courier New"/>
            </a:endParaRPr>
          </a:p>
          <a:p>
            <a:pPr marL="12700" marR="413384">
              <a:lnSpc>
                <a:spcPct val="150200"/>
              </a:lnSpc>
              <a:spcBef>
                <a:spcPts val="815"/>
              </a:spcBef>
            </a:pPr>
            <a:r>
              <a:rPr sz="2400" spc="35" dirty="0">
                <a:solidFill>
                  <a:srgbClr val="9197A7"/>
                </a:solidFill>
                <a:latin typeface="Trebuchet MS"/>
                <a:cs typeface="Trebuchet MS"/>
              </a:rPr>
              <a:t>This </a:t>
            </a:r>
            <a:r>
              <a:rPr sz="2400" spc="-15" dirty="0">
                <a:solidFill>
                  <a:srgbClr val="9197A7"/>
                </a:solidFill>
                <a:latin typeface="Trebuchet MS"/>
                <a:cs typeface="Trebuchet MS"/>
              </a:rPr>
              <a:t>project </a:t>
            </a:r>
            <a:r>
              <a:rPr sz="2400" spc="75" dirty="0">
                <a:solidFill>
                  <a:srgbClr val="9197A7"/>
                </a:solidFill>
                <a:latin typeface="Trebuchet MS"/>
                <a:cs typeface="Trebuchet MS"/>
              </a:rPr>
              <a:t>aims </a:t>
            </a:r>
            <a:r>
              <a:rPr sz="2400" spc="5" dirty="0">
                <a:solidFill>
                  <a:srgbClr val="9197A7"/>
                </a:solidFill>
                <a:latin typeface="Trebuchet MS"/>
                <a:cs typeface="Trebuchet MS"/>
              </a:rPr>
              <a:t>to </a:t>
            </a:r>
            <a:r>
              <a:rPr sz="2400" spc="55" dirty="0">
                <a:solidFill>
                  <a:srgbClr val="9197A7"/>
                </a:solidFill>
                <a:latin typeface="Trebuchet MS"/>
                <a:cs typeface="Trebuchet MS"/>
              </a:rPr>
              <a:t>develop </a:t>
            </a:r>
            <a:r>
              <a:rPr sz="2400" spc="40" dirty="0">
                <a:solidFill>
                  <a:srgbClr val="9197A7"/>
                </a:solidFill>
                <a:latin typeface="Trebuchet MS"/>
                <a:cs typeface="Trebuchet MS"/>
              </a:rPr>
              <a:t>a </a:t>
            </a:r>
            <a:r>
              <a:rPr sz="2400" spc="15" dirty="0">
                <a:solidFill>
                  <a:srgbClr val="9197A7"/>
                </a:solidFill>
                <a:latin typeface="Trebuchet MS"/>
                <a:cs typeface="Trebuchet MS"/>
              </a:rPr>
              <a:t>versatile </a:t>
            </a:r>
            <a:r>
              <a:rPr sz="2400" spc="25" dirty="0">
                <a:solidFill>
                  <a:srgbClr val="9197A7"/>
                </a:solidFill>
                <a:latin typeface="Trebuchet MS"/>
                <a:cs typeface="Trebuchet MS"/>
              </a:rPr>
              <a:t>network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penetration </a:t>
            </a:r>
            <a:r>
              <a:rPr sz="2400" spc="40" dirty="0">
                <a:solidFill>
                  <a:srgbClr val="9197A7"/>
                </a:solidFill>
                <a:latin typeface="Trebuchet MS"/>
                <a:cs typeface="Trebuchet MS"/>
              </a:rPr>
              <a:t>tool </a:t>
            </a:r>
            <a:r>
              <a:rPr sz="2400" spc="85" dirty="0">
                <a:solidFill>
                  <a:srgbClr val="9197A7"/>
                </a:solidFill>
                <a:latin typeface="Trebuchet MS"/>
                <a:cs typeface="Trebuchet MS"/>
              </a:rPr>
              <a:t>using </a:t>
            </a:r>
            <a:r>
              <a:rPr sz="2400" spc="40" dirty="0">
                <a:solidFill>
                  <a:srgbClr val="9197A7"/>
                </a:solidFill>
                <a:latin typeface="Trebuchet MS"/>
                <a:cs typeface="Trebuchet MS"/>
              </a:rPr>
              <a:t>a </a:t>
            </a:r>
            <a:r>
              <a:rPr sz="2400" spc="55" dirty="0">
                <a:solidFill>
                  <a:srgbClr val="9197A7"/>
                </a:solidFill>
                <a:latin typeface="Trebuchet MS"/>
                <a:cs typeface="Trebuchet MS"/>
              </a:rPr>
              <a:t>Raspberry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Pi </a:t>
            </a:r>
            <a:r>
              <a:rPr sz="2400" spc="-175" dirty="0">
                <a:solidFill>
                  <a:srgbClr val="9197A7"/>
                </a:solidFill>
                <a:latin typeface="Trebuchet MS"/>
                <a:cs typeface="Trebuchet MS"/>
              </a:rPr>
              <a:t>3, </a:t>
            </a:r>
            <a:r>
              <a:rPr sz="2400" spc="10" dirty="0">
                <a:solidFill>
                  <a:srgbClr val="9197A7"/>
                </a:solidFill>
                <a:latin typeface="Trebuchet MS"/>
                <a:cs typeface="Trebuchet MS"/>
              </a:rPr>
              <a:t>integrated </a:t>
            </a:r>
            <a:r>
              <a:rPr sz="2400" spc="-5" dirty="0">
                <a:solidFill>
                  <a:srgbClr val="9197A7"/>
                </a:solidFill>
                <a:latin typeface="Trebuchet MS"/>
                <a:cs typeface="Trebuchet MS"/>
              </a:rPr>
              <a:t>with </a:t>
            </a:r>
            <a:r>
              <a:rPr sz="240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9197A7"/>
                </a:solidFill>
                <a:latin typeface="Trebuchet MS"/>
                <a:cs typeface="Trebuchet MS"/>
              </a:rPr>
              <a:t>various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wireless </a:t>
            </a:r>
            <a:r>
              <a:rPr sz="2400" spc="85" dirty="0">
                <a:solidFill>
                  <a:srgbClr val="9197A7"/>
                </a:solidFill>
                <a:latin typeface="Trebuchet MS"/>
                <a:cs typeface="Trebuchet MS"/>
              </a:rPr>
              <a:t>modules </a:t>
            </a:r>
            <a:r>
              <a:rPr sz="2400" spc="10" dirty="0">
                <a:solidFill>
                  <a:srgbClr val="9197A7"/>
                </a:solidFill>
                <a:latin typeface="Trebuchet MS"/>
                <a:cs typeface="Trebuchet MS"/>
              </a:rPr>
              <a:t>like </a:t>
            </a:r>
            <a:r>
              <a:rPr sz="2400" spc="-175" dirty="0">
                <a:solidFill>
                  <a:srgbClr val="9197A7"/>
                </a:solidFill>
                <a:latin typeface="Trebuchet MS"/>
                <a:cs typeface="Trebuchet MS"/>
              </a:rPr>
              <a:t>CC1101, </a:t>
            </a:r>
            <a:r>
              <a:rPr sz="2400" spc="-90" dirty="0">
                <a:solidFill>
                  <a:srgbClr val="9197A7"/>
                </a:solidFill>
                <a:latin typeface="Trebuchet MS"/>
                <a:cs typeface="Trebuchet MS"/>
              </a:rPr>
              <a:t>NFC, </a:t>
            </a:r>
            <a:r>
              <a:rPr sz="2400" spc="-40" dirty="0">
                <a:solidFill>
                  <a:srgbClr val="9197A7"/>
                </a:solidFill>
                <a:latin typeface="Trebuchet MS"/>
                <a:cs typeface="Trebuchet MS"/>
              </a:rPr>
              <a:t>RFID, </a:t>
            </a:r>
            <a:r>
              <a:rPr sz="2400" spc="90" dirty="0">
                <a:solidFill>
                  <a:srgbClr val="9197A7"/>
                </a:solidFill>
                <a:latin typeface="Trebuchet MS"/>
                <a:cs typeface="Trebuchet MS"/>
              </a:rPr>
              <a:t>and </a:t>
            </a:r>
            <a:r>
              <a:rPr sz="2400" spc="15" dirty="0">
                <a:solidFill>
                  <a:srgbClr val="9197A7"/>
                </a:solidFill>
                <a:latin typeface="Trebuchet MS"/>
                <a:cs typeface="Trebuchet MS"/>
              </a:rPr>
              <a:t>Bluetooth. </a:t>
            </a:r>
            <a:r>
              <a:rPr sz="2400" spc="35" dirty="0">
                <a:solidFill>
                  <a:srgbClr val="9197A7"/>
                </a:solidFill>
                <a:latin typeface="Trebuchet MS"/>
                <a:cs typeface="Trebuchet MS"/>
              </a:rPr>
              <a:t>This </a:t>
            </a:r>
            <a:r>
              <a:rPr sz="2400" spc="40" dirty="0">
                <a:solidFill>
                  <a:srgbClr val="9197A7"/>
                </a:solidFill>
                <a:latin typeface="Trebuchet MS"/>
                <a:cs typeface="Trebuchet MS"/>
              </a:rPr>
              <a:t>tool </a:t>
            </a:r>
            <a:r>
              <a:rPr sz="2400" spc="-10" dirty="0">
                <a:solidFill>
                  <a:srgbClr val="9197A7"/>
                </a:solidFill>
                <a:latin typeface="Trebuchet MS"/>
                <a:cs typeface="Trebuchet MS"/>
              </a:rPr>
              <a:t>will </a:t>
            </a:r>
            <a:r>
              <a:rPr sz="2400" dirty="0">
                <a:solidFill>
                  <a:srgbClr val="9197A7"/>
                </a:solidFill>
                <a:latin typeface="Trebuchet MS"/>
                <a:cs typeface="Trebuchet MS"/>
              </a:rPr>
              <a:t>offer </a:t>
            </a:r>
            <a:r>
              <a:rPr sz="2400" spc="50" dirty="0">
                <a:solidFill>
                  <a:srgbClr val="9197A7"/>
                </a:solidFill>
                <a:latin typeface="Trebuchet MS"/>
                <a:cs typeface="Trebuchet MS"/>
              </a:rPr>
              <a:t>comprehensive </a:t>
            </a:r>
            <a:r>
              <a:rPr sz="2400" spc="25" dirty="0">
                <a:solidFill>
                  <a:srgbClr val="9197A7"/>
                </a:solidFill>
                <a:latin typeface="Trebuchet MS"/>
                <a:cs typeface="Trebuchet MS"/>
              </a:rPr>
              <a:t>testing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9197A7"/>
                </a:solidFill>
                <a:latin typeface="Trebuchet MS"/>
                <a:cs typeface="Trebuchet MS"/>
              </a:rPr>
              <a:t>capabilities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9197A7"/>
                </a:solidFill>
                <a:latin typeface="Trebuchet MS"/>
                <a:cs typeface="Trebuchet MS"/>
              </a:rPr>
              <a:t>across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multiple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wireless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9197A7"/>
                </a:solidFill>
                <a:latin typeface="Trebuchet MS"/>
                <a:cs typeface="Trebuchet MS"/>
              </a:rPr>
              <a:t>protocols,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9197A7"/>
                </a:solidFill>
                <a:latin typeface="Trebuchet MS"/>
                <a:cs typeface="Trebuchet MS"/>
              </a:rPr>
              <a:t>providing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9197A7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9197A7"/>
                </a:solidFill>
                <a:latin typeface="Trebuchet MS"/>
                <a:cs typeface="Trebuchet MS"/>
              </a:rPr>
              <a:t>flexible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9197A7"/>
                </a:solidFill>
                <a:latin typeface="Trebuchet MS"/>
                <a:cs typeface="Trebuchet MS"/>
              </a:rPr>
              <a:t>cost-effective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9197A7"/>
                </a:solidFill>
                <a:latin typeface="Trebuchet MS"/>
                <a:cs typeface="Trebuchet MS"/>
              </a:rPr>
              <a:t>solution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9197A7"/>
                </a:solidFill>
                <a:latin typeface="Trebuchet MS"/>
                <a:cs typeface="Trebuchet MS"/>
              </a:rPr>
              <a:t>for</a:t>
            </a:r>
            <a:r>
              <a:rPr sz="2400" spc="-3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9197A7"/>
                </a:solidFill>
                <a:latin typeface="Trebuchet MS"/>
                <a:cs typeface="Trebuchet MS"/>
              </a:rPr>
              <a:t>security </a:t>
            </a:r>
            <a:r>
              <a:rPr sz="2400" spc="-7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9197A7"/>
                </a:solidFill>
                <a:latin typeface="Trebuchet MS"/>
                <a:cs typeface="Trebuchet MS"/>
              </a:rPr>
              <a:t>professionals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  <a:tabLst>
                <a:tab pos="865505" algn="l"/>
              </a:tabLst>
            </a:pP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T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H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E</a:t>
            </a:r>
            <a:r>
              <a:rPr sz="1650" dirty="0">
                <a:solidFill>
                  <a:srgbClr val="9A81BC"/>
                </a:solidFill>
                <a:latin typeface="Courier New"/>
                <a:cs typeface="Courier New"/>
              </a:rPr>
              <a:t>	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E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X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E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C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U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T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I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O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N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ct val="149700"/>
              </a:lnSpc>
            </a:pPr>
            <a:r>
              <a:rPr sz="2400" spc="-10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9197A7"/>
                </a:solidFill>
                <a:latin typeface="Trebuchet MS"/>
                <a:cs typeface="Trebuchet MS"/>
              </a:rPr>
              <a:t>network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penetration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9197A7"/>
                </a:solidFill>
                <a:latin typeface="Trebuchet MS"/>
                <a:cs typeface="Trebuchet MS"/>
              </a:rPr>
              <a:t>tool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9197A7"/>
                </a:solidFill>
                <a:latin typeface="Trebuchet MS"/>
                <a:cs typeface="Trebuchet MS"/>
              </a:rPr>
              <a:t>will</a:t>
            </a:r>
            <a:r>
              <a:rPr sz="240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9197A7"/>
                </a:solidFill>
                <a:latin typeface="Trebuchet MS"/>
                <a:cs typeface="Trebuchet MS"/>
              </a:rPr>
              <a:t>be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9197A7"/>
                </a:solidFill>
                <a:latin typeface="Trebuchet MS"/>
                <a:cs typeface="Trebuchet MS"/>
              </a:rPr>
              <a:t>developed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9197A7"/>
                </a:solidFill>
                <a:latin typeface="Trebuchet MS"/>
                <a:cs typeface="Trebuchet MS"/>
              </a:rPr>
              <a:t>on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9197A7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9197A7"/>
                </a:solidFill>
                <a:latin typeface="Trebuchet MS"/>
                <a:cs typeface="Trebuchet MS"/>
              </a:rPr>
              <a:t>Raspberry</a:t>
            </a:r>
            <a:r>
              <a:rPr sz="240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Pi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9197A7"/>
                </a:solidFill>
                <a:latin typeface="Trebuchet MS"/>
                <a:cs typeface="Trebuchet MS"/>
              </a:rPr>
              <a:t>3,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9197A7"/>
                </a:solidFill>
                <a:latin typeface="Trebuchet MS"/>
                <a:cs typeface="Trebuchet MS"/>
              </a:rPr>
              <a:t>equipped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9197A7"/>
                </a:solidFill>
                <a:latin typeface="Trebuchet MS"/>
                <a:cs typeface="Trebuchet MS"/>
              </a:rPr>
              <a:t>with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9197A7"/>
                </a:solidFill>
                <a:latin typeface="Trebuchet MS"/>
                <a:cs typeface="Trebuchet MS"/>
              </a:rPr>
              <a:t>various</a:t>
            </a:r>
            <a:r>
              <a:rPr sz="240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wireless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9197A7"/>
                </a:solidFill>
                <a:latin typeface="Trebuchet MS"/>
                <a:cs typeface="Trebuchet MS"/>
              </a:rPr>
              <a:t>modules </a:t>
            </a:r>
            <a:r>
              <a:rPr sz="2400" spc="-7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9197A7"/>
                </a:solidFill>
                <a:latin typeface="Trebuchet MS"/>
                <a:cs typeface="Trebuchet MS"/>
              </a:rPr>
              <a:t>for </a:t>
            </a:r>
            <a:r>
              <a:rPr sz="2400" spc="50" dirty="0">
                <a:solidFill>
                  <a:srgbClr val="9197A7"/>
                </a:solidFill>
                <a:latin typeface="Trebuchet MS"/>
                <a:cs typeface="Trebuchet MS"/>
              </a:rPr>
              <a:t>comprehensive </a:t>
            </a:r>
            <a:r>
              <a:rPr sz="2400" spc="-15" dirty="0">
                <a:solidFill>
                  <a:srgbClr val="9197A7"/>
                </a:solidFill>
                <a:latin typeface="Trebuchet MS"/>
                <a:cs typeface="Trebuchet MS"/>
              </a:rPr>
              <a:t>testing. </a:t>
            </a:r>
            <a:r>
              <a:rPr sz="2400" spc="-45" dirty="0">
                <a:solidFill>
                  <a:srgbClr val="9197A7"/>
                </a:solidFill>
                <a:latin typeface="Trebuchet MS"/>
                <a:cs typeface="Trebuchet MS"/>
              </a:rPr>
              <a:t>A </a:t>
            </a:r>
            <a:r>
              <a:rPr sz="2400" spc="35" dirty="0">
                <a:solidFill>
                  <a:srgbClr val="9197A7"/>
                </a:solidFill>
                <a:latin typeface="Trebuchet MS"/>
                <a:cs typeface="Trebuchet MS"/>
              </a:rPr>
              <a:t>user-friendly </a:t>
            </a:r>
            <a:r>
              <a:rPr sz="2400" spc="-10" dirty="0">
                <a:solidFill>
                  <a:srgbClr val="9197A7"/>
                </a:solidFill>
                <a:latin typeface="Trebuchet MS"/>
                <a:cs typeface="Trebuchet MS"/>
              </a:rPr>
              <a:t>interface will </a:t>
            </a:r>
            <a:r>
              <a:rPr sz="2400" spc="50" dirty="0">
                <a:solidFill>
                  <a:srgbClr val="9197A7"/>
                </a:solidFill>
                <a:latin typeface="Trebuchet MS"/>
                <a:cs typeface="Trebuchet MS"/>
              </a:rPr>
              <a:t>be </a:t>
            </a:r>
            <a:r>
              <a:rPr sz="2400" dirty="0">
                <a:solidFill>
                  <a:srgbClr val="9197A7"/>
                </a:solidFill>
                <a:latin typeface="Trebuchet MS"/>
                <a:cs typeface="Trebuchet MS"/>
              </a:rPr>
              <a:t>created </a:t>
            </a:r>
            <a:r>
              <a:rPr sz="2400" spc="10" dirty="0">
                <a:solidFill>
                  <a:srgbClr val="9197A7"/>
                </a:solidFill>
                <a:latin typeface="Trebuchet MS"/>
                <a:cs typeface="Trebuchet MS"/>
              </a:rPr>
              <a:t>for </a:t>
            </a:r>
            <a:r>
              <a:rPr sz="2400" spc="40" dirty="0">
                <a:solidFill>
                  <a:srgbClr val="9197A7"/>
                </a:solidFill>
                <a:latin typeface="Trebuchet MS"/>
                <a:cs typeface="Trebuchet MS"/>
              </a:rPr>
              <a:t>easy </a:t>
            </a:r>
            <a:r>
              <a:rPr sz="2400" spc="-10" dirty="0">
                <a:solidFill>
                  <a:srgbClr val="9197A7"/>
                </a:solidFill>
                <a:latin typeface="Trebuchet MS"/>
                <a:cs typeface="Trebuchet MS"/>
              </a:rPr>
              <a:t>interaction. </a:t>
            </a:r>
            <a:r>
              <a:rPr sz="2400" dirty="0">
                <a:solidFill>
                  <a:srgbClr val="9197A7"/>
                </a:solidFill>
                <a:latin typeface="Trebuchet MS"/>
                <a:cs typeface="Trebuchet MS"/>
              </a:rPr>
              <a:t>Testing </a:t>
            </a:r>
            <a:r>
              <a:rPr sz="2400" spc="85" dirty="0">
                <a:solidFill>
                  <a:srgbClr val="9197A7"/>
                </a:solidFill>
                <a:latin typeface="Trebuchet MS"/>
                <a:cs typeface="Trebuchet MS"/>
              </a:rPr>
              <a:t>modules </a:t>
            </a:r>
            <a:r>
              <a:rPr sz="2400" spc="10" dirty="0">
                <a:solidFill>
                  <a:srgbClr val="9197A7"/>
                </a:solidFill>
                <a:latin typeface="Trebuchet MS"/>
                <a:cs typeface="Trebuchet MS"/>
              </a:rPr>
              <a:t>for </a:t>
            </a:r>
            <a:r>
              <a:rPr sz="2400" spc="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each </a:t>
            </a:r>
            <a:r>
              <a:rPr sz="2400" spc="35" dirty="0">
                <a:solidFill>
                  <a:srgbClr val="9197A7"/>
                </a:solidFill>
                <a:latin typeface="Trebuchet MS"/>
                <a:cs typeface="Trebuchet MS"/>
              </a:rPr>
              <a:t>protocol </a:t>
            </a:r>
            <a:r>
              <a:rPr sz="2400" spc="-10" dirty="0">
                <a:solidFill>
                  <a:srgbClr val="9197A7"/>
                </a:solidFill>
                <a:latin typeface="Trebuchet MS"/>
                <a:cs typeface="Trebuchet MS"/>
              </a:rPr>
              <a:t>will </a:t>
            </a:r>
            <a:r>
              <a:rPr sz="2400" spc="50" dirty="0">
                <a:solidFill>
                  <a:srgbClr val="9197A7"/>
                </a:solidFill>
                <a:latin typeface="Trebuchet MS"/>
                <a:cs typeface="Trebuchet MS"/>
              </a:rPr>
              <a:t>be </a:t>
            </a:r>
            <a:r>
              <a:rPr sz="2400" spc="15" dirty="0">
                <a:solidFill>
                  <a:srgbClr val="9197A7"/>
                </a:solidFill>
                <a:latin typeface="Trebuchet MS"/>
                <a:cs typeface="Trebuchet MS"/>
              </a:rPr>
              <a:t>implemented, </a:t>
            </a:r>
            <a:r>
              <a:rPr sz="2400" spc="55" dirty="0">
                <a:solidFill>
                  <a:srgbClr val="9197A7"/>
                </a:solidFill>
                <a:latin typeface="Trebuchet MS"/>
                <a:cs typeface="Trebuchet MS"/>
              </a:rPr>
              <a:t>including </a:t>
            </a:r>
            <a:r>
              <a:rPr sz="2400" spc="50" dirty="0">
                <a:solidFill>
                  <a:srgbClr val="9197A7"/>
                </a:solidFill>
                <a:latin typeface="Trebuchet MS"/>
                <a:cs typeface="Trebuchet MS"/>
              </a:rPr>
              <a:t>functions </a:t>
            </a:r>
            <a:r>
              <a:rPr sz="2400" spc="10" dirty="0">
                <a:solidFill>
                  <a:srgbClr val="9197A7"/>
                </a:solidFill>
                <a:latin typeface="Trebuchet MS"/>
                <a:cs typeface="Trebuchet MS"/>
              </a:rPr>
              <a:t>for </a:t>
            </a:r>
            <a:r>
              <a:rPr sz="2400" spc="35" dirty="0">
                <a:solidFill>
                  <a:srgbClr val="9197A7"/>
                </a:solidFill>
                <a:latin typeface="Trebuchet MS"/>
                <a:cs typeface="Trebuchet MS"/>
              </a:rPr>
              <a:t>data </a:t>
            </a:r>
            <a:r>
              <a:rPr sz="2400" spc="45" dirty="0">
                <a:solidFill>
                  <a:srgbClr val="9197A7"/>
                </a:solidFill>
                <a:latin typeface="Trebuchet MS"/>
                <a:cs typeface="Trebuchet MS"/>
              </a:rPr>
              <a:t>transmission, </a:t>
            </a:r>
            <a:r>
              <a:rPr sz="2400" spc="-10" dirty="0">
                <a:solidFill>
                  <a:srgbClr val="9197A7"/>
                </a:solidFill>
                <a:latin typeface="Trebuchet MS"/>
                <a:cs typeface="Trebuchet MS"/>
              </a:rPr>
              <a:t>reception, </a:t>
            </a:r>
            <a:r>
              <a:rPr sz="2400" spc="25" dirty="0">
                <a:solidFill>
                  <a:srgbClr val="9197A7"/>
                </a:solidFill>
                <a:latin typeface="Trebuchet MS"/>
                <a:cs typeface="Trebuchet MS"/>
              </a:rPr>
              <a:t>vulnerability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 scanning, </a:t>
            </a:r>
            <a:r>
              <a:rPr sz="2400" spc="90" dirty="0">
                <a:solidFill>
                  <a:srgbClr val="9197A7"/>
                </a:solidFill>
                <a:latin typeface="Trebuchet MS"/>
                <a:cs typeface="Trebuchet MS"/>
              </a:rPr>
              <a:t>and </a:t>
            </a:r>
            <a:r>
              <a:rPr sz="2400" spc="5" dirty="0">
                <a:solidFill>
                  <a:srgbClr val="9197A7"/>
                </a:solidFill>
                <a:latin typeface="Trebuchet MS"/>
                <a:cs typeface="Trebuchet MS"/>
              </a:rPr>
              <a:t>exploitation. </a:t>
            </a:r>
            <a:r>
              <a:rPr sz="2400" spc="25" dirty="0">
                <a:solidFill>
                  <a:srgbClr val="9197A7"/>
                </a:solidFill>
                <a:latin typeface="Trebuchet MS"/>
                <a:cs typeface="Trebuchet MS"/>
              </a:rPr>
              <a:t>Detailed </a:t>
            </a:r>
            <a:r>
              <a:rPr sz="2400" spc="40" dirty="0">
                <a:solidFill>
                  <a:srgbClr val="9197A7"/>
                </a:solidFill>
                <a:latin typeface="Trebuchet MS"/>
                <a:cs typeface="Trebuchet MS"/>
              </a:rPr>
              <a:t>reports </a:t>
            </a:r>
            <a:r>
              <a:rPr sz="2400" spc="-10" dirty="0">
                <a:solidFill>
                  <a:srgbClr val="9197A7"/>
                </a:solidFill>
                <a:latin typeface="Trebuchet MS"/>
                <a:cs typeface="Trebuchet MS"/>
              </a:rPr>
              <a:t>will </a:t>
            </a:r>
            <a:r>
              <a:rPr sz="2400" spc="50" dirty="0">
                <a:solidFill>
                  <a:srgbClr val="9197A7"/>
                </a:solidFill>
                <a:latin typeface="Trebuchet MS"/>
                <a:cs typeface="Trebuchet MS"/>
              </a:rPr>
              <a:t>be </a:t>
            </a:r>
            <a:r>
              <a:rPr sz="2400" spc="20" dirty="0">
                <a:solidFill>
                  <a:srgbClr val="9197A7"/>
                </a:solidFill>
                <a:latin typeface="Trebuchet MS"/>
                <a:cs typeface="Trebuchet MS"/>
              </a:rPr>
              <a:t>generated </a:t>
            </a:r>
            <a:r>
              <a:rPr sz="2400" spc="5" dirty="0">
                <a:solidFill>
                  <a:srgbClr val="9197A7"/>
                </a:solidFill>
                <a:latin typeface="Trebuchet MS"/>
                <a:cs typeface="Trebuchet MS"/>
              </a:rPr>
              <a:t>to </a:t>
            </a:r>
            <a:r>
              <a:rPr sz="2400" spc="45" dirty="0">
                <a:solidFill>
                  <a:srgbClr val="9197A7"/>
                </a:solidFill>
                <a:latin typeface="Trebuchet MS"/>
                <a:cs typeface="Trebuchet MS"/>
              </a:rPr>
              <a:t>summarize </a:t>
            </a:r>
            <a:r>
              <a:rPr sz="240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2400" spc="25" dirty="0">
                <a:solidFill>
                  <a:srgbClr val="9197A7"/>
                </a:solidFill>
                <a:latin typeface="Trebuchet MS"/>
                <a:cs typeface="Trebuchet MS"/>
              </a:rPr>
              <a:t>testing </a:t>
            </a:r>
            <a:r>
              <a:rPr sz="2400" spc="5" dirty="0">
                <a:solidFill>
                  <a:srgbClr val="9197A7"/>
                </a:solidFill>
                <a:latin typeface="Trebuchet MS"/>
                <a:cs typeface="Trebuchet MS"/>
              </a:rPr>
              <a:t>results. </a:t>
            </a:r>
            <a:r>
              <a:rPr sz="2400" spc="65" dirty="0">
                <a:solidFill>
                  <a:srgbClr val="9197A7"/>
                </a:solidFill>
                <a:latin typeface="Trebuchet MS"/>
                <a:cs typeface="Trebuchet MS"/>
              </a:rPr>
              <a:t>Continuous </a:t>
            </a:r>
            <a:r>
              <a:rPr sz="2400" spc="7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9197A7"/>
                </a:solidFill>
                <a:latin typeface="Trebuchet MS"/>
                <a:cs typeface="Trebuchet MS"/>
              </a:rPr>
              <a:t>testing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9197A7"/>
                </a:solidFill>
                <a:latin typeface="Trebuchet MS"/>
                <a:cs typeface="Trebuchet MS"/>
              </a:rPr>
              <a:t>refinement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9197A7"/>
                </a:solidFill>
                <a:latin typeface="Trebuchet MS"/>
                <a:cs typeface="Trebuchet MS"/>
              </a:rPr>
              <a:t>will</a:t>
            </a:r>
            <a:r>
              <a:rPr sz="240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9197A7"/>
                </a:solidFill>
                <a:latin typeface="Trebuchet MS"/>
                <a:cs typeface="Trebuchet MS"/>
              </a:rPr>
              <a:t>ensure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9197A7"/>
                </a:solidFill>
                <a:latin typeface="Trebuchet MS"/>
                <a:cs typeface="Trebuchet MS"/>
              </a:rPr>
              <a:t>tool's</a:t>
            </a:r>
            <a:r>
              <a:rPr sz="240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9197A7"/>
                </a:solidFill>
                <a:latin typeface="Trebuchet MS"/>
                <a:cs typeface="Trebuchet MS"/>
              </a:rPr>
              <a:t>accuracy,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9197A7"/>
                </a:solidFill>
                <a:latin typeface="Trebuchet MS"/>
                <a:cs typeface="Trebuchet MS"/>
              </a:rPr>
              <a:t>reliability,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9197A7"/>
                </a:solidFill>
                <a:latin typeface="Trebuchet MS"/>
                <a:cs typeface="Trebuchet MS"/>
              </a:rPr>
              <a:t>effectiveness</a:t>
            </a:r>
            <a:r>
              <a:rPr sz="240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9197A7"/>
                </a:solidFill>
                <a:latin typeface="Trebuchet MS"/>
                <a:cs typeface="Trebuchet MS"/>
              </a:rPr>
              <a:t>in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9197A7"/>
                </a:solidFill>
                <a:latin typeface="Trebuchet MS"/>
                <a:cs typeface="Trebuchet MS"/>
              </a:rPr>
              <a:t>real-world</a:t>
            </a:r>
            <a:r>
              <a:rPr sz="2400" spc="-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9197A7"/>
                </a:solidFill>
                <a:latin typeface="Trebuchet MS"/>
                <a:cs typeface="Trebuchet MS"/>
              </a:rPr>
              <a:t>scenarios.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736" y="956431"/>
            <a:ext cx="19050" cy="8382000"/>
          </a:xfrm>
          <a:custGeom>
            <a:avLst/>
            <a:gdLst/>
            <a:ahLst/>
            <a:cxnLst/>
            <a:rect l="l" t="t" r="r" b="b"/>
            <a:pathLst>
              <a:path w="19050" h="8382000">
                <a:moveTo>
                  <a:pt x="19049" y="8381999"/>
                </a:moveTo>
                <a:lnTo>
                  <a:pt x="0" y="8381999"/>
                </a:lnTo>
                <a:lnTo>
                  <a:pt x="0" y="0"/>
                </a:lnTo>
                <a:lnTo>
                  <a:pt x="19049" y="0"/>
                </a:lnTo>
                <a:lnTo>
                  <a:pt x="19049" y="8381999"/>
                </a:lnTo>
                <a:close/>
              </a:path>
            </a:pathLst>
          </a:custGeom>
          <a:solidFill>
            <a:srgbClr val="9A81BC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299" y="905034"/>
            <a:ext cx="4316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Implimentation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299" y="1992907"/>
            <a:ext cx="15494635" cy="690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implementation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of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proposed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network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penetration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tool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involves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systematic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integration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of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multiple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wireless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communication</a:t>
            </a:r>
            <a:endParaRPr sz="1950">
              <a:latin typeface="Trebuchet MS"/>
              <a:cs typeface="Trebuchet MS"/>
            </a:endParaRPr>
          </a:p>
          <a:p>
            <a:pPr marL="12700" marR="20320">
              <a:lnSpc>
                <a:spcPct val="183800"/>
              </a:lnSpc>
              <a:spcBef>
                <a:spcPts val="50"/>
              </a:spcBef>
            </a:pPr>
            <a:r>
              <a:rPr sz="1950" spc="70" dirty="0">
                <a:solidFill>
                  <a:srgbClr val="9197A7"/>
                </a:solidFill>
                <a:latin typeface="Trebuchet MS"/>
                <a:cs typeface="Trebuchet MS"/>
              </a:rPr>
              <a:t>modules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9197A7"/>
                </a:solidFill>
                <a:latin typeface="Trebuchet MS"/>
                <a:cs typeface="Trebuchet MS"/>
              </a:rPr>
              <a:t>with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Raspberry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Pi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140" dirty="0">
                <a:solidFill>
                  <a:srgbClr val="9197A7"/>
                </a:solidFill>
                <a:latin typeface="Trebuchet MS"/>
                <a:cs typeface="Trebuchet MS"/>
              </a:rPr>
              <a:t>3,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tailored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to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create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versatile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comprehensive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testing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9197A7"/>
                </a:solidFill>
                <a:latin typeface="Trebuchet MS"/>
                <a:cs typeface="Trebuchet MS"/>
              </a:rPr>
              <a:t>platform.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process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9197A7"/>
                </a:solidFill>
                <a:latin typeface="Trebuchet MS"/>
                <a:cs typeface="Trebuchet MS"/>
              </a:rPr>
              <a:t>begins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by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setting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9197A7"/>
                </a:solidFill>
                <a:latin typeface="Trebuchet MS"/>
                <a:cs typeface="Trebuchet MS"/>
              </a:rPr>
              <a:t>up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-57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Raspberry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Pi </a:t>
            </a:r>
            <a:r>
              <a:rPr sz="1950" spc="-50" dirty="0">
                <a:solidFill>
                  <a:srgbClr val="9197A7"/>
                </a:solidFill>
                <a:latin typeface="Trebuchet MS"/>
                <a:cs typeface="Trebuchet MS"/>
              </a:rPr>
              <a:t>3 </a:t>
            </a:r>
            <a:r>
              <a:rPr sz="1950" dirty="0">
                <a:solidFill>
                  <a:srgbClr val="9197A7"/>
                </a:solidFill>
                <a:latin typeface="Trebuchet MS"/>
                <a:cs typeface="Trebuchet MS"/>
              </a:rPr>
              <a:t>with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necessary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operating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system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drivers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to </a:t>
            </a:r>
            <a:r>
              <a:rPr sz="1950" spc="65" dirty="0">
                <a:solidFill>
                  <a:srgbClr val="9197A7"/>
                </a:solidFill>
                <a:latin typeface="Trebuchet MS"/>
                <a:cs typeface="Trebuchet MS"/>
              </a:rPr>
              <a:t>support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connected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modules,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including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10" dirty="0">
                <a:solidFill>
                  <a:srgbClr val="9197A7"/>
                </a:solidFill>
                <a:latin typeface="Trebuchet MS"/>
                <a:cs typeface="Trebuchet MS"/>
              </a:rPr>
              <a:t>NFC/RFID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transceivers </a:t>
            </a:r>
            <a:r>
              <a:rPr sz="1950" spc="-30" dirty="0">
                <a:solidFill>
                  <a:srgbClr val="9197A7"/>
                </a:solidFill>
                <a:latin typeface="Trebuchet MS"/>
                <a:cs typeface="Trebuchet MS"/>
              </a:rPr>
              <a:t>(ST25R3916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 </a:t>
            </a:r>
            <a:r>
              <a:rPr sz="1950" spc="-130" dirty="0">
                <a:solidFill>
                  <a:srgbClr val="9197A7"/>
                </a:solidFill>
                <a:latin typeface="Trebuchet MS"/>
                <a:cs typeface="Trebuchet MS"/>
              </a:rPr>
              <a:t>CC1101),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Bluetooth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module,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proprietary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radio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module.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Each </a:t>
            </a:r>
            <a:r>
              <a:rPr sz="1950" spc="60" dirty="0">
                <a:solidFill>
                  <a:srgbClr val="9197A7"/>
                </a:solidFill>
                <a:latin typeface="Trebuchet MS"/>
                <a:cs typeface="Trebuchet MS"/>
              </a:rPr>
              <a:t>module </a:t>
            </a:r>
            <a:r>
              <a:rPr sz="1950" spc="65" dirty="0">
                <a:solidFill>
                  <a:srgbClr val="9197A7"/>
                </a:solidFill>
                <a:latin typeface="Trebuchet MS"/>
                <a:cs typeface="Trebuchet MS"/>
              </a:rPr>
              <a:t>is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configured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to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operate 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at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its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specific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frequency,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9197A7"/>
                </a:solidFill>
                <a:latin typeface="Trebuchet MS"/>
                <a:cs typeface="Trebuchet MS"/>
              </a:rPr>
              <a:t>such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85" dirty="0">
                <a:solidFill>
                  <a:srgbClr val="9197A7"/>
                </a:solidFill>
                <a:latin typeface="Trebuchet MS"/>
                <a:cs typeface="Trebuchet MS"/>
              </a:rPr>
              <a:t>13.56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MHz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9197A7"/>
                </a:solidFill>
                <a:latin typeface="Trebuchet MS"/>
                <a:cs typeface="Trebuchet MS"/>
              </a:rPr>
              <a:t>for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70" dirty="0">
                <a:solidFill>
                  <a:srgbClr val="9197A7"/>
                </a:solidFill>
                <a:latin typeface="Trebuchet MS"/>
                <a:cs typeface="Trebuchet MS"/>
              </a:rPr>
              <a:t>NFC,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appropriate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settings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9197A7"/>
                </a:solidFill>
                <a:latin typeface="Trebuchet MS"/>
                <a:cs typeface="Trebuchet MS"/>
              </a:rPr>
              <a:t>for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Bluetooth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9197A7"/>
                </a:solidFill>
                <a:latin typeface="Trebuchet MS"/>
                <a:cs typeface="Trebuchet MS"/>
              </a:rPr>
              <a:t>LE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105" dirty="0">
                <a:solidFill>
                  <a:srgbClr val="9197A7"/>
                </a:solidFill>
                <a:latin typeface="Trebuchet MS"/>
                <a:cs typeface="Trebuchet MS"/>
              </a:rPr>
              <a:t>5.4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proprietary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radio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9197A7"/>
                </a:solidFill>
                <a:latin typeface="Trebuchet MS"/>
                <a:cs typeface="Trebuchet MS"/>
              </a:rPr>
              <a:t>frequencies.</a:t>
            </a:r>
            <a:endParaRPr sz="1950">
              <a:latin typeface="Trebuchet MS"/>
              <a:cs typeface="Trebuchet MS"/>
            </a:endParaRPr>
          </a:p>
          <a:p>
            <a:pPr marL="12700" marR="5080">
              <a:lnSpc>
                <a:spcPct val="184800"/>
              </a:lnSpc>
              <a:spcBef>
                <a:spcPts val="25"/>
              </a:spcBef>
            </a:pP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Once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system </a:t>
            </a:r>
            <a:r>
              <a:rPr sz="1950" spc="65" dirty="0">
                <a:solidFill>
                  <a:srgbClr val="9197A7"/>
                </a:solidFill>
                <a:latin typeface="Trebuchet MS"/>
                <a:cs typeface="Trebuchet MS"/>
              </a:rPr>
              <a:t>is </a:t>
            </a:r>
            <a:r>
              <a:rPr sz="1950" spc="-5" dirty="0">
                <a:solidFill>
                  <a:srgbClr val="9197A7"/>
                </a:solidFill>
                <a:latin typeface="Trebuchet MS"/>
                <a:cs typeface="Trebuchet MS"/>
              </a:rPr>
              <a:t>initialized,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60" dirty="0">
                <a:solidFill>
                  <a:srgbClr val="9197A7"/>
                </a:solidFill>
                <a:latin typeface="Trebuchet MS"/>
                <a:cs typeface="Trebuchet MS"/>
              </a:rPr>
              <a:t>user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selects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wireless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protocol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they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wish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to </a:t>
            </a:r>
            <a:r>
              <a:rPr sz="1950" spc="-45" dirty="0">
                <a:solidFill>
                  <a:srgbClr val="9197A7"/>
                </a:solidFill>
                <a:latin typeface="Trebuchet MS"/>
                <a:cs typeface="Trebuchet MS"/>
              </a:rPr>
              <a:t>test,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which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triggers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 </a:t>
            </a:r>
            <a:r>
              <a:rPr sz="1950" spc="60" dirty="0">
                <a:solidFill>
                  <a:srgbClr val="9197A7"/>
                </a:solidFill>
                <a:latin typeface="Trebuchet MS"/>
                <a:cs typeface="Trebuchet MS"/>
              </a:rPr>
              <a:t>scan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of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target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environment </a:t>
            </a:r>
            <a:r>
              <a:rPr sz="1950" spc="-57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9197A7"/>
                </a:solidFill>
                <a:latin typeface="Trebuchet MS"/>
                <a:cs typeface="Trebuchet MS"/>
              </a:rPr>
              <a:t>for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devices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or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9197A7"/>
                </a:solidFill>
                <a:latin typeface="Trebuchet MS"/>
                <a:cs typeface="Trebuchet MS"/>
              </a:rPr>
              <a:t>signals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related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to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that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9197A7"/>
                </a:solidFill>
                <a:latin typeface="Trebuchet MS"/>
                <a:cs typeface="Trebuchet MS"/>
              </a:rPr>
              <a:t>protocol.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tool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then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analyzes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9197A7"/>
                </a:solidFill>
                <a:latin typeface="Trebuchet MS"/>
                <a:cs typeface="Trebuchet MS"/>
              </a:rPr>
              <a:t>scan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results,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identifying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potential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vulnerabilities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devices </a:t>
            </a:r>
            <a:r>
              <a:rPr sz="1950" spc="-57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of 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interest. </a:t>
            </a:r>
            <a:r>
              <a:rPr sz="1950" spc="60" dirty="0">
                <a:solidFill>
                  <a:srgbClr val="9197A7"/>
                </a:solidFill>
                <a:latin typeface="Trebuchet MS"/>
                <a:cs typeface="Trebuchet MS"/>
              </a:rPr>
              <a:t>Depending </a:t>
            </a:r>
            <a:r>
              <a:rPr sz="1950" spc="90" dirty="0">
                <a:solidFill>
                  <a:srgbClr val="9197A7"/>
                </a:solidFill>
                <a:latin typeface="Trebuchet MS"/>
                <a:cs typeface="Trebuchet MS"/>
              </a:rPr>
              <a:t>on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selected </a:t>
            </a:r>
            <a:r>
              <a:rPr sz="1950" dirty="0">
                <a:solidFill>
                  <a:srgbClr val="9197A7"/>
                </a:solidFill>
                <a:latin typeface="Trebuchet MS"/>
                <a:cs typeface="Trebuchet MS"/>
              </a:rPr>
              <a:t>protocol,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tool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conducts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specific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penetration 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tests, </a:t>
            </a:r>
            <a:r>
              <a:rPr sz="1950" spc="70" dirty="0">
                <a:solidFill>
                  <a:srgbClr val="9197A7"/>
                </a:solidFill>
                <a:latin typeface="Trebuchet MS"/>
                <a:cs typeface="Trebuchet MS"/>
              </a:rPr>
              <a:t>such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as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cloning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or </a:t>
            </a:r>
            <a:r>
              <a:rPr sz="1950" spc="65" dirty="0">
                <a:solidFill>
                  <a:srgbClr val="9197A7"/>
                </a:solidFill>
                <a:latin typeface="Trebuchet MS"/>
                <a:cs typeface="Trebuchet MS"/>
              </a:rPr>
              <a:t>spoofing </a:t>
            </a:r>
            <a:r>
              <a:rPr sz="1950" spc="10" dirty="0">
                <a:solidFill>
                  <a:srgbClr val="9197A7"/>
                </a:solidFill>
                <a:latin typeface="Trebuchet MS"/>
                <a:cs typeface="Trebuchet MS"/>
              </a:rPr>
              <a:t>NFC/RFID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tags,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performing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Bluetooth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pairing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tests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sniffing,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or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analyzing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exploiting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proprietary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radio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signals.</a:t>
            </a:r>
            <a:endParaRPr sz="1950">
              <a:latin typeface="Trebuchet MS"/>
              <a:cs typeface="Trebuchet MS"/>
            </a:endParaRPr>
          </a:p>
          <a:p>
            <a:pPr marL="12700" marR="304165">
              <a:lnSpc>
                <a:spcPts val="4350"/>
              </a:lnSpc>
              <a:spcBef>
                <a:spcPts val="405"/>
              </a:spcBef>
            </a:pPr>
            <a:r>
              <a:rPr sz="1950" spc="-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results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of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these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tests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are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logged in 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real-time,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detailed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report </a:t>
            </a:r>
            <a:r>
              <a:rPr sz="1950" spc="65" dirty="0">
                <a:solidFill>
                  <a:srgbClr val="9197A7"/>
                </a:solidFill>
                <a:latin typeface="Trebuchet MS"/>
                <a:cs typeface="Trebuchet MS"/>
              </a:rPr>
              <a:t>is </a:t>
            </a:r>
            <a:r>
              <a:rPr sz="1950" spc="-5" dirty="0">
                <a:solidFill>
                  <a:srgbClr val="9197A7"/>
                </a:solidFill>
                <a:latin typeface="Trebuchet MS"/>
                <a:cs typeface="Trebuchet MS"/>
              </a:rPr>
              <a:t>generated,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outlining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identified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vulnerabilities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 </a:t>
            </a:r>
            <a:r>
              <a:rPr sz="1950" spc="8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9197A7"/>
                </a:solidFill>
                <a:latin typeface="Trebuchet MS"/>
                <a:cs typeface="Trebuchet MS"/>
              </a:rPr>
              <a:t>suggesting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potential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mitigations.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9197A7"/>
                </a:solidFill>
                <a:latin typeface="Trebuchet MS"/>
                <a:cs typeface="Trebuchet MS"/>
              </a:rPr>
              <a:t>user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can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9197A7"/>
                </a:solidFill>
                <a:latin typeface="Trebuchet MS"/>
                <a:cs typeface="Trebuchet MS"/>
              </a:rPr>
              <a:t>review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rgbClr val="9197A7"/>
                </a:solidFill>
                <a:latin typeface="Trebuchet MS"/>
                <a:cs typeface="Trebuchet MS"/>
              </a:rPr>
              <a:t>these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9197A7"/>
                </a:solidFill>
                <a:latin typeface="Trebuchet MS"/>
                <a:cs typeface="Trebuchet MS"/>
              </a:rPr>
              <a:t>findings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adjust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testing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parameters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or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select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9197A7"/>
                </a:solidFill>
                <a:latin typeface="Trebuchet MS"/>
                <a:cs typeface="Trebuchet MS"/>
              </a:rPr>
              <a:t>different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protocol</a:t>
            </a:r>
            <a:endParaRPr sz="1950">
              <a:latin typeface="Trebuchet MS"/>
              <a:cs typeface="Trebuchet MS"/>
            </a:endParaRPr>
          </a:p>
          <a:p>
            <a:pPr marL="12700" marR="358140">
              <a:lnSpc>
                <a:spcPts val="4280"/>
              </a:lnSpc>
            </a:pPr>
            <a:r>
              <a:rPr sz="1950" spc="10" dirty="0">
                <a:solidFill>
                  <a:srgbClr val="9197A7"/>
                </a:solidFill>
                <a:latin typeface="Trebuchet MS"/>
                <a:cs typeface="Trebuchet MS"/>
              </a:rPr>
              <a:t>for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further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analysis.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This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9197A7"/>
                </a:solidFill>
                <a:latin typeface="Trebuchet MS"/>
                <a:cs typeface="Trebuchet MS"/>
              </a:rPr>
              <a:t>iterative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0" dirty="0">
                <a:solidFill>
                  <a:srgbClr val="9197A7"/>
                </a:solidFill>
                <a:latin typeface="Trebuchet MS"/>
                <a:cs typeface="Trebuchet MS"/>
              </a:rPr>
              <a:t>process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9197A7"/>
                </a:solidFill>
                <a:latin typeface="Trebuchet MS"/>
                <a:cs typeface="Trebuchet MS"/>
              </a:rPr>
              <a:t>ensures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9197A7"/>
                </a:solidFill>
                <a:latin typeface="Trebuchet MS"/>
                <a:cs typeface="Trebuchet MS"/>
              </a:rPr>
              <a:t>thorough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testing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0" dirty="0">
                <a:solidFill>
                  <a:srgbClr val="9197A7"/>
                </a:solidFill>
                <a:latin typeface="Trebuchet MS"/>
                <a:cs typeface="Trebuchet MS"/>
              </a:rPr>
              <a:t>of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wireless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network’s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security,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providing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a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flexible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cost- </a:t>
            </a:r>
            <a:r>
              <a:rPr sz="1950" spc="-57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9197A7"/>
                </a:solidFill>
                <a:latin typeface="Trebuchet MS"/>
                <a:cs typeface="Trebuchet MS"/>
              </a:rPr>
              <a:t>effective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9197A7"/>
                </a:solidFill>
                <a:latin typeface="Trebuchet MS"/>
                <a:cs typeface="Trebuchet MS"/>
              </a:rPr>
              <a:t>solution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that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can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9197A7"/>
                </a:solidFill>
                <a:latin typeface="Trebuchet MS"/>
                <a:cs typeface="Trebuchet MS"/>
              </a:rPr>
              <a:t>adapt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" dirty="0">
                <a:solidFill>
                  <a:srgbClr val="9197A7"/>
                </a:solidFill>
                <a:latin typeface="Trebuchet MS"/>
                <a:cs typeface="Trebuchet MS"/>
              </a:rPr>
              <a:t>to</a:t>
            </a:r>
            <a:r>
              <a:rPr sz="1950" spc="-2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9197A7"/>
                </a:solidFill>
                <a:latin typeface="Trebuchet MS"/>
                <a:cs typeface="Trebuchet MS"/>
              </a:rPr>
              <a:t>emerging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15" dirty="0">
                <a:solidFill>
                  <a:srgbClr val="9197A7"/>
                </a:solidFill>
                <a:latin typeface="Trebuchet MS"/>
                <a:cs typeface="Trebuchet MS"/>
              </a:rPr>
              <a:t>threats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9197A7"/>
                </a:solidFill>
                <a:latin typeface="Trebuchet MS"/>
                <a:cs typeface="Trebuchet MS"/>
              </a:rPr>
              <a:t>and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9197A7"/>
                </a:solidFill>
                <a:latin typeface="Trebuchet MS"/>
                <a:cs typeface="Trebuchet MS"/>
              </a:rPr>
              <a:t>various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rgbClr val="9197A7"/>
                </a:solidFill>
                <a:latin typeface="Trebuchet MS"/>
                <a:cs typeface="Trebuchet MS"/>
              </a:rPr>
              <a:t>testing</a:t>
            </a:r>
            <a:r>
              <a:rPr sz="1950" spc="-2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spc="30" dirty="0">
                <a:solidFill>
                  <a:srgbClr val="9197A7"/>
                </a:solidFill>
                <a:latin typeface="Trebuchet MS"/>
                <a:cs typeface="Trebuchet MS"/>
              </a:rPr>
              <a:t>scenarios.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736" y="956429"/>
            <a:ext cx="19050" cy="8382000"/>
          </a:xfrm>
          <a:custGeom>
            <a:avLst/>
            <a:gdLst/>
            <a:ahLst/>
            <a:cxnLst/>
            <a:rect l="l" t="t" r="r" b="b"/>
            <a:pathLst>
              <a:path w="19050" h="8382000">
                <a:moveTo>
                  <a:pt x="19049" y="8381999"/>
                </a:moveTo>
                <a:lnTo>
                  <a:pt x="0" y="8381999"/>
                </a:lnTo>
                <a:lnTo>
                  <a:pt x="0" y="0"/>
                </a:lnTo>
                <a:lnTo>
                  <a:pt x="19049" y="0"/>
                </a:lnTo>
                <a:lnTo>
                  <a:pt x="19049" y="8381999"/>
                </a:lnTo>
                <a:close/>
              </a:path>
            </a:pathLst>
          </a:custGeom>
          <a:solidFill>
            <a:srgbClr val="9A81BC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6889" y="602205"/>
            <a:ext cx="8409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0" dirty="0"/>
              <a:t>H</a:t>
            </a:r>
            <a:r>
              <a:rPr sz="6000" spc="90" dirty="0"/>
              <a:t>a</a:t>
            </a:r>
            <a:r>
              <a:rPr sz="6000" spc="-340" dirty="0"/>
              <a:t>r</a:t>
            </a:r>
            <a:r>
              <a:rPr sz="6000" spc="114" dirty="0"/>
              <a:t>d</a:t>
            </a:r>
            <a:r>
              <a:rPr sz="6000" spc="-295" dirty="0"/>
              <a:t>w</a:t>
            </a:r>
            <a:r>
              <a:rPr sz="6000" spc="90" dirty="0"/>
              <a:t>a</a:t>
            </a:r>
            <a:r>
              <a:rPr sz="6000" spc="-340" dirty="0"/>
              <a:t>r</a:t>
            </a:r>
            <a:r>
              <a:rPr sz="6000" spc="-140" dirty="0"/>
              <a:t>e</a:t>
            </a:r>
            <a:r>
              <a:rPr sz="6000" spc="-390" dirty="0"/>
              <a:t> </a:t>
            </a:r>
            <a:r>
              <a:rPr sz="6000" spc="-55" dirty="0"/>
              <a:t>R</a:t>
            </a:r>
            <a:r>
              <a:rPr sz="6000" spc="-140" dirty="0"/>
              <a:t>e</a:t>
            </a:r>
            <a:r>
              <a:rPr sz="6000" spc="95" dirty="0"/>
              <a:t>q</a:t>
            </a:r>
            <a:r>
              <a:rPr sz="6000" spc="-114" dirty="0"/>
              <a:t>u</a:t>
            </a:r>
            <a:r>
              <a:rPr sz="6000" spc="-100" dirty="0"/>
              <a:t>i</a:t>
            </a:r>
            <a:r>
              <a:rPr sz="6000" spc="-340" dirty="0"/>
              <a:t>r</a:t>
            </a:r>
            <a:r>
              <a:rPr sz="6000" spc="-140" dirty="0"/>
              <a:t>e</a:t>
            </a:r>
            <a:r>
              <a:rPr sz="6000" spc="-90" dirty="0"/>
              <a:t>m</a:t>
            </a:r>
            <a:r>
              <a:rPr sz="6000" spc="-140" dirty="0"/>
              <a:t>e</a:t>
            </a:r>
            <a:r>
              <a:rPr sz="6000" spc="-80" dirty="0"/>
              <a:t>n</a:t>
            </a:r>
            <a:r>
              <a:rPr sz="6000" spc="-65" dirty="0"/>
              <a:t>t</a:t>
            </a:r>
            <a:r>
              <a:rPr sz="6000" spc="310" dirty="0"/>
              <a:t>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83245" indent="-340360">
              <a:lnSpc>
                <a:spcPct val="100000"/>
              </a:lnSpc>
              <a:spcBef>
                <a:spcPts val="125"/>
              </a:spcBef>
              <a:buClr>
                <a:srgbClr val="9A81BC"/>
              </a:buClr>
              <a:buSzPct val="111627"/>
              <a:buChar char="•"/>
              <a:tabLst>
                <a:tab pos="8183245" algn="l"/>
                <a:tab pos="8183880" algn="l"/>
              </a:tabLst>
            </a:pPr>
            <a:r>
              <a:rPr spc="65" dirty="0">
                <a:solidFill>
                  <a:srgbClr val="FFFFFF"/>
                </a:solidFill>
              </a:rPr>
              <a:t>Raspberry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Pi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145" dirty="0">
                <a:solidFill>
                  <a:srgbClr val="FFFFFF"/>
                </a:solidFill>
              </a:rPr>
              <a:t>3: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5" dirty="0"/>
              <a:t>central</a:t>
            </a:r>
            <a:r>
              <a:rPr spc="-25" dirty="0"/>
              <a:t> </a:t>
            </a:r>
            <a:r>
              <a:rPr spc="70" dirty="0"/>
              <a:t>processing</a:t>
            </a:r>
            <a:r>
              <a:rPr spc="-25" dirty="0"/>
              <a:t> </a:t>
            </a:r>
            <a:r>
              <a:rPr spc="45" dirty="0"/>
              <a:t>unit</a:t>
            </a:r>
            <a:r>
              <a:rPr spc="-20" dirty="0"/>
              <a:t> </a:t>
            </a:r>
            <a:r>
              <a:rPr spc="15" dirty="0"/>
              <a:t>that</a:t>
            </a:r>
            <a:r>
              <a:rPr spc="-25" dirty="0"/>
              <a:t> </a:t>
            </a:r>
            <a:r>
              <a:rPr spc="55" dirty="0"/>
              <a:t>coordinates</a:t>
            </a:r>
            <a:r>
              <a:rPr spc="-25" dirty="0"/>
              <a:t> </a:t>
            </a:r>
            <a:r>
              <a:rPr spc="25" dirty="0"/>
              <a:t>all</a:t>
            </a:r>
          </a:p>
          <a:p>
            <a:pPr marL="8183245">
              <a:lnSpc>
                <a:spcPct val="100000"/>
              </a:lnSpc>
              <a:spcBef>
                <a:spcPts val="2220"/>
              </a:spcBef>
            </a:pPr>
            <a:r>
              <a:rPr spc="50" dirty="0"/>
              <a:t>modules,</a:t>
            </a:r>
            <a:r>
              <a:rPr spc="-25" dirty="0"/>
              <a:t> </a:t>
            </a:r>
            <a:r>
              <a:rPr spc="100" dirty="0"/>
              <a:t>runs</a:t>
            </a:r>
            <a:r>
              <a:rPr spc="-25" dirty="0"/>
              <a:t> </a:t>
            </a:r>
            <a:r>
              <a:rPr spc="40" dirty="0"/>
              <a:t>penetration</a:t>
            </a:r>
            <a:r>
              <a:rPr spc="-20" dirty="0"/>
              <a:t> </a:t>
            </a:r>
            <a:r>
              <a:rPr spc="35" dirty="0"/>
              <a:t>testing</a:t>
            </a:r>
            <a:r>
              <a:rPr spc="-25" dirty="0"/>
              <a:t> </a:t>
            </a:r>
            <a:r>
              <a:rPr spc="20" dirty="0"/>
              <a:t>scripts,</a:t>
            </a:r>
            <a:r>
              <a:rPr spc="-20" dirty="0"/>
              <a:t> </a:t>
            </a:r>
            <a:r>
              <a:rPr spc="95" dirty="0"/>
              <a:t>and</a:t>
            </a:r>
            <a:r>
              <a:rPr spc="-25" dirty="0"/>
              <a:t> </a:t>
            </a:r>
            <a:r>
              <a:rPr spc="85" dirty="0"/>
              <a:t>logs</a:t>
            </a:r>
            <a:r>
              <a:rPr spc="-20" dirty="0"/>
              <a:t> </a:t>
            </a:r>
            <a:r>
              <a:rPr spc="45" dirty="0"/>
              <a:t>data</a:t>
            </a:r>
          </a:p>
          <a:p>
            <a:pPr marL="8183245" marR="400050" indent="-340360">
              <a:lnSpc>
                <a:spcPct val="186000"/>
              </a:lnSpc>
              <a:buClr>
                <a:srgbClr val="9A81BC"/>
              </a:buClr>
              <a:buSzPct val="111627"/>
              <a:buChar char="•"/>
              <a:tabLst>
                <a:tab pos="8183245" algn="l"/>
                <a:tab pos="8183880" algn="l"/>
              </a:tabLst>
            </a:pPr>
            <a:r>
              <a:rPr spc="-125" dirty="0">
                <a:solidFill>
                  <a:srgbClr val="FFFFFF"/>
                </a:solidFill>
              </a:rPr>
              <a:t>CC1101 </a:t>
            </a:r>
            <a:r>
              <a:rPr spc="-5" dirty="0">
                <a:solidFill>
                  <a:srgbClr val="FFFFFF"/>
                </a:solidFill>
              </a:rPr>
              <a:t>Transceiver: </a:t>
            </a:r>
            <a:r>
              <a:rPr spc="-25" dirty="0"/>
              <a:t>A </a:t>
            </a:r>
            <a:r>
              <a:rPr spc="30" dirty="0"/>
              <a:t>sub-1 </a:t>
            </a:r>
            <a:r>
              <a:rPr spc="-15" dirty="0"/>
              <a:t>GHz </a:t>
            </a:r>
            <a:r>
              <a:rPr spc="40" dirty="0"/>
              <a:t>wireless </a:t>
            </a:r>
            <a:r>
              <a:rPr spc="30" dirty="0"/>
              <a:t>transceiver </a:t>
            </a:r>
            <a:r>
              <a:rPr spc="80" dirty="0"/>
              <a:t>module </a:t>
            </a:r>
            <a:r>
              <a:rPr spc="-635" dirty="0"/>
              <a:t> </a:t>
            </a:r>
            <a:r>
              <a:rPr spc="100" dirty="0"/>
              <a:t>used </a:t>
            </a:r>
            <a:r>
              <a:rPr spc="20" dirty="0"/>
              <a:t>for </a:t>
            </a:r>
            <a:r>
              <a:rPr spc="55" dirty="0"/>
              <a:t>low-power </a:t>
            </a:r>
            <a:r>
              <a:rPr spc="10" dirty="0"/>
              <a:t>RF </a:t>
            </a:r>
            <a:r>
              <a:rPr spc="35" dirty="0"/>
              <a:t>communication, </a:t>
            </a:r>
            <a:r>
              <a:rPr spc="80" dirty="0"/>
              <a:t>supporting </a:t>
            </a:r>
            <a:r>
              <a:rPr spc="50" dirty="0"/>
              <a:t>a </a:t>
            </a:r>
            <a:r>
              <a:rPr spc="30" dirty="0"/>
              <a:t>wide </a:t>
            </a:r>
            <a:r>
              <a:rPr spc="35" dirty="0"/>
              <a:t> range</a:t>
            </a:r>
            <a:r>
              <a:rPr spc="-30" dirty="0"/>
              <a:t> </a:t>
            </a:r>
            <a:r>
              <a:rPr spc="35" dirty="0"/>
              <a:t>of</a:t>
            </a:r>
            <a:r>
              <a:rPr spc="-25" dirty="0"/>
              <a:t> </a:t>
            </a:r>
            <a:r>
              <a:rPr spc="45" dirty="0"/>
              <a:t>frequencies</a:t>
            </a:r>
            <a:r>
              <a:rPr spc="-25" dirty="0"/>
              <a:t> </a:t>
            </a:r>
            <a:r>
              <a:rPr spc="95" dirty="0"/>
              <a:t>and</a:t>
            </a:r>
            <a:r>
              <a:rPr spc="-25" dirty="0"/>
              <a:t> </a:t>
            </a:r>
            <a:r>
              <a:rPr spc="25" dirty="0"/>
              <a:t>protocols.</a:t>
            </a:r>
          </a:p>
          <a:p>
            <a:pPr marL="8183245" marR="704850" indent="-340360">
              <a:lnSpc>
                <a:spcPct val="186000"/>
              </a:lnSpc>
              <a:buClr>
                <a:srgbClr val="9A81BC"/>
              </a:buClr>
              <a:buSzPct val="111627"/>
              <a:buChar char="•"/>
              <a:tabLst>
                <a:tab pos="8183245" algn="l"/>
                <a:tab pos="8183880" algn="l"/>
              </a:tabLst>
            </a:pPr>
            <a:r>
              <a:rPr spc="-15" dirty="0">
                <a:solidFill>
                  <a:srgbClr val="FFFFFF"/>
                </a:solidFill>
              </a:rPr>
              <a:t>ST25R3916 </a:t>
            </a:r>
            <a:r>
              <a:rPr spc="-5" dirty="0">
                <a:solidFill>
                  <a:srgbClr val="FFFFFF"/>
                </a:solidFill>
              </a:rPr>
              <a:t>NFC Transceiver: </a:t>
            </a:r>
            <a:r>
              <a:rPr spc="-25" dirty="0"/>
              <a:t>A </a:t>
            </a:r>
            <a:r>
              <a:rPr spc="60" dirty="0"/>
              <a:t>high-performance </a:t>
            </a:r>
            <a:r>
              <a:rPr spc="-5" dirty="0"/>
              <a:t>NFC </a:t>
            </a:r>
            <a:r>
              <a:rPr dirty="0"/>
              <a:t> </a:t>
            </a:r>
            <a:r>
              <a:rPr spc="-30" dirty="0"/>
              <a:t>reader/writer,</a:t>
            </a:r>
            <a:r>
              <a:rPr spc="-15" dirty="0"/>
              <a:t> </a:t>
            </a:r>
            <a:r>
              <a:rPr spc="40" dirty="0"/>
              <a:t>ideal</a:t>
            </a:r>
            <a:r>
              <a:rPr spc="-15" dirty="0"/>
              <a:t> </a:t>
            </a:r>
            <a:r>
              <a:rPr spc="20" dirty="0"/>
              <a:t>for</a:t>
            </a:r>
            <a:r>
              <a:rPr spc="-10" dirty="0"/>
              <a:t> </a:t>
            </a:r>
            <a:r>
              <a:rPr spc="55" dirty="0"/>
              <a:t>conducting</a:t>
            </a:r>
            <a:r>
              <a:rPr spc="-15" dirty="0"/>
              <a:t> </a:t>
            </a:r>
            <a:r>
              <a:rPr spc="-5" dirty="0"/>
              <a:t>NFC</a:t>
            </a:r>
            <a:r>
              <a:rPr spc="-10" dirty="0"/>
              <a:t> </a:t>
            </a:r>
            <a:r>
              <a:rPr spc="40" dirty="0"/>
              <a:t>penetration</a:t>
            </a:r>
            <a:r>
              <a:rPr spc="-15" dirty="0"/>
              <a:t> </a:t>
            </a:r>
            <a:r>
              <a:rPr spc="-5" dirty="0"/>
              <a:t>tests.</a:t>
            </a:r>
          </a:p>
          <a:p>
            <a:pPr marL="8183245" marR="1123950" indent="-340360">
              <a:lnSpc>
                <a:spcPct val="186000"/>
              </a:lnSpc>
              <a:buClr>
                <a:srgbClr val="9A81BC"/>
              </a:buClr>
              <a:buSzPct val="111627"/>
              <a:buChar char="•"/>
              <a:tabLst>
                <a:tab pos="8183245" algn="l"/>
                <a:tab pos="8183880" algn="l"/>
              </a:tabLst>
            </a:pPr>
            <a:r>
              <a:rPr spc="60" dirty="0">
                <a:solidFill>
                  <a:srgbClr val="FFFFFF"/>
                </a:solidFill>
              </a:rPr>
              <a:t>Bluetooth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Module: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25" dirty="0"/>
              <a:t>Integrated</a:t>
            </a:r>
            <a:r>
              <a:rPr spc="-30" dirty="0"/>
              <a:t> </a:t>
            </a:r>
            <a:r>
              <a:rPr spc="15" dirty="0"/>
              <a:t>to</a:t>
            </a:r>
            <a:r>
              <a:rPr spc="-25" dirty="0"/>
              <a:t> </a:t>
            </a:r>
            <a:r>
              <a:rPr spc="10" dirty="0"/>
              <a:t>test</a:t>
            </a:r>
            <a:r>
              <a:rPr spc="-30" dirty="0"/>
              <a:t> </a:t>
            </a:r>
            <a:r>
              <a:rPr spc="45" dirty="0"/>
              <a:t>vulnerabilities</a:t>
            </a:r>
            <a:r>
              <a:rPr spc="-25" dirty="0"/>
              <a:t> </a:t>
            </a:r>
            <a:r>
              <a:rPr spc="60" dirty="0"/>
              <a:t>in </a:t>
            </a:r>
            <a:r>
              <a:rPr spc="-635" dirty="0"/>
              <a:t> </a:t>
            </a:r>
            <a:r>
              <a:rPr spc="60" dirty="0"/>
              <a:t>Bluetooth </a:t>
            </a:r>
            <a:r>
              <a:rPr spc="10" dirty="0"/>
              <a:t>LE </a:t>
            </a:r>
            <a:r>
              <a:rPr spc="-140" dirty="0"/>
              <a:t>5.4, </a:t>
            </a:r>
            <a:r>
              <a:rPr spc="60" dirty="0"/>
              <a:t>including </a:t>
            </a:r>
            <a:r>
              <a:rPr spc="55" dirty="0"/>
              <a:t>pairing </a:t>
            </a:r>
            <a:r>
              <a:rPr spc="45" dirty="0"/>
              <a:t>exploits </a:t>
            </a:r>
            <a:r>
              <a:rPr spc="95" dirty="0"/>
              <a:t>and </a:t>
            </a:r>
            <a:r>
              <a:rPr spc="45" dirty="0"/>
              <a:t>data </a:t>
            </a:r>
            <a:r>
              <a:rPr spc="50" dirty="0"/>
              <a:t> </a:t>
            </a:r>
            <a:r>
              <a:rPr spc="5" dirty="0"/>
              <a:t>interception.</a:t>
            </a:r>
          </a:p>
          <a:p>
            <a:pPr marL="8183245" marR="27305" indent="-340360">
              <a:lnSpc>
                <a:spcPct val="186000"/>
              </a:lnSpc>
              <a:spcBef>
                <a:spcPts val="5"/>
              </a:spcBef>
              <a:buClr>
                <a:srgbClr val="9A81BC"/>
              </a:buClr>
              <a:buSzPct val="111627"/>
              <a:buChar char="•"/>
              <a:tabLst>
                <a:tab pos="8183245" algn="l"/>
                <a:tab pos="8183880" algn="l"/>
              </a:tabLst>
            </a:pPr>
            <a:r>
              <a:rPr spc="45" dirty="0">
                <a:solidFill>
                  <a:srgbClr val="FFFFFF"/>
                </a:solidFill>
              </a:rPr>
              <a:t>RFID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Module: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85" dirty="0"/>
              <a:t>Used</a:t>
            </a:r>
            <a:r>
              <a:rPr spc="-20" dirty="0"/>
              <a:t> </a:t>
            </a:r>
            <a:r>
              <a:rPr spc="15" dirty="0"/>
              <a:t>to</a:t>
            </a:r>
            <a:r>
              <a:rPr spc="-20" dirty="0"/>
              <a:t> </a:t>
            </a:r>
            <a:r>
              <a:rPr spc="75" dirty="0"/>
              <a:t>scan</a:t>
            </a:r>
            <a:r>
              <a:rPr spc="-20" dirty="0"/>
              <a:t> </a:t>
            </a:r>
            <a:r>
              <a:rPr spc="95" dirty="0"/>
              <a:t>and</a:t>
            </a:r>
            <a:r>
              <a:rPr spc="-20" dirty="0"/>
              <a:t> </a:t>
            </a:r>
            <a:r>
              <a:rPr spc="5" dirty="0"/>
              <a:t>interact</a:t>
            </a:r>
            <a:r>
              <a:rPr spc="-20" dirty="0"/>
              <a:t> </a:t>
            </a:r>
            <a:r>
              <a:rPr spc="10" dirty="0"/>
              <a:t>with</a:t>
            </a:r>
            <a:r>
              <a:rPr spc="-20" dirty="0"/>
              <a:t> </a:t>
            </a:r>
            <a:r>
              <a:rPr spc="45" dirty="0"/>
              <a:t>RFID</a:t>
            </a:r>
            <a:r>
              <a:rPr spc="-20" dirty="0"/>
              <a:t> </a:t>
            </a:r>
            <a:r>
              <a:rPr spc="-15" dirty="0"/>
              <a:t>tags, </a:t>
            </a:r>
            <a:r>
              <a:rPr spc="65" dirty="0"/>
              <a:t>helping </a:t>
            </a:r>
            <a:r>
              <a:rPr spc="-635" dirty="0"/>
              <a:t> </a:t>
            </a:r>
            <a:r>
              <a:rPr spc="15" dirty="0"/>
              <a:t>to</a:t>
            </a:r>
            <a:r>
              <a:rPr spc="-25" dirty="0"/>
              <a:t> </a:t>
            </a:r>
            <a:r>
              <a:rPr spc="25" dirty="0"/>
              <a:t>identify</a:t>
            </a:r>
            <a:r>
              <a:rPr spc="-20" dirty="0"/>
              <a:t> </a:t>
            </a:r>
            <a:r>
              <a:rPr spc="20" dirty="0"/>
              <a:t>weak</a:t>
            </a:r>
            <a:r>
              <a:rPr spc="-20" dirty="0"/>
              <a:t> </a:t>
            </a:r>
            <a:r>
              <a:rPr spc="50" dirty="0"/>
              <a:t>encryption</a:t>
            </a:r>
            <a:r>
              <a:rPr spc="-20" dirty="0"/>
              <a:t> </a:t>
            </a:r>
            <a:r>
              <a:rPr spc="70" dirty="0"/>
              <a:t>or</a:t>
            </a:r>
            <a:r>
              <a:rPr spc="-20" dirty="0"/>
              <a:t> </a:t>
            </a:r>
            <a:r>
              <a:rPr spc="25" dirty="0"/>
              <a:t>default</a:t>
            </a:r>
            <a:r>
              <a:rPr spc="-20" dirty="0"/>
              <a:t> </a:t>
            </a:r>
            <a:r>
              <a:rPr spc="50" dirty="0"/>
              <a:t>keys</a:t>
            </a:r>
            <a:r>
              <a:rPr spc="-20" dirty="0"/>
              <a:t> </a:t>
            </a:r>
            <a:r>
              <a:rPr spc="60" dirty="0"/>
              <a:t>in</a:t>
            </a:r>
            <a:r>
              <a:rPr spc="-20" dirty="0"/>
              <a:t> </a:t>
            </a:r>
            <a:r>
              <a:rPr spc="45" dirty="0"/>
              <a:t>RFID</a:t>
            </a:r>
            <a:r>
              <a:rPr spc="-25" dirty="0"/>
              <a:t> </a:t>
            </a:r>
            <a:r>
              <a:rPr spc="30" dirty="0"/>
              <a:t>systems.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7835382" cy="10286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553" y="8961282"/>
            <a:ext cx="939800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i="1" spc="-35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i="1" spc="-45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40" dirty="0">
                <a:solidFill>
                  <a:srgbClr val="9197A7"/>
                </a:solidFill>
                <a:latin typeface="Trebuchet MS"/>
                <a:cs typeface="Trebuchet MS"/>
              </a:rPr>
              <a:t>above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-15" dirty="0">
                <a:solidFill>
                  <a:srgbClr val="9197A7"/>
                </a:solidFill>
                <a:latin typeface="Trebuchet MS"/>
                <a:cs typeface="Trebuchet MS"/>
              </a:rPr>
              <a:t>flowchart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65" dirty="0">
                <a:solidFill>
                  <a:srgbClr val="9197A7"/>
                </a:solidFill>
                <a:latin typeface="Trebuchet MS"/>
                <a:cs typeface="Trebuchet MS"/>
              </a:rPr>
              <a:t>shows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-30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20" dirty="0">
                <a:solidFill>
                  <a:srgbClr val="9197A7"/>
                </a:solidFill>
                <a:latin typeface="Trebuchet MS"/>
                <a:cs typeface="Trebuchet MS"/>
              </a:rPr>
              <a:t>functioning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-25" dirty="0">
                <a:solidFill>
                  <a:srgbClr val="9197A7"/>
                </a:solidFill>
                <a:latin typeface="Trebuchet MS"/>
                <a:cs typeface="Trebuchet MS"/>
              </a:rPr>
              <a:t>of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-30" dirty="0">
                <a:solidFill>
                  <a:srgbClr val="9197A7"/>
                </a:solidFill>
                <a:latin typeface="Trebuchet MS"/>
                <a:cs typeface="Trebuchet MS"/>
              </a:rPr>
              <a:t>the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dirty="0">
                <a:solidFill>
                  <a:srgbClr val="9197A7"/>
                </a:solidFill>
                <a:latin typeface="Trebuchet MS"/>
                <a:cs typeface="Trebuchet MS"/>
              </a:rPr>
              <a:t>network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-5" dirty="0">
                <a:solidFill>
                  <a:srgbClr val="9197A7"/>
                </a:solidFill>
                <a:latin typeface="Trebuchet MS"/>
                <a:cs typeface="Trebuchet MS"/>
              </a:rPr>
              <a:t>penetration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5" dirty="0">
                <a:solidFill>
                  <a:srgbClr val="9197A7"/>
                </a:solidFill>
                <a:latin typeface="Trebuchet MS"/>
                <a:cs typeface="Trebuchet MS"/>
              </a:rPr>
              <a:t>testing</a:t>
            </a:r>
            <a:r>
              <a:rPr sz="1950" i="1" spc="-40" dirty="0">
                <a:solidFill>
                  <a:srgbClr val="9197A7"/>
                </a:solidFill>
                <a:latin typeface="Trebuchet MS"/>
                <a:cs typeface="Trebuchet MS"/>
              </a:rPr>
              <a:t> </a:t>
            </a:r>
            <a:r>
              <a:rPr sz="1950" i="1" spc="-5" dirty="0">
                <a:solidFill>
                  <a:srgbClr val="9197A7"/>
                </a:solidFill>
                <a:latin typeface="Trebuchet MS"/>
                <a:cs typeface="Trebuchet MS"/>
              </a:rPr>
              <a:t>tool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1939" y="620725"/>
            <a:ext cx="189230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F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L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O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W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C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H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A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R</a:t>
            </a:r>
            <a:r>
              <a:rPr sz="1650" spc="-575" dirty="0">
                <a:solidFill>
                  <a:srgbClr val="9A81BC"/>
                </a:solidFill>
                <a:latin typeface="Courier New"/>
                <a:cs typeface="Courier New"/>
              </a:rPr>
              <a:t> </a:t>
            </a:r>
            <a:r>
              <a:rPr sz="1650" spc="265" dirty="0">
                <a:solidFill>
                  <a:srgbClr val="9A81BC"/>
                </a:solidFill>
                <a:latin typeface="Courier New"/>
                <a:cs typeface="Courier New"/>
              </a:rPr>
              <a:t>T</a:t>
            </a:r>
            <a:endParaRPr sz="165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5593" y="1376781"/>
            <a:ext cx="9353549" cy="7210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653" y="2890462"/>
            <a:ext cx="16204565" cy="44240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0299"/>
              </a:lnSpc>
              <a:spcBef>
                <a:spcPts val="80"/>
              </a:spcBef>
            </a:pP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4800" b="1" spc="-125" dirty="0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sz="4800" b="1" spc="40" dirty="0">
                <a:solidFill>
                  <a:srgbClr val="FFFFFF"/>
                </a:solidFill>
                <a:latin typeface="Trebuchet MS"/>
                <a:cs typeface="Trebuchet MS"/>
              </a:rPr>
              <a:t>aims </a:t>
            </a:r>
            <a:r>
              <a:rPr sz="4800" b="1" spc="-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4800" b="1" spc="-20" dirty="0">
                <a:solidFill>
                  <a:srgbClr val="FFFFFF"/>
                </a:solidFill>
                <a:latin typeface="Trebuchet MS"/>
                <a:cs typeface="Trebuchet MS"/>
              </a:rPr>
              <a:t>develop 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800" b="1" spc="-45" dirty="0">
                <a:solidFill>
                  <a:srgbClr val="FFFFFF"/>
                </a:solidFill>
                <a:latin typeface="Trebuchet MS"/>
                <a:cs typeface="Trebuchet MS"/>
              </a:rPr>
              <a:t>versatile </a:t>
            </a:r>
            <a:r>
              <a:rPr sz="4800" b="1" spc="-60" dirty="0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sz="4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3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4800" b="1" spc="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800" b="1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2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130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3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800" b="1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7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2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2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20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4800" b="1" spc="-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800" b="1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800" b="1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6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3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4800" b="1" spc="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7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800" b="1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8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800" b="1" spc="-2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95" dirty="0">
                <a:solidFill>
                  <a:srgbClr val="FFFFFF"/>
                </a:solidFill>
                <a:latin typeface="Trebuchet MS"/>
                <a:cs typeface="Trebuchet MS"/>
              </a:rPr>
              <a:t>eh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17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capabilities </a:t>
            </a:r>
            <a:r>
              <a:rPr sz="4800" b="1" spc="3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4800" b="1" spc="-90" dirty="0">
                <a:solidFill>
                  <a:srgbClr val="FFFFFF"/>
                </a:solidFill>
                <a:latin typeface="Trebuchet MS"/>
                <a:cs typeface="Trebuchet MS"/>
              </a:rPr>
              <a:t>different </a:t>
            </a:r>
            <a:r>
              <a:rPr sz="4800" b="1" spc="-70" dirty="0">
                <a:solidFill>
                  <a:srgbClr val="FFFFFF"/>
                </a:solidFill>
                <a:latin typeface="Trebuchet MS"/>
                <a:cs typeface="Trebuchet MS"/>
              </a:rPr>
              <a:t>protocols, </a:t>
            </a:r>
            <a:r>
              <a:rPr sz="4800" b="1" spc="15" dirty="0">
                <a:solidFill>
                  <a:srgbClr val="FFFFFF"/>
                </a:solidFill>
                <a:latin typeface="Trebuchet MS"/>
                <a:cs typeface="Trebuchet MS"/>
              </a:rPr>
              <a:t>making 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800" b="1" spc="5" dirty="0">
                <a:solidFill>
                  <a:srgbClr val="FFFFFF"/>
                </a:solidFill>
                <a:latin typeface="Trebuchet MS"/>
                <a:cs typeface="Trebuchet MS"/>
              </a:rPr>
              <a:t>cost- </a:t>
            </a:r>
            <a:r>
              <a:rPr sz="4800" b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05" dirty="0">
                <a:solidFill>
                  <a:srgbClr val="FFFFFF"/>
                </a:solidFill>
                <a:latin typeface="Trebuchet MS"/>
                <a:cs typeface="Trebuchet MS"/>
              </a:rPr>
              <a:t>effective </a:t>
            </a:r>
            <a:r>
              <a:rPr sz="4800" b="1" spc="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4800" b="1" spc="-45" dirty="0">
                <a:solidFill>
                  <a:srgbClr val="FFFFFF"/>
                </a:solidFill>
                <a:latin typeface="Trebuchet MS"/>
                <a:cs typeface="Trebuchet MS"/>
              </a:rPr>
              <a:t>user-friendly </a:t>
            </a:r>
            <a:r>
              <a:rPr sz="4800" b="1" spc="15" dirty="0">
                <a:solidFill>
                  <a:srgbClr val="FFFFFF"/>
                </a:solidFill>
                <a:latin typeface="Trebuchet MS"/>
                <a:cs typeface="Trebuchet MS"/>
              </a:rPr>
              <a:t>solution </a:t>
            </a:r>
            <a:r>
              <a:rPr sz="4800" b="1" spc="-5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security </a:t>
            </a:r>
            <a:r>
              <a:rPr sz="48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2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2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800" b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-409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-6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8037" y="979576"/>
            <a:ext cx="18542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370" dirty="0">
                <a:solidFill>
                  <a:srgbClr val="A2C799"/>
                </a:solidFill>
                <a:latin typeface="Webdings"/>
                <a:cs typeface="Webdings"/>
              </a:rPr>
              <a:t></a:t>
            </a:r>
            <a:endParaRPr sz="2000">
              <a:latin typeface="Webdings"/>
              <a:cs typeface="Webding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1162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Lucida Console</vt:lpstr>
      <vt:lpstr>Trebuchet MS</vt:lpstr>
      <vt:lpstr>Webdings</vt:lpstr>
      <vt:lpstr>Office Theme</vt:lpstr>
      <vt:lpstr>Network Penetration  Testing Tool</vt:lpstr>
      <vt:lpstr>Problem Statement</vt:lpstr>
      <vt:lpstr>Methodology</vt:lpstr>
      <vt:lpstr>Implimentation</vt:lpstr>
      <vt:lpstr>Hardware Requirements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TNEUTRAL1SED YT TTV</cp:lastModifiedBy>
  <cp:revision>1</cp:revision>
  <dcterms:created xsi:type="dcterms:W3CDTF">2024-09-09T16:02:57Z</dcterms:created>
  <dcterms:modified xsi:type="dcterms:W3CDTF">2024-09-09T16:04:11Z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2024-09-09T00:00:00Z</vt:filetime>
  </property>
</Properties>
</file>