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8ED18-07C7-4617-8928-BA6FE506B2DC}" v="1" dt="2020-03-01T21:04:21.35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OCIACION DESARROLLO INTEGRAL ADISANBOSCO" userId="1728b9b1e0281a65" providerId="LiveId" clId="{BC0441FE-D404-4717-88AC-B7312E07B7E7}"/>
    <pc:docChg chg="custSel addSld modSld sldOrd">
      <pc:chgData name="ASOCIACION DESARROLLO INTEGRAL ADISANBOSCO" userId="1728b9b1e0281a65" providerId="LiveId" clId="{BC0441FE-D404-4717-88AC-B7312E07B7E7}" dt="2019-08-03T07:02:35.395" v="763" actId="20577"/>
      <pc:docMkLst>
        <pc:docMk/>
      </pc:docMkLst>
      <pc:sldChg chg="addSp delSp modSp">
        <pc:chgData name="ASOCIACION DESARROLLO INTEGRAL ADISANBOSCO" userId="1728b9b1e0281a65" providerId="LiveId" clId="{BC0441FE-D404-4717-88AC-B7312E07B7E7}" dt="2019-08-03T06:22:54.692" v="406" actId="20577"/>
        <pc:sldMkLst>
          <pc:docMk/>
          <pc:sldMk cId="628229132" sldId="274"/>
        </pc:sldMkLst>
        <pc:spChg chg="mod">
          <ac:chgData name="ASOCIACION DESARROLLO INTEGRAL ADISANBOSCO" userId="1728b9b1e0281a65" providerId="LiveId" clId="{BC0441FE-D404-4717-88AC-B7312E07B7E7}" dt="2019-08-03T06:22:54.692" v="406" actId="20577"/>
          <ac:spMkLst>
            <pc:docMk/>
            <pc:sldMk cId="628229132" sldId="274"/>
            <ac:spMk id="6" creationId="{5A854824-98DD-42FF-9FB4-42194C711E9C}"/>
          </ac:spMkLst>
        </pc:spChg>
        <pc:graphicFrameChg chg="del mod modGraphic">
          <ac:chgData name="ASOCIACION DESARROLLO INTEGRAL ADISANBOSCO" userId="1728b9b1e0281a65" providerId="LiveId" clId="{BC0441FE-D404-4717-88AC-B7312E07B7E7}" dt="2019-08-03T06:13:21.737" v="129"/>
          <ac:graphicFrameMkLst>
            <pc:docMk/>
            <pc:sldMk cId="628229132" sldId="274"/>
            <ac:graphicFrameMk id="4" creationId="{927D87D6-307E-485E-BDBB-89348933E67B}"/>
          </ac:graphicFrameMkLst>
        </pc:graphicFrameChg>
        <pc:graphicFrameChg chg="add mod modGraphic">
          <ac:chgData name="ASOCIACION DESARROLLO INTEGRAL ADISANBOSCO" userId="1728b9b1e0281a65" providerId="LiveId" clId="{BC0441FE-D404-4717-88AC-B7312E07B7E7}" dt="2019-08-03T06:20:44.427" v="339" actId="1076"/>
          <ac:graphicFrameMkLst>
            <pc:docMk/>
            <pc:sldMk cId="628229132" sldId="274"/>
            <ac:graphicFrameMk id="5" creationId="{4EAB9FB6-4B66-484E-A5D0-BE15A656CE55}"/>
          </ac:graphicFrameMkLst>
        </pc:graphicFrameChg>
      </pc:sldChg>
      <pc:sldChg chg="modSp add ord">
        <pc:chgData name="ASOCIACION DESARROLLO INTEGRAL ADISANBOSCO" userId="1728b9b1e0281a65" providerId="LiveId" clId="{BC0441FE-D404-4717-88AC-B7312E07B7E7}" dt="2019-08-03T06:32:39.823" v="452" actId="20577"/>
        <pc:sldMkLst>
          <pc:docMk/>
          <pc:sldMk cId="2797282187" sldId="275"/>
        </pc:sldMkLst>
        <pc:spChg chg="mod">
          <ac:chgData name="ASOCIACION DESARROLLO INTEGRAL ADISANBOSCO" userId="1728b9b1e0281a65" providerId="LiveId" clId="{BC0441FE-D404-4717-88AC-B7312E07B7E7}" dt="2019-08-03T06:32:39.823" v="452" actId="20577"/>
          <ac:spMkLst>
            <pc:docMk/>
            <pc:sldMk cId="2797282187" sldId="275"/>
            <ac:spMk id="2" creationId="{9ED8E24F-3974-4C2F-84CD-DC3F391D46C7}"/>
          </ac:spMkLst>
        </pc:spChg>
        <pc:spChg chg="mod">
          <ac:chgData name="ASOCIACION DESARROLLO INTEGRAL ADISANBOSCO" userId="1728b9b1e0281a65" providerId="LiveId" clId="{BC0441FE-D404-4717-88AC-B7312E07B7E7}" dt="2019-08-03T06:29:58.720" v="444" actId="123"/>
          <ac:spMkLst>
            <pc:docMk/>
            <pc:sldMk cId="2797282187" sldId="275"/>
            <ac:spMk id="6" creationId="{5A854824-98DD-42FF-9FB4-42194C711E9C}"/>
          </ac:spMkLst>
        </pc:spChg>
      </pc:sldChg>
      <pc:sldChg chg="modSp add">
        <pc:chgData name="ASOCIACION DESARROLLO INTEGRAL ADISANBOSCO" userId="1728b9b1e0281a65" providerId="LiveId" clId="{BC0441FE-D404-4717-88AC-B7312E07B7E7}" dt="2019-08-03T06:36:00.158" v="472" actId="6549"/>
        <pc:sldMkLst>
          <pc:docMk/>
          <pc:sldMk cId="89555821" sldId="276"/>
        </pc:sldMkLst>
        <pc:spChg chg="mod">
          <ac:chgData name="ASOCIACION DESARROLLO INTEGRAL ADISANBOSCO" userId="1728b9b1e0281a65" providerId="LiveId" clId="{BC0441FE-D404-4717-88AC-B7312E07B7E7}" dt="2019-08-03T06:33:15.619" v="461" actId="20577"/>
          <ac:spMkLst>
            <pc:docMk/>
            <pc:sldMk cId="89555821" sldId="276"/>
            <ac:spMk id="2" creationId="{9ED8E24F-3974-4C2F-84CD-DC3F391D46C7}"/>
          </ac:spMkLst>
        </pc:spChg>
        <pc:spChg chg="mod">
          <ac:chgData name="ASOCIACION DESARROLLO INTEGRAL ADISANBOSCO" userId="1728b9b1e0281a65" providerId="LiveId" clId="{BC0441FE-D404-4717-88AC-B7312E07B7E7}" dt="2019-08-03T06:36:00.158" v="472" actId="6549"/>
          <ac:spMkLst>
            <pc:docMk/>
            <pc:sldMk cId="89555821" sldId="276"/>
            <ac:spMk id="6" creationId="{5A854824-98DD-42FF-9FB4-42194C711E9C}"/>
          </ac:spMkLst>
        </pc:spChg>
      </pc:sldChg>
      <pc:sldChg chg="modSp add">
        <pc:chgData name="ASOCIACION DESARROLLO INTEGRAL ADISANBOSCO" userId="1728b9b1e0281a65" providerId="LiveId" clId="{BC0441FE-D404-4717-88AC-B7312E07B7E7}" dt="2019-08-03T06:42:59.599" v="496" actId="207"/>
        <pc:sldMkLst>
          <pc:docMk/>
          <pc:sldMk cId="3621496436" sldId="277"/>
        </pc:sldMkLst>
        <pc:spChg chg="mod">
          <ac:chgData name="ASOCIACION DESARROLLO INTEGRAL ADISANBOSCO" userId="1728b9b1e0281a65" providerId="LiveId" clId="{BC0441FE-D404-4717-88AC-B7312E07B7E7}" dt="2019-08-03T06:37:12.624" v="478" actId="20577"/>
          <ac:spMkLst>
            <pc:docMk/>
            <pc:sldMk cId="3621496436" sldId="277"/>
            <ac:spMk id="2" creationId="{9ED8E24F-3974-4C2F-84CD-DC3F391D46C7}"/>
          </ac:spMkLst>
        </pc:spChg>
        <pc:spChg chg="mod">
          <ac:chgData name="ASOCIACION DESARROLLO INTEGRAL ADISANBOSCO" userId="1728b9b1e0281a65" providerId="LiveId" clId="{BC0441FE-D404-4717-88AC-B7312E07B7E7}" dt="2019-08-03T06:42:59.599" v="496" actId="207"/>
          <ac:spMkLst>
            <pc:docMk/>
            <pc:sldMk cId="3621496436" sldId="277"/>
            <ac:spMk id="6" creationId="{5A854824-98DD-42FF-9FB4-42194C711E9C}"/>
          </ac:spMkLst>
        </pc:spChg>
      </pc:sldChg>
      <pc:sldChg chg="modSp add">
        <pc:chgData name="ASOCIACION DESARROLLO INTEGRAL ADISANBOSCO" userId="1728b9b1e0281a65" providerId="LiveId" clId="{BC0441FE-D404-4717-88AC-B7312E07B7E7}" dt="2019-08-03T06:50:13.728" v="514" actId="12"/>
        <pc:sldMkLst>
          <pc:docMk/>
          <pc:sldMk cId="1373121852" sldId="278"/>
        </pc:sldMkLst>
        <pc:spChg chg="mod">
          <ac:chgData name="ASOCIACION DESARROLLO INTEGRAL ADISANBOSCO" userId="1728b9b1e0281a65" providerId="LiveId" clId="{BC0441FE-D404-4717-88AC-B7312E07B7E7}" dt="2019-08-03T06:50:13.728" v="514" actId="12"/>
          <ac:spMkLst>
            <pc:docMk/>
            <pc:sldMk cId="1373121852" sldId="278"/>
            <ac:spMk id="6" creationId="{5A854824-98DD-42FF-9FB4-42194C711E9C}"/>
          </ac:spMkLst>
        </pc:spChg>
      </pc:sldChg>
      <pc:sldChg chg="addSp delSp modSp add">
        <pc:chgData name="ASOCIACION DESARROLLO INTEGRAL ADISANBOSCO" userId="1728b9b1e0281a65" providerId="LiveId" clId="{BC0441FE-D404-4717-88AC-B7312E07B7E7}" dt="2019-08-03T06:55:50.483" v="531" actId="6549"/>
        <pc:sldMkLst>
          <pc:docMk/>
          <pc:sldMk cId="1575490443" sldId="279"/>
        </pc:sldMkLst>
        <pc:spChg chg="del mod">
          <ac:chgData name="ASOCIACION DESARROLLO INTEGRAL ADISANBOSCO" userId="1728b9b1e0281a65" providerId="LiveId" clId="{BC0441FE-D404-4717-88AC-B7312E07B7E7}" dt="2019-08-03T06:53:29.174" v="522" actId="478"/>
          <ac:spMkLst>
            <pc:docMk/>
            <pc:sldMk cId="1575490443" sldId="279"/>
            <ac:spMk id="2" creationId="{9ED8E24F-3974-4C2F-84CD-DC3F391D46C7}"/>
          </ac:spMkLst>
        </pc:spChg>
        <pc:spChg chg="add del mod">
          <ac:chgData name="ASOCIACION DESARROLLO INTEGRAL ADISANBOSCO" userId="1728b9b1e0281a65" providerId="LiveId" clId="{BC0441FE-D404-4717-88AC-B7312E07B7E7}" dt="2019-08-03T06:54:10.974" v="525" actId="478"/>
          <ac:spMkLst>
            <pc:docMk/>
            <pc:sldMk cId="1575490443" sldId="279"/>
            <ac:spMk id="4" creationId="{869F97A0-8464-463E-A989-EE0F414235B0}"/>
          </ac:spMkLst>
        </pc:spChg>
        <pc:spChg chg="add mod">
          <ac:chgData name="ASOCIACION DESARROLLO INTEGRAL ADISANBOSCO" userId="1728b9b1e0281a65" providerId="LiveId" clId="{BC0441FE-D404-4717-88AC-B7312E07B7E7}" dt="2019-08-03T06:55:50.483" v="531" actId="6549"/>
          <ac:spMkLst>
            <pc:docMk/>
            <pc:sldMk cId="1575490443" sldId="279"/>
            <ac:spMk id="5" creationId="{DEB693F8-F529-4BF2-9993-0CF7BB4317FD}"/>
          </ac:spMkLst>
        </pc:spChg>
        <pc:spChg chg="del">
          <ac:chgData name="ASOCIACION DESARROLLO INTEGRAL ADISANBOSCO" userId="1728b9b1e0281a65" providerId="LiveId" clId="{BC0441FE-D404-4717-88AC-B7312E07B7E7}" dt="2019-08-03T06:52:36.154" v="520" actId="478"/>
          <ac:spMkLst>
            <pc:docMk/>
            <pc:sldMk cId="1575490443" sldId="279"/>
            <ac:spMk id="6" creationId="{5A854824-98DD-42FF-9FB4-42194C711E9C}"/>
          </ac:spMkLst>
        </pc:spChg>
        <pc:spChg chg="add del mod">
          <ac:chgData name="ASOCIACION DESARROLLO INTEGRAL ADISANBOSCO" userId="1728b9b1e0281a65" providerId="LiveId" clId="{BC0441FE-D404-4717-88AC-B7312E07B7E7}" dt="2019-08-03T06:53:43.423" v="523" actId="478"/>
          <ac:spMkLst>
            <pc:docMk/>
            <pc:sldMk cId="1575490443" sldId="279"/>
            <ac:spMk id="9" creationId="{65FEC3B6-1CD5-4BD6-BEF3-C198C2D066B3}"/>
          </ac:spMkLst>
        </pc:spChg>
      </pc:sldChg>
      <pc:sldChg chg="modSp add">
        <pc:chgData name="ASOCIACION DESARROLLO INTEGRAL ADISANBOSCO" userId="1728b9b1e0281a65" providerId="LiveId" clId="{BC0441FE-D404-4717-88AC-B7312E07B7E7}" dt="2019-08-03T07:02:35.395" v="763" actId="20577"/>
        <pc:sldMkLst>
          <pc:docMk/>
          <pc:sldMk cId="2780410225" sldId="280"/>
        </pc:sldMkLst>
        <pc:spChg chg="mod">
          <ac:chgData name="ASOCIACION DESARROLLO INTEGRAL ADISANBOSCO" userId="1728b9b1e0281a65" providerId="LiveId" clId="{BC0441FE-D404-4717-88AC-B7312E07B7E7}" dt="2019-08-03T07:02:35.395" v="763" actId="20577"/>
          <ac:spMkLst>
            <pc:docMk/>
            <pc:sldMk cId="2780410225" sldId="280"/>
            <ac:spMk id="5" creationId="{DEB693F8-F529-4BF2-9993-0CF7BB4317FD}"/>
          </ac:spMkLst>
        </pc:spChg>
      </pc:sldChg>
    </pc:docChg>
  </pc:docChgLst>
  <pc:docChgLst>
    <pc:chgData name="ASOCIACION DESARROLLO INTEGRAL ADISANBOSCO" userId="1728b9b1e0281a65" providerId="LiveId" clId="{0578ED18-07C7-4617-8928-BA6FE506B2DC}"/>
    <pc:docChg chg="custSel modSld">
      <pc:chgData name="ASOCIACION DESARROLLO INTEGRAL ADISANBOSCO" userId="1728b9b1e0281a65" providerId="LiveId" clId="{0578ED18-07C7-4617-8928-BA6FE506B2DC}" dt="2020-03-01T21:49:20.350" v="257" actId="12"/>
      <pc:docMkLst>
        <pc:docMk/>
      </pc:docMkLst>
      <pc:sldChg chg="modSp">
        <pc:chgData name="ASOCIACION DESARROLLO INTEGRAL ADISANBOSCO" userId="1728b9b1e0281a65" providerId="LiveId" clId="{0578ED18-07C7-4617-8928-BA6FE506B2DC}" dt="2020-03-01T21:04:21.358" v="5"/>
        <pc:sldMkLst>
          <pc:docMk/>
          <pc:sldMk cId="1610701394" sldId="266"/>
        </pc:sldMkLst>
        <pc:spChg chg="mod">
          <ac:chgData name="ASOCIACION DESARROLLO INTEGRAL ADISANBOSCO" userId="1728b9b1e0281a65" providerId="LiveId" clId="{0578ED18-07C7-4617-8928-BA6FE506B2DC}" dt="2020-03-01T21:04:21.358" v="5"/>
          <ac:spMkLst>
            <pc:docMk/>
            <pc:sldMk cId="1610701394" sldId="266"/>
            <ac:spMk id="3" creationId="{8FCC44E9-9839-4698-BCC4-96CFD2DFC809}"/>
          </ac:spMkLst>
        </pc:spChg>
      </pc:sldChg>
      <pc:sldChg chg="modSp mod">
        <pc:chgData name="ASOCIACION DESARROLLO INTEGRAL ADISANBOSCO" userId="1728b9b1e0281a65" providerId="LiveId" clId="{0578ED18-07C7-4617-8928-BA6FE506B2DC}" dt="2020-03-01T21:03:57.467" v="4" actId="1076"/>
        <pc:sldMkLst>
          <pc:docMk/>
          <pc:sldMk cId="3511154690" sldId="267"/>
        </pc:sldMkLst>
        <pc:spChg chg="mod">
          <ac:chgData name="ASOCIACION DESARROLLO INTEGRAL ADISANBOSCO" userId="1728b9b1e0281a65" providerId="LiveId" clId="{0578ED18-07C7-4617-8928-BA6FE506B2DC}" dt="2020-03-01T21:03:57.467" v="4" actId="1076"/>
          <ac:spMkLst>
            <pc:docMk/>
            <pc:sldMk cId="3511154690" sldId="267"/>
            <ac:spMk id="3" creationId="{8FCC44E9-9839-4698-BCC4-96CFD2DFC809}"/>
          </ac:spMkLst>
        </pc:spChg>
      </pc:sldChg>
      <pc:sldChg chg="modSp mod">
        <pc:chgData name="ASOCIACION DESARROLLO INTEGRAL ADISANBOSCO" userId="1728b9b1e0281a65" providerId="LiveId" clId="{0578ED18-07C7-4617-8928-BA6FE506B2DC}" dt="2020-03-01T21:38:48.856" v="147" actId="1076"/>
        <pc:sldMkLst>
          <pc:docMk/>
          <pc:sldMk cId="345746420" sldId="270"/>
        </pc:sldMkLst>
        <pc:spChg chg="mod">
          <ac:chgData name="ASOCIACION DESARROLLO INTEGRAL ADISANBOSCO" userId="1728b9b1e0281a65" providerId="LiveId" clId="{0578ED18-07C7-4617-8928-BA6FE506B2DC}" dt="2020-03-01T21:38:31.201" v="146" actId="1076"/>
          <ac:spMkLst>
            <pc:docMk/>
            <pc:sldMk cId="345746420" sldId="270"/>
            <ac:spMk id="2" creationId="{9ED8E24F-3974-4C2F-84CD-DC3F391D46C7}"/>
          </ac:spMkLst>
        </pc:spChg>
        <pc:spChg chg="mod">
          <ac:chgData name="ASOCIACION DESARROLLO INTEGRAL ADISANBOSCO" userId="1728b9b1e0281a65" providerId="LiveId" clId="{0578ED18-07C7-4617-8928-BA6FE506B2DC}" dt="2020-03-01T21:38:48.856" v="147" actId="1076"/>
          <ac:spMkLst>
            <pc:docMk/>
            <pc:sldMk cId="345746420" sldId="270"/>
            <ac:spMk id="7" creationId="{62EBABDF-CF1A-4DE4-84F4-F92B4F968C9C}"/>
          </ac:spMkLst>
        </pc:spChg>
      </pc:sldChg>
      <pc:sldChg chg="modSp mod">
        <pc:chgData name="ASOCIACION DESARROLLO INTEGRAL ADISANBOSCO" userId="1728b9b1e0281a65" providerId="LiveId" clId="{0578ED18-07C7-4617-8928-BA6FE506B2DC}" dt="2020-03-01T21:41:07.251" v="149" actId="123"/>
        <pc:sldMkLst>
          <pc:docMk/>
          <pc:sldMk cId="1971900151" sldId="271"/>
        </pc:sldMkLst>
        <pc:spChg chg="mod">
          <ac:chgData name="ASOCIACION DESARROLLO INTEGRAL ADISANBOSCO" userId="1728b9b1e0281a65" providerId="LiveId" clId="{0578ED18-07C7-4617-8928-BA6FE506B2DC}" dt="2020-03-01T21:41:07.251" v="149" actId="123"/>
          <ac:spMkLst>
            <pc:docMk/>
            <pc:sldMk cId="1971900151" sldId="271"/>
            <ac:spMk id="4" creationId="{612ECA2A-F4EA-4064-AFE5-E436170C227F}"/>
          </ac:spMkLst>
        </pc:spChg>
      </pc:sldChg>
      <pc:sldChg chg="modSp mod">
        <pc:chgData name="ASOCIACION DESARROLLO INTEGRAL ADISANBOSCO" userId="1728b9b1e0281a65" providerId="LiveId" clId="{0578ED18-07C7-4617-8928-BA6FE506B2DC}" dt="2020-03-01T21:40:47.368" v="148" actId="123"/>
        <pc:sldMkLst>
          <pc:docMk/>
          <pc:sldMk cId="402248295" sldId="272"/>
        </pc:sldMkLst>
        <pc:spChg chg="mod">
          <ac:chgData name="ASOCIACION DESARROLLO INTEGRAL ADISANBOSCO" userId="1728b9b1e0281a65" providerId="LiveId" clId="{0578ED18-07C7-4617-8928-BA6FE506B2DC}" dt="2020-03-01T21:40:47.368" v="148" actId="123"/>
          <ac:spMkLst>
            <pc:docMk/>
            <pc:sldMk cId="402248295" sldId="272"/>
            <ac:spMk id="4" creationId="{612ECA2A-F4EA-4064-AFE5-E436170C227F}"/>
          </ac:spMkLst>
        </pc:spChg>
      </pc:sldChg>
      <pc:sldChg chg="modSp mod">
        <pc:chgData name="ASOCIACION DESARROLLO INTEGRAL ADISANBOSCO" userId="1728b9b1e0281a65" providerId="LiveId" clId="{0578ED18-07C7-4617-8928-BA6FE506B2DC}" dt="2020-03-01T21:41:29.724" v="150" actId="123"/>
        <pc:sldMkLst>
          <pc:docMk/>
          <pc:sldMk cId="3613286196" sldId="273"/>
        </pc:sldMkLst>
        <pc:spChg chg="mod">
          <ac:chgData name="ASOCIACION DESARROLLO INTEGRAL ADISANBOSCO" userId="1728b9b1e0281a65" providerId="LiveId" clId="{0578ED18-07C7-4617-8928-BA6FE506B2DC}" dt="2020-03-01T21:41:29.724" v="150" actId="123"/>
          <ac:spMkLst>
            <pc:docMk/>
            <pc:sldMk cId="3613286196" sldId="273"/>
            <ac:spMk id="6" creationId="{5A854824-98DD-42FF-9FB4-42194C711E9C}"/>
          </ac:spMkLst>
        </pc:spChg>
      </pc:sldChg>
      <pc:sldChg chg="modSp mod">
        <pc:chgData name="ASOCIACION DESARROLLO INTEGRAL ADISANBOSCO" userId="1728b9b1e0281a65" providerId="LiveId" clId="{0578ED18-07C7-4617-8928-BA6FE506B2DC}" dt="2020-03-01T21:49:20.350" v="257" actId="12"/>
        <pc:sldMkLst>
          <pc:docMk/>
          <pc:sldMk cId="628229132" sldId="274"/>
        </pc:sldMkLst>
        <pc:spChg chg="mod">
          <ac:chgData name="ASOCIACION DESARROLLO INTEGRAL ADISANBOSCO" userId="1728b9b1e0281a65" providerId="LiveId" clId="{0578ED18-07C7-4617-8928-BA6FE506B2DC}" dt="2020-03-01T21:49:20.350" v="257" actId="12"/>
          <ac:spMkLst>
            <pc:docMk/>
            <pc:sldMk cId="628229132" sldId="274"/>
            <ac:spMk id="6" creationId="{5A854824-98DD-42FF-9FB4-42194C711E9C}"/>
          </ac:spMkLst>
        </pc:spChg>
        <pc:graphicFrameChg chg="modGraphic">
          <ac:chgData name="ASOCIACION DESARROLLO INTEGRAL ADISANBOSCO" userId="1728b9b1e0281a65" providerId="LiveId" clId="{0578ED18-07C7-4617-8928-BA6FE506B2DC}" dt="2020-03-01T21:07:39.412" v="6" actId="20577"/>
          <ac:graphicFrameMkLst>
            <pc:docMk/>
            <pc:sldMk cId="628229132" sldId="274"/>
            <ac:graphicFrameMk id="5" creationId="{4EAB9FB6-4B66-484E-A5D0-BE15A656CE55}"/>
          </ac:graphicFrameMkLst>
        </pc:graphicFrameChg>
      </pc:sldChg>
      <pc:sldChg chg="modSp mod">
        <pc:chgData name="ASOCIACION DESARROLLO INTEGRAL ADISANBOSCO" userId="1728b9b1e0281a65" providerId="LiveId" clId="{0578ED18-07C7-4617-8928-BA6FE506B2DC}" dt="2020-03-01T21:44:37.599" v="185" actId="20577"/>
        <pc:sldMkLst>
          <pc:docMk/>
          <pc:sldMk cId="1575490443" sldId="279"/>
        </pc:sldMkLst>
        <pc:spChg chg="mod">
          <ac:chgData name="ASOCIACION DESARROLLO INTEGRAL ADISANBOSCO" userId="1728b9b1e0281a65" providerId="LiveId" clId="{0578ED18-07C7-4617-8928-BA6FE506B2DC}" dt="2020-03-01T21:44:37.599" v="185" actId="20577"/>
          <ac:spMkLst>
            <pc:docMk/>
            <pc:sldMk cId="1575490443" sldId="279"/>
            <ac:spMk id="5" creationId="{DEB693F8-F529-4BF2-9993-0CF7BB4317FD}"/>
          </ac:spMkLst>
        </pc:spChg>
      </pc:sldChg>
      <pc:sldChg chg="modSp mod">
        <pc:chgData name="ASOCIACION DESARROLLO INTEGRAL ADISANBOSCO" userId="1728b9b1e0281a65" providerId="LiveId" clId="{0578ED18-07C7-4617-8928-BA6FE506B2DC}" dt="2020-03-01T21:47:05.825" v="215" actId="14100"/>
        <pc:sldMkLst>
          <pc:docMk/>
          <pc:sldMk cId="2780410225" sldId="280"/>
        </pc:sldMkLst>
        <pc:spChg chg="mod">
          <ac:chgData name="ASOCIACION DESARROLLO INTEGRAL ADISANBOSCO" userId="1728b9b1e0281a65" providerId="LiveId" clId="{0578ED18-07C7-4617-8928-BA6FE506B2DC}" dt="2020-03-01T21:47:05.825" v="215" actId="14100"/>
          <ac:spMkLst>
            <pc:docMk/>
            <pc:sldMk cId="2780410225" sldId="280"/>
            <ac:spMk id="5" creationId="{DEB693F8-F529-4BF2-9993-0CF7BB4317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8ADAA-B881-4317-ACCF-70EF199AF669}" type="datetimeFigureOut">
              <a:rPr lang="es-CR" smtClean="0"/>
              <a:t>1/3/2020</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A3E16-36A4-4DE2-8A7D-C42E20D5EACF}" type="slidenum">
              <a:rPr lang="es-CR" smtClean="0"/>
              <a:t>‹Nº›</a:t>
            </a:fld>
            <a:endParaRPr lang="es-CR"/>
          </a:p>
        </p:txBody>
      </p:sp>
    </p:spTree>
    <p:extLst>
      <p:ext uri="{BB962C8B-B14F-4D97-AF65-F5344CB8AC3E}">
        <p14:creationId xmlns:p14="http://schemas.microsoft.com/office/powerpoint/2010/main" val="1096497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E72648F-C1D3-481F-A8F2-B673B961285E}" type="datetime1">
              <a:rPr lang="es-CR" smtClean="0"/>
              <a:t>1/3/2020</a:t>
            </a:fld>
            <a:endParaRPr lang="es-CR"/>
          </a:p>
        </p:txBody>
      </p:sp>
      <p:sp>
        <p:nvSpPr>
          <p:cNvPr id="5" name="Footer Placeholder 4"/>
          <p:cNvSpPr>
            <a:spLocks noGrp="1"/>
          </p:cNvSpPr>
          <p:nvPr>
            <p:ph type="ftr" sz="quarter" idx="11"/>
          </p:nvPr>
        </p:nvSpPr>
        <p:spPr>
          <a:xfrm>
            <a:off x="5332412" y="5883275"/>
            <a:ext cx="4324044" cy="365125"/>
          </a:xfrm>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382909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95A70C1-25E9-47DC-AC21-91B5A994BF42}" type="datetime1">
              <a:rPr lang="es-CR" smtClean="0"/>
              <a:t>1/3/2020</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21375982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5A70C1-25E9-47DC-AC21-91B5A994BF42}"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24172314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5A70C1-25E9-47DC-AC21-91B5A994BF42}"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31390784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5A70C1-25E9-47DC-AC21-91B5A994BF42}"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28874322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5A70C1-25E9-47DC-AC21-91B5A994BF42}"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42526346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5A70C1-25E9-47DC-AC21-91B5A994BF42}"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12006404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21FCBC-3F20-4E14-9D9D-54CB8D8E7756}"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3353596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D6CA17-A189-4E32-B4F6-4AD31CE90938}"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130889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9DBCE5-37BB-4FD3-807F-8B815861E169}"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a:xfrm>
            <a:off x="10951856" y="5867131"/>
            <a:ext cx="551167" cy="365125"/>
          </a:xfrm>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262900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2EB107-6D8A-4563-B5F7-7C055BDA788B}" type="datetime1">
              <a:rPr lang="es-CR" smtClean="0"/>
              <a:t>1/3/2020</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115216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0F5A41F-7908-408A-A06A-B943A20B882E}" type="datetime1">
              <a:rPr lang="es-CR" smtClean="0"/>
              <a:t>1/3/2020</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326762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985AA4-7D5D-40D9-995F-67674B4A552E}" type="datetime1">
              <a:rPr lang="es-CR" smtClean="0"/>
              <a:t>1/3/2020</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2080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8C2184-0395-446F-998D-10B3D8799A92}" type="datetime1">
              <a:rPr lang="es-CR" smtClean="0"/>
              <a:t>1/3/2020</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370176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82F97-0B56-4D69-9211-52FA364EF3D4}" type="datetime1">
              <a:rPr lang="es-CR" smtClean="0"/>
              <a:t>1/3/2020</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175326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709DB5B-68F0-42D0-A99F-9935BEB7038B}" type="datetime1">
              <a:rPr lang="es-CR" smtClean="0"/>
              <a:t>1/3/2020</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244233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81D9E0-EBD8-4EAD-A5A2-9290621653DA}" type="datetime1">
              <a:rPr lang="es-CR" smtClean="0"/>
              <a:t>1/3/2020</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285F6C-DE85-4F34-8928-DC59FDFDA7B7}" type="slidenum">
              <a:rPr lang="es-CR" smtClean="0"/>
              <a:t>‹Nº›</a:t>
            </a:fld>
            <a:endParaRPr lang="es-CR"/>
          </a:p>
        </p:txBody>
      </p:sp>
    </p:spTree>
    <p:extLst>
      <p:ext uri="{BB962C8B-B14F-4D97-AF65-F5344CB8AC3E}">
        <p14:creationId xmlns:p14="http://schemas.microsoft.com/office/powerpoint/2010/main" val="255353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5A70C1-25E9-47DC-AC21-91B5A994BF42}" type="datetime1">
              <a:rPr lang="es-CR" smtClean="0"/>
              <a:t>1/3/2020</a:t>
            </a:fld>
            <a:endParaRPr lang="es-C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285F6C-DE85-4F34-8928-DC59FDFDA7B7}" type="slidenum">
              <a:rPr lang="es-CR" smtClean="0"/>
              <a:t>‹Nº›</a:t>
            </a:fld>
            <a:endParaRPr lang="es-CR"/>
          </a:p>
        </p:txBody>
      </p:sp>
    </p:spTree>
    <p:extLst>
      <p:ext uri="{BB962C8B-B14F-4D97-AF65-F5344CB8AC3E}">
        <p14:creationId xmlns:p14="http://schemas.microsoft.com/office/powerpoint/2010/main" val="131494233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1BAE2-6011-4F5E-8151-2F8AE592AAE7}"/>
              </a:ext>
            </a:extLst>
          </p:cNvPr>
          <p:cNvSpPr>
            <a:spLocks noGrp="1"/>
          </p:cNvSpPr>
          <p:nvPr>
            <p:ph type="ctrTitle"/>
          </p:nvPr>
        </p:nvSpPr>
        <p:spPr>
          <a:xfrm>
            <a:off x="2253785" y="1380068"/>
            <a:ext cx="4978303" cy="2616199"/>
          </a:xfrm>
          <a:prstGeom prst="ellipse">
            <a:avLst/>
          </a:prstGeom>
        </p:spPr>
        <p:txBody>
          <a:bodyPr vert="horz" lIns="91440" tIns="45720" rIns="91440" bIns="45720" rtlCol="0">
            <a:normAutofit/>
          </a:bodyPr>
          <a:lstStyle/>
          <a:p>
            <a:pPr defTabSz="914400">
              <a:lnSpc>
                <a:spcPct val="90000"/>
              </a:lnSpc>
            </a:pPr>
            <a:r>
              <a:rPr lang="en-US" sz="2900" kern="1200">
                <a:effectLst>
                  <a:outerShdw blurRad="38100" dist="38100" dir="2700000" algn="tl">
                    <a:srgbClr val="000000">
                      <a:alpha val="43137"/>
                    </a:srgbClr>
                  </a:outerShdw>
                </a:effectLst>
                <a:latin typeface="+mj-lt"/>
                <a:ea typeface="+mj-ea"/>
                <a:cs typeface="+mj-cs"/>
              </a:rPr>
              <a:t>Reglamento </a:t>
            </a:r>
            <a:r>
              <a:rPr lang="en-US" sz="2900">
                <a:effectLst>
                  <a:outerShdw blurRad="38100" dist="38100" dir="2700000" algn="tl">
                    <a:srgbClr val="000000">
                      <a:alpha val="43137"/>
                    </a:srgbClr>
                  </a:outerShdw>
                </a:effectLst>
              </a:rPr>
              <a:t>para el </a:t>
            </a:r>
            <a:r>
              <a:rPr lang="en-US" sz="2900" kern="1200">
                <a:effectLst>
                  <a:outerShdw blurRad="38100" dist="38100" dir="2700000" algn="tl">
                    <a:srgbClr val="000000">
                      <a:alpha val="43137"/>
                    </a:srgbClr>
                  </a:outerShdw>
                </a:effectLst>
                <a:latin typeface="+mj-lt"/>
                <a:ea typeface="+mj-ea"/>
                <a:cs typeface="+mj-cs"/>
              </a:rPr>
              <a:t> uso de la Casa Comunal y de la Cultura</a:t>
            </a:r>
          </a:p>
        </p:txBody>
      </p:sp>
      <p:sp>
        <p:nvSpPr>
          <p:cNvPr id="41"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D020241C-B248-46AE-AA7D-CD98BBF45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801" y="1952820"/>
            <a:ext cx="3341190" cy="2664598"/>
          </a:xfrm>
          <a:prstGeom prst="rect">
            <a:avLst/>
          </a:prstGeom>
        </p:spPr>
      </p:pic>
    </p:spTree>
    <p:extLst>
      <p:ext uri="{BB962C8B-B14F-4D97-AF65-F5344CB8AC3E}">
        <p14:creationId xmlns:p14="http://schemas.microsoft.com/office/powerpoint/2010/main" val="1225471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291725" y="-135119"/>
            <a:ext cx="10707690" cy="1359486"/>
          </a:xfrm>
        </p:spPr>
        <p:txBody>
          <a:bodyPr>
            <a:normAutofit/>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QUINTO:</a:t>
            </a:r>
            <a:r>
              <a:rPr lang="es-419" b="1" dirty="0">
                <a:solidFill>
                  <a:schemeClr val="accent1">
                    <a:lumMod val="75000"/>
                  </a:schemeClr>
                </a:solidFill>
                <a:effectLst>
                  <a:outerShdw blurRad="38100" dist="38100" dir="2700000" algn="tl">
                    <a:srgbClr val="000000">
                      <a:alpha val="43137"/>
                    </a:srgbClr>
                  </a:outerShdw>
                </a:effectLst>
              </a:rPr>
              <a:t> </a:t>
            </a:r>
            <a:r>
              <a:rPr lang="es-419" sz="2000" b="1" dirty="0">
                <a:solidFill>
                  <a:schemeClr val="accent1">
                    <a:lumMod val="75000"/>
                  </a:schemeClr>
                </a:solidFill>
              </a:rPr>
              <a:t>EVENTOS EXENTOS DE PAGO POR SU UTILIZACIÓN</a:t>
            </a:r>
            <a:endParaRPr lang="es-CR" sz="20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475490" y="1101157"/>
            <a:ext cx="7273870" cy="4378593"/>
          </a:xfrm>
        </p:spPr>
        <p:txBody>
          <a:bodyPr anchor="t">
            <a:noAutofit/>
          </a:bodyPr>
          <a:lstStyle/>
          <a:p>
            <a:pPr algn="just"/>
            <a:r>
              <a:rPr lang="es-419" dirty="0">
                <a:solidFill>
                  <a:schemeClr val="accent1">
                    <a:lumMod val="75000"/>
                  </a:schemeClr>
                </a:solidFill>
                <a:effectLst>
                  <a:outerShdw blurRad="38100" dist="38100" dir="2700000" algn="tl">
                    <a:srgbClr val="000000">
                      <a:alpha val="43137"/>
                    </a:srgbClr>
                  </a:outerShdw>
                </a:effectLst>
              </a:rPr>
              <a:t>Los eventos en los cuales el préstamo de la Casa Comunal y de la Cultura no ocasiona ningún tipo de pago son aquellos que son coordinados por los comités y que pertenecen a nuestra comunidad  y  cumplan con lo estipulado en el artículo primero..</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sz="2000" b="1" dirty="0">
                <a:solidFill>
                  <a:schemeClr val="accent1">
                    <a:lumMod val="75000"/>
                  </a:schemeClr>
                </a:solidFill>
                <a:effectLst>
                  <a:outerShdw blurRad="38100" dist="38100" dir="2700000" algn="tl">
                    <a:srgbClr val="000000">
                      <a:alpha val="43137"/>
                    </a:srgbClr>
                  </a:outerShdw>
                </a:effectLst>
              </a:rPr>
              <a:t>CONDICIONES QUE DEBEN  CUMPLIR  </a:t>
            </a:r>
            <a:r>
              <a:rPr lang="es-419" dirty="0">
                <a:solidFill>
                  <a:schemeClr val="accent1">
                    <a:lumMod val="75000"/>
                  </a:schemeClr>
                </a:solidFill>
                <a:effectLst>
                  <a:outerShdw blurRad="38100" dist="38100" dir="2700000" algn="tl">
                    <a:srgbClr val="000000">
                      <a:alpha val="43137"/>
                    </a:srgbClr>
                  </a:outerShdw>
                </a:effectLst>
              </a:rPr>
              <a:t>Uso adecuado del mobiliario propiedad de la asociación (o alquilarlo por su cuenta cuando esto sea necesario) en cuyo caso serán responsables por la devolución del mismo</a:t>
            </a:r>
            <a:r>
              <a:rPr lang="es-419" dirty="0"/>
              <a:t> </a:t>
            </a:r>
            <a:r>
              <a:rPr lang="es-419" dirty="0">
                <a:solidFill>
                  <a:schemeClr val="accent1">
                    <a:lumMod val="50000"/>
                  </a:schemeClr>
                </a:solidFill>
                <a:effectLst>
                  <a:outerShdw blurRad="38100" dist="38100" dir="2700000" algn="tl">
                    <a:srgbClr val="000000">
                      <a:alpha val="43137"/>
                    </a:srgbClr>
                  </a:outerShdw>
                </a:effectLst>
              </a:rPr>
              <a:t>Antes de la actividad deberán de cancelar el monto ¢6.000,00 que se utilizará para la limpieza del salón y cuota  simbólica por los servicios públicos, el Comité entregará el salón ordenado y con la basura recogida en el área establecida y bajo la fiscalización de un representante de la junta de la asociación.</a:t>
            </a:r>
            <a:endParaRPr lang="es-CR" dirty="0">
              <a:solidFill>
                <a:schemeClr val="accent1">
                  <a:lumMod val="50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1115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291725" y="-135119"/>
            <a:ext cx="10707690" cy="1359486"/>
          </a:xfrm>
        </p:spPr>
        <p:txBody>
          <a:bodyPr>
            <a:normAutofit/>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QUINTO:</a:t>
            </a:r>
            <a:r>
              <a:rPr lang="es-419" b="1" dirty="0">
                <a:solidFill>
                  <a:schemeClr val="accent1">
                    <a:lumMod val="75000"/>
                  </a:schemeClr>
                </a:solidFill>
                <a:effectLst>
                  <a:outerShdw blurRad="38100" dist="38100" dir="2700000" algn="tl">
                    <a:srgbClr val="000000">
                      <a:alpha val="43137"/>
                    </a:srgbClr>
                  </a:outerShdw>
                </a:effectLst>
              </a:rPr>
              <a:t> </a:t>
            </a:r>
            <a:r>
              <a:rPr lang="es-419" sz="2000" b="1" dirty="0">
                <a:solidFill>
                  <a:schemeClr val="accent1">
                    <a:lumMod val="75000"/>
                  </a:schemeClr>
                </a:solidFill>
              </a:rPr>
              <a:t>EVENTOS EXENTOS DE PAGO POR SU UTILIZACIÓN</a:t>
            </a:r>
            <a:endParaRPr lang="es-CR" sz="20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489344" y="1239703"/>
            <a:ext cx="6969123" cy="4378593"/>
          </a:xfrm>
        </p:spPr>
        <p:txBody>
          <a:bodyPr anchor="t">
            <a:noAutofit/>
          </a:bodyPr>
          <a:lstStyle/>
          <a:p>
            <a:pPr marL="0" indent="0" algn="just">
              <a:buNone/>
            </a:pPr>
            <a:r>
              <a:rPr lang="es-419" sz="2000" b="1" dirty="0">
                <a:solidFill>
                  <a:schemeClr val="accent1">
                    <a:lumMod val="75000"/>
                  </a:schemeClr>
                </a:solidFill>
              </a:rPr>
              <a:t>CONDICIONES QUE DEBEN  CUMPLIR </a:t>
            </a:r>
          </a:p>
          <a:p>
            <a:pPr lvl="0" algn="just"/>
            <a:r>
              <a:rPr lang="es-419" dirty="0">
                <a:solidFill>
                  <a:schemeClr val="accent1">
                    <a:lumMod val="75000"/>
                  </a:schemeClr>
                </a:solidFill>
                <a:effectLst>
                  <a:outerShdw blurRad="38100" dist="38100" dir="2700000" algn="tl">
                    <a:srgbClr val="000000">
                      <a:alpha val="43137"/>
                    </a:srgbClr>
                  </a:outerShdw>
                </a:effectLst>
              </a:rPr>
              <a:t>Antes de la actividad cancelar el monto ¢6000.00 que se utilizará para la limpieza del salón y cubrir una cuota  simbólica por los servicios públicos.</a:t>
            </a:r>
          </a:p>
          <a:p>
            <a:pPr lvl="0" algn="just"/>
            <a:r>
              <a:rPr lang="es-419" dirty="0">
                <a:solidFill>
                  <a:schemeClr val="accent1">
                    <a:lumMod val="75000"/>
                  </a:schemeClr>
                </a:solidFill>
                <a:effectLst>
                  <a:outerShdw blurRad="38100" dist="38100" dir="2700000" algn="tl">
                    <a:srgbClr val="000000">
                      <a:alpha val="43137"/>
                    </a:srgbClr>
                  </a:outerShdw>
                </a:effectLst>
              </a:rPr>
              <a:t>El Comité entregará el salón ordenado y con la basura recogida en el área establecida y bajo la fiscalización de un representante de la junta de la asociación.</a:t>
            </a:r>
            <a:endParaRPr lang="es-CR" dirty="0">
              <a:solidFill>
                <a:schemeClr val="accent1">
                  <a:lumMod val="75000"/>
                </a:schemeClr>
              </a:solidFill>
              <a:effectLst>
                <a:outerShdw blurRad="38100" dist="38100" dir="2700000" algn="tl">
                  <a:srgbClr val="000000">
                    <a:alpha val="43137"/>
                  </a:srgbClr>
                </a:outerShdw>
              </a:effectLst>
            </a:endParaRPr>
          </a:p>
          <a:p>
            <a:pPr lvl="0"/>
            <a:r>
              <a:rPr lang="es-419" dirty="0">
                <a:solidFill>
                  <a:schemeClr val="accent1">
                    <a:lumMod val="75000"/>
                  </a:schemeClr>
                </a:solidFill>
                <a:effectLst>
                  <a:outerShdw blurRad="38100" dist="38100" dir="2700000" algn="tl">
                    <a:srgbClr val="000000">
                      <a:alpha val="43137"/>
                    </a:srgbClr>
                  </a:outerShdw>
                </a:effectLst>
              </a:rPr>
              <a:t>Actividades por varios días, el comité debe cumplir con la limpieza del salón y la recolección de la basura cada día de la actividad. De lo contrario deberá de sufragar los gastos cada día que se  prolongue la actividad.</a:t>
            </a:r>
            <a:endParaRPr lang="es-CR"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1070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291725" y="-135119"/>
            <a:ext cx="10707690" cy="1359486"/>
          </a:xfrm>
        </p:spPr>
        <p:txBody>
          <a:bodyPr>
            <a:normAutofit/>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QUINTO:</a:t>
            </a:r>
            <a:r>
              <a:rPr lang="es-419" b="1" dirty="0">
                <a:solidFill>
                  <a:schemeClr val="accent1">
                    <a:lumMod val="75000"/>
                  </a:schemeClr>
                </a:solidFill>
                <a:effectLst>
                  <a:outerShdw blurRad="38100" dist="38100" dir="2700000" algn="tl">
                    <a:srgbClr val="000000">
                      <a:alpha val="43137"/>
                    </a:srgbClr>
                  </a:outerShdw>
                </a:effectLst>
              </a:rPr>
              <a:t> </a:t>
            </a:r>
            <a:r>
              <a:rPr lang="es-419" sz="2000" b="1" dirty="0">
                <a:solidFill>
                  <a:schemeClr val="accent1">
                    <a:lumMod val="75000"/>
                  </a:schemeClr>
                </a:solidFill>
              </a:rPr>
              <a:t>EVENTOS EXENTOS DE PAGO POR SU UTILIZACIÓN</a:t>
            </a:r>
            <a:endParaRPr lang="es-CR" sz="20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489344" y="1239703"/>
            <a:ext cx="6969123" cy="4378593"/>
          </a:xfrm>
        </p:spPr>
        <p:txBody>
          <a:bodyPr anchor="t">
            <a:noAutofit/>
          </a:bodyPr>
          <a:lstStyle/>
          <a:p>
            <a:pPr marL="0" indent="0" algn="just">
              <a:buNone/>
            </a:pPr>
            <a:r>
              <a:rPr lang="es-419" sz="2000" b="1" dirty="0">
                <a:solidFill>
                  <a:schemeClr val="accent1">
                    <a:lumMod val="75000"/>
                  </a:schemeClr>
                </a:solidFill>
                <a:effectLst>
                  <a:outerShdw blurRad="38100" dist="38100" dir="2700000" algn="tl">
                    <a:srgbClr val="000000">
                      <a:alpha val="43137"/>
                    </a:srgbClr>
                  </a:outerShdw>
                </a:effectLst>
              </a:rPr>
              <a:t>CONDICIONES QUE DEBEN  CUMPLIR </a:t>
            </a:r>
          </a:p>
          <a:p>
            <a:pPr algn="just"/>
            <a:r>
              <a:rPr lang="es-419" dirty="0">
                <a:solidFill>
                  <a:schemeClr val="accent1">
                    <a:lumMod val="75000"/>
                  </a:schemeClr>
                </a:solidFill>
                <a:effectLst>
                  <a:outerShdw blurRad="38100" dist="38100" dir="2700000" algn="tl">
                    <a:srgbClr val="000000">
                      <a:alpha val="43137"/>
                    </a:srgbClr>
                  </a:outerShdw>
                </a:effectLst>
              </a:rPr>
              <a:t>Actividades nocturnas (máximo hasta las 10 p.m.) deberán de coordinar un pago adicional por concepto de electricidad. y deberá ser cancelado previamente</a:t>
            </a:r>
          </a:p>
          <a:p>
            <a:pPr algn="just"/>
            <a:r>
              <a:rPr lang="es-419" dirty="0">
                <a:solidFill>
                  <a:schemeClr val="accent1">
                    <a:lumMod val="75000"/>
                  </a:schemeClr>
                </a:solidFill>
                <a:effectLst>
                  <a:outerShdw blurRad="38100" dist="38100" dir="2700000" algn="tl">
                    <a:srgbClr val="000000">
                      <a:alpha val="43137"/>
                    </a:srgbClr>
                  </a:outerShdw>
                </a:effectLst>
              </a:rPr>
              <a:t> Actividades donde se generaron recursos económicos con los bienes comunales, estos comités deberán presentarle a la Junta Directiva un informe sobre el monto que generó la actividad y en qué se va  a utilizar.</a:t>
            </a:r>
          </a:p>
          <a:p>
            <a:pPr algn="just"/>
            <a:r>
              <a:rPr lang="es-419" dirty="0">
                <a:solidFill>
                  <a:schemeClr val="accent1">
                    <a:lumMod val="75000"/>
                  </a:schemeClr>
                </a:solidFill>
                <a:effectLst>
                  <a:outerShdw blurRad="38100" dist="38100" dir="2700000" algn="tl">
                    <a:srgbClr val="000000">
                      <a:alpha val="43137"/>
                    </a:srgbClr>
                  </a:outerShdw>
                </a:effectLst>
              </a:rPr>
              <a:t> Aquellos comités que no se presenten a la Junta Directiva y no brinden dicho informe a la comunidad en  un lapso no mayor a 5 días hábiles deberán cancelar las tarifas establecidas</a:t>
            </a:r>
          </a:p>
          <a:p>
            <a:pPr algn="just"/>
            <a:endParaRPr lang="es-CR" dirty="0">
              <a:solidFill>
                <a:schemeClr val="accent1">
                  <a:lumMod val="75000"/>
                </a:schemeClr>
              </a:solidFill>
              <a:effectLst>
                <a:outerShdw blurRad="38100" dist="38100" dir="2700000" algn="tl">
                  <a:srgbClr val="000000">
                    <a:alpha val="43137"/>
                  </a:srgbClr>
                </a:outerShdw>
              </a:effectLst>
            </a:endParaRPr>
          </a:p>
          <a:p>
            <a:endParaRPr lang="es-419" dirty="0">
              <a:solidFill>
                <a:schemeClr val="accent1">
                  <a:lumMod val="75000"/>
                </a:schemeClr>
              </a:solidFill>
              <a:effectLst>
                <a:outerShdw blurRad="38100" dist="38100" dir="2700000" algn="tl">
                  <a:srgbClr val="000000">
                    <a:alpha val="43137"/>
                  </a:srgbClr>
                </a:outerShdw>
              </a:effectLst>
            </a:endParaRPr>
          </a:p>
          <a:p>
            <a:endParaRPr lang="es-CR" sz="22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4827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492366"/>
            <a:ext cx="10707690" cy="1359486"/>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SEXTO:</a:t>
            </a:r>
            <a:r>
              <a:rPr lang="es-419" b="1" dirty="0">
                <a:solidFill>
                  <a:schemeClr val="accent1">
                    <a:lumMod val="75000"/>
                  </a:schemeClr>
                </a:solidFill>
                <a:effectLst>
                  <a:outerShdw blurRad="38100" dist="38100" dir="2700000" algn="tl">
                    <a:srgbClr val="000000">
                      <a:alpha val="43137"/>
                    </a:srgbClr>
                  </a:outerShdw>
                </a:effectLst>
              </a:rPr>
              <a:t> </a:t>
            </a:r>
            <a:r>
              <a:rPr lang="es-419" sz="2000" b="1" dirty="0">
                <a:solidFill>
                  <a:schemeClr val="accent1">
                    <a:lumMod val="75000"/>
                  </a:schemeClr>
                </a:solidFill>
              </a:rPr>
              <a:t>REQUISITOS PARA EL PRESTAMO DEL SALON COMUNAL</a:t>
            </a:r>
            <a:endParaRPr lang="es-CR" sz="2000" dirty="0">
              <a:solidFill>
                <a:schemeClr val="accent1">
                  <a:lumMod val="75000"/>
                </a:schemeClr>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3990109" y="769410"/>
            <a:ext cx="8009306" cy="4378593"/>
          </a:xfrm>
        </p:spPr>
        <p:txBody>
          <a:bodyPr anchor="t">
            <a:noAutofit/>
          </a:bodyPr>
          <a:lstStyle/>
          <a:p>
            <a:pPr algn="just"/>
            <a:r>
              <a:rPr lang="es-419" dirty="0">
                <a:solidFill>
                  <a:schemeClr val="accent1">
                    <a:lumMod val="50000"/>
                  </a:schemeClr>
                </a:solidFill>
                <a:effectLst>
                  <a:outerShdw blurRad="38100" dist="38100" dir="2700000" algn="tl">
                    <a:srgbClr val="000000">
                      <a:alpha val="43137"/>
                    </a:srgbClr>
                  </a:outerShdw>
                </a:effectLst>
              </a:rPr>
              <a:t>Los siguientes requisitos tienen carácter de permanentes tanto para las actividades que requieren de pago por su realización dentro del inmueble, como para aquellas exentas de pago:</a:t>
            </a:r>
            <a:endParaRPr lang="es-CR" dirty="0">
              <a:solidFill>
                <a:schemeClr val="accent1">
                  <a:lumMod val="50000"/>
                </a:schemeClr>
              </a:solidFill>
              <a:effectLst>
                <a:outerShdw blurRad="38100" dist="38100" dir="2700000" algn="tl">
                  <a:srgbClr val="000000">
                    <a:alpha val="43137"/>
                  </a:srgbClr>
                </a:outerShdw>
              </a:effectLst>
            </a:endParaRPr>
          </a:p>
          <a:p>
            <a:pPr algn="just"/>
            <a:r>
              <a:rPr lang="es-419" dirty="0">
                <a:solidFill>
                  <a:schemeClr val="accent1">
                    <a:lumMod val="50000"/>
                  </a:schemeClr>
                </a:solidFill>
                <a:effectLst>
                  <a:outerShdw blurRad="38100" dist="38100" dir="2700000" algn="tl">
                    <a:srgbClr val="000000">
                      <a:alpha val="43137"/>
                    </a:srgbClr>
                  </a:outerShdw>
                </a:effectLst>
              </a:rPr>
              <a:t>Solicitud por escrito de la Casa Comunal y de la Cultura a la Junta Directiva de la organización, presentada con quince (15) días hábiles antes del día del evento. </a:t>
            </a:r>
          </a:p>
          <a:p>
            <a:pPr algn="just"/>
            <a:r>
              <a:rPr lang="es-419" dirty="0">
                <a:solidFill>
                  <a:schemeClr val="accent1">
                    <a:lumMod val="50000"/>
                  </a:schemeClr>
                </a:solidFill>
                <a:effectLst>
                  <a:outerShdw blurRad="38100" dist="38100" dir="2700000" algn="tl">
                    <a:srgbClr val="000000">
                      <a:alpha val="43137"/>
                    </a:srgbClr>
                  </a:outerShdw>
                </a:effectLst>
              </a:rPr>
              <a:t>En dicha solicitud se debe informar: el nombre del solicitante (Presidente del comité o Junta,  responsable  o interesado en el préstamo del inmueble),  dirección y número  de teléfono del responsable  fecha y hora en que se realizará el evento, duración del evento,  cantidad de personas esperadas y la finalidad del evento. </a:t>
            </a:r>
          </a:p>
          <a:p>
            <a:pPr algn="just"/>
            <a:r>
              <a:rPr lang="es-419" dirty="0">
                <a:solidFill>
                  <a:schemeClr val="accent1">
                    <a:lumMod val="50000"/>
                  </a:schemeClr>
                </a:solidFill>
                <a:effectLst>
                  <a:outerShdw blurRad="38100" dist="38100" dir="2700000" algn="tl">
                    <a:srgbClr val="000000">
                      <a:alpha val="43137"/>
                    </a:srgbClr>
                  </a:outerShdw>
                </a:effectLst>
              </a:rPr>
              <a:t>Se indican 15 días hábiles a efecto de que dicha solicitud se presente a la  Junta para la aprobación.</a:t>
            </a:r>
          </a:p>
          <a:p>
            <a:pPr algn="just"/>
            <a:endParaRPr lang="es-CR" dirty="0">
              <a:solidFill>
                <a:schemeClr val="accent1">
                  <a:lumMod val="50000"/>
                </a:schemeClr>
              </a:solidFill>
              <a:effectLst>
                <a:outerShdw blurRad="38100" dist="38100" dir="2700000" algn="tl">
                  <a:srgbClr val="000000">
                    <a:alpha val="43137"/>
                  </a:srgbClr>
                </a:outerShdw>
              </a:effectLst>
            </a:endParaRPr>
          </a:p>
          <a:p>
            <a:pPr algn="just"/>
            <a:endParaRPr lang="es-419" dirty="0">
              <a:solidFill>
                <a:schemeClr val="accent1">
                  <a:lumMod val="50000"/>
                </a:schemeClr>
              </a:solidFill>
              <a:effectLst>
                <a:outerShdw blurRad="38100" dist="38100" dir="2700000" algn="tl">
                  <a:srgbClr val="000000">
                    <a:alpha val="43137"/>
                  </a:srgbClr>
                </a:outerShdw>
              </a:effectLst>
            </a:endParaRPr>
          </a:p>
          <a:p>
            <a:pPr algn="just"/>
            <a:endParaRPr lang="es-CR" sz="22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7284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291725" y="-679743"/>
            <a:ext cx="10707690" cy="1359486"/>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SEXTO:</a:t>
            </a:r>
            <a:r>
              <a:rPr lang="es-419" b="1" dirty="0">
                <a:solidFill>
                  <a:schemeClr val="accent1">
                    <a:lumMod val="75000"/>
                  </a:schemeClr>
                </a:solidFill>
                <a:effectLst>
                  <a:outerShdw blurRad="38100" dist="38100" dir="2700000" algn="tl">
                    <a:srgbClr val="000000">
                      <a:alpha val="43137"/>
                    </a:srgbClr>
                  </a:outerShdw>
                </a:effectLst>
              </a:rPr>
              <a:t> </a:t>
            </a:r>
            <a:r>
              <a:rPr lang="es-419" sz="2000" b="1" dirty="0">
                <a:solidFill>
                  <a:schemeClr val="accent1">
                    <a:lumMod val="75000"/>
                  </a:schemeClr>
                </a:solidFill>
              </a:rPr>
              <a:t>REQUISITOS PARA EL PRESTAMO DEL SALON COMUNAL</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7" name="Marcador de contenido 6">
            <a:extLst>
              <a:ext uri="{FF2B5EF4-FFF2-40B4-BE49-F238E27FC236}">
                <a16:creationId xmlns:a16="http://schemas.microsoft.com/office/drawing/2014/main" id="{62EBABDF-CF1A-4DE4-84F4-F92B4F968C9C}"/>
              </a:ext>
            </a:extLst>
          </p:cNvPr>
          <p:cNvSpPr>
            <a:spLocks noGrp="1"/>
          </p:cNvSpPr>
          <p:nvPr>
            <p:ph idx="1"/>
          </p:nvPr>
        </p:nvSpPr>
        <p:spPr>
          <a:xfrm>
            <a:off x="4352486" y="1061083"/>
            <a:ext cx="7831568" cy="5963171"/>
          </a:xfrm>
        </p:spPr>
        <p:txBody>
          <a:bodyPr>
            <a:normAutofit fontScale="77500" lnSpcReduction="20000"/>
          </a:bodyPr>
          <a:lstStyle/>
          <a:p>
            <a:pPr algn="just"/>
            <a:r>
              <a:rPr lang="es-419" dirty="0">
                <a:solidFill>
                  <a:schemeClr val="accent1">
                    <a:lumMod val="75000"/>
                  </a:schemeClr>
                </a:solidFill>
              </a:rPr>
              <a:t>Los comités o afiliados que soliciten la Casa Comunal y que se les exonere de pagar deberán de ser instituciones de gobierno relacionadas con la Asociación ejemplo Municipalidad San José, Dinadeco, instituciones de salud, etc. y/o Comités o miembros que </a:t>
            </a:r>
            <a:r>
              <a:rPr lang="es-419" b="1" dirty="0">
                <a:solidFill>
                  <a:schemeClr val="accent1">
                    <a:lumMod val="75000"/>
                  </a:schemeClr>
                </a:solidFill>
              </a:rPr>
              <a:t>han demostrado ser miembros y comités activos </a:t>
            </a:r>
            <a:r>
              <a:rPr lang="es-419" dirty="0">
                <a:solidFill>
                  <a:schemeClr val="accent1">
                    <a:lumMod val="75000"/>
                  </a:schemeClr>
                </a:solidFill>
              </a:rPr>
              <a:t>en Asambleas Comunales, en casos muy calificados, podrá utilizarse como Sala de Velación, previa autorización de Junta Directiva. La secretaria  de la Asociación debe de tomar nota del comité y asegurarse que dichos miembros soliciten la afiliación para que se les invite a la Asamblea General, se les informará que se comprometerán en presentar un pequeño informe por escrito de lo que generó la actividad y en lo que se invirtieron los montos que generó dicha actividad</a:t>
            </a:r>
          </a:p>
          <a:p>
            <a:pPr lvl="0" algn="just"/>
            <a:r>
              <a:rPr lang="es-419" dirty="0">
                <a:solidFill>
                  <a:schemeClr val="accent1">
                    <a:lumMod val="75000"/>
                  </a:schemeClr>
                </a:solidFill>
              </a:rPr>
              <a:t>La Asociación si así lo requiere podrá solicitar que las actividades que se realizan en la Casa Comunal y de la Cultura deberán  contar con seguridad privada.</a:t>
            </a:r>
            <a:endParaRPr lang="es-CR" dirty="0">
              <a:solidFill>
                <a:schemeClr val="accent1">
                  <a:lumMod val="75000"/>
                </a:schemeClr>
              </a:solidFill>
            </a:endParaRPr>
          </a:p>
          <a:p>
            <a:pPr lvl="0" algn="just"/>
            <a:r>
              <a:rPr lang="es-419" dirty="0">
                <a:solidFill>
                  <a:schemeClr val="accent1">
                    <a:lumMod val="75000"/>
                  </a:schemeClr>
                </a:solidFill>
              </a:rPr>
              <a:t>La Institución o Comité deberá de </a:t>
            </a:r>
            <a:r>
              <a:rPr lang="es-419" b="1" dirty="0">
                <a:solidFill>
                  <a:schemeClr val="accent1">
                    <a:lumMod val="75000"/>
                  </a:schemeClr>
                </a:solidFill>
              </a:rPr>
              <a:t>acogerse al contrato y a las cláusulas </a:t>
            </a:r>
            <a:r>
              <a:rPr lang="es-419" dirty="0">
                <a:solidFill>
                  <a:schemeClr val="accent1">
                    <a:lumMod val="75000"/>
                  </a:schemeClr>
                </a:solidFill>
              </a:rPr>
              <a:t>que en éste se definen.</a:t>
            </a:r>
            <a:endParaRPr lang="es-CR" dirty="0">
              <a:solidFill>
                <a:schemeClr val="accent1">
                  <a:lumMod val="75000"/>
                </a:schemeClr>
              </a:solidFill>
            </a:endParaRPr>
          </a:p>
          <a:p>
            <a:pPr lvl="0" algn="just"/>
            <a:r>
              <a:rPr lang="es-419" dirty="0">
                <a:solidFill>
                  <a:schemeClr val="accent1">
                    <a:lumMod val="75000"/>
                  </a:schemeClr>
                </a:solidFill>
              </a:rPr>
              <a:t>Al ser otorgado el permiso de uso y en los casos donde se requiere una gestión de cobro por el servicio, los montos a cancelar deberán de ser depositados directamente en la cuenta Bancaria de la Asociación, no debe de mediar dinero en efectivo entre los solicitantes y los miembros de la Asociación todo monto deberá de ser depositado directamente en la cuenta bancaria de la  Asociación de ninguna forma deberá de manipularse dinero en efectivo.</a:t>
            </a:r>
            <a:endParaRPr lang="es-CR" dirty="0">
              <a:solidFill>
                <a:schemeClr val="accent1">
                  <a:lumMod val="75000"/>
                </a:schemeClr>
              </a:solidFill>
            </a:endParaRPr>
          </a:p>
          <a:p>
            <a:pPr algn="just"/>
            <a:endParaRPr lang="es-CR" dirty="0">
              <a:solidFill>
                <a:schemeClr val="accent1">
                  <a:lumMod val="75000"/>
                </a:schemeClr>
              </a:solidFill>
            </a:endParaRPr>
          </a:p>
          <a:p>
            <a:pPr algn="just"/>
            <a:endParaRPr lang="es-CR" dirty="0">
              <a:solidFill>
                <a:schemeClr val="accent1">
                  <a:lumMod val="75000"/>
                </a:schemeClr>
              </a:solidFill>
            </a:endParaRPr>
          </a:p>
        </p:txBody>
      </p:sp>
    </p:spTree>
    <p:extLst>
      <p:ext uri="{BB962C8B-B14F-4D97-AF65-F5344CB8AC3E}">
        <p14:creationId xmlns:p14="http://schemas.microsoft.com/office/powerpoint/2010/main" val="34574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180889" y="-679743"/>
            <a:ext cx="10707690" cy="1359486"/>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SEXTO:</a:t>
            </a:r>
            <a:r>
              <a:rPr lang="es-419" b="1" dirty="0">
                <a:solidFill>
                  <a:schemeClr val="accent1">
                    <a:lumMod val="75000"/>
                  </a:schemeClr>
                </a:solidFill>
                <a:effectLst>
                  <a:outerShdw blurRad="38100" dist="38100" dir="2700000" algn="tl">
                    <a:srgbClr val="000000">
                      <a:alpha val="43137"/>
                    </a:srgbClr>
                  </a:outerShdw>
                </a:effectLst>
              </a:rPr>
              <a:t> </a:t>
            </a:r>
            <a:r>
              <a:rPr lang="es-419" sz="2000" b="1" dirty="0">
                <a:solidFill>
                  <a:schemeClr val="accent1">
                    <a:lumMod val="75000"/>
                  </a:schemeClr>
                </a:solidFill>
              </a:rPr>
              <a:t>Objetivos del contrato y datos mínimos que deberá de tener</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4" name="Marcador de contenido 3">
            <a:extLst>
              <a:ext uri="{FF2B5EF4-FFF2-40B4-BE49-F238E27FC236}">
                <a16:creationId xmlns:a16="http://schemas.microsoft.com/office/drawing/2014/main" id="{612ECA2A-F4EA-4064-AFE5-E436170C227F}"/>
              </a:ext>
            </a:extLst>
          </p:cNvPr>
          <p:cNvSpPr>
            <a:spLocks noGrp="1"/>
          </p:cNvSpPr>
          <p:nvPr>
            <p:ph idx="1"/>
          </p:nvPr>
        </p:nvSpPr>
        <p:spPr>
          <a:xfrm>
            <a:off x="4613563" y="679742"/>
            <a:ext cx="6889459" cy="6067422"/>
          </a:xfrm>
        </p:spPr>
        <p:txBody>
          <a:bodyPr>
            <a:normAutofit fontScale="92500" lnSpcReduction="20000"/>
          </a:bodyPr>
          <a:lstStyle/>
          <a:p>
            <a:pPr lvl="0" algn="just"/>
            <a:r>
              <a:rPr lang="es-419" dirty="0">
                <a:solidFill>
                  <a:schemeClr val="accent1">
                    <a:lumMod val="75000"/>
                  </a:schemeClr>
                </a:solidFill>
                <a:effectLst>
                  <a:outerShdw blurRad="38100" dist="38100" dir="2700000" algn="tl">
                    <a:srgbClr val="000000">
                      <a:alpha val="43137"/>
                    </a:srgbClr>
                  </a:outerShdw>
                </a:effectLst>
              </a:rPr>
              <a:t>Que mediante un documento se pueda establecer el nombre de la persona responsable que está solicitando la Casa Comunal, inventario de los bienes se están prestando, la fecha y horario en que se prestará el bien y cuáles son las responsabilidades de la persona que solicita este bien comunal y las responsabilidades de la Asociación.</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documento que  permita a la Junta Directiva  poder definir las responsabilidades y compromisos de ambas partes.</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La Junta Directiva tendrá la potestad de eximirse de prestar el salón a entidades o personas que hayan infringido el reglamento de uso y administración o que no hayan pagado o cumplido convenios pactados de mantenimiento con anterioridad por el uso del salón o bien presente la  solicitud fuera de los  plazos establecidos.</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Luego de firmado el contrato la Asociación deberá mantener la custodia del mismo.</a:t>
            </a:r>
            <a:endParaRPr lang="es-CR" dirty="0">
              <a:solidFill>
                <a:schemeClr val="accent1">
                  <a:lumMod val="75000"/>
                </a:schemeClr>
              </a:solidFill>
              <a:effectLst>
                <a:outerShdw blurRad="38100" dist="38100" dir="2700000" algn="tl">
                  <a:srgbClr val="000000">
                    <a:alpha val="43137"/>
                  </a:srgbClr>
                </a:outerShdw>
              </a:effectLst>
            </a:endParaRPr>
          </a:p>
          <a:p>
            <a:endParaRPr lang="es-CR"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190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180889" y="-679743"/>
            <a:ext cx="10707690" cy="1359486"/>
          </a:xfrm>
        </p:spPr>
        <p:txBody>
          <a:bodyPr>
            <a:normAutofit/>
          </a:bodyPr>
          <a:lstStyle/>
          <a:p>
            <a:pPr algn="l"/>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SEXTO: </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4" name="Marcador de contenido 3">
            <a:extLst>
              <a:ext uri="{FF2B5EF4-FFF2-40B4-BE49-F238E27FC236}">
                <a16:creationId xmlns:a16="http://schemas.microsoft.com/office/drawing/2014/main" id="{612ECA2A-F4EA-4064-AFE5-E436170C227F}"/>
              </a:ext>
            </a:extLst>
          </p:cNvPr>
          <p:cNvSpPr>
            <a:spLocks noGrp="1"/>
          </p:cNvSpPr>
          <p:nvPr>
            <p:ph idx="1"/>
          </p:nvPr>
        </p:nvSpPr>
        <p:spPr>
          <a:xfrm>
            <a:off x="4613563" y="679742"/>
            <a:ext cx="6889459" cy="6067422"/>
          </a:xfrm>
        </p:spPr>
        <p:txBody>
          <a:bodyPr>
            <a:normAutofit/>
          </a:bodyPr>
          <a:lstStyle/>
          <a:p>
            <a:endParaRPr lang="es-419"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En el caso de presentarse perturbaciones a la tranquilidad comunal durante las actividades que se realicen en la Casa Comunal y de la Cultura, él o la responsable sea persona física o jurídica que solicito el bien durante el evento asumirá las multas que las autoridades competentes impongan, quedando exonerada totalmente la Asociación de  su  pago. Al igual la Junta Directiva quedará facultada para no volver a rendir ningún contrato con el mismo, por un plazo no menor a un año y luego de este tiempo la Junta Directiva vigente valora si es factible o no el préstamo del inmueble a dicho solicitante.</a:t>
            </a:r>
            <a:endParaRPr lang="es-CR" dirty="0">
              <a:solidFill>
                <a:schemeClr val="accent1">
                  <a:lumMod val="75000"/>
                </a:schemeClr>
              </a:solidFill>
              <a:effectLst>
                <a:outerShdw blurRad="38100" dist="38100" dir="2700000" algn="tl">
                  <a:srgbClr val="000000">
                    <a:alpha val="43137"/>
                  </a:srgbClr>
                </a:outerShdw>
              </a:effectLst>
            </a:endParaRPr>
          </a:p>
          <a:p>
            <a:endParaRPr lang="es-CR" dirty="0">
              <a:solidFill>
                <a:schemeClr val="accent1">
                  <a:lumMod val="75000"/>
                </a:schemeClr>
              </a:solidFill>
              <a:effectLst>
                <a:outerShdw blurRad="38100" dist="38100" dir="2700000" algn="tl">
                  <a:srgbClr val="000000">
                    <a:alpha val="43137"/>
                  </a:srgbClr>
                </a:outerShdw>
              </a:effectLst>
            </a:endParaRPr>
          </a:p>
        </p:txBody>
      </p:sp>
      <p:sp>
        <p:nvSpPr>
          <p:cNvPr id="3" name="Rectángulo 2">
            <a:extLst>
              <a:ext uri="{FF2B5EF4-FFF2-40B4-BE49-F238E27FC236}">
                <a16:creationId xmlns:a16="http://schemas.microsoft.com/office/drawing/2014/main" id="{D0734DD9-209A-4C4C-857F-3DF4CBB45D5A}"/>
              </a:ext>
            </a:extLst>
          </p:cNvPr>
          <p:cNvSpPr/>
          <p:nvPr/>
        </p:nvSpPr>
        <p:spPr>
          <a:xfrm>
            <a:off x="4830543" y="679741"/>
            <a:ext cx="6865257" cy="373757"/>
          </a:xfrm>
          <a:prstGeom prst="rect">
            <a:avLst/>
          </a:prstGeom>
        </p:spPr>
        <p:txBody>
          <a:bodyPr wrap="square">
            <a:spAutoFit/>
          </a:bodyPr>
          <a:lstStyle/>
          <a:p>
            <a:pPr algn="just">
              <a:lnSpc>
                <a:spcPct val="107000"/>
              </a:lnSpc>
              <a:spcAft>
                <a:spcPts val="0"/>
              </a:spcAft>
            </a:pPr>
            <a:r>
              <a:rPr lang="es-419"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s-419" b="1" dirty="0">
                <a:solidFill>
                  <a:srgbClr val="000000"/>
                </a:solidFill>
                <a:latin typeface="Arial" panose="020B0604020202020204" pitchFamily="34" charset="0"/>
                <a:ea typeface="Calibri" panose="020F0502020204030204" pitchFamily="34" charset="0"/>
              </a:rPr>
              <a:t>ANOMALIAS EN EL PRESTAMO DEL SALON COMUNAL</a:t>
            </a:r>
            <a:endParaRPr lang="es-CR" dirty="0"/>
          </a:p>
        </p:txBody>
      </p:sp>
    </p:spTree>
    <p:extLst>
      <p:ext uri="{BB962C8B-B14F-4D97-AF65-F5344CB8AC3E}">
        <p14:creationId xmlns:p14="http://schemas.microsoft.com/office/powerpoint/2010/main" val="40224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180889" y="-679743"/>
            <a:ext cx="10707690" cy="1359486"/>
          </a:xfrm>
        </p:spPr>
        <p:txBody>
          <a:bodyPr>
            <a:normAutofit/>
          </a:bodyPr>
          <a:lstStyle/>
          <a:p>
            <a:pPr algn="l"/>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SEXTO: </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Marcador de contenido 5">
            <a:extLst>
              <a:ext uri="{FF2B5EF4-FFF2-40B4-BE49-F238E27FC236}">
                <a16:creationId xmlns:a16="http://schemas.microsoft.com/office/drawing/2014/main" id="{5A854824-98DD-42FF-9FB4-42194C711E9C}"/>
              </a:ext>
            </a:extLst>
          </p:cNvPr>
          <p:cNvSpPr>
            <a:spLocks noGrp="1"/>
          </p:cNvSpPr>
          <p:nvPr>
            <p:ph idx="1"/>
          </p:nvPr>
        </p:nvSpPr>
        <p:spPr>
          <a:xfrm>
            <a:off x="4569047" y="679743"/>
            <a:ext cx="7150537" cy="6301628"/>
          </a:xfrm>
        </p:spPr>
        <p:txBody>
          <a:bodyPr>
            <a:normAutofit lnSpcReduction="10000"/>
          </a:bodyPr>
          <a:lstStyle/>
          <a:p>
            <a:pPr algn="just"/>
            <a:r>
              <a:rPr lang="es-419" b="1" dirty="0">
                <a:solidFill>
                  <a:schemeClr val="accent1">
                    <a:lumMod val="75000"/>
                  </a:schemeClr>
                </a:solidFill>
                <a:effectLst>
                  <a:outerShdw blurRad="38100" dist="38100" dir="2700000" algn="tl">
                    <a:srgbClr val="000000">
                      <a:alpha val="43137"/>
                    </a:srgbClr>
                  </a:outerShdw>
                </a:effectLst>
              </a:rPr>
              <a:t>ACCIDENTES DENTRO DEL LOCAL</a:t>
            </a:r>
            <a:r>
              <a:rPr lang="es-419" dirty="0">
                <a:solidFill>
                  <a:schemeClr val="accent1">
                    <a:lumMod val="75000"/>
                  </a:schemeClr>
                </a:solidFill>
                <a:effectLst>
                  <a:outerShdw blurRad="38100" dist="38100" dir="2700000" algn="tl">
                    <a:srgbClr val="000000">
                      <a:alpha val="43137"/>
                    </a:srgbClr>
                  </a:outerShdw>
                </a:effectLst>
              </a:rPr>
              <a:t>, La Asociación no será responsable por cualquier accidente que aconteciera a algún usuario, en la Casa Comunal y de la Cultura y se les recuerda que el solicitante del inmueble y quien(es) firma el contrato son los que deben atender a dichas acciones.</a:t>
            </a:r>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r>
              <a:rPr lang="es-419"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b="1" dirty="0">
                <a:solidFill>
                  <a:schemeClr val="accent1">
                    <a:lumMod val="75000"/>
                  </a:schemeClr>
                </a:solidFill>
                <a:effectLst>
                  <a:outerShdw blurRad="38100" dist="38100" dir="2700000" algn="tl">
                    <a:srgbClr val="000000">
                      <a:alpha val="43137"/>
                    </a:srgbClr>
                  </a:outerShdw>
                </a:effectLst>
              </a:rPr>
              <a:t>INGRESO A LAS INSTALACIONES DE MENORES DE EDAD  </a:t>
            </a:r>
            <a:r>
              <a:rPr lang="es-419" dirty="0">
                <a:solidFill>
                  <a:schemeClr val="accent1">
                    <a:lumMod val="75000"/>
                  </a:schemeClr>
                </a:solidFill>
                <a:effectLst>
                  <a:outerShdw blurRad="38100" dist="38100" dir="2700000" algn="tl">
                    <a:srgbClr val="000000">
                      <a:alpha val="43137"/>
                    </a:srgbClr>
                  </a:outerShdw>
                </a:effectLst>
              </a:rPr>
              <a:t>El ingreso de menores de edad deberá ser siempre bajo la custodia de un mayor de edad, quien será responsable de los menores que utilicen las instalaciones, de ninguna forma podrá facilitarse el salón a menores de edad sin que existan personas mayores que les acompañen y sean los responsables directos.</a:t>
            </a:r>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endParaRPr lang="es-CR"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328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180889" y="-679743"/>
            <a:ext cx="10707690" cy="1359486"/>
          </a:xfrm>
        </p:spPr>
        <p:txBody>
          <a:bodyPr>
            <a:normAutofit/>
          </a:bodyPr>
          <a:lstStyle/>
          <a:p>
            <a:pPr algn="l"/>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SETIMO: tarifas</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Marcador de contenido 5">
            <a:extLst>
              <a:ext uri="{FF2B5EF4-FFF2-40B4-BE49-F238E27FC236}">
                <a16:creationId xmlns:a16="http://schemas.microsoft.com/office/drawing/2014/main" id="{5A854824-98DD-42FF-9FB4-42194C711E9C}"/>
              </a:ext>
            </a:extLst>
          </p:cNvPr>
          <p:cNvSpPr>
            <a:spLocks noGrp="1"/>
          </p:cNvSpPr>
          <p:nvPr>
            <p:ph idx="1"/>
          </p:nvPr>
        </p:nvSpPr>
        <p:spPr>
          <a:xfrm>
            <a:off x="4569047" y="679743"/>
            <a:ext cx="7150537" cy="6301628"/>
          </a:xfrm>
        </p:spPr>
        <p:txBody>
          <a:bodyPr>
            <a:normAutofit lnSpcReduction="10000"/>
          </a:bodyPr>
          <a:lstStyle/>
          <a:p>
            <a:pPr algn="just"/>
            <a:r>
              <a:rPr lang="es-419" dirty="0">
                <a:solidFill>
                  <a:schemeClr val="accent1">
                    <a:lumMod val="75000"/>
                  </a:schemeClr>
                </a:solidFill>
                <a:effectLst>
                  <a:outerShdw blurRad="38100" dist="38100" dir="2700000" algn="tl">
                    <a:srgbClr val="000000">
                      <a:alpha val="43137"/>
                    </a:srgbClr>
                  </a:outerShdw>
                </a:effectLst>
              </a:rPr>
              <a:t>Las tarifas por empleo del Salón solo podrán ser modificadas en la Asamblea General, de igual forma modificaciones a este reglamento solo deberán de ser aprobadas por la Asamblea General y no por los miembros representantes de la Asociación. Estas tarifas serán evaluadas anualmente.</a:t>
            </a:r>
            <a:endParaRPr lang="es-419" b="1" dirty="0">
              <a:solidFill>
                <a:schemeClr val="accent1">
                  <a:lumMod val="75000"/>
                </a:schemeClr>
              </a:solidFill>
              <a:effectLst>
                <a:outerShdw blurRad="38100" dist="38100" dir="2700000" algn="tl">
                  <a:srgbClr val="000000">
                    <a:alpha val="43137"/>
                  </a:srgbClr>
                </a:outerShdw>
              </a:effectLst>
            </a:endParaRPr>
          </a:p>
          <a:p>
            <a:pPr marL="0" indent="0">
              <a:buNone/>
            </a:pPr>
            <a:endParaRPr lang="es-419" b="1" dirty="0">
              <a:solidFill>
                <a:schemeClr val="accent1">
                  <a:lumMod val="75000"/>
                </a:schemeClr>
              </a:solidFill>
              <a:effectLst>
                <a:outerShdw blurRad="38100" dist="38100" dir="2700000" algn="tl">
                  <a:srgbClr val="000000">
                    <a:alpha val="43137"/>
                  </a:srgbClr>
                </a:outerShdw>
              </a:effectLst>
            </a:endParaRPr>
          </a:p>
          <a:p>
            <a:pPr marL="0" indent="0">
              <a:buNone/>
            </a:pPr>
            <a:endParaRPr lang="es-419" b="1" dirty="0">
              <a:solidFill>
                <a:schemeClr val="accent1">
                  <a:lumMod val="75000"/>
                </a:schemeClr>
              </a:solidFill>
              <a:effectLst>
                <a:outerShdw blurRad="38100" dist="38100" dir="2700000" algn="tl">
                  <a:srgbClr val="000000">
                    <a:alpha val="43137"/>
                  </a:srgbClr>
                </a:outerShdw>
              </a:effectLst>
            </a:endParaRPr>
          </a:p>
          <a:p>
            <a:endParaRPr lang="es-419" b="1" dirty="0">
              <a:solidFill>
                <a:schemeClr val="accent1">
                  <a:lumMod val="75000"/>
                </a:schemeClr>
              </a:solidFill>
              <a:effectLst>
                <a:outerShdw blurRad="38100" dist="38100" dir="2700000" algn="tl">
                  <a:srgbClr val="000000">
                    <a:alpha val="43137"/>
                  </a:srgbClr>
                </a:outerShdw>
              </a:effectLst>
            </a:endParaRPr>
          </a:p>
          <a:p>
            <a:endParaRPr lang="es-419" b="1" dirty="0">
              <a:solidFill>
                <a:schemeClr val="accent1">
                  <a:lumMod val="75000"/>
                </a:schemeClr>
              </a:solidFill>
              <a:effectLst>
                <a:outerShdw blurRad="38100" dist="38100" dir="2700000" algn="tl">
                  <a:srgbClr val="000000">
                    <a:alpha val="43137"/>
                  </a:srgbClr>
                </a:outerShdw>
              </a:effectLst>
            </a:endParaRPr>
          </a:p>
          <a:p>
            <a:endParaRPr lang="es-419" b="1" dirty="0">
              <a:solidFill>
                <a:schemeClr val="accent1">
                  <a:lumMod val="75000"/>
                </a:schemeClr>
              </a:solidFill>
              <a:effectLst>
                <a:outerShdw blurRad="38100" dist="38100" dir="2700000" algn="tl">
                  <a:srgbClr val="000000">
                    <a:alpha val="43137"/>
                  </a:srgbClr>
                </a:outerShdw>
              </a:effectLst>
            </a:endParaRPr>
          </a:p>
          <a:p>
            <a:pPr marL="0" indent="0">
              <a:buNone/>
            </a:pPr>
            <a:r>
              <a:rPr lang="es-419" b="1"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pPr marL="0" indent="0">
              <a:buNone/>
            </a:pPr>
            <a:r>
              <a:rPr lang="es-419" dirty="0">
                <a:solidFill>
                  <a:schemeClr val="accent1">
                    <a:lumMod val="75000"/>
                  </a:schemeClr>
                </a:solidFill>
                <a:effectLst>
                  <a:outerShdw blurRad="38100" dist="38100" dir="2700000" algn="tl">
                    <a:srgbClr val="000000">
                      <a:alpha val="43137"/>
                    </a:srgbClr>
                  </a:outerShdw>
                </a:effectLst>
              </a:rPr>
              <a:t> </a:t>
            </a:r>
            <a:r>
              <a:rPr lang="es-CR" dirty="0">
                <a:solidFill>
                  <a:schemeClr val="accent1">
                    <a:lumMod val="75000"/>
                  </a:schemeClr>
                </a:solidFill>
                <a:effectLst>
                  <a:outerShdw blurRad="38100" dist="38100" dir="2700000" algn="tl">
                    <a:srgbClr val="000000">
                      <a:alpha val="43137"/>
                    </a:srgbClr>
                  </a:outerShdw>
                </a:effectLst>
              </a:rPr>
              <a:t>              * opción no disponible hasta  junio 2020</a:t>
            </a:r>
          </a:p>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endParaRPr lang="es-CR" dirty="0">
              <a:solidFill>
                <a:schemeClr val="accent1">
                  <a:lumMod val="75000"/>
                </a:schemeClr>
              </a:solidFill>
              <a:effectLst>
                <a:outerShdw blurRad="38100" dist="38100" dir="2700000" algn="tl">
                  <a:srgbClr val="000000">
                    <a:alpha val="43137"/>
                  </a:srgbClr>
                </a:outerShdw>
              </a:effectLst>
            </a:endParaRPr>
          </a:p>
        </p:txBody>
      </p:sp>
      <p:graphicFrame>
        <p:nvGraphicFramePr>
          <p:cNvPr id="5" name="Tabla 4">
            <a:extLst>
              <a:ext uri="{FF2B5EF4-FFF2-40B4-BE49-F238E27FC236}">
                <a16:creationId xmlns:a16="http://schemas.microsoft.com/office/drawing/2014/main" id="{4EAB9FB6-4B66-484E-A5D0-BE15A656CE55}"/>
              </a:ext>
            </a:extLst>
          </p:cNvPr>
          <p:cNvGraphicFramePr>
            <a:graphicFrameLocks noGrp="1"/>
          </p:cNvGraphicFramePr>
          <p:nvPr>
            <p:extLst>
              <p:ext uri="{D42A27DB-BD31-4B8C-83A1-F6EECF244321}">
                <p14:modId xmlns:p14="http://schemas.microsoft.com/office/powerpoint/2010/main" val="2453357743"/>
              </p:ext>
            </p:extLst>
          </p:nvPr>
        </p:nvGraphicFramePr>
        <p:xfrm>
          <a:off x="4967779" y="2707046"/>
          <a:ext cx="6920800" cy="2560320"/>
        </p:xfrm>
        <a:graphic>
          <a:graphicData uri="http://schemas.openxmlformats.org/drawingml/2006/table">
            <a:tbl>
              <a:tblPr firstRow="1" bandRow="1">
                <a:tableStyleId>{5C22544A-7EE6-4342-B048-85BDC9FD1C3A}</a:tableStyleId>
              </a:tblPr>
              <a:tblGrid>
                <a:gridCol w="481995">
                  <a:extLst>
                    <a:ext uri="{9D8B030D-6E8A-4147-A177-3AD203B41FA5}">
                      <a16:colId xmlns:a16="http://schemas.microsoft.com/office/drawing/2014/main" val="1859848579"/>
                    </a:ext>
                  </a:extLst>
                </a:gridCol>
                <a:gridCol w="2978405">
                  <a:extLst>
                    <a:ext uri="{9D8B030D-6E8A-4147-A177-3AD203B41FA5}">
                      <a16:colId xmlns:a16="http://schemas.microsoft.com/office/drawing/2014/main" val="3696874115"/>
                    </a:ext>
                  </a:extLst>
                </a:gridCol>
                <a:gridCol w="1730200">
                  <a:extLst>
                    <a:ext uri="{9D8B030D-6E8A-4147-A177-3AD203B41FA5}">
                      <a16:colId xmlns:a16="http://schemas.microsoft.com/office/drawing/2014/main" val="2421717528"/>
                    </a:ext>
                  </a:extLst>
                </a:gridCol>
                <a:gridCol w="1730200">
                  <a:extLst>
                    <a:ext uri="{9D8B030D-6E8A-4147-A177-3AD203B41FA5}">
                      <a16:colId xmlns:a16="http://schemas.microsoft.com/office/drawing/2014/main" val="197620161"/>
                    </a:ext>
                  </a:extLst>
                </a:gridCol>
              </a:tblGrid>
              <a:tr h="126868">
                <a:tc>
                  <a:txBody>
                    <a:bodyPr/>
                    <a:lstStyle/>
                    <a:p>
                      <a:endParaRPr lang="es-CR" dirty="0">
                        <a:effectLst>
                          <a:outerShdw blurRad="38100" dist="38100" dir="2700000" algn="tl">
                            <a:srgbClr val="000000">
                              <a:alpha val="43137"/>
                            </a:srgbClr>
                          </a:outerShdw>
                        </a:effectLst>
                      </a:endParaRPr>
                    </a:p>
                  </a:txBody>
                  <a:tcPr/>
                </a:tc>
                <a:tc>
                  <a:txBody>
                    <a:bodyPr/>
                    <a:lstStyle/>
                    <a:p>
                      <a:r>
                        <a:rPr lang="es-CR" dirty="0">
                          <a:effectLst>
                            <a:outerShdw blurRad="38100" dist="38100" dir="2700000" algn="tl">
                              <a:srgbClr val="000000">
                                <a:alpha val="43137"/>
                              </a:srgbClr>
                            </a:outerShdw>
                          </a:effectLst>
                        </a:rPr>
                        <a:t>Tipo de evento</a:t>
                      </a:r>
                    </a:p>
                  </a:txBody>
                  <a:tcPr/>
                </a:tc>
                <a:tc>
                  <a:txBody>
                    <a:bodyPr/>
                    <a:lstStyle/>
                    <a:p>
                      <a:r>
                        <a:rPr lang="es-CR" dirty="0">
                          <a:effectLst>
                            <a:outerShdw blurRad="38100" dist="38100" dir="2700000" algn="tl">
                              <a:srgbClr val="000000">
                                <a:alpha val="43137"/>
                              </a:srgbClr>
                            </a:outerShdw>
                          </a:effectLst>
                        </a:rPr>
                        <a:t>Diurnas</a:t>
                      </a:r>
                    </a:p>
                  </a:txBody>
                  <a:tcPr/>
                </a:tc>
                <a:tc>
                  <a:txBody>
                    <a:bodyPr/>
                    <a:lstStyle/>
                    <a:p>
                      <a:r>
                        <a:rPr lang="es-CR" dirty="0">
                          <a:effectLst>
                            <a:outerShdw blurRad="38100" dist="38100" dir="2700000" algn="tl">
                              <a:srgbClr val="000000">
                                <a:alpha val="43137"/>
                              </a:srgbClr>
                            </a:outerShdw>
                          </a:effectLst>
                        </a:rPr>
                        <a:t>Nocturnas (max.10pm)</a:t>
                      </a:r>
                    </a:p>
                  </a:txBody>
                  <a:tcPr/>
                </a:tc>
                <a:extLst>
                  <a:ext uri="{0D108BD9-81ED-4DB2-BD59-A6C34878D82A}">
                    <a16:rowId xmlns:a16="http://schemas.microsoft.com/office/drawing/2014/main" val="1750059291"/>
                  </a:ext>
                </a:extLst>
              </a:tr>
              <a:tr h="370840">
                <a:tc>
                  <a:txBody>
                    <a:bodyPr/>
                    <a:lstStyle/>
                    <a:p>
                      <a:r>
                        <a:rPr lang="es-CR" dirty="0">
                          <a:effectLst>
                            <a:outerShdw blurRad="38100" dist="38100" dir="2700000" algn="tl">
                              <a:srgbClr val="000000">
                                <a:alpha val="43137"/>
                              </a:srgbClr>
                            </a:outerShdw>
                          </a:effectLst>
                        </a:rPr>
                        <a:t>1</a:t>
                      </a:r>
                    </a:p>
                  </a:txBody>
                  <a:tcPr/>
                </a:tc>
                <a:tc>
                  <a:txBody>
                    <a:bodyPr/>
                    <a:lstStyle/>
                    <a:p>
                      <a:r>
                        <a:rPr lang="es-CR" dirty="0">
                          <a:effectLst>
                            <a:outerShdw blurRad="38100" dist="38100" dir="2700000" algn="tl">
                              <a:srgbClr val="000000">
                                <a:alpha val="43137"/>
                              </a:srgbClr>
                            </a:outerShdw>
                          </a:effectLst>
                        </a:rPr>
                        <a:t>Actividades Sociales incluye préstamo mesas y sillas*</a:t>
                      </a:r>
                    </a:p>
                  </a:txBody>
                  <a:tcPr/>
                </a:tc>
                <a:tc>
                  <a:txBody>
                    <a:bodyPr/>
                    <a:lstStyle/>
                    <a:p>
                      <a:r>
                        <a:rPr lang="es-CR" dirty="0">
                          <a:effectLst>
                            <a:outerShdw blurRad="38100" dist="38100" dir="2700000" algn="tl">
                              <a:srgbClr val="000000">
                                <a:alpha val="43137"/>
                              </a:srgbClr>
                            </a:outerShdw>
                          </a:effectLst>
                        </a:rPr>
                        <a:t>50.000.00</a:t>
                      </a:r>
                    </a:p>
                  </a:txBody>
                  <a:tcPr/>
                </a:tc>
                <a:tc>
                  <a:txBody>
                    <a:bodyPr/>
                    <a:lstStyle/>
                    <a:p>
                      <a:r>
                        <a:rPr lang="es-CR" dirty="0">
                          <a:effectLst>
                            <a:outerShdw blurRad="38100" dist="38100" dir="2700000" algn="tl">
                              <a:srgbClr val="000000">
                                <a:alpha val="43137"/>
                              </a:srgbClr>
                            </a:outerShdw>
                          </a:effectLst>
                        </a:rPr>
                        <a:t>60.000.00</a:t>
                      </a:r>
                    </a:p>
                  </a:txBody>
                  <a:tcPr/>
                </a:tc>
                <a:extLst>
                  <a:ext uri="{0D108BD9-81ED-4DB2-BD59-A6C34878D82A}">
                    <a16:rowId xmlns:a16="http://schemas.microsoft.com/office/drawing/2014/main" val="1300621807"/>
                  </a:ext>
                </a:extLst>
              </a:tr>
              <a:tr h="370840">
                <a:tc>
                  <a:txBody>
                    <a:bodyPr/>
                    <a:lstStyle/>
                    <a:p>
                      <a:r>
                        <a:rPr lang="es-CR" dirty="0">
                          <a:effectLst>
                            <a:outerShdw blurRad="38100" dist="38100" dir="2700000" algn="tl">
                              <a:srgbClr val="000000">
                                <a:alpha val="43137"/>
                              </a:srgbClr>
                            </a:outerShdw>
                          </a:effectLst>
                        </a:rPr>
                        <a:t>2</a:t>
                      </a:r>
                    </a:p>
                  </a:txBody>
                  <a:tcPr/>
                </a:tc>
                <a:tc>
                  <a:txBody>
                    <a:bodyPr/>
                    <a:lstStyle/>
                    <a:p>
                      <a:r>
                        <a:rPr lang="es-CR" dirty="0">
                          <a:effectLst>
                            <a:outerShdw blurRad="38100" dist="38100" dir="2700000" algn="tl">
                              <a:srgbClr val="000000">
                                <a:alpha val="43137"/>
                              </a:srgbClr>
                            </a:outerShdw>
                          </a:effectLst>
                        </a:rPr>
                        <a:t>Actividades Sociales  solo Salón</a:t>
                      </a:r>
                    </a:p>
                  </a:txBody>
                  <a:tcPr/>
                </a:tc>
                <a:tc>
                  <a:txBody>
                    <a:bodyPr/>
                    <a:lstStyle/>
                    <a:p>
                      <a:r>
                        <a:rPr lang="es-CR" dirty="0">
                          <a:effectLst>
                            <a:outerShdw blurRad="38100" dist="38100" dir="2700000" algn="tl">
                              <a:srgbClr val="000000">
                                <a:alpha val="43137"/>
                              </a:srgbClr>
                            </a:outerShdw>
                          </a:effectLst>
                        </a:rPr>
                        <a:t>40.000.00</a:t>
                      </a:r>
                    </a:p>
                  </a:txBody>
                  <a:tcPr/>
                </a:tc>
                <a:tc>
                  <a:txBody>
                    <a:bodyPr/>
                    <a:lstStyle/>
                    <a:p>
                      <a:r>
                        <a:rPr lang="es-CR" dirty="0">
                          <a:effectLst>
                            <a:outerShdw blurRad="38100" dist="38100" dir="2700000" algn="tl">
                              <a:srgbClr val="000000">
                                <a:alpha val="43137"/>
                              </a:srgbClr>
                            </a:outerShdw>
                          </a:effectLst>
                        </a:rPr>
                        <a:t>50.000.oo</a:t>
                      </a:r>
                    </a:p>
                  </a:txBody>
                  <a:tcPr/>
                </a:tc>
                <a:extLst>
                  <a:ext uri="{0D108BD9-81ED-4DB2-BD59-A6C34878D82A}">
                    <a16:rowId xmlns:a16="http://schemas.microsoft.com/office/drawing/2014/main" val="445511953"/>
                  </a:ext>
                </a:extLst>
              </a:tr>
              <a:tr h="370840">
                <a:tc>
                  <a:txBody>
                    <a:bodyPr/>
                    <a:lstStyle/>
                    <a:p>
                      <a:r>
                        <a:rPr lang="es-CR" dirty="0">
                          <a:effectLst>
                            <a:outerShdw blurRad="38100" dist="38100" dir="2700000" algn="tl">
                              <a:srgbClr val="000000">
                                <a:alpha val="43137"/>
                              </a:srgbClr>
                            </a:outerShdw>
                          </a:effectLst>
                        </a:rPr>
                        <a:t>3</a:t>
                      </a:r>
                    </a:p>
                  </a:txBody>
                  <a:tcPr/>
                </a:tc>
                <a:tc>
                  <a:txBody>
                    <a:bodyPr/>
                    <a:lstStyle/>
                    <a:p>
                      <a:r>
                        <a:rPr lang="es-CR" dirty="0">
                          <a:effectLst>
                            <a:outerShdw blurRad="38100" dist="38100" dir="2700000" algn="tl">
                              <a:srgbClr val="000000">
                                <a:alpha val="43137"/>
                              </a:srgbClr>
                            </a:outerShdw>
                          </a:effectLst>
                        </a:rPr>
                        <a:t>Actividades especiales  solo diurnas máximo 3 horas </a:t>
                      </a:r>
                    </a:p>
                  </a:txBody>
                  <a:tcPr/>
                </a:tc>
                <a:tc>
                  <a:txBody>
                    <a:bodyPr/>
                    <a:lstStyle/>
                    <a:p>
                      <a:r>
                        <a:rPr lang="es-CR" dirty="0">
                          <a:effectLst>
                            <a:outerShdw blurRad="38100" dist="38100" dir="2700000" algn="tl">
                              <a:srgbClr val="000000">
                                <a:alpha val="43137"/>
                              </a:srgbClr>
                            </a:outerShdw>
                          </a:effectLst>
                        </a:rPr>
                        <a:t>   5.000.00 p/hora</a:t>
                      </a:r>
                    </a:p>
                  </a:txBody>
                  <a:tcPr/>
                </a:tc>
                <a:tc>
                  <a:txBody>
                    <a:bodyPr/>
                    <a:lstStyle/>
                    <a:p>
                      <a:r>
                        <a:rPr lang="es-CR" dirty="0">
                          <a:effectLst>
                            <a:outerShdw blurRad="38100" dist="38100" dir="2700000" algn="tl">
                              <a:srgbClr val="000000">
                                <a:alpha val="43137"/>
                              </a:srgbClr>
                            </a:outerShdw>
                          </a:effectLst>
                        </a:rPr>
                        <a:t>n/a</a:t>
                      </a:r>
                    </a:p>
                  </a:txBody>
                  <a:tcPr/>
                </a:tc>
                <a:extLst>
                  <a:ext uri="{0D108BD9-81ED-4DB2-BD59-A6C34878D82A}">
                    <a16:rowId xmlns:a16="http://schemas.microsoft.com/office/drawing/2014/main" val="1196363261"/>
                  </a:ext>
                </a:extLst>
              </a:tr>
            </a:tbl>
          </a:graphicData>
        </a:graphic>
      </p:graphicFrame>
    </p:spTree>
    <p:extLst>
      <p:ext uri="{BB962C8B-B14F-4D97-AF65-F5344CB8AC3E}">
        <p14:creationId xmlns:p14="http://schemas.microsoft.com/office/powerpoint/2010/main" val="628229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180889" y="-679743"/>
            <a:ext cx="10707690" cy="1359486"/>
          </a:xfrm>
        </p:spPr>
        <p:txBody>
          <a:bodyPr>
            <a:normAutofit/>
          </a:bodyPr>
          <a:lstStyle/>
          <a:p>
            <a:pPr algn="l"/>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SETIMO: </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Marcador de contenido 5">
            <a:extLst>
              <a:ext uri="{FF2B5EF4-FFF2-40B4-BE49-F238E27FC236}">
                <a16:creationId xmlns:a16="http://schemas.microsoft.com/office/drawing/2014/main" id="{5A854824-98DD-42FF-9FB4-42194C711E9C}"/>
              </a:ext>
            </a:extLst>
          </p:cNvPr>
          <p:cNvSpPr>
            <a:spLocks noGrp="1"/>
          </p:cNvSpPr>
          <p:nvPr>
            <p:ph idx="1"/>
          </p:nvPr>
        </p:nvSpPr>
        <p:spPr>
          <a:xfrm>
            <a:off x="4569047" y="679743"/>
            <a:ext cx="7150537" cy="6301628"/>
          </a:xfrm>
        </p:spPr>
        <p:txBody>
          <a:bodyPr>
            <a:normAutofit fontScale="85000" lnSpcReduction="20000"/>
          </a:bodyPr>
          <a:lstStyle/>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DESCUENTOS:</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Con el propósito de incentivar la participación en las Asambleas se emplearán los siguientes descuentos en las anteriores tarifas.</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Tarifa afiliados a la ASOCIACION DE DESARROLLO INTEGRAL DE BARRIO SAN BOSCO Y SAN FRANCISCO que asistieron a la anterior Asamblea General  (20% descuento).</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La secretaria de Junta Directiva  velará por que el Administrador del salón y/o miembro responsable de la Junta Directiva,   cuente con una lista de afiliados actualizada. Además del registro de asistencia a la Asamblea General para efectos de aplicar el descuento.</a:t>
            </a:r>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r>
              <a:rPr lang="es-419"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ELIMINACION DE DESCUENTOS.</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Aquellos afiliados que a criterio de la Asociación emplearon su nombre para que otras personas utilizaran el bien comunal y la actividad realmente no fuera para el AFILIADO.</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Aquellos que aún siendo vecinos, no sean afiliados activos a la Asociación de Desarrollo integral de Barrio San Bosco y San Francisco no gozan del privilegio de  descuentos</a:t>
            </a:r>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728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247650"/>
            <a:ext cx="10018713" cy="1752599"/>
          </a:xfrm>
        </p:spPr>
        <p:txBody>
          <a:bodyPr>
            <a:normAutofit/>
          </a:bodyPr>
          <a:lstStyle/>
          <a:p>
            <a:pPr>
              <a:lnSpc>
                <a:spcPct val="90000"/>
              </a:lnSpc>
            </a:pPr>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effectLst>
                  <a:outerShdw blurRad="38100" dist="38100" dir="2700000" algn="tl">
                    <a:srgbClr val="000000">
                      <a:alpha val="43137"/>
                    </a:srgbClr>
                  </a:outerShdw>
                </a:effectLst>
              </a:rPr>
              <a:t>ANTECEDENTES</a:t>
            </a:r>
            <a:br>
              <a:rPr lang="es-CR" dirty="0">
                <a:effectLst>
                  <a:outerShdw blurRad="38100" dist="38100" dir="2700000" algn="tl">
                    <a:srgbClr val="000000">
                      <a:alpha val="43137"/>
                    </a:srgbClr>
                  </a:outerShdw>
                </a:effectLst>
              </a:rPr>
            </a:br>
            <a:endParaRPr lang="es-C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533900" y="1485900"/>
            <a:ext cx="7508045" cy="4999305"/>
          </a:xfrm>
        </p:spPr>
        <p:txBody>
          <a:bodyPr anchor="t">
            <a:normAutofit lnSpcReduction="10000"/>
          </a:bodyPr>
          <a:lstStyle/>
          <a:p>
            <a:pPr algn="just">
              <a:lnSpc>
                <a:spcPct val="90000"/>
              </a:lnSpc>
            </a:pPr>
            <a:r>
              <a:rPr lang="es-419" sz="2200" dirty="0">
                <a:solidFill>
                  <a:schemeClr val="accent1">
                    <a:lumMod val="75000"/>
                  </a:schemeClr>
                </a:solidFill>
                <a:effectLst>
                  <a:outerShdw blurRad="38100" dist="38100" dir="2700000" algn="tl">
                    <a:srgbClr val="000000">
                      <a:alpha val="43137"/>
                    </a:srgbClr>
                  </a:outerShdw>
                </a:effectLst>
              </a:rPr>
              <a:t>Mediante financiamiento no retornable de la Dirección Nacional de Desarrollo de la Comunidad (DINADECO) las comunidades de Barrio San Bosco y San Francisco, cuentan desde el 19 de julio de 2018 con un inmueble esquinero de dos pisos, con dos locales independientes.</a:t>
            </a:r>
          </a:p>
          <a:p>
            <a:pPr algn="just">
              <a:lnSpc>
                <a:spcPct val="90000"/>
              </a:lnSpc>
            </a:pPr>
            <a:r>
              <a:rPr lang="es-419" sz="2200" dirty="0">
                <a:solidFill>
                  <a:schemeClr val="accent1">
                    <a:lumMod val="75000"/>
                  </a:schemeClr>
                </a:solidFill>
                <a:effectLst>
                  <a:outerShdw blurRad="38100" dist="38100" dir="2700000" algn="tl">
                    <a:srgbClr val="000000">
                      <a:alpha val="43137"/>
                    </a:srgbClr>
                  </a:outerShdw>
                </a:effectLst>
              </a:rPr>
              <a:t> El local esquinero se encuentra alquilado, ya que el propietario anterior así lo decidió y para la Asociación representa un ingreso fijo, que colabora en la consecución de sus metas.</a:t>
            </a:r>
          </a:p>
          <a:p>
            <a:pPr algn="just">
              <a:lnSpc>
                <a:spcPct val="90000"/>
              </a:lnSpc>
            </a:pPr>
            <a:r>
              <a:rPr lang="es-419" sz="2200" dirty="0">
                <a:solidFill>
                  <a:schemeClr val="accent1">
                    <a:lumMod val="75000"/>
                  </a:schemeClr>
                </a:solidFill>
                <a:effectLst>
                  <a:outerShdw blurRad="38100" dist="38100" dir="2700000" algn="tl">
                    <a:srgbClr val="000000">
                      <a:alpha val="43137"/>
                    </a:srgbClr>
                  </a:outerShdw>
                </a:effectLst>
              </a:rPr>
              <a:t> El otro local cuenta con dos pisos, uno destinado al área administrativa, Junta Directiva y diferentes comités y  a futuro para  la  generación de ingresos mediante los  negocios y  actividades que  acuerde la junta  directiva de la asociación. </a:t>
            </a:r>
          </a:p>
          <a:p>
            <a:pPr algn="just">
              <a:lnSpc>
                <a:spcPct val="90000"/>
              </a:lnSpc>
            </a:pPr>
            <a:r>
              <a:rPr lang="es-419" sz="2200" dirty="0">
                <a:solidFill>
                  <a:schemeClr val="accent1">
                    <a:lumMod val="75000"/>
                  </a:schemeClr>
                </a:solidFill>
                <a:effectLst>
                  <a:outerShdw blurRad="38100" dist="38100" dir="2700000" algn="tl">
                    <a:srgbClr val="000000">
                      <a:alpha val="43137"/>
                    </a:srgbClr>
                  </a:outerShdw>
                </a:effectLst>
              </a:rPr>
              <a:t> </a:t>
            </a:r>
            <a:endParaRPr lang="es-CR" sz="2000"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589" y="28657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65585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180889" y="-679743"/>
            <a:ext cx="10707690" cy="1359486"/>
          </a:xfrm>
        </p:spPr>
        <p:txBody>
          <a:bodyPr>
            <a:normAutofit/>
          </a:bodyPr>
          <a:lstStyle/>
          <a:p>
            <a:pPr algn="l"/>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OCTAVO: </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Marcador de contenido 5">
            <a:extLst>
              <a:ext uri="{FF2B5EF4-FFF2-40B4-BE49-F238E27FC236}">
                <a16:creationId xmlns:a16="http://schemas.microsoft.com/office/drawing/2014/main" id="{5A854824-98DD-42FF-9FB4-42194C711E9C}"/>
              </a:ext>
            </a:extLst>
          </p:cNvPr>
          <p:cNvSpPr>
            <a:spLocks noGrp="1"/>
          </p:cNvSpPr>
          <p:nvPr>
            <p:ph idx="1"/>
          </p:nvPr>
        </p:nvSpPr>
        <p:spPr>
          <a:xfrm>
            <a:off x="4569047" y="679743"/>
            <a:ext cx="7150537" cy="6301628"/>
          </a:xfrm>
        </p:spPr>
        <p:txBody>
          <a:bodyPr>
            <a:normAutofit fontScale="92500" lnSpcReduction="20000"/>
          </a:bodyPr>
          <a:lstStyle/>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AUTORIZACIÓN FINAL PARA LA UTILIZACIÓN DE LA CASA COMUNAL Y DE LA CULTURA.</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El tesorero de la Asociación será el encargado de confirmar que los dineros se han depositado en la cuenta correspondiente para el préstamo del salón y expedirá el correspondiente Recibo de Caja al solicitante.</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El presidente se encargará de validar que el Contrato esté debidamente firmado y cuente con todos los datos necesarios.</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El fiscal validará en cualquier momento la documentación.</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La secretaria notificará al miembro de Junta que corresponda, los detalles de la actividad para que coordine las llaves y la limpieza del Salón, de igual forma notificará al solicitante que ya se ha coordinado para el empleo del salón de igual forma le proporcionará los detalles de la persona que administra el salón para coordinar la entrega y la recepción del mismo.</a:t>
            </a:r>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55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180889" y="-679743"/>
            <a:ext cx="10707690" cy="1359486"/>
          </a:xfrm>
        </p:spPr>
        <p:txBody>
          <a:bodyPr>
            <a:normAutofit/>
          </a:bodyPr>
          <a:lstStyle/>
          <a:p>
            <a:pPr algn="l"/>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NOVENO: </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Marcador de contenido 5">
            <a:extLst>
              <a:ext uri="{FF2B5EF4-FFF2-40B4-BE49-F238E27FC236}">
                <a16:creationId xmlns:a16="http://schemas.microsoft.com/office/drawing/2014/main" id="{5A854824-98DD-42FF-9FB4-42194C711E9C}"/>
              </a:ext>
            </a:extLst>
          </p:cNvPr>
          <p:cNvSpPr>
            <a:spLocks noGrp="1"/>
          </p:cNvSpPr>
          <p:nvPr>
            <p:ph idx="1"/>
          </p:nvPr>
        </p:nvSpPr>
        <p:spPr>
          <a:xfrm>
            <a:off x="4596756" y="887561"/>
            <a:ext cx="7150537" cy="6301628"/>
          </a:xfrm>
        </p:spPr>
        <p:txBody>
          <a:bodyPr>
            <a:normAutofit fontScale="70000" lnSpcReduction="20000"/>
          </a:bodyPr>
          <a:lstStyle/>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 ADMINISTRACIÓN DEL SALON COMUNAL Y CASA DE LA CULTURA</a:t>
            </a:r>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r>
              <a:rPr lang="es-419" dirty="0">
                <a:solidFill>
                  <a:schemeClr val="accent1">
                    <a:lumMod val="75000"/>
                  </a:schemeClr>
                </a:solidFill>
                <a:effectLst>
                  <a:outerShdw blurRad="38100" dist="38100" dir="2700000" algn="tl">
                    <a:srgbClr val="000000">
                      <a:alpha val="43137"/>
                    </a:srgbClr>
                  </a:outerShdw>
                </a:effectLst>
              </a:rPr>
              <a:t> El cuido de los bienes comunales de la Casa Comunal y de la Cultura  deben  administrarse de una forma responsable y organizada por una persona que la Asociación designe para ese fin, dentro de las tareas a realizar se encuentran:</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Velar por la seguridad de los locales, que estos queden debidamente cerrados después de un evento.</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Eliminar aquellos llavines o candados en mal estado.</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Ser vigilante en el sistema eléctrico, sistema de agua potable, servicios sanitarios.</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Cuando así lo requiera la asociación se confirmará junto con el administrador y/o miembro responsable de la Junta Directiva, el mobiliario y equipos del salón</a:t>
            </a:r>
            <a:endParaRPr lang="es-CR" dirty="0">
              <a:solidFill>
                <a:schemeClr val="accent1">
                  <a:lumMod val="75000"/>
                </a:schemeClr>
              </a:solidFill>
              <a:effectLst>
                <a:outerShdw blurRad="38100" dist="38100" dir="2700000" algn="tl">
                  <a:srgbClr val="000000">
                    <a:alpha val="43137"/>
                  </a:srgbClr>
                </a:outerShdw>
              </a:effectLst>
            </a:endParaRPr>
          </a:p>
          <a:p>
            <a:pPr lvl="0" algn="just"/>
            <a:r>
              <a:rPr lang="es-419" dirty="0">
                <a:solidFill>
                  <a:schemeClr val="accent1">
                    <a:lumMod val="75000"/>
                  </a:schemeClr>
                </a:solidFill>
                <a:effectLst>
                  <a:outerShdw blurRad="38100" dist="38100" dir="2700000" algn="tl">
                    <a:srgbClr val="000000">
                      <a:alpha val="43137"/>
                    </a:srgbClr>
                  </a:outerShdw>
                </a:effectLst>
              </a:rPr>
              <a:t>En el evento de que las circunstancias de seguridad amenacen la integridad del bien y el mobiliario o el equipo inventariado, el responsable deberá notificar a las autoridades de policía y al presidente de la Asociación para que se tomen las medidas pertinentes para su salvaguarda</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No sacar o prestar sin autorización los elementos inventariados y que hagan parte del salón o elementos pertenecientes a la organización administradora en general.</a:t>
            </a:r>
          </a:p>
          <a:p>
            <a:pPr algn="just"/>
            <a:r>
              <a:rPr lang="es-419" dirty="0">
                <a:solidFill>
                  <a:schemeClr val="accent1">
                    <a:lumMod val="75000"/>
                  </a:schemeClr>
                </a:solidFill>
                <a:effectLst>
                  <a:outerShdw blurRad="38100" dist="38100" dir="2700000" algn="tl">
                    <a:srgbClr val="000000">
                      <a:alpha val="43137"/>
                    </a:srgbClr>
                  </a:outerShdw>
                </a:effectLst>
              </a:rPr>
              <a:t>Son tan solo algunas de las tareas que se tienen que realizar, ya sea para las actividades que se realizan durante la semana  o para cuando son fines de semana y se alquiló el salón.</a:t>
            </a: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149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180889" y="-679743"/>
            <a:ext cx="10707690" cy="1359486"/>
          </a:xfrm>
        </p:spPr>
        <p:txBody>
          <a:bodyPr>
            <a:normAutofit/>
          </a:bodyPr>
          <a:lstStyle/>
          <a:p>
            <a:pPr algn="l"/>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NOVENO: </a:t>
            </a:r>
            <a:endParaRPr lang="es-CR" sz="20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Marcador de contenido 5">
            <a:extLst>
              <a:ext uri="{FF2B5EF4-FFF2-40B4-BE49-F238E27FC236}">
                <a16:creationId xmlns:a16="http://schemas.microsoft.com/office/drawing/2014/main" id="{5A854824-98DD-42FF-9FB4-42194C711E9C}"/>
              </a:ext>
            </a:extLst>
          </p:cNvPr>
          <p:cNvSpPr>
            <a:spLocks noGrp="1"/>
          </p:cNvSpPr>
          <p:nvPr>
            <p:ph idx="1"/>
          </p:nvPr>
        </p:nvSpPr>
        <p:spPr>
          <a:xfrm>
            <a:off x="4596756" y="1123088"/>
            <a:ext cx="7150537" cy="6301628"/>
          </a:xfrm>
        </p:spPr>
        <p:txBody>
          <a:bodyPr>
            <a:normAutofit fontScale="92500" lnSpcReduction="20000"/>
          </a:bodyPr>
          <a:lstStyle/>
          <a:p>
            <a:pPr marL="0" indent="0" algn="just">
              <a:buNone/>
            </a:pPr>
            <a:r>
              <a:rPr lang="es-419" b="1" dirty="0">
                <a:solidFill>
                  <a:schemeClr val="accent1">
                    <a:lumMod val="75000"/>
                  </a:schemeClr>
                </a:solidFill>
                <a:effectLst>
                  <a:outerShdw blurRad="38100" dist="38100" dir="2700000" algn="tl">
                    <a:srgbClr val="000000">
                      <a:alpha val="43137"/>
                    </a:srgbClr>
                  </a:outerShdw>
                </a:effectLst>
              </a:rPr>
              <a:t> PARÁMETROS PARA EL PRESTAMO Y COBRO DEL SALON A PARTICULARES</a:t>
            </a:r>
            <a:r>
              <a:rPr lang="es-419" dirty="0">
                <a:solidFill>
                  <a:schemeClr val="accent1">
                    <a:lumMod val="75000"/>
                  </a:schemeClr>
                </a:solidFill>
                <a:effectLst>
                  <a:outerShdw blurRad="38100" dist="38100" dir="2700000" algn="tl">
                    <a:srgbClr val="000000">
                      <a:alpha val="43137"/>
                    </a:srgbClr>
                  </a:outerShdw>
                </a:effectLst>
              </a:rPr>
              <a:t>. Las actividades que realiza la Asociación de Desarrollo comunal tendrán prioridad en el caso en que se presenten dos solicitudes de préstamo para la utilización del bien en la misma fecha y hora. El plazo máximo por el cual podrá prestarse la Casa Comunal y de la Cultura para eventos particulares es de tres (3) días de forma continua si su fin es privado.</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En el evento de que se proponga a la Asociación un convenio de cualquier índole sobre la utilización de la Casa Comunal y de la Cultura, dicho  convenio deberá contar con la autorización de la Asamblea General, por lo que deberá de convocarse a la comunidad. </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La Secretaria debe de mantener un cuaderno con las fechas en que se reserva el salón para que los Administradores del Salón estén al tanto de las actividades.</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b="1" dirty="0">
                <a:solidFill>
                  <a:schemeClr val="accent1">
                    <a:lumMod val="75000"/>
                  </a:schemeClr>
                </a:solidFill>
                <a:effectLst>
                  <a:outerShdw blurRad="38100" dist="38100" dir="2700000" algn="tl">
                    <a:srgbClr val="000000">
                      <a:alpha val="43137"/>
                    </a:srgbClr>
                  </a:outerShdw>
                </a:effectLst>
              </a:rPr>
              <a:t> HORARIO</a:t>
            </a:r>
            <a:r>
              <a:rPr lang="es-419" dirty="0">
                <a:solidFill>
                  <a:schemeClr val="accent1">
                    <a:lumMod val="75000"/>
                  </a:schemeClr>
                </a:solidFill>
                <a:effectLst>
                  <a:outerShdw blurRad="38100" dist="38100" dir="2700000" algn="tl">
                    <a:srgbClr val="000000">
                      <a:alpha val="43137"/>
                    </a:srgbClr>
                  </a:outerShdw>
                </a:effectLst>
              </a:rPr>
              <a:t>. El horario en el cual se podrá utilizar la Casa Comunal y de la Cultura para el desarrollo de actividades organizadas por terceros se establecerá dentro del contrato</a:t>
            </a: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dirty="0">
              <a:solidFill>
                <a:schemeClr val="accent1">
                  <a:lumMod val="75000"/>
                </a:schemeClr>
              </a:solidFill>
              <a:effectLst>
                <a:outerShdw blurRad="38100" dist="38100" dir="2700000" algn="tl">
                  <a:srgbClr val="000000">
                    <a:alpha val="43137"/>
                  </a:srgbClr>
                </a:outerShdw>
              </a:effectLst>
            </a:endParaRPr>
          </a:p>
          <a:p>
            <a:pPr marL="0" indent="0" algn="just">
              <a:buNone/>
            </a:pP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73121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Rectángulo 4">
            <a:extLst>
              <a:ext uri="{FF2B5EF4-FFF2-40B4-BE49-F238E27FC236}">
                <a16:creationId xmlns:a16="http://schemas.microsoft.com/office/drawing/2014/main" id="{DEB693F8-F529-4BF2-9993-0CF7BB4317FD}"/>
              </a:ext>
            </a:extLst>
          </p:cNvPr>
          <p:cNvSpPr/>
          <p:nvPr/>
        </p:nvSpPr>
        <p:spPr>
          <a:xfrm>
            <a:off x="4804275" y="-293766"/>
            <a:ext cx="6096000" cy="7151766"/>
          </a:xfrm>
          <a:prstGeom prst="rect">
            <a:avLst/>
          </a:prstGeom>
        </p:spPr>
        <p:txBody>
          <a:bodyPr>
            <a:spAutoFit/>
          </a:bodyPr>
          <a:lstStyle/>
          <a:p>
            <a:pPr algn="just">
              <a:lnSpc>
                <a:spcPct val="107000"/>
              </a:lnSpc>
              <a:spcAft>
                <a:spcPts val="0"/>
              </a:spcAft>
            </a:pPr>
            <a:r>
              <a:rPr lang="es-419" sz="2800" b="1" dirty="0">
                <a:solidFill>
                  <a:srgbClr val="365F92"/>
                </a:solidFill>
                <a:effectLst>
                  <a:outerShdw blurRad="38100" dist="38100" dir="2700000" algn="tl">
                    <a:srgbClr val="000000">
                      <a:alpha val="43137"/>
                    </a:srgbClr>
                  </a:outerShdw>
                </a:effectLst>
                <a:latin typeface="Calibri-Bold"/>
                <a:ea typeface="Calibri" panose="020F0502020204030204" pitchFamily="34" charset="0"/>
                <a:cs typeface="Calibri-Bold"/>
              </a:rPr>
              <a:t>ARTICULO DECIMO:</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VENTA DE LICORES</a:t>
            </a:r>
            <a:endParaRPr lang="es-CR" sz="1600"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Se prohíbe el consumo y/o venta de bebidas alcohólicas o cualquier tipo de drogas estupefacientes</a:t>
            </a:r>
            <a:endParaRPr lang="es-CR" sz="1600"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sz="2800" b="1" dirty="0">
                <a:solidFill>
                  <a:srgbClr val="365F92"/>
                </a:solidFill>
                <a:effectLst>
                  <a:outerShdw blurRad="38100" dist="38100" dir="2700000" algn="tl">
                    <a:srgbClr val="000000">
                      <a:alpha val="43137"/>
                    </a:srgbClr>
                  </a:outerShdw>
                </a:effectLst>
                <a:latin typeface="Calibri-Bold"/>
                <a:ea typeface="Calibri" panose="020F0502020204030204" pitchFamily="34" charset="0"/>
                <a:cs typeface="Calibri-Bold"/>
              </a:rPr>
              <a:t> </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sz="2800" b="1" dirty="0">
                <a:solidFill>
                  <a:srgbClr val="365F92"/>
                </a:solidFill>
                <a:effectLst>
                  <a:outerShdw blurRad="38100" dist="38100" dir="2700000" algn="tl">
                    <a:srgbClr val="000000">
                      <a:alpha val="43137"/>
                    </a:srgbClr>
                  </a:outerShdw>
                </a:effectLst>
                <a:latin typeface="Calibri-Bold"/>
                <a:ea typeface="Calibri" panose="020F0502020204030204" pitchFamily="34" charset="0"/>
                <a:cs typeface="Calibri-Bold"/>
              </a:rPr>
              <a:t>ARTICULO UNDECIMO</a:t>
            </a:r>
            <a:r>
              <a:rPr lang="es-419" b="1"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 </a:t>
            </a:r>
            <a:r>
              <a:rPr lang="es-419"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Para eventos o torneos deportivos de mesa.</a:t>
            </a:r>
            <a:endParaRPr lang="es-CR" sz="1600"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Los solicitantes deben cumplir con el reglamento vigente</a:t>
            </a:r>
            <a:r>
              <a:rPr lang="es-419"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 </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sz="2800" b="1" dirty="0">
                <a:solidFill>
                  <a:srgbClr val="365F92"/>
                </a:solidFill>
                <a:effectLst>
                  <a:outerShdw blurRad="38100" dist="38100" dir="2700000" algn="tl">
                    <a:srgbClr val="000000">
                      <a:alpha val="43137"/>
                    </a:srgbClr>
                  </a:outerShdw>
                </a:effectLst>
                <a:latin typeface="Calibri-Bold"/>
                <a:ea typeface="Calibri" panose="020F0502020204030204" pitchFamily="34" charset="0"/>
                <a:cs typeface="Calibri-Bold"/>
              </a:rPr>
              <a:t> </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sz="2800" b="1" dirty="0">
                <a:solidFill>
                  <a:srgbClr val="365F92"/>
                </a:solidFill>
                <a:effectLst>
                  <a:outerShdw blurRad="38100" dist="38100" dir="2700000" algn="tl">
                    <a:srgbClr val="000000">
                      <a:alpha val="43137"/>
                    </a:srgbClr>
                  </a:outerShdw>
                </a:effectLst>
                <a:latin typeface="Calibri-Bold"/>
                <a:ea typeface="Calibri" panose="020F0502020204030204" pitchFamily="34" charset="0"/>
                <a:cs typeface="Calibri-Bold"/>
              </a:rPr>
              <a:t>ARTICULO DUODECIMO</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sz="2800" b="1" dirty="0">
                <a:solidFill>
                  <a:srgbClr val="365F92"/>
                </a:solidFill>
                <a:effectLst>
                  <a:outerShdw blurRad="38100" dist="38100" dir="2700000" algn="tl">
                    <a:srgbClr val="000000">
                      <a:alpha val="43137"/>
                    </a:srgbClr>
                  </a:outerShdw>
                </a:effectLst>
                <a:latin typeface="Calibri-Bold"/>
                <a:ea typeface="Calibri" panose="020F0502020204030204" pitchFamily="34" charset="0"/>
                <a:cs typeface="Calibri-Bold"/>
              </a:rPr>
              <a:t> </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Del Mantenimiento de los bienes:</a:t>
            </a:r>
            <a:endParaRPr lang="es-CR" sz="1600"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La Casa Comunal y de la Cultura  es una  edificación que requiere de mantenimiento, por lo que debe de contar con un presupuesto </a:t>
            </a:r>
            <a:r>
              <a:rPr lang="es-419" sz="12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 </a:t>
            </a:r>
            <a:r>
              <a:rPr lang="es-419"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anual para su constante mantenimiento, la Asociación podrá disponer de hasta un 20% del monto generado por el salón </a:t>
            </a:r>
            <a:r>
              <a:rPr lang="es-419" sz="12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 </a:t>
            </a:r>
            <a:r>
              <a:rPr lang="es-419"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comunal en el periodo anterior, montos superiores deberán de ser sometidos a consideración por la Asamblea General</a:t>
            </a:r>
            <a:r>
              <a:rPr lang="es-419"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 .</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419" sz="2800" b="1" dirty="0">
                <a:solidFill>
                  <a:srgbClr val="365F92"/>
                </a:solidFill>
                <a:effectLst>
                  <a:outerShdw blurRad="38100" dist="38100" dir="2700000" algn="tl">
                    <a:srgbClr val="000000">
                      <a:alpha val="43137"/>
                    </a:srgbClr>
                  </a:outerShdw>
                </a:effectLst>
                <a:latin typeface="Calibri-Bold"/>
                <a:ea typeface="Calibri" panose="020F0502020204030204" pitchFamily="34" charset="0"/>
                <a:cs typeface="Calibri-Bold"/>
              </a:rPr>
              <a:t> </a:t>
            </a:r>
            <a:endParaRPr lang="es-C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49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Rectángulo 4">
            <a:extLst>
              <a:ext uri="{FF2B5EF4-FFF2-40B4-BE49-F238E27FC236}">
                <a16:creationId xmlns:a16="http://schemas.microsoft.com/office/drawing/2014/main" id="{DEB693F8-F529-4BF2-9993-0CF7BB4317FD}"/>
              </a:ext>
            </a:extLst>
          </p:cNvPr>
          <p:cNvSpPr/>
          <p:nvPr/>
        </p:nvSpPr>
        <p:spPr>
          <a:xfrm>
            <a:off x="4804275" y="751344"/>
            <a:ext cx="6348634" cy="5139869"/>
          </a:xfrm>
          <a:prstGeom prst="rect">
            <a:avLst/>
          </a:prstGeom>
        </p:spPr>
        <p:txBody>
          <a:bodyPr wrap="square">
            <a:spAutoFit/>
          </a:bodyPr>
          <a:lstStyle/>
          <a:p>
            <a:r>
              <a:rPr lang="es-419" sz="2000" b="1" dirty="0">
                <a:solidFill>
                  <a:schemeClr val="accent1">
                    <a:lumMod val="75000"/>
                  </a:schemeClr>
                </a:solidFill>
                <a:effectLst>
                  <a:outerShdw blurRad="38100" dist="38100" dir="2700000" algn="tl">
                    <a:srgbClr val="000000">
                      <a:alpha val="43137"/>
                    </a:srgbClr>
                  </a:outerShdw>
                </a:effectLst>
              </a:rPr>
              <a:t>ARTICULO DECIMO TERCERO</a:t>
            </a:r>
            <a:r>
              <a:rPr lang="es-419" b="1" dirty="0">
                <a:solidFill>
                  <a:schemeClr val="accent1">
                    <a:lumMod val="75000"/>
                  </a:schemeClr>
                </a:solidFill>
                <a:effectLst>
                  <a:outerShdw blurRad="38100" dist="38100" dir="2700000" algn="tl">
                    <a:srgbClr val="000000">
                      <a:alpha val="43137"/>
                    </a:srgbClr>
                  </a:outerShdw>
                </a:effectLst>
              </a:rPr>
              <a:t>.</a:t>
            </a:r>
            <a:endParaRPr lang="es-CR" dirty="0">
              <a:solidFill>
                <a:schemeClr val="accent1">
                  <a:lumMod val="75000"/>
                </a:schemeClr>
              </a:solidFill>
              <a:effectLst>
                <a:outerShdw blurRad="38100" dist="38100" dir="2700000" algn="tl">
                  <a:srgbClr val="000000">
                    <a:alpha val="43137"/>
                  </a:srgbClr>
                </a:outerShdw>
              </a:effectLst>
            </a:endParaRPr>
          </a:p>
          <a:p>
            <a:r>
              <a:rPr lang="es-419"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r>
              <a:rPr lang="es-419" dirty="0">
                <a:solidFill>
                  <a:schemeClr val="accent1">
                    <a:lumMod val="75000"/>
                  </a:schemeClr>
                </a:solidFill>
                <a:effectLst>
                  <a:outerShdw blurRad="38100" dist="38100" dir="2700000" algn="tl">
                    <a:srgbClr val="000000">
                      <a:alpha val="43137"/>
                    </a:srgbClr>
                  </a:outerShdw>
                </a:effectLst>
              </a:rPr>
              <a:t>Ingreso al Salón</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 • La asociación y su administración tienen la potestad de prohibir el ingreso al Salón a toda persona que incumpla con el comportamiento normal y racional de una persona en sus plenas facultades.</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 La asociación y su administración tienen la potestad de prohibir el ingreso a toda persona que se encuentre bajo los efectos de cualquier droga tales como licor y/o estupefacientes.</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 Toda persona se le restringe el ingreso al salón con objetos punzocortantes.</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sz="2000" b="1" dirty="0">
                <a:solidFill>
                  <a:schemeClr val="accent1">
                    <a:lumMod val="75000"/>
                  </a:schemeClr>
                </a:solidFill>
                <a:effectLst>
                  <a:outerShdw blurRad="38100" dist="38100" dir="2700000" algn="tl">
                    <a:srgbClr val="000000">
                      <a:alpha val="43137"/>
                    </a:srgbClr>
                  </a:outerShdw>
                </a:effectLst>
              </a:rPr>
              <a:t>ARTICULO DECIMO CUARTO</a:t>
            </a:r>
            <a:r>
              <a:rPr lang="es-419" b="1" dirty="0">
                <a:solidFill>
                  <a:schemeClr val="accent1">
                    <a:lumMod val="75000"/>
                  </a:schemeClr>
                </a:solidFill>
                <a:effectLst>
                  <a:outerShdw blurRad="38100" dist="38100" dir="2700000" algn="tl">
                    <a:srgbClr val="000000">
                      <a:alpha val="43137"/>
                    </a:srgbClr>
                  </a:outerShdw>
                </a:effectLst>
              </a:rPr>
              <a:t>.-</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b="1"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b="1" dirty="0">
                <a:solidFill>
                  <a:schemeClr val="accent1">
                    <a:lumMod val="75000"/>
                  </a:schemeClr>
                </a:solidFill>
                <a:effectLst>
                  <a:outerShdw blurRad="38100" dist="38100" dir="2700000" algn="tl">
                    <a:srgbClr val="000000">
                      <a:alpha val="43137"/>
                    </a:srgbClr>
                  </a:outerShdw>
                </a:effectLst>
              </a:rPr>
              <a:t>Revisión y actualización del reglamento</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 La junta Directica, a través del Presidente, es la encargada de la revisión, actualización o modificación del presente reglamento.</a:t>
            </a:r>
            <a:endParaRPr lang="es-CR"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041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247650"/>
            <a:ext cx="10018713" cy="1752599"/>
          </a:xfrm>
        </p:spPr>
        <p:txBody>
          <a:bodyPr>
            <a:normAutofit/>
          </a:bodyPr>
          <a:lstStyle/>
          <a:p>
            <a:pPr>
              <a:lnSpc>
                <a:spcPct val="90000"/>
              </a:lnSpc>
            </a:pPr>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effectLst>
                  <a:outerShdw blurRad="38100" dist="38100" dir="2700000" algn="tl">
                    <a:srgbClr val="000000">
                      <a:alpha val="43137"/>
                    </a:srgbClr>
                  </a:outerShdw>
                </a:effectLst>
              </a:rPr>
              <a:t>ANTECEDENTES</a:t>
            </a:r>
            <a:br>
              <a:rPr lang="es-CR" dirty="0">
                <a:effectLst>
                  <a:outerShdw blurRad="38100" dist="38100" dir="2700000" algn="tl">
                    <a:srgbClr val="000000">
                      <a:alpha val="43137"/>
                    </a:srgbClr>
                  </a:outerShdw>
                </a:effectLst>
              </a:rPr>
            </a:br>
            <a:endParaRPr lang="es-C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533900" y="1485900"/>
            <a:ext cx="6969123" cy="5124449"/>
          </a:xfrm>
        </p:spPr>
        <p:txBody>
          <a:bodyPr anchor="t">
            <a:normAutofit fontScale="92500"/>
          </a:bodyPr>
          <a:lstStyle/>
          <a:p>
            <a:pPr algn="just"/>
            <a:r>
              <a:rPr lang="es-419" dirty="0">
                <a:solidFill>
                  <a:schemeClr val="accent1">
                    <a:lumMod val="75000"/>
                  </a:schemeClr>
                </a:solidFill>
                <a:effectLst>
                  <a:outerShdw blurRad="38100" dist="38100" dir="2700000" algn="tl">
                    <a:srgbClr val="000000">
                      <a:alpha val="43137"/>
                    </a:srgbClr>
                  </a:outerShdw>
                </a:effectLst>
              </a:rPr>
              <a:t>Además esta área servirá para capacitación y talleres promovidos por la organización. </a:t>
            </a:r>
          </a:p>
          <a:p>
            <a:pPr algn="just"/>
            <a:r>
              <a:rPr lang="es-419" dirty="0">
                <a:solidFill>
                  <a:schemeClr val="accent1">
                    <a:lumMod val="75000"/>
                  </a:schemeClr>
                </a:solidFill>
                <a:effectLst>
                  <a:outerShdw blurRad="38100" dist="38100" dir="2700000" algn="tl">
                    <a:srgbClr val="000000">
                      <a:alpha val="43137"/>
                    </a:srgbClr>
                  </a:outerShdw>
                </a:effectLst>
              </a:rPr>
              <a:t>El Salón de la planta baja se ha destinado a las actividades culturales y comunales tales como asambleas ordinarias y extraordinarias, celebraciones comunitarias y cualquier otra que designe la Junta Directiva o sus Comités de apoyo, previa autorización de la Junta.  </a:t>
            </a:r>
          </a:p>
          <a:p>
            <a:pPr algn="just"/>
            <a:r>
              <a:rPr lang="es-419" dirty="0">
                <a:solidFill>
                  <a:schemeClr val="accent1">
                    <a:lumMod val="75000"/>
                  </a:schemeClr>
                </a:solidFill>
                <a:effectLst>
                  <a:outerShdw blurRad="38100" dist="38100" dir="2700000" algn="tl">
                    <a:srgbClr val="000000">
                      <a:alpha val="43137"/>
                    </a:srgbClr>
                  </a:outerShdw>
                </a:effectLst>
              </a:rPr>
              <a:t>Adicionalmente, podrá ser prestada o alquilada a particulares o vecinos de la comunidad.</a:t>
            </a:r>
          </a:p>
          <a:p>
            <a:pPr algn="just"/>
            <a:r>
              <a:rPr lang="es-419" dirty="0">
                <a:solidFill>
                  <a:schemeClr val="accent1">
                    <a:lumMod val="75000"/>
                  </a:schemeClr>
                </a:solidFill>
                <a:effectLst>
                  <a:outerShdw blurRad="38100" dist="38100" dir="2700000" algn="tl">
                    <a:srgbClr val="000000">
                      <a:alpha val="43137"/>
                    </a:srgbClr>
                  </a:outerShdw>
                </a:effectLst>
              </a:rPr>
              <a:t> Para el óptimo manejo, aprovechamiento y mantenimiento de las instalaciones, estas actividades se regirán mediante el presente Reglamento.</a:t>
            </a:r>
            <a:r>
              <a:rPr lang="es-419" b="1" dirty="0">
                <a:solidFill>
                  <a:schemeClr val="accent1">
                    <a:lumMod val="75000"/>
                  </a:schemeClr>
                </a:solidFill>
                <a:effectLst>
                  <a:outerShdw blurRad="38100" dist="38100" dir="2700000" algn="tl">
                    <a:srgbClr val="000000">
                      <a:alpha val="43137"/>
                    </a:srgbClr>
                  </a:outerShdw>
                </a:effectLst>
              </a:rPr>
              <a:t> </a:t>
            </a:r>
            <a:endParaRPr lang="es-CR" dirty="0">
              <a:solidFill>
                <a:schemeClr val="accent1">
                  <a:lumMod val="75000"/>
                </a:schemeClr>
              </a:solidFill>
              <a:effectLst>
                <a:outerShdw blurRad="38100" dist="38100" dir="2700000" algn="tl">
                  <a:srgbClr val="000000">
                    <a:alpha val="43137"/>
                  </a:srgbClr>
                </a:outerShdw>
              </a:effectLst>
            </a:endParaRPr>
          </a:p>
          <a:p>
            <a:pPr algn="just">
              <a:lnSpc>
                <a:spcPct val="90000"/>
              </a:lnSpc>
            </a:pPr>
            <a:endParaRPr lang="es-CR" sz="1300"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5525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247650"/>
            <a:ext cx="10018713" cy="1752599"/>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effectLst>
                  <a:outerShdw blurRad="38100" dist="38100" dir="2700000" algn="tl">
                    <a:srgbClr val="000000">
                      <a:alpha val="43137"/>
                    </a:srgbClr>
                  </a:outerShdw>
                </a:effectLst>
              </a:rPr>
              <a:t>CONSIDERANDO QUE…</a:t>
            </a:r>
            <a:br>
              <a:rPr lang="es-CR" dirty="0">
                <a:effectLst>
                  <a:outerShdw blurRad="38100" dist="38100" dir="2700000" algn="tl">
                    <a:srgbClr val="000000">
                      <a:alpha val="43137"/>
                    </a:srgbClr>
                  </a:outerShdw>
                </a:effectLst>
              </a:rPr>
            </a:br>
            <a:endParaRPr lang="es-C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533900" y="1485900"/>
            <a:ext cx="6969123" cy="5124449"/>
          </a:xfrm>
        </p:spPr>
        <p:txBody>
          <a:bodyPr anchor="t">
            <a:noAutofit/>
          </a:bodyPr>
          <a:lstStyle/>
          <a:p>
            <a:pPr lvl="0" algn="just"/>
            <a:r>
              <a:rPr lang="es-419" sz="2200" dirty="0">
                <a:solidFill>
                  <a:schemeClr val="accent1">
                    <a:lumMod val="75000"/>
                  </a:schemeClr>
                </a:solidFill>
                <a:effectLst>
                  <a:outerShdw blurRad="38100" dist="38100" dir="2700000" algn="tl">
                    <a:srgbClr val="000000">
                      <a:alpha val="43137"/>
                    </a:srgbClr>
                  </a:outerShdw>
                </a:effectLst>
              </a:rPr>
              <a:t>La Casa Comunal y de la Cultura es símbolo de lo colectivo y cohesión social, y también punto de encuentro de la comunidad, por lo que su utilización debe darse en función de los principios de la acción comunitaria.</a:t>
            </a:r>
            <a:endParaRPr lang="es-CR" sz="2200" dirty="0">
              <a:solidFill>
                <a:schemeClr val="accent1">
                  <a:lumMod val="75000"/>
                </a:schemeClr>
              </a:solidFill>
              <a:effectLst>
                <a:outerShdw blurRad="38100" dist="38100" dir="2700000" algn="tl">
                  <a:srgbClr val="000000">
                    <a:alpha val="43137"/>
                  </a:srgbClr>
                </a:outerShdw>
              </a:effectLst>
            </a:endParaRPr>
          </a:p>
          <a:p>
            <a:pPr lvl="0" algn="just"/>
            <a:r>
              <a:rPr lang="es-419" sz="2200" dirty="0">
                <a:solidFill>
                  <a:schemeClr val="accent1">
                    <a:lumMod val="75000"/>
                  </a:schemeClr>
                </a:solidFill>
                <a:effectLst>
                  <a:outerShdw blurRad="38100" dist="38100" dir="2700000" algn="tl">
                    <a:srgbClr val="000000">
                      <a:alpha val="43137"/>
                    </a:srgbClr>
                  </a:outerShdw>
                </a:effectLst>
              </a:rPr>
              <a:t>Se hace necesario reglamentar la utilización de la Casa Comunal y de la Cultura para lograr una administración  ágil y transparente en su manejo y el adecuado mantenimiento del inmueble.</a:t>
            </a:r>
            <a:endParaRPr lang="es-CR" sz="2200" dirty="0">
              <a:solidFill>
                <a:schemeClr val="accent1">
                  <a:lumMod val="75000"/>
                </a:schemeClr>
              </a:solidFill>
              <a:effectLst>
                <a:outerShdw blurRad="38100" dist="38100" dir="2700000" algn="tl">
                  <a:srgbClr val="000000">
                    <a:alpha val="43137"/>
                  </a:srgbClr>
                </a:outerShdw>
              </a:effectLst>
            </a:endParaRPr>
          </a:p>
          <a:p>
            <a:pPr lvl="0" algn="just"/>
            <a:r>
              <a:rPr lang="es-419" sz="2200" dirty="0">
                <a:solidFill>
                  <a:schemeClr val="accent1">
                    <a:lumMod val="75000"/>
                  </a:schemeClr>
                </a:solidFill>
                <a:effectLst>
                  <a:outerShdw blurRad="38100" dist="38100" dir="2700000" algn="tl">
                    <a:srgbClr val="000000">
                      <a:alpha val="43137"/>
                    </a:srgbClr>
                  </a:outerShdw>
                </a:effectLst>
              </a:rPr>
              <a:t>Que es necesario que el manejo y aprovechamiento económico de este espacio sea supervisado y administrado por la Junta Directiva y por la Asamblea como máximo órgano que representa los intereses de la comunidad.</a:t>
            </a:r>
          </a:p>
          <a:p>
            <a:endParaRPr lang="es-CR" sz="22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9704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247650"/>
            <a:ext cx="10018713" cy="1752599"/>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PRIMERO:</a:t>
            </a:r>
            <a:br>
              <a:rPr lang="es-CR" dirty="0"/>
            </a:br>
            <a:endParaRPr lang="es-C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533900" y="1485900"/>
            <a:ext cx="6969123" cy="5124449"/>
          </a:xfrm>
        </p:spPr>
        <p:txBody>
          <a:bodyPr anchor="t">
            <a:noAutofit/>
          </a:bodyPr>
          <a:lstStyle/>
          <a:p>
            <a:pPr algn="just"/>
            <a:r>
              <a:rPr lang="es-419" dirty="0">
                <a:solidFill>
                  <a:schemeClr val="accent1">
                    <a:lumMod val="75000"/>
                  </a:schemeClr>
                </a:solidFill>
                <a:effectLst>
                  <a:outerShdw blurRad="38100" dist="38100" dir="2700000" algn="tl">
                    <a:srgbClr val="000000">
                      <a:alpha val="43137"/>
                    </a:srgbClr>
                  </a:outerShdw>
                </a:effectLst>
              </a:rPr>
              <a:t>La Junta Directiva de la Asociación de Desarrollo  es quien tiene la potestad de definir bajo su criterio/consenso cuales eventos pueden generar desórdenes, altos niveles de contaminación sónica u otro efecto nocivo para los intereses de la comunidad. </a:t>
            </a:r>
          </a:p>
          <a:p>
            <a:pPr algn="just"/>
            <a:r>
              <a:rPr lang="es-419" dirty="0">
                <a:solidFill>
                  <a:schemeClr val="accent1">
                    <a:lumMod val="75000"/>
                  </a:schemeClr>
                </a:solidFill>
                <a:effectLst>
                  <a:outerShdw blurRad="38100" dist="38100" dir="2700000" algn="tl">
                    <a:srgbClr val="000000">
                      <a:alpha val="43137"/>
                    </a:srgbClr>
                  </a:outerShdw>
                </a:effectLst>
              </a:rPr>
              <a:t>El salón se entregará a quien lo vaya a utilizar, después de hacer un inventario del mobiliario y equipos que contenga, mediante un formato previamente establecido para tal fin, el cual deberá ser recibido formalmente y por  escrito por  quien utilizará el salón comunal .</a:t>
            </a: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sz="22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1782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247650"/>
            <a:ext cx="10018713" cy="1752599"/>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SEGUNDO:</a:t>
            </a:r>
            <a:r>
              <a:rPr lang="es-419" b="1" dirty="0">
                <a:solidFill>
                  <a:schemeClr val="accent1">
                    <a:lumMod val="75000"/>
                  </a:schemeClr>
                </a:solidFill>
                <a:effectLst>
                  <a:outerShdw blurRad="38100" dist="38100" dir="2700000" algn="tl">
                    <a:srgbClr val="000000">
                      <a:alpha val="43137"/>
                    </a:srgbClr>
                  </a:outerShdw>
                </a:effectLst>
              </a:rPr>
              <a:t> EVENTOS PERMITIDOS </a:t>
            </a:r>
            <a:br>
              <a:rPr lang="es-CR" dirty="0"/>
            </a:br>
            <a:endParaRPr lang="es-C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533900" y="1485900"/>
            <a:ext cx="6969123" cy="5124449"/>
          </a:xfrm>
        </p:spPr>
        <p:txBody>
          <a:bodyPr anchor="t">
            <a:noAutofit/>
          </a:bodyPr>
          <a:lstStyle/>
          <a:p>
            <a:pPr algn="just"/>
            <a:r>
              <a:rPr lang="es-419" dirty="0">
                <a:solidFill>
                  <a:schemeClr val="accent1">
                    <a:lumMod val="75000"/>
                  </a:schemeClr>
                </a:solidFill>
                <a:effectLst>
                  <a:outerShdw blurRad="38100" dist="38100" dir="2700000" algn="tl">
                    <a:srgbClr val="000000">
                      <a:alpha val="43137"/>
                    </a:srgbClr>
                  </a:outerShdw>
                </a:effectLst>
              </a:rPr>
              <a:t>La Casa Comunal y de la Cultura será destinada a la realización de eventos tales como: Asambleas Generales, Ordinarias y extraordinarias de vecinos, reuniones de la Junta Directiva de la organización encargada de su administración</a:t>
            </a:r>
          </a:p>
          <a:p>
            <a:pPr algn="just"/>
            <a:r>
              <a:rPr lang="es-419" dirty="0">
                <a:solidFill>
                  <a:schemeClr val="accent1">
                    <a:lumMod val="75000"/>
                  </a:schemeClr>
                </a:solidFill>
                <a:effectLst>
                  <a:outerShdw blurRad="38100" dist="38100" dir="2700000" algn="tl">
                    <a:srgbClr val="000000">
                      <a:alpha val="43137"/>
                    </a:srgbClr>
                  </a:outerShdw>
                </a:effectLst>
              </a:rPr>
              <a:t>Reuniones de trabajo de las diferentes comisiones de trabajo, adscritas a la Junta Directiva, previa coordinación con la administración así como otras  actividades autorizadas por la junta  directiva</a:t>
            </a:r>
          </a:p>
          <a:p>
            <a:pPr algn="just"/>
            <a:r>
              <a:rPr lang="es-419" dirty="0">
                <a:solidFill>
                  <a:schemeClr val="accent1">
                    <a:lumMod val="75000"/>
                  </a:schemeClr>
                </a:solidFill>
                <a:effectLst>
                  <a:outerShdw blurRad="38100" dist="38100" dir="2700000" algn="tl">
                    <a:srgbClr val="000000">
                      <a:alpha val="43137"/>
                    </a:srgbClr>
                  </a:outerShdw>
                </a:effectLst>
              </a:rPr>
              <a:t>Actividades culturales, sociales, recreativas, deportivas, de capacitación y formación por parte entidades públicas o privadas, siempre y  cuando beneficien a los habitantes del sector</a:t>
            </a:r>
          </a:p>
          <a:p>
            <a:r>
              <a:rPr lang="es-419" dirty="0">
                <a:solidFill>
                  <a:schemeClr val="accent1">
                    <a:lumMod val="75000"/>
                  </a:schemeClr>
                </a:solidFill>
                <a:effectLst>
                  <a:outerShdw blurRad="38100" dist="38100" dir="2700000" algn="tl">
                    <a:srgbClr val="000000">
                      <a:alpha val="43137"/>
                    </a:srgbClr>
                  </a:outerShdw>
                </a:effectLst>
              </a:rPr>
              <a:t> </a:t>
            </a:r>
          </a:p>
          <a:p>
            <a:endParaRPr lang="es-419" dirty="0">
              <a:solidFill>
                <a:schemeClr val="accent1">
                  <a:lumMod val="75000"/>
                </a:schemeClr>
              </a:solidFill>
              <a:effectLst>
                <a:outerShdw blurRad="38100" dist="38100" dir="2700000" algn="tl">
                  <a:srgbClr val="000000">
                    <a:alpha val="43137"/>
                  </a:srgbClr>
                </a:outerShdw>
              </a:effectLst>
            </a:endParaRPr>
          </a:p>
          <a:p>
            <a:pPr algn="just"/>
            <a:endParaRPr lang="es-CR" sz="22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5105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247650"/>
            <a:ext cx="10018713" cy="1752599"/>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SEGUNDO:</a:t>
            </a:r>
            <a:r>
              <a:rPr lang="es-419" b="1" dirty="0">
                <a:solidFill>
                  <a:schemeClr val="accent1">
                    <a:lumMod val="75000"/>
                  </a:schemeClr>
                </a:solidFill>
                <a:effectLst>
                  <a:outerShdw blurRad="38100" dist="38100" dir="2700000" algn="tl">
                    <a:srgbClr val="000000">
                      <a:alpha val="43137"/>
                    </a:srgbClr>
                  </a:outerShdw>
                </a:effectLst>
              </a:rPr>
              <a:t> EVENTOS PERMITIDOS</a:t>
            </a:r>
            <a:br>
              <a:rPr lang="es-CR" dirty="0"/>
            </a:br>
            <a:endParaRPr lang="es-C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533900" y="1485900"/>
            <a:ext cx="6969123" cy="5124449"/>
          </a:xfrm>
        </p:spPr>
        <p:txBody>
          <a:bodyPr anchor="t">
            <a:noAutofit/>
          </a:bodyPr>
          <a:lstStyle/>
          <a:p>
            <a:pPr algn="just"/>
            <a:r>
              <a:rPr lang="es-419" dirty="0">
                <a:solidFill>
                  <a:schemeClr val="accent1">
                    <a:lumMod val="75000"/>
                  </a:schemeClr>
                </a:solidFill>
                <a:effectLst>
                  <a:outerShdw blurRad="38100" dist="38100" dir="2700000" algn="tl">
                    <a:srgbClr val="000000">
                      <a:alpha val="43137"/>
                    </a:srgbClr>
                  </a:outerShdw>
                </a:effectLst>
              </a:rPr>
              <a:t>Actividades de trascendencia local, distrital o nacional que persigan el desarrollo comunitario y se apeguen a los usos establecidos por la normativa vigente,</a:t>
            </a:r>
          </a:p>
          <a:p>
            <a:pPr algn="just"/>
            <a:r>
              <a:rPr lang="es-419" dirty="0">
                <a:solidFill>
                  <a:schemeClr val="accent1">
                    <a:lumMod val="75000"/>
                  </a:schemeClr>
                </a:solidFill>
                <a:effectLst>
                  <a:outerShdw blurRad="38100" dist="38100" dir="2700000" algn="tl">
                    <a:srgbClr val="000000">
                      <a:alpha val="43137"/>
                    </a:srgbClr>
                  </a:outerShdw>
                </a:effectLst>
              </a:rPr>
              <a:t> jornadas de salud, jornadas educativas., podrá ser empleado para reuniones o por miembros de la comunidad que de previo coordinen con la Asociación para realizar actividades tales como (cursos comunales, reuniones). Entiéndase grupos adscritos, aquellos que están debidamente conformados por las regulaciones vigentes de la Asociación de Desarrollo.</a:t>
            </a: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sz="22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037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247650"/>
            <a:ext cx="10707690" cy="1752599"/>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TERCERO:</a:t>
            </a:r>
            <a:r>
              <a:rPr lang="es-419" b="1" dirty="0">
                <a:solidFill>
                  <a:schemeClr val="accent1">
                    <a:lumMod val="75000"/>
                  </a:schemeClr>
                </a:solidFill>
                <a:effectLst>
                  <a:outerShdw blurRad="38100" dist="38100" dir="2700000" algn="tl">
                    <a:srgbClr val="000000">
                      <a:alpha val="43137"/>
                    </a:srgbClr>
                  </a:outerShdw>
                </a:effectLst>
              </a:rPr>
              <a:t> EVENTOS NO PERMITIDOS</a:t>
            </a:r>
            <a:br>
              <a:rPr lang="es-CR" dirty="0"/>
            </a:br>
            <a:endParaRPr lang="es-C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549398" y="2231757"/>
            <a:ext cx="6969123" cy="4378593"/>
          </a:xfrm>
        </p:spPr>
        <p:txBody>
          <a:bodyPr anchor="t">
            <a:noAutofit/>
          </a:bodyPr>
          <a:lstStyle/>
          <a:p>
            <a:pPr algn="just"/>
            <a:r>
              <a:rPr lang="es-419" dirty="0">
                <a:solidFill>
                  <a:schemeClr val="accent1">
                    <a:lumMod val="75000"/>
                  </a:schemeClr>
                </a:solidFill>
                <a:effectLst>
                  <a:outerShdw blurRad="38100" dist="38100" dir="2700000" algn="tl">
                    <a:srgbClr val="000000">
                      <a:alpha val="43137"/>
                    </a:srgbClr>
                  </a:outerShdw>
                </a:effectLst>
              </a:rPr>
              <a:t>Se restringe la utilización de esta Casa Comunal para actividades como:</a:t>
            </a:r>
          </a:p>
          <a:p>
            <a:pPr algn="just"/>
            <a:r>
              <a:rPr lang="es-419" dirty="0">
                <a:solidFill>
                  <a:schemeClr val="accent1">
                    <a:lumMod val="75000"/>
                  </a:schemeClr>
                </a:solidFill>
                <a:effectLst>
                  <a:outerShdw blurRad="38100" dist="38100" dir="2700000" algn="tl">
                    <a:srgbClr val="000000">
                      <a:alpha val="43137"/>
                    </a:srgbClr>
                  </a:outerShdw>
                </a:effectLst>
              </a:rPr>
              <a:t>la comercialización/prestación continuada por más de 5 días hábiles de bienes de cualquier índole donde la Asociación no sea la entidad que comercializa o coordina o donde la asamblea general no lo haya autorizado o bien la junta directiva no las haya aprobado de previo</a:t>
            </a:r>
            <a:endParaRPr lang="es-CR" dirty="0">
              <a:solidFill>
                <a:schemeClr val="accent1">
                  <a:lumMod val="75000"/>
                </a:schemeClr>
              </a:solidFill>
              <a:effectLst>
                <a:outerShdw blurRad="38100" dist="38100" dir="2700000" algn="tl">
                  <a:srgbClr val="000000">
                    <a:alpha val="43137"/>
                  </a:srgbClr>
                </a:outerShdw>
              </a:effectLst>
            </a:endParaRPr>
          </a:p>
          <a:p>
            <a:pPr algn="just"/>
            <a:r>
              <a:rPr lang="es-419" dirty="0">
                <a:solidFill>
                  <a:schemeClr val="accent1">
                    <a:lumMod val="75000"/>
                  </a:schemeClr>
                </a:solidFill>
                <a:effectLst>
                  <a:outerShdw blurRad="38100" dist="38100" dir="2700000" algn="tl">
                    <a:srgbClr val="000000">
                      <a:alpha val="43137"/>
                    </a:srgbClr>
                  </a:outerShdw>
                </a:effectLst>
              </a:rPr>
              <a:t>.</a:t>
            </a:r>
            <a:endParaRPr lang="es-CR" dirty="0">
              <a:solidFill>
                <a:schemeClr val="accent1">
                  <a:lumMod val="75000"/>
                </a:schemeClr>
              </a:solidFill>
              <a:effectLst>
                <a:outerShdw blurRad="38100" dist="38100" dir="2700000" algn="tl">
                  <a:srgbClr val="000000">
                    <a:alpha val="43137"/>
                  </a:srgbClr>
                </a:outerShdw>
              </a:effectLst>
            </a:endParaRPr>
          </a:p>
          <a:p>
            <a:pPr algn="just"/>
            <a:endParaRPr lang="es-CR" sz="22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1980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8E24F-3974-4C2F-84CD-DC3F391D46C7}"/>
              </a:ext>
            </a:extLst>
          </p:cNvPr>
          <p:cNvSpPr>
            <a:spLocks noGrp="1"/>
          </p:cNvSpPr>
          <p:nvPr>
            <p:ph type="title"/>
          </p:nvPr>
        </p:nvSpPr>
        <p:spPr>
          <a:xfrm>
            <a:off x="1484310" y="247650"/>
            <a:ext cx="10707690" cy="1752599"/>
          </a:xfrm>
        </p:spPr>
        <p:txBody>
          <a:bodyPr>
            <a:normAutofit fontScale="90000"/>
          </a:bodyPr>
          <a:lstStyle/>
          <a:p>
            <a:r>
              <a:rPr lang="es-419" b="1" dirty="0">
                <a:effectLst>
                  <a:outerShdw blurRad="38100" dist="38100" dir="2700000" algn="tl">
                    <a:srgbClr val="000000">
                      <a:alpha val="43137"/>
                    </a:srgbClr>
                  </a:outerShdw>
                </a:effectLst>
              </a:rPr>
              <a:t> </a:t>
            </a:r>
            <a:br>
              <a:rPr lang="es-419" b="1" dirty="0">
                <a:effectLst>
                  <a:outerShdw blurRad="38100" dist="38100" dir="2700000" algn="tl">
                    <a:srgbClr val="000000">
                      <a:alpha val="43137"/>
                    </a:srgbClr>
                  </a:outerShdw>
                </a:effectLst>
              </a:rPr>
            </a:br>
            <a:r>
              <a:rPr lang="es-419" b="1" dirty="0"/>
              <a:t>ARTÍCULO CUARTO:</a:t>
            </a:r>
            <a:r>
              <a:rPr lang="es-419" b="1" dirty="0">
                <a:solidFill>
                  <a:schemeClr val="accent1">
                    <a:lumMod val="75000"/>
                  </a:schemeClr>
                </a:solidFill>
                <a:effectLst>
                  <a:outerShdw blurRad="38100" dist="38100" dir="2700000" algn="tl">
                    <a:srgbClr val="000000">
                      <a:alpha val="43137"/>
                    </a:srgbClr>
                  </a:outerShdw>
                </a:effectLst>
              </a:rPr>
              <a:t> EVENTOS QUE CUBREN PAGO POR UTILIZACIÓN</a:t>
            </a:r>
            <a:r>
              <a:rPr lang="es-419" b="1" dirty="0"/>
              <a:t>.</a:t>
            </a:r>
            <a:br>
              <a:rPr lang="es-CR" dirty="0"/>
            </a:br>
            <a:endParaRPr lang="es-CR"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8FCC44E9-9839-4698-BCC4-96CFD2DFC809}"/>
              </a:ext>
            </a:extLst>
          </p:cNvPr>
          <p:cNvSpPr>
            <a:spLocks noGrp="1"/>
          </p:cNvSpPr>
          <p:nvPr>
            <p:ph idx="1"/>
          </p:nvPr>
        </p:nvSpPr>
        <p:spPr>
          <a:xfrm>
            <a:off x="4549398" y="2231757"/>
            <a:ext cx="6969123" cy="4378593"/>
          </a:xfrm>
        </p:spPr>
        <p:txBody>
          <a:bodyPr anchor="t">
            <a:noAutofit/>
          </a:bodyPr>
          <a:lstStyle/>
          <a:p>
            <a:pPr algn="just"/>
            <a:r>
              <a:rPr lang="es-419" sz="2800" dirty="0">
                <a:solidFill>
                  <a:schemeClr val="accent1">
                    <a:lumMod val="75000"/>
                  </a:schemeClr>
                </a:solidFill>
                <a:effectLst>
                  <a:outerShdw blurRad="38100" dist="38100" dir="2700000" algn="tl">
                    <a:srgbClr val="000000">
                      <a:alpha val="43137"/>
                    </a:srgbClr>
                  </a:outerShdw>
                </a:effectLst>
              </a:rPr>
              <a:t>Los eventos en los cuales el préstamo de la Casa Comunal y de la Cultura ocasiona pago por su utilización son todas aquellas actividades culturales, sociales, deportivos, recreativas de carácter privado que cumplan con lo estipulado en el artículo primero.</a:t>
            </a:r>
            <a:endParaRPr lang="es-CR" sz="2800" dirty="0">
              <a:solidFill>
                <a:schemeClr val="accent1">
                  <a:lumMod val="75000"/>
                </a:schemeClr>
              </a:solidFill>
              <a:effectLst>
                <a:outerShdw blurRad="38100" dist="38100" dir="2700000" algn="tl">
                  <a:srgbClr val="000000">
                    <a:alpha val="43137"/>
                  </a:srgbClr>
                </a:outerShdw>
              </a:effectLst>
            </a:endParaRPr>
          </a:p>
          <a:p>
            <a:pPr algn="just"/>
            <a:endParaRPr lang="es-CR" sz="2800" dirty="0">
              <a:solidFill>
                <a:schemeClr val="accent1">
                  <a:lumMod val="75000"/>
                </a:schemeClr>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1FA72D4E-27BE-4BF4-961E-3CC66940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25" y="2707046"/>
            <a:ext cx="3060761" cy="24409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03768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3082</Words>
  <Application>Microsoft Office PowerPoint</Application>
  <PresentationFormat>Panorámica</PresentationFormat>
  <Paragraphs>154</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Calibri-Bold</vt:lpstr>
      <vt:lpstr>Corbel</vt:lpstr>
      <vt:lpstr>Parallax</vt:lpstr>
      <vt:lpstr>Reglamento para el  uso de la Casa Comunal y de la Cultura</vt:lpstr>
      <vt:lpstr>  ANTECEDENTES </vt:lpstr>
      <vt:lpstr>  ANTECEDENTES </vt:lpstr>
      <vt:lpstr>  CONSIDERANDO QUE… </vt:lpstr>
      <vt:lpstr>  ARTÍCULO PRIMERO: </vt:lpstr>
      <vt:lpstr>  ARTÍCULO SEGUNDO: EVENTOS PERMITIDOS  </vt:lpstr>
      <vt:lpstr>  ARTÍCULO SEGUNDO: EVENTOS PERMITIDOS </vt:lpstr>
      <vt:lpstr>  ARTÍCULO TERCERO: EVENTOS NO PERMITIDOS </vt:lpstr>
      <vt:lpstr>  ARTÍCULO CUARTO: EVENTOS QUE CUBREN PAGO POR UTILIZACIÓN. </vt:lpstr>
      <vt:lpstr>  ARTÍCULO QUINTO: EVENTOS EXENTOS DE PAGO POR SU UTILIZACIÓN</vt:lpstr>
      <vt:lpstr>  ARTÍCULO QUINTO: EVENTOS EXENTOS DE PAGO POR SU UTILIZACIÓN</vt:lpstr>
      <vt:lpstr>  ARTÍCULO QUINTO: EVENTOS EXENTOS DE PAGO POR SU UTILIZACIÓN</vt:lpstr>
      <vt:lpstr>  ARTÍCULO SEXTO: REQUISITOS PARA EL PRESTAMO DEL SALON COMUNAL</vt:lpstr>
      <vt:lpstr>  ARTÍCULO SEXTO: REQUISITOS PARA EL PRESTAMO DEL SALON COMUNAL</vt:lpstr>
      <vt:lpstr>  ARTÍCULO SEXTO: Objetivos del contrato y datos mínimos que deberá de tener</vt:lpstr>
      <vt:lpstr>  ARTÍCULO SEXTO: </vt:lpstr>
      <vt:lpstr>  ARTÍCULO SEXTO: </vt:lpstr>
      <vt:lpstr>  ARTÍCULO SETIMO: tarifas</vt:lpstr>
      <vt:lpstr>  ARTÍCULO SETIMO: </vt:lpstr>
      <vt:lpstr>  ARTÍCULO OCTAVO: </vt:lpstr>
      <vt:lpstr>  ARTÍCULO NOVENO: </vt:lpstr>
      <vt:lpstr>  ARTÍCULO NOVENO: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Reglamento para el  uso de la Casa Comunal y de la Cultura</dc:title>
  <dc:creator>ASOCIACION DESARROLLO INTEGRAL ADISANBOSCO</dc:creator>
  <cp:lastModifiedBy>ASOCIACION DESARROLLO INTEGRAL ADISANBOSCO</cp:lastModifiedBy>
  <cp:revision>24</cp:revision>
  <dcterms:created xsi:type="dcterms:W3CDTF">2019-05-22T15:38:48Z</dcterms:created>
  <dcterms:modified xsi:type="dcterms:W3CDTF">2020-03-01T21:49:24Z</dcterms:modified>
</cp:coreProperties>
</file>